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471" r:id="rId3"/>
    <p:sldId id="516" r:id="rId4"/>
    <p:sldId id="472" r:id="rId5"/>
    <p:sldId id="696" r:id="rId6"/>
    <p:sldId id="662" r:id="rId7"/>
    <p:sldId id="663" r:id="rId8"/>
    <p:sldId id="664" r:id="rId9"/>
    <p:sldId id="706" r:id="rId10"/>
    <p:sldId id="666" r:id="rId11"/>
    <p:sldId id="665" r:id="rId12"/>
    <p:sldId id="668" r:id="rId13"/>
    <p:sldId id="669" r:id="rId14"/>
    <p:sldId id="670" r:id="rId15"/>
    <p:sldId id="671" r:id="rId16"/>
    <p:sldId id="672" r:id="rId17"/>
    <p:sldId id="673" r:id="rId18"/>
    <p:sldId id="674" r:id="rId19"/>
    <p:sldId id="693" r:id="rId20"/>
    <p:sldId id="694" r:id="rId21"/>
    <p:sldId id="675" r:id="rId22"/>
    <p:sldId id="676" r:id="rId23"/>
    <p:sldId id="677" r:id="rId24"/>
    <p:sldId id="678" r:id="rId25"/>
    <p:sldId id="679" r:id="rId26"/>
    <p:sldId id="695" r:id="rId27"/>
    <p:sldId id="680" r:id="rId28"/>
    <p:sldId id="697" r:id="rId29"/>
    <p:sldId id="703" r:id="rId30"/>
    <p:sldId id="699" r:id="rId31"/>
    <p:sldId id="704" r:id="rId32"/>
    <p:sldId id="705" r:id="rId33"/>
    <p:sldId id="681" r:id="rId34"/>
    <p:sldId id="682" r:id="rId35"/>
    <p:sldId id="683" r:id="rId36"/>
    <p:sldId id="684" r:id="rId37"/>
    <p:sldId id="685" r:id="rId38"/>
    <p:sldId id="686" r:id="rId39"/>
    <p:sldId id="687" r:id="rId40"/>
    <p:sldId id="688" r:id="rId41"/>
    <p:sldId id="689" r:id="rId42"/>
    <p:sldId id="690" r:id="rId43"/>
    <p:sldId id="691" r:id="rId44"/>
    <p:sldId id="692" r:id="rId45"/>
    <p:sldId id="385" r:id="rId4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C479D"/>
    <a:srgbClr val="008000"/>
    <a:srgbClr val="7D5087"/>
    <a:srgbClr val="BB99C3"/>
    <a:srgbClr val="D5C0DA"/>
    <a:srgbClr val="F4AEA2"/>
    <a:srgbClr val="F5B4A9"/>
    <a:srgbClr val="F7C0B7"/>
    <a:srgbClr val="EE7D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4213" autoAdjust="0"/>
  </p:normalViewPr>
  <p:slideViewPr>
    <p:cSldViewPr>
      <p:cViewPr varScale="1">
        <p:scale>
          <a:sx n="106" d="100"/>
          <a:sy n="106" d="100"/>
        </p:scale>
        <p:origin x="264" y="7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2023-06-12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2023-06-12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07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271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163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621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74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59832" y="3356992"/>
            <a:ext cx="5802610" cy="16470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9512" y="188640"/>
            <a:ext cx="4296538" cy="3456384"/>
          </a:xfrm>
          <a:prstGeom prst="rect">
            <a:avLst/>
          </a:prstGeom>
        </p:spPr>
      </p:pic>
      <p:sp>
        <p:nvSpPr>
          <p:cNvPr id="6" name="직사각형 5"/>
          <p:cNvSpPr/>
          <p:nvPr userDrawn="1"/>
        </p:nvSpPr>
        <p:spPr>
          <a:xfrm>
            <a:off x="6663409" y="188640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5436096" y="3356992"/>
            <a:ext cx="122413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843808" y="3573016"/>
            <a:ext cx="5976664" cy="1728192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  <a:r>
              <a:rPr lang="ko-KR" altLang="en-US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으로 배우는</a:t>
            </a:r>
            <a:endParaRPr lang="en-US" altLang="ko-KR" sz="2800" smtClean="0">
              <a:solidFill>
                <a:srgbClr val="0066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5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원리</a:t>
            </a:r>
            <a:endParaRPr lang="ko-KR" altLang="en-US" sz="5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3C4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dirty="0">
                <a:ln w="18415" cmpd="sng">
                  <a:noFill/>
                  <a:prstDash val="solid"/>
                </a:ln>
                <a:solidFill>
                  <a:srgbClr val="3C479D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 dirty="0">
              <a:ln w="18415" cmpd="sng">
                <a:noFill/>
                <a:prstDash val="solid"/>
              </a:ln>
              <a:solidFill>
                <a:srgbClr val="3C479D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352645" y="6309320"/>
            <a:ext cx="22974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2021 Hanbit Academy, Inc.</a:t>
            </a:r>
          </a:p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 dirty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6732240" y="5445224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5856" y="6237312"/>
            <a:ext cx="26860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 CookBook,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인공지능 시대를 위한 컴퓨터 과학 개론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44680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dirty="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100" dirty="0">
                <a:ea typeface="맑은 고딕" pitchFamily="50" charset="-127"/>
              </a:rPr>
              <a:t>.</a:t>
            </a:r>
            <a:r>
              <a:rPr kumimoji="0" lang="ko-KR" altLang="en-US" sz="11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1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천만원 이하의 벌금에 처할 수 있고 이를 병과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7D50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3C479D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69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2023-06-12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048473F8-2F3F-4CC2-BF55-F7E080802650}" type="slidenum"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en-US" altLang="ko-KR" sz="12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79" r:id="rId4"/>
    <p:sldLayoutId id="2147483680" r:id="rId5"/>
    <p:sldLayoutId id="2147483686" r:id="rId6"/>
    <p:sldLayoutId id="2147483685" r:id="rId7"/>
    <p:sldLayoutId id="2147483690" r:id="rId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418840" y="5805264"/>
            <a:ext cx="8306320" cy="625958"/>
          </a:xfrm>
        </p:spPr>
        <p:txBody>
          <a:bodyPr/>
          <a:lstStyle/>
          <a:p>
            <a:pPr algn="l" eaLnBrk="1" hangingPunct="1"/>
            <a:r>
              <a:rPr lang="en-US" altLang="ko-KR" sz="3600" b="1" dirty="0">
                <a:solidFill>
                  <a:schemeClr val="bg1"/>
                </a:solidFill>
              </a:rPr>
              <a:t>Chapter 12. </a:t>
            </a:r>
            <a:r>
              <a:rPr lang="ko-KR" altLang="en-US" sz="3600" b="1" dirty="0">
                <a:solidFill>
                  <a:schemeClr val="bg1"/>
                </a:solidFill>
              </a:rPr>
              <a:t>모듈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 dirty="0"/>
              <a:t>표준 모듈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841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표준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 dirty="0"/>
              <a:t>sys </a:t>
            </a:r>
            <a:r>
              <a:rPr lang="ko-KR" altLang="en-US" sz="2000" dirty="0"/>
              <a:t>모듈</a:t>
            </a: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sys </a:t>
            </a:r>
            <a:r>
              <a:rPr lang="ko-KR" altLang="en-US" sz="1600" dirty="0"/>
              <a:t>모듈을 </a:t>
            </a:r>
            <a:r>
              <a:rPr lang="en-US" altLang="ko-KR" sz="1600" dirty="0"/>
              <a:t>import</a:t>
            </a:r>
            <a:r>
              <a:rPr lang="ko-KR" altLang="en-US" sz="1600" dirty="0"/>
              <a:t>하고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파이썬에서</a:t>
            </a:r>
            <a:r>
              <a:rPr lang="ko-KR" altLang="en-US" sz="1600" dirty="0"/>
              <a:t> 제공하는 표준 모듈의 종류를 확인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sys </a:t>
            </a:r>
            <a:r>
              <a:rPr lang="ko-KR" altLang="en-US" sz="1600" dirty="0"/>
              <a:t>모듈에서 사용할 수 있는 변수와 함수는 어떤 종류가 있는지 </a:t>
            </a:r>
            <a:r>
              <a:rPr lang="en-US" altLang="ko-KR" sz="1600" dirty="0" err="1"/>
              <a:t>dir</a:t>
            </a:r>
            <a:r>
              <a:rPr lang="en-US" altLang="ko-KR" sz="1600" dirty="0"/>
              <a:t>( )</a:t>
            </a:r>
            <a:r>
              <a:rPr lang="ko-KR" altLang="en-US" sz="1600" dirty="0"/>
              <a:t>로 확인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12" y="1578485"/>
            <a:ext cx="7381875" cy="447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483" y="2366429"/>
            <a:ext cx="7429500" cy="1352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483" y="4293097"/>
            <a:ext cx="74295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97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표준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 dirty="0"/>
              <a:t>sys </a:t>
            </a:r>
            <a:r>
              <a:rPr lang="ko-KR" altLang="en-US" sz="2000" dirty="0"/>
              <a:t>모듈</a:t>
            </a: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 dirty="0"/>
              <a:t>사용하고 있는 컴퓨터의 운영체제 정보를 </a:t>
            </a:r>
            <a:r>
              <a:rPr lang="en-US" altLang="ko-KR" sz="1600" dirty="0" err="1"/>
              <a:t>getwindowsversion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함수로 확인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 dirty="0"/>
              <a:t>실행 중인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버전 정보를 확인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 dirty="0" err="1"/>
              <a:t>파이썬이</a:t>
            </a:r>
            <a:r>
              <a:rPr lang="ko-KR" altLang="en-US" sz="1600" dirty="0"/>
              <a:t> 설치된 경로 정보를 확인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 dirty="0"/>
              <a:t>문자열 파일을 다룰 때 필요한 기본 </a:t>
            </a:r>
            <a:r>
              <a:rPr lang="ko-KR" altLang="en-US" sz="1600" dirty="0" err="1"/>
              <a:t>인코딩</a:t>
            </a:r>
            <a:r>
              <a:rPr lang="ko-KR" altLang="en-US" sz="1600" dirty="0"/>
              <a:t> 방법을 </a:t>
            </a:r>
            <a:r>
              <a:rPr lang="en-US" altLang="ko-KR" sz="1600" dirty="0" err="1"/>
              <a:t>getdefaultencoding</a:t>
            </a:r>
            <a:r>
              <a:rPr lang="en-US" altLang="ko-KR" sz="1600" dirty="0"/>
              <a:t>() </a:t>
            </a:r>
            <a:r>
              <a:rPr lang="ko-KR" altLang="en-US" sz="1600" dirty="0"/>
              <a:t>함수로 확인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12" y="1578485"/>
            <a:ext cx="7381875" cy="4476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r="3428"/>
          <a:stretch/>
        </p:blipFill>
        <p:spPr>
          <a:xfrm>
            <a:off x="1403649" y="2338167"/>
            <a:ext cx="7128792" cy="571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r="3521"/>
          <a:stretch/>
        </p:blipFill>
        <p:spPr>
          <a:xfrm>
            <a:off x="1410545" y="3266542"/>
            <a:ext cx="7121896" cy="533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r="3646"/>
          <a:stretch/>
        </p:blipFill>
        <p:spPr>
          <a:xfrm>
            <a:off x="1410544" y="4156817"/>
            <a:ext cx="7121896" cy="5810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rcRect r="3428"/>
          <a:stretch/>
        </p:blipFill>
        <p:spPr>
          <a:xfrm>
            <a:off x="1403647" y="5445225"/>
            <a:ext cx="7128793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44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표준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dirty="0" err="1"/>
              <a:t>os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 err="1"/>
              <a:t>os</a:t>
            </a:r>
            <a:r>
              <a:rPr lang="en-US" altLang="ko-KR" sz="1600" dirty="0"/>
              <a:t> </a:t>
            </a:r>
            <a:r>
              <a:rPr lang="ko-KR" altLang="en-US" sz="1600" dirty="0"/>
              <a:t>모듈을 </a:t>
            </a:r>
            <a:r>
              <a:rPr lang="en-US" altLang="ko-KR" sz="1600" dirty="0"/>
              <a:t>import</a:t>
            </a:r>
            <a:r>
              <a:rPr lang="ko-KR" altLang="en-US" sz="1600" dirty="0"/>
              <a:t>하고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getcwd</a:t>
            </a:r>
            <a:r>
              <a:rPr lang="en-US" altLang="ko-KR" sz="1600" dirty="0"/>
              <a:t>() </a:t>
            </a:r>
            <a:r>
              <a:rPr lang="ko-KR" altLang="en-US" sz="1600" dirty="0"/>
              <a:t>함수로 프로그램이 실행되고 있는 현재 경로를 확인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 err="1"/>
              <a:t>listdir</a:t>
            </a:r>
            <a:r>
              <a:rPr lang="en-US" altLang="ko-KR" sz="1600" dirty="0"/>
              <a:t>( )</a:t>
            </a:r>
            <a:r>
              <a:rPr lang="ko-KR" altLang="en-US" sz="1600" dirty="0"/>
              <a:t>을 사용하면 현재 경로에 존재하는 파일과 디렉토리 목록을 리스트 형태로 확인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rename( )</a:t>
            </a:r>
            <a:r>
              <a:rPr lang="ko-KR" altLang="en-US" sz="1600" dirty="0"/>
              <a:t>으로 파일 이름을 변경하거나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mkdir</a:t>
            </a:r>
            <a:r>
              <a:rPr lang="en-US" altLang="ko-KR" sz="1600" dirty="0"/>
              <a:t>( )</a:t>
            </a:r>
            <a:r>
              <a:rPr lang="ko-KR" altLang="en-US" sz="1600" dirty="0"/>
              <a:t>로 디렉토리를 만들 수도 있음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12790"/>
            <a:ext cx="7381875" cy="428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3428"/>
          <a:stretch/>
        </p:blipFill>
        <p:spPr>
          <a:xfrm>
            <a:off x="1259633" y="2708921"/>
            <a:ext cx="7128792" cy="7810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r="3794"/>
          <a:stretch/>
        </p:blipFill>
        <p:spPr>
          <a:xfrm>
            <a:off x="1295782" y="4199381"/>
            <a:ext cx="7092642" cy="5524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r="3913"/>
          <a:stretch/>
        </p:blipFill>
        <p:spPr>
          <a:xfrm>
            <a:off x="1286257" y="5160068"/>
            <a:ext cx="7102167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04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표준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dirty="0" err="1"/>
              <a:t>os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en-US" altLang="ko-KR" sz="1600" dirty="0"/>
              <a:t>rename( )</a:t>
            </a:r>
            <a:r>
              <a:rPr lang="ko-KR" altLang="en-US" sz="1600" dirty="0"/>
              <a:t>으로 파일 이름을 변경하거나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mkdir</a:t>
            </a:r>
            <a:r>
              <a:rPr lang="en-US" altLang="ko-KR" sz="1600" dirty="0"/>
              <a:t>( )</a:t>
            </a:r>
            <a:r>
              <a:rPr lang="ko-KR" altLang="en-US" sz="1600" dirty="0"/>
              <a:t>로 디렉토리를 만들 수도 있음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12790"/>
            <a:ext cx="7381875" cy="428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738" y="2404741"/>
            <a:ext cx="7411484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26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표준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dirty="0" err="1"/>
              <a:t>os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r>
              <a:rPr lang="en-US" altLang="ko-KR" sz="1600" dirty="0"/>
              <a:t>system( )</a:t>
            </a:r>
            <a:r>
              <a:rPr lang="ko-KR" altLang="en-US" sz="1600" dirty="0"/>
              <a:t>은 윈도우의 명령 프롬프트나 유닉스에서 사용 가능한 시스템 명령어를 직접 실행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12790"/>
            <a:ext cx="7381875" cy="428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442" y="2708921"/>
            <a:ext cx="73533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48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표준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en-US" altLang="ko-KR" sz="2000" dirty="0"/>
              <a:t>random </a:t>
            </a:r>
            <a:r>
              <a:rPr lang="ko-KR" altLang="en-US" sz="2000" dirty="0"/>
              <a:t>모듈</a:t>
            </a: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먼저 </a:t>
            </a:r>
            <a:r>
              <a:rPr lang="en-US" altLang="ko-KR" sz="1600" dirty="0"/>
              <a:t>49</a:t>
            </a:r>
            <a:r>
              <a:rPr lang="ko-KR" altLang="en-US" sz="1600" dirty="0"/>
              <a:t>개의 숫자</a:t>
            </a:r>
            <a:r>
              <a:rPr lang="en-US" altLang="ko-KR" sz="1600" dirty="0"/>
              <a:t>(1~49)</a:t>
            </a:r>
            <a:r>
              <a:rPr lang="ko-KR" altLang="en-US" sz="1600" dirty="0"/>
              <a:t>를 내장 함수 </a:t>
            </a:r>
            <a:r>
              <a:rPr lang="en-US" altLang="ko-KR" sz="1600" dirty="0"/>
              <a:t>range( )</a:t>
            </a:r>
            <a:r>
              <a:rPr lang="ko-KR" altLang="en-US" sz="1600" dirty="0"/>
              <a:t>로 생성한 후 리스트에 저장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random </a:t>
            </a:r>
            <a:r>
              <a:rPr lang="ko-KR" altLang="en-US" sz="1600" dirty="0"/>
              <a:t>모듈의 </a:t>
            </a:r>
            <a:r>
              <a:rPr lang="en-US" altLang="ko-KR" sz="1600" dirty="0"/>
              <a:t>sample( )</a:t>
            </a:r>
            <a:r>
              <a:rPr lang="ko-KR" altLang="en-US" sz="1600" dirty="0"/>
              <a:t>을 이용하면 리스트 항목 중에서 필요한 수만큼 고를 수 있어서</a:t>
            </a:r>
            <a:r>
              <a:rPr lang="en-US" altLang="ko-KR" sz="1600" dirty="0"/>
              <a:t>, </a:t>
            </a:r>
            <a:r>
              <a:rPr lang="ko-KR" altLang="en-US" sz="1600" dirty="0"/>
              <a:t>중복되지 않게 번호를 조합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6</a:t>
            </a:r>
            <a:r>
              <a:rPr lang="ko-KR" altLang="en-US" sz="1600" dirty="0"/>
              <a:t>개 숫자를 </a:t>
            </a:r>
            <a:r>
              <a:rPr lang="en-US" altLang="ko-KR" sz="1600" dirty="0"/>
              <a:t>5</a:t>
            </a:r>
            <a:r>
              <a:rPr lang="ko-KR" altLang="en-US" sz="1600" dirty="0"/>
              <a:t>번 반복 생성하도록 </a:t>
            </a:r>
            <a:r>
              <a:rPr lang="en-US" altLang="ko-KR" sz="1600" dirty="0"/>
              <a:t>for </a:t>
            </a:r>
            <a:r>
              <a:rPr lang="ko-KR" altLang="en-US" sz="1600" dirty="0"/>
              <a:t>문을 활용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56793"/>
            <a:ext cx="7372350" cy="428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4156" b="11302"/>
          <a:stretch/>
        </p:blipFill>
        <p:spPr>
          <a:xfrm>
            <a:off x="1403649" y="2370983"/>
            <a:ext cx="7056784" cy="3379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4151"/>
          <a:stretch/>
        </p:blipFill>
        <p:spPr>
          <a:xfrm>
            <a:off x="1394123" y="3645025"/>
            <a:ext cx="7066309" cy="7715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r="49800"/>
          <a:stretch/>
        </p:blipFill>
        <p:spPr>
          <a:xfrm>
            <a:off x="1356023" y="5006088"/>
            <a:ext cx="3720033" cy="1524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8064" y="5253738"/>
            <a:ext cx="24765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99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표준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89545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4"/>
            </a:pPr>
            <a:r>
              <a:rPr lang="en-US" altLang="ko-KR" sz="2000" dirty="0"/>
              <a:t>math </a:t>
            </a:r>
            <a:r>
              <a:rPr lang="ko-KR" altLang="en-US" sz="2000" dirty="0"/>
              <a:t>모듈</a:t>
            </a: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math </a:t>
            </a:r>
            <a:r>
              <a:rPr lang="ko-KR" altLang="en-US" sz="1600" dirty="0"/>
              <a:t>모듈의 사용을 선언하고</a:t>
            </a:r>
            <a:r>
              <a:rPr lang="en-US" altLang="ko-KR" sz="1600" dirty="0"/>
              <a:t>, sin( ), cos( ), tan( )</a:t>
            </a:r>
            <a:r>
              <a:rPr lang="ko-KR" altLang="en-US" sz="1600" dirty="0"/>
              <a:t>에 각도 </a:t>
            </a:r>
            <a:r>
              <a:rPr lang="en-US" altLang="ko-KR" sz="1600" dirty="0"/>
              <a:t>x</a:t>
            </a:r>
            <a:r>
              <a:rPr lang="ko-KR" altLang="en-US" sz="1600" dirty="0"/>
              <a:t>를 인수로 넣어 계산 결과를 각각 저장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 err="1"/>
              <a:t>반복문을</a:t>
            </a:r>
            <a:r>
              <a:rPr lang="ko-KR" altLang="en-US" sz="1600" dirty="0"/>
              <a:t> 활용해 </a:t>
            </a:r>
            <a:r>
              <a:rPr lang="en-US" altLang="ko-KR" sz="1600" dirty="0"/>
              <a:t>0</a:t>
            </a:r>
            <a:r>
              <a:rPr lang="ko-KR" altLang="en-US" sz="1600" dirty="0"/>
              <a:t>도부터 </a:t>
            </a:r>
            <a:r>
              <a:rPr lang="en-US" altLang="ko-KR" sz="1600" dirty="0"/>
              <a:t>90</a:t>
            </a:r>
            <a:r>
              <a:rPr lang="ko-KR" altLang="en-US" sz="1600" dirty="0"/>
              <a:t>도까지 </a:t>
            </a:r>
            <a:r>
              <a:rPr lang="en-US" altLang="ko-KR" sz="1600" dirty="0"/>
              <a:t>10</a:t>
            </a:r>
            <a:r>
              <a:rPr lang="ko-KR" altLang="en-US" sz="1600" dirty="0"/>
              <a:t>도 간격으로 계산되도록 수정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32361"/>
            <a:ext cx="7391400" cy="419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3887"/>
          <a:stretch/>
        </p:blipFill>
        <p:spPr>
          <a:xfrm>
            <a:off x="1338014" y="2718446"/>
            <a:ext cx="7122418" cy="1485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r="3648"/>
          <a:stretch/>
        </p:blipFill>
        <p:spPr>
          <a:xfrm>
            <a:off x="1357064" y="4581129"/>
            <a:ext cx="7103368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표준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4"/>
            </a:pPr>
            <a:r>
              <a:rPr lang="en-US" altLang="ko-KR" sz="2000" dirty="0"/>
              <a:t>math </a:t>
            </a:r>
            <a:r>
              <a:rPr lang="ko-KR" altLang="en-US" sz="2000" dirty="0"/>
              <a:t>모듈</a:t>
            </a: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en-US" altLang="ko-KR" sz="1600" dirty="0"/>
              <a:t>print( )</a:t>
            </a:r>
            <a:r>
              <a:rPr lang="ko-KR" altLang="en-US" sz="1600" dirty="0"/>
              <a:t>문에 문자열 </a:t>
            </a:r>
            <a:r>
              <a:rPr lang="ko-KR" altLang="en-US" sz="1600" dirty="0" err="1"/>
              <a:t>포맷팅</a:t>
            </a:r>
            <a:r>
              <a:rPr lang="en-US" altLang="ko-KR" sz="1600" dirty="0"/>
              <a:t>(format())</a:t>
            </a:r>
            <a:r>
              <a:rPr lang="ko-KR" altLang="en-US" sz="1600" dirty="0"/>
              <a:t>으로 자릿수를 설정해서 알아보기 쉽게 출력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 dirty="0"/>
              <a:t>프로그램을 실행해서 결과를 확인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32361"/>
            <a:ext cx="7391400" cy="4191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4033"/>
          <a:stretch/>
        </p:blipFill>
        <p:spPr>
          <a:xfrm>
            <a:off x="1331640" y="2404529"/>
            <a:ext cx="7056784" cy="1314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r="4156"/>
          <a:stretch/>
        </p:blipFill>
        <p:spPr>
          <a:xfrm>
            <a:off x="1331641" y="4159640"/>
            <a:ext cx="7056784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7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표준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4"/>
            </a:pPr>
            <a:r>
              <a:rPr lang="en-US" altLang="ko-KR" sz="2000" dirty="0"/>
              <a:t>math </a:t>
            </a:r>
            <a:r>
              <a:rPr lang="ko-KR" altLang="en-US" sz="2000" dirty="0"/>
              <a:t>모듈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51FBA2-F2F5-4D0C-AB1D-FDBC8A007B97}"/>
              </a:ext>
            </a:extLst>
          </p:cNvPr>
          <p:cNvSpPr/>
          <p:nvPr/>
        </p:nvSpPr>
        <p:spPr>
          <a:xfrm>
            <a:off x="741307" y="1588093"/>
            <a:ext cx="7920000" cy="49372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C3827FC-0F19-4351-86E4-02C2F887D4B9}"/>
              </a:ext>
            </a:extLst>
          </p:cNvPr>
          <p:cNvSpPr txBox="1">
            <a:spLocks/>
          </p:cNvSpPr>
          <p:nvPr/>
        </p:nvSpPr>
        <p:spPr bwMode="auto">
          <a:xfrm>
            <a:off x="770279" y="2166829"/>
            <a:ext cx="7762161" cy="429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dirty="0"/>
              <a:t>각도를 표시하는 또 다른 방법으로 라디안이 있음</a:t>
            </a:r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dirty="0"/>
              <a:t>호의 길이가 반지름과 같게 되는 만큼의 각을 </a:t>
            </a:r>
            <a:r>
              <a:rPr lang="en-US" altLang="ko-KR" sz="1600" dirty="0"/>
              <a:t>1 </a:t>
            </a:r>
            <a:r>
              <a:rPr lang="ko-KR" altLang="en-US" sz="1600" dirty="0"/>
              <a:t>라디안이라고 정의하면</a:t>
            </a:r>
            <a:r>
              <a:rPr lang="en-US" altLang="ko-KR" sz="1600" dirty="0"/>
              <a:t>, </a:t>
            </a:r>
            <a:r>
              <a:rPr lang="ko-KR" altLang="en-US" sz="1600" dirty="0"/>
              <a:t>이는 약 </a:t>
            </a:r>
            <a:r>
              <a:rPr lang="en-US" altLang="ko-KR" sz="1600" dirty="0"/>
              <a:t>57.3 </a:t>
            </a:r>
            <a:r>
              <a:rPr lang="ko-KR" altLang="en-US" sz="1600" dirty="0" err="1"/>
              <a:t>디그리에</a:t>
            </a:r>
            <a:r>
              <a:rPr lang="ko-KR" altLang="en-US" sz="1600" dirty="0"/>
              <a:t> 해당하는 값</a:t>
            </a:r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dirty="0"/>
              <a:t>모듈의 삼각함수들은 라디안 값이 인수로 사용되므로</a:t>
            </a:r>
            <a:r>
              <a:rPr lang="en-US" altLang="ko-KR" sz="1600" dirty="0"/>
              <a:t>, radians()</a:t>
            </a:r>
            <a:r>
              <a:rPr lang="ko-KR" altLang="en-US" sz="1600" dirty="0"/>
              <a:t>를 사용해 일반적으로 사용하는 </a:t>
            </a:r>
            <a:r>
              <a:rPr lang="ko-KR" altLang="en-US" sz="1600" dirty="0" err="1"/>
              <a:t>디그리</a:t>
            </a:r>
            <a:r>
              <a:rPr lang="ko-KR" altLang="en-US" sz="1600" dirty="0"/>
              <a:t> 각도를 라디안 값으로 변환해야 함</a:t>
            </a:r>
            <a:endParaRPr lang="en-US" altLang="ko-KR" sz="16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1D6DD5-DF6E-41CA-943B-E9A5A5546B70}"/>
              </a:ext>
            </a:extLst>
          </p:cNvPr>
          <p:cNvSpPr/>
          <p:nvPr/>
        </p:nvSpPr>
        <p:spPr>
          <a:xfrm>
            <a:off x="741307" y="1588093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여기서 잠깐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5F32DA1-76E2-49A4-9D2A-0A78DB834D70}"/>
              </a:ext>
            </a:extLst>
          </p:cNvPr>
          <p:cNvSpPr txBox="1">
            <a:spLocks/>
          </p:cNvSpPr>
          <p:nvPr/>
        </p:nvSpPr>
        <p:spPr bwMode="auto">
          <a:xfrm>
            <a:off x="2325483" y="1588093"/>
            <a:ext cx="352795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None/>
            </a:pPr>
            <a:r>
              <a:rPr lang="ko-KR" altLang="en-US" sz="1800" dirty="0"/>
              <a:t>각도의 단위</a:t>
            </a:r>
            <a:endParaRPr lang="en-US" altLang="ko-KR" sz="1800" b="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5"/>
          <a:stretch/>
        </p:blipFill>
        <p:spPr>
          <a:xfrm>
            <a:off x="6452561" y="4151505"/>
            <a:ext cx="2174950" cy="233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0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1484784"/>
            <a:ext cx="6162972" cy="46805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재사용과 모듈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표준 모듈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사용자 정의 모듈</a:t>
            </a: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표준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4"/>
            </a:pPr>
            <a:r>
              <a:rPr lang="en-US" altLang="ko-KR" sz="2000" dirty="0"/>
              <a:t>math </a:t>
            </a:r>
            <a:r>
              <a:rPr lang="ko-KR" altLang="en-US" sz="2000" dirty="0"/>
              <a:t>모듈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51FBA2-F2F5-4D0C-AB1D-FDBC8A007B97}"/>
              </a:ext>
            </a:extLst>
          </p:cNvPr>
          <p:cNvSpPr/>
          <p:nvPr/>
        </p:nvSpPr>
        <p:spPr>
          <a:xfrm>
            <a:off x="741307" y="1588093"/>
            <a:ext cx="7920000" cy="49372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C3827FC-0F19-4351-86E4-02C2F887D4B9}"/>
              </a:ext>
            </a:extLst>
          </p:cNvPr>
          <p:cNvSpPr txBox="1">
            <a:spLocks/>
          </p:cNvSpPr>
          <p:nvPr/>
        </p:nvSpPr>
        <p:spPr bwMode="auto">
          <a:xfrm>
            <a:off x="770279" y="2166829"/>
            <a:ext cx="7762161" cy="429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dirty="0"/>
              <a:t>문자열 객체의 </a:t>
            </a:r>
            <a:r>
              <a:rPr lang="en-US" altLang="ko-KR" sz="1600" dirty="0"/>
              <a:t>format() </a:t>
            </a:r>
            <a:r>
              <a:rPr lang="ko-KR" altLang="en-US" sz="1600" dirty="0" err="1"/>
              <a:t>메소드는</a:t>
            </a:r>
            <a:r>
              <a:rPr lang="ko-KR" altLang="en-US" sz="1600" dirty="0"/>
              <a:t> 문자열 내에 중괄호를 사용해 인덱스를 지정하고 인수 목록 중 해당 위치에 있는 값을 가져와 문자열을 구성</a:t>
            </a:r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endParaRPr lang="en-US" altLang="ko-KR" sz="1600" dirty="0"/>
          </a:p>
          <a:p>
            <a:pPr marL="266700" lvl="1" indent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None/>
            </a:pPr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dirty="0"/>
              <a:t>중괄호 안에 인덱스와 함께 콜론</a:t>
            </a:r>
            <a:r>
              <a:rPr lang="en-US" altLang="ko-KR" sz="1600" dirty="0"/>
              <a:t>(:)</a:t>
            </a:r>
            <a:r>
              <a:rPr lang="ko-KR" altLang="en-US" sz="1600" dirty="0"/>
              <a:t>을 사용하면 자릿수나 정렬 방법도 지정할 수 있음</a:t>
            </a:r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endParaRPr lang="en-US" altLang="ko-KR" sz="1600" b="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endParaRPr lang="en-US" altLang="ko-KR" sz="1600" b="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endParaRPr lang="en-US" altLang="ko-KR" sz="16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1D6DD5-DF6E-41CA-943B-E9A5A5546B70}"/>
              </a:ext>
            </a:extLst>
          </p:cNvPr>
          <p:cNvSpPr/>
          <p:nvPr/>
        </p:nvSpPr>
        <p:spPr>
          <a:xfrm>
            <a:off x="741307" y="1588093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여기서 잠깐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5F32DA1-76E2-49A4-9D2A-0A78DB834D70}"/>
              </a:ext>
            </a:extLst>
          </p:cNvPr>
          <p:cNvSpPr txBox="1">
            <a:spLocks/>
          </p:cNvSpPr>
          <p:nvPr/>
        </p:nvSpPr>
        <p:spPr bwMode="auto">
          <a:xfrm>
            <a:off x="2325483" y="1588093"/>
            <a:ext cx="404671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None/>
            </a:pPr>
            <a:r>
              <a:rPr lang="ko-KR" altLang="en-US" sz="1800" dirty="0"/>
              <a:t>출력 문자열의 자릿수 지정과 정렬</a:t>
            </a:r>
            <a:endParaRPr lang="en-US" altLang="ko-KR" sz="1800" b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593" y="2906205"/>
            <a:ext cx="4464496" cy="149436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829229"/>
            <a:ext cx="5414869" cy="162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48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표준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70485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5"/>
            </a:pPr>
            <a:r>
              <a:rPr lang="en-US" altLang="ko-KR" sz="2000" dirty="0" err="1"/>
              <a:t>datetime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 err="1"/>
              <a:t>datetime</a:t>
            </a:r>
            <a:r>
              <a:rPr lang="en-US" altLang="ko-KR" sz="1600" dirty="0"/>
              <a:t> </a:t>
            </a:r>
            <a:r>
              <a:rPr lang="ko-KR" altLang="en-US" sz="1600" dirty="0"/>
              <a:t>모듈의 사용을 선언하고 </a:t>
            </a:r>
            <a:r>
              <a:rPr lang="en-US" altLang="ko-KR" sz="1600" dirty="0"/>
              <a:t>date </a:t>
            </a:r>
            <a:r>
              <a:rPr lang="ko-KR" altLang="en-US" sz="1600" dirty="0"/>
              <a:t>클래스의 </a:t>
            </a:r>
            <a:r>
              <a:rPr lang="en-US" altLang="ko-KR" sz="1600" dirty="0"/>
              <a:t>today( ) </a:t>
            </a:r>
            <a:r>
              <a:rPr lang="ko-KR" altLang="en-US" sz="1600" dirty="0" err="1"/>
              <a:t>메소드로</a:t>
            </a:r>
            <a:r>
              <a:rPr lang="ko-KR" altLang="en-US" sz="1600" dirty="0"/>
              <a:t> 오늘 날짜를 구함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날짜 계산에 사용할 일수를 입력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오늘 날짜에 일 수를 더하는 계산은 </a:t>
            </a:r>
            <a:r>
              <a:rPr lang="en-US" altLang="ko-KR" sz="1600" dirty="0" err="1"/>
              <a:t>datetime</a:t>
            </a:r>
            <a:r>
              <a:rPr lang="en-US" altLang="ko-KR" sz="1600" dirty="0"/>
              <a:t> </a:t>
            </a:r>
            <a:r>
              <a:rPr lang="ko-KR" altLang="en-US" sz="1600" dirty="0"/>
              <a:t>모듈의 </a:t>
            </a:r>
            <a:r>
              <a:rPr lang="en-US" altLang="ko-KR" sz="1600" dirty="0" err="1"/>
              <a:t>timedelta</a:t>
            </a:r>
            <a:r>
              <a:rPr lang="en-US" altLang="ko-KR" sz="1600" dirty="0"/>
              <a:t>( )</a:t>
            </a:r>
            <a:r>
              <a:rPr lang="ko-KR" altLang="en-US" sz="1600" dirty="0"/>
              <a:t>를 이용</a:t>
            </a: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12" y="1556793"/>
            <a:ext cx="7391400" cy="428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4156"/>
          <a:stretch/>
        </p:blipFill>
        <p:spPr>
          <a:xfrm>
            <a:off x="1331641" y="2708921"/>
            <a:ext cx="7056784" cy="8191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1" r="3757" b="-928"/>
          <a:stretch/>
        </p:blipFill>
        <p:spPr>
          <a:xfrm>
            <a:off x="1357215" y="4091031"/>
            <a:ext cx="7031209" cy="34608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r="3882" b="1227"/>
          <a:stretch/>
        </p:blipFill>
        <p:spPr>
          <a:xfrm>
            <a:off x="1357215" y="4996891"/>
            <a:ext cx="7031209" cy="37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25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표준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5"/>
            </a:pPr>
            <a:r>
              <a:rPr lang="en-US" altLang="ko-KR" sz="2000" dirty="0" err="1"/>
              <a:t>datetime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r>
              <a:rPr lang="ko-KR" altLang="en-US" sz="1600" dirty="0"/>
              <a:t>계산된 날짜 정보를 년</a:t>
            </a:r>
            <a:r>
              <a:rPr lang="en-US" altLang="ko-KR" sz="1600" dirty="0"/>
              <a:t>, </a:t>
            </a:r>
            <a:r>
              <a:rPr lang="ko-KR" altLang="en-US" sz="1600" dirty="0"/>
              <a:t>월</a:t>
            </a:r>
            <a:r>
              <a:rPr lang="en-US" altLang="ko-KR" sz="1600" dirty="0"/>
              <a:t>, </a:t>
            </a:r>
            <a:r>
              <a:rPr lang="ko-KR" altLang="en-US" sz="1600" dirty="0"/>
              <a:t>일 단위로 구분해서 출력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r>
              <a:rPr lang="ko-KR" altLang="en-US" sz="1600" dirty="0"/>
              <a:t>파일로 저장하고 실행</a:t>
            </a: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12" y="1556793"/>
            <a:ext cx="7391400" cy="428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5502"/>
          <a:stretch/>
        </p:blipFill>
        <p:spPr>
          <a:xfrm>
            <a:off x="1403648" y="2348881"/>
            <a:ext cx="6912768" cy="590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5207"/>
          <a:stretch/>
        </p:blipFill>
        <p:spPr>
          <a:xfrm>
            <a:off x="1373061" y="3302894"/>
            <a:ext cx="6943356" cy="581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r="5448"/>
          <a:stretch/>
        </p:blipFill>
        <p:spPr>
          <a:xfrm>
            <a:off x="1372743" y="3883919"/>
            <a:ext cx="6943673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1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 dirty="0"/>
              <a:t>사용자 정의 모듈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071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사용자 정의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/>
              <a:t>모듈 작성과 사용</a:t>
            </a:r>
            <a:endParaRPr lang="en-US" altLang="ko-KR" sz="2000" dirty="0"/>
          </a:p>
          <a:p>
            <a:pPr lvl="1"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</a:rPr>
              <a:t>모듈의 참조 경로</a:t>
            </a: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r>
              <a:rPr lang="ko-KR" altLang="en-US" sz="1600" dirty="0"/>
              <a:t>모듈을 찾을 때 참조하는 경로는 다음과 같이 </a:t>
            </a:r>
            <a:r>
              <a:rPr lang="en-US" altLang="ko-KR" sz="1600" dirty="0"/>
              <a:t>sys </a:t>
            </a:r>
            <a:r>
              <a:rPr lang="ko-KR" altLang="en-US" sz="1600" dirty="0"/>
              <a:t>모듈의 </a:t>
            </a:r>
            <a:r>
              <a:rPr lang="en-US" altLang="ko-KR" sz="1600" dirty="0"/>
              <a:t>path</a:t>
            </a:r>
            <a:r>
              <a:rPr lang="ko-KR" altLang="en-US" sz="1600" dirty="0"/>
              <a:t>를 조회</a:t>
            </a:r>
            <a:endParaRPr lang="en-US" altLang="ko-KR" sz="1600" dirty="0"/>
          </a:p>
          <a:p>
            <a:pPr lvl="2">
              <a:buClr>
                <a:srgbClr val="3C479D"/>
              </a:buClr>
            </a:pPr>
            <a:endParaRPr lang="en-US" altLang="ko-KR" sz="1600" dirty="0"/>
          </a:p>
          <a:p>
            <a:pPr lvl="2">
              <a:buClr>
                <a:srgbClr val="3C479D"/>
              </a:buClr>
            </a:pPr>
            <a:endParaRPr lang="en-US" altLang="ko-KR" sz="1600" dirty="0"/>
          </a:p>
          <a:p>
            <a:pPr lvl="2">
              <a:buClr>
                <a:srgbClr val="3C479D"/>
              </a:buClr>
            </a:pPr>
            <a:endParaRPr lang="en-US" altLang="ko-KR" sz="1600" dirty="0"/>
          </a:p>
          <a:p>
            <a:pPr lvl="2">
              <a:buClr>
                <a:srgbClr val="3C479D"/>
              </a:buClr>
            </a:pPr>
            <a:endParaRPr lang="en-US" altLang="ko-KR" sz="1600" dirty="0"/>
          </a:p>
          <a:p>
            <a:pPr lvl="2">
              <a:buClr>
                <a:srgbClr val="3C479D"/>
              </a:buClr>
            </a:pPr>
            <a:endParaRPr lang="en-US" altLang="ko-KR" sz="1600" dirty="0"/>
          </a:p>
          <a:p>
            <a:pPr lvl="2">
              <a:buClr>
                <a:srgbClr val="3C479D"/>
              </a:buClr>
            </a:pPr>
            <a:endParaRPr lang="en-US" altLang="ko-KR" sz="1600" dirty="0"/>
          </a:p>
          <a:p>
            <a:pPr lvl="2">
              <a:buClr>
                <a:srgbClr val="3C479D"/>
              </a:buClr>
            </a:pPr>
            <a:endParaRPr lang="en-US" altLang="ko-KR" sz="1600" dirty="0"/>
          </a:p>
          <a:p>
            <a:pPr lvl="2">
              <a:buClr>
                <a:srgbClr val="3C479D"/>
              </a:buClr>
            </a:pPr>
            <a:r>
              <a:rPr lang="ko-KR" altLang="en-US" sz="1600" dirty="0"/>
              <a:t>만약 모듈을 검색하는 경로에 특정 디렉토리를 추가하려면 </a:t>
            </a:r>
            <a:r>
              <a:rPr lang="en-US" altLang="ko-KR" sz="1600" dirty="0"/>
              <a:t>append( )</a:t>
            </a:r>
            <a:r>
              <a:rPr lang="ko-KR" altLang="en-US" sz="1600" dirty="0"/>
              <a:t>를 사용</a:t>
            </a:r>
            <a:endParaRPr lang="en-US" altLang="ko-KR" sz="1600" dirty="0"/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040" y="2276873"/>
            <a:ext cx="7315200" cy="2105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715" y="4845224"/>
            <a:ext cx="73247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15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사용자 정의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4968552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/>
              <a:t>모듈 작성과 사용</a:t>
            </a:r>
            <a:endParaRPr lang="en-US" altLang="ko-KR" sz="2000" dirty="0"/>
          </a:p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r>
              <a:rPr lang="ko-KR" altLang="en-US" sz="1600" dirty="0"/>
              <a:t>오늘 날짜를 가져와 출력할 때 사용하기 위한 </a:t>
            </a:r>
            <a:r>
              <a:rPr lang="en-US" altLang="ko-KR" sz="1600" dirty="0" err="1"/>
              <a:t>myprint</a:t>
            </a:r>
            <a:r>
              <a:rPr lang="en-US" altLang="ko-KR" sz="1600" dirty="0"/>
              <a:t> </a:t>
            </a:r>
            <a:r>
              <a:rPr lang="ko-KR" altLang="en-US" sz="1600" dirty="0"/>
              <a:t>모듈</a:t>
            </a:r>
            <a:r>
              <a:rPr lang="en-US" altLang="ko-KR" sz="1600" dirty="0"/>
              <a:t>(myprint.py)</a:t>
            </a:r>
            <a:r>
              <a:rPr lang="ko-KR" altLang="en-US" sz="1600" dirty="0"/>
              <a:t>을 직접 작성</a:t>
            </a:r>
            <a:endParaRPr lang="en-US" altLang="ko-KR" sz="1600" dirty="0"/>
          </a:p>
          <a:p>
            <a:pPr marL="447675" lvl="2" indent="0"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코드 편집기에 다음과 같이 입력하고 ‘</a:t>
            </a:r>
            <a:r>
              <a:rPr lang="en-US" altLang="ko-KR" sz="1600" dirty="0"/>
              <a:t>myprint.py’</a:t>
            </a:r>
            <a:r>
              <a:rPr lang="ko-KR" altLang="en-US" sz="1600" dirty="0"/>
              <a:t>로 파일을 저장</a:t>
            </a: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5" y="1910022"/>
            <a:ext cx="2675541" cy="18789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51977"/>
          <a:stretch/>
        </p:blipFill>
        <p:spPr>
          <a:xfrm>
            <a:off x="4829649" y="3861049"/>
            <a:ext cx="3558775" cy="2524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849" y="1446696"/>
            <a:ext cx="73723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05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사용자 정의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/>
              <a:t>모듈 작성과 사용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51FBA2-F2F5-4D0C-AB1D-FDBC8A007B97}"/>
              </a:ext>
            </a:extLst>
          </p:cNvPr>
          <p:cNvSpPr/>
          <p:nvPr/>
        </p:nvSpPr>
        <p:spPr>
          <a:xfrm>
            <a:off x="741307" y="1588093"/>
            <a:ext cx="7920000" cy="49372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C3827FC-0F19-4351-86E4-02C2F887D4B9}"/>
              </a:ext>
            </a:extLst>
          </p:cNvPr>
          <p:cNvSpPr txBox="1">
            <a:spLocks/>
          </p:cNvSpPr>
          <p:nvPr/>
        </p:nvSpPr>
        <p:spPr bwMode="auto">
          <a:xfrm>
            <a:off x="770279" y="2166829"/>
            <a:ext cx="7762161" cy="429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dirty="0"/>
              <a:t>모듈을 저장만 해도 되지만 </a:t>
            </a:r>
            <a:r>
              <a:rPr lang="en-US" altLang="ko-KR" sz="1600" dirty="0"/>
              <a:t>F5</a:t>
            </a:r>
            <a:r>
              <a:rPr lang="ko-KR" altLang="en-US" sz="1600" dirty="0"/>
              <a:t>를 누르면 코드가 컴파일 됨</a:t>
            </a:r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dirty="0"/>
              <a:t>실행 결과는 아무것도 없지만</a:t>
            </a:r>
            <a:r>
              <a:rPr lang="en-US" altLang="ko-KR" sz="1600" dirty="0"/>
              <a:t>, </a:t>
            </a:r>
            <a:r>
              <a:rPr lang="ko-KR" altLang="en-US" sz="1600" dirty="0"/>
              <a:t>탐색기를 열면 ‘</a:t>
            </a:r>
            <a:r>
              <a:rPr lang="en-US" altLang="ko-KR" sz="1600" dirty="0"/>
              <a:t>__ </a:t>
            </a:r>
            <a:r>
              <a:rPr lang="en-US" altLang="ko-KR" sz="1600" dirty="0" err="1"/>
              <a:t>pycache</a:t>
            </a:r>
            <a:r>
              <a:rPr lang="en-US" altLang="ko-KR" sz="1600" dirty="0"/>
              <a:t>__’</a:t>
            </a:r>
            <a:r>
              <a:rPr lang="ko-KR" altLang="en-US" sz="1600" dirty="0"/>
              <a:t>가 생성되어 있음</a:t>
            </a:r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dirty="0"/>
              <a:t>만약 컴파일 과정에서 오류가 발생하면 모듈을 사용할 수 없으므로</a:t>
            </a:r>
            <a:r>
              <a:rPr lang="en-US" altLang="ko-KR" sz="1600" dirty="0"/>
              <a:t>, </a:t>
            </a:r>
            <a:r>
              <a:rPr lang="ko-KR" altLang="en-US" sz="1600" dirty="0"/>
              <a:t>오류를 반드시 수정할 것</a:t>
            </a:r>
            <a:endParaRPr lang="en-US" altLang="ko-KR" sz="16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1D6DD5-DF6E-41CA-943B-E9A5A5546B70}"/>
              </a:ext>
            </a:extLst>
          </p:cNvPr>
          <p:cNvSpPr/>
          <p:nvPr/>
        </p:nvSpPr>
        <p:spPr>
          <a:xfrm>
            <a:off x="741307" y="1588093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여기서 잠깐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5F32DA1-76E2-49A4-9D2A-0A78DB834D70}"/>
              </a:ext>
            </a:extLst>
          </p:cNvPr>
          <p:cNvSpPr txBox="1">
            <a:spLocks/>
          </p:cNvSpPr>
          <p:nvPr/>
        </p:nvSpPr>
        <p:spPr bwMode="auto">
          <a:xfrm>
            <a:off x="2325483" y="1588093"/>
            <a:ext cx="352795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None/>
            </a:pPr>
            <a:r>
              <a:rPr lang="en-US" altLang="ko-KR" sz="1800" dirty="0"/>
              <a:t>__</a:t>
            </a:r>
            <a:r>
              <a:rPr lang="en-US" altLang="ko-KR" sz="1800" dirty="0" err="1"/>
              <a:t>pycache</a:t>
            </a:r>
            <a:r>
              <a:rPr lang="en-US" altLang="ko-KR" sz="1800" dirty="0"/>
              <a:t>__ </a:t>
            </a:r>
            <a:r>
              <a:rPr lang="ko-KR" altLang="en-US" sz="1800" dirty="0"/>
              <a:t>폴더</a:t>
            </a:r>
            <a:endParaRPr lang="en-US" altLang="ko-KR" sz="1800" b="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856958"/>
            <a:ext cx="6323806" cy="182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사용자 정의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54195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/>
              <a:t>모듈 작성과 사용</a:t>
            </a:r>
            <a:endParaRPr lang="en-US" altLang="ko-KR" sz="2000" dirty="0"/>
          </a:p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 dirty="0"/>
              <a:t>모듈을 가져와 사용하는 메인 프로그램을 다음과 같이 입력하고 모듈을 만들어 둔 디렉토리</a:t>
            </a:r>
            <a:r>
              <a:rPr lang="en-US" altLang="ko-KR" sz="1600" dirty="0"/>
              <a:t>(‘C:/python’)</a:t>
            </a:r>
            <a:r>
              <a:rPr lang="ko-KR" altLang="en-US" sz="1600" dirty="0"/>
              <a:t>에 저장</a:t>
            </a:r>
            <a:r>
              <a:rPr lang="en-US" altLang="ko-KR" sz="1600" dirty="0"/>
              <a:t>(‘code12-06. </a:t>
            </a:r>
            <a:r>
              <a:rPr lang="en-US" altLang="ko-KR" sz="1600" dirty="0" err="1"/>
              <a:t>py</a:t>
            </a:r>
            <a:r>
              <a:rPr lang="en-US" altLang="ko-KR" sz="1600" dirty="0"/>
              <a:t>’)</a:t>
            </a: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en-US" altLang="ko-KR" sz="1600" dirty="0"/>
              <a:t>F5</a:t>
            </a:r>
            <a:r>
              <a:rPr lang="ko-KR" altLang="en-US" sz="1600" dirty="0"/>
              <a:t>를 눌러 메인 프로그램을 실행</a:t>
            </a:r>
            <a:endParaRPr lang="en-US" altLang="ko-KR" sz="1600" b="1" dirty="0">
              <a:solidFill>
                <a:srgbClr val="3C479D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4521"/>
          <a:stretch/>
        </p:blipFill>
        <p:spPr>
          <a:xfrm>
            <a:off x="1421397" y="2636913"/>
            <a:ext cx="7039035" cy="1771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4697"/>
          <a:stretch/>
        </p:blipFill>
        <p:spPr>
          <a:xfrm>
            <a:off x="1407109" y="4914181"/>
            <a:ext cx="7053323" cy="1543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849" y="1484785"/>
            <a:ext cx="73723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79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사용자 정의 모듈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smtClean="0">
                <a:cs typeface="Arial" panose="020B0604020202020204" pitchFamily="34" charset="0"/>
              </a:rPr>
              <a:t>]</a:t>
            </a:r>
            <a:r>
              <a:rPr lang="ko-KR" altLang="en-US" sz="1800" smtClean="0">
                <a:cs typeface="Arial" panose="020B0604020202020204" pitchFamily="34" charset="0"/>
              </a:rPr>
              <a:t> 전화번호 지역 번호 관련 </a:t>
            </a:r>
            <a:r>
              <a:rPr lang="ko-KR" altLang="en-US" sz="1800" dirty="0" smtClean="0">
                <a:cs typeface="Arial" panose="020B0604020202020204" pitchFamily="34" charset="0"/>
              </a:rPr>
              <a:t>사용자 정의 </a:t>
            </a:r>
            <a:r>
              <a:rPr lang="ko-KR" altLang="en-US" sz="1800" smtClean="0">
                <a:cs typeface="Arial" panose="020B0604020202020204" pitchFamily="34" charset="0"/>
              </a:rPr>
              <a:t>모듈 </a:t>
            </a:r>
            <a:r>
              <a:rPr lang="en-US" altLang="ko-KR" sz="1800" smtClean="0">
                <a:cs typeface="Arial" panose="020B0604020202020204" pitchFamily="34" charset="0"/>
              </a:rPr>
              <a:t>Telzone.py </a:t>
            </a:r>
            <a:r>
              <a:rPr lang="ko-KR" altLang="en-US" sz="1800" smtClean="0">
                <a:cs typeface="Arial" panose="020B0604020202020204" pitchFamily="34" charset="0"/>
              </a:rPr>
              <a:t>구성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9617" y="1503230"/>
            <a:ext cx="7596844" cy="9896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전화번호 지역 번호 관련 모듈인 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Telzone.py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get_zone() :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지역 번호를 전달 받아 지역명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(zone)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을 반환</a:t>
            </a:r>
            <a:endParaRPr lang="en-US" altLang="ko-KR" sz="12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get_no()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지역명을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전달 받아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지역 번호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(no)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를 반환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35596" y="2564903"/>
            <a:ext cx="7583715" cy="37444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zoneno </a:t>
            </a: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= ([['010'], '</a:t>
            </a:r>
            <a:r>
              <a: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휴대전화</a:t>
            </a: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['02', ['</a:t>
            </a:r>
            <a:r>
              <a: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서울특별시</a:t>
            </a: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'</a:t>
            </a:r>
            <a:r>
              <a: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광명시</a:t>
            </a: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'</a:t>
            </a:r>
            <a:r>
              <a: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과천시</a:t>
            </a: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']], ['031', '</a:t>
            </a:r>
            <a:r>
              <a: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경기도</a:t>
            </a: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['032', ['</a:t>
            </a:r>
            <a:r>
              <a: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인천광역시</a:t>
            </a: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'</a:t>
            </a:r>
            <a:r>
              <a: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부천시</a:t>
            </a: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']], ['033', '</a:t>
            </a:r>
            <a:r>
              <a: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강원도</a:t>
            </a: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['041', '</a:t>
            </a:r>
            <a:r>
              <a: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충청남도</a:t>
            </a: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['042', ['</a:t>
            </a:r>
            <a:r>
              <a: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대전광역시</a:t>
            </a: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'</a:t>
            </a:r>
            <a:r>
              <a: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계룡시</a:t>
            </a: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']], ['043', '</a:t>
            </a:r>
            <a:r>
              <a: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충청북도</a:t>
            </a: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['044', '</a:t>
            </a:r>
            <a:r>
              <a: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세종특별자치시</a:t>
            </a: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['051', '</a:t>
            </a:r>
            <a:r>
              <a: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부산광역시</a:t>
            </a: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['052', '</a:t>
            </a:r>
            <a:r>
              <a: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울산광역시</a:t>
            </a: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['053', ['</a:t>
            </a:r>
            <a:r>
              <a: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대구광역시</a:t>
            </a: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'</a:t>
            </a:r>
            <a:r>
              <a: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경산시</a:t>
            </a: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']], ['054', '</a:t>
            </a:r>
            <a:r>
              <a: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경상북도</a:t>
            </a: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['055', '</a:t>
            </a:r>
            <a:r>
              <a: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경상남도</a:t>
            </a: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['061', '</a:t>
            </a:r>
            <a:r>
              <a: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전라남도</a:t>
            </a: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['062', '</a:t>
            </a:r>
            <a:r>
              <a: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광주광역시</a:t>
            </a: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['063', '</a:t>
            </a:r>
            <a:r>
              <a: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전라북도</a:t>
            </a: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['064', '</a:t>
            </a:r>
            <a:r>
              <a: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제주특별자치도</a:t>
            </a:r>
            <a:r>
              <a:rPr lang="en-US" altLang="ko-KR" sz="1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def </a:t>
            </a:r>
            <a:r>
              <a:rPr lang="en-US" altLang="ko-KR" sz="140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get_zone(inno):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지역번호로 검색</a:t>
            </a:r>
          </a:p>
          <a:p>
            <a:pPr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for no, zone in zoneno: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if type(no) is list: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항목 형식이 리스트인지 확인</a:t>
            </a:r>
          </a:p>
          <a:p>
            <a:pPr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if inno in no:  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리스트 항목에서 찾기</a:t>
            </a:r>
          </a:p>
          <a:p>
            <a:pPr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    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return zone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elif no == inno: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일반 항목일 경우 일치 비교</a:t>
            </a:r>
          </a:p>
          <a:p>
            <a:pPr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    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return zone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else: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if no == inno: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    return 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zone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4288" y="2070890"/>
            <a:ext cx="1284629" cy="42200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Telzone.py</a:t>
            </a:r>
            <a:endParaRPr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6007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사용자 정의 모듈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smtClean="0">
                <a:cs typeface="Arial" panose="020B0604020202020204" pitchFamily="34" charset="0"/>
              </a:rPr>
              <a:t>]</a:t>
            </a:r>
            <a:r>
              <a:rPr lang="ko-KR" altLang="en-US" sz="1800" smtClean="0">
                <a:cs typeface="Arial" panose="020B0604020202020204" pitchFamily="34" charset="0"/>
              </a:rPr>
              <a:t> 전화번호 지역 번호 관련 </a:t>
            </a:r>
            <a:r>
              <a:rPr lang="ko-KR" altLang="en-US" sz="1800" dirty="0" smtClean="0">
                <a:cs typeface="Arial" panose="020B0604020202020204" pitchFamily="34" charset="0"/>
              </a:rPr>
              <a:t>사용자 정의 </a:t>
            </a:r>
            <a:r>
              <a:rPr lang="ko-KR" altLang="en-US" sz="1800" smtClean="0">
                <a:cs typeface="Arial" panose="020B0604020202020204" pitchFamily="34" charset="0"/>
              </a:rPr>
              <a:t>모듈 </a:t>
            </a:r>
            <a:r>
              <a:rPr lang="en-US" altLang="ko-KR" sz="1800" smtClean="0">
                <a:cs typeface="Arial" panose="020B0604020202020204" pitchFamily="34" charset="0"/>
              </a:rPr>
              <a:t>Telzone.py </a:t>
            </a:r>
            <a:r>
              <a:rPr lang="ko-KR" altLang="en-US" sz="1800" smtClean="0">
                <a:cs typeface="Arial" panose="020B0604020202020204" pitchFamily="34" charset="0"/>
              </a:rPr>
              <a:t>구성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9617" y="1503230"/>
            <a:ext cx="7596844" cy="9896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전화번호 지역 번호 관련 모듈인 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Telzone.py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get_zone() :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지역 번호를 전달 받아 지역명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(zone)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을 반환</a:t>
            </a:r>
            <a:endParaRPr lang="en-US" altLang="ko-KR" sz="12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get_no()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지역명을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전달 받아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지역 번호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(no)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를 반환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35596" y="2564903"/>
            <a:ext cx="7583715" cy="2664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def get_no(inzone):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for no, zone in zoneno: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if type(zone) is list: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항목 형식이 리스트인지 확인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for zlist in zone: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    if inzone in zlist: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        return no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elif zone.find(inzone) &gt;= 0: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일반 항목일 경우 일치 비교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return no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08000" y="2045244"/>
            <a:ext cx="1284629" cy="42200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Telzone.py</a:t>
            </a:r>
            <a:endParaRPr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394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 dirty="0"/>
              <a:t>재사용과 모듈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21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사용자 정의 모듈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smtClean="0">
                <a:cs typeface="Arial" panose="020B0604020202020204" pitchFamily="34" charset="0"/>
              </a:rPr>
              <a:t>]</a:t>
            </a:r>
            <a:r>
              <a:rPr lang="ko-KR" altLang="en-US" sz="1800" smtClean="0">
                <a:cs typeface="Arial" panose="020B0604020202020204" pitchFamily="34" charset="0"/>
              </a:rPr>
              <a:t> 전화 지역번호 관련 </a:t>
            </a:r>
            <a:r>
              <a:rPr lang="ko-KR" altLang="en-US" sz="1800" dirty="0" smtClean="0">
                <a:cs typeface="Arial" panose="020B0604020202020204" pitchFamily="34" charset="0"/>
              </a:rPr>
              <a:t>사용자 정의 </a:t>
            </a:r>
            <a:r>
              <a:rPr lang="ko-KR" altLang="en-US" sz="1800" smtClean="0">
                <a:cs typeface="Arial" panose="020B0604020202020204" pitchFamily="34" charset="0"/>
              </a:rPr>
              <a:t>모듈 </a:t>
            </a:r>
            <a:r>
              <a:rPr lang="en-US" altLang="ko-KR" sz="1800" smtClean="0">
                <a:cs typeface="Arial" panose="020B0604020202020204" pitchFamily="34" charset="0"/>
              </a:rPr>
              <a:t>Telzone.py </a:t>
            </a:r>
            <a:r>
              <a:rPr lang="ko-KR" altLang="en-US" sz="1800" dirty="0" smtClean="0">
                <a:cs typeface="Arial" panose="020B0604020202020204" pitchFamily="34" charset="0"/>
              </a:rPr>
              <a:t>사용 </a:t>
            </a:r>
            <a:r>
              <a:rPr lang="en-US" altLang="ko-KR" sz="1800" dirty="0" smtClean="0">
                <a:cs typeface="Arial" panose="020B0604020202020204" pitchFamily="34" charset="0"/>
              </a:rPr>
              <a:t>(1)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1027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사용자 정의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모듈인 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Telzone.py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를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자신의 코드 디렉토리에 위치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메인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 make_menu()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함수 호출로 메뉴 선택 처리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1009650" lvl="2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0, '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종료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    1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'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번호로 검색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     2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'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지역명으로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검색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596" y="2564904"/>
            <a:ext cx="7596844" cy="3671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>
                <a:solidFill>
                  <a:srgbClr val="3C479D"/>
                </a:solidFill>
                <a:latin typeface="+mn-ea"/>
                <a:cs typeface="Arial" panose="020B0604020202020204" pitchFamily="34" charset="0"/>
              </a:rPr>
              <a:t>import 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Telzone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400" smtClean="0">
                <a:solidFill>
                  <a:schemeClr val="accent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as tz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작업 선택 종류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menuno = ([0, '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종료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[1, '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번호로 검색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[2, '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지역명으로 검색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'])  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 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메뉴를 위한 튜플 데이터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MENUE_fn = [fpass, </a:t>
            </a:r>
            <a:r>
              <a:rPr lang="en-US" altLang="ko-KR" sz="140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find_no, find_zone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 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 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호출될 </a:t>
            </a:r>
            <a:r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함수명</a:t>
            </a:r>
            <a:endParaRPr lang="en-US" altLang="ko-KR" sz="110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while True: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selnum = </a:t>
            </a:r>
            <a:r>
              <a:rPr lang="en-US" altLang="ko-KR" sz="140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make_menu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(menuno)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if selnum &lt; 0: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continue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if selnum == 0: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break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else: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MENUE_fn[selnum]()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리스트 항목에 근거한 함수 호출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681" y="3573016"/>
            <a:ext cx="3723791" cy="21396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940948" y="2548652"/>
            <a:ext cx="1512168" cy="42200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Telephone.py</a:t>
            </a:r>
            <a:endParaRPr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1600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사용자 정의 모듈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smtClean="0">
                <a:cs typeface="Arial" panose="020B0604020202020204" pitchFamily="34" charset="0"/>
              </a:rPr>
              <a:t>]</a:t>
            </a:r>
            <a:r>
              <a:rPr lang="ko-KR" altLang="en-US" sz="1800" smtClean="0">
                <a:cs typeface="Arial" panose="020B0604020202020204" pitchFamily="34" charset="0"/>
              </a:rPr>
              <a:t> 전화 지역번호 관련 </a:t>
            </a:r>
            <a:r>
              <a:rPr lang="ko-KR" altLang="en-US" sz="1800" dirty="0" smtClean="0">
                <a:cs typeface="Arial" panose="020B0604020202020204" pitchFamily="34" charset="0"/>
              </a:rPr>
              <a:t>사용자 정의 </a:t>
            </a:r>
            <a:r>
              <a:rPr lang="ko-KR" altLang="en-US" sz="1800" smtClean="0">
                <a:cs typeface="Arial" panose="020B0604020202020204" pitchFamily="34" charset="0"/>
              </a:rPr>
              <a:t>모듈 </a:t>
            </a:r>
            <a:r>
              <a:rPr lang="en-US" altLang="ko-KR" sz="1800" smtClean="0">
                <a:cs typeface="Arial" panose="020B0604020202020204" pitchFamily="34" charset="0"/>
              </a:rPr>
              <a:t>Telzone.py </a:t>
            </a:r>
            <a:r>
              <a:rPr lang="ko-KR" altLang="en-US" sz="1800" smtClean="0">
                <a:cs typeface="Arial" panose="020B0604020202020204" pitchFamily="34" charset="0"/>
              </a:rPr>
              <a:t>사용 </a:t>
            </a:r>
            <a:r>
              <a:rPr lang="en-US" altLang="ko-KR" sz="1800" smtClean="0">
                <a:cs typeface="Arial" panose="020B0604020202020204" pitchFamily="34" charset="0"/>
              </a:rPr>
              <a:t>(2)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1027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사용자 정의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모듈인 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Telzone.py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를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자신의 코드 디렉토리에 위치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메인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 make_menu()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함수 호출로 메뉴 선택 처리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1009650" lvl="2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0, '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종료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    1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'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번호로 검색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     2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'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지역명으로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검색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596" y="2564904"/>
            <a:ext cx="7596844" cy="2880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def make_menu(menuno):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print("\n&gt;&gt;</a:t>
            </a:r>
            <a:r>
              <a:rPr lang="ko-KR" altLang="en-US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번호로 선택</a:t>
            </a: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: ", end='')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for no, name in menuno: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    print("[%d] %s " % (no, name), end='   ')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selnum = int(input("\nNo?&gt; "))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if selnum &gt;= len(menuno) or selnum &lt; 0: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    print("&gt;&gt;</a:t>
            </a:r>
            <a:r>
              <a:rPr lang="ko-KR" altLang="en-US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선택 범위 초과</a:t>
            </a: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!!")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    return -1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else: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    return selnum</a:t>
            </a:r>
            <a:endParaRPr lang="en-US" altLang="ko-KR" sz="105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40948" y="2548652"/>
            <a:ext cx="1512168" cy="42200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Telephone.py</a:t>
            </a:r>
            <a:endParaRPr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1215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사용자 정의 모듈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smtClean="0">
                <a:cs typeface="Arial" panose="020B0604020202020204" pitchFamily="34" charset="0"/>
              </a:rPr>
              <a:t>]</a:t>
            </a:r>
            <a:r>
              <a:rPr lang="ko-KR" altLang="en-US" sz="1800" smtClean="0">
                <a:cs typeface="Arial" panose="020B0604020202020204" pitchFamily="34" charset="0"/>
              </a:rPr>
              <a:t> 전화 지역번호 관련 </a:t>
            </a:r>
            <a:r>
              <a:rPr lang="ko-KR" altLang="en-US" sz="1800" dirty="0" smtClean="0">
                <a:cs typeface="Arial" panose="020B0604020202020204" pitchFamily="34" charset="0"/>
              </a:rPr>
              <a:t>사용자 정의 </a:t>
            </a:r>
            <a:r>
              <a:rPr lang="ko-KR" altLang="en-US" sz="1800" smtClean="0">
                <a:cs typeface="Arial" panose="020B0604020202020204" pitchFamily="34" charset="0"/>
              </a:rPr>
              <a:t>모듈 </a:t>
            </a:r>
            <a:r>
              <a:rPr lang="en-US" altLang="ko-KR" sz="1800" smtClean="0">
                <a:cs typeface="Arial" panose="020B0604020202020204" pitchFamily="34" charset="0"/>
              </a:rPr>
              <a:t>Telzone.py </a:t>
            </a:r>
            <a:r>
              <a:rPr lang="ko-KR" altLang="en-US" sz="1800" smtClean="0">
                <a:cs typeface="Arial" panose="020B0604020202020204" pitchFamily="34" charset="0"/>
              </a:rPr>
              <a:t>사용 </a:t>
            </a:r>
            <a:r>
              <a:rPr lang="en-US" altLang="ko-KR" sz="1800" smtClean="0">
                <a:cs typeface="Arial" panose="020B0604020202020204" pitchFamily="34" charset="0"/>
              </a:rPr>
              <a:t>(3)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1027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사용자 정의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모듈인 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Telzone.py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를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자신의 코드 디렉토리에 위치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메인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 make_menu()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함수 호출로 메뉴 선택 처리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1009650" lvl="2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0, '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종료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    1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'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번호로 검색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     2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'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지역명으로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검색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596" y="2564904"/>
            <a:ext cx="7596844" cy="34563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def find_no():  </a:t>
            </a: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지역번호로 검색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inno = input("&gt;&gt;</a:t>
            </a:r>
            <a:r>
              <a:rPr lang="ko-KR" altLang="en-US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전화 지역번호 입력</a:t>
            </a: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: ")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zone = </a:t>
            </a:r>
            <a:r>
              <a:rPr lang="en-US" altLang="ko-KR" sz="1200" b="1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tz.get_zone(inno)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print(inno, zone)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en-US" altLang="ko-KR" sz="120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def find_zone():  </a:t>
            </a: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지역번호로 검색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inzone = input("&gt;&gt;</a:t>
            </a:r>
            <a:r>
              <a:rPr lang="ko-KR" altLang="en-US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전화번호 지역명 입력</a:t>
            </a: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: ")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no = </a:t>
            </a:r>
            <a:r>
              <a:rPr lang="en-US" altLang="ko-KR" sz="1200" b="1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tz.get_no(inzone)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print(inzone, no)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en-US" altLang="ko-KR" sz="120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def fpass():  </a:t>
            </a: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없는 메뉴 </a:t>
            </a: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pass </a:t>
            </a:r>
            <a:r>
              <a:rPr lang="ko-KR" altLang="en-US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처리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pass</a:t>
            </a:r>
            <a:endParaRPr lang="en-US" altLang="ko-KR" sz="105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40948" y="2548652"/>
            <a:ext cx="1512168" cy="42200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Telephone.py</a:t>
            </a:r>
            <a:endParaRPr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4736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사용자 정의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13690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arabicPeriod" startAt="2"/>
            </a:pPr>
            <a:r>
              <a:rPr lang="ko-KR" altLang="en-US" sz="2000" dirty="0"/>
              <a:t>사용자 정의 모듈의 활용</a:t>
            </a: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700" b="1" dirty="0">
              <a:solidFill>
                <a:srgbClr val="3C479D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그래픽 사용자 인터페이스로 프로그램이 동작되도록 </a:t>
            </a:r>
            <a:r>
              <a:rPr lang="en-US" altLang="ko-KR" sz="1600" dirty="0" err="1"/>
              <a:t>tkinter</a:t>
            </a:r>
            <a:r>
              <a:rPr lang="en-US" altLang="ko-KR" sz="1600" dirty="0"/>
              <a:t> </a:t>
            </a:r>
            <a:r>
              <a:rPr lang="ko-KR" altLang="en-US" sz="1600" dirty="0"/>
              <a:t>표준 모듈을 사용하고 기본 윈도우를 생성</a:t>
            </a: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99" y="1484785"/>
            <a:ext cx="7410450" cy="447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99" y="1947502"/>
            <a:ext cx="3725214" cy="15716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4293097"/>
            <a:ext cx="73914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74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사용자 정의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9694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arabicPeriod" startAt="2"/>
            </a:pPr>
            <a:r>
              <a:rPr lang="ko-KR" altLang="en-US" sz="2000" dirty="0"/>
              <a:t>사용자 정의 모듈의 활용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 dirty="0"/>
              <a:t>오늘 날짜를 표시하기 위한 레이블을 만들어 윈도우에 배치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en-US" altLang="ko-KR" sz="1600" dirty="0"/>
              <a:t>D-Day</a:t>
            </a:r>
            <a:r>
              <a:rPr lang="ko-KR" altLang="en-US" sz="1600" dirty="0"/>
              <a:t>를 입력하는 엔트리를 윈도우에 추가 </a:t>
            </a:r>
            <a:endParaRPr lang="en-US" altLang="ko-KR" sz="16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99" y="1484785"/>
            <a:ext cx="7410450" cy="4476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395786"/>
            <a:ext cx="7353300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349" y="2919661"/>
            <a:ext cx="7440063" cy="12479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851" y="4681867"/>
            <a:ext cx="73723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95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사용자 정의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9694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arabicPeriod" startAt="2"/>
            </a:pPr>
            <a:r>
              <a:rPr lang="ko-KR" altLang="en-US" sz="2000" dirty="0"/>
              <a:t>사용자 정의 모듈의 활용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r>
              <a:rPr lang="ko-KR" altLang="en-US" sz="1600" dirty="0"/>
              <a:t>버튼 클릭 이벤트에 대한 처리는 </a:t>
            </a:r>
            <a:r>
              <a:rPr lang="en-US" altLang="ko-KR" sz="1600" dirty="0" err="1"/>
              <a:t>f_click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함수로 하고</a:t>
            </a:r>
            <a:r>
              <a:rPr lang="en-US" altLang="ko-KR" sz="1600" dirty="0"/>
              <a:t>, </a:t>
            </a:r>
            <a:r>
              <a:rPr lang="ko-KR" altLang="en-US" sz="1600" dirty="0"/>
              <a:t>모듈에 해당 기능을 만든 후에 함수 동작을 수정</a:t>
            </a: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r>
              <a:rPr lang="ko-KR" altLang="en-US" sz="1600" dirty="0"/>
              <a:t>결과를 표시할 레이블을 추가하고 이벤트 처리를 대기하는 문장을 추가</a:t>
            </a:r>
            <a:endParaRPr lang="en-US" altLang="ko-KR" sz="16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99" y="1484785"/>
            <a:ext cx="7410450" cy="447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708921"/>
            <a:ext cx="7315200" cy="6286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123" y="3429001"/>
            <a:ext cx="7334250" cy="11334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548" y="4890494"/>
            <a:ext cx="73533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11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사용자 정의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9694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arabicPeriod" startAt="2"/>
            </a:pPr>
            <a:r>
              <a:rPr lang="ko-KR" altLang="en-US" sz="2000" dirty="0"/>
              <a:t>사용자 정의 모듈의 활용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6"/>
            </a:pPr>
            <a:r>
              <a:rPr lang="ko-KR" altLang="en-US" sz="1600" dirty="0"/>
              <a:t>모듈 생성</a:t>
            </a:r>
            <a:endParaRPr lang="en-US" altLang="ko-KR" sz="16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99" y="1484785"/>
            <a:ext cx="7410450" cy="4476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4156"/>
          <a:stretch/>
        </p:blipFill>
        <p:spPr>
          <a:xfrm>
            <a:off x="1403649" y="2308121"/>
            <a:ext cx="7056784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372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사용자 정의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9694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arabicPeriod" startAt="2"/>
            </a:pPr>
            <a:r>
              <a:rPr lang="ko-KR" altLang="en-US" sz="2000" dirty="0"/>
              <a:t>사용자 정의 모듈의 활용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6"/>
            </a:pPr>
            <a:r>
              <a:rPr lang="ko-KR" altLang="en-US" sz="1600" dirty="0"/>
              <a:t>모듈 생성</a:t>
            </a:r>
            <a:endParaRPr lang="en-US" altLang="ko-KR" sz="16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99" y="1484785"/>
            <a:ext cx="7410450" cy="447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3304"/>
          <a:stretch/>
        </p:blipFill>
        <p:spPr>
          <a:xfrm>
            <a:off x="1331640" y="2276873"/>
            <a:ext cx="7128792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378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사용자 정의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9694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arabicPeriod" startAt="2"/>
            </a:pPr>
            <a:r>
              <a:rPr lang="ko-KR" altLang="en-US" sz="2000" dirty="0"/>
              <a:t>사용자 정의 모듈의 활용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7"/>
            </a:pPr>
            <a:r>
              <a:rPr lang="ko-KR" altLang="en-US" sz="1600" dirty="0"/>
              <a:t>메인 프로그램 수정</a:t>
            </a:r>
            <a:endParaRPr lang="en-US" altLang="ko-KR" sz="16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99" y="1484785"/>
            <a:ext cx="7410450" cy="4476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4404"/>
          <a:stretch/>
        </p:blipFill>
        <p:spPr>
          <a:xfrm>
            <a:off x="1403649" y="2328191"/>
            <a:ext cx="7056784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110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사용자 정의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9694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arabicPeriod" startAt="2"/>
            </a:pPr>
            <a:r>
              <a:rPr lang="ko-KR" altLang="en-US" sz="2000" dirty="0"/>
              <a:t>사용자 정의 모듈의 활용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7"/>
            </a:pPr>
            <a:r>
              <a:rPr lang="ko-KR" altLang="en-US" sz="1600" dirty="0"/>
              <a:t>메인 프로그램 수정</a:t>
            </a:r>
            <a:endParaRPr lang="en-US" altLang="ko-KR" sz="16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99" y="1484785"/>
            <a:ext cx="7410450" cy="447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3924"/>
          <a:stretch/>
        </p:blipFill>
        <p:spPr>
          <a:xfrm>
            <a:off x="1331641" y="2323566"/>
            <a:ext cx="7128792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0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재사용과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24936" cy="5476503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재사용</a:t>
            </a:r>
            <a:r>
              <a:rPr lang="en-US" altLang="ko-KR" sz="2000" dirty="0" smtClean="0"/>
              <a:t>(reuse)]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dirty="0" smtClean="0"/>
              <a:t>재사용은 다른 </a:t>
            </a:r>
            <a:r>
              <a:rPr lang="ko-KR" altLang="en-US" sz="1800" dirty="0"/>
              <a:t>사람이 이미 만들어 놓은 </a:t>
            </a:r>
            <a:r>
              <a:rPr lang="ko-KR" altLang="en-US" sz="1800" dirty="0" smtClean="0"/>
              <a:t>코드를 </a:t>
            </a:r>
            <a:r>
              <a:rPr lang="ko-KR" altLang="en-US" sz="1800" dirty="0"/>
              <a:t>가져와 </a:t>
            </a:r>
            <a:r>
              <a:rPr lang="ko-KR" altLang="en-US" sz="1800" dirty="0" smtClean="0"/>
              <a:t>사용하는 방법이다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dirty="0" smtClean="0"/>
              <a:t>새로 만들지 않고 기존 코드를 활용하기에 효율이 좋다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28" y="2636913"/>
            <a:ext cx="6228184" cy="276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406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사용자 정의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9694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arabicPeriod" startAt="2"/>
            </a:pPr>
            <a:r>
              <a:rPr lang="ko-KR" altLang="en-US" sz="2000" dirty="0"/>
              <a:t>사용자 정의 모듈의 활용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6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6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6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6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6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6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 err="1"/>
              <a:t>mypainter</a:t>
            </a:r>
            <a:r>
              <a:rPr lang="en-US" altLang="ko-KR" sz="1600" dirty="0"/>
              <a:t> </a:t>
            </a:r>
            <a:r>
              <a:rPr lang="ko-KR" altLang="en-US" sz="1600" dirty="0"/>
              <a:t>모듈을 다음과 같이 작성하고 ‘</a:t>
            </a:r>
            <a:r>
              <a:rPr lang="en-US" altLang="ko-KR" sz="1600" dirty="0"/>
              <a:t>mypainter.py’</a:t>
            </a:r>
            <a:r>
              <a:rPr lang="ko-KR" altLang="en-US" sz="1600" dirty="0"/>
              <a:t>로 저장</a:t>
            </a:r>
            <a:endParaRPr lang="en-US" altLang="ko-KR" sz="16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84785"/>
            <a:ext cx="7362825" cy="438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89644"/>
            <a:ext cx="6209640" cy="27990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062" y="5093597"/>
            <a:ext cx="74104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647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사용자 정의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9694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arabicPeriod" startAt="2"/>
            </a:pPr>
            <a:r>
              <a:rPr lang="ko-KR" altLang="en-US" sz="2000" dirty="0"/>
              <a:t>사용자 정의 모듈의 활용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 err="1"/>
              <a:t>mypainter</a:t>
            </a:r>
            <a:r>
              <a:rPr lang="en-US" altLang="ko-KR" sz="1600" dirty="0"/>
              <a:t> </a:t>
            </a:r>
            <a:r>
              <a:rPr lang="ko-KR" altLang="en-US" sz="1600" dirty="0"/>
              <a:t>모듈을 다음과 같이 작성하고 ‘</a:t>
            </a:r>
            <a:r>
              <a:rPr lang="en-US" altLang="ko-KR" sz="1600" dirty="0"/>
              <a:t>mypainter.py’</a:t>
            </a:r>
            <a:r>
              <a:rPr lang="ko-KR" altLang="en-US" sz="1600" dirty="0"/>
              <a:t>로 저장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메인 프로그램을 다음과 같이 작성하고 실행</a:t>
            </a:r>
            <a:endParaRPr lang="en-US" altLang="ko-KR" sz="16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84785"/>
            <a:ext cx="7362825" cy="438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3908"/>
          <a:stretch/>
        </p:blipFill>
        <p:spPr>
          <a:xfrm>
            <a:off x="1418695" y="2328307"/>
            <a:ext cx="7056784" cy="1533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r="3577"/>
          <a:stretch/>
        </p:blipFill>
        <p:spPr>
          <a:xfrm>
            <a:off x="1423373" y="4158943"/>
            <a:ext cx="706271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872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사용자 정의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9694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arabicPeriod" startAt="2"/>
            </a:pPr>
            <a:r>
              <a:rPr lang="ko-KR" altLang="en-US" sz="2000" dirty="0"/>
              <a:t>사용자 정의 모듈의 활용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 dirty="0"/>
              <a:t>메인 프로그램을 다음과 같이 작성하고 실행</a:t>
            </a:r>
            <a:endParaRPr lang="en-US" altLang="ko-KR" sz="16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84785"/>
            <a:ext cx="7362825" cy="438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5247"/>
          <a:stretch/>
        </p:blipFill>
        <p:spPr>
          <a:xfrm>
            <a:off x="1384908" y="2354942"/>
            <a:ext cx="700351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070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사용자 정의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9694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arabicPeriod" startAt="2"/>
            </a:pPr>
            <a:r>
              <a:rPr lang="ko-KR" altLang="en-US" sz="2000" dirty="0"/>
              <a:t>사용자 정의 모듈의 활용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 dirty="0"/>
              <a:t>메인 프로그램을 다음과 같이 작성하고 실행</a:t>
            </a:r>
            <a:endParaRPr lang="en-US" altLang="ko-KR" sz="16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84785"/>
            <a:ext cx="7362825" cy="438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5012" b="25276"/>
          <a:stretch/>
        </p:blipFill>
        <p:spPr>
          <a:xfrm>
            <a:off x="1403648" y="2437102"/>
            <a:ext cx="6984776" cy="369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997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사용자 정의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9694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arabicPeriod" startAt="2"/>
            </a:pPr>
            <a:r>
              <a:rPr lang="ko-KR" altLang="en-US" sz="2000" dirty="0"/>
              <a:t>사용자 정의 모듈의 활용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 dirty="0"/>
              <a:t>메인 프로그램을 다음과 같이 작성하고 실행</a:t>
            </a:r>
            <a:endParaRPr lang="en-US" altLang="ko-KR" sz="16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84785"/>
            <a:ext cx="7362825" cy="438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74288" r="5012"/>
          <a:stretch/>
        </p:blipFill>
        <p:spPr>
          <a:xfrm>
            <a:off x="1403648" y="2409491"/>
            <a:ext cx="6984776" cy="12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911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재사용과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/>
              <a:t>재사용의 필요성 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개발 시간이나 비용을 절감하기 위해 기존의 시스템에서 검증된 기능을 재구성하여 또 다른 시스템을 구축하는 작업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204865"/>
            <a:ext cx="5872615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9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재사용과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848872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모듈의 개념 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프로그램을 만들 때 자주 사용하는 코드를 별도의 파일로 만들어서 필요할 때마다 재사용할 수 있게 함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492897"/>
            <a:ext cx="614934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5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재사용과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모듈의 개념 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/>
              <a:t>모듈의 장점</a:t>
            </a:r>
            <a:endParaRPr lang="en-US" altLang="ko-KR" sz="1800" b="1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자주 사용되는 기능을 </a:t>
            </a:r>
            <a:r>
              <a:rPr lang="ko-KR" altLang="en-US" sz="1600" b="1" dirty="0"/>
              <a:t>재사용</a:t>
            </a:r>
            <a:r>
              <a:rPr lang="ko-KR" altLang="en-US" sz="1600" dirty="0"/>
              <a:t>할 수 있어서 프로그램 개발이 효율적</a:t>
            </a:r>
            <a:endParaRPr lang="en-US" altLang="ko-KR" sz="1600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dirty="0"/>
              <a:t>기능의 분리</a:t>
            </a:r>
            <a:r>
              <a:rPr lang="ko-KR" altLang="en-US" sz="1600" dirty="0"/>
              <a:t>와 </a:t>
            </a:r>
            <a:r>
              <a:rPr lang="ko-KR" altLang="en-US" sz="1600" b="1" dirty="0"/>
              <a:t>복잡성의 감소</a:t>
            </a:r>
            <a:r>
              <a:rPr lang="ko-KR" altLang="en-US" sz="1600" dirty="0"/>
              <a:t>로 프로그램의 유지보수가 용이</a:t>
            </a:r>
            <a:endParaRPr lang="en-US" altLang="ko-KR" sz="1600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필요한 부분만 불러 사용할 수 있어서 메모리 사용을 절약</a:t>
            </a:r>
            <a:endParaRPr lang="en-US" altLang="ko-KR" sz="1600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오류가 발생하는 경우 파급 효과를 최소화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617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재사용과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모듈의 개념 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rgbClr val="3C479D"/>
                </a:solidFill>
              </a:rPr>
              <a:t>함수와 모듈의 구분</a:t>
            </a:r>
            <a:endParaRPr lang="en-US" altLang="ko-KR" sz="1800" b="1" dirty="0">
              <a:solidFill>
                <a:srgbClr val="3C479D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38" y="1958653"/>
            <a:ext cx="6142878" cy="20124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38" y="3971082"/>
            <a:ext cx="6646934" cy="16751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52"/>
          <a:stretch/>
        </p:blipFill>
        <p:spPr>
          <a:xfrm>
            <a:off x="6917713" y="1683995"/>
            <a:ext cx="2160240" cy="20554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64"/>
          <a:stretch/>
        </p:blipFill>
        <p:spPr>
          <a:xfrm>
            <a:off x="6998581" y="3861049"/>
            <a:ext cx="2113886" cy="205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34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재사용과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064896" cy="1368152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모듈의 개념 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rgbClr val="3C479D"/>
                </a:solidFill>
              </a:rPr>
              <a:t>함수와 모듈의 구분</a:t>
            </a:r>
            <a:endParaRPr lang="en-US" altLang="ko-KR" sz="1800" b="1" dirty="0">
              <a:solidFill>
                <a:srgbClr val="3C479D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38" y="1958653"/>
            <a:ext cx="6142878" cy="20124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38" y="3971082"/>
            <a:ext cx="6646934" cy="16751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52"/>
          <a:stretch/>
        </p:blipFill>
        <p:spPr>
          <a:xfrm>
            <a:off x="6917713" y="1683995"/>
            <a:ext cx="2160240" cy="20554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64"/>
          <a:stretch/>
        </p:blipFill>
        <p:spPr>
          <a:xfrm>
            <a:off x="6998581" y="3861049"/>
            <a:ext cx="2113886" cy="20554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175" y="4047379"/>
            <a:ext cx="4924538" cy="254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37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11786</TotalTime>
  <Words>1704</Words>
  <Application>Microsoft Office PowerPoint</Application>
  <PresentationFormat>화면 슬라이드 쇼(4:3)</PresentationFormat>
  <Paragraphs>386</Paragraphs>
  <Slides>45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4" baseType="lpstr">
      <vt:lpstr>Adobe Kaiti Std R</vt:lpstr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Chapter 12. 모듈</vt:lpstr>
      <vt:lpstr>PowerPoint 프레젠테이션</vt:lpstr>
      <vt:lpstr>PowerPoint 프레젠테이션</vt:lpstr>
      <vt:lpstr>01. 재사용과 모듈</vt:lpstr>
      <vt:lpstr>01. 재사용과 모듈</vt:lpstr>
      <vt:lpstr>01. 재사용과 모듈</vt:lpstr>
      <vt:lpstr>01. 재사용과 모듈</vt:lpstr>
      <vt:lpstr>01. 재사용과 모듈</vt:lpstr>
      <vt:lpstr>01. 재사용과 모듈</vt:lpstr>
      <vt:lpstr>PowerPoint 프레젠테이션</vt:lpstr>
      <vt:lpstr>02. 표준 모듈</vt:lpstr>
      <vt:lpstr>02. 표준 모듈</vt:lpstr>
      <vt:lpstr>02. 표준 모듈</vt:lpstr>
      <vt:lpstr>02. 표준 모듈</vt:lpstr>
      <vt:lpstr>02. 표준 모듈</vt:lpstr>
      <vt:lpstr>02. 표준 모듈</vt:lpstr>
      <vt:lpstr>02. 표준 모듈</vt:lpstr>
      <vt:lpstr>02. 표준 모듈</vt:lpstr>
      <vt:lpstr>02. 표준 모듈</vt:lpstr>
      <vt:lpstr>02. 표준 모듈</vt:lpstr>
      <vt:lpstr>02. 표준 모듈</vt:lpstr>
      <vt:lpstr>02. 표준 모듈</vt:lpstr>
      <vt:lpstr>PowerPoint 프레젠테이션</vt:lpstr>
      <vt:lpstr>03. 사용자 정의 모듈</vt:lpstr>
      <vt:lpstr>03. 사용자 정의 모듈</vt:lpstr>
      <vt:lpstr>03. 사용자 정의 모듈</vt:lpstr>
      <vt:lpstr>03. 사용자 정의 모듈</vt:lpstr>
      <vt:lpstr>03. 사용자 정의 모듈</vt:lpstr>
      <vt:lpstr>03. 사용자 정의 모듈</vt:lpstr>
      <vt:lpstr>03. 사용자 정의 모듈</vt:lpstr>
      <vt:lpstr>03. 사용자 정의 모듈</vt:lpstr>
      <vt:lpstr>03. 사용자 정의 모듈</vt:lpstr>
      <vt:lpstr>03. 사용자 정의 모듈</vt:lpstr>
      <vt:lpstr>03. 사용자 정의 모듈</vt:lpstr>
      <vt:lpstr>03. 사용자 정의 모듈</vt:lpstr>
      <vt:lpstr>03. 사용자 정의 모듈</vt:lpstr>
      <vt:lpstr>03. 사용자 정의 모듈</vt:lpstr>
      <vt:lpstr>03. 사용자 정의 모듈</vt:lpstr>
      <vt:lpstr>03. 사용자 정의 모듈</vt:lpstr>
      <vt:lpstr>03. 사용자 정의 모듈</vt:lpstr>
      <vt:lpstr>03. 사용자 정의 모듈</vt:lpstr>
      <vt:lpstr>03. 사용자 정의 모듈</vt:lpstr>
      <vt:lpstr>03. 사용자 정의 모듈</vt:lpstr>
      <vt:lpstr>03. 사용자 정의 모듈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정기철;이종원</dc:creator>
  <cp:lastModifiedBy>ADMIN</cp:lastModifiedBy>
  <cp:revision>1178</cp:revision>
  <dcterms:created xsi:type="dcterms:W3CDTF">2012-07-11T10:23:22Z</dcterms:created>
  <dcterms:modified xsi:type="dcterms:W3CDTF">2023-06-12T06:12:59Z</dcterms:modified>
</cp:coreProperties>
</file>