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471" r:id="rId3"/>
    <p:sldId id="516" r:id="rId4"/>
    <p:sldId id="712" r:id="rId5"/>
    <p:sldId id="737" r:id="rId6"/>
    <p:sldId id="738" r:id="rId7"/>
    <p:sldId id="721" r:id="rId8"/>
    <p:sldId id="722" r:id="rId9"/>
    <p:sldId id="739" r:id="rId10"/>
    <p:sldId id="740" r:id="rId11"/>
    <p:sldId id="741" r:id="rId12"/>
    <p:sldId id="724" r:id="rId13"/>
    <p:sldId id="742" r:id="rId14"/>
    <p:sldId id="743" r:id="rId15"/>
    <p:sldId id="744" r:id="rId16"/>
    <p:sldId id="745" r:id="rId17"/>
    <p:sldId id="746" r:id="rId18"/>
    <p:sldId id="747" r:id="rId19"/>
    <p:sldId id="748" r:id="rId20"/>
    <p:sldId id="749" r:id="rId21"/>
    <p:sldId id="751" r:id="rId22"/>
    <p:sldId id="752" r:id="rId23"/>
    <p:sldId id="753" r:id="rId24"/>
    <p:sldId id="385" r:id="rId2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3C479D"/>
    <a:srgbClr val="7D5087"/>
    <a:srgbClr val="BB99C3"/>
    <a:srgbClr val="D5C0DA"/>
    <a:srgbClr val="F4AEA2"/>
    <a:srgbClr val="F5B4A9"/>
    <a:srgbClr val="F7C0B7"/>
    <a:srgbClr val="EE7D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6548" autoAdjust="0"/>
  </p:normalViewPr>
  <p:slideViewPr>
    <p:cSldViewPr>
      <p:cViewPr varScale="1">
        <p:scale>
          <a:sx n="108" d="100"/>
          <a:sy n="108" d="100"/>
        </p:scale>
        <p:origin x="204" y="9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59832" y="3356992"/>
            <a:ext cx="5802610" cy="16470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9512" y="188640"/>
            <a:ext cx="4296538" cy="3456384"/>
          </a:xfrm>
          <a:prstGeom prst="rect">
            <a:avLst/>
          </a:prstGeom>
        </p:spPr>
      </p:pic>
      <p:sp>
        <p:nvSpPr>
          <p:cNvPr id="6" name="직사각형 5"/>
          <p:cNvSpPr/>
          <p:nvPr userDrawn="1"/>
        </p:nvSpPr>
        <p:spPr>
          <a:xfrm>
            <a:off x="6663409" y="188640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5436096" y="3356992"/>
            <a:ext cx="122413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843808" y="3573016"/>
            <a:ext cx="5976664" cy="1728192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  <a:r>
              <a:rPr lang="ko-KR" altLang="en-US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으로 배우는</a:t>
            </a:r>
            <a:endParaRPr lang="en-US" altLang="ko-KR" sz="2800" smtClean="0">
              <a:solidFill>
                <a:srgbClr val="0066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5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원리</a:t>
            </a:r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3C4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>
                <a:ln w="18415" cmpd="sng">
                  <a:noFill/>
                  <a:prstDash val="solid"/>
                </a:ln>
                <a:solidFill>
                  <a:srgbClr val="3C479D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>
              <a:ln w="18415" cmpd="sng">
                <a:noFill/>
                <a:prstDash val="solid"/>
              </a:ln>
              <a:solidFill>
                <a:srgbClr val="3C479D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352645" y="6309320"/>
            <a:ext cx="22974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2021 Hanbit Academy, Inc.</a:t>
            </a:r>
          </a:p>
          <a:p>
            <a:pPr algn="ctr" eaLnBrk="1" hangingPunct="1">
              <a:defRPr/>
            </a:pPr>
            <a:r>
              <a:rPr lang="en-US" altLang="ko-KR" sz="1100" b="1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6732240" y="5445224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5856" y="6237312"/>
            <a:ext cx="26860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>
                <a:latin typeface="HY견고딕" pitchFamily="18" charset="-127"/>
                <a:ea typeface="HY견고딕" pitchFamily="18" charset="-127"/>
              </a:rPr>
              <a:t> CookBook, </a:t>
            </a:r>
            <a:r>
              <a:rPr kumimoji="0" lang="ko-KR" altLang="en-US" sz="2400" baseline="0">
                <a:latin typeface="HY견고딕" pitchFamily="18" charset="-127"/>
                <a:ea typeface="HY견고딕" pitchFamily="18" charset="-127"/>
              </a:rPr>
              <a:t>인공지능 시대를 위한 컴퓨터 과학 개론</a:t>
            </a:r>
            <a:endParaRPr kumimoji="0" lang="de-DE" altLang="ko-KR" sz="18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44680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100">
                <a:ea typeface="맑은 고딕" pitchFamily="50" charset="-127"/>
              </a:rPr>
              <a:t>.</a:t>
            </a:r>
            <a:r>
              <a:rPr kumimoji="0" lang="ko-KR" altLang="en-US" sz="110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10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천만원 이하의 벌금에 처할 수 있고 이를 병과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7D50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3C479D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69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2023-06-12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048473F8-2F3F-4CC2-BF55-F7E080802650}" type="slidenum"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en-US" altLang="ko-KR" sz="120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79" r:id="rId4"/>
    <p:sldLayoutId id="2147483680" r:id="rId5"/>
    <p:sldLayoutId id="2147483686" r:id="rId6"/>
    <p:sldLayoutId id="2147483685" r:id="rId7"/>
    <p:sldLayoutId id="2147483690" r:id="rId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418840" y="5805264"/>
            <a:ext cx="8306320" cy="625958"/>
          </a:xfrm>
        </p:spPr>
        <p:txBody>
          <a:bodyPr/>
          <a:lstStyle/>
          <a:p>
            <a:pPr algn="l" eaLnBrk="1" hangingPunct="1"/>
            <a:r>
              <a:rPr lang="en-US" altLang="ko-KR" sz="3600" b="1">
                <a:solidFill>
                  <a:schemeClr val="bg1"/>
                </a:solidFill>
              </a:rPr>
              <a:t>Chapter </a:t>
            </a:r>
            <a:r>
              <a:rPr lang="en-US" altLang="ko-KR" sz="3600" b="1" smtClean="0">
                <a:solidFill>
                  <a:schemeClr val="bg1"/>
                </a:solidFill>
              </a:rPr>
              <a:t>14. </a:t>
            </a:r>
            <a:r>
              <a:rPr lang="ko-KR" altLang="en-US" sz="3600" b="1" smtClean="0">
                <a:solidFill>
                  <a:schemeClr val="bg1"/>
                </a:solidFill>
              </a:rPr>
              <a:t>데이터베이스 연동</a:t>
            </a:r>
            <a:endParaRPr lang="ko-KR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Python</a:t>
            </a:r>
            <a:r>
              <a:rPr lang="ko-KR" altLang="en-US"/>
              <a:t>에서 </a:t>
            </a:r>
            <a:r>
              <a:rPr lang="en-US" altLang="ko-KR"/>
              <a:t>Oracle DB </a:t>
            </a:r>
            <a:r>
              <a:rPr lang="ko-KR" altLang="en-US"/>
              <a:t>연동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352928" cy="5328592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/>
              <a:t>Oracle DB </a:t>
            </a:r>
            <a:r>
              <a:rPr lang="ko-KR" altLang="en-US" sz="2000"/>
              <a:t>연동 </a:t>
            </a:r>
            <a:endParaRPr lang="en-US" altLang="ko-KR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관련 모듈 설치</a:t>
            </a:r>
            <a:endParaRPr lang="en-US" altLang="ko-KR" sz="1600" b="1" smtClean="0"/>
          </a:p>
          <a:p>
            <a:pPr lvl="3">
              <a:buClr>
                <a:srgbClr val="3C479D"/>
              </a:buClr>
            </a:pPr>
            <a:r>
              <a:rPr lang="en-US" altLang="ko-KR" sz="1600" smtClean="0"/>
              <a:t>pip install cx_Oracle </a:t>
            </a:r>
            <a:r>
              <a:rPr lang="ko-KR" altLang="en-US" sz="1600" smtClean="0"/>
              <a:t>실행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연결 객체 생성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import </a:t>
            </a:r>
            <a:r>
              <a:rPr lang="en-US" altLang="ko-KR" sz="1400" smtClean="0"/>
              <a:t>cx_Oracle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scott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tiger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192.168.142.72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1521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xe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encoding="UTF-8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Query </a:t>
            </a:r>
            <a:r>
              <a:rPr lang="ko-KR" altLang="en-US" sz="1600" b="1" smtClean="0"/>
              <a:t>구성 및 실행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sql="Select * from tab"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구성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존재하는 테이블 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cur = con.cursor()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b="1">
                <a:solidFill>
                  <a:srgbClr val="3C479D"/>
                </a:solidFill>
              </a:rPr>
              <a:t>커서 생성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여러 행에 순차적으로 접근하기 위한 지시자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rows = cur.execute(sql</a:t>
            </a:r>
            <a:r>
              <a:rPr lang="en-US" altLang="ko-KR" sz="1400" smtClean="0"/>
              <a:t>)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실행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 행들을 리스트 형태로 받아냄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smtClean="0"/>
              <a:t>실행 결과 사용</a:t>
            </a:r>
            <a:endParaRPr lang="en-US" altLang="ko-KR" sz="1600" b="1"/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/>
              <a:t>for row in rows</a:t>
            </a:r>
            <a:r>
              <a:rPr lang="en-US" altLang="ko-KR" sz="1600" smtClean="0"/>
              <a:t>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 결과 리스트를 탐색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/>
              <a:t>    print(row) </a:t>
            </a:r>
            <a:endParaRPr lang="en-US" altLang="ko-KR" sz="1200"/>
          </a:p>
        </p:txBody>
      </p:sp>
      <p:sp>
        <p:nvSpPr>
          <p:cNvPr id="5" name="직사각형 4"/>
          <p:cNvSpPr/>
          <p:nvPr/>
        </p:nvSpPr>
        <p:spPr>
          <a:xfrm>
            <a:off x="1043608" y="1487984"/>
            <a:ext cx="7416824" cy="51093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import cx_Oracle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#Oracle </a:t>
            </a:r>
            <a:r>
              <a:rPr lang="ko-KR" altLang="en-US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연결</a:t>
            </a:r>
            <a:endParaRPr lang="en-US" altLang="ko-KR" sz="13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 smtClean="0">
                <a:solidFill>
                  <a:srgbClr val="C00000"/>
                </a:solidFill>
                <a:cs typeface="Arial" panose="020B0604020202020204" pitchFamily="34" charset="0"/>
              </a:rPr>
              <a:t>con</a:t>
            </a:r>
            <a:r>
              <a:rPr lang="en-US" altLang="ko-KR" sz="1300" smtClean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= cx_Oracle.connect("scott", "tiger", "</a:t>
            </a:r>
            <a:r>
              <a:rPr lang="en-US" altLang="ko-KR" sz="1300" smtClean="0">
                <a:solidFill>
                  <a:srgbClr val="0000FF"/>
                </a:solidFill>
                <a:cs typeface="Arial" panose="020B0604020202020204" pitchFamily="34" charset="0"/>
              </a:rPr>
              <a:t>192.168.142.72:1521/xe")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en-US" altLang="ko-KR" sz="13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#Query </a:t>
            </a:r>
            <a:r>
              <a:rPr lang="ko-KR" altLang="en-US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실행</a:t>
            </a:r>
            <a:endParaRPr lang="en-US" altLang="ko-KR" sz="13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sql="Select * from tab"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존재 테이블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#sql="Select * from dept"  #DEPT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테이블 검색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#sql = "select column_name, data_type, data_length from USER_TAB_COLUMNS where table_name =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'DEPT'" 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테이블의 </a:t>
            </a:r>
            <a:r>
              <a:rPr lang="ko-KR" altLang="en-US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컬럼 구조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cur </a:t>
            </a:r>
            <a:r>
              <a:rPr lang="en-US" altLang="ko-KR" sz="1300">
                <a:solidFill>
                  <a:srgbClr val="C00000"/>
                </a:solidFill>
                <a:cs typeface="Arial" panose="020B0604020202020204" pitchFamily="34" charset="0"/>
              </a:rPr>
              <a:t>= con</a:t>
            </a: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.cursor() 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커서 생성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: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여러 행에 순차적으로 접근하기 위한 지시자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rows = cur.execute(sql</a:t>
            </a:r>
            <a:r>
              <a:rPr lang="en-US" altLang="ko-KR" sz="1300" smtClean="0">
                <a:solidFill>
                  <a:srgbClr val="0000FF"/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 결과 리스트 탐색</a:t>
            </a:r>
            <a:endParaRPr lang="en-US" altLang="ko-KR" sz="13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 smtClean="0">
                <a:solidFill>
                  <a:srgbClr val="0000FF"/>
                </a:solidFill>
                <a:cs typeface="Arial" panose="020B0604020202020204" pitchFamily="34" charset="0"/>
              </a:rPr>
              <a:t>for </a:t>
            </a: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row in rows: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print(row)    </a:t>
            </a:r>
            <a:endParaRPr lang="en-US" altLang="ko-KR" sz="13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rgbClr val="C00000"/>
                </a:solidFill>
                <a:cs typeface="Arial" panose="020B0604020202020204" pitchFamily="34" charset="0"/>
              </a:rPr>
              <a:t>con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.close()</a:t>
            </a:r>
            <a:endParaRPr lang="en-US" altLang="ko-KR" sz="13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5013176"/>
            <a:ext cx="1952898" cy="914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4245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Python</a:t>
            </a:r>
            <a:r>
              <a:rPr lang="ko-KR" altLang="en-US"/>
              <a:t>에서 </a:t>
            </a:r>
            <a:r>
              <a:rPr lang="en-US" altLang="ko-KR"/>
              <a:t>Oracle DB </a:t>
            </a:r>
            <a:r>
              <a:rPr lang="ko-KR" altLang="en-US"/>
              <a:t>연동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352928" cy="5328592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/>
              <a:t>Oracle DB </a:t>
            </a:r>
            <a:r>
              <a:rPr lang="ko-KR" altLang="en-US" sz="2000"/>
              <a:t>연동 </a:t>
            </a:r>
            <a:r>
              <a:rPr lang="en-US" altLang="ko-KR" sz="2000" smtClean="0"/>
              <a:t>: sel_query()</a:t>
            </a:r>
            <a:endParaRPr lang="en-US" altLang="ko-KR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관련 모듈 설치</a:t>
            </a:r>
            <a:endParaRPr lang="en-US" altLang="ko-KR" sz="1600" b="1" smtClean="0"/>
          </a:p>
          <a:p>
            <a:pPr lvl="3">
              <a:buClr>
                <a:srgbClr val="3C479D"/>
              </a:buClr>
            </a:pPr>
            <a:r>
              <a:rPr lang="en-US" altLang="ko-KR" sz="1600" smtClean="0"/>
              <a:t>pip install cx_Oracle </a:t>
            </a:r>
            <a:r>
              <a:rPr lang="ko-KR" altLang="en-US" sz="1600" smtClean="0"/>
              <a:t>실행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연결 객체 생성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import </a:t>
            </a:r>
            <a:r>
              <a:rPr lang="en-US" altLang="ko-KR" sz="1400" smtClean="0"/>
              <a:t>cx_Oracle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scott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tiger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192.168.142.72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1521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xe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Query </a:t>
            </a:r>
            <a:r>
              <a:rPr lang="ko-KR" altLang="en-US" sz="1600" b="1" smtClean="0"/>
              <a:t>구성 및 실행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sql="Select * from tab"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구성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존재하는 테이블 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cur = con.cursor()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b="1">
                <a:solidFill>
                  <a:srgbClr val="3C479D"/>
                </a:solidFill>
              </a:rPr>
              <a:t>커서 생성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여러 행에 순차적으로 접근하기 위한 지시자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rows = cur.execute(sql</a:t>
            </a:r>
            <a:r>
              <a:rPr lang="en-US" altLang="ko-KR" sz="1400" smtClean="0"/>
              <a:t>)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실행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 행들을 리스트 형태로 받아냄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smtClean="0"/>
              <a:t>실행 결과 사용</a:t>
            </a:r>
            <a:endParaRPr lang="en-US" altLang="ko-KR" sz="1600" b="1"/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/>
              <a:t>for row in rows</a:t>
            </a:r>
            <a:r>
              <a:rPr lang="en-US" altLang="ko-KR" sz="1600" smtClean="0"/>
              <a:t>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 결과 리스트를 탐색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3608" y="1487984"/>
            <a:ext cx="7200800" cy="4677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import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cx_Oracle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#Oracle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연결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cx_Oracle.connect("scott", "tiger", "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192.168.142.72:1521/xe")</a:t>
            </a: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600" smtClean="0">
                <a:solidFill>
                  <a:srgbClr val="C00000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600">
                <a:solidFill>
                  <a:srgbClr val="C00000"/>
                </a:solidFill>
                <a:cs typeface="Arial" panose="020B0604020202020204" pitchFamily="34" charset="0"/>
              </a:rPr>
              <a:t>sel_query(con, </a:t>
            </a:r>
            <a:r>
              <a:rPr lang="en-US" altLang="ko-KR" sz="1600" smtClean="0">
                <a:solidFill>
                  <a:srgbClr val="C00000"/>
                </a:solidFill>
                <a:cs typeface="Arial" panose="020B0604020202020204" pitchFamily="34" charset="0"/>
              </a:rPr>
              <a:t>sql=None):</a:t>
            </a:r>
            <a:endParaRPr lang="en-US" altLang="ko-KR" sz="160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cur = con.cursor()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커서 생성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여러 행에 순차적으로 접근하기 위한 지시자</a:t>
            </a:r>
          </a:p>
          <a:p>
            <a:pPr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cur.execute(sql)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rows = []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 결과 행 반환용 리스트</a:t>
            </a:r>
          </a:p>
          <a:p>
            <a:pPr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seq = 0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for row in cur: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rows.append(row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     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return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rows</a:t>
            </a: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### Main ###</a:t>
            </a: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sql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Select * from tab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테이블 검색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rows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sel_query(con, sql</a:t>
            </a:r>
            <a:r>
              <a:rPr lang="en-US" altLang="ko-KR" sz="1400" smtClean="0">
                <a:solidFill>
                  <a:srgbClr val="C00000"/>
                </a:solidFill>
                <a:cs typeface="Arial" panose="020B0604020202020204" pitchFamily="34" charset="0"/>
              </a:rPr>
              <a:t>) 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#Query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실행 요청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for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row in rows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 결과 리스트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탐색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print(row)    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con.close()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4740561"/>
            <a:ext cx="1952898" cy="914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직사각형 6"/>
          <p:cNvSpPr/>
          <p:nvPr/>
        </p:nvSpPr>
        <p:spPr>
          <a:xfrm>
            <a:off x="6347735" y="1077422"/>
            <a:ext cx="1834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Ex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OracleDB00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3691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Python</a:t>
            </a:r>
            <a:r>
              <a:rPr lang="ko-KR" altLang="en-US"/>
              <a:t>에서 </a:t>
            </a:r>
            <a:r>
              <a:rPr lang="en-US" altLang="ko-KR"/>
              <a:t>Oracle DB </a:t>
            </a:r>
            <a:r>
              <a:rPr lang="ko-KR" altLang="en-US"/>
              <a:t>연동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352928" cy="3528391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400" smtClean="0"/>
              <a:t>scott/tiger </a:t>
            </a:r>
            <a:r>
              <a:rPr lang="ko-KR" altLang="en-US" sz="2400" smtClean="0"/>
              <a:t>데이터베이스 사용</a:t>
            </a:r>
            <a:endParaRPr lang="en-US" altLang="ko-KR" sz="180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en-US" altLang="ko-KR" sz="1800" smtClean="0"/>
              <a:t>Oracle</a:t>
            </a:r>
            <a:r>
              <a:rPr lang="ko-KR" altLang="en-US" sz="1800" smtClean="0"/>
              <a:t>에서 제공하는 실습용 </a:t>
            </a:r>
            <a:r>
              <a:rPr lang="en-US" altLang="ko-KR" sz="1800" smtClean="0"/>
              <a:t>DB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en-US" altLang="ko-KR" sz="1800" smtClean="0"/>
              <a:t>scott/tiger </a:t>
            </a:r>
            <a:r>
              <a:rPr lang="ko-KR" altLang="en-US" sz="1800" smtClean="0"/>
              <a:t>데이터베이스</a:t>
            </a:r>
            <a:endParaRPr lang="en-US" altLang="ko-KR" sz="1800" smtClean="0"/>
          </a:p>
          <a:p>
            <a:pPr lvl="2">
              <a:buClr>
                <a:srgbClr val="3C479D"/>
              </a:buClr>
            </a:pPr>
            <a:r>
              <a:rPr lang="en-US" altLang="ko-KR" sz="1600" smtClean="0"/>
              <a:t>host : 192.168.142.72</a:t>
            </a:r>
          </a:p>
          <a:p>
            <a:pPr lvl="2">
              <a:buClr>
                <a:srgbClr val="3C479D"/>
              </a:buClr>
            </a:pPr>
            <a:r>
              <a:rPr lang="en-US" altLang="ko-KR" sz="1600" smtClean="0"/>
              <a:t>port no. : 1521</a:t>
            </a:r>
          </a:p>
          <a:p>
            <a:pPr lvl="2">
              <a:buClr>
                <a:srgbClr val="3C479D"/>
              </a:buClr>
            </a:pPr>
            <a:r>
              <a:rPr lang="en-US" altLang="ko-KR" sz="1600" smtClean="0"/>
              <a:t>service name(SID) : xe</a:t>
            </a:r>
          </a:p>
          <a:p>
            <a:pPr lvl="2">
              <a:buClr>
                <a:srgbClr val="3C479D"/>
              </a:buClr>
            </a:pPr>
            <a:r>
              <a:rPr lang="en-US" altLang="ko-KR" sz="1600" smtClean="0"/>
              <a:t>user name : scott</a:t>
            </a:r>
          </a:p>
          <a:p>
            <a:pPr lvl="2">
              <a:buClr>
                <a:srgbClr val="3C479D"/>
              </a:buClr>
            </a:pPr>
            <a:r>
              <a:rPr lang="en-US" altLang="ko-KR" sz="1600" smtClean="0"/>
              <a:t>user password : tiger</a:t>
            </a:r>
            <a:endParaRPr lang="en-US" altLang="ko-KR" sz="180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1060287"/>
            <a:ext cx="2143424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86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Python</a:t>
            </a:r>
            <a:r>
              <a:rPr lang="ko-KR" altLang="en-US"/>
              <a:t>에서 </a:t>
            </a:r>
            <a:r>
              <a:rPr lang="en-US" altLang="ko-KR"/>
              <a:t>Oracle DB </a:t>
            </a:r>
            <a:r>
              <a:rPr lang="ko-KR" altLang="en-US"/>
              <a:t>연동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352928" cy="57606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400" smtClean="0"/>
              <a:t>scott/tiger </a:t>
            </a:r>
            <a:r>
              <a:rPr lang="ko-KR" altLang="en-US" sz="2400" smtClean="0"/>
              <a:t>데이터베이스 사용</a:t>
            </a:r>
            <a:endParaRPr lang="en-US" altLang="ko-KR" sz="180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en-US" altLang="ko-KR" sz="1800" smtClean="0"/>
              <a:t>scott/tiger </a:t>
            </a:r>
            <a:r>
              <a:rPr lang="ko-KR" altLang="en-US" sz="1800" smtClean="0"/>
              <a:t>데이터베이스</a:t>
            </a:r>
            <a:endParaRPr lang="en-US" altLang="ko-KR" sz="1800" smtClean="0"/>
          </a:p>
          <a:p>
            <a:pPr lvl="2">
              <a:buClr>
                <a:srgbClr val="3C479D"/>
              </a:buClr>
            </a:pPr>
            <a:r>
              <a:rPr lang="en-US" altLang="ko-KR" sz="1600" smtClean="0"/>
              <a:t>host : 192.168.142.72</a:t>
            </a:r>
          </a:p>
          <a:p>
            <a:pPr lvl="2">
              <a:buClr>
                <a:srgbClr val="3C479D"/>
              </a:buClr>
            </a:pPr>
            <a:r>
              <a:rPr lang="en-US" altLang="ko-KR" sz="1600" smtClean="0"/>
              <a:t>port no. : 1521</a:t>
            </a:r>
          </a:p>
          <a:p>
            <a:pPr lvl="2">
              <a:buClr>
                <a:srgbClr val="3C479D"/>
              </a:buClr>
            </a:pPr>
            <a:r>
              <a:rPr lang="en-US" altLang="ko-KR" sz="1600" smtClean="0"/>
              <a:t>service name(SID) : xe</a:t>
            </a:r>
          </a:p>
          <a:p>
            <a:pPr lvl="2">
              <a:buClr>
                <a:srgbClr val="3C479D"/>
              </a:buClr>
            </a:pPr>
            <a:r>
              <a:rPr lang="en-US" altLang="ko-KR" sz="1600" smtClean="0"/>
              <a:t>user name : scott</a:t>
            </a:r>
          </a:p>
          <a:p>
            <a:pPr lvl="2">
              <a:buClr>
                <a:srgbClr val="3C479D"/>
              </a:buClr>
            </a:pPr>
            <a:r>
              <a:rPr lang="en-US" altLang="ko-KR" sz="1600" smtClean="0"/>
              <a:t>user password : tiger</a:t>
            </a:r>
            <a:endParaRPr lang="en-US" altLang="ko-KR" sz="180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1060287"/>
            <a:ext cx="2143424" cy="57634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54" y="1713408"/>
            <a:ext cx="5039428" cy="24768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998" y="4509120"/>
            <a:ext cx="2381582" cy="9621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154" y="5790145"/>
            <a:ext cx="4706007" cy="5430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직선 화살표 연결선 8"/>
          <p:cNvCxnSpPr/>
          <p:nvPr/>
        </p:nvCxnSpPr>
        <p:spPr>
          <a:xfrm flipH="1">
            <a:off x="1619672" y="1916832"/>
            <a:ext cx="3950489" cy="25922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 flipV="1">
            <a:off x="1619672" y="4725144"/>
            <a:ext cx="2808314" cy="1065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337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Python</a:t>
            </a:r>
            <a:r>
              <a:rPr lang="ko-KR" altLang="en-US"/>
              <a:t>에서 </a:t>
            </a:r>
            <a:r>
              <a:rPr lang="en-US" altLang="ko-KR"/>
              <a:t>Oracle DB </a:t>
            </a:r>
            <a:r>
              <a:rPr lang="ko-KR" altLang="en-US"/>
              <a:t>연동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352928" cy="5328592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/>
              <a:t>Oracle DB </a:t>
            </a:r>
            <a:r>
              <a:rPr lang="ko-KR" altLang="en-US" sz="2000" smtClean="0"/>
              <a:t>연동 </a:t>
            </a:r>
            <a:r>
              <a:rPr lang="en-US" altLang="ko-KR" sz="2000" smtClean="0"/>
              <a:t>: DEPT </a:t>
            </a:r>
            <a:r>
              <a:rPr lang="ko-KR" altLang="en-US" sz="2000" smtClean="0"/>
              <a:t>테이블 검색</a:t>
            </a:r>
            <a:endParaRPr lang="en-US" altLang="ko-KR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관련 모듈 설치</a:t>
            </a:r>
            <a:endParaRPr lang="en-US" altLang="ko-KR" sz="1600" b="1" smtClean="0"/>
          </a:p>
          <a:p>
            <a:pPr lvl="3">
              <a:buClr>
                <a:srgbClr val="3C479D"/>
              </a:buClr>
            </a:pPr>
            <a:r>
              <a:rPr lang="en-US" altLang="ko-KR" sz="1600" smtClean="0"/>
              <a:t>pip install cx_Oracle </a:t>
            </a:r>
            <a:r>
              <a:rPr lang="ko-KR" altLang="en-US" sz="1600" smtClean="0"/>
              <a:t>실행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연결 객체 생성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import </a:t>
            </a:r>
            <a:r>
              <a:rPr lang="en-US" altLang="ko-KR" sz="1400" smtClean="0"/>
              <a:t>cx_Oracle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scott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tiger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192.168.142.72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1521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xe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Query </a:t>
            </a:r>
            <a:r>
              <a:rPr lang="ko-KR" altLang="en-US" sz="1600" b="1" smtClean="0"/>
              <a:t>구성 및 실행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sql="Select * from tab"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구성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존재하는 테이블 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cur = con.cursor()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b="1">
                <a:solidFill>
                  <a:srgbClr val="3C479D"/>
                </a:solidFill>
              </a:rPr>
              <a:t>커서 생성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여러 행에 순차적으로 접근하기 위한 지시자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rows = cur.execute(sql</a:t>
            </a:r>
            <a:r>
              <a:rPr lang="en-US" altLang="ko-KR" sz="1400" smtClean="0"/>
              <a:t>)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실행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 행들을 리스트 형태로 받아냄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smtClean="0"/>
              <a:t>실행 결과 사용</a:t>
            </a:r>
            <a:endParaRPr lang="en-US" altLang="ko-KR" sz="1600" b="1"/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/>
              <a:t>for row in rows</a:t>
            </a:r>
            <a:r>
              <a:rPr lang="en-US" altLang="ko-KR" sz="1600" smtClean="0"/>
              <a:t>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 결과 리스트를 탐색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3608" y="1487984"/>
            <a:ext cx="7200800" cy="4677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import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cx_Oracle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#Oracle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연결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cx_Oracle.connect("scott", "tiger", "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192.168.142.72:1521/xe")</a:t>
            </a: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600" smtClean="0">
                <a:solidFill>
                  <a:schemeClr val="tx1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600">
                <a:solidFill>
                  <a:schemeClr val="tx1"/>
                </a:solidFill>
                <a:cs typeface="Arial" panose="020B0604020202020204" pitchFamily="34" charset="0"/>
              </a:rPr>
              <a:t>sel_query(con, </a:t>
            </a:r>
            <a:r>
              <a:rPr lang="en-US" altLang="ko-KR" sz="1600" smtClean="0">
                <a:solidFill>
                  <a:schemeClr val="tx1"/>
                </a:solidFill>
                <a:cs typeface="Arial" panose="020B0604020202020204" pitchFamily="34" charset="0"/>
              </a:rPr>
              <a:t>sql=None):</a:t>
            </a:r>
            <a:endParaRPr lang="en-US" altLang="ko-KR" sz="16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cur = con.cursor()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커서 생성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여러 행에 순차적으로 접근하기 위한 지시자</a:t>
            </a:r>
          </a:p>
          <a:p>
            <a:pPr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cur.execute(sql)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rows = []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 결과 행 반환용 리스트</a:t>
            </a:r>
          </a:p>
          <a:p>
            <a:pPr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seq = 0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for row in cur: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rows.append(row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     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return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rows</a:t>
            </a: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### Main ###</a:t>
            </a: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sql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Select * from 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DEPT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테이블 검색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rows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</a:t>
            </a: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sel_query(con, sql</a:t>
            </a:r>
            <a:r>
              <a:rPr lang="en-US" altLang="ko-KR" sz="1400" smtClean="0">
                <a:solidFill>
                  <a:schemeClr val="tx1"/>
                </a:solidFill>
                <a:cs typeface="Arial" panose="020B0604020202020204" pitchFamily="34" charset="0"/>
              </a:rPr>
              <a:t>) 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#Query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실행 요청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for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row in rows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 결과 리스트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탐색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print(row)   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con.close()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47735" y="1077422"/>
            <a:ext cx="1834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Ex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OracleDB00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4797152"/>
            <a:ext cx="2219635" cy="7144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4254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Python</a:t>
            </a:r>
            <a:r>
              <a:rPr lang="ko-KR" altLang="en-US"/>
              <a:t>에서 </a:t>
            </a:r>
            <a:r>
              <a:rPr lang="en-US" altLang="ko-KR"/>
              <a:t>Oracle DB </a:t>
            </a:r>
            <a:r>
              <a:rPr lang="ko-KR" altLang="en-US"/>
              <a:t>연동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352928" cy="5328592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/>
              <a:t>Oracle DB </a:t>
            </a:r>
            <a:r>
              <a:rPr lang="ko-KR" altLang="en-US" sz="2000" smtClean="0"/>
              <a:t>연동 </a:t>
            </a:r>
            <a:r>
              <a:rPr lang="en-US" altLang="ko-KR" sz="2000" smtClean="0"/>
              <a:t>: DEPT </a:t>
            </a:r>
            <a:r>
              <a:rPr lang="ko-KR" altLang="en-US" sz="2000" smtClean="0"/>
              <a:t>테이블 구조 검색</a:t>
            </a:r>
            <a:endParaRPr lang="en-US" altLang="ko-KR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관련 모듈 설치</a:t>
            </a:r>
            <a:endParaRPr lang="en-US" altLang="ko-KR" sz="1600" b="1" smtClean="0"/>
          </a:p>
          <a:p>
            <a:pPr lvl="3">
              <a:buClr>
                <a:srgbClr val="3C479D"/>
              </a:buClr>
            </a:pPr>
            <a:r>
              <a:rPr lang="en-US" altLang="ko-KR" sz="1600" smtClean="0"/>
              <a:t>pip install cx_Oracle </a:t>
            </a:r>
            <a:r>
              <a:rPr lang="ko-KR" altLang="en-US" sz="1600" smtClean="0"/>
              <a:t>실행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연결 객체 생성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import </a:t>
            </a:r>
            <a:r>
              <a:rPr lang="en-US" altLang="ko-KR" sz="1400" smtClean="0"/>
              <a:t>cx_Oracle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scott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tiger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192.168.142.72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1521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xe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Query </a:t>
            </a:r>
            <a:r>
              <a:rPr lang="ko-KR" altLang="en-US" sz="1600" b="1" smtClean="0"/>
              <a:t>구성 및 실행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sql="Select * from tab"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구성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존재하는 테이블 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cur = con.cursor()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b="1">
                <a:solidFill>
                  <a:srgbClr val="3C479D"/>
                </a:solidFill>
              </a:rPr>
              <a:t>커서 생성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여러 행에 순차적으로 접근하기 위한 지시자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rows = cur.execute(sql</a:t>
            </a:r>
            <a:r>
              <a:rPr lang="en-US" altLang="ko-KR" sz="1400" smtClean="0"/>
              <a:t>)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실행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 행들을 리스트 형태로 받아냄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smtClean="0"/>
              <a:t>실행 결과 사용</a:t>
            </a:r>
            <a:endParaRPr lang="en-US" altLang="ko-KR" sz="1600" b="1"/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/>
              <a:t>for row in rows</a:t>
            </a:r>
            <a:r>
              <a:rPr lang="en-US" altLang="ko-KR" sz="1600" smtClean="0"/>
              <a:t>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 결과 리스트를 탐색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3608" y="1487984"/>
            <a:ext cx="7200800" cy="4918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import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cx_Oracle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#Oracle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연결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cx_Oracle.connect("scott", "tiger", "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192.168.142.72:1521/xe")</a:t>
            </a: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600" smtClean="0">
                <a:solidFill>
                  <a:schemeClr val="tx1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600">
                <a:solidFill>
                  <a:schemeClr val="tx1"/>
                </a:solidFill>
                <a:cs typeface="Arial" panose="020B0604020202020204" pitchFamily="34" charset="0"/>
              </a:rPr>
              <a:t>sel_query(con, </a:t>
            </a:r>
            <a:r>
              <a:rPr lang="en-US" altLang="ko-KR" sz="1600" smtClean="0">
                <a:solidFill>
                  <a:schemeClr val="tx1"/>
                </a:solidFill>
                <a:cs typeface="Arial" panose="020B0604020202020204" pitchFamily="34" charset="0"/>
              </a:rPr>
              <a:t>sql=None):</a:t>
            </a:r>
            <a:endParaRPr lang="en-US" altLang="ko-KR" sz="16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cur = con.cursor()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커서 생성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여러 행에 순차적으로 접근하기 위한 지시자</a:t>
            </a:r>
          </a:p>
          <a:p>
            <a:pPr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cur.execute(sql)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rows = []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 결과 행 반환용 리스트</a:t>
            </a:r>
          </a:p>
          <a:p>
            <a:pPr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seq = 0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for row in cur: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rows.append(row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     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return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rows</a:t>
            </a: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### Main ###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sql =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select column_name, data_type, data_length from USER_TAB_COLUMNS where table_name = 'DEPT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'"</a:t>
            </a: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rows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</a:t>
            </a: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sel_query(con, sql</a:t>
            </a:r>
            <a:r>
              <a:rPr lang="en-US" altLang="ko-KR" sz="1400" smtClean="0">
                <a:solidFill>
                  <a:schemeClr val="tx1"/>
                </a:solidFill>
                <a:cs typeface="Arial" panose="020B0604020202020204" pitchFamily="34" charset="0"/>
              </a:rPr>
              <a:t>) 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#Query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실행 요청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for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row in rows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 결과 리스트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탐색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print(row)   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con.close()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47735" y="1077422"/>
            <a:ext cx="1834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Ex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OracleDB00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20157"/>
          <a:stretch/>
        </p:blipFill>
        <p:spPr>
          <a:xfrm>
            <a:off x="6012160" y="5445224"/>
            <a:ext cx="1800476" cy="5704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897" y="3356992"/>
            <a:ext cx="2381582" cy="9621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5512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Python</a:t>
            </a:r>
            <a:r>
              <a:rPr lang="ko-KR" altLang="en-US"/>
              <a:t>에서 </a:t>
            </a:r>
            <a:r>
              <a:rPr lang="en-US" altLang="ko-KR"/>
              <a:t>Oracle DB </a:t>
            </a:r>
            <a:r>
              <a:rPr lang="ko-KR" altLang="en-US"/>
              <a:t>연동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352928" cy="5328592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smtClean="0"/>
              <a:t>[</a:t>
            </a:r>
            <a:r>
              <a:rPr lang="ko-KR" altLang="en-US" sz="2000" smtClean="0"/>
              <a:t>실습</a:t>
            </a:r>
            <a:r>
              <a:rPr lang="en-US" altLang="ko-KR" sz="2000" smtClean="0"/>
              <a:t>] DEPT </a:t>
            </a:r>
            <a:r>
              <a:rPr lang="ko-KR" altLang="en-US" sz="2000" smtClean="0"/>
              <a:t>테이블 검색 함수 </a:t>
            </a:r>
            <a:r>
              <a:rPr lang="en-US" altLang="ko-KR" sz="2000" smtClean="0"/>
              <a:t>prt_dept()</a:t>
            </a:r>
            <a:endParaRPr lang="en-US" altLang="ko-KR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관련 모듈 설치</a:t>
            </a:r>
            <a:endParaRPr lang="en-US" altLang="ko-KR" sz="1600" b="1" smtClean="0"/>
          </a:p>
          <a:p>
            <a:pPr lvl="3">
              <a:buClr>
                <a:srgbClr val="3C479D"/>
              </a:buClr>
            </a:pPr>
            <a:r>
              <a:rPr lang="en-US" altLang="ko-KR" sz="1600" smtClean="0"/>
              <a:t>pip install cx_Oracle </a:t>
            </a:r>
            <a:r>
              <a:rPr lang="ko-KR" altLang="en-US" sz="1600" smtClean="0"/>
              <a:t>실행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연결 객체 생성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import </a:t>
            </a:r>
            <a:r>
              <a:rPr lang="en-US" altLang="ko-KR" sz="1400" smtClean="0"/>
              <a:t>cx_Oracle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scott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tiger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192.168.142.72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1521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xe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Query </a:t>
            </a:r>
            <a:r>
              <a:rPr lang="ko-KR" altLang="en-US" sz="1600" b="1" smtClean="0"/>
              <a:t>구성 및 실행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sql="Select * from tab"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구성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존재하는 테이블 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cur = con.cursor()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b="1">
                <a:solidFill>
                  <a:srgbClr val="3C479D"/>
                </a:solidFill>
              </a:rPr>
              <a:t>커서 생성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여러 행에 순차적으로 접근하기 위한 지시자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rows = cur.execute(sql</a:t>
            </a:r>
            <a:r>
              <a:rPr lang="en-US" altLang="ko-KR" sz="1400" smtClean="0"/>
              <a:t>)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실행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 행들을 리스트 형태로 받아냄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smtClean="0"/>
              <a:t>실행 결과 사용</a:t>
            </a:r>
            <a:endParaRPr lang="en-US" altLang="ko-KR" sz="1600" b="1"/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/>
              <a:t>for row in rows</a:t>
            </a:r>
            <a:r>
              <a:rPr lang="en-US" altLang="ko-KR" sz="1600" smtClean="0"/>
              <a:t>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 결과 리스트를 탐색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3608" y="1487984"/>
            <a:ext cx="7200800" cy="45276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import cx_Oracle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#Oracle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연결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= cx_Oracle.connect("scott", "tiger", "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192.168.142.72:1521/xe")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600">
                <a:solidFill>
                  <a:schemeClr val="tx1"/>
                </a:solidFill>
                <a:cs typeface="Arial" panose="020B0604020202020204" pitchFamily="34" charset="0"/>
              </a:rPr>
              <a:t>def sel_query(con, sql=None):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생략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</a:t>
            </a: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def prt_dept():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sql="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Select * from dept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#DEPT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테이블 검색</a:t>
            </a:r>
          </a:p>
          <a:p>
            <a:pPr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rows = sel_query(con, sql)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for row in rows: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deptno, dname, loc = 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row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 행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unpacking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print("%5s %25s %15s" %(deptno, dname, loc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))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### Main ###</a:t>
            </a: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rgbClr val="C00000"/>
                </a:solidFill>
                <a:cs typeface="Arial" panose="020B0604020202020204" pitchFamily="34" charset="0"/>
              </a:rPr>
              <a:t>prt_dept()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#DEPT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테이블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출력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con.close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()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47735" y="1077422"/>
            <a:ext cx="1834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Ex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OracleDB01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5157192"/>
            <a:ext cx="3258005" cy="6763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674" y="2708920"/>
            <a:ext cx="2381582" cy="9621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0715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Python</a:t>
            </a:r>
            <a:r>
              <a:rPr lang="ko-KR" altLang="en-US"/>
              <a:t>에서 </a:t>
            </a:r>
            <a:r>
              <a:rPr lang="en-US" altLang="ko-KR"/>
              <a:t>Oracle DB </a:t>
            </a:r>
            <a:r>
              <a:rPr lang="ko-KR" altLang="en-US"/>
              <a:t>연동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352928" cy="5328592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smtClean="0"/>
              <a:t>[</a:t>
            </a:r>
            <a:r>
              <a:rPr lang="ko-KR" altLang="en-US" sz="2000" smtClean="0"/>
              <a:t>실습</a:t>
            </a:r>
            <a:r>
              <a:rPr lang="en-US" altLang="ko-KR" sz="2000" smtClean="0"/>
              <a:t>] EMP </a:t>
            </a:r>
            <a:r>
              <a:rPr lang="ko-KR" altLang="en-US" sz="2000" smtClean="0"/>
              <a:t>테이블 검색 함수 </a:t>
            </a:r>
            <a:r>
              <a:rPr lang="en-US" altLang="ko-KR" sz="2000" smtClean="0"/>
              <a:t>prt_emp()</a:t>
            </a:r>
            <a:endParaRPr lang="en-US" altLang="ko-KR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관련 모듈 설치</a:t>
            </a:r>
            <a:endParaRPr lang="en-US" altLang="ko-KR" sz="1600" b="1" smtClean="0"/>
          </a:p>
          <a:p>
            <a:pPr lvl="3">
              <a:buClr>
                <a:srgbClr val="3C479D"/>
              </a:buClr>
            </a:pPr>
            <a:r>
              <a:rPr lang="en-US" altLang="ko-KR" sz="1600" smtClean="0"/>
              <a:t>pip install cx_Oracle </a:t>
            </a:r>
            <a:r>
              <a:rPr lang="ko-KR" altLang="en-US" sz="1600" smtClean="0"/>
              <a:t>실행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연결 객체 생성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import </a:t>
            </a:r>
            <a:r>
              <a:rPr lang="en-US" altLang="ko-KR" sz="1400" smtClean="0"/>
              <a:t>cx_Oracle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scott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tiger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192.168.142.72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1521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xe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Query </a:t>
            </a:r>
            <a:r>
              <a:rPr lang="ko-KR" altLang="en-US" sz="1600" b="1" smtClean="0"/>
              <a:t>구성 및 실행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sql="Select * from tab"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구성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존재하는 테이블 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cur = con.cursor()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b="1">
                <a:solidFill>
                  <a:srgbClr val="3C479D"/>
                </a:solidFill>
              </a:rPr>
              <a:t>커서 생성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여러 행에 순차적으로 접근하기 위한 지시자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rows = cur.execute(sql</a:t>
            </a:r>
            <a:r>
              <a:rPr lang="en-US" altLang="ko-KR" sz="1400" smtClean="0"/>
              <a:t>)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실행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 행들을 리스트 형태로 받아냄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smtClean="0"/>
              <a:t>실행 결과 사용</a:t>
            </a:r>
            <a:endParaRPr lang="en-US" altLang="ko-KR" sz="1600" b="1"/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/>
              <a:t>for row in rows</a:t>
            </a:r>
            <a:r>
              <a:rPr lang="en-US" altLang="ko-KR" sz="1600" smtClean="0"/>
              <a:t>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 결과 리스트를 탐색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3608" y="1487984"/>
            <a:ext cx="7200800" cy="4965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import cx_Oracle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#Oracle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연결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= cx_Oracle.connect("scott", "tiger", "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192.168.142.72:1521/xe")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600">
                <a:solidFill>
                  <a:schemeClr val="tx1"/>
                </a:solidFill>
                <a:cs typeface="Arial" panose="020B0604020202020204" pitchFamily="34" charset="0"/>
              </a:rPr>
              <a:t>def sel_query(con, sql=None):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생략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def prt_emp():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sql="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select empno, ename, job, mgr, </a:t>
            </a:r>
            <a:r>
              <a:rPr lang="en-US" altLang="ko-KR" sz="1400">
                <a:solidFill>
                  <a:srgbClr val="008000"/>
                </a:solidFill>
                <a:cs typeface="Arial" panose="020B0604020202020204" pitchFamily="34" charset="0"/>
              </a:rPr>
              <a:t>to_char(hiredate, 'YYYY/MM/DD')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, sal, </a:t>
            </a:r>
            <a:r>
              <a:rPr lang="en-US" altLang="ko-KR" sz="1400">
                <a:solidFill>
                  <a:srgbClr val="008000"/>
                </a:solidFill>
                <a:cs typeface="Arial" panose="020B0604020202020204" pitchFamily="34" charset="0"/>
              </a:rPr>
              <a:t>NVL(comm, 0)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, deptno from EMP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#EMP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테이블 검색</a:t>
            </a:r>
          </a:p>
          <a:p>
            <a:pPr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rows = sel_query(con, sql)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for row in rows: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empno, ename, job, mgr, hiredate, sal, comm, deptno = row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print("%10s %15s %10s %10s %10s" %(empno, ename, job, mgr, hiredate), end='')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print("%10.1f %10d %5s" %(sal, comm, deptno))</a:t>
            </a: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###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Main ###</a:t>
            </a: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rgbClr val="C00000"/>
                </a:solidFill>
                <a:cs typeface="Arial" panose="020B0604020202020204" pitchFamily="34" charset="0"/>
              </a:rPr>
              <a:t>prt_emp()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#EMP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테이블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출력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con.close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()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47735" y="1077422"/>
            <a:ext cx="1834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Ex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OracleDB02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850" y="5445224"/>
            <a:ext cx="3501770" cy="12327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8111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Python</a:t>
            </a:r>
            <a:r>
              <a:rPr lang="ko-KR" altLang="en-US"/>
              <a:t>에서 </a:t>
            </a:r>
            <a:r>
              <a:rPr lang="en-US" altLang="ko-KR"/>
              <a:t>Oracle DB </a:t>
            </a:r>
            <a:r>
              <a:rPr lang="ko-KR" altLang="en-US"/>
              <a:t>연동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352928" cy="5328592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smtClean="0"/>
              <a:t>[</a:t>
            </a:r>
            <a:r>
              <a:rPr lang="ko-KR" altLang="en-US" sz="2000" smtClean="0"/>
              <a:t>실습</a:t>
            </a:r>
            <a:r>
              <a:rPr lang="en-US" altLang="ko-KR" sz="2000" smtClean="0"/>
              <a:t>] EMP, DEPT </a:t>
            </a:r>
            <a:r>
              <a:rPr lang="ko-KR" altLang="en-US" sz="2000" smtClean="0"/>
              <a:t>테이블 </a:t>
            </a:r>
            <a:r>
              <a:rPr lang="en-US" altLang="ko-KR" sz="2000" smtClean="0"/>
              <a:t>Join </a:t>
            </a:r>
            <a:r>
              <a:rPr lang="ko-KR" altLang="en-US" sz="2000" smtClean="0"/>
              <a:t>검색 함수 </a:t>
            </a:r>
            <a:r>
              <a:rPr lang="en-US" altLang="ko-KR" sz="2000" smtClean="0"/>
              <a:t>prt_empdept()</a:t>
            </a:r>
            <a:endParaRPr lang="en-US" altLang="ko-KR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관련 모듈 설치</a:t>
            </a:r>
            <a:endParaRPr lang="en-US" altLang="ko-KR" sz="1600" b="1" smtClean="0"/>
          </a:p>
          <a:p>
            <a:pPr lvl="3">
              <a:buClr>
                <a:srgbClr val="3C479D"/>
              </a:buClr>
            </a:pPr>
            <a:r>
              <a:rPr lang="en-US" altLang="ko-KR" sz="1600" smtClean="0"/>
              <a:t>pip install cx_Oracle </a:t>
            </a:r>
            <a:r>
              <a:rPr lang="ko-KR" altLang="en-US" sz="1600" smtClean="0"/>
              <a:t>실행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연결 객체 생성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import </a:t>
            </a:r>
            <a:r>
              <a:rPr lang="en-US" altLang="ko-KR" sz="1400" smtClean="0"/>
              <a:t>cx_Oracle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scott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tiger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192.168.142.72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1521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xe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Query </a:t>
            </a:r>
            <a:r>
              <a:rPr lang="ko-KR" altLang="en-US" sz="1600" b="1" smtClean="0"/>
              <a:t>구성 및 실행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sql="Select * from tab"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구성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존재하는 테이블 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cur = con.cursor()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b="1">
                <a:solidFill>
                  <a:srgbClr val="3C479D"/>
                </a:solidFill>
              </a:rPr>
              <a:t>커서 생성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여러 행에 순차적으로 접근하기 위한 지시자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rows = cur.execute(sql</a:t>
            </a:r>
            <a:r>
              <a:rPr lang="en-US" altLang="ko-KR" sz="1400" smtClean="0"/>
              <a:t>)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실행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 행들을 리스트 형태로 받아냄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smtClean="0"/>
              <a:t>실행 결과 사용</a:t>
            </a:r>
            <a:endParaRPr lang="en-US" altLang="ko-KR" sz="1600" b="1"/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/>
              <a:t>for row in rows</a:t>
            </a:r>
            <a:r>
              <a:rPr lang="en-US" altLang="ko-KR" sz="1600" smtClean="0"/>
              <a:t>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 결과 리스트를 탐색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3608" y="1487984"/>
            <a:ext cx="7200800" cy="4461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import cx_Oracle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#Oracle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연결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= cx_Oracle.connect("scott", "tiger", "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192.168.142.72:1521/xe")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600">
                <a:solidFill>
                  <a:schemeClr val="tx1"/>
                </a:solidFill>
                <a:cs typeface="Arial" panose="020B0604020202020204" pitchFamily="34" charset="0"/>
              </a:rPr>
              <a:t>def sel_query(con, sql=None):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생략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400" smtClean="0">
                <a:solidFill>
                  <a:srgbClr val="C00000"/>
                </a:solidFill>
                <a:cs typeface="Arial" panose="020B0604020202020204" pitchFamily="34" charset="0"/>
              </a:rPr>
              <a:t>prt_empdept():</a:t>
            </a:r>
            <a:endParaRPr lang="en-US" altLang="ko-KR" sz="140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sql="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select empno, ename, job, dname from EMP e, DEPT d where e.deptno = d.deptno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#EMP, DEPT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테이블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조인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(join)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</a:t>
            </a:r>
            <a:endParaRPr lang="ko-KR" altLang="en-US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rows = sel_query(con, sql)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for row in rows: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empno, ename, job, dname = row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print("%10s %15s %10s %15s" %(empno, ename, job, dname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))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###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Main ###</a:t>
            </a: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rgbClr val="C00000"/>
                </a:solidFill>
                <a:cs typeface="Arial" panose="020B0604020202020204" pitchFamily="34" charset="0"/>
              </a:rPr>
              <a:t>prt_empdept()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#EMP, DEPT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테이블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Join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출력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con.close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()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16418" y="1556792"/>
            <a:ext cx="1834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Ex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OracleDB03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685" y="4908912"/>
            <a:ext cx="3246066" cy="18324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0392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Python</a:t>
            </a:r>
            <a:r>
              <a:rPr lang="ko-KR" altLang="en-US"/>
              <a:t>에서 </a:t>
            </a:r>
            <a:r>
              <a:rPr lang="en-US" altLang="ko-KR"/>
              <a:t>Oracle DB </a:t>
            </a:r>
            <a:r>
              <a:rPr lang="ko-KR" altLang="en-US"/>
              <a:t>연동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352928" cy="5328592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smtClean="0"/>
              <a:t>[</a:t>
            </a:r>
            <a:r>
              <a:rPr lang="ko-KR" altLang="en-US" sz="2000" smtClean="0"/>
              <a:t>실습</a:t>
            </a:r>
            <a:r>
              <a:rPr lang="en-US" altLang="ko-KR" sz="2000" smtClean="0"/>
              <a:t>] </a:t>
            </a:r>
            <a:r>
              <a:rPr lang="en-US" altLang="ko-KR" sz="2000"/>
              <a:t>EMP, </a:t>
            </a:r>
            <a:r>
              <a:rPr lang="en-US" altLang="ko-KR" sz="2000" smtClean="0"/>
              <a:t>EMP </a:t>
            </a:r>
            <a:r>
              <a:rPr lang="ko-KR" altLang="en-US" sz="2000"/>
              <a:t>테이블 </a:t>
            </a:r>
            <a:r>
              <a:rPr lang="en-US" altLang="ko-KR" sz="2000"/>
              <a:t>Join </a:t>
            </a:r>
            <a:r>
              <a:rPr lang="ko-KR" altLang="en-US" sz="2000"/>
              <a:t>검색 함수 </a:t>
            </a:r>
            <a:r>
              <a:rPr lang="en-US" altLang="ko-KR" sz="2000" smtClean="0"/>
              <a:t>prt_empemp()</a:t>
            </a:r>
            <a:endParaRPr lang="en-US" altLang="ko-KR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관련 모듈 설치</a:t>
            </a:r>
            <a:endParaRPr lang="en-US" altLang="ko-KR" sz="1600" b="1" smtClean="0"/>
          </a:p>
          <a:p>
            <a:pPr lvl="3">
              <a:buClr>
                <a:srgbClr val="3C479D"/>
              </a:buClr>
            </a:pPr>
            <a:r>
              <a:rPr lang="en-US" altLang="ko-KR" sz="1600" smtClean="0"/>
              <a:t>pip install cx_Oracle </a:t>
            </a:r>
            <a:r>
              <a:rPr lang="ko-KR" altLang="en-US" sz="1600" smtClean="0"/>
              <a:t>실행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연결 객체 생성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import </a:t>
            </a:r>
            <a:r>
              <a:rPr lang="en-US" altLang="ko-KR" sz="1400" smtClean="0"/>
              <a:t>cx_Oracle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scott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tiger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192.168.142.72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1521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xe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Query </a:t>
            </a:r>
            <a:r>
              <a:rPr lang="ko-KR" altLang="en-US" sz="1600" b="1" smtClean="0"/>
              <a:t>구성 및 실행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sql="Select * from tab"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구성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존재하는 테이블 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cur = con.cursor()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b="1">
                <a:solidFill>
                  <a:srgbClr val="3C479D"/>
                </a:solidFill>
              </a:rPr>
              <a:t>커서 생성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여러 행에 순차적으로 접근하기 위한 지시자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rows = cur.execute(sql</a:t>
            </a:r>
            <a:r>
              <a:rPr lang="en-US" altLang="ko-KR" sz="1400" smtClean="0"/>
              <a:t>)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실행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 행들을 리스트 형태로 받아냄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smtClean="0"/>
              <a:t>실행 결과 사용</a:t>
            </a:r>
            <a:endParaRPr lang="en-US" altLang="ko-KR" sz="1600" b="1"/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/>
              <a:t>for row in rows</a:t>
            </a:r>
            <a:r>
              <a:rPr lang="en-US" altLang="ko-KR" sz="1600" smtClean="0"/>
              <a:t>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 결과 리스트를 탐색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3608" y="1487984"/>
            <a:ext cx="7200800" cy="4461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import cx_Oracle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#Oracle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연결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= cx_Oracle.connect("scott", "tiger", "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192.168.142.72:1521/xe")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600">
                <a:solidFill>
                  <a:schemeClr val="tx1"/>
                </a:solidFill>
                <a:cs typeface="Arial" panose="020B0604020202020204" pitchFamily="34" charset="0"/>
              </a:rPr>
              <a:t>def sel_query(con, sql=None):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생략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400" smtClean="0">
                <a:solidFill>
                  <a:srgbClr val="C00000"/>
                </a:solidFill>
                <a:cs typeface="Arial" panose="020B0604020202020204" pitchFamily="34" charset="0"/>
              </a:rPr>
              <a:t>prt_empemp():</a:t>
            </a:r>
            <a:endParaRPr lang="en-US" altLang="ko-KR" sz="140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sql="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select e1.empno, e1.ename, e1.job, e2.ename, e2.job from </a:t>
            </a:r>
            <a:r>
              <a:rPr lang="en-US" altLang="ko-KR" sz="1400">
                <a:solidFill>
                  <a:srgbClr val="008000"/>
                </a:solidFill>
                <a:cs typeface="Arial" panose="020B0604020202020204" pitchFamily="34" charset="0"/>
              </a:rPr>
              <a:t>EMP e1, EMP e2 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where e1.mgr = e2.empno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#EMP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EMP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테이블 조인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(join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rows = sel_query(con, sql)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for row in rows: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empno, ename, ejob, mname, mjob = row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print("%10s %15s %10s %15s %15s" %(empno, ename, ejob, mname, mjob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))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###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Main ###</a:t>
            </a: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rgbClr val="C00000"/>
                </a:solidFill>
                <a:cs typeface="Arial" panose="020B0604020202020204" pitchFamily="34" charset="0"/>
              </a:rPr>
              <a:t>prt_empemp()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#EMP, EMP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테이블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Join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출력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con.close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()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00192" y="1556792"/>
            <a:ext cx="1834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Ex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OracleDB04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789" y="4869160"/>
            <a:ext cx="4591691" cy="18100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398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1484784"/>
            <a:ext cx="6162972" cy="46805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smtClean="0">
                <a:latin typeface="+mj-lt"/>
                <a:ea typeface="+mj-ea"/>
              </a:rPr>
              <a:t>데이터베이스</a:t>
            </a:r>
            <a:endParaRPr lang="en-US" altLang="ko-KR" sz="2000" b="1">
              <a:latin typeface="+mj-lt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>
                <a:latin typeface="+mj-lt"/>
                <a:ea typeface="+mj-ea"/>
              </a:rPr>
              <a:t>Python</a:t>
            </a:r>
            <a:r>
              <a:rPr lang="ko-KR" altLang="en-US" sz="2000" b="1">
                <a:latin typeface="+mj-lt"/>
                <a:ea typeface="+mj-ea"/>
              </a:rPr>
              <a:t>에서 </a:t>
            </a:r>
            <a:r>
              <a:rPr lang="en-US" altLang="ko-KR" sz="2000" b="1">
                <a:latin typeface="+mj-lt"/>
                <a:ea typeface="+mj-ea"/>
              </a:rPr>
              <a:t>Oracle DB </a:t>
            </a:r>
            <a:r>
              <a:rPr lang="ko-KR" altLang="en-US" sz="2000" b="1" smtClean="0">
                <a:latin typeface="+mj-lt"/>
                <a:ea typeface="+mj-ea"/>
              </a:rPr>
              <a:t>연동</a:t>
            </a:r>
            <a:endParaRPr lang="en-US" altLang="ko-KR" sz="2000" b="1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Python</a:t>
            </a:r>
            <a:r>
              <a:rPr lang="ko-KR" altLang="en-US"/>
              <a:t>에서 </a:t>
            </a:r>
            <a:r>
              <a:rPr lang="en-US" altLang="ko-KR"/>
              <a:t>Oracle DB </a:t>
            </a:r>
            <a:r>
              <a:rPr lang="ko-KR" altLang="en-US"/>
              <a:t>연동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352928" cy="5328592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smtClean="0"/>
              <a:t>[</a:t>
            </a:r>
            <a:r>
              <a:rPr lang="ko-KR" altLang="en-US" sz="2000" smtClean="0"/>
              <a:t>실습</a:t>
            </a:r>
            <a:r>
              <a:rPr lang="en-US" altLang="ko-KR" sz="2000" smtClean="0"/>
              <a:t>] PROJECT </a:t>
            </a:r>
            <a:r>
              <a:rPr lang="ko-KR" altLang="en-US" sz="2000" smtClean="0"/>
              <a:t>테이블에 행 삽입 함수 </a:t>
            </a:r>
            <a:r>
              <a:rPr lang="en-US" altLang="ko-KR" sz="2000" smtClean="0"/>
              <a:t>insert_project()</a:t>
            </a:r>
            <a:endParaRPr lang="en-US" altLang="ko-KR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관련 모듈 설치</a:t>
            </a:r>
            <a:endParaRPr lang="en-US" altLang="ko-KR" sz="1600" b="1" smtClean="0"/>
          </a:p>
          <a:p>
            <a:pPr lvl="3">
              <a:buClr>
                <a:srgbClr val="3C479D"/>
              </a:buClr>
            </a:pPr>
            <a:r>
              <a:rPr lang="en-US" altLang="ko-KR" sz="1600" smtClean="0"/>
              <a:t>pip install cx_Oracle </a:t>
            </a:r>
            <a:r>
              <a:rPr lang="ko-KR" altLang="en-US" sz="1600" smtClean="0"/>
              <a:t>실행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연결 객체 생성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import </a:t>
            </a:r>
            <a:r>
              <a:rPr lang="en-US" altLang="ko-KR" sz="1400" smtClean="0"/>
              <a:t>cx_Oracle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scott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tiger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192.168.142.72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1521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xe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Query </a:t>
            </a:r>
            <a:r>
              <a:rPr lang="ko-KR" altLang="en-US" sz="1600" b="1" smtClean="0"/>
              <a:t>구성 및 실행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sql="Select * from tab"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구성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존재하는 테이블 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cur = con.cursor()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b="1">
                <a:solidFill>
                  <a:srgbClr val="3C479D"/>
                </a:solidFill>
              </a:rPr>
              <a:t>커서 생성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여러 행에 순차적으로 접근하기 위한 지시자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rows = cur.execute(sql</a:t>
            </a:r>
            <a:r>
              <a:rPr lang="en-US" altLang="ko-KR" sz="1400" smtClean="0"/>
              <a:t>)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실행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 행들을 리스트 형태로 받아냄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smtClean="0"/>
              <a:t>실행 결과 사용</a:t>
            </a:r>
            <a:endParaRPr lang="en-US" altLang="ko-KR" sz="1600" b="1"/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/>
              <a:t>for row in rows</a:t>
            </a:r>
            <a:r>
              <a:rPr lang="en-US" altLang="ko-KR" sz="1600" smtClean="0"/>
              <a:t>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 결과 리스트를 탐색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3608" y="1487984"/>
            <a:ext cx="7200800" cy="5325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중간 생략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</a:t>
            </a: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it-IT" altLang="ko-KR" sz="1400">
                <a:solidFill>
                  <a:srgbClr val="C00000"/>
                </a:solidFill>
                <a:cs typeface="Arial" panose="020B0604020202020204" pitchFamily="34" charset="0"/>
              </a:rPr>
              <a:t>def in_query(con, sql=None, indata=None):</a:t>
            </a:r>
          </a:p>
          <a:p>
            <a:pPr>
              <a:buClr>
                <a:srgbClr val="3C479D"/>
              </a:buClr>
            </a:pPr>
            <a:r>
              <a:rPr lang="it-IT" altLang="ko-KR" sz="1400">
                <a:solidFill>
                  <a:schemeClr val="tx1"/>
                </a:solidFill>
                <a:cs typeface="Arial" panose="020B0604020202020204" pitchFamily="34" charset="0"/>
              </a:rPr>
              <a:t>    cur = con.cursor()</a:t>
            </a:r>
          </a:p>
          <a:p>
            <a:pPr>
              <a:buClr>
                <a:srgbClr val="3C479D"/>
              </a:buClr>
            </a:pPr>
            <a:r>
              <a:rPr lang="it-IT" altLang="ko-KR" sz="14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  <a:r>
              <a:rPr lang="it-IT" altLang="ko-KR" sz="1400">
                <a:solidFill>
                  <a:srgbClr val="0000FF"/>
                </a:solidFill>
                <a:cs typeface="Arial" panose="020B0604020202020204" pitchFamily="34" charset="0"/>
              </a:rPr>
              <a:t>cur.execute(sql, indata)</a:t>
            </a:r>
          </a:p>
          <a:p>
            <a:pPr>
              <a:buClr>
                <a:srgbClr val="3C479D"/>
              </a:buClr>
            </a:pPr>
            <a:r>
              <a:rPr lang="it-IT" altLang="ko-KR" sz="1400">
                <a:solidFill>
                  <a:schemeClr val="tx1"/>
                </a:solidFill>
                <a:cs typeface="Arial" panose="020B0604020202020204" pitchFamily="34" charset="0"/>
              </a:rPr>
              <a:t>    con.commit</a:t>
            </a:r>
            <a:r>
              <a:rPr lang="it-IT" altLang="ko-KR" sz="1400" smtClean="0">
                <a:solidFill>
                  <a:schemeClr val="tx1"/>
                </a:solidFill>
                <a:cs typeface="Arial" panose="020B0604020202020204" pitchFamily="34" charset="0"/>
              </a:rPr>
              <a:t>()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def insert_project() </a:t>
            </a:r>
            <a:r>
              <a:rPr lang="en-US" altLang="ko-KR" sz="1400" smtClean="0">
                <a:solidFill>
                  <a:srgbClr val="C00000"/>
                </a:solidFill>
                <a:cs typeface="Arial" panose="020B0604020202020204" pitchFamily="34" charset="0"/>
              </a:rPr>
              <a:t>:</a:t>
            </a:r>
            <a:endParaRPr lang="en-US" altLang="ko-KR" sz="140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sql =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insert into PROJECT(pid, pname, pdeptno, pdate) " \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          " values (:0, :1, :2, :3)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indata = []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print("&gt;&gt; Project 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컬럼 값 입력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&lt;&lt;")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indata.append(input("Project ID &gt;"))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indata.append(input("Project Name &gt;"))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indata.append(int(input("Management Deptno &gt;")))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indata.append(input("Start Date(yyyy/mm/dd) &gt;"))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print(indata)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in_query(con, sql, indata</a:t>
            </a:r>
            <a:r>
              <a:rPr lang="en-US" altLang="ko-KR" sz="1400" smtClean="0">
                <a:solidFill>
                  <a:srgbClr val="C00000"/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###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Main ###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insert_project()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#PROJECT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테이블에 행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추가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con.close()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72200" y="1556792"/>
            <a:ext cx="1834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Ex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OracleDB05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655" y="5496500"/>
            <a:ext cx="3343742" cy="10288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041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Python</a:t>
            </a:r>
            <a:r>
              <a:rPr lang="ko-KR" altLang="en-US"/>
              <a:t>에서 </a:t>
            </a:r>
            <a:r>
              <a:rPr lang="en-US" altLang="ko-KR"/>
              <a:t>Oracle DB </a:t>
            </a:r>
            <a:r>
              <a:rPr lang="ko-KR" altLang="en-US"/>
              <a:t>연동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352928" cy="5328592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smtClean="0"/>
              <a:t>[</a:t>
            </a:r>
            <a:r>
              <a:rPr lang="ko-KR" altLang="en-US" sz="2000" smtClean="0"/>
              <a:t>실습</a:t>
            </a:r>
            <a:r>
              <a:rPr lang="en-US" altLang="ko-KR" sz="2000" smtClean="0"/>
              <a:t>] PROJECT </a:t>
            </a:r>
            <a:r>
              <a:rPr lang="ko-KR" altLang="en-US" sz="2000" smtClean="0"/>
              <a:t>테이블 검색 함수 </a:t>
            </a:r>
            <a:r>
              <a:rPr lang="en-US" altLang="ko-KR" sz="2000" smtClean="0"/>
              <a:t>prt_project()</a:t>
            </a:r>
            <a:endParaRPr lang="en-US" altLang="ko-KR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관련 모듈 설치</a:t>
            </a:r>
            <a:endParaRPr lang="en-US" altLang="ko-KR" sz="1600" b="1" smtClean="0"/>
          </a:p>
          <a:p>
            <a:pPr lvl="3">
              <a:buClr>
                <a:srgbClr val="3C479D"/>
              </a:buClr>
            </a:pPr>
            <a:r>
              <a:rPr lang="en-US" altLang="ko-KR" sz="1600" smtClean="0"/>
              <a:t>pip install cx_Oracle </a:t>
            </a:r>
            <a:r>
              <a:rPr lang="ko-KR" altLang="en-US" sz="1600" smtClean="0"/>
              <a:t>실행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연결 객체 생성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import </a:t>
            </a:r>
            <a:r>
              <a:rPr lang="en-US" altLang="ko-KR" sz="1400" smtClean="0"/>
              <a:t>cx_Oracle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scott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tiger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192.168.142.72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1521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xe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Query </a:t>
            </a:r>
            <a:r>
              <a:rPr lang="ko-KR" altLang="en-US" sz="1600" b="1" smtClean="0"/>
              <a:t>구성 및 실행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sql="Select * from tab"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구성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존재하는 테이블 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cur = con.cursor()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b="1">
                <a:solidFill>
                  <a:srgbClr val="3C479D"/>
                </a:solidFill>
              </a:rPr>
              <a:t>커서 생성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여러 행에 순차적으로 접근하기 위한 지시자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rows = cur.execute(sql</a:t>
            </a:r>
            <a:r>
              <a:rPr lang="en-US" altLang="ko-KR" sz="1400" smtClean="0"/>
              <a:t>)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실행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 행들을 리스트 형태로 받아냄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smtClean="0"/>
              <a:t>실행 결과 사용</a:t>
            </a:r>
            <a:endParaRPr lang="en-US" altLang="ko-KR" sz="1600" b="1"/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/>
              <a:t>for row in rows</a:t>
            </a:r>
            <a:r>
              <a:rPr lang="en-US" altLang="ko-KR" sz="1600" smtClean="0"/>
              <a:t>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 결과 리스트를 탐색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3608" y="1487984"/>
            <a:ext cx="7200800" cy="4396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import cx_Oracle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#Oracle 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연결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= cx_Oracle.connect("scott", "tiger", "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192.168.142.72:1521/xe")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600">
                <a:solidFill>
                  <a:schemeClr val="tx1"/>
                </a:solidFill>
                <a:cs typeface="Arial" panose="020B0604020202020204" pitchFamily="34" charset="0"/>
              </a:rPr>
              <a:t>def sel_query(con, sql=None):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생략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</a:t>
            </a: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중간 생략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</a:t>
            </a: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it-IT" altLang="ko-KR" sz="1400">
                <a:solidFill>
                  <a:srgbClr val="C00000"/>
                </a:solidFill>
                <a:cs typeface="Arial" panose="020B0604020202020204" pitchFamily="34" charset="0"/>
              </a:rPr>
              <a:t>def </a:t>
            </a:r>
            <a:r>
              <a:rPr lang="it-IT" altLang="ko-KR" sz="1400" smtClean="0">
                <a:solidFill>
                  <a:srgbClr val="C00000"/>
                </a:solidFill>
                <a:cs typeface="Arial" panose="020B0604020202020204" pitchFamily="34" charset="0"/>
              </a:rPr>
              <a:t>prt_project():</a:t>
            </a:r>
            <a:endParaRPr lang="it-IT" altLang="ko-KR" sz="140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it-IT" altLang="ko-KR" sz="14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  <a:r>
              <a:rPr lang="it-IT" altLang="ko-KR" sz="1400" smtClean="0">
                <a:solidFill>
                  <a:schemeClr val="tx1"/>
                </a:solidFill>
                <a:cs typeface="Arial" panose="020B0604020202020204" pitchFamily="34" charset="0"/>
              </a:rPr>
              <a:t>pass  </a:t>
            </a:r>
            <a:r>
              <a:rPr lang="it-IT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작성할 부분</a:t>
            </a:r>
            <a:endParaRPr lang="it-IT" altLang="ko-KR" sz="14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###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Main ###</a:t>
            </a: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rgbClr val="C00000"/>
                </a:solidFill>
                <a:cs typeface="Arial" panose="020B0604020202020204" pitchFamily="34" charset="0"/>
              </a:rPr>
              <a:t>prt_project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#PROJECT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테이블 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출력 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con.close()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72200" y="1556792"/>
            <a:ext cx="1834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Ex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OracleDB05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99" y="6129883"/>
            <a:ext cx="7039957" cy="3524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1166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Python</a:t>
            </a:r>
            <a:r>
              <a:rPr lang="ko-KR" altLang="en-US"/>
              <a:t>에서 </a:t>
            </a:r>
            <a:r>
              <a:rPr lang="en-US" altLang="ko-KR"/>
              <a:t>Oracle DB </a:t>
            </a:r>
            <a:r>
              <a:rPr lang="ko-KR" altLang="en-US"/>
              <a:t>연동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352928" cy="5328592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smtClean="0"/>
              <a:t>[</a:t>
            </a:r>
            <a:r>
              <a:rPr lang="ko-KR" altLang="en-US" sz="2000" smtClean="0"/>
              <a:t>실습</a:t>
            </a:r>
            <a:r>
              <a:rPr lang="en-US" altLang="ko-KR" sz="2000" smtClean="0"/>
              <a:t>] PROJECT </a:t>
            </a:r>
            <a:r>
              <a:rPr lang="ko-KR" altLang="en-US" sz="2000" smtClean="0"/>
              <a:t>테이블 행 변경 함수 </a:t>
            </a:r>
            <a:r>
              <a:rPr lang="en-US" altLang="ko-KR" sz="2000" smtClean="0"/>
              <a:t>update_project()</a:t>
            </a:r>
            <a:endParaRPr lang="en-US" altLang="ko-KR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관련 모듈 설치</a:t>
            </a:r>
            <a:endParaRPr lang="en-US" altLang="ko-KR" sz="1600" b="1" smtClean="0"/>
          </a:p>
          <a:p>
            <a:pPr lvl="3">
              <a:buClr>
                <a:srgbClr val="3C479D"/>
              </a:buClr>
            </a:pPr>
            <a:r>
              <a:rPr lang="en-US" altLang="ko-KR" sz="1600" smtClean="0"/>
              <a:t>pip install cx_Oracle </a:t>
            </a:r>
            <a:r>
              <a:rPr lang="ko-KR" altLang="en-US" sz="1600" smtClean="0"/>
              <a:t>실행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연결 객체 생성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import </a:t>
            </a:r>
            <a:r>
              <a:rPr lang="en-US" altLang="ko-KR" sz="1400" smtClean="0"/>
              <a:t>cx_Oracle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scott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tiger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192.168.142.72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1521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xe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Query </a:t>
            </a:r>
            <a:r>
              <a:rPr lang="ko-KR" altLang="en-US" sz="1600" b="1" smtClean="0"/>
              <a:t>구성 및 실행</a:t>
            </a:r>
            <a:endParaRPr lang="ko-KR" altLang="en-US" sz="1600" b="1"/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 smtClean="0"/>
              <a:t>for </a:t>
            </a:r>
            <a:r>
              <a:rPr lang="en-US" altLang="ko-KR" sz="1600"/>
              <a:t>row in rows</a:t>
            </a:r>
            <a:r>
              <a:rPr lang="en-US" altLang="ko-KR" sz="1600" smtClean="0"/>
              <a:t>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 결과 리스트를 탐색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3608" y="1487984"/>
            <a:ext cx="7200800" cy="38427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import cx_Oracle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#Oracle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연결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= cx_Oracle.connect("scott", "tiger", "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192.168.142.72:1521/xe")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600">
                <a:solidFill>
                  <a:schemeClr val="tx1"/>
                </a:solidFill>
                <a:cs typeface="Arial" panose="020B0604020202020204" pitchFamily="34" charset="0"/>
              </a:rPr>
              <a:t>def sel_query(con, sql=None):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생략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</a:t>
            </a: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중간 생략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</a:t>
            </a: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###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Main ###</a:t>
            </a: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rgbClr val="C00000"/>
                </a:solidFill>
                <a:cs typeface="Arial" panose="020B0604020202020204" pitchFamily="34" charset="0"/>
              </a:rPr>
              <a:t>update_project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#PROJECT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테이블 행 변경 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con.close()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72200" y="1556792"/>
            <a:ext cx="1834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Ex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OracleDB06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96" y="5506032"/>
            <a:ext cx="6801799" cy="11717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6378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Python</a:t>
            </a:r>
            <a:r>
              <a:rPr lang="ko-KR" altLang="en-US"/>
              <a:t>에서 </a:t>
            </a:r>
            <a:r>
              <a:rPr lang="en-US" altLang="ko-KR"/>
              <a:t>Oracle DB </a:t>
            </a:r>
            <a:r>
              <a:rPr lang="ko-KR" altLang="en-US"/>
              <a:t>연동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352928" cy="5328592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smtClean="0"/>
              <a:t>[</a:t>
            </a:r>
            <a:r>
              <a:rPr lang="ko-KR" altLang="en-US" sz="2000" smtClean="0"/>
              <a:t>실습</a:t>
            </a:r>
            <a:r>
              <a:rPr lang="en-US" altLang="ko-KR" sz="2000" smtClean="0"/>
              <a:t>] PROJECT </a:t>
            </a:r>
            <a:r>
              <a:rPr lang="ko-KR" altLang="en-US" sz="2000" smtClean="0"/>
              <a:t>테이블 행 변경 함수 </a:t>
            </a:r>
            <a:r>
              <a:rPr lang="en-US" altLang="ko-KR" sz="2000" smtClean="0"/>
              <a:t>update_project()</a:t>
            </a:r>
            <a:endParaRPr lang="en-US" altLang="ko-KR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관련 모듈 설치</a:t>
            </a:r>
            <a:endParaRPr lang="en-US" altLang="ko-KR" sz="1600" b="1" smtClean="0"/>
          </a:p>
          <a:p>
            <a:pPr lvl="3">
              <a:buClr>
                <a:srgbClr val="3C479D"/>
              </a:buClr>
            </a:pPr>
            <a:r>
              <a:rPr lang="en-US" altLang="ko-KR" sz="1600" smtClean="0"/>
              <a:t>pip install cx_Oracle </a:t>
            </a:r>
            <a:r>
              <a:rPr lang="ko-KR" altLang="en-US" sz="1600" smtClean="0"/>
              <a:t>실행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연결 객체 생성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import </a:t>
            </a:r>
            <a:r>
              <a:rPr lang="en-US" altLang="ko-KR" sz="1400" smtClean="0"/>
              <a:t>cx_Oracle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scott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tiger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192.168.142.72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1521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xe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Query </a:t>
            </a:r>
            <a:r>
              <a:rPr lang="ko-KR" altLang="en-US" sz="1600" b="1" smtClean="0"/>
              <a:t>구성 및 실행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sql="Select * from tab"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구성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존재하는 테이블 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cur = con.cursor()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b="1">
                <a:solidFill>
                  <a:srgbClr val="3C479D"/>
                </a:solidFill>
              </a:rPr>
              <a:t>커서 생성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여러 행에 순차적으로 접근하기 위한 지시자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rows = cur.execute(sql</a:t>
            </a:r>
            <a:r>
              <a:rPr lang="en-US" altLang="ko-KR" sz="1400" smtClean="0"/>
              <a:t>)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실행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 행들을 리스트 형태로 받아냄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smtClean="0"/>
              <a:t>실행 결과 사용</a:t>
            </a:r>
            <a:endParaRPr lang="en-US" altLang="ko-KR" sz="1600" b="1"/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/>
              <a:t>for row in rows</a:t>
            </a:r>
            <a:r>
              <a:rPr lang="en-US" altLang="ko-KR" sz="1600" smtClean="0"/>
              <a:t>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 결과 리스트를 탐색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3608" y="1412776"/>
            <a:ext cx="7162748" cy="5370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def update_project():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pid = input("&gt;&gt; 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수정할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Project ID 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입력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없으면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Enter) &gt;")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if len(pid) ==0: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return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else:        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sql=f"Select * from project where pid = '{pid}'"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rows = sel_query(con, sql)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for row in rows: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pid, pname, pdeptno, pdate = row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print("&gt;&gt; 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수정할 컬럼 값 입력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없으면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Enter)&lt;&lt;")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indata = input(f"{pname} &gt;")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if len(indata) != 0: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pname = indata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indata = input(f"{pdeptno} &gt;")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if len(indata) != 0: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pdeptno = int(indata)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indata = input(f"{pdate} &gt;")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if len(indata) != 0: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pdeptno = indata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sql = f"update PROJECT set pname='{pname}', pdeptno={pdeptno}, pdate='{pdate}' " \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  f" where pid = '{pid}'"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print(sql)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in_query(con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, sql, indata)</a:t>
            </a:r>
            <a:endParaRPr lang="en-US" altLang="ko-KR" sz="1400">
              <a:solidFill>
                <a:srgbClr val="0000FF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72200" y="1556792"/>
            <a:ext cx="1834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Ex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OracleDB06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8119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 smtClean="0"/>
              <a:t>데이터베이스</a:t>
            </a:r>
            <a:endParaRPr lang="en-US" altLang="ko-KR" sz="400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21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01. </a:t>
            </a:r>
            <a:r>
              <a:rPr lang="ko-KR" altLang="en-US" smtClean="0"/>
              <a:t>데이터베이스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496944" cy="3983990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smtClean="0"/>
              <a:t>데이터베이스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/>
              <a:t>데이터베이스</a:t>
            </a:r>
            <a:r>
              <a:rPr lang="en-US" altLang="ko-KR" sz="1600" smtClean="0"/>
              <a:t>(</a:t>
            </a:r>
            <a:r>
              <a:rPr lang="en-US" altLang="ko-KR" sz="1600" b="1" smtClean="0"/>
              <a:t>DB</a:t>
            </a:r>
            <a:r>
              <a:rPr lang="en-US" altLang="ko-KR" sz="1600" smtClean="0"/>
              <a:t>: Database)</a:t>
            </a:r>
          </a:p>
          <a:p>
            <a:pPr lvl="3">
              <a:buClr>
                <a:srgbClr val="3C479D"/>
              </a:buClr>
            </a:pPr>
            <a:r>
              <a:rPr lang="ko-KR" altLang="en-US" sz="1400" smtClean="0"/>
              <a:t>조직에서 필요한 전체 데이터들을 체계적으로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구조화</a:t>
            </a:r>
            <a:r>
              <a:rPr lang="ko-KR" altLang="en-US" sz="1400" smtClean="0"/>
              <a:t> 하여 저장하고</a:t>
            </a:r>
            <a:r>
              <a:rPr lang="en-US" altLang="ko-KR" sz="1400" smtClean="0"/>
              <a:t>, </a:t>
            </a: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400"/>
              <a:t> </a:t>
            </a:r>
            <a:r>
              <a:rPr lang="en-US" altLang="ko-KR" sz="1400" smtClean="0"/>
              <a:t> </a:t>
            </a:r>
            <a:r>
              <a:rPr lang="ko-KR" altLang="en-US" sz="1400" smtClean="0"/>
              <a:t>필요에 따라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조작</a:t>
            </a:r>
            <a:r>
              <a:rPr lang="en-US" altLang="ko-KR" sz="1400" smtClean="0"/>
              <a:t>(</a:t>
            </a:r>
            <a:r>
              <a:rPr lang="ko-KR" altLang="en-US" sz="1400" smtClean="0"/>
              <a:t>검색</a:t>
            </a:r>
            <a:r>
              <a:rPr lang="en-US" altLang="ko-KR" sz="1400" smtClean="0"/>
              <a:t>, </a:t>
            </a:r>
            <a:r>
              <a:rPr lang="ko-KR" altLang="en-US" sz="1400" smtClean="0"/>
              <a:t>갱신</a:t>
            </a:r>
            <a:r>
              <a:rPr lang="en-US" altLang="ko-KR" sz="1400" smtClean="0"/>
              <a:t>, </a:t>
            </a:r>
            <a:r>
              <a:rPr lang="ko-KR" altLang="en-US" sz="1400" smtClean="0"/>
              <a:t>추가</a:t>
            </a:r>
            <a:r>
              <a:rPr lang="en-US" altLang="ko-KR" sz="1400" smtClean="0"/>
              <a:t>, </a:t>
            </a:r>
            <a:r>
              <a:rPr lang="ko-KR" altLang="en-US" sz="1400" smtClean="0"/>
              <a:t>삭제</a:t>
            </a:r>
            <a:r>
              <a:rPr lang="en-US" altLang="ko-KR" sz="1400" smtClean="0"/>
              <a:t>)</a:t>
            </a:r>
            <a:r>
              <a:rPr lang="ko-KR" altLang="en-US" sz="1400" smtClean="0"/>
              <a:t>할 수 있는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집합체</a:t>
            </a:r>
            <a:endParaRPr lang="ko-KR" alt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/>
              <a:t>데이터베이스 관리 시스템</a:t>
            </a:r>
            <a:r>
              <a:rPr lang="en-US" altLang="ko-KR" sz="1600" smtClean="0"/>
              <a:t>(</a:t>
            </a:r>
            <a:r>
              <a:rPr lang="en-US" altLang="ko-KR" sz="1600" b="1" smtClean="0"/>
              <a:t>DBMS</a:t>
            </a:r>
            <a:r>
              <a:rPr lang="en-US" altLang="ko-KR" sz="1600" smtClean="0"/>
              <a:t>: Database Management System)</a:t>
            </a:r>
            <a:endParaRPr lang="ko-KR" altLang="en-US" sz="1600"/>
          </a:p>
          <a:p>
            <a:pPr lvl="3">
              <a:buClr>
                <a:srgbClr val="3C479D"/>
              </a:buClr>
            </a:pPr>
            <a:r>
              <a:rPr lang="en-US" altLang="ko-KR" sz="1400" smtClean="0"/>
              <a:t>[</a:t>
            </a:r>
            <a:r>
              <a:rPr lang="ko-KR" altLang="en-US" sz="1400" smtClean="0"/>
              <a:t>구조</a:t>
            </a:r>
            <a:r>
              <a:rPr lang="en-US" altLang="ko-KR" sz="1400" smtClean="0"/>
              <a:t>] </a:t>
            </a:r>
            <a:r>
              <a:rPr lang="ko-KR" altLang="en-US" sz="1400" smtClean="0"/>
              <a:t>조직에서 </a:t>
            </a:r>
            <a:r>
              <a:rPr lang="ko-KR" altLang="en-US" sz="1400"/>
              <a:t>필요한 전체 데이터들을 체계적으로 </a:t>
            </a:r>
            <a:r>
              <a:rPr lang="ko-KR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구조화</a:t>
            </a:r>
            <a:r>
              <a:rPr lang="ko-KR" altLang="en-US" sz="1400" b="1"/>
              <a:t> 하여 </a:t>
            </a:r>
            <a:r>
              <a:rPr lang="ko-KR" altLang="en-US" sz="1400" b="1" smtClean="0"/>
              <a:t>저장</a:t>
            </a:r>
            <a:r>
              <a:rPr lang="ko-KR" altLang="en-US" sz="1400" smtClean="0"/>
              <a:t>하고</a:t>
            </a:r>
            <a:endParaRPr lang="en-US" altLang="ko-KR" sz="14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/>
              <a:t>[</a:t>
            </a:r>
            <a:r>
              <a:rPr lang="ko-KR" altLang="en-US" sz="1400" smtClean="0"/>
              <a:t>규칙</a:t>
            </a:r>
            <a:r>
              <a:rPr lang="en-US" altLang="ko-KR" sz="1400" smtClean="0"/>
              <a:t>] </a:t>
            </a:r>
            <a:r>
              <a:rPr lang="ko-KR" altLang="en-US" sz="1400" smtClean="0"/>
              <a:t>필요에 따라 데이터에 대한 </a:t>
            </a:r>
            <a:r>
              <a:rPr lang="ko-KR" altLang="en-US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무결성</a:t>
            </a:r>
            <a:r>
              <a:rPr lang="ko-KR" altLang="en-US" sz="1400" b="1" smtClean="0"/>
              <a:t>을 유지</a:t>
            </a:r>
            <a:r>
              <a:rPr lang="ko-KR" altLang="en-US" sz="1400" smtClean="0"/>
              <a:t>하여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조작</a:t>
            </a:r>
            <a:r>
              <a:rPr lang="ko-KR" altLang="en-US" sz="1400" smtClean="0"/>
              <a:t>할 </a:t>
            </a:r>
            <a:r>
              <a:rPr lang="ko-KR" altLang="en-US" sz="1400"/>
              <a:t>수 있도록 </a:t>
            </a:r>
            <a:r>
              <a:rPr lang="ko-KR" altLang="en-US" sz="1400" smtClean="0"/>
              <a:t>하며</a:t>
            </a:r>
            <a:r>
              <a:rPr lang="en-US" altLang="ko-KR" sz="1400" smtClean="0"/>
              <a:t> 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/>
              <a:t>[</a:t>
            </a:r>
            <a:r>
              <a:rPr lang="ko-KR" altLang="en-US" sz="1400" smtClean="0"/>
              <a:t>보안</a:t>
            </a:r>
            <a:r>
              <a:rPr lang="en-US" altLang="ko-KR" sz="1400" smtClean="0"/>
              <a:t>] </a:t>
            </a:r>
            <a:r>
              <a:rPr lang="ko-KR" altLang="en-US" sz="1400" smtClean="0"/>
              <a:t>데이터에 대한 </a:t>
            </a:r>
            <a:r>
              <a:rPr lang="ko-KR" altLang="en-US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보안</a:t>
            </a:r>
            <a:r>
              <a:rPr lang="en-US" altLang="ko-KR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백업</a:t>
            </a:r>
            <a:r>
              <a:rPr lang="en-US" altLang="ko-KR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복구 </a:t>
            </a:r>
            <a:r>
              <a:rPr lang="ko-KR" altLang="en-US" sz="1400" b="1" smtClean="0"/>
              <a:t>등을 관리</a:t>
            </a:r>
            <a:r>
              <a:rPr lang="ko-KR" altLang="en-US" sz="1400" smtClean="0"/>
              <a:t>하는 시스템</a:t>
            </a:r>
            <a:endParaRPr lang="en-US" altLang="ko-KR" sz="14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/>
              <a:t>질의 언어</a:t>
            </a:r>
            <a:r>
              <a:rPr lang="en-US" altLang="ko-KR" sz="1600" smtClean="0"/>
              <a:t>(</a:t>
            </a:r>
            <a:r>
              <a:rPr lang="en-US" altLang="ko-KR" sz="1600" b="1" smtClean="0"/>
              <a:t>SQL</a:t>
            </a:r>
            <a:r>
              <a:rPr lang="en-US" altLang="ko-KR" sz="1600" smtClean="0"/>
              <a:t>: Structured Query Language)</a:t>
            </a:r>
            <a:endParaRPr lang="en-US" altLang="ko-KR" sz="1600"/>
          </a:p>
          <a:p>
            <a:pPr lvl="3">
              <a:buClr>
                <a:srgbClr val="3C479D"/>
              </a:buClr>
            </a:pPr>
            <a:r>
              <a:rPr lang="ko-KR" altLang="en-US" sz="1400" smtClean="0"/>
              <a:t>데이터베이스의 데이터를 조작하기 위해 </a:t>
            </a:r>
            <a:r>
              <a:rPr lang="en-US" altLang="ko-KR" sz="1400" smtClean="0"/>
              <a:t>DBMS</a:t>
            </a:r>
            <a:r>
              <a:rPr lang="ko-KR" altLang="en-US" sz="1400" smtClean="0"/>
              <a:t>에 작업을 요청하는 언어</a:t>
            </a:r>
            <a:endParaRPr lang="en-US" altLang="ko-KR" sz="1200"/>
          </a:p>
        </p:txBody>
      </p:sp>
      <p:grpSp>
        <p:nvGrpSpPr>
          <p:cNvPr id="5" name="그룹 4"/>
          <p:cNvGrpSpPr/>
          <p:nvPr/>
        </p:nvGrpSpPr>
        <p:grpSpPr>
          <a:xfrm>
            <a:off x="1907704" y="5085379"/>
            <a:ext cx="5112568" cy="1737941"/>
            <a:chOff x="2286000" y="2555875"/>
            <a:chExt cx="5951538" cy="2386013"/>
          </a:xfrm>
        </p:grpSpPr>
        <p:sp>
          <p:nvSpPr>
            <p:cNvPr id="6" name="AutoShape 8"/>
            <p:cNvSpPr>
              <a:spLocks noChangeArrowheads="1"/>
            </p:cNvSpPr>
            <p:nvPr/>
          </p:nvSpPr>
          <p:spPr bwMode="auto">
            <a:xfrm>
              <a:off x="3733800" y="4408488"/>
              <a:ext cx="1295399" cy="533400"/>
            </a:xfrm>
            <a:prstGeom prst="flowChartMagneticDisk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q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Database</a:t>
              </a: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2286000" y="2555875"/>
              <a:ext cx="5951538" cy="1781175"/>
              <a:chOff x="2286000" y="2555875"/>
              <a:chExt cx="5951538" cy="1781175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2286000" y="2555875"/>
                <a:ext cx="1295400" cy="304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1100" b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응용 프로그램</a:t>
                </a:r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3733800" y="2555875"/>
                <a:ext cx="1295400" cy="304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1100" b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응용 프로그램</a:t>
                </a:r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5181600" y="2555875"/>
                <a:ext cx="1295400" cy="304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1100" b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응용 프로그램</a:t>
                </a:r>
              </a:p>
            </p:txBody>
          </p:sp>
          <p:sp>
            <p:nvSpPr>
              <p:cNvPr id="11" name="AutoShape 7"/>
              <p:cNvSpPr>
                <a:spLocks noChangeArrowheads="1"/>
              </p:cNvSpPr>
              <p:nvPr/>
            </p:nvSpPr>
            <p:spPr bwMode="auto">
              <a:xfrm>
                <a:off x="3581400" y="3317875"/>
                <a:ext cx="1600200" cy="304800"/>
              </a:xfrm>
              <a:prstGeom prst="flowChartPredefinedProcess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200" b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DBMS</a:t>
                </a:r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2971800" y="2860675"/>
                <a:ext cx="2971800" cy="228600"/>
              </a:xfrm>
              <a:custGeom>
                <a:avLst/>
                <a:gdLst>
                  <a:gd name="T0" fmla="*/ 0 w 1872"/>
                  <a:gd name="T1" fmla="*/ 0 h 144"/>
                  <a:gd name="T2" fmla="*/ 0 w 1872"/>
                  <a:gd name="T3" fmla="*/ 2147483646 h 144"/>
                  <a:gd name="T4" fmla="*/ 2147483646 w 1872"/>
                  <a:gd name="T5" fmla="*/ 2147483646 h 144"/>
                  <a:gd name="T6" fmla="*/ 2147483646 w 1872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72"/>
                  <a:gd name="T13" fmla="*/ 0 h 144"/>
                  <a:gd name="T14" fmla="*/ 1872 w 1872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72" h="144">
                    <a:moveTo>
                      <a:pt x="0" y="0"/>
                    </a:moveTo>
                    <a:lnTo>
                      <a:pt x="0" y="144"/>
                    </a:lnTo>
                    <a:lnTo>
                      <a:pt x="1872" y="144"/>
                    </a:lnTo>
                    <a:lnTo>
                      <a:pt x="187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>
                <a:off x="4429125" y="3622675"/>
                <a:ext cx="0" cy="2143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>
                <a:off x="4419600" y="2860675"/>
                <a:ext cx="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" name="AutoShape 7"/>
              <p:cNvSpPr>
                <a:spLocks noChangeArrowheads="1"/>
              </p:cNvSpPr>
              <p:nvPr/>
            </p:nvSpPr>
            <p:spPr bwMode="auto">
              <a:xfrm>
                <a:off x="3571875" y="3856038"/>
                <a:ext cx="1600200" cy="304800"/>
              </a:xfrm>
              <a:prstGeom prst="flowChartPredefined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1200" b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운영체제</a:t>
                </a:r>
              </a:p>
            </p:txBody>
          </p:sp>
          <p:sp>
            <p:nvSpPr>
              <p:cNvPr id="16" name="Line 10"/>
              <p:cNvSpPr>
                <a:spLocks noChangeShapeType="1"/>
              </p:cNvSpPr>
              <p:nvPr/>
            </p:nvSpPr>
            <p:spPr bwMode="auto">
              <a:xfrm>
                <a:off x="4429125" y="4122738"/>
                <a:ext cx="0" cy="214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5364163" y="3317875"/>
                <a:ext cx="904876" cy="41990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9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구조</a:t>
                </a: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6340475" y="3317875"/>
                <a:ext cx="906463" cy="41990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900" b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규칙</a:t>
                </a:r>
                <a:endPara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7332662" y="3316288"/>
                <a:ext cx="904876" cy="42149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9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보안</a:t>
                </a: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3452505" y="5243073"/>
            <a:ext cx="576064" cy="43390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en-US" altLang="ko-KR" sz="1400" smtClean="0">
                <a:solidFill>
                  <a:srgbClr val="C00000"/>
                </a:solidFill>
              </a:rPr>
              <a:t>SQL</a:t>
            </a:r>
            <a:endParaRPr lang="ko-KR" altLang="en-US" sz="1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84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01. </a:t>
            </a:r>
            <a:r>
              <a:rPr lang="ko-KR" altLang="en-US" smtClean="0"/>
              <a:t>데이터베이스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496944" cy="3983990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smtClean="0"/>
              <a:t>상용 </a:t>
            </a:r>
            <a:r>
              <a:rPr lang="en-US" altLang="ko-KR" sz="2000" smtClean="0"/>
              <a:t>DBMS </a:t>
            </a:r>
            <a:r>
              <a:rPr lang="ko-KR" altLang="en-US" sz="2000" smtClean="0"/>
              <a:t>세계 </a:t>
            </a:r>
            <a:r>
              <a:rPr lang="en-US" altLang="ko-KR" sz="2000" smtClean="0"/>
              <a:t>Ranking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/>
              <a:t>데이터베이스</a:t>
            </a:r>
            <a:r>
              <a:rPr lang="en-US" altLang="ko-KR" sz="1600" smtClean="0"/>
              <a:t>(DB: Database)</a:t>
            </a:r>
          </a:p>
          <a:p>
            <a:pPr lvl="3">
              <a:buClr>
                <a:srgbClr val="3C479D"/>
              </a:buClr>
            </a:pPr>
            <a:r>
              <a:rPr lang="ko-KR" altLang="en-US" sz="1400" smtClean="0"/>
              <a:t>조직에서 필요한 전체 데이터들을 체계적으로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구조화</a:t>
            </a:r>
            <a:r>
              <a:rPr lang="ko-KR" altLang="en-US" sz="1400" smtClean="0"/>
              <a:t> 하여 저장하고</a:t>
            </a:r>
            <a:r>
              <a:rPr lang="en-US" altLang="ko-KR" sz="1400" smtClean="0"/>
              <a:t>, </a:t>
            </a: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400"/>
              <a:t> </a:t>
            </a:r>
            <a:r>
              <a:rPr lang="en-US" altLang="ko-KR" sz="1400" smtClean="0"/>
              <a:t> </a:t>
            </a:r>
            <a:r>
              <a:rPr lang="ko-KR" altLang="en-US" sz="1400" smtClean="0"/>
              <a:t>필요에 따라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조작</a:t>
            </a:r>
            <a:r>
              <a:rPr lang="en-US" altLang="ko-KR" sz="1400" smtClean="0"/>
              <a:t>(</a:t>
            </a:r>
            <a:r>
              <a:rPr lang="ko-KR" altLang="en-US" sz="1400" smtClean="0"/>
              <a:t>검색</a:t>
            </a:r>
            <a:r>
              <a:rPr lang="en-US" altLang="ko-KR" sz="1400" smtClean="0"/>
              <a:t>, </a:t>
            </a:r>
            <a:r>
              <a:rPr lang="ko-KR" altLang="en-US" sz="1400" smtClean="0"/>
              <a:t>갱신</a:t>
            </a:r>
            <a:r>
              <a:rPr lang="en-US" altLang="ko-KR" sz="1400" smtClean="0"/>
              <a:t>, </a:t>
            </a:r>
            <a:r>
              <a:rPr lang="ko-KR" altLang="en-US" sz="1400" smtClean="0"/>
              <a:t>추가</a:t>
            </a:r>
            <a:r>
              <a:rPr lang="en-US" altLang="ko-KR" sz="1400" smtClean="0"/>
              <a:t>, </a:t>
            </a:r>
            <a:r>
              <a:rPr lang="ko-KR" altLang="en-US" sz="1400" smtClean="0"/>
              <a:t>삭제</a:t>
            </a:r>
            <a:r>
              <a:rPr lang="en-US" altLang="ko-KR" sz="1400" smtClean="0"/>
              <a:t>)</a:t>
            </a:r>
            <a:r>
              <a:rPr lang="ko-KR" altLang="en-US" sz="1400" smtClean="0"/>
              <a:t>할 수 있는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집합체</a:t>
            </a:r>
            <a:endParaRPr lang="ko-KR" alt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/>
              <a:t>데이터베이스 관리 시스템</a:t>
            </a:r>
            <a:r>
              <a:rPr lang="en-US" altLang="ko-KR" sz="1600" smtClean="0"/>
              <a:t>(DBMS: Database Management System)</a:t>
            </a:r>
            <a:endParaRPr lang="ko-KR" altLang="en-US" sz="1600"/>
          </a:p>
          <a:p>
            <a:pPr lvl="3">
              <a:buClr>
                <a:srgbClr val="3C479D"/>
              </a:buClr>
            </a:pPr>
            <a:r>
              <a:rPr lang="en-US" altLang="ko-KR" sz="1400" smtClean="0"/>
              <a:t>[</a:t>
            </a:r>
            <a:r>
              <a:rPr lang="ko-KR" altLang="en-US" sz="1400" smtClean="0"/>
              <a:t>구조</a:t>
            </a:r>
            <a:r>
              <a:rPr lang="en-US" altLang="ko-KR" sz="1400" smtClean="0"/>
              <a:t>] </a:t>
            </a:r>
            <a:r>
              <a:rPr lang="ko-KR" altLang="en-US" sz="1400" smtClean="0"/>
              <a:t>조직에서 </a:t>
            </a:r>
            <a:r>
              <a:rPr lang="ko-KR" altLang="en-US" sz="1400"/>
              <a:t>필요한 전체 데이터들을 체계적으로 </a:t>
            </a:r>
            <a:r>
              <a: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구조화</a:t>
            </a:r>
            <a:r>
              <a:rPr lang="ko-KR" altLang="en-US" sz="1400"/>
              <a:t> 하여 </a:t>
            </a:r>
            <a:r>
              <a:rPr lang="ko-KR" altLang="en-US" sz="1400" smtClean="0"/>
              <a:t>저장하고</a:t>
            </a:r>
            <a:endParaRPr lang="en-US" altLang="ko-KR" sz="14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/>
              <a:t>[</a:t>
            </a:r>
            <a:r>
              <a:rPr lang="ko-KR" altLang="en-US" sz="1400" smtClean="0"/>
              <a:t>규칙</a:t>
            </a:r>
            <a:r>
              <a:rPr lang="en-US" altLang="ko-KR" sz="1400" smtClean="0"/>
              <a:t>] </a:t>
            </a:r>
            <a:r>
              <a:rPr lang="ko-KR" altLang="en-US" sz="1400" smtClean="0"/>
              <a:t>필요에 따라 데이터에 대한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무결성</a:t>
            </a:r>
            <a:r>
              <a:rPr lang="ko-KR" altLang="en-US" sz="1400" smtClean="0"/>
              <a:t>을 유지하여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조작</a:t>
            </a:r>
            <a:r>
              <a:rPr lang="ko-KR" altLang="en-US" sz="1400" smtClean="0"/>
              <a:t>할 </a:t>
            </a:r>
            <a:r>
              <a:rPr lang="ko-KR" altLang="en-US" sz="1400"/>
              <a:t>수 있도록 </a:t>
            </a:r>
            <a:r>
              <a:rPr lang="ko-KR" altLang="en-US" sz="1400" smtClean="0"/>
              <a:t>하며</a:t>
            </a:r>
            <a:r>
              <a:rPr lang="en-US" altLang="ko-KR" sz="1400" smtClean="0"/>
              <a:t> 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/>
              <a:t>[</a:t>
            </a:r>
            <a:r>
              <a:rPr lang="ko-KR" altLang="en-US" sz="1400" smtClean="0"/>
              <a:t>보안</a:t>
            </a:r>
            <a:r>
              <a:rPr lang="en-US" altLang="ko-KR" sz="1400" smtClean="0"/>
              <a:t>] </a:t>
            </a:r>
            <a:r>
              <a:rPr lang="ko-KR" altLang="en-US" sz="1400" smtClean="0"/>
              <a:t>데이터에 대한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보안</a:t>
            </a:r>
            <a:r>
              <a:rPr lang="en-US" altLang="ko-KR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백업</a:t>
            </a:r>
            <a:r>
              <a:rPr lang="en-US" altLang="ko-KR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복구 </a:t>
            </a:r>
            <a:r>
              <a:rPr lang="ko-KR" altLang="en-US" sz="1400" smtClean="0"/>
              <a:t>등을 관리하는 시스템</a:t>
            </a:r>
            <a:endParaRPr lang="en-US" altLang="ko-KR" sz="14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/>
              <a:t>질의 언어</a:t>
            </a:r>
            <a:r>
              <a:rPr lang="en-US" altLang="ko-KR" sz="1600" smtClean="0"/>
              <a:t>(SQL: Structured Query Language)</a:t>
            </a:r>
            <a:endParaRPr lang="en-US" altLang="ko-KR" sz="1600"/>
          </a:p>
          <a:p>
            <a:pPr lvl="3">
              <a:buClr>
                <a:srgbClr val="3C479D"/>
              </a:buClr>
            </a:pPr>
            <a:r>
              <a:rPr lang="ko-KR" altLang="en-US" sz="1400" smtClean="0"/>
              <a:t>데이터베이스의 데이터를 조작하기 위해 </a:t>
            </a:r>
            <a:r>
              <a:rPr lang="en-US" altLang="ko-KR" sz="1400" smtClean="0"/>
              <a:t>DBMS</a:t>
            </a:r>
            <a:r>
              <a:rPr lang="ko-KR" altLang="en-US" sz="1400" smtClean="0"/>
              <a:t>에 작업을 요청하는 언어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3452505" y="5243073"/>
            <a:ext cx="576064" cy="43390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en-US" altLang="ko-KR" sz="1400" smtClean="0">
                <a:solidFill>
                  <a:srgbClr val="C00000"/>
                </a:solidFill>
              </a:rPr>
              <a:t>SQL</a:t>
            </a:r>
            <a:endParaRPr lang="ko-KR" altLang="en-US" sz="1400" dirty="0" smtClean="0">
              <a:solidFill>
                <a:srgbClr val="C00000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84784"/>
            <a:ext cx="7272808" cy="52012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" name="그룹 4"/>
          <p:cNvGrpSpPr/>
          <p:nvPr/>
        </p:nvGrpSpPr>
        <p:grpSpPr>
          <a:xfrm>
            <a:off x="4788024" y="4452459"/>
            <a:ext cx="2592288" cy="1302874"/>
            <a:chOff x="2286000" y="2555875"/>
            <a:chExt cx="4191000" cy="2386013"/>
          </a:xfrm>
        </p:grpSpPr>
        <p:sp>
          <p:nvSpPr>
            <p:cNvPr id="6" name="AutoShape 8"/>
            <p:cNvSpPr>
              <a:spLocks noChangeArrowheads="1"/>
            </p:cNvSpPr>
            <p:nvPr/>
          </p:nvSpPr>
          <p:spPr bwMode="auto">
            <a:xfrm>
              <a:off x="3733800" y="4408488"/>
              <a:ext cx="1295399" cy="533400"/>
            </a:xfrm>
            <a:prstGeom prst="flowChartMagneticDisk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q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5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Database</a:t>
              </a: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2286000" y="2555875"/>
              <a:ext cx="4191000" cy="1781175"/>
              <a:chOff x="2286000" y="2555875"/>
              <a:chExt cx="4191000" cy="1781175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2286000" y="2555875"/>
                <a:ext cx="1295400" cy="304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900" b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응용 프로그램</a:t>
                </a:r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3733800" y="2555875"/>
                <a:ext cx="1295400" cy="304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900" b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응용 프로그램</a:t>
                </a:r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5181600" y="2555875"/>
                <a:ext cx="1295400" cy="304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900" b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응용 프로그램</a:t>
                </a:r>
              </a:p>
            </p:txBody>
          </p:sp>
          <p:sp>
            <p:nvSpPr>
              <p:cNvPr id="11" name="AutoShape 7"/>
              <p:cNvSpPr>
                <a:spLocks noChangeArrowheads="1"/>
              </p:cNvSpPr>
              <p:nvPr/>
            </p:nvSpPr>
            <p:spPr bwMode="auto">
              <a:xfrm>
                <a:off x="3581400" y="3317875"/>
                <a:ext cx="1600200" cy="304800"/>
              </a:xfrm>
              <a:prstGeom prst="flowChartPredefinedProcess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000" b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DBMS</a:t>
                </a:r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2971800" y="2860675"/>
                <a:ext cx="2971800" cy="228600"/>
              </a:xfrm>
              <a:custGeom>
                <a:avLst/>
                <a:gdLst>
                  <a:gd name="T0" fmla="*/ 0 w 1872"/>
                  <a:gd name="T1" fmla="*/ 0 h 144"/>
                  <a:gd name="T2" fmla="*/ 0 w 1872"/>
                  <a:gd name="T3" fmla="*/ 2147483646 h 144"/>
                  <a:gd name="T4" fmla="*/ 2147483646 w 1872"/>
                  <a:gd name="T5" fmla="*/ 2147483646 h 144"/>
                  <a:gd name="T6" fmla="*/ 2147483646 w 1872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72"/>
                  <a:gd name="T13" fmla="*/ 0 h 144"/>
                  <a:gd name="T14" fmla="*/ 1872 w 1872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72" h="144">
                    <a:moveTo>
                      <a:pt x="0" y="0"/>
                    </a:moveTo>
                    <a:lnTo>
                      <a:pt x="0" y="144"/>
                    </a:lnTo>
                    <a:lnTo>
                      <a:pt x="1872" y="144"/>
                    </a:lnTo>
                    <a:lnTo>
                      <a:pt x="187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>
                <a:off x="4429125" y="3622675"/>
                <a:ext cx="0" cy="2143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>
                <a:off x="4419600" y="2860675"/>
                <a:ext cx="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" name="AutoShape 7"/>
              <p:cNvSpPr>
                <a:spLocks noChangeArrowheads="1"/>
              </p:cNvSpPr>
              <p:nvPr/>
            </p:nvSpPr>
            <p:spPr bwMode="auto">
              <a:xfrm>
                <a:off x="3571875" y="3856038"/>
                <a:ext cx="1600200" cy="304800"/>
              </a:xfrm>
              <a:prstGeom prst="flowChartPredefined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1000" b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운영체제</a:t>
                </a:r>
              </a:p>
            </p:txBody>
          </p:sp>
          <p:sp>
            <p:nvSpPr>
              <p:cNvPr id="16" name="Line 10"/>
              <p:cNvSpPr>
                <a:spLocks noChangeShapeType="1"/>
              </p:cNvSpPr>
              <p:nvPr/>
            </p:nvSpPr>
            <p:spPr bwMode="auto">
              <a:xfrm>
                <a:off x="4429125" y="4122738"/>
                <a:ext cx="0" cy="214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7490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01. </a:t>
            </a:r>
            <a:r>
              <a:rPr lang="ko-KR" altLang="en-US" smtClean="0"/>
              <a:t>데이터베이스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496944" cy="3983990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smtClean="0"/>
              <a:t>상용 </a:t>
            </a:r>
            <a:r>
              <a:rPr lang="en-US" altLang="ko-KR" sz="2000" smtClean="0"/>
              <a:t>DBMS </a:t>
            </a:r>
            <a:r>
              <a:rPr lang="ko-KR" altLang="en-US" sz="2000" smtClean="0"/>
              <a:t>국내 현황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smtClean="0"/>
              <a:t>Oracle</a:t>
            </a:r>
            <a:r>
              <a:rPr lang="ko-KR" altLang="en-US" sz="1600" smtClean="0"/>
              <a:t>이 국내 시장의 </a:t>
            </a:r>
            <a:r>
              <a:rPr lang="en-US" altLang="ko-KR" sz="1600" smtClean="0"/>
              <a:t>60%</a:t>
            </a:r>
            <a:r>
              <a:rPr lang="ko-KR" altLang="en-US" sz="1600" smtClean="0"/>
              <a:t>이상을 점유하고 있음</a:t>
            </a:r>
            <a:r>
              <a:rPr lang="en-US" altLang="ko-KR" sz="1600" smtClean="0"/>
              <a:t>.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smtClean="0"/>
              <a:t>조직에서 필요한 전체 데이터들을 체계적으로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구조화</a:t>
            </a:r>
            <a:r>
              <a:rPr lang="ko-KR" altLang="en-US" sz="1400" smtClean="0"/>
              <a:t> 하여 저장하고</a:t>
            </a:r>
            <a:r>
              <a:rPr lang="en-US" altLang="ko-KR" sz="1400" smtClean="0"/>
              <a:t>, </a:t>
            </a: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400"/>
              <a:t> </a:t>
            </a:r>
            <a:r>
              <a:rPr lang="en-US" altLang="ko-KR" sz="1400" smtClean="0"/>
              <a:t> </a:t>
            </a:r>
            <a:r>
              <a:rPr lang="ko-KR" altLang="en-US" sz="1400" smtClean="0"/>
              <a:t>필요에 따라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조작</a:t>
            </a:r>
            <a:r>
              <a:rPr lang="en-US" altLang="ko-KR" sz="1400" smtClean="0"/>
              <a:t>(</a:t>
            </a:r>
            <a:r>
              <a:rPr lang="ko-KR" altLang="en-US" sz="1400" smtClean="0"/>
              <a:t>검색</a:t>
            </a:r>
            <a:r>
              <a:rPr lang="en-US" altLang="ko-KR" sz="1400" smtClean="0"/>
              <a:t>, </a:t>
            </a:r>
            <a:r>
              <a:rPr lang="ko-KR" altLang="en-US" sz="1400" smtClean="0"/>
              <a:t>갱신</a:t>
            </a:r>
            <a:r>
              <a:rPr lang="en-US" altLang="ko-KR" sz="1400" smtClean="0"/>
              <a:t>, </a:t>
            </a:r>
            <a:r>
              <a:rPr lang="ko-KR" altLang="en-US" sz="1400" smtClean="0"/>
              <a:t>추가</a:t>
            </a:r>
            <a:r>
              <a:rPr lang="en-US" altLang="ko-KR" sz="1400" smtClean="0"/>
              <a:t>, </a:t>
            </a:r>
            <a:r>
              <a:rPr lang="ko-KR" altLang="en-US" sz="1400" smtClean="0"/>
              <a:t>삭제</a:t>
            </a:r>
            <a:r>
              <a:rPr lang="en-US" altLang="ko-KR" sz="1400" smtClean="0"/>
              <a:t>)</a:t>
            </a:r>
            <a:r>
              <a:rPr lang="ko-KR" altLang="en-US" sz="1400" smtClean="0"/>
              <a:t>할 수 있는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집합체</a:t>
            </a:r>
            <a:endParaRPr lang="ko-KR" alt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/>
              <a:t>데이터베이스 관리 시스템</a:t>
            </a:r>
            <a:r>
              <a:rPr lang="en-US" altLang="ko-KR" sz="1600" smtClean="0"/>
              <a:t>(DBMS: Database Management System)</a:t>
            </a:r>
            <a:endParaRPr lang="ko-KR" altLang="en-US" sz="1600"/>
          </a:p>
          <a:p>
            <a:pPr lvl="3">
              <a:buClr>
                <a:srgbClr val="3C479D"/>
              </a:buClr>
            </a:pPr>
            <a:r>
              <a:rPr lang="en-US" altLang="ko-KR" sz="1400" smtClean="0"/>
              <a:t>[</a:t>
            </a:r>
            <a:r>
              <a:rPr lang="ko-KR" altLang="en-US" sz="1400" smtClean="0"/>
              <a:t>구조</a:t>
            </a:r>
            <a:r>
              <a:rPr lang="en-US" altLang="ko-KR" sz="1400" smtClean="0"/>
              <a:t>] </a:t>
            </a:r>
            <a:r>
              <a:rPr lang="ko-KR" altLang="en-US" sz="1400" smtClean="0"/>
              <a:t>조직에서 </a:t>
            </a:r>
            <a:r>
              <a:rPr lang="ko-KR" altLang="en-US" sz="1400"/>
              <a:t>필요한 전체 데이터들을 체계적으로 </a:t>
            </a:r>
            <a:r>
              <a: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구조화</a:t>
            </a:r>
            <a:r>
              <a:rPr lang="ko-KR" altLang="en-US" sz="1400"/>
              <a:t> 하여 </a:t>
            </a:r>
            <a:r>
              <a:rPr lang="ko-KR" altLang="en-US" sz="1400" smtClean="0"/>
              <a:t>저장하고</a:t>
            </a:r>
            <a:endParaRPr lang="en-US" altLang="ko-KR" sz="14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/>
              <a:t>[</a:t>
            </a:r>
            <a:r>
              <a:rPr lang="ko-KR" altLang="en-US" sz="1400" smtClean="0"/>
              <a:t>규칙</a:t>
            </a:r>
            <a:r>
              <a:rPr lang="en-US" altLang="ko-KR" sz="1400" smtClean="0"/>
              <a:t>] </a:t>
            </a:r>
            <a:r>
              <a:rPr lang="ko-KR" altLang="en-US" sz="1400" smtClean="0"/>
              <a:t>필요에 따라 데이터에 대한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무결성</a:t>
            </a:r>
            <a:r>
              <a:rPr lang="ko-KR" altLang="en-US" sz="1400" smtClean="0"/>
              <a:t>을 유지하여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조작</a:t>
            </a:r>
            <a:r>
              <a:rPr lang="ko-KR" altLang="en-US" sz="1400" smtClean="0"/>
              <a:t>할 </a:t>
            </a:r>
            <a:r>
              <a:rPr lang="ko-KR" altLang="en-US" sz="1400"/>
              <a:t>수 있도록 </a:t>
            </a:r>
            <a:r>
              <a:rPr lang="ko-KR" altLang="en-US" sz="1400" smtClean="0"/>
              <a:t>하며</a:t>
            </a:r>
            <a:r>
              <a:rPr lang="en-US" altLang="ko-KR" sz="1400" smtClean="0"/>
              <a:t> 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/>
              <a:t>[</a:t>
            </a:r>
            <a:r>
              <a:rPr lang="ko-KR" altLang="en-US" sz="1400" smtClean="0"/>
              <a:t>보안</a:t>
            </a:r>
            <a:r>
              <a:rPr lang="en-US" altLang="ko-KR" sz="1400" smtClean="0"/>
              <a:t>] </a:t>
            </a:r>
            <a:r>
              <a:rPr lang="ko-KR" altLang="en-US" sz="1400" smtClean="0"/>
              <a:t>데이터에 대한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보안</a:t>
            </a:r>
            <a:r>
              <a:rPr lang="en-US" altLang="ko-KR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백업</a:t>
            </a:r>
            <a:r>
              <a:rPr lang="en-US" altLang="ko-KR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복구 </a:t>
            </a:r>
            <a:r>
              <a:rPr lang="ko-KR" altLang="en-US" sz="1400" smtClean="0"/>
              <a:t>등을 관리하는 시스템</a:t>
            </a:r>
            <a:endParaRPr lang="en-US" altLang="ko-KR" sz="14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/>
              <a:t>질의 언어</a:t>
            </a:r>
            <a:r>
              <a:rPr lang="en-US" altLang="ko-KR" sz="1600" smtClean="0"/>
              <a:t>(SQL: Structured Query Language)</a:t>
            </a:r>
            <a:endParaRPr lang="en-US" altLang="ko-KR" sz="1600"/>
          </a:p>
          <a:p>
            <a:pPr lvl="3">
              <a:buClr>
                <a:srgbClr val="3C479D"/>
              </a:buClr>
            </a:pPr>
            <a:r>
              <a:rPr lang="ko-KR" altLang="en-US" sz="1400" smtClean="0"/>
              <a:t>데이터베이스의 데이터를 조작하기 위해 </a:t>
            </a:r>
            <a:r>
              <a:rPr lang="en-US" altLang="ko-KR" sz="1400" smtClean="0"/>
              <a:t>DBMS</a:t>
            </a:r>
            <a:r>
              <a:rPr lang="ko-KR" altLang="en-US" sz="1400" smtClean="0"/>
              <a:t>에 작업을 요청하는 언어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3452505" y="5243073"/>
            <a:ext cx="576064" cy="43390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en-US" altLang="ko-KR" sz="1400" smtClean="0">
                <a:solidFill>
                  <a:srgbClr val="C00000"/>
                </a:solidFill>
              </a:rPr>
              <a:t>SQL</a:t>
            </a:r>
            <a:endParaRPr lang="ko-KR" altLang="en-US" sz="1400" dirty="0" smtClean="0">
              <a:solidFill>
                <a:srgbClr val="C00000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t="17088"/>
          <a:stretch/>
        </p:blipFill>
        <p:spPr>
          <a:xfrm>
            <a:off x="1022611" y="2016224"/>
            <a:ext cx="7725853" cy="45811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863" y="2256294"/>
            <a:ext cx="4458322" cy="35247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954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000" smtClean="0"/>
              <a:t>Python</a:t>
            </a:r>
            <a:r>
              <a:rPr lang="ko-KR" altLang="en-US" sz="4000" smtClean="0"/>
              <a:t>에서 </a:t>
            </a:r>
            <a:r>
              <a:rPr lang="en-US" altLang="ko-KR" sz="4000" smtClean="0"/>
              <a:t>Oracle DB </a:t>
            </a:r>
            <a:r>
              <a:rPr lang="ko-KR" altLang="en-US" sz="4000" smtClean="0"/>
              <a:t>연동</a:t>
            </a:r>
            <a:endParaRPr lang="en-US" altLang="ko-KR" sz="400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mtClean="0"/>
              <a:t>02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81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Python</a:t>
            </a:r>
            <a:r>
              <a:rPr lang="ko-KR" altLang="en-US"/>
              <a:t>에서 </a:t>
            </a:r>
            <a:r>
              <a:rPr lang="en-US" altLang="ko-KR"/>
              <a:t>Oracle DB </a:t>
            </a:r>
            <a:r>
              <a:rPr lang="ko-KR" altLang="en-US"/>
              <a:t>연동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352928" cy="1872207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/>
              <a:t>Oracle DB </a:t>
            </a:r>
            <a:r>
              <a:rPr lang="ko-KR" altLang="en-US" sz="2000"/>
              <a:t>연동 </a:t>
            </a:r>
            <a:endParaRPr lang="en-US" altLang="ko-KR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관련 모듈 설치</a:t>
            </a:r>
            <a:endParaRPr lang="en-US" altLang="ko-KR" sz="1600" b="1" smtClean="0"/>
          </a:p>
          <a:p>
            <a:pPr lvl="3">
              <a:buClr>
                <a:srgbClr val="3C479D"/>
              </a:buClr>
            </a:pPr>
            <a:r>
              <a:rPr lang="en-US" altLang="ko-KR" sz="1600" smtClean="0"/>
              <a:t>pip install cx_Oracle </a:t>
            </a:r>
            <a:r>
              <a:rPr lang="ko-KR" altLang="en-US" sz="1600" smtClean="0"/>
              <a:t>실행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연결 객체 생성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smtClean="0"/>
              <a:t> </a:t>
            </a:r>
            <a:endParaRPr lang="en-US" altLang="ko-KR" sz="1200"/>
          </a:p>
        </p:txBody>
      </p:sp>
      <p:sp>
        <p:nvSpPr>
          <p:cNvPr id="5" name="직사각형 4"/>
          <p:cNvSpPr/>
          <p:nvPr/>
        </p:nvSpPr>
        <p:spPr>
          <a:xfrm>
            <a:off x="1356300" y="4365104"/>
            <a:ext cx="7128792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Oracle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서버 연결 정보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dsn = cx_Oracle.makedsn(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</a:t>
            </a:r>
            <a:r>
              <a:rPr lang="en-US" altLang="ko-KR" sz="1300" smtClean="0">
                <a:solidFill>
                  <a:srgbClr val="0000FF"/>
                </a:solidFill>
                <a:cs typeface="Arial" panose="020B0604020202020204" pitchFamily="34" charset="0"/>
              </a:rPr>
              <a:t>192.168.142.72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</a:t>
            </a: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1521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, service_name='</a:t>
            </a: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xe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username = '</a:t>
            </a: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scott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password = '</a:t>
            </a: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tiger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</a:t>
            </a:r>
          </a:p>
          <a:p>
            <a:pPr>
              <a:buClr>
                <a:srgbClr val="3C479D"/>
              </a:buClr>
            </a:pP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Oracle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서버에 </a:t>
            </a:r>
            <a:r>
              <a:rPr lang="ko-KR" altLang="en-US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연결 객체 생성</a:t>
            </a:r>
            <a:endParaRPr lang="ko-KR" altLang="en-US" sz="13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= cx_Oracle.connect(username, password, dsn)</a:t>
            </a:r>
            <a:endParaRPr lang="en-US" altLang="ko-KR" sz="13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50384" y="2651930"/>
            <a:ext cx="7155423" cy="1600438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 Oracle 서버 연결 정보</a:t>
            </a:r>
          </a:p>
          <a:p>
            <a:r>
              <a:rPr lang="ko-KR" altLang="en-US" sz="1400">
                <a:latin typeface="+mn-ea"/>
                <a:ea typeface="+mn-ea"/>
              </a:rPr>
              <a:t>dsn = cx_Oracle.makedsn('호스트', 포트번호, service_name='서비스명')</a:t>
            </a:r>
          </a:p>
          <a:p>
            <a:r>
              <a:rPr lang="ko-KR" altLang="en-US" sz="1400">
                <a:latin typeface="+mn-ea"/>
                <a:ea typeface="+mn-ea"/>
              </a:rPr>
              <a:t>username = '사용자명'</a:t>
            </a:r>
          </a:p>
          <a:p>
            <a:r>
              <a:rPr lang="ko-KR" altLang="en-US" sz="1400">
                <a:latin typeface="+mn-ea"/>
                <a:ea typeface="+mn-ea"/>
              </a:rPr>
              <a:t>password = '비밀번호'</a:t>
            </a:r>
          </a:p>
          <a:p>
            <a:endParaRPr lang="ko-KR" altLang="en-US" sz="1400">
              <a:latin typeface="+mn-ea"/>
              <a:ea typeface="+mn-ea"/>
            </a:endParaRPr>
          </a:p>
          <a:p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 Oracle 서버에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연결 객체 생성</a:t>
            </a:r>
            <a:endParaRPr lang="ko-KR" altLang="en-US" sz="14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r>
              <a:rPr lang="ko-KR" altLang="en-US" sz="1400" smtClean="0">
                <a:latin typeface="+mn-ea"/>
                <a:ea typeface="+mn-ea"/>
              </a:rPr>
              <a:t>con </a:t>
            </a:r>
            <a:r>
              <a:rPr lang="ko-KR" altLang="en-US" sz="1400">
                <a:latin typeface="+mn-ea"/>
                <a:ea typeface="+mn-ea"/>
              </a:rPr>
              <a:t>= cx_Oracle.connect(username, password, dsn)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50384" y="6136252"/>
            <a:ext cx="712879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Oracle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서버에 </a:t>
            </a:r>
            <a:r>
              <a:rPr lang="ko-KR" altLang="en-US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연결 객체 생성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한 줄로 해결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  <a:endParaRPr lang="ko-KR" altLang="en-US" sz="13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</a:t>
            </a: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scott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tiger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300" smtClean="0">
                <a:solidFill>
                  <a:srgbClr val="0000FF"/>
                </a:solidFill>
                <a:cs typeface="Arial" panose="020B0604020202020204" pitchFamily="34" charset="0"/>
              </a:rPr>
              <a:t>192.168.142.72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n-US" altLang="ko-KR" sz="1300" smtClean="0">
                <a:solidFill>
                  <a:srgbClr val="0000FF"/>
                </a:solidFill>
                <a:cs typeface="Arial" panose="020B0604020202020204" pitchFamily="34" charset="0"/>
              </a:rPr>
              <a:t>1521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en-US" altLang="ko-KR" sz="1300" smtClean="0">
                <a:solidFill>
                  <a:srgbClr val="0000FF"/>
                </a:solidFill>
                <a:cs typeface="Arial" panose="020B0604020202020204" pitchFamily="34" charset="0"/>
              </a:rPr>
              <a:t>xe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")</a:t>
            </a:r>
            <a:endParaRPr lang="en-US" altLang="ko-KR" sz="13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8776" y="1154805"/>
            <a:ext cx="3600400" cy="138003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DBMS Server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접근 단계</a:t>
            </a:r>
            <a:endParaRPr lang="en-US" altLang="ko-KR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ㅇ</a:t>
            </a:r>
            <a:r>
              <a:rPr lang="en-US" altLang="ko-KR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Host: Server system (IP</a:t>
            </a:r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주소</a:t>
            </a:r>
            <a:r>
              <a:rPr lang="en-US" altLang="ko-KR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lvl="1"/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ㅇ</a:t>
            </a:r>
            <a:r>
              <a:rPr lang="en-US" altLang="ko-KR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App.: Oracle (port #)</a:t>
            </a:r>
          </a:p>
          <a:p>
            <a:pPr lvl="1"/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ㅇ</a:t>
            </a:r>
            <a:r>
              <a:rPr lang="en-US" altLang="ko-KR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User: scott/tiger (User/pwd)</a:t>
            </a:r>
          </a:p>
          <a:p>
            <a:pPr lvl="1"/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ㅇ</a:t>
            </a:r>
            <a:r>
              <a:rPr lang="en-US" altLang="ko-KR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Data: Data Serveice (SiD)</a:t>
            </a:r>
            <a:endParaRPr lang="ko-KR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094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Python</a:t>
            </a:r>
            <a:r>
              <a:rPr lang="ko-KR" altLang="en-US"/>
              <a:t>에서 </a:t>
            </a:r>
            <a:r>
              <a:rPr lang="en-US" altLang="ko-KR"/>
              <a:t>Oracle DB </a:t>
            </a:r>
            <a:r>
              <a:rPr lang="ko-KR" altLang="en-US"/>
              <a:t>연동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352928" cy="5328592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/>
              <a:t>Oracle DB </a:t>
            </a:r>
            <a:r>
              <a:rPr lang="ko-KR" altLang="en-US" sz="2000"/>
              <a:t>연동 </a:t>
            </a:r>
            <a:endParaRPr lang="en-US" altLang="ko-KR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관련 모듈 설치</a:t>
            </a:r>
            <a:endParaRPr lang="en-US" altLang="ko-KR" sz="1600" b="1" smtClean="0"/>
          </a:p>
          <a:p>
            <a:pPr lvl="3">
              <a:buClr>
                <a:srgbClr val="3C479D"/>
              </a:buClr>
            </a:pPr>
            <a:r>
              <a:rPr lang="en-US" altLang="ko-KR" sz="1600" smtClean="0"/>
              <a:t>pip install cx_Oracle </a:t>
            </a:r>
            <a:r>
              <a:rPr lang="ko-KR" altLang="en-US" sz="1600" smtClean="0"/>
              <a:t>실행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연결 객체 생성</a:t>
            </a:r>
            <a:endParaRPr lang="ko-KR" altLang="en-US" sz="1600" b="1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400" smtClean="0"/>
              <a:t>import </a:t>
            </a:r>
            <a:r>
              <a:rPr lang="en-US" altLang="ko-KR" sz="1400" smtClean="0"/>
              <a:t>cx_Oracle</a:t>
            </a: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scott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tiger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192.168.142.72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1521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xe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Query </a:t>
            </a:r>
            <a:r>
              <a:rPr lang="ko-KR" altLang="en-US" sz="1600" b="1" smtClean="0"/>
              <a:t>구성 및 실행</a:t>
            </a:r>
            <a:endParaRPr lang="ko-KR" altLang="en-US" sz="1600" b="1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400" smtClean="0"/>
              <a:t>sql</a:t>
            </a:r>
            <a:r>
              <a:rPr lang="en-US" altLang="ko-KR" sz="1400"/>
              <a:t>="Select * from tab"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구성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존재하는 테이블 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400"/>
              <a:t>cur = con.cursor()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b="1">
                <a:solidFill>
                  <a:srgbClr val="3C479D"/>
                </a:solidFill>
              </a:rPr>
              <a:t>커서 생성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여러 행에 순차적으로 접근하기 위한 지시자</a:t>
            </a: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400"/>
              <a:t>rows = cur.execute(sql</a:t>
            </a:r>
            <a:r>
              <a:rPr lang="en-US" altLang="ko-KR" sz="1400" smtClean="0"/>
              <a:t>)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실행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 행들을 리스트 형태로 받아냄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smtClean="0"/>
              <a:t>실행 결과 사용</a:t>
            </a:r>
            <a:endParaRPr lang="en-US" altLang="ko-KR" sz="1600" b="1"/>
          </a:p>
          <a:p>
            <a:pPr marL="628650" lvl="3" indent="0">
              <a:buClr>
                <a:srgbClr val="3C479D"/>
              </a:buClr>
              <a:buNone/>
            </a:pPr>
            <a:r>
              <a:rPr lang="en-US" altLang="ko-KR" sz="1600"/>
              <a:t>for row in rows</a:t>
            </a:r>
            <a:r>
              <a:rPr lang="en-US" altLang="ko-KR" sz="1600" smtClean="0"/>
              <a:t>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 결과 리스트를 탐색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28650" lvl="3" indent="0">
              <a:buClr>
                <a:srgbClr val="3C479D"/>
              </a:buClr>
              <a:buNone/>
            </a:pPr>
            <a:r>
              <a:rPr lang="en-US" altLang="ko-KR" sz="1600"/>
              <a:t>    print(row) 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633048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14204</TotalTime>
  <Words>3219</Words>
  <Application>Microsoft Office PowerPoint</Application>
  <PresentationFormat>화면 슬라이드 쇼(4:3)</PresentationFormat>
  <Paragraphs>521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Adobe Kaiti Std R</vt:lpstr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Chapter 14. 데이터베이스 연동</vt:lpstr>
      <vt:lpstr>PowerPoint 프레젠테이션</vt:lpstr>
      <vt:lpstr>PowerPoint 프레젠테이션</vt:lpstr>
      <vt:lpstr>01. 데이터베이스</vt:lpstr>
      <vt:lpstr>01. 데이터베이스</vt:lpstr>
      <vt:lpstr>01. 데이터베이스</vt:lpstr>
      <vt:lpstr>PowerPoint 프레젠테이션</vt:lpstr>
      <vt:lpstr>02. Python에서 Oracle DB 연동</vt:lpstr>
      <vt:lpstr>02. Python에서 Oracle DB 연동</vt:lpstr>
      <vt:lpstr>02. Python에서 Oracle DB 연동</vt:lpstr>
      <vt:lpstr>02. Python에서 Oracle DB 연동</vt:lpstr>
      <vt:lpstr>02. Python에서 Oracle DB 연동</vt:lpstr>
      <vt:lpstr>02. Python에서 Oracle DB 연동</vt:lpstr>
      <vt:lpstr>02. Python에서 Oracle DB 연동</vt:lpstr>
      <vt:lpstr>02. Python에서 Oracle DB 연동</vt:lpstr>
      <vt:lpstr>02. Python에서 Oracle DB 연동</vt:lpstr>
      <vt:lpstr>02. Python에서 Oracle DB 연동</vt:lpstr>
      <vt:lpstr>02. Python에서 Oracle DB 연동</vt:lpstr>
      <vt:lpstr>02. Python에서 Oracle DB 연동</vt:lpstr>
      <vt:lpstr>02. Python에서 Oracle DB 연동</vt:lpstr>
      <vt:lpstr>02. Python에서 Oracle DB 연동</vt:lpstr>
      <vt:lpstr>02. Python에서 Oracle DB 연동</vt:lpstr>
      <vt:lpstr>02. Python에서 Oracle DB 연동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정기철;이종원</dc:creator>
  <cp:lastModifiedBy>ADMIN</cp:lastModifiedBy>
  <cp:revision>1375</cp:revision>
  <dcterms:created xsi:type="dcterms:W3CDTF">2012-07-11T10:23:22Z</dcterms:created>
  <dcterms:modified xsi:type="dcterms:W3CDTF">2023-06-12T06:41:04Z</dcterms:modified>
</cp:coreProperties>
</file>