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693" r:id="rId3"/>
    <p:sldId id="701" r:id="rId4"/>
    <p:sldId id="702" r:id="rId5"/>
    <p:sldId id="709" r:id="rId6"/>
    <p:sldId id="710" r:id="rId7"/>
    <p:sldId id="706" r:id="rId8"/>
    <p:sldId id="707" r:id="rId9"/>
    <p:sldId id="708" r:id="rId10"/>
    <p:sldId id="704" r:id="rId11"/>
    <p:sldId id="671" r:id="rId12"/>
    <p:sldId id="699" r:id="rId13"/>
    <p:sldId id="700" r:id="rId14"/>
    <p:sldId id="705" r:id="rId15"/>
    <p:sldId id="385" r:id="rId1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00FF"/>
    <a:srgbClr val="3C479D"/>
    <a:srgbClr val="008000"/>
    <a:srgbClr val="7D5087"/>
    <a:srgbClr val="BB99C3"/>
    <a:srgbClr val="D5C0DA"/>
    <a:srgbClr val="F4AEA2"/>
    <a:srgbClr val="F5B4A9"/>
    <a:srgbClr val="F7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213" autoAdjust="0"/>
  </p:normalViewPr>
  <p:slideViewPr>
    <p:cSldViewPr>
      <p:cViewPr varScale="1">
        <p:scale>
          <a:sx n="106" d="100"/>
          <a:sy n="106" d="100"/>
        </p:scale>
        <p:origin x="264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184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2023-07-04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2023-07-04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49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3676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192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261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141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010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05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9512" y="188640"/>
            <a:ext cx="4296538" cy="3456384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6735417" y="260648"/>
            <a:ext cx="222907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r">
              <a:buClr>
                <a:srgbClr val="3C479D"/>
              </a:buClr>
              <a:buNone/>
            </a:pPr>
            <a:r>
              <a:rPr kumimoji="1" lang="en-US" altLang="ko-KR" sz="2000" b="1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[</a:t>
            </a:r>
            <a:r>
              <a:rPr kumimoji="1" lang="ko-KR" altLang="en-US" sz="2000" b="1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부천대학교</a:t>
            </a:r>
            <a:r>
              <a:rPr kumimoji="1" lang="en-US" altLang="ko-KR" sz="2000" b="1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]</a:t>
            </a:r>
            <a:endParaRPr kumimoji="1" lang="en-US" altLang="ko-KR" sz="2000" b="1" kern="1200">
              <a:solidFill>
                <a:schemeClr val="bg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436096" y="3356992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20066" y="3934736"/>
            <a:ext cx="4344422" cy="1296144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2023 </a:t>
            </a:r>
            <a:r>
              <a:rPr lang="ko-KR" altLang="en-US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교육 연계 프로그램</a:t>
            </a:r>
            <a:endParaRPr lang="en-US" altLang="ko-KR" sz="2800" dirty="0" smtClean="0">
              <a:solidFill>
                <a:srgbClr val="0066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부천대학 컴퓨터소프트웨어과</a:t>
            </a:r>
            <a:endParaRPr lang="ko-KR" altLang="en-US" sz="2800" dirty="0" smtClean="0">
              <a:solidFill>
                <a:schemeClr val="bg1">
                  <a:lumMod val="6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39157" y="2636912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rgbClr val="3C479D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rgbClr val="3C479D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352645" y="6309320"/>
            <a:ext cx="22974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</a:t>
            </a:r>
            <a:r>
              <a:rPr lang="en-US" altLang="ko-KR" sz="1100" b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© 2021 </a:t>
            </a: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856" y="6237312"/>
            <a:ext cx="2686050" cy="514350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7020272" y="5601143"/>
            <a:ext cx="205488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r">
              <a:buClr>
                <a:srgbClr val="3C479D"/>
              </a:buClr>
              <a:buNone/>
            </a:pPr>
            <a:r>
              <a:rPr kumimoji="1" lang="en-US" altLang="ko-KR" sz="2000" b="1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[</a:t>
            </a:r>
            <a:r>
              <a:rPr kumimoji="1" lang="ko-KR" altLang="en-US" sz="2000" b="1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부천대학교</a:t>
            </a:r>
            <a:r>
              <a:rPr kumimoji="1" lang="en-US" altLang="ko-KR" sz="2000" b="1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]</a:t>
            </a:r>
            <a:endParaRPr kumimoji="1" lang="en-US" altLang="ko-KR" sz="2000" b="1" kern="1200">
              <a:solidFill>
                <a:schemeClr val="bg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CookBook,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인공지능 시대를 위한 컴퓨터 과학 개론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dirty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 dirty="0">
                <a:ea typeface="맑은 고딕" pitchFamily="50" charset="-127"/>
              </a:rPr>
              <a:t>.</a:t>
            </a:r>
            <a:r>
              <a:rPr kumimoji="0" lang="ko-KR" altLang="en-US" sz="11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7D50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3C479D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2023-07-04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048473F8-2F3F-4CC2-BF55-F7E080802650}" type="slidenum"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9" r:id="rId4"/>
    <p:sldLayoutId id="2147483680" r:id="rId5"/>
    <p:sldLayoutId id="2147483686" r:id="rId6"/>
    <p:sldLayoutId id="2147483685" r:id="rId7"/>
    <p:sldLayoutId id="2147483690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05264"/>
            <a:ext cx="8306320" cy="625958"/>
          </a:xfrm>
        </p:spPr>
        <p:txBody>
          <a:bodyPr/>
          <a:lstStyle/>
          <a:p>
            <a:pPr eaLnBrk="1" hangingPunct="1"/>
            <a:r>
              <a:rPr lang="ko-KR" altLang="en-US" sz="3600" b="1" smtClean="0">
                <a:solidFill>
                  <a:schemeClr val="bg1"/>
                </a:solidFill>
              </a:rPr>
              <a:t>프로그래밍 관련 기술 및 직무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</a:t>
            </a:r>
            <a:r>
              <a:rPr lang="en-US" altLang="ko-KR">
                <a:solidFill>
                  <a:srgbClr val="3C479D"/>
                </a:solidFill>
              </a:rPr>
              <a:t>. </a:t>
            </a:r>
            <a:r>
              <a:rPr lang="en-US" altLang="ko-KR" smtClean="0"/>
              <a:t>SW </a:t>
            </a:r>
            <a:r>
              <a:rPr lang="ko-KR" altLang="en-US" smtClean="0"/>
              <a:t>관련 기술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5985"/>
          <a:stretch/>
        </p:blipFill>
        <p:spPr>
          <a:xfrm>
            <a:off x="395536" y="1628800"/>
            <a:ext cx="8542025" cy="452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35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SW </a:t>
            </a:r>
            <a:r>
              <a:rPr lang="ko-KR" altLang="en-US"/>
              <a:t>관련 직무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12776"/>
            <a:ext cx="851444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35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SW </a:t>
            </a:r>
            <a:r>
              <a:rPr lang="ko-KR" altLang="en-US"/>
              <a:t>관련 직무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628800"/>
            <a:ext cx="8519677" cy="464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45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 smtClean="0"/>
              <a:t>SW </a:t>
            </a:r>
            <a:r>
              <a:rPr lang="ko-KR" altLang="en-US" smtClean="0"/>
              <a:t>관련 직무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00808"/>
            <a:ext cx="8510931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89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 smtClean="0"/>
              <a:t>SW </a:t>
            </a:r>
            <a:r>
              <a:rPr lang="ko-KR" altLang="en-US" smtClean="0"/>
              <a:t>관련 직무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00808"/>
            <a:ext cx="8510931" cy="46085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203976"/>
            <a:ext cx="5055123" cy="51343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098" y="4100234"/>
            <a:ext cx="5925377" cy="24577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234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1642363"/>
            <a:ext cx="7704856" cy="301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smtClean="0"/>
              <a:t>SW </a:t>
            </a:r>
            <a:r>
              <a:rPr lang="ko-KR" altLang="en-US" sz="2800" smtClean="0"/>
              <a:t>관련 기술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en-US" altLang="ko-KR" sz="2800"/>
              <a:t>SW </a:t>
            </a:r>
            <a:r>
              <a:rPr lang="ko-KR" altLang="en-US" sz="2800"/>
              <a:t>관련 </a:t>
            </a:r>
            <a:r>
              <a:rPr lang="ko-KR" altLang="en-US" sz="2800" smtClean="0"/>
              <a:t>직무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193310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01. </a:t>
            </a:r>
            <a:r>
              <a:rPr lang="en-US" altLang="ko-KR" smtClean="0"/>
              <a:t>SW </a:t>
            </a:r>
            <a:r>
              <a:rPr lang="ko-KR" altLang="en-US" smtClean="0"/>
              <a:t>관련 기술 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352098" y="3988321"/>
            <a:ext cx="8367796" cy="2180732"/>
            <a:chOff x="260239" y="3803149"/>
            <a:chExt cx="8367796" cy="2180732"/>
          </a:xfrm>
        </p:grpSpPr>
        <p:cxnSp>
          <p:nvCxnSpPr>
            <p:cNvPr id="25" name="직선 연결선 24"/>
            <p:cNvCxnSpPr>
              <a:stCxn id="12" idx="2"/>
            </p:cNvCxnSpPr>
            <p:nvPr/>
          </p:nvCxnSpPr>
          <p:spPr>
            <a:xfrm flipH="1" flipV="1">
              <a:off x="4716016" y="4131432"/>
              <a:ext cx="1896221" cy="1312687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5349960" y="3813106"/>
              <a:ext cx="3278075" cy="2170775"/>
              <a:chOff x="4809484" y="3571190"/>
              <a:chExt cx="3278075" cy="2170775"/>
            </a:xfrm>
          </p:grpSpPr>
          <p:sp>
            <p:nvSpPr>
              <p:cNvPr id="5" name="원통 4"/>
              <p:cNvSpPr/>
              <p:nvPr/>
            </p:nvSpPr>
            <p:spPr>
              <a:xfrm>
                <a:off x="7383366" y="5009993"/>
                <a:ext cx="704193" cy="642130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>
                    <a:solidFill>
                      <a:schemeClr val="tx2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1200" smtClean="0">
                    <a:solidFill>
                      <a:schemeClr val="tx2">
                        <a:lumMod val="50000"/>
                      </a:schemeClr>
                    </a:solidFill>
                  </a:rPr>
                  <a:t>[DB]</a:t>
                </a:r>
                <a:endParaRPr lang="ko-KR" altLang="en-US" sz="12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5510642" y="3571190"/>
                <a:ext cx="10636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solidFill>
                      <a:schemeClr val="tx2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ko-KR" smtClean="0">
                    <a:solidFill>
                      <a:schemeClr val="tx2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[Server]</a:t>
                </a:r>
                <a:endParaRPr lang="ko-KR" altLang="en-US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정육면체 10"/>
              <p:cNvSpPr/>
              <p:nvPr/>
            </p:nvSpPr>
            <p:spPr>
              <a:xfrm>
                <a:off x="4809484" y="5237909"/>
                <a:ext cx="2498821" cy="504056"/>
              </a:xfrm>
              <a:prstGeom prst="cub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2">
                        <a:lumMod val="50000"/>
                      </a:schemeClr>
                    </a:solidFill>
                  </a:rPr>
                  <a:t>Intel, AMD</a:t>
                </a:r>
                <a:endParaRPr lang="ko-KR" altLang="en-US" sz="12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4835216" y="4770155"/>
                <a:ext cx="2473089" cy="4320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2">
                        <a:lumMod val="50000"/>
                      </a:schemeClr>
                    </a:solidFill>
                  </a:rPr>
                  <a:t>Window, MAC, Linux, Unix</a:t>
                </a:r>
                <a:endParaRPr lang="ko-KR" altLang="en-US" sz="12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양쪽 모서리가 둥근 사각형 12"/>
              <p:cNvSpPr/>
              <p:nvPr/>
            </p:nvSpPr>
            <p:spPr>
              <a:xfrm>
                <a:off x="4832159" y="4266098"/>
                <a:ext cx="2476146" cy="432049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2">
                        <a:lumMod val="50000"/>
                      </a:schemeClr>
                    </a:solidFill>
                  </a:rPr>
                  <a:t>Zoom(Server), kakaotalk(Server)</a:t>
                </a:r>
                <a:endParaRPr lang="ko-KR" altLang="en-US" sz="12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5" name="직선 연결선 14"/>
            <p:cNvCxnSpPr>
              <a:stCxn id="4" idx="0"/>
            </p:cNvCxnSpPr>
            <p:nvPr/>
          </p:nvCxnSpPr>
          <p:spPr>
            <a:xfrm flipV="1">
              <a:off x="2384064" y="4212348"/>
              <a:ext cx="1930133" cy="1267477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구름 모양 설명선 15"/>
            <p:cNvSpPr/>
            <p:nvPr/>
          </p:nvSpPr>
          <p:spPr>
            <a:xfrm>
              <a:off x="3802138" y="3803149"/>
              <a:ext cx="1393629" cy="719616"/>
            </a:xfrm>
            <a:prstGeom prst="cloudCallout">
              <a:avLst>
                <a:gd name="adj1" fmla="val 1419"/>
                <a:gd name="adj2" fmla="val 35726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2">
                      <a:lumMod val="50000"/>
                    </a:schemeClr>
                  </a:solidFill>
                </a:rPr>
                <a:t>Network</a:t>
              </a:r>
              <a:endParaRPr lang="ko-KR" altLang="en-US" sz="14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260239" y="3843016"/>
              <a:ext cx="3440308" cy="2140865"/>
              <a:chOff x="-45510" y="3026666"/>
              <a:chExt cx="3440308" cy="2140865"/>
            </a:xfrm>
          </p:grpSpPr>
          <p:sp>
            <p:nvSpPr>
              <p:cNvPr id="4" name="정육면체 3"/>
              <p:cNvSpPr/>
              <p:nvPr/>
            </p:nvSpPr>
            <p:spPr>
              <a:xfrm>
                <a:off x="635818" y="4663475"/>
                <a:ext cx="2758979" cy="504056"/>
              </a:xfrm>
              <a:prstGeom prst="cub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2">
                        <a:lumMod val="50000"/>
                      </a:schemeClr>
                    </a:solidFill>
                  </a:rPr>
                  <a:t>Intel, </a:t>
                </a:r>
                <a:r>
                  <a:rPr lang="en-US" altLang="ko-KR" sz="1200" smtClean="0">
                    <a:solidFill>
                      <a:schemeClr val="tx2">
                        <a:lumMod val="50000"/>
                      </a:schemeClr>
                    </a:solidFill>
                  </a:rPr>
                  <a:t>AMD, ARM</a:t>
                </a:r>
                <a:endParaRPr lang="ko-KR" altLang="en-US" sz="12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661552" y="4197778"/>
                <a:ext cx="2733246" cy="4320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2">
                        <a:lumMod val="50000"/>
                      </a:schemeClr>
                    </a:solidFill>
                  </a:rPr>
                  <a:t>Window, MAC, Linux, Android, iOS</a:t>
                </a:r>
                <a:endParaRPr lang="ko-KR" altLang="en-US" sz="12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양쪽 모서리가 둥근 사각형 7"/>
              <p:cNvSpPr/>
              <p:nvPr/>
            </p:nvSpPr>
            <p:spPr>
              <a:xfrm>
                <a:off x="658494" y="3693721"/>
                <a:ext cx="2736304" cy="432049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2">
                        <a:lumMod val="50000"/>
                      </a:schemeClr>
                    </a:solidFill>
                  </a:rPr>
                  <a:t>Excel</a:t>
                </a:r>
                <a:r>
                  <a:rPr lang="en-US" altLang="ko-KR" sz="1200">
                    <a:solidFill>
                      <a:schemeClr val="tx2">
                        <a:lumMod val="50000"/>
                      </a:schemeClr>
                    </a:solidFill>
                  </a:rPr>
                  <a:t>, </a:t>
                </a:r>
                <a:r>
                  <a:rPr lang="en-US" altLang="ko-KR" sz="1200" smtClean="0">
                    <a:solidFill>
                      <a:schemeClr val="tx2">
                        <a:lumMod val="50000"/>
                      </a:schemeClr>
                    </a:solidFill>
                  </a:rPr>
                  <a:t>Chrome Browser, </a:t>
                </a:r>
              </a:p>
              <a:p>
                <a:pPr algn="ctr"/>
                <a:r>
                  <a:rPr lang="en-US" altLang="ko-KR" sz="1200">
                    <a:solidFill>
                      <a:schemeClr val="tx2">
                        <a:lumMod val="50000"/>
                      </a:schemeClr>
                    </a:solidFill>
                  </a:rPr>
                  <a:t>Zoom(Client), </a:t>
                </a:r>
                <a:r>
                  <a:rPr lang="en-US" altLang="ko-KR" sz="1200" smtClean="0">
                    <a:solidFill>
                      <a:schemeClr val="tx2">
                        <a:lumMod val="50000"/>
                      </a:schemeClr>
                    </a:solidFill>
                  </a:rPr>
                  <a:t>kakaotalk(Client)</a:t>
                </a:r>
                <a:endParaRPr lang="ko-KR" altLang="en-US" sz="12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498509" y="3026666"/>
                <a:ext cx="1002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solidFill>
                      <a:schemeClr val="tx2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ko-KR" smtClean="0">
                    <a:solidFill>
                      <a:schemeClr val="tx2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[Client]</a:t>
                </a:r>
                <a:endParaRPr lang="ko-KR" altLang="en-US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0" y="3755856"/>
                <a:ext cx="72968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[App.] </a:t>
                </a:r>
                <a:endParaRPr lang="ko-KR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8127" y="4257404"/>
                <a:ext cx="5934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[OS] </a:t>
                </a:r>
                <a:endParaRPr lang="ko-KR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-45510" y="4777407"/>
                <a:ext cx="7200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[HW] </a:t>
                </a:r>
                <a:endParaRPr lang="ko-KR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0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2086239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ko-KR" altLang="en-US" sz="2000" smtClean="0">
                <a:solidFill>
                  <a:schemeClr val="accent1">
                    <a:lumMod val="50000"/>
                  </a:schemeClr>
                </a:solidFill>
              </a:rPr>
              <a:t>컴퓨터의 구성</a:t>
            </a:r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buClr>
                <a:srgbClr val="3C479D"/>
              </a:buClr>
            </a:pPr>
            <a:r>
              <a:rPr lang="ko-KR" altLang="en-US" sz="1600" smtClean="0"/>
              <a:t>컴퓨터는 </a:t>
            </a:r>
            <a:r>
              <a:rPr lang="ko-KR" altLang="en-US" sz="1600" b="1" smtClean="0"/>
              <a:t>하드웨어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Hardware</a:t>
            </a:r>
            <a:r>
              <a:rPr lang="ko-KR" altLang="en-US" sz="1600" smtClean="0"/>
              <a:t>와 </a:t>
            </a:r>
            <a:r>
              <a:rPr lang="ko-KR" altLang="en-US" sz="1600" b="1" smtClean="0"/>
              <a:t>소프트웨어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</a:t>
            </a:r>
            <a:r>
              <a:rPr lang="ko-KR" altLang="en-US" sz="1600" smtClean="0"/>
              <a:t>로 구성</a:t>
            </a:r>
            <a:endParaRPr lang="en-US" altLang="ko-KR" sz="1600" smtClean="0"/>
          </a:p>
          <a:p>
            <a:pPr lvl="1">
              <a:buClr>
                <a:srgbClr val="3C479D"/>
              </a:buClr>
            </a:pPr>
            <a:r>
              <a:rPr lang="ko-KR" altLang="en-US" sz="1600" smtClean="0"/>
              <a:t>소프트웨어는 </a:t>
            </a:r>
            <a:r>
              <a:rPr lang="ko-KR" altLang="en-US" sz="1600" b="1" smtClean="0"/>
              <a:t>운영체제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OperatingSystem</a:t>
            </a:r>
            <a:r>
              <a:rPr lang="ko-KR" altLang="en-US" sz="1600" smtClean="0"/>
              <a:t>와 </a:t>
            </a:r>
            <a:r>
              <a:rPr lang="ko-KR" altLang="en-US" sz="1600" b="1" smtClean="0"/>
              <a:t>응용프로그램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ApplicationProgram</a:t>
            </a:r>
            <a:r>
              <a:rPr lang="ko-KR" altLang="en-US" sz="1600" smtClean="0"/>
              <a:t>으로 구성</a:t>
            </a:r>
            <a:endParaRPr lang="en-US" altLang="ko-KR" sz="1600" smtClean="0"/>
          </a:p>
          <a:p>
            <a:pPr lvl="1">
              <a:buClr>
                <a:srgbClr val="3C479D"/>
              </a:buClr>
            </a:pPr>
            <a:r>
              <a:rPr lang="ko-KR" altLang="en-US" sz="1600" smtClean="0"/>
              <a:t>운영체제는 응용프로그램들에게 컴퓨터 자원</a:t>
            </a:r>
            <a:r>
              <a:rPr lang="en-US" altLang="ko-KR" sz="1600" smtClean="0"/>
              <a:t>(CPU, RAM, HDD </a:t>
            </a:r>
            <a:r>
              <a:rPr lang="ko-KR" altLang="en-US" sz="1600" smtClean="0"/>
              <a:t>등</a:t>
            </a:r>
            <a:r>
              <a:rPr lang="en-US" altLang="ko-KR" sz="1600" smtClean="0"/>
              <a:t>)</a:t>
            </a:r>
            <a:r>
              <a:rPr lang="ko-KR" altLang="en-US" sz="1600" smtClean="0"/>
              <a:t>을 효율적으로 사용할 수 있도록 </a:t>
            </a:r>
            <a:r>
              <a:rPr lang="ko-KR" alt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자원관리</a:t>
            </a:r>
            <a:r>
              <a:rPr lang="ko-KR" altLang="en-US" sz="1600" smtClean="0"/>
              <a:t>와 </a:t>
            </a:r>
            <a:r>
              <a:rPr lang="ko-KR" alt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 인터페이스 </a:t>
            </a:r>
            <a:r>
              <a:rPr lang="ko-KR" altLang="en-US" sz="1600" smtClean="0"/>
              <a:t>기능을 담당</a:t>
            </a:r>
            <a:endParaRPr lang="en-US" altLang="ko-KR" sz="1600" smtClean="0"/>
          </a:p>
          <a:p>
            <a:pPr lvl="1">
              <a:buClr>
                <a:srgbClr val="3C479D"/>
              </a:buClr>
            </a:pPr>
            <a:r>
              <a:rPr lang="ko-KR" altLang="en-US" sz="1600" smtClean="0"/>
              <a:t>응용프로그램은 운영체제에게 자원 사용을 허락 받아 원하는 서비스 제공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4532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01. </a:t>
            </a:r>
            <a:r>
              <a:rPr lang="en-US" altLang="ko-KR" smtClean="0"/>
              <a:t>SW </a:t>
            </a:r>
            <a:r>
              <a:rPr lang="ko-KR" altLang="en-US" smtClean="0"/>
              <a:t>관련 기술 </a:t>
            </a:r>
            <a:endParaRPr lang="ko-KR" altLang="en-US" dirty="0"/>
          </a:p>
        </p:txBody>
      </p:sp>
      <p:sp>
        <p:nvSpPr>
          <p:cNvPr id="8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2446209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ko-KR" altLang="en-US" sz="2000" smtClean="0">
                <a:solidFill>
                  <a:schemeClr val="accent1">
                    <a:lumMod val="50000"/>
                  </a:schemeClr>
                </a:solidFill>
              </a:rPr>
              <a:t>응용프로그램의 상호 동작</a:t>
            </a:r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buClr>
                <a:srgbClr val="3C479D"/>
              </a:buClr>
            </a:pPr>
            <a:r>
              <a:rPr lang="ko-KR" altLang="en-US" sz="1600" b="1" smtClean="0"/>
              <a:t>응용 프로그램의 역할 분담</a:t>
            </a:r>
            <a:endParaRPr lang="en-US" altLang="ko-KR" sz="1600" b="1" smtClean="0"/>
          </a:p>
          <a:p>
            <a:pPr lvl="2">
              <a:buClr>
                <a:srgbClr val="3C479D"/>
              </a:buClr>
            </a:pPr>
            <a:r>
              <a:rPr lang="ko-KR" altLang="en-US" sz="1600" b="1" smtClean="0"/>
              <a:t>독자적 동작</a:t>
            </a:r>
            <a:r>
              <a:rPr lang="en-US" altLang="ko-KR" sz="1600" smtClean="0"/>
              <a:t>: </a:t>
            </a:r>
            <a:r>
              <a:rPr lang="ko-KR" altLang="en-US" sz="1600" smtClean="0"/>
              <a:t>개인용 컴퓨터에서 독자적으로 동작하는 프로그램</a:t>
            </a:r>
            <a:r>
              <a:rPr lang="en-US" altLang="ko-KR" smtClean="0"/>
              <a:t>(</a:t>
            </a:r>
            <a:r>
              <a:rPr lang="ko-KR" altLang="en-US" smtClean="0"/>
              <a:t>메모장</a:t>
            </a:r>
            <a:r>
              <a:rPr lang="en-US" altLang="ko-KR" smtClean="0"/>
              <a:t>, Excel, </a:t>
            </a:r>
            <a:r>
              <a:rPr lang="ko-KR" altLang="en-US" smtClean="0"/>
              <a:t>지뢰게임</a:t>
            </a:r>
            <a:r>
              <a:rPr lang="en-US" altLang="ko-KR" sz="1400" smtClean="0"/>
              <a:t>)</a:t>
            </a:r>
            <a:endParaRPr lang="en-US" altLang="ko-KR" sz="1600" smtClean="0"/>
          </a:p>
          <a:p>
            <a:pPr lvl="2">
              <a:buClr>
                <a:srgbClr val="3C479D"/>
              </a:buClr>
            </a:pPr>
            <a:r>
              <a:rPr lang="ko-KR" altLang="en-US" sz="1600" b="1" smtClean="0"/>
              <a:t>서버와 상호 동작</a:t>
            </a:r>
            <a:r>
              <a:rPr lang="en-US" altLang="ko-KR" sz="1600" smtClean="0"/>
              <a:t>: Clien</a:t>
            </a:r>
            <a:r>
              <a:rPr lang="ko-KR" altLang="en-US" sz="1600" smtClean="0"/>
              <a:t>용 프로그램이 </a:t>
            </a:r>
            <a:r>
              <a:rPr lang="en-US" altLang="ko-KR" sz="1600" smtClean="0"/>
              <a:t>Server</a:t>
            </a:r>
            <a:r>
              <a:rPr lang="ko-KR" altLang="en-US" sz="1600" smtClean="0"/>
              <a:t>용 프로그램에게 작업 요청을 하여 동작</a:t>
            </a:r>
            <a:endParaRPr lang="en-US" altLang="ko-KR" sz="1600" smtClean="0"/>
          </a:p>
          <a:p>
            <a:pPr lvl="3">
              <a:buClr>
                <a:srgbClr val="3C479D"/>
              </a:buClr>
            </a:pPr>
            <a:r>
              <a:rPr lang="ko-KR" altLang="en-US" sz="1400" smtClean="0"/>
              <a:t>반드시 </a:t>
            </a:r>
            <a:r>
              <a:rPr lang="en-US" altLang="ko-KR" sz="1400" smtClean="0"/>
              <a:t>Client </a:t>
            </a:r>
            <a:r>
              <a:rPr lang="ko-KR" altLang="en-US" sz="1400" smtClean="0"/>
              <a:t>프로그램 설치가 필요 </a:t>
            </a:r>
            <a:r>
              <a:rPr lang="en-US" altLang="ko-KR" sz="1400" smtClean="0"/>
              <a:t>(Zoom, Kakaotalk)</a:t>
            </a:r>
            <a:endParaRPr lang="en-US" altLang="ko-KR" sz="1400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500"/>
              <a:t>서버와 상호 </a:t>
            </a:r>
            <a:r>
              <a:rPr lang="ko-KR" altLang="en-US" sz="1500" smtClean="0"/>
              <a:t>동작을 하나 </a:t>
            </a:r>
            <a:r>
              <a:rPr lang="en-US" altLang="ko-KR" sz="1500" smtClean="0"/>
              <a:t>Client </a:t>
            </a:r>
            <a:r>
              <a:rPr lang="ko-KR" altLang="en-US" sz="1500" smtClean="0"/>
              <a:t>프로그램 설치가 필요 없는 경우</a:t>
            </a:r>
            <a:endParaRPr lang="en-US" altLang="ko-KR" sz="1500" smtClean="0"/>
          </a:p>
          <a:p>
            <a:pPr lvl="4">
              <a:buClr>
                <a:srgbClr val="3C479D"/>
              </a:buClr>
            </a:pPr>
            <a:r>
              <a:rPr lang="ko-KR" altLang="en-US" sz="1400" b="1" u="sng" smtClean="0"/>
              <a:t>웹브라우저</a:t>
            </a:r>
            <a:r>
              <a:rPr lang="ko-KR" altLang="en-US" sz="1400" b="1" u="sng" smtClean="0"/>
              <a:t>가</a:t>
            </a:r>
            <a:r>
              <a:rPr lang="ko-KR" altLang="en-US" sz="1400" b="1" u="sng" smtClean="0"/>
              <a:t> </a:t>
            </a:r>
            <a:r>
              <a:rPr lang="en-US" altLang="ko-KR" sz="1400" b="1" u="sng"/>
              <a:t>Client </a:t>
            </a:r>
            <a:r>
              <a:rPr lang="ko-KR" altLang="en-US" sz="1400" b="1" u="sng" smtClean="0"/>
              <a:t>프로그램의 역할</a:t>
            </a:r>
            <a:r>
              <a:rPr lang="ko-KR" altLang="en-US" sz="1400" smtClean="0"/>
              <a:t>을 대신하는 방식</a:t>
            </a:r>
            <a:endParaRPr lang="en-US" altLang="ko-KR" sz="16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477157" y="3426937"/>
            <a:ext cx="6117678" cy="3340386"/>
            <a:chOff x="1477157" y="3431405"/>
            <a:chExt cx="6117678" cy="3340386"/>
          </a:xfrm>
        </p:grpSpPr>
        <p:cxnSp>
          <p:nvCxnSpPr>
            <p:cNvPr id="43" name="직선 연결선 42"/>
            <p:cNvCxnSpPr>
              <a:stCxn id="40" idx="4"/>
              <a:endCxn id="26" idx="2"/>
            </p:cNvCxnSpPr>
            <p:nvPr/>
          </p:nvCxnSpPr>
          <p:spPr>
            <a:xfrm flipH="1">
              <a:off x="6145295" y="5356811"/>
              <a:ext cx="99483" cy="1097485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12" idx="0"/>
              <a:endCxn id="40" idx="3"/>
            </p:cNvCxnSpPr>
            <p:nvPr/>
          </p:nvCxnSpPr>
          <p:spPr>
            <a:xfrm>
              <a:off x="6138757" y="4195033"/>
              <a:ext cx="90893" cy="845232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그룹 84"/>
            <p:cNvGrpSpPr/>
            <p:nvPr/>
          </p:nvGrpSpPr>
          <p:grpSpPr>
            <a:xfrm>
              <a:off x="1477157" y="3431405"/>
              <a:ext cx="6117678" cy="3340386"/>
              <a:chOff x="453322" y="1482999"/>
              <a:chExt cx="8223134" cy="4726934"/>
            </a:xfrm>
          </p:grpSpPr>
          <p:cxnSp>
            <p:nvCxnSpPr>
              <p:cNvPr id="47" name="직선 연결선 46"/>
              <p:cNvCxnSpPr>
                <a:stCxn id="26" idx="2"/>
              </p:cNvCxnSpPr>
              <p:nvPr/>
            </p:nvCxnSpPr>
            <p:spPr>
              <a:xfrm flipH="1" flipV="1">
                <a:off x="4709777" y="4192252"/>
                <a:ext cx="2018266" cy="1568398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>
                <a:stCxn id="12" idx="0"/>
              </p:cNvCxnSpPr>
              <p:nvPr/>
            </p:nvCxnSpPr>
            <p:spPr>
              <a:xfrm flipH="1">
                <a:off x="4704445" y="2563599"/>
                <a:ext cx="2014810" cy="1114426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>
                <a:stCxn id="15" idx="0"/>
              </p:cNvCxnSpPr>
              <p:nvPr/>
            </p:nvCxnSpPr>
            <p:spPr>
              <a:xfrm flipV="1">
                <a:off x="2292196" y="4100593"/>
                <a:ext cx="2312267" cy="1203496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stCxn id="6" idx="0"/>
              </p:cNvCxnSpPr>
              <p:nvPr/>
            </p:nvCxnSpPr>
            <p:spPr>
              <a:xfrm>
                <a:off x="2331454" y="2513948"/>
                <a:ext cx="2038041" cy="1386107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그룹 80"/>
              <p:cNvGrpSpPr/>
              <p:nvPr/>
            </p:nvGrpSpPr>
            <p:grpSpPr>
              <a:xfrm>
                <a:off x="5508615" y="1514638"/>
                <a:ext cx="2421280" cy="1842354"/>
                <a:chOff x="5508615" y="1874678"/>
                <a:chExt cx="2421280" cy="1842354"/>
              </a:xfrm>
            </p:grpSpPr>
            <p:sp>
              <p:nvSpPr>
                <p:cNvPr id="10" name="직사각형 9"/>
                <p:cNvSpPr/>
                <p:nvPr/>
              </p:nvSpPr>
              <p:spPr>
                <a:xfrm>
                  <a:off x="5825862" y="1874678"/>
                  <a:ext cx="1456522" cy="3593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05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ko-KR" sz="105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[App. Server]</a:t>
                  </a:r>
                  <a:endParaRPr lang="ko-KR" altLang="en-US" sz="105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1" name="정육면체 10"/>
                <p:cNvSpPr/>
                <p:nvPr/>
              </p:nvSpPr>
              <p:spPr>
                <a:xfrm>
                  <a:off x="5543867" y="3319168"/>
                  <a:ext cx="2374226" cy="397864"/>
                </a:xfrm>
                <a:prstGeom prst="cub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Server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2" name="모서리가 둥근 직사각형 11"/>
                <p:cNvSpPr/>
                <p:nvPr/>
              </p:nvSpPr>
              <p:spPr>
                <a:xfrm>
                  <a:off x="5508615" y="2923639"/>
                  <a:ext cx="2421280" cy="327430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Linux, Unix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9" name="양쪽 모서리가 둥근 사각형 18"/>
                <p:cNvSpPr/>
                <p:nvPr/>
              </p:nvSpPr>
              <p:spPr>
                <a:xfrm>
                  <a:off x="5517404" y="2462725"/>
                  <a:ext cx="1167988" cy="382147"/>
                </a:xfrm>
                <a:prstGeom prst="round2SameRect">
                  <a:avLst/>
                </a:prstGeom>
                <a:solidFill>
                  <a:schemeClr val="bg1">
                    <a:lumMod val="8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Zoom</a:t>
                  </a:r>
                </a:p>
                <a:p>
                  <a:pPr algn="ctr"/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(Server)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2" name="양쪽 모서리가 둥근 사각형 21"/>
                <p:cNvSpPr/>
                <p:nvPr/>
              </p:nvSpPr>
              <p:spPr>
                <a:xfrm>
                  <a:off x="6754901" y="2462725"/>
                  <a:ext cx="1167988" cy="382147"/>
                </a:xfrm>
                <a:prstGeom prst="round2SameRect">
                  <a:avLst/>
                </a:prstGeom>
                <a:solidFill>
                  <a:schemeClr val="bg1">
                    <a:lumMod val="8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kakaotalk</a:t>
                  </a:r>
                </a:p>
                <a:p>
                  <a:pPr algn="ctr"/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(Server)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78" name="그룹 77"/>
              <p:cNvGrpSpPr/>
              <p:nvPr/>
            </p:nvGrpSpPr>
            <p:grpSpPr>
              <a:xfrm>
                <a:off x="1273197" y="4373270"/>
                <a:ext cx="2044940" cy="1761002"/>
                <a:chOff x="1273197" y="4373270"/>
                <a:chExt cx="2044940" cy="1761002"/>
              </a:xfrm>
            </p:grpSpPr>
            <p:sp>
              <p:nvSpPr>
                <p:cNvPr id="14" name="정육면체 13"/>
                <p:cNvSpPr/>
                <p:nvPr/>
              </p:nvSpPr>
              <p:spPr>
                <a:xfrm>
                  <a:off x="1280138" y="5720768"/>
                  <a:ext cx="2037999" cy="413504"/>
                </a:xfrm>
                <a:prstGeom prst="cub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Mobile phone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5" name="모서리가 둥근 직사각형 14"/>
                <p:cNvSpPr/>
                <p:nvPr/>
              </p:nvSpPr>
              <p:spPr>
                <a:xfrm>
                  <a:off x="1273197" y="5304089"/>
                  <a:ext cx="2037998" cy="35912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Android, iOS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0" name="양쪽 모서리가 둥근 사각형 19"/>
                <p:cNvSpPr/>
                <p:nvPr/>
              </p:nvSpPr>
              <p:spPr>
                <a:xfrm>
                  <a:off x="1294550" y="4943140"/>
                  <a:ext cx="588462" cy="309579"/>
                </a:xfrm>
                <a:prstGeom prst="round2SameRect">
                  <a:avLst/>
                </a:prstGeom>
                <a:solidFill>
                  <a:schemeClr val="bg1">
                    <a:lumMod val="8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앨범</a:t>
                  </a:r>
                  <a:endParaRPr lang="ko-KR" altLang="en-US" sz="7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1" name="양쪽 모서리가 둥근 사각형 20"/>
                <p:cNvSpPr/>
                <p:nvPr/>
              </p:nvSpPr>
              <p:spPr>
                <a:xfrm>
                  <a:off x="1939375" y="4943140"/>
                  <a:ext cx="1371819" cy="309579"/>
                </a:xfrm>
                <a:prstGeom prst="round2SameRect">
                  <a:avLst/>
                </a:prstGeom>
                <a:solidFill>
                  <a:schemeClr val="bg1">
                    <a:lumMod val="8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kakaotalk(Client)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1304424" y="4373270"/>
                  <a:ext cx="1662247" cy="3593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05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ko-KR" sz="105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[Client: Mobile]</a:t>
                  </a:r>
                  <a:endParaRPr lang="ko-KR" altLang="en-US" sz="105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83" name="그룹 82"/>
              <p:cNvGrpSpPr/>
              <p:nvPr/>
            </p:nvGrpSpPr>
            <p:grpSpPr>
              <a:xfrm>
                <a:off x="5512608" y="4436003"/>
                <a:ext cx="3163848" cy="1773930"/>
                <a:chOff x="5512608" y="4436003"/>
                <a:chExt cx="3163848" cy="1773930"/>
              </a:xfrm>
            </p:grpSpPr>
            <p:sp>
              <p:nvSpPr>
                <p:cNvPr id="5" name="원통 4"/>
                <p:cNvSpPr/>
                <p:nvPr/>
              </p:nvSpPr>
              <p:spPr>
                <a:xfrm>
                  <a:off x="8028384" y="5663216"/>
                  <a:ext cx="648072" cy="516702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[DB]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5996683" y="4436003"/>
                  <a:ext cx="1310230" cy="3593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05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ko-KR" sz="105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[DB Server]</a:t>
                  </a:r>
                  <a:endParaRPr lang="ko-KR" altLang="en-US" sz="105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5" name="정육면체 24"/>
                <p:cNvSpPr/>
                <p:nvPr/>
              </p:nvSpPr>
              <p:spPr>
                <a:xfrm>
                  <a:off x="5517404" y="5823401"/>
                  <a:ext cx="2412491" cy="386532"/>
                </a:xfrm>
                <a:prstGeom prst="cub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Server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5517404" y="5400609"/>
                  <a:ext cx="2421280" cy="360040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Linux, Unix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7" name="양쪽 모서리가 둥근 사각형 26"/>
                <p:cNvSpPr/>
                <p:nvPr/>
              </p:nvSpPr>
              <p:spPr>
                <a:xfrm>
                  <a:off x="5512608" y="4949714"/>
                  <a:ext cx="1167988" cy="382355"/>
                </a:xfrm>
                <a:prstGeom prst="round2SameRect">
                  <a:avLst/>
                </a:prstGeom>
                <a:solidFill>
                  <a:schemeClr val="bg1">
                    <a:lumMod val="8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Oracle(Server)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8" name="양쪽 모서리가 둥근 사각형 27"/>
                <p:cNvSpPr/>
                <p:nvPr/>
              </p:nvSpPr>
              <p:spPr>
                <a:xfrm>
                  <a:off x="6750105" y="4949714"/>
                  <a:ext cx="1167988" cy="382355"/>
                </a:xfrm>
                <a:prstGeom prst="round2SameRect">
                  <a:avLst/>
                </a:prstGeom>
                <a:solidFill>
                  <a:schemeClr val="bg1">
                    <a:lumMod val="8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Mysql(Server)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9" name="구름 모양 설명선 28"/>
              <p:cNvSpPr/>
              <p:nvPr/>
            </p:nvSpPr>
            <p:spPr>
              <a:xfrm>
                <a:off x="3851920" y="3211854"/>
                <a:ext cx="1393628" cy="1377850"/>
              </a:xfrm>
              <a:prstGeom prst="cloudCallout">
                <a:avLst>
                  <a:gd name="adj1" fmla="val 1419"/>
                  <a:gd name="adj2" fmla="val 357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smtClean="0">
                    <a:solidFill>
                      <a:schemeClr val="tx2">
                        <a:lumMod val="50000"/>
                      </a:schemeClr>
                    </a:solidFill>
                  </a:rPr>
                  <a:t>Network</a:t>
                </a:r>
                <a:endParaRPr lang="ko-KR" altLang="en-US" sz="9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79" name="그룹 78"/>
              <p:cNvGrpSpPr/>
              <p:nvPr/>
            </p:nvGrpSpPr>
            <p:grpSpPr>
              <a:xfrm>
                <a:off x="453322" y="1482999"/>
                <a:ext cx="3026770" cy="1862669"/>
                <a:chOff x="453322" y="1482999"/>
                <a:chExt cx="3026770" cy="1862669"/>
              </a:xfrm>
            </p:grpSpPr>
            <p:sp>
              <p:nvSpPr>
                <p:cNvPr id="4" name="정육면체 3"/>
                <p:cNvSpPr/>
                <p:nvPr/>
              </p:nvSpPr>
              <p:spPr>
                <a:xfrm>
                  <a:off x="1167358" y="2949992"/>
                  <a:ext cx="2312733" cy="395676"/>
                </a:xfrm>
                <a:prstGeom prst="cub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PC, Notebook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" name="모서리가 둥근 직사각형 5"/>
                <p:cNvSpPr/>
                <p:nvPr/>
              </p:nvSpPr>
              <p:spPr>
                <a:xfrm>
                  <a:off x="1182816" y="2513948"/>
                  <a:ext cx="2297276" cy="365985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Window, MAC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" name="양쪽 모서리가 둥근 사각형 7"/>
                <p:cNvSpPr/>
                <p:nvPr/>
              </p:nvSpPr>
              <p:spPr>
                <a:xfrm>
                  <a:off x="2748692" y="2069471"/>
                  <a:ext cx="730446" cy="379196"/>
                </a:xfrm>
                <a:prstGeom prst="round2SameRect">
                  <a:avLst/>
                </a:prstGeom>
                <a:solidFill>
                  <a:schemeClr val="bg1">
                    <a:lumMod val="8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Zoom</a:t>
                  </a:r>
                </a:p>
                <a:p>
                  <a:pPr algn="ctr"/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(Client)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484269" y="1482999"/>
                  <a:ext cx="1289659" cy="3593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05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ko-KR" sz="105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[Client: PC]</a:t>
                  </a:r>
                  <a:endParaRPr lang="ko-KR" altLang="en-US" sz="105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6" name="양쪽 모서리가 둥근 사각형 15"/>
                <p:cNvSpPr/>
                <p:nvPr/>
              </p:nvSpPr>
              <p:spPr>
                <a:xfrm>
                  <a:off x="1167359" y="2052869"/>
                  <a:ext cx="588462" cy="399030"/>
                </a:xfrm>
                <a:prstGeom prst="round2SameRect">
                  <a:avLst/>
                </a:prstGeom>
                <a:solidFill>
                  <a:schemeClr val="bg1">
                    <a:lumMod val="8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Excel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" name="직사각형 2"/>
                <p:cNvSpPr/>
                <p:nvPr/>
              </p:nvSpPr>
              <p:spPr>
                <a:xfrm>
                  <a:off x="496191" y="2069470"/>
                  <a:ext cx="761635" cy="3266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[App.] </a:t>
                  </a:r>
                  <a:endParaRPr lang="ko-KR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>
                  <a:off x="594194" y="2579192"/>
                  <a:ext cx="638200" cy="3266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[OS] </a:t>
                  </a:r>
                  <a:endParaRPr lang="ko-KR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453322" y="2996953"/>
                  <a:ext cx="754777" cy="3266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[HW] </a:t>
                  </a:r>
                  <a:endParaRPr lang="ko-KR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30" name="양쪽 모서리가 둥근 사각형 29"/>
                <p:cNvSpPr/>
                <p:nvPr/>
              </p:nvSpPr>
              <p:spPr>
                <a:xfrm>
                  <a:off x="1832799" y="2060848"/>
                  <a:ext cx="854807" cy="401877"/>
                </a:xfrm>
                <a:prstGeom prst="round2SameRect">
                  <a:avLst/>
                </a:prstGeom>
                <a:solidFill>
                  <a:schemeClr val="bg1">
                    <a:lumMod val="8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Chrome</a:t>
                  </a:r>
                </a:p>
                <a:p>
                  <a:pPr algn="ctr"/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Browser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40" name="구름 모양 설명선 39"/>
            <p:cNvSpPr/>
            <p:nvPr/>
          </p:nvSpPr>
          <p:spPr>
            <a:xfrm>
              <a:off x="5696603" y="5017644"/>
              <a:ext cx="1066094" cy="395641"/>
            </a:xfrm>
            <a:prstGeom prst="cloudCallout">
              <a:avLst>
                <a:gd name="adj1" fmla="val 1419"/>
                <a:gd name="adj2" fmla="val 35726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tx2">
                      <a:lumMod val="50000"/>
                    </a:schemeClr>
                  </a:solidFill>
                </a:rPr>
                <a:t>Network</a:t>
              </a:r>
              <a:endParaRPr lang="ko-KR" altLang="en-US" sz="9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49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프로그래밍 언어의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496944" cy="2520279"/>
          </a:xfrm>
        </p:spPr>
        <p:txBody>
          <a:bodyPr/>
          <a:lstStyle/>
          <a:p>
            <a:pPr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ko-KR" altLang="en-US" sz="1800" smtClean="0">
                <a:solidFill>
                  <a:schemeClr val="accent1">
                    <a:lumMod val="50000"/>
                  </a:schemeClr>
                </a:solidFill>
              </a:rPr>
              <a:t>프로그래밍 </a:t>
            </a:r>
            <a:r>
              <a:rPr lang="ko-KR" altLang="en-US" sz="1800">
                <a:solidFill>
                  <a:schemeClr val="accent1">
                    <a:lumMod val="50000"/>
                  </a:schemeClr>
                </a:solidFill>
              </a:rPr>
              <a:t>언어의 </a:t>
            </a:r>
            <a:r>
              <a:rPr lang="ko-KR" altLang="en-US" sz="1800" smtClean="0">
                <a:solidFill>
                  <a:schemeClr val="accent1">
                    <a:lumMod val="50000"/>
                  </a:schemeClr>
                </a:solidFill>
              </a:rPr>
              <a:t>종류</a:t>
            </a:r>
            <a:r>
              <a:rPr lang="en-US" altLang="ko-KR" sz="180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endParaRPr lang="en-US" altLang="ko-KR" sz="1800" dirty="0">
              <a:solidFill>
                <a:schemeClr val="accent1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dirty="0">
                <a:latin typeface="+mn-ea"/>
              </a:rPr>
              <a:t>사람이 사용하는 </a:t>
            </a:r>
            <a:r>
              <a:rPr lang="ko-KR" altLang="en-US" sz="1500">
                <a:latin typeface="+mn-ea"/>
              </a:rPr>
              <a:t>언어는 </a:t>
            </a:r>
            <a:r>
              <a:rPr lang="ko-KR" altLang="en-US" sz="1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고급언어</a:t>
            </a:r>
            <a:r>
              <a:rPr lang="en-US" altLang="ko-KR" sz="1500" smtClean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컴퓨터가 사용하는 언어는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기계어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기계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</a:t>
            </a:r>
            <a:r>
              <a:rPr lang="ko-KR" altLang="en-US" sz="1500" dirty="0">
                <a:latin typeface="+mn-ea"/>
              </a:rPr>
              <a:t>는 </a:t>
            </a:r>
            <a:r>
              <a:rPr lang="en-US" altLang="ko-KR" sz="1500" dirty="0">
                <a:latin typeface="+mn-ea"/>
              </a:rPr>
              <a:t>0</a:t>
            </a:r>
            <a:r>
              <a:rPr lang="ko-KR" altLang="en-US" sz="1500" dirty="0">
                <a:latin typeface="+mn-ea"/>
              </a:rPr>
              <a:t>과 </a:t>
            </a:r>
            <a:r>
              <a:rPr lang="en-US" altLang="ko-KR" sz="1500" dirty="0">
                <a:latin typeface="+mn-ea"/>
              </a:rPr>
              <a:t>1</a:t>
            </a:r>
            <a:r>
              <a:rPr lang="ko-KR" altLang="en-US" sz="1500" dirty="0">
                <a:latin typeface="+mn-ea"/>
              </a:rPr>
              <a:t>로 </a:t>
            </a:r>
            <a:r>
              <a:rPr lang="ko-KR" altLang="en-US" sz="1500">
                <a:latin typeface="+mn-ea"/>
              </a:rPr>
              <a:t>이루어진 </a:t>
            </a:r>
            <a:r>
              <a:rPr lang="ko-KR" altLang="en-US" sz="1500" smtClean="0">
                <a:latin typeface="+mn-ea"/>
              </a:rPr>
              <a:t>기계</a:t>
            </a:r>
            <a:r>
              <a:rPr lang="en-US" altLang="ko-KR" sz="1500" smtClean="0">
                <a:latin typeface="+mn-ea"/>
              </a:rPr>
              <a:t>(</a:t>
            </a:r>
            <a:r>
              <a:rPr lang="ko-KR" altLang="en-US" sz="1500" smtClean="0">
                <a:latin typeface="+mn-ea"/>
              </a:rPr>
              <a:t>컴퓨터</a:t>
            </a:r>
            <a:r>
              <a:rPr lang="en-US" altLang="ko-KR" sz="1500" smtClean="0">
                <a:latin typeface="+mn-ea"/>
              </a:rPr>
              <a:t>) </a:t>
            </a:r>
            <a:r>
              <a:rPr lang="ko-KR" altLang="en-US" sz="1500" smtClean="0">
                <a:latin typeface="+mn-ea"/>
              </a:rPr>
              <a:t>중심의 언어</a:t>
            </a:r>
            <a:endParaRPr lang="en-US" altLang="ko-KR" sz="1500" dirty="0">
              <a:latin typeface="+mn-ea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고급 </a:t>
            </a:r>
            <a:r>
              <a:rPr lang="ko-KR" altLang="en-US" sz="1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언어</a:t>
            </a:r>
            <a:r>
              <a:rPr lang="ko-KR" altLang="en-US" sz="1500" smtClean="0">
                <a:latin typeface="+mn-ea"/>
              </a:rPr>
              <a:t>는 </a:t>
            </a:r>
            <a:r>
              <a:rPr lang="ko-KR" altLang="en-US" sz="1500">
                <a:latin typeface="+mn-ea"/>
              </a:rPr>
              <a:t>사람이 </a:t>
            </a:r>
            <a:r>
              <a:rPr lang="ko-KR" altLang="en-US" sz="1500" dirty="0">
                <a:latin typeface="+mn-ea"/>
              </a:rPr>
              <a:t>이해하기 쉽고 작성하기 좋은 형태의 </a:t>
            </a:r>
            <a:r>
              <a:rPr lang="ko-KR" altLang="en-US" sz="1500">
                <a:latin typeface="+mn-ea"/>
              </a:rPr>
              <a:t>프로그래밍 </a:t>
            </a:r>
            <a:r>
              <a:rPr lang="ko-KR" altLang="en-US" sz="1500" smtClean="0">
                <a:latin typeface="+mn-ea"/>
              </a:rPr>
              <a:t>언어</a:t>
            </a:r>
            <a:endParaRPr lang="en-US" altLang="ko-KR" sz="1500" dirty="0">
              <a:latin typeface="+mn-ea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>
                <a:latin typeface="+mn-ea"/>
              </a:rPr>
              <a:t>고급 </a:t>
            </a:r>
            <a:r>
              <a:rPr lang="ko-KR" altLang="en-US" sz="1500" dirty="0">
                <a:latin typeface="+mn-ea"/>
              </a:rPr>
              <a:t>언어로 작성된 </a:t>
            </a:r>
            <a:r>
              <a:rPr lang="ko-KR" altLang="en-US" sz="1500">
                <a:latin typeface="+mn-ea"/>
              </a:rPr>
              <a:t>프로그램은 </a:t>
            </a:r>
            <a:r>
              <a:rPr lang="ko-KR" altLang="en-US" sz="1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컴파일</a:t>
            </a:r>
            <a:r>
              <a:rPr lang="en-US" altLang="ko-KR" sz="1500">
                <a:latin typeface="+mn-ea"/>
              </a:rPr>
              <a:t>(</a:t>
            </a:r>
            <a:r>
              <a:rPr lang="en-US" altLang="ko-KR" sz="1500">
                <a:latin typeface="+mn-ea"/>
              </a:rPr>
              <a:t>Compile</a:t>
            </a:r>
            <a:r>
              <a:rPr lang="en-US" altLang="ko-KR" sz="1500" smtClean="0">
                <a:latin typeface="+mn-ea"/>
              </a:rPr>
              <a:t>)</a:t>
            </a:r>
            <a:r>
              <a:rPr lang="ko-KR" altLang="en-US" sz="1500" smtClean="0">
                <a:latin typeface="+mn-ea"/>
              </a:rPr>
              <a:t>이라는 과정을 통해서 컴퓨터가 이해하고 실행할 수 있는 기계어 변환된다</a:t>
            </a:r>
            <a:r>
              <a:rPr lang="en-US" altLang="ko-KR" sz="1500" smtClean="0">
                <a:latin typeface="+mn-ea"/>
              </a:rPr>
              <a:t>.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861049"/>
            <a:ext cx="7528560" cy="250698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47864" y="3599439"/>
            <a:ext cx="11304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사람 중심 언어</a:t>
            </a:r>
            <a:endParaRPr lang="ko-KR" altLang="en-US" sz="1100" b="1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20072" y="3599438"/>
            <a:ext cx="12715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컴퓨터 중심 코드</a:t>
            </a:r>
            <a:endParaRPr lang="ko-KR" altLang="en-US" sz="1100" b="1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334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프로그래밍 언어의 개념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980728"/>
            <a:ext cx="8136904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프로그래밍 언어의 </a:t>
            </a:r>
            <a:r>
              <a:rPr lang="ko-KR" altLang="en-US" sz="2000" smtClean="0"/>
              <a:t>종류</a:t>
            </a:r>
            <a:endParaRPr kumimoji="0" lang="en-US" altLang="ko-KR" sz="1800" smtClean="0">
              <a:solidFill>
                <a:srgbClr val="3C479D"/>
              </a:solidFill>
              <a:latin typeface="+mj-lt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Wingdings" pitchFamily="2" charset="2"/>
              <a:buChar char="v"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고급언어</a:t>
            </a:r>
            <a:r>
              <a:rPr kumimoji="0"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는 인간에게 프로그램 개발이 용이하도록 구성한 언어 체계</a:t>
            </a:r>
            <a:endParaRPr kumimoji="0"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다양한 종류의 </a:t>
            </a:r>
            <a:r>
              <a:rPr kumimoji="0" lang="ko-KR" altLang="en-US" sz="1300" b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명령</a:t>
            </a: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 존재 </a:t>
            </a:r>
            <a:r>
              <a:rPr lang="en-US" altLang="ko-KR" sz="1000"/>
              <a:t>(</a:t>
            </a:r>
            <a:r>
              <a:rPr lang="ko-KR" altLang="en-US" sz="1000"/>
              <a:t>산술</a:t>
            </a:r>
            <a:r>
              <a:rPr lang="en-US" altLang="ko-KR" sz="1000"/>
              <a:t>, </a:t>
            </a:r>
            <a:r>
              <a:rPr lang="ko-KR" altLang="en-US" sz="1000"/>
              <a:t>논리</a:t>
            </a:r>
            <a:r>
              <a:rPr lang="en-US" altLang="ko-KR" sz="1000"/>
              <a:t>, </a:t>
            </a:r>
            <a:r>
              <a:rPr lang="ko-KR" altLang="en-US" sz="1000"/>
              <a:t>관계</a:t>
            </a:r>
            <a:r>
              <a:rPr lang="en-US" altLang="ko-KR" sz="1000"/>
              <a:t>, </a:t>
            </a:r>
            <a:r>
              <a:rPr lang="ko-KR" altLang="en-US" sz="1000"/>
              <a:t>이동 등</a:t>
            </a:r>
            <a:r>
              <a:rPr lang="en-US" altLang="ko-KR" sz="1000"/>
              <a:t>)</a:t>
            </a:r>
            <a:r>
              <a:rPr lang="en-US" altLang="ko-KR" sz="10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kumimoji="0"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데이터는 </a:t>
            </a:r>
            <a:r>
              <a:rPr kumimoji="0" lang="ko-KR" altLang="en-US" sz="1300" b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상수</a:t>
            </a: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와 </a:t>
            </a:r>
            <a:r>
              <a:rPr kumimoji="0" lang="ko-KR" altLang="en-US" sz="1300" b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</a:t>
            </a: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사용  </a:t>
            </a:r>
            <a:endParaRPr kumimoji="0" lang="en-US" altLang="ko-KR" sz="13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Wingdings" pitchFamily="2" charset="2"/>
              <a:buChar char="v"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기계어</a:t>
            </a:r>
            <a:r>
              <a:rPr kumimoji="0"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는 </a:t>
            </a:r>
            <a:r>
              <a:rPr kumimoji="0"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CPU</a:t>
            </a:r>
            <a:r>
              <a:rPr kumimoji="0"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 연산</a:t>
            </a:r>
            <a:r>
              <a:rPr kumimoji="0"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kumimoji="0"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이항 연산</a:t>
            </a:r>
            <a:r>
              <a:rPr kumimoji="0"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kumimoji="0"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을 </a:t>
            </a:r>
            <a:r>
              <a:rPr kumimoji="0"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하기에 용이하도록 구성된 언어 체계</a:t>
            </a:r>
            <a:endParaRPr kumimoji="0" lang="en-US" altLang="ko-KR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간단한 명령만 존재</a:t>
            </a:r>
            <a:r>
              <a:rPr kumimoji="0"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kumimoji="0"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더하기</a:t>
            </a:r>
            <a:r>
              <a:rPr kumimoji="0"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kumimoji="0"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비교하기</a:t>
            </a:r>
            <a:r>
              <a:rPr kumimoji="0"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kumimoji="0"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이동하기 등</a:t>
            </a:r>
            <a:r>
              <a:rPr kumimoji="0"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kumimoji="0"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데이터는 기준점을 기준으로 하는 상대적인 </a:t>
            </a: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위치 값</a:t>
            </a:r>
            <a:r>
              <a:rPr kumimoji="0"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으로 사용 </a:t>
            </a:r>
            <a:r>
              <a:rPr kumimoji="0" lang="en-US" altLang="ko-KR" sz="110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kumimoji="0" lang="ko-KR" altLang="en-US" sz="110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어느 </a:t>
            </a:r>
            <a:r>
              <a:rPr kumimoji="0" lang="en-US" altLang="ko-KR" sz="110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RAM</a:t>
            </a:r>
            <a:r>
              <a:rPr kumimoji="0" lang="ko-KR" altLang="en-US" sz="110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에 올려지더라도 실행 가능</a:t>
            </a:r>
            <a:endParaRPr kumimoji="0"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Wingdings" pitchFamily="2" charset="2"/>
              <a:buChar char="v"/>
            </a:pPr>
            <a:endParaRPr kumimoji="0" lang="en-US" altLang="ko-KR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933966"/>
              </p:ext>
            </p:extLst>
          </p:nvPr>
        </p:nvGraphicFramePr>
        <p:xfrm>
          <a:off x="1907704" y="3933056"/>
          <a:ext cx="5688632" cy="2833116"/>
        </p:xfrm>
        <a:graphic>
          <a:graphicData uri="http://schemas.openxmlformats.org/drawingml/2006/table">
            <a:tbl>
              <a:tblPr/>
              <a:tblGrid>
                <a:gridCol w="2844316">
                  <a:extLst>
                    <a:ext uri="{9D8B030D-6E8A-4147-A177-3AD203B41FA5}">
                      <a16:colId xmlns:a16="http://schemas.microsoft.com/office/drawing/2014/main" val="265708376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745167465"/>
                    </a:ext>
                  </a:extLst>
                </a:gridCol>
              </a:tblGrid>
              <a:tr h="2654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고급언어</a:t>
                      </a:r>
                      <a:r>
                        <a:rPr lang="en-US" altLang="ko-KR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en-US" sz="11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C </a:t>
                      </a:r>
                      <a:r>
                        <a:rPr lang="ko-KR" altLang="en-US" sz="11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맑은 고딕" panose="020B0503020000020004" pitchFamily="50" charset="-127"/>
                        </a:rPr>
                        <a:t>언어</a:t>
                      </a:r>
                      <a:endParaRPr lang="ko-KR" altLang="en-US" sz="11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ea typeface="맑은 고딕" panose="020B0503020000020004" pitchFamily="50" charset="-127"/>
                        </a:rPr>
                        <a:t>저급언어</a:t>
                      </a:r>
                      <a:r>
                        <a:rPr lang="en-US" altLang="ko-KR" sz="1200" b="1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맑은 고딕" panose="020B0503020000020004" pitchFamily="50" charset="-127"/>
                        </a:rPr>
                        <a:t>어셈블리 </a:t>
                      </a:r>
                      <a:r>
                        <a:rPr lang="ko-KR" altLang="en-US" sz="1100" b="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맑은 고딕" panose="020B0503020000020004" pitchFamily="50" charset="-127"/>
                        </a:rPr>
                        <a:t>언어</a:t>
                      </a:r>
                      <a:r>
                        <a:rPr lang="en-US" altLang="ko-KR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x86)</a:t>
                      </a:r>
                      <a:endParaRPr lang="ko-KR" alt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804547"/>
                  </a:ext>
                </a:extLst>
              </a:tr>
              <a:tr h="24682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CAS(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*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pos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oldval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newval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{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</a:t>
                      </a:r>
                      <a:r>
                        <a:rPr lang="en-US" sz="1200" kern="0" spc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oldpos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= *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pos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;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if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(*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pos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==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oldval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    *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pos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=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newval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;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return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oldpos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;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}</a:t>
                      </a:r>
                      <a:endParaRPr lang="en-US" sz="1200" kern="0" spc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a, b;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b 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= CAS(&amp;a, 10, 20</a:t>
                      </a: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);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CAS: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</a:t>
                      </a:r>
                      <a:r>
                        <a:rPr lang="en-US" sz="1200" kern="0" spc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mov</a:t>
                      </a: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ecx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dword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ptr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[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esp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+ 4]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</a:t>
                      </a:r>
                      <a:r>
                        <a:rPr lang="en-US" sz="1200" kern="0" spc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mov</a:t>
                      </a: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eax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dword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ptr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[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ecx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]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</a:t>
                      </a:r>
                      <a:r>
                        <a:rPr lang="en-US" sz="1200" kern="0" spc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mov</a:t>
                      </a: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ebx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dword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ptr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[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esp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+ 8];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</a:t>
                      </a:r>
                      <a:r>
                        <a:rPr lang="en-US" sz="1200" kern="0" spc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mov</a:t>
                      </a: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edx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dword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ptr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[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esp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+ 12];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</a:t>
                      </a:r>
                      <a:r>
                        <a:rPr lang="en-US" sz="1200" kern="0" spc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cmpxchg</a:t>
                      </a: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ebx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edx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;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</a:t>
                      </a:r>
                      <a:r>
                        <a:rPr lang="en-US" sz="1200" kern="0" spc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mov</a:t>
                      </a: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dword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ptr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[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ecx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],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esp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;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ret 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16;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013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34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</a:t>
            </a:r>
            <a:r>
              <a:rPr lang="en-US" altLang="ko-KR">
                <a:solidFill>
                  <a:srgbClr val="3C479D"/>
                </a:solidFill>
              </a:rPr>
              <a:t>. </a:t>
            </a:r>
            <a:r>
              <a:rPr lang="en-US" altLang="ko-KR"/>
              <a:t>SW </a:t>
            </a:r>
            <a:r>
              <a:rPr lang="ko-KR" altLang="en-US"/>
              <a:t>관련 기술 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323528" y="1117105"/>
            <a:ext cx="8280920" cy="3096344"/>
          </a:xfrm>
        </p:spPr>
        <p:txBody>
          <a:bodyPr/>
          <a:lstStyle/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2000" b="1" smtClean="0">
                <a:solidFill>
                  <a:srgbClr val="3C479D"/>
                </a:solidFill>
                <a:latin typeface="+mj-lt"/>
              </a:rPr>
              <a:t> </a:t>
            </a:r>
            <a:r>
              <a:rPr lang="en-US" altLang="ko-KR" sz="2000" b="1" smtClean="0">
                <a:solidFill>
                  <a:srgbClr val="3C479D"/>
                </a:solidFill>
                <a:latin typeface="+mj-lt"/>
              </a:rPr>
              <a:t>[</a:t>
            </a:r>
            <a:r>
              <a:rPr lang="ko-KR" altLang="en-US" sz="2000" b="1" smtClean="0">
                <a:solidFill>
                  <a:srgbClr val="3C479D"/>
                </a:solidFill>
                <a:latin typeface="+mj-lt"/>
              </a:rPr>
              <a:t>컴퓨터가 프로그램을 실행되는 과정</a:t>
            </a:r>
            <a:r>
              <a:rPr lang="en-US" altLang="ko-KR" sz="2000" b="1" smtClean="0">
                <a:solidFill>
                  <a:srgbClr val="3C479D"/>
                </a:solidFill>
                <a:latin typeface="+mj-lt"/>
              </a:rPr>
              <a:t>] </a:t>
            </a:r>
            <a:endParaRPr lang="en-US" altLang="ko-KR" sz="2000" b="1" dirty="0">
              <a:solidFill>
                <a:srgbClr val="3C479D"/>
              </a:solidFill>
              <a:latin typeface="+mj-lt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실행 요구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저장장치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HDD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에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있는 </a:t>
            </a:r>
            <a:r>
              <a:rPr lang="ko-KR" altLang="en-US" sz="1400" b="1" u="sng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컴파일된 기계코드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과 </a:t>
            </a:r>
            <a:r>
              <a:rPr lang="ko-KR" altLang="en-US" sz="1400" b="1" u="sng">
                <a:solidFill>
                  <a:schemeClr val="tx1">
                    <a:lumMod val="85000"/>
                    <a:lumOff val="15000"/>
                  </a:schemeClr>
                </a:solidFill>
              </a:rPr>
              <a:t>데이터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가 </a:t>
            </a: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에 올려짐</a:t>
            </a:r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실행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인출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] RAM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에서 실행할 </a:t>
            </a:r>
            <a:r>
              <a:rPr lang="ko-KR" altLang="en-US" sz="1400" b="1" u="sng">
                <a:solidFill>
                  <a:schemeClr val="tx1">
                    <a:lumMod val="85000"/>
                    <a:lumOff val="15000"/>
                  </a:schemeClr>
                </a:solidFill>
              </a:rPr>
              <a:t>명령어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중에 하나를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CPU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의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레지스터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명령 </a:t>
            </a:r>
            <a:r>
              <a:rPr lang="ko-KR" altLang="en-US" sz="11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레지스터 </a:t>
            </a:r>
            <a:r>
              <a:rPr lang="en-US" altLang="ko-KR" sz="11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IR)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로 복사 </a:t>
            </a:r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실행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해독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명령 레지스터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(IR)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의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명령문을 해석</a:t>
            </a:r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실행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실행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해석 결과에 따라 명령어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실행</a:t>
            </a:r>
            <a:r>
              <a:rPr lang="en-US" altLang="ko-KR" sz="1100"/>
              <a:t> (</a:t>
            </a:r>
            <a:r>
              <a:rPr lang="ko-KR" altLang="en-US" sz="1100"/>
              <a:t>산술</a:t>
            </a:r>
            <a:r>
              <a:rPr lang="en-US" altLang="ko-KR" sz="1100"/>
              <a:t>, </a:t>
            </a:r>
            <a:r>
              <a:rPr lang="ko-KR" altLang="en-US" sz="1100"/>
              <a:t>논리</a:t>
            </a:r>
            <a:r>
              <a:rPr lang="en-US" altLang="ko-KR" sz="1100"/>
              <a:t>, </a:t>
            </a:r>
            <a:r>
              <a:rPr lang="ko-KR" altLang="en-US" sz="1100"/>
              <a:t>관계</a:t>
            </a:r>
            <a:r>
              <a:rPr lang="en-US" altLang="ko-KR" sz="1100"/>
              <a:t>, </a:t>
            </a:r>
            <a:r>
              <a:rPr lang="ko-KR" altLang="en-US" sz="1100"/>
              <a:t>이동 등</a:t>
            </a:r>
            <a:r>
              <a:rPr lang="en-US" altLang="ko-KR" sz="1100"/>
              <a:t>)</a:t>
            </a:r>
            <a:r>
              <a:rPr lang="en-US" altLang="ko-KR" sz="11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lvl="3">
              <a:lnSpc>
                <a:spcPct val="20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RAM</a:t>
            </a:r>
            <a:r>
              <a:rPr lang="ko-KR" altLang="en-US">
                <a:solidFill>
                  <a:schemeClr val="accent6">
                    <a:lumMod val="50000"/>
                  </a:schemeClr>
                </a:solidFill>
              </a:rPr>
              <a:t>의 용량이 작으면 생기는 문제점은</a:t>
            </a:r>
            <a:r>
              <a:rPr lang="en-US" altLang="ko-KR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403648" y="4005064"/>
            <a:ext cx="6235383" cy="2569434"/>
            <a:chOff x="1403648" y="3492156"/>
            <a:chExt cx="6235383" cy="2569434"/>
          </a:xfrm>
        </p:grpSpPr>
        <p:grpSp>
          <p:nvGrpSpPr>
            <p:cNvPr id="7" name="그룹 6"/>
            <p:cNvGrpSpPr/>
            <p:nvPr/>
          </p:nvGrpSpPr>
          <p:grpSpPr>
            <a:xfrm>
              <a:off x="1403648" y="3676303"/>
              <a:ext cx="6235383" cy="2385287"/>
              <a:chOff x="1403648" y="4754581"/>
              <a:chExt cx="6235383" cy="2385287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19456" y="4768143"/>
                <a:ext cx="4219575" cy="2371725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3648" y="4754581"/>
                <a:ext cx="3619500" cy="1704975"/>
              </a:xfrm>
              <a:prstGeom prst="rect">
                <a:avLst/>
              </a:prstGeom>
            </p:spPr>
          </p:pic>
        </p:grpSp>
        <p:sp>
          <p:nvSpPr>
            <p:cNvPr id="9" name="직사각형 8"/>
            <p:cNvSpPr/>
            <p:nvPr/>
          </p:nvSpPr>
          <p:spPr>
            <a:xfrm>
              <a:off x="2627784" y="3492156"/>
              <a:ext cx="48923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CPU</a:t>
              </a:r>
              <a:endParaRPr lang="ko-KR" altLang="en-US" sz="1200" b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34892" y="3501008"/>
              <a:ext cx="543739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RAM</a:t>
              </a:r>
              <a:endParaRPr lang="ko-KR" altLang="en-US" sz="1200" b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588224" y="3501008"/>
              <a:ext cx="889987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HDD/SSD</a:t>
              </a:r>
              <a:endParaRPr lang="ko-KR" altLang="en-US" sz="1200" b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60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</a:t>
            </a:r>
            <a:r>
              <a:rPr lang="en-US" altLang="ko-KR">
                <a:solidFill>
                  <a:srgbClr val="3C479D"/>
                </a:solidFill>
              </a:rPr>
              <a:t>. </a:t>
            </a:r>
            <a:r>
              <a:rPr lang="en-US" altLang="ko-KR"/>
              <a:t>SW </a:t>
            </a:r>
            <a:r>
              <a:rPr lang="ko-KR" altLang="en-US"/>
              <a:t>관련 기술 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324427" y="1146500"/>
            <a:ext cx="8280920" cy="2736305"/>
          </a:xfrm>
        </p:spPr>
        <p:txBody>
          <a:bodyPr/>
          <a:lstStyle/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2000" b="1">
                <a:solidFill>
                  <a:srgbClr val="3C479D"/>
                </a:solidFill>
              </a:rPr>
              <a:t> </a:t>
            </a:r>
            <a:r>
              <a:rPr lang="en-US" altLang="ko-KR" sz="2000" b="1">
                <a:solidFill>
                  <a:srgbClr val="3C479D"/>
                </a:solidFill>
              </a:rPr>
              <a:t>[</a:t>
            </a:r>
            <a:r>
              <a:rPr lang="ko-KR" altLang="en-US" sz="2000" b="1">
                <a:solidFill>
                  <a:srgbClr val="3C479D"/>
                </a:solidFill>
              </a:rPr>
              <a:t>컴퓨터가 프로그램을 </a:t>
            </a:r>
            <a:r>
              <a:rPr lang="ko-KR" altLang="en-US" sz="2000" b="1" smtClean="0">
                <a:solidFill>
                  <a:srgbClr val="3C479D"/>
                </a:solidFill>
              </a:rPr>
              <a:t>실행되는 </a:t>
            </a:r>
            <a:r>
              <a:rPr lang="ko-KR" altLang="en-US" sz="2000" b="1">
                <a:solidFill>
                  <a:srgbClr val="3C479D"/>
                </a:solidFill>
              </a:rPr>
              <a:t>과정</a:t>
            </a:r>
            <a:r>
              <a:rPr lang="en-US" altLang="ko-KR" sz="2000" b="1">
                <a:solidFill>
                  <a:srgbClr val="3C479D"/>
                </a:solidFill>
              </a:rPr>
              <a:t>] 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실행 요구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저장장치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HDD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에 있는 </a:t>
            </a:r>
            <a:r>
              <a:rPr lang="ko-KR" altLang="en-US" sz="1400" b="1" u="sng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컴파일된 기계코드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과 </a:t>
            </a:r>
            <a:r>
              <a:rPr lang="ko-KR" altLang="en-US" sz="1400" b="1" u="sng">
                <a:solidFill>
                  <a:schemeClr val="tx1">
                    <a:lumMod val="85000"/>
                    <a:lumOff val="15000"/>
                  </a:schemeClr>
                </a:solidFill>
              </a:rPr>
              <a:t>데이터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가 </a:t>
            </a: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에 올려짐</a:t>
            </a:r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실행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인출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] RAM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에서 실행할 </a:t>
            </a:r>
            <a:r>
              <a:rPr lang="ko-KR" altLang="en-US" sz="1400" b="1" u="sng">
                <a:solidFill>
                  <a:schemeClr val="tx1">
                    <a:lumMod val="85000"/>
                    <a:lumOff val="15000"/>
                  </a:schemeClr>
                </a:solidFill>
              </a:rPr>
              <a:t>명령어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중에 하나를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CPU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의 레지스터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명령 레지스터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IR)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로 복사 </a:t>
            </a:r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실행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해독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명령 레지스터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(IR)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의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명령문을 해석</a:t>
            </a:r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실행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실행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해석 결과에 따라 명령어 실행</a:t>
            </a:r>
            <a:r>
              <a:rPr lang="en-US" altLang="ko-KR" sz="1100"/>
              <a:t> (</a:t>
            </a:r>
            <a:r>
              <a:rPr lang="ko-KR" altLang="en-US" sz="1100"/>
              <a:t>산술</a:t>
            </a:r>
            <a:r>
              <a:rPr lang="en-US" altLang="ko-KR" sz="1100"/>
              <a:t>, </a:t>
            </a:r>
            <a:r>
              <a:rPr lang="ko-KR" altLang="en-US" sz="1100"/>
              <a:t>논리</a:t>
            </a:r>
            <a:r>
              <a:rPr lang="en-US" altLang="ko-KR" sz="1100"/>
              <a:t>, </a:t>
            </a:r>
            <a:r>
              <a:rPr lang="ko-KR" altLang="en-US" sz="1100"/>
              <a:t>관계</a:t>
            </a:r>
            <a:r>
              <a:rPr lang="en-US" altLang="ko-KR" sz="1100"/>
              <a:t>, </a:t>
            </a:r>
            <a:r>
              <a:rPr lang="ko-KR" altLang="en-US" sz="1100"/>
              <a:t>이동 등</a:t>
            </a:r>
            <a:r>
              <a:rPr lang="en-US" altLang="ko-KR" sz="1100"/>
              <a:t>)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1797000" y="3429000"/>
            <a:ext cx="5583312" cy="3140199"/>
            <a:chOff x="3511529" y="3573016"/>
            <a:chExt cx="5583312" cy="314019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3968" y="3789040"/>
              <a:ext cx="4114800" cy="292417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025752" y="3573016"/>
              <a:ext cx="914400" cy="43204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b="1" smtClean="0">
                  <a:latin typeface="Arial" panose="020B0604020202020204" pitchFamily="34" charset="0"/>
                  <a:cs typeface="Arial" panose="020B0604020202020204" pitchFamily="34" charset="0"/>
                </a:rPr>
                <a:t>RAM</a:t>
              </a:r>
              <a:endParaRPr lang="ko-KR" altLang="en-US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>
              <a:off x="7894712" y="4963095"/>
              <a:ext cx="504056" cy="288032"/>
            </a:xfrm>
            <a:prstGeom prst="straightConnector1">
              <a:avLst/>
            </a:prstGeom>
            <a:ln w="12700">
              <a:solidFill>
                <a:srgbClr val="EE7D6A">
                  <a:alpha val="7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180441" y="4675063"/>
              <a:ext cx="914400" cy="43204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</a:t>
              </a:r>
              <a:endPara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 flipV="1">
              <a:off x="4283968" y="4891087"/>
              <a:ext cx="914400" cy="396044"/>
            </a:xfrm>
            <a:prstGeom prst="straightConnector1">
              <a:avLst/>
            </a:prstGeom>
            <a:ln w="12700">
              <a:solidFill>
                <a:srgbClr val="EE7D6A">
                  <a:alpha val="7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826768" y="5157192"/>
              <a:ext cx="914400" cy="43204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Variable</a:t>
              </a:r>
              <a:endPara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 flipV="1">
              <a:off x="3968729" y="4464666"/>
              <a:ext cx="914400" cy="396044"/>
            </a:xfrm>
            <a:prstGeom prst="straightConnector1">
              <a:avLst/>
            </a:prstGeom>
            <a:ln w="12700">
              <a:solidFill>
                <a:srgbClr val="EE7D6A">
                  <a:alpha val="7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511529" y="4730771"/>
              <a:ext cx="914400" cy="43204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Variable</a:t>
              </a:r>
              <a:endPara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 flipV="1">
              <a:off x="4283968" y="5727370"/>
              <a:ext cx="914400" cy="396044"/>
            </a:xfrm>
            <a:prstGeom prst="straightConnector1">
              <a:avLst/>
            </a:prstGeom>
            <a:ln w="12700">
              <a:solidFill>
                <a:srgbClr val="EE7D6A">
                  <a:alpha val="7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826768" y="5993475"/>
              <a:ext cx="914400" cy="43204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  <a:endPara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6787" y="5589240"/>
              <a:ext cx="652329" cy="292633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803965" y="3678054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레지스터</a:t>
            </a:r>
            <a:r>
              <a:rPr lang="en-US" altLang="ko-KR" sz="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(Register)</a:t>
            </a:r>
            <a:r>
              <a:rPr lang="ko-KR" altLang="en-US" sz="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는 </a:t>
            </a:r>
            <a:r>
              <a:rPr lang="en-US" altLang="ko-KR" sz="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CPU</a:t>
            </a:r>
            <a:r>
              <a:rPr lang="ko-KR" altLang="en-US" sz="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가 명령어 실행을 위해 사용하는 기억 공간</a:t>
            </a:r>
            <a:endParaRPr lang="en-US" altLang="ko-KR" sz="900" smtClean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IR(</a:t>
            </a:r>
            <a:r>
              <a:rPr lang="ko-KR" altLang="en-US" sz="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실행중</a:t>
            </a:r>
            <a:r>
              <a:rPr lang="en-US" altLang="ko-KR" sz="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명령어</a:t>
            </a:r>
            <a:r>
              <a:rPr lang="en-US" altLang="ko-KR" sz="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), PC(</a:t>
            </a:r>
            <a:r>
              <a:rPr lang="ko-KR" altLang="en-US" sz="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실행 명령어 위치</a:t>
            </a:r>
            <a:r>
              <a:rPr lang="en-US" altLang="ko-KR" sz="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), R1/R2/AC(</a:t>
            </a:r>
            <a:r>
              <a:rPr lang="ko-KR" altLang="en-US" sz="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연산중인 데이터</a:t>
            </a:r>
            <a:r>
              <a:rPr lang="en-US" altLang="ko-KR" sz="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9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315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</a:t>
            </a:r>
            <a:r>
              <a:rPr lang="en-US" altLang="ko-KR">
                <a:solidFill>
                  <a:srgbClr val="3C479D"/>
                </a:solidFill>
              </a:rPr>
              <a:t>. </a:t>
            </a:r>
            <a:r>
              <a:rPr lang="en-US" altLang="ko-KR"/>
              <a:t>SW </a:t>
            </a:r>
            <a:r>
              <a:rPr lang="ko-KR" altLang="en-US"/>
              <a:t>관련 기술 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323528" y="1122947"/>
            <a:ext cx="8280920" cy="3746214"/>
          </a:xfrm>
        </p:spPr>
        <p:txBody>
          <a:bodyPr/>
          <a:lstStyle/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2000" b="1">
                <a:solidFill>
                  <a:srgbClr val="3C479D"/>
                </a:solidFill>
              </a:rPr>
              <a:t> </a:t>
            </a:r>
            <a:r>
              <a:rPr lang="en-US" altLang="ko-KR" sz="2000" b="1">
                <a:solidFill>
                  <a:srgbClr val="3C479D"/>
                </a:solidFill>
              </a:rPr>
              <a:t>[</a:t>
            </a:r>
            <a:r>
              <a:rPr lang="ko-KR" altLang="en-US" sz="2000" b="1">
                <a:solidFill>
                  <a:srgbClr val="3C479D"/>
                </a:solidFill>
              </a:rPr>
              <a:t>컴퓨터가 프로그램을 </a:t>
            </a:r>
            <a:r>
              <a:rPr lang="ko-KR" altLang="en-US" sz="2000" b="1" smtClean="0">
                <a:solidFill>
                  <a:srgbClr val="3C479D"/>
                </a:solidFill>
              </a:rPr>
              <a:t>실행되는 </a:t>
            </a:r>
            <a:r>
              <a:rPr lang="ko-KR" altLang="en-US" sz="2000" b="1">
                <a:solidFill>
                  <a:srgbClr val="3C479D"/>
                </a:solidFill>
              </a:rPr>
              <a:t>과정</a:t>
            </a:r>
            <a:r>
              <a:rPr lang="en-US" altLang="ko-KR" sz="2000" b="1">
                <a:solidFill>
                  <a:srgbClr val="3C479D"/>
                </a:solidFill>
              </a:rPr>
              <a:t>] 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HDD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에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있는 </a:t>
            </a:r>
            <a:r>
              <a:rPr lang="ko-KR" altLang="en-US" sz="1400" b="1" u="sng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과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데이터가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RAM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에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복사해놓고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명령어 한 개씩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CPU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에 가져다가 해석해서 실행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연산과 제어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함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en-US" altLang="ko-KR" sz="11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명령어 실행은 컴퓨터의 클럭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Clock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신호의 주기에 맞추어 진행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그래야 동시에 주고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받기가 가능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명령어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하나를 실행하는 과정에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복수 개의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클럭 주기를 사용하게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됨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일정 시간이 흐르면 다른 프로그램에게 연산장치 사용을 양보해야함</a:t>
            </a:r>
            <a:r>
              <a:rPr lang="en-US" altLang="ko-KR" sz="10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운영체제가 관장</a:t>
            </a:r>
            <a:r>
              <a:rPr lang="en-US" altLang="ko-KR" sz="10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ü"/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양보 전에 현재 진행중인 연산 값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레지스터들에 있는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들은 잠시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RAM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의 특정한 공간으로 대피시켜놓음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ü"/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다시 연산 기회가 오면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피신시켜놓은 레지스터 값들을 복구시켜서 작업을 계속함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(</a:t>
            </a:r>
            <a:r>
              <a:rPr lang="en-US" altLang="ko-KR" sz="120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Context Swap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en-US" altLang="ko-KR" sz="12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ü"/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이러한 과정을 </a:t>
            </a:r>
            <a:r>
              <a:rPr lang="en-US" altLang="ko-KR" sz="1200" b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Timesharing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이라고 함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091388" y="4941168"/>
            <a:ext cx="5177248" cy="1621081"/>
            <a:chOff x="1403648" y="3492156"/>
            <a:chExt cx="6235383" cy="1889122"/>
          </a:xfrm>
        </p:grpSpPr>
        <p:grpSp>
          <p:nvGrpSpPr>
            <p:cNvPr id="15" name="그룹 14"/>
            <p:cNvGrpSpPr/>
            <p:nvPr/>
          </p:nvGrpSpPr>
          <p:grpSpPr>
            <a:xfrm>
              <a:off x="1403648" y="3676303"/>
              <a:ext cx="6235383" cy="1704975"/>
              <a:chOff x="1403648" y="4754581"/>
              <a:chExt cx="6235383" cy="1704975"/>
            </a:xfrm>
          </p:grpSpPr>
          <p:pic>
            <p:nvPicPr>
              <p:cNvPr id="19" name="그림 18"/>
              <p:cNvPicPr>
                <a:picLocks noChangeAspect="1"/>
              </p:cNvPicPr>
              <p:nvPr/>
            </p:nvPicPr>
            <p:blipFill rotWithShape="1">
              <a:blip r:embed="rId2"/>
              <a:srcRect b="33734"/>
              <a:stretch/>
            </p:blipFill>
            <p:spPr>
              <a:xfrm>
                <a:off x="3419455" y="4768142"/>
                <a:ext cx="4219576" cy="1648404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3648" y="4754581"/>
                <a:ext cx="3619500" cy="1704975"/>
              </a:xfrm>
              <a:prstGeom prst="rect">
                <a:avLst/>
              </a:prstGeom>
            </p:spPr>
          </p:pic>
        </p:grpSp>
        <p:sp>
          <p:nvSpPr>
            <p:cNvPr id="16" name="직사각형 15"/>
            <p:cNvSpPr/>
            <p:nvPr/>
          </p:nvSpPr>
          <p:spPr>
            <a:xfrm>
              <a:off x="2627784" y="3492156"/>
              <a:ext cx="567026" cy="39416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05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CPU</a:t>
              </a:r>
              <a:endParaRPr lang="ko-KR" altLang="en-US" sz="1050" b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234892" y="3501008"/>
              <a:ext cx="627808" cy="39416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05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RAM</a:t>
              </a:r>
              <a:endParaRPr lang="ko-KR" altLang="en-US" sz="1050" b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88224" y="3501008"/>
              <a:ext cx="1019943" cy="39416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05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HDD/SSD</a:t>
              </a:r>
              <a:endParaRPr lang="ko-KR" altLang="en-US" sz="1050" b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14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15615</TotalTime>
  <Words>898</Words>
  <Application>Microsoft Office PowerPoint</Application>
  <PresentationFormat>화면 슬라이드 쇼(4:3)</PresentationFormat>
  <Paragraphs>144</Paragraphs>
  <Slides>15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Adobe Kaiti Std R</vt:lpstr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프로그래밍 관련 기술 및 직무</vt:lpstr>
      <vt:lpstr>PowerPoint 프레젠테이션</vt:lpstr>
      <vt:lpstr>01. SW 관련 기술 </vt:lpstr>
      <vt:lpstr>01. SW 관련 기술 </vt:lpstr>
      <vt:lpstr>02. 프로그래밍 언어의 개념</vt:lpstr>
      <vt:lpstr>02. 프로그래밍 언어의 개념</vt:lpstr>
      <vt:lpstr>01. SW 관련 기술 </vt:lpstr>
      <vt:lpstr>01. SW 관련 기술 </vt:lpstr>
      <vt:lpstr>01. SW 관련 기술 </vt:lpstr>
      <vt:lpstr>01. SW 관련 기술 </vt:lpstr>
      <vt:lpstr>02. SW 관련 직무 </vt:lpstr>
      <vt:lpstr>02. SW 관련 직무 </vt:lpstr>
      <vt:lpstr>02. SW 관련 직무 </vt:lpstr>
      <vt:lpstr>02. SW 관련 직무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정기철;이종원</dc:creator>
  <cp:lastModifiedBy>ADMIN</cp:lastModifiedBy>
  <cp:revision>1416</cp:revision>
  <dcterms:created xsi:type="dcterms:W3CDTF">2012-07-11T10:23:22Z</dcterms:created>
  <dcterms:modified xsi:type="dcterms:W3CDTF">2023-07-04T02:35:31Z</dcterms:modified>
</cp:coreProperties>
</file>