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5"/>
  </p:notesMasterIdLst>
  <p:sldIdLst>
    <p:sldId id="256" r:id="rId2"/>
    <p:sldId id="260" r:id="rId3"/>
    <p:sldId id="267" r:id="rId4"/>
    <p:sldId id="273" r:id="rId5"/>
    <p:sldId id="269" r:id="rId6"/>
    <p:sldId id="268" r:id="rId7"/>
    <p:sldId id="270" r:id="rId8"/>
    <p:sldId id="271" r:id="rId9"/>
    <p:sldId id="280" r:id="rId10"/>
    <p:sldId id="272" r:id="rId11"/>
    <p:sldId id="282" r:id="rId12"/>
    <p:sldId id="283" r:id="rId13"/>
    <p:sldId id="263"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8314" autoAdjust="0"/>
  </p:normalViewPr>
  <p:slideViewPr>
    <p:cSldViewPr snapToGrid="0">
      <p:cViewPr>
        <p:scale>
          <a:sx n="75" d="100"/>
          <a:sy n="75" d="100"/>
        </p:scale>
        <p:origin x="456"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10219F-4846-4433-9773-F8367CB3C6D2}"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74C875F9-E013-46A8-9C1C-9664D49A9713}">
      <dgm:prSet custT="1"/>
      <dgm:spPr/>
      <dgm:t>
        <a:bodyPr/>
        <a:lstStyle/>
        <a:p>
          <a:pPr>
            <a:lnSpc>
              <a:spcPct val="100000"/>
            </a:lnSpc>
            <a:defRPr cap="all"/>
          </a:pPr>
          <a:r>
            <a:rPr lang="en-US" sz="2000" dirty="0"/>
            <a:t>affect employee punctuality and productivity</a:t>
          </a:r>
        </a:p>
      </dgm:t>
    </dgm:pt>
    <dgm:pt modelId="{F337CD2F-2C55-46CF-BCB8-2EF703D5EF86}" type="parTrans" cxnId="{2C2C8DBB-FD76-47C6-9383-C46FB0EC4CF0}">
      <dgm:prSet/>
      <dgm:spPr/>
      <dgm:t>
        <a:bodyPr/>
        <a:lstStyle/>
        <a:p>
          <a:endParaRPr lang="en-US"/>
        </a:p>
      </dgm:t>
    </dgm:pt>
    <dgm:pt modelId="{86A4EDD3-FF57-4780-A938-BD1D3A0ACB91}" type="sibTrans" cxnId="{2C2C8DBB-FD76-47C6-9383-C46FB0EC4CF0}">
      <dgm:prSet/>
      <dgm:spPr/>
      <dgm:t>
        <a:bodyPr/>
        <a:lstStyle/>
        <a:p>
          <a:endParaRPr lang="en-US"/>
        </a:p>
      </dgm:t>
    </dgm:pt>
    <dgm:pt modelId="{25D31D37-D363-418C-92E8-3ED40A7979E8}">
      <dgm:prSet/>
      <dgm:spPr/>
      <dgm:t>
        <a:bodyPr/>
        <a:lstStyle/>
        <a:p>
          <a:pPr>
            <a:lnSpc>
              <a:spcPct val="100000"/>
            </a:lnSpc>
            <a:defRPr cap="all"/>
          </a:pPr>
          <a:r>
            <a:rPr lang="en-US" dirty="0"/>
            <a:t>impact business and economic performance</a:t>
          </a:r>
        </a:p>
      </dgm:t>
    </dgm:pt>
    <dgm:pt modelId="{3AFC475F-4830-4602-9229-83C5A7EDC9DA}" type="parTrans" cxnId="{BC8B01FF-04B0-49D6-A043-B21AC9F76A23}">
      <dgm:prSet/>
      <dgm:spPr/>
      <dgm:t>
        <a:bodyPr/>
        <a:lstStyle/>
        <a:p>
          <a:endParaRPr lang="en-US"/>
        </a:p>
      </dgm:t>
    </dgm:pt>
    <dgm:pt modelId="{84565900-69B2-4FB5-A433-B6461EA4295B}" type="sibTrans" cxnId="{BC8B01FF-04B0-49D6-A043-B21AC9F76A23}">
      <dgm:prSet/>
      <dgm:spPr/>
      <dgm:t>
        <a:bodyPr/>
        <a:lstStyle/>
        <a:p>
          <a:endParaRPr lang="en-US"/>
        </a:p>
      </dgm:t>
    </dgm:pt>
    <dgm:pt modelId="{30E3E6A7-9974-4D80-A6CB-29DA0867E25F}" type="pres">
      <dgm:prSet presAssocID="{A210219F-4846-4433-9773-F8367CB3C6D2}" presName="root" presStyleCnt="0">
        <dgm:presLayoutVars>
          <dgm:dir/>
          <dgm:resizeHandles val="exact"/>
        </dgm:presLayoutVars>
      </dgm:prSet>
      <dgm:spPr/>
    </dgm:pt>
    <dgm:pt modelId="{6012FC6E-775A-416B-8D92-172A2BF13F1F}" type="pres">
      <dgm:prSet presAssocID="{74C875F9-E013-46A8-9C1C-9664D49A9713}" presName="compNode" presStyleCnt="0"/>
      <dgm:spPr/>
    </dgm:pt>
    <dgm:pt modelId="{7CEFA985-E4EB-468F-A0C9-78B7E918D120}" type="pres">
      <dgm:prSet presAssocID="{74C875F9-E013-46A8-9C1C-9664D49A9713}" presName="iconBgRect" presStyleLbl="bgShp" presStyleIdx="0" presStyleCnt="2"/>
      <dgm:spPr/>
    </dgm:pt>
    <dgm:pt modelId="{964B4ACC-677A-4A50-97DB-30179E812FB9}" type="pres">
      <dgm:prSet presAssocID="{74C875F9-E013-46A8-9C1C-9664D49A9713}" presName="iconRect" presStyleLbl="node1" presStyleIdx="0" presStyleCnt="2"/>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DAC81A3A-AEF2-4408-9F16-8494E0AB89AA}" type="pres">
      <dgm:prSet presAssocID="{74C875F9-E013-46A8-9C1C-9664D49A9713}" presName="spaceRect" presStyleCnt="0"/>
      <dgm:spPr/>
    </dgm:pt>
    <dgm:pt modelId="{192C4EF2-D5E6-4238-8EE7-412966FEE0E2}" type="pres">
      <dgm:prSet presAssocID="{74C875F9-E013-46A8-9C1C-9664D49A9713}" presName="textRect" presStyleLbl="revTx" presStyleIdx="0" presStyleCnt="2">
        <dgm:presLayoutVars>
          <dgm:chMax val="1"/>
          <dgm:chPref val="1"/>
        </dgm:presLayoutVars>
      </dgm:prSet>
      <dgm:spPr/>
    </dgm:pt>
    <dgm:pt modelId="{24FD0C18-6AD0-46C2-A0B1-65572CABE5FD}" type="pres">
      <dgm:prSet presAssocID="{86A4EDD3-FF57-4780-A938-BD1D3A0ACB91}" presName="sibTrans" presStyleCnt="0"/>
      <dgm:spPr/>
    </dgm:pt>
    <dgm:pt modelId="{1DE265C3-98D1-4F4A-926D-80A116829DF6}" type="pres">
      <dgm:prSet presAssocID="{25D31D37-D363-418C-92E8-3ED40A7979E8}" presName="compNode" presStyleCnt="0"/>
      <dgm:spPr/>
    </dgm:pt>
    <dgm:pt modelId="{EEF6BE67-1328-4366-A6C9-4D8982DB2169}" type="pres">
      <dgm:prSet presAssocID="{25D31D37-D363-418C-92E8-3ED40A7979E8}" presName="iconBgRect" presStyleLbl="bgShp" presStyleIdx="1" presStyleCnt="2"/>
      <dgm:spPr/>
    </dgm:pt>
    <dgm:pt modelId="{336A9461-46A0-4DE1-A81E-10638136BBEA}" type="pres">
      <dgm:prSet presAssocID="{25D31D37-D363-418C-92E8-3ED40A7979E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Argent"/>
        </a:ext>
      </dgm:extLst>
    </dgm:pt>
    <dgm:pt modelId="{76D67A1A-AD92-49BA-BF28-1854CAC87B16}" type="pres">
      <dgm:prSet presAssocID="{25D31D37-D363-418C-92E8-3ED40A7979E8}" presName="spaceRect" presStyleCnt="0"/>
      <dgm:spPr/>
    </dgm:pt>
    <dgm:pt modelId="{3D18E063-6375-4445-83D4-8C2AFE350BDE}" type="pres">
      <dgm:prSet presAssocID="{25D31D37-D363-418C-92E8-3ED40A7979E8}" presName="textRect" presStyleLbl="revTx" presStyleIdx="1" presStyleCnt="2">
        <dgm:presLayoutVars>
          <dgm:chMax val="1"/>
          <dgm:chPref val="1"/>
        </dgm:presLayoutVars>
      </dgm:prSet>
      <dgm:spPr/>
    </dgm:pt>
  </dgm:ptLst>
  <dgm:cxnLst>
    <dgm:cxn modelId="{71E62527-6C27-4D9E-BF79-D02BDDE440EC}" type="presOf" srcId="{25D31D37-D363-418C-92E8-3ED40A7979E8}" destId="{3D18E063-6375-4445-83D4-8C2AFE350BDE}" srcOrd="0" destOrd="0" presId="urn:microsoft.com/office/officeart/2018/5/layout/IconCircleLabelList"/>
    <dgm:cxn modelId="{6505F6A9-91CB-467E-BF8E-5AEC38214D9F}" type="presOf" srcId="{A210219F-4846-4433-9773-F8367CB3C6D2}" destId="{30E3E6A7-9974-4D80-A6CB-29DA0867E25F}" srcOrd="0" destOrd="0" presId="urn:microsoft.com/office/officeart/2018/5/layout/IconCircleLabelList"/>
    <dgm:cxn modelId="{2C2C8DBB-FD76-47C6-9383-C46FB0EC4CF0}" srcId="{A210219F-4846-4433-9773-F8367CB3C6D2}" destId="{74C875F9-E013-46A8-9C1C-9664D49A9713}" srcOrd="0" destOrd="0" parTransId="{F337CD2F-2C55-46CF-BCB8-2EF703D5EF86}" sibTransId="{86A4EDD3-FF57-4780-A938-BD1D3A0ACB91}"/>
    <dgm:cxn modelId="{AD626ACB-E354-4A6D-81B9-CFB843BEFAF3}" type="presOf" srcId="{74C875F9-E013-46A8-9C1C-9664D49A9713}" destId="{192C4EF2-D5E6-4238-8EE7-412966FEE0E2}" srcOrd="0" destOrd="0" presId="urn:microsoft.com/office/officeart/2018/5/layout/IconCircleLabelList"/>
    <dgm:cxn modelId="{BC8B01FF-04B0-49D6-A043-B21AC9F76A23}" srcId="{A210219F-4846-4433-9773-F8367CB3C6D2}" destId="{25D31D37-D363-418C-92E8-3ED40A7979E8}" srcOrd="1" destOrd="0" parTransId="{3AFC475F-4830-4602-9229-83C5A7EDC9DA}" sibTransId="{84565900-69B2-4FB5-A433-B6461EA4295B}"/>
    <dgm:cxn modelId="{DDEEFB0E-B31A-4672-B283-7DF36CEB720E}" type="presParOf" srcId="{30E3E6A7-9974-4D80-A6CB-29DA0867E25F}" destId="{6012FC6E-775A-416B-8D92-172A2BF13F1F}" srcOrd="0" destOrd="0" presId="urn:microsoft.com/office/officeart/2018/5/layout/IconCircleLabelList"/>
    <dgm:cxn modelId="{A4603616-DE44-4A31-8D4D-A23B4CA9AEDB}" type="presParOf" srcId="{6012FC6E-775A-416B-8D92-172A2BF13F1F}" destId="{7CEFA985-E4EB-468F-A0C9-78B7E918D120}" srcOrd="0" destOrd="0" presId="urn:microsoft.com/office/officeart/2018/5/layout/IconCircleLabelList"/>
    <dgm:cxn modelId="{2FD79DC4-E980-4662-A513-C8177B91AB4F}" type="presParOf" srcId="{6012FC6E-775A-416B-8D92-172A2BF13F1F}" destId="{964B4ACC-677A-4A50-97DB-30179E812FB9}" srcOrd="1" destOrd="0" presId="urn:microsoft.com/office/officeart/2018/5/layout/IconCircleLabelList"/>
    <dgm:cxn modelId="{FA87BBA8-EF00-4EEE-B8B1-3C36E7C434E6}" type="presParOf" srcId="{6012FC6E-775A-416B-8D92-172A2BF13F1F}" destId="{DAC81A3A-AEF2-4408-9F16-8494E0AB89AA}" srcOrd="2" destOrd="0" presId="urn:microsoft.com/office/officeart/2018/5/layout/IconCircleLabelList"/>
    <dgm:cxn modelId="{37DC5A17-A2DB-4F05-8887-72112485E4F6}" type="presParOf" srcId="{6012FC6E-775A-416B-8D92-172A2BF13F1F}" destId="{192C4EF2-D5E6-4238-8EE7-412966FEE0E2}" srcOrd="3" destOrd="0" presId="urn:microsoft.com/office/officeart/2018/5/layout/IconCircleLabelList"/>
    <dgm:cxn modelId="{88AB3352-539E-4C07-B3DB-A50ED97FB7F7}" type="presParOf" srcId="{30E3E6A7-9974-4D80-A6CB-29DA0867E25F}" destId="{24FD0C18-6AD0-46C2-A0B1-65572CABE5FD}" srcOrd="1" destOrd="0" presId="urn:microsoft.com/office/officeart/2018/5/layout/IconCircleLabelList"/>
    <dgm:cxn modelId="{F1D9E1D4-D7C2-44ED-92B3-D9BD306F57B8}" type="presParOf" srcId="{30E3E6A7-9974-4D80-A6CB-29DA0867E25F}" destId="{1DE265C3-98D1-4F4A-926D-80A116829DF6}" srcOrd="2" destOrd="0" presId="urn:microsoft.com/office/officeart/2018/5/layout/IconCircleLabelList"/>
    <dgm:cxn modelId="{FE5D9161-E7AB-4371-95B3-A4597BC09C31}" type="presParOf" srcId="{1DE265C3-98D1-4F4A-926D-80A116829DF6}" destId="{EEF6BE67-1328-4366-A6C9-4D8982DB2169}" srcOrd="0" destOrd="0" presId="urn:microsoft.com/office/officeart/2018/5/layout/IconCircleLabelList"/>
    <dgm:cxn modelId="{F4C9C3D2-1C69-428F-BD8D-6802ACE32375}" type="presParOf" srcId="{1DE265C3-98D1-4F4A-926D-80A116829DF6}" destId="{336A9461-46A0-4DE1-A81E-10638136BBEA}" srcOrd="1" destOrd="0" presId="urn:microsoft.com/office/officeart/2018/5/layout/IconCircleLabelList"/>
    <dgm:cxn modelId="{E59D1834-482D-4191-8C2C-0910AAFB06D9}" type="presParOf" srcId="{1DE265C3-98D1-4F4A-926D-80A116829DF6}" destId="{76D67A1A-AD92-49BA-BF28-1854CAC87B16}" srcOrd="2" destOrd="0" presId="urn:microsoft.com/office/officeart/2018/5/layout/IconCircleLabelList"/>
    <dgm:cxn modelId="{87861E11-8533-4EEF-9183-8047820D7A23}" type="presParOf" srcId="{1DE265C3-98D1-4F4A-926D-80A116829DF6}" destId="{3D18E063-6375-4445-83D4-8C2AFE350BDE}"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2BD08E-0295-49EC-95B4-51D7BF5218F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339237E-97BC-4B9A-86DA-15953441EE36}">
      <dgm:prSet/>
      <dgm:spPr/>
      <dgm:t>
        <a:bodyPr/>
        <a:lstStyle/>
        <a:p>
          <a:r>
            <a:rPr lang="en-US"/>
            <a:t>Our project aims to </a:t>
          </a:r>
          <a:r>
            <a:rPr lang="en-US" b="1"/>
            <a:t>solve a common real-life problem</a:t>
          </a:r>
          <a:r>
            <a:rPr lang="en-US"/>
            <a:t>, which is unpredictable metro incidents.</a:t>
          </a:r>
        </a:p>
      </dgm:t>
    </dgm:pt>
    <dgm:pt modelId="{A6FC9364-49E9-4850-9B56-EA843F0A1791}" type="parTrans" cxnId="{8DDCC043-343F-4B90-B4D0-C55C332670F3}">
      <dgm:prSet/>
      <dgm:spPr/>
      <dgm:t>
        <a:bodyPr/>
        <a:lstStyle/>
        <a:p>
          <a:endParaRPr lang="en-US"/>
        </a:p>
      </dgm:t>
    </dgm:pt>
    <dgm:pt modelId="{3F2061C3-F2E7-4738-ABD2-FAE018276EF6}" type="sibTrans" cxnId="{8DDCC043-343F-4B90-B4D0-C55C332670F3}">
      <dgm:prSet/>
      <dgm:spPr/>
      <dgm:t>
        <a:bodyPr/>
        <a:lstStyle/>
        <a:p>
          <a:endParaRPr lang="en-US"/>
        </a:p>
      </dgm:t>
    </dgm:pt>
    <dgm:pt modelId="{BB63647F-1DA4-4921-86C0-7882F8C67DC4}">
      <dgm:prSet/>
      <dgm:spPr/>
      <dgm:t>
        <a:bodyPr/>
        <a:lstStyle/>
        <a:p>
          <a:r>
            <a:rPr lang="en-US"/>
            <a:t>Model is very simple, but expandable.</a:t>
          </a:r>
        </a:p>
      </dgm:t>
    </dgm:pt>
    <dgm:pt modelId="{1049B557-5ACF-44F8-8CDC-4FC009BB0D84}" type="parTrans" cxnId="{F906C978-533C-47D1-850F-841D3269F570}">
      <dgm:prSet/>
      <dgm:spPr/>
      <dgm:t>
        <a:bodyPr/>
        <a:lstStyle/>
        <a:p>
          <a:endParaRPr lang="en-US"/>
        </a:p>
      </dgm:t>
    </dgm:pt>
    <dgm:pt modelId="{BE22A16B-F445-497B-8564-ABF46B617B0C}" type="sibTrans" cxnId="{F906C978-533C-47D1-850F-841D3269F570}">
      <dgm:prSet/>
      <dgm:spPr/>
      <dgm:t>
        <a:bodyPr/>
        <a:lstStyle/>
        <a:p>
          <a:endParaRPr lang="en-US"/>
        </a:p>
      </dgm:t>
    </dgm:pt>
    <dgm:pt modelId="{CCD3FEED-1053-4442-9B8A-507400EAFA53}">
      <dgm:prSet/>
      <dgm:spPr/>
      <dgm:t>
        <a:bodyPr/>
        <a:lstStyle/>
        <a:p>
          <a:r>
            <a:rPr lang="en-US" dirty="0"/>
            <a:t>It aligns with DRW’s data-driven culture (by leveraging real-time analytics and predictive models).</a:t>
          </a:r>
        </a:p>
      </dgm:t>
    </dgm:pt>
    <dgm:pt modelId="{0822D0DE-4D96-4694-9D0E-C2008B3E0936}" type="parTrans" cxnId="{461818EC-6BEB-4402-A7C5-372C9B934982}">
      <dgm:prSet/>
      <dgm:spPr/>
      <dgm:t>
        <a:bodyPr/>
        <a:lstStyle/>
        <a:p>
          <a:endParaRPr lang="en-US"/>
        </a:p>
      </dgm:t>
    </dgm:pt>
    <dgm:pt modelId="{145D1A19-957F-41E3-AF4C-9F46BBB41F5D}" type="sibTrans" cxnId="{461818EC-6BEB-4402-A7C5-372C9B934982}">
      <dgm:prSet/>
      <dgm:spPr/>
      <dgm:t>
        <a:bodyPr/>
        <a:lstStyle/>
        <a:p>
          <a:endParaRPr lang="en-US"/>
        </a:p>
      </dgm:t>
    </dgm:pt>
    <dgm:pt modelId="{AF26CBCA-0EB5-4D1B-A97E-8F0424FC02D2}" type="pres">
      <dgm:prSet presAssocID="{C82BD08E-0295-49EC-95B4-51D7BF5218F2}" presName="root" presStyleCnt="0">
        <dgm:presLayoutVars>
          <dgm:dir/>
          <dgm:resizeHandles val="exact"/>
        </dgm:presLayoutVars>
      </dgm:prSet>
      <dgm:spPr/>
    </dgm:pt>
    <dgm:pt modelId="{253DAA02-F6B6-43BC-9DCB-FCDE68D38E83}" type="pres">
      <dgm:prSet presAssocID="{7339237E-97BC-4B9A-86DA-15953441EE36}" presName="compNode" presStyleCnt="0"/>
      <dgm:spPr/>
    </dgm:pt>
    <dgm:pt modelId="{E2B0E1DB-E3C3-4C23-BB69-24347D0B4277}" type="pres">
      <dgm:prSet presAssocID="{7339237E-97BC-4B9A-86DA-15953441EE36}" presName="bgRect" presStyleLbl="bgShp" presStyleIdx="0" presStyleCnt="3"/>
      <dgm:spPr/>
    </dgm:pt>
    <dgm:pt modelId="{3CA2736F-FBB5-45C5-A9D0-65134916012E}" type="pres">
      <dgm:prSet presAssocID="{7339237E-97BC-4B9A-86DA-15953441EE3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amway"/>
        </a:ext>
      </dgm:extLst>
    </dgm:pt>
    <dgm:pt modelId="{662CF512-366E-4CB6-B31E-606B130CAB7B}" type="pres">
      <dgm:prSet presAssocID="{7339237E-97BC-4B9A-86DA-15953441EE36}" presName="spaceRect" presStyleCnt="0"/>
      <dgm:spPr/>
    </dgm:pt>
    <dgm:pt modelId="{0A62B07D-9B7D-49B0-836B-083B76456B4C}" type="pres">
      <dgm:prSet presAssocID="{7339237E-97BC-4B9A-86DA-15953441EE36}" presName="parTx" presStyleLbl="revTx" presStyleIdx="0" presStyleCnt="3">
        <dgm:presLayoutVars>
          <dgm:chMax val="0"/>
          <dgm:chPref val="0"/>
        </dgm:presLayoutVars>
      </dgm:prSet>
      <dgm:spPr/>
    </dgm:pt>
    <dgm:pt modelId="{4CF14081-106E-422D-8AD3-FBEF418E4523}" type="pres">
      <dgm:prSet presAssocID="{3F2061C3-F2E7-4738-ABD2-FAE018276EF6}" presName="sibTrans" presStyleCnt="0"/>
      <dgm:spPr/>
    </dgm:pt>
    <dgm:pt modelId="{5CF0AB45-94A0-4CD2-B9F4-F89AFEED115C}" type="pres">
      <dgm:prSet presAssocID="{BB63647F-1DA4-4921-86C0-7882F8C67DC4}" presName="compNode" presStyleCnt="0"/>
      <dgm:spPr/>
    </dgm:pt>
    <dgm:pt modelId="{5C221D24-DCDB-4489-B5CB-122825D675EA}" type="pres">
      <dgm:prSet presAssocID="{BB63647F-1DA4-4921-86C0-7882F8C67DC4}" presName="bgRect" presStyleLbl="bgShp" presStyleIdx="1" presStyleCnt="3"/>
      <dgm:spPr/>
    </dgm:pt>
    <dgm:pt modelId="{8AF52CF9-9FE4-4EA5-8801-08EC63150052}" type="pres">
      <dgm:prSet presAssocID="{BB63647F-1DA4-4921-86C0-7882F8C67DC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tical disc"/>
        </a:ext>
      </dgm:extLst>
    </dgm:pt>
    <dgm:pt modelId="{C27FF2CA-7945-4A6E-909F-227EC51174C1}" type="pres">
      <dgm:prSet presAssocID="{BB63647F-1DA4-4921-86C0-7882F8C67DC4}" presName="spaceRect" presStyleCnt="0"/>
      <dgm:spPr/>
    </dgm:pt>
    <dgm:pt modelId="{1A7A93DC-6DFF-43C1-9CE9-6B0EE396DEC9}" type="pres">
      <dgm:prSet presAssocID="{BB63647F-1DA4-4921-86C0-7882F8C67DC4}" presName="parTx" presStyleLbl="revTx" presStyleIdx="1" presStyleCnt="3">
        <dgm:presLayoutVars>
          <dgm:chMax val="0"/>
          <dgm:chPref val="0"/>
        </dgm:presLayoutVars>
      </dgm:prSet>
      <dgm:spPr/>
    </dgm:pt>
    <dgm:pt modelId="{7ABB2C32-5E93-469C-9B6F-3D4DB8439A15}" type="pres">
      <dgm:prSet presAssocID="{BE22A16B-F445-497B-8564-ABF46B617B0C}" presName="sibTrans" presStyleCnt="0"/>
      <dgm:spPr/>
    </dgm:pt>
    <dgm:pt modelId="{8212CA6F-0325-4A75-B256-25565F74CF5F}" type="pres">
      <dgm:prSet presAssocID="{CCD3FEED-1053-4442-9B8A-507400EAFA53}" presName="compNode" presStyleCnt="0"/>
      <dgm:spPr/>
    </dgm:pt>
    <dgm:pt modelId="{2EE93A57-D7DD-443F-A0A9-3E4ECFCA5BDC}" type="pres">
      <dgm:prSet presAssocID="{CCD3FEED-1053-4442-9B8A-507400EAFA53}" presName="bgRect" presStyleLbl="bgShp" presStyleIdx="2" presStyleCnt="3"/>
      <dgm:spPr/>
    </dgm:pt>
    <dgm:pt modelId="{4DF58496-CC13-47D4-8EF6-A8E102721BCE}" type="pres">
      <dgm:prSet presAssocID="{CCD3FEED-1053-4442-9B8A-507400EAFA5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Bar Chart"/>
        </a:ext>
      </dgm:extLst>
    </dgm:pt>
    <dgm:pt modelId="{5FCA7F8E-2B9E-45A9-BF0E-551C1DBD0CF0}" type="pres">
      <dgm:prSet presAssocID="{CCD3FEED-1053-4442-9B8A-507400EAFA53}" presName="spaceRect" presStyleCnt="0"/>
      <dgm:spPr/>
    </dgm:pt>
    <dgm:pt modelId="{A6099A91-B081-4667-A74A-9BA78AA023E2}" type="pres">
      <dgm:prSet presAssocID="{CCD3FEED-1053-4442-9B8A-507400EAFA53}" presName="parTx" presStyleLbl="revTx" presStyleIdx="2" presStyleCnt="3">
        <dgm:presLayoutVars>
          <dgm:chMax val="0"/>
          <dgm:chPref val="0"/>
        </dgm:presLayoutVars>
      </dgm:prSet>
      <dgm:spPr/>
    </dgm:pt>
  </dgm:ptLst>
  <dgm:cxnLst>
    <dgm:cxn modelId="{B91DB01A-2B12-4E90-8804-81BCCBA99542}" type="presOf" srcId="{CCD3FEED-1053-4442-9B8A-507400EAFA53}" destId="{A6099A91-B081-4667-A74A-9BA78AA023E2}" srcOrd="0" destOrd="0" presId="urn:microsoft.com/office/officeart/2018/2/layout/IconVerticalSolidList"/>
    <dgm:cxn modelId="{8DDCC043-343F-4B90-B4D0-C55C332670F3}" srcId="{C82BD08E-0295-49EC-95B4-51D7BF5218F2}" destId="{7339237E-97BC-4B9A-86DA-15953441EE36}" srcOrd="0" destOrd="0" parTransId="{A6FC9364-49E9-4850-9B56-EA843F0A1791}" sibTransId="{3F2061C3-F2E7-4738-ABD2-FAE018276EF6}"/>
    <dgm:cxn modelId="{DCF0F173-064B-4C63-9573-055936F0CBB6}" type="presOf" srcId="{C82BD08E-0295-49EC-95B4-51D7BF5218F2}" destId="{AF26CBCA-0EB5-4D1B-A97E-8F0424FC02D2}" srcOrd="0" destOrd="0" presId="urn:microsoft.com/office/officeart/2018/2/layout/IconVerticalSolidList"/>
    <dgm:cxn modelId="{F906C978-533C-47D1-850F-841D3269F570}" srcId="{C82BD08E-0295-49EC-95B4-51D7BF5218F2}" destId="{BB63647F-1DA4-4921-86C0-7882F8C67DC4}" srcOrd="1" destOrd="0" parTransId="{1049B557-5ACF-44F8-8CDC-4FC009BB0D84}" sibTransId="{BE22A16B-F445-497B-8564-ABF46B617B0C}"/>
    <dgm:cxn modelId="{07C369BD-9994-4DA1-A645-67406A2079E9}" type="presOf" srcId="{7339237E-97BC-4B9A-86DA-15953441EE36}" destId="{0A62B07D-9B7D-49B0-836B-083B76456B4C}" srcOrd="0" destOrd="0" presId="urn:microsoft.com/office/officeart/2018/2/layout/IconVerticalSolidList"/>
    <dgm:cxn modelId="{5CAD13EC-996E-42CE-AEC7-B62EC8084973}" type="presOf" srcId="{BB63647F-1DA4-4921-86C0-7882F8C67DC4}" destId="{1A7A93DC-6DFF-43C1-9CE9-6B0EE396DEC9}" srcOrd="0" destOrd="0" presId="urn:microsoft.com/office/officeart/2018/2/layout/IconVerticalSolidList"/>
    <dgm:cxn modelId="{461818EC-6BEB-4402-A7C5-372C9B934982}" srcId="{C82BD08E-0295-49EC-95B4-51D7BF5218F2}" destId="{CCD3FEED-1053-4442-9B8A-507400EAFA53}" srcOrd="2" destOrd="0" parTransId="{0822D0DE-4D96-4694-9D0E-C2008B3E0936}" sibTransId="{145D1A19-957F-41E3-AF4C-9F46BBB41F5D}"/>
    <dgm:cxn modelId="{9D989DC1-4725-4378-A39A-7FC2A4A70A08}" type="presParOf" srcId="{AF26CBCA-0EB5-4D1B-A97E-8F0424FC02D2}" destId="{253DAA02-F6B6-43BC-9DCB-FCDE68D38E83}" srcOrd="0" destOrd="0" presId="urn:microsoft.com/office/officeart/2018/2/layout/IconVerticalSolidList"/>
    <dgm:cxn modelId="{A1FF3F0B-309B-4982-B90A-C76B68EAB2C6}" type="presParOf" srcId="{253DAA02-F6B6-43BC-9DCB-FCDE68D38E83}" destId="{E2B0E1DB-E3C3-4C23-BB69-24347D0B4277}" srcOrd="0" destOrd="0" presId="urn:microsoft.com/office/officeart/2018/2/layout/IconVerticalSolidList"/>
    <dgm:cxn modelId="{6B7CB0C7-05AE-43B5-84B5-7004E8420588}" type="presParOf" srcId="{253DAA02-F6B6-43BC-9DCB-FCDE68D38E83}" destId="{3CA2736F-FBB5-45C5-A9D0-65134916012E}" srcOrd="1" destOrd="0" presId="urn:microsoft.com/office/officeart/2018/2/layout/IconVerticalSolidList"/>
    <dgm:cxn modelId="{2F334E21-EBA8-4107-AB62-76BD539E6E81}" type="presParOf" srcId="{253DAA02-F6B6-43BC-9DCB-FCDE68D38E83}" destId="{662CF512-366E-4CB6-B31E-606B130CAB7B}" srcOrd="2" destOrd="0" presId="urn:microsoft.com/office/officeart/2018/2/layout/IconVerticalSolidList"/>
    <dgm:cxn modelId="{8503BF66-0672-4086-8BC6-19CDAB5D0575}" type="presParOf" srcId="{253DAA02-F6B6-43BC-9DCB-FCDE68D38E83}" destId="{0A62B07D-9B7D-49B0-836B-083B76456B4C}" srcOrd="3" destOrd="0" presId="urn:microsoft.com/office/officeart/2018/2/layout/IconVerticalSolidList"/>
    <dgm:cxn modelId="{CBA5ACE3-A8FE-430F-B667-D2C61000B177}" type="presParOf" srcId="{AF26CBCA-0EB5-4D1B-A97E-8F0424FC02D2}" destId="{4CF14081-106E-422D-8AD3-FBEF418E4523}" srcOrd="1" destOrd="0" presId="urn:microsoft.com/office/officeart/2018/2/layout/IconVerticalSolidList"/>
    <dgm:cxn modelId="{AA8123B0-6581-40EE-BD0E-A126E04F3942}" type="presParOf" srcId="{AF26CBCA-0EB5-4D1B-A97E-8F0424FC02D2}" destId="{5CF0AB45-94A0-4CD2-B9F4-F89AFEED115C}" srcOrd="2" destOrd="0" presId="urn:microsoft.com/office/officeart/2018/2/layout/IconVerticalSolidList"/>
    <dgm:cxn modelId="{6E91D4D6-12F6-4A72-8789-1E462C5AEC6A}" type="presParOf" srcId="{5CF0AB45-94A0-4CD2-B9F4-F89AFEED115C}" destId="{5C221D24-DCDB-4489-B5CB-122825D675EA}" srcOrd="0" destOrd="0" presId="urn:microsoft.com/office/officeart/2018/2/layout/IconVerticalSolidList"/>
    <dgm:cxn modelId="{E7A15C50-FE2D-46E7-9566-C057F7725FA9}" type="presParOf" srcId="{5CF0AB45-94A0-4CD2-B9F4-F89AFEED115C}" destId="{8AF52CF9-9FE4-4EA5-8801-08EC63150052}" srcOrd="1" destOrd="0" presId="urn:microsoft.com/office/officeart/2018/2/layout/IconVerticalSolidList"/>
    <dgm:cxn modelId="{27476C68-D41A-4E93-B212-297D0E4EFC7C}" type="presParOf" srcId="{5CF0AB45-94A0-4CD2-B9F4-F89AFEED115C}" destId="{C27FF2CA-7945-4A6E-909F-227EC51174C1}" srcOrd="2" destOrd="0" presId="urn:microsoft.com/office/officeart/2018/2/layout/IconVerticalSolidList"/>
    <dgm:cxn modelId="{2BA6D16D-989A-4D6C-A767-7DF68A7DAEFE}" type="presParOf" srcId="{5CF0AB45-94A0-4CD2-B9F4-F89AFEED115C}" destId="{1A7A93DC-6DFF-43C1-9CE9-6B0EE396DEC9}" srcOrd="3" destOrd="0" presId="urn:microsoft.com/office/officeart/2018/2/layout/IconVerticalSolidList"/>
    <dgm:cxn modelId="{4536786C-35AF-4359-AB36-5F398D37AE5C}" type="presParOf" srcId="{AF26CBCA-0EB5-4D1B-A97E-8F0424FC02D2}" destId="{7ABB2C32-5E93-469C-9B6F-3D4DB8439A15}" srcOrd="3" destOrd="0" presId="urn:microsoft.com/office/officeart/2018/2/layout/IconVerticalSolidList"/>
    <dgm:cxn modelId="{9491D8CB-DC3F-4EDD-9776-4B7D6F46F65D}" type="presParOf" srcId="{AF26CBCA-0EB5-4D1B-A97E-8F0424FC02D2}" destId="{8212CA6F-0325-4A75-B256-25565F74CF5F}" srcOrd="4" destOrd="0" presId="urn:microsoft.com/office/officeart/2018/2/layout/IconVerticalSolidList"/>
    <dgm:cxn modelId="{A74B02D3-9B70-4EBD-B983-1058CA97B877}" type="presParOf" srcId="{8212CA6F-0325-4A75-B256-25565F74CF5F}" destId="{2EE93A57-D7DD-443F-A0A9-3E4ECFCA5BDC}" srcOrd="0" destOrd="0" presId="urn:microsoft.com/office/officeart/2018/2/layout/IconVerticalSolidList"/>
    <dgm:cxn modelId="{D60D4F6F-CAE5-4DAE-9899-31BDB96B2BB3}" type="presParOf" srcId="{8212CA6F-0325-4A75-B256-25565F74CF5F}" destId="{4DF58496-CC13-47D4-8EF6-A8E102721BCE}" srcOrd="1" destOrd="0" presId="urn:microsoft.com/office/officeart/2018/2/layout/IconVerticalSolidList"/>
    <dgm:cxn modelId="{A7A49337-A979-4079-B75D-B9FEE591681D}" type="presParOf" srcId="{8212CA6F-0325-4A75-B256-25565F74CF5F}" destId="{5FCA7F8E-2B9E-45A9-BF0E-551C1DBD0CF0}" srcOrd="2" destOrd="0" presId="urn:microsoft.com/office/officeart/2018/2/layout/IconVerticalSolidList"/>
    <dgm:cxn modelId="{F5DCBA48-DA06-4216-88B7-740010D8458C}" type="presParOf" srcId="{8212CA6F-0325-4A75-B256-25565F74CF5F}" destId="{A6099A91-B081-4667-A74A-9BA78AA023E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EFA985-E4EB-468F-A0C9-78B7E918D120}">
      <dsp:nvSpPr>
        <dsp:cNvPr id="0" name=""/>
        <dsp:cNvSpPr/>
      </dsp:nvSpPr>
      <dsp:spPr>
        <a:xfrm>
          <a:off x="609021" y="131844"/>
          <a:ext cx="1715625" cy="171562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4B4ACC-677A-4A50-97DB-30179E812FB9}">
      <dsp:nvSpPr>
        <dsp:cNvPr id="0" name=""/>
        <dsp:cNvSpPr/>
      </dsp:nvSpPr>
      <dsp:spPr>
        <a:xfrm>
          <a:off x="974646" y="497470"/>
          <a:ext cx="984375" cy="984375"/>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2C4EF2-D5E6-4238-8EE7-412966FEE0E2}">
      <dsp:nvSpPr>
        <dsp:cNvPr id="0" name=""/>
        <dsp:cNvSpPr/>
      </dsp:nvSpPr>
      <dsp:spPr>
        <a:xfrm>
          <a:off x="60583" y="2381845"/>
          <a:ext cx="2812500"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dirty="0"/>
            <a:t>affect employee punctuality and productivity</a:t>
          </a:r>
        </a:p>
      </dsp:txBody>
      <dsp:txXfrm>
        <a:off x="60583" y="2381845"/>
        <a:ext cx="2812500" cy="922500"/>
      </dsp:txXfrm>
    </dsp:sp>
    <dsp:sp modelId="{EEF6BE67-1328-4366-A6C9-4D8982DB2169}">
      <dsp:nvSpPr>
        <dsp:cNvPr id="0" name=""/>
        <dsp:cNvSpPr/>
      </dsp:nvSpPr>
      <dsp:spPr>
        <a:xfrm>
          <a:off x="3913708" y="131844"/>
          <a:ext cx="1715625" cy="171562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6A9461-46A0-4DE1-A81E-10638136BBEA}">
      <dsp:nvSpPr>
        <dsp:cNvPr id="0" name=""/>
        <dsp:cNvSpPr/>
      </dsp:nvSpPr>
      <dsp:spPr>
        <a:xfrm>
          <a:off x="4279333" y="497470"/>
          <a:ext cx="984375" cy="9843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18E063-6375-4445-83D4-8C2AFE350BDE}">
      <dsp:nvSpPr>
        <dsp:cNvPr id="0" name=""/>
        <dsp:cNvSpPr/>
      </dsp:nvSpPr>
      <dsp:spPr>
        <a:xfrm>
          <a:off x="3365271" y="2381845"/>
          <a:ext cx="2812500"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dirty="0"/>
            <a:t>impact business and economic performance</a:t>
          </a:r>
        </a:p>
      </dsp:txBody>
      <dsp:txXfrm>
        <a:off x="3365271" y="2381845"/>
        <a:ext cx="2812500" cy="922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B0E1DB-E3C3-4C23-BB69-24347D0B4277}">
      <dsp:nvSpPr>
        <dsp:cNvPr id="0" name=""/>
        <dsp:cNvSpPr/>
      </dsp:nvSpPr>
      <dsp:spPr>
        <a:xfrm>
          <a:off x="0" y="623"/>
          <a:ext cx="7216416" cy="14600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A2736F-FBB5-45C5-A9D0-65134916012E}">
      <dsp:nvSpPr>
        <dsp:cNvPr id="0" name=""/>
        <dsp:cNvSpPr/>
      </dsp:nvSpPr>
      <dsp:spPr>
        <a:xfrm>
          <a:off x="441651" y="329124"/>
          <a:ext cx="803001" cy="8030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62B07D-9B7D-49B0-836B-083B76456B4C}">
      <dsp:nvSpPr>
        <dsp:cNvPr id="0" name=""/>
        <dsp:cNvSpPr/>
      </dsp:nvSpPr>
      <dsp:spPr>
        <a:xfrm>
          <a:off x="1686304" y="623"/>
          <a:ext cx="5530111" cy="1460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517" tIns="154517" rIns="154517" bIns="154517" numCol="1" spcCol="1270" anchor="ctr" anchorCtr="0">
          <a:noAutofit/>
        </a:bodyPr>
        <a:lstStyle/>
        <a:p>
          <a:pPr marL="0" lvl="0" indent="0" algn="l" defTabSz="1111250">
            <a:lnSpc>
              <a:spcPct val="90000"/>
            </a:lnSpc>
            <a:spcBef>
              <a:spcPct val="0"/>
            </a:spcBef>
            <a:spcAft>
              <a:spcPct val="35000"/>
            </a:spcAft>
            <a:buNone/>
          </a:pPr>
          <a:r>
            <a:rPr lang="en-US" sz="2500" kern="1200"/>
            <a:t>Our project aims to </a:t>
          </a:r>
          <a:r>
            <a:rPr lang="en-US" sz="2500" b="1" kern="1200"/>
            <a:t>solve a common real-life problem</a:t>
          </a:r>
          <a:r>
            <a:rPr lang="en-US" sz="2500" kern="1200"/>
            <a:t>, which is unpredictable metro incidents.</a:t>
          </a:r>
        </a:p>
      </dsp:txBody>
      <dsp:txXfrm>
        <a:off x="1686304" y="623"/>
        <a:ext cx="5530111" cy="1460003"/>
      </dsp:txXfrm>
    </dsp:sp>
    <dsp:sp modelId="{5C221D24-DCDB-4489-B5CB-122825D675EA}">
      <dsp:nvSpPr>
        <dsp:cNvPr id="0" name=""/>
        <dsp:cNvSpPr/>
      </dsp:nvSpPr>
      <dsp:spPr>
        <a:xfrm>
          <a:off x="0" y="1825628"/>
          <a:ext cx="7216416" cy="14600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F52CF9-9FE4-4EA5-8801-08EC63150052}">
      <dsp:nvSpPr>
        <dsp:cNvPr id="0" name=""/>
        <dsp:cNvSpPr/>
      </dsp:nvSpPr>
      <dsp:spPr>
        <a:xfrm>
          <a:off x="441651" y="2154129"/>
          <a:ext cx="803001" cy="8030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7A93DC-6DFF-43C1-9CE9-6B0EE396DEC9}">
      <dsp:nvSpPr>
        <dsp:cNvPr id="0" name=""/>
        <dsp:cNvSpPr/>
      </dsp:nvSpPr>
      <dsp:spPr>
        <a:xfrm>
          <a:off x="1686304" y="1825628"/>
          <a:ext cx="5530111" cy="1460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517" tIns="154517" rIns="154517" bIns="154517" numCol="1" spcCol="1270" anchor="ctr" anchorCtr="0">
          <a:noAutofit/>
        </a:bodyPr>
        <a:lstStyle/>
        <a:p>
          <a:pPr marL="0" lvl="0" indent="0" algn="l" defTabSz="1111250">
            <a:lnSpc>
              <a:spcPct val="90000"/>
            </a:lnSpc>
            <a:spcBef>
              <a:spcPct val="0"/>
            </a:spcBef>
            <a:spcAft>
              <a:spcPct val="35000"/>
            </a:spcAft>
            <a:buNone/>
          </a:pPr>
          <a:r>
            <a:rPr lang="en-US" sz="2500" kern="1200"/>
            <a:t>Model is very simple, but expandable.</a:t>
          </a:r>
        </a:p>
      </dsp:txBody>
      <dsp:txXfrm>
        <a:off x="1686304" y="1825628"/>
        <a:ext cx="5530111" cy="1460003"/>
      </dsp:txXfrm>
    </dsp:sp>
    <dsp:sp modelId="{2EE93A57-D7DD-443F-A0A9-3E4ECFCA5BDC}">
      <dsp:nvSpPr>
        <dsp:cNvPr id="0" name=""/>
        <dsp:cNvSpPr/>
      </dsp:nvSpPr>
      <dsp:spPr>
        <a:xfrm>
          <a:off x="0" y="3650632"/>
          <a:ext cx="7216416" cy="14600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F58496-CC13-47D4-8EF6-A8E102721BCE}">
      <dsp:nvSpPr>
        <dsp:cNvPr id="0" name=""/>
        <dsp:cNvSpPr/>
      </dsp:nvSpPr>
      <dsp:spPr>
        <a:xfrm>
          <a:off x="441651" y="3979133"/>
          <a:ext cx="803001" cy="8030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099A91-B081-4667-A74A-9BA78AA023E2}">
      <dsp:nvSpPr>
        <dsp:cNvPr id="0" name=""/>
        <dsp:cNvSpPr/>
      </dsp:nvSpPr>
      <dsp:spPr>
        <a:xfrm>
          <a:off x="1686304" y="3650632"/>
          <a:ext cx="5530111" cy="1460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517" tIns="154517" rIns="154517" bIns="154517" numCol="1" spcCol="1270" anchor="ctr" anchorCtr="0">
          <a:noAutofit/>
        </a:bodyPr>
        <a:lstStyle/>
        <a:p>
          <a:pPr marL="0" lvl="0" indent="0" algn="l" defTabSz="1111250">
            <a:lnSpc>
              <a:spcPct val="90000"/>
            </a:lnSpc>
            <a:spcBef>
              <a:spcPct val="0"/>
            </a:spcBef>
            <a:spcAft>
              <a:spcPct val="35000"/>
            </a:spcAft>
            <a:buNone/>
          </a:pPr>
          <a:r>
            <a:rPr lang="en-US" sz="2500" kern="1200" dirty="0"/>
            <a:t>It aligns with DRW’s data-driven culture (by leveraging real-time analytics and predictive models).</a:t>
          </a:r>
        </a:p>
      </dsp:txBody>
      <dsp:txXfrm>
        <a:off x="1686304" y="3650632"/>
        <a:ext cx="5530111" cy="1460003"/>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77BAFB-B054-4916-B9E0-F6CEFE1ABD51}" type="datetimeFigureOut">
              <a:rPr lang="fr-CA" smtClean="0"/>
              <a:t>2025-02-02</a:t>
            </a:fld>
            <a:endParaRPr lang="fr-C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CD685C-3792-45D7-B91A-2D2285CFEC20}" type="slidenum">
              <a:rPr lang="fr-CA" smtClean="0"/>
              <a:t>‹N°›</a:t>
            </a:fld>
            <a:endParaRPr lang="fr-CA"/>
          </a:p>
        </p:txBody>
      </p:sp>
    </p:spTree>
    <p:extLst>
      <p:ext uri="{BB962C8B-B14F-4D97-AF65-F5344CB8AC3E}">
        <p14:creationId xmlns:p14="http://schemas.microsoft.com/office/powerpoint/2010/main" val="3881984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Metro delays and inefficiencies disrupt daily commutes.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Unpredictable transit affects employee punctuality and productivity.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Operational issues can impact business and economic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fr-CA" dirty="0"/>
          </a:p>
        </p:txBody>
      </p:sp>
      <p:sp>
        <p:nvSpPr>
          <p:cNvPr id="4" name="Espace réservé du numéro de diapositive 3"/>
          <p:cNvSpPr>
            <a:spLocks noGrp="1"/>
          </p:cNvSpPr>
          <p:nvPr>
            <p:ph type="sldNum" sz="quarter" idx="5"/>
          </p:nvPr>
        </p:nvSpPr>
        <p:spPr/>
        <p:txBody>
          <a:bodyPr/>
          <a:lstStyle/>
          <a:p>
            <a:fld id="{33CD685C-3792-45D7-B91A-2D2285CFEC20}" type="slidenum">
              <a:rPr lang="fr-CA" smtClean="0"/>
              <a:t>2</a:t>
            </a:fld>
            <a:endParaRPr lang="fr-CA"/>
          </a:p>
        </p:txBody>
      </p:sp>
    </p:spTree>
    <p:extLst>
      <p:ext uri="{BB962C8B-B14F-4D97-AF65-F5344CB8AC3E}">
        <p14:creationId xmlns:p14="http://schemas.microsoft.com/office/powerpoint/2010/main" val="7716239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10B066-E113-96AC-995E-6F0459BFE43F}"/>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CBACDB2-55BB-14C9-9AAE-44FCBC02C533}"/>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9C941D6F-4D1B-D9DC-9827-7AF54C49068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fr-CA" dirty="0"/>
          </a:p>
        </p:txBody>
      </p:sp>
      <p:sp>
        <p:nvSpPr>
          <p:cNvPr id="4" name="Espace réservé du numéro de diapositive 3">
            <a:extLst>
              <a:ext uri="{FF2B5EF4-FFF2-40B4-BE49-F238E27FC236}">
                <a16:creationId xmlns:a16="http://schemas.microsoft.com/office/drawing/2014/main" id="{443E492D-EEC6-E687-3F07-96B72C8B920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CD685C-3792-45D7-B91A-2D2285CFEC20}" type="slidenum">
              <a:rPr kumimoji="0" lang="fr-CA"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fr-CA"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0356570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CF915F-A06F-1E7C-B28F-1D2B01E48472}"/>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FE286969-A739-05F8-9154-3D0748B74248}"/>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D1DCFF52-EF69-A315-1502-051DD47FF2B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fr-CA" dirty="0"/>
          </a:p>
        </p:txBody>
      </p:sp>
      <p:sp>
        <p:nvSpPr>
          <p:cNvPr id="4" name="Espace réservé du numéro de diapositive 3">
            <a:extLst>
              <a:ext uri="{FF2B5EF4-FFF2-40B4-BE49-F238E27FC236}">
                <a16:creationId xmlns:a16="http://schemas.microsoft.com/office/drawing/2014/main" id="{A9E3113B-2A04-AC97-EE95-6AE530AC190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CD685C-3792-45D7-B91A-2D2285CFEC20}" type="slidenum">
              <a:rPr kumimoji="0" lang="fr-CA"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fr-CA"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5262868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fld id="{33CD685C-3792-45D7-B91A-2D2285CFEC20}" type="slidenum">
              <a:rPr lang="fr-CA" smtClean="0"/>
              <a:t>13</a:t>
            </a:fld>
            <a:endParaRPr lang="fr-CA"/>
          </a:p>
        </p:txBody>
      </p:sp>
    </p:spTree>
    <p:extLst>
      <p:ext uri="{BB962C8B-B14F-4D97-AF65-F5344CB8AC3E}">
        <p14:creationId xmlns:p14="http://schemas.microsoft.com/office/powerpoint/2010/main" val="428874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A82285-AD19-23AD-AA31-289EAB3F67F9}"/>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1A0C9AFE-C07E-39DD-7D08-20C2CF13C4E0}"/>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00395584-79A0-81FF-ABE3-AED823F47CF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fr-CA" dirty="0"/>
          </a:p>
        </p:txBody>
      </p:sp>
      <p:sp>
        <p:nvSpPr>
          <p:cNvPr id="4" name="Espace réservé du numéro de diapositive 3">
            <a:extLst>
              <a:ext uri="{FF2B5EF4-FFF2-40B4-BE49-F238E27FC236}">
                <a16:creationId xmlns:a16="http://schemas.microsoft.com/office/drawing/2014/main" id="{73B00131-2678-5A53-2D53-EC151DE884B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CD685C-3792-45D7-B91A-2D2285CFEC20}" type="slidenum">
              <a:rPr kumimoji="0" lang="fr-CA"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fr-CA"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339861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04508F-808D-C774-7493-853F08741BB3}"/>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78437CD7-58C9-68C5-C000-9D715C1E1D18}"/>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54AB166A-43DA-D982-DA75-979873FFAF58}"/>
              </a:ext>
            </a:extLst>
          </p:cNvPr>
          <p:cNvSpPr>
            <a:spLocks noGrp="1"/>
          </p:cNvSpPr>
          <p:nvPr>
            <p:ph type="body" idx="1"/>
          </p:nvPr>
        </p:nvSpPr>
        <p:spPr/>
        <p:txBody>
          <a:bodyPr/>
          <a:lstStyle/>
          <a:p>
            <a:r>
              <a:rPr lang="en-US" sz="1800" b="0" i="0" u="none" strike="noStrike" baseline="0" dirty="0">
                <a:solidFill>
                  <a:srgbClr val="000000"/>
                </a:solidFill>
                <a:latin typeface="Times New Roman" panose="02020603050405020304" pitchFamily="18" charset="0"/>
              </a:rPr>
              <a:t>Regular metro users would be able to take precautions like leaving early or taking an alternative route, </a:t>
            </a:r>
            <a:endParaRPr lang="fr-CA" dirty="0"/>
          </a:p>
        </p:txBody>
      </p:sp>
      <p:sp>
        <p:nvSpPr>
          <p:cNvPr id="4" name="Espace réservé du numéro de diapositive 3">
            <a:extLst>
              <a:ext uri="{FF2B5EF4-FFF2-40B4-BE49-F238E27FC236}">
                <a16:creationId xmlns:a16="http://schemas.microsoft.com/office/drawing/2014/main" id="{169DDD09-02E9-A6B9-03DC-3DC1CEAD265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CD685C-3792-45D7-B91A-2D2285CFEC20}" type="slidenum">
              <a:rPr kumimoji="0" lang="fr-CA"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fr-CA"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274983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199CE5-F120-80A6-ACC6-727059B5913F}"/>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B22BB0C8-B240-BEFB-C471-482C8EEA9097}"/>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1D656ABD-A3E8-BFCB-F338-BE88819C815F}"/>
              </a:ext>
            </a:extLst>
          </p:cNvPr>
          <p:cNvSpPr>
            <a:spLocks noGrp="1"/>
          </p:cNvSpPr>
          <p:nvPr>
            <p:ph type="body" idx="1"/>
          </p:nvPr>
        </p:nvSpPr>
        <p:spPr/>
        <p:txBody>
          <a:bodyPr/>
          <a:lstStyle/>
          <a:p>
            <a:r>
              <a:rPr lang="en-US" sz="1800" b="0" i="0" u="none" strike="noStrike" baseline="0" dirty="0">
                <a:solidFill>
                  <a:srgbClr val="000000"/>
                </a:solidFill>
                <a:latin typeface="Times New Roman" panose="02020603050405020304" pitchFamily="18" charset="0"/>
              </a:rPr>
              <a:t>we can allow metro users and the management of the Metro to predict possible crash outs, forecast peak incident hours, etc. </a:t>
            </a:r>
            <a:endParaRPr lang="fr-CA" dirty="0"/>
          </a:p>
        </p:txBody>
      </p:sp>
      <p:sp>
        <p:nvSpPr>
          <p:cNvPr id="4" name="Espace réservé du numéro de diapositive 3">
            <a:extLst>
              <a:ext uri="{FF2B5EF4-FFF2-40B4-BE49-F238E27FC236}">
                <a16:creationId xmlns:a16="http://schemas.microsoft.com/office/drawing/2014/main" id="{9338AFCA-9C93-BFCF-2782-AF270195B5C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CD685C-3792-45D7-B91A-2D2285CFEC20}" type="slidenum">
              <a:rPr kumimoji="0" lang="fr-CA"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fr-CA"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71628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A10083-0DC7-8C4A-9BDB-6977F0587DB5}"/>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68AA4AD7-AE9A-C15E-E150-E594A6AF716D}"/>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2AB9531E-1518-525D-C1F0-BDD86E058DC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By </a:t>
            </a:r>
            <a:r>
              <a:rPr lang="fr-CA" dirty="0" err="1"/>
              <a:t>improving</a:t>
            </a:r>
            <a:r>
              <a:rPr lang="fr-CA" dirty="0"/>
              <a:t> service </a:t>
            </a:r>
            <a:r>
              <a:rPr lang="fr-CA" dirty="0" err="1"/>
              <a:t>reliability</a:t>
            </a:r>
            <a:endParaRPr lang="fr-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CA" dirty="0"/>
          </a:p>
          <a:p>
            <a:pPr marL="0" marR="0" lvl="0" indent="0" algn="l" defTabSz="914400" rtl="0" eaLnBrk="1" fontAlgn="auto" latinLnBrk="0" hangingPunct="1">
              <a:lnSpc>
                <a:spcPct val="100000"/>
              </a:lnSpc>
              <a:spcBef>
                <a:spcPts val="0"/>
              </a:spcBef>
              <a:spcAft>
                <a:spcPts val="0"/>
              </a:spcAft>
              <a:buClrTx/>
              <a:buSzTx/>
              <a:buFontTx/>
              <a:buNone/>
              <a:tabLst/>
              <a:defRPr/>
            </a:pPr>
            <a:r>
              <a:rPr lang="fr-CA" dirty="0" err="1"/>
              <a:t>Enhance</a:t>
            </a:r>
            <a:r>
              <a:rPr lang="fr-CA" dirty="0"/>
              <a:t> </a:t>
            </a:r>
            <a:r>
              <a:rPr lang="fr-CA" dirty="0" err="1"/>
              <a:t>metro</a:t>
            </a:r>
            <a:r>
              <a:rPr lang="fr-CA" dirty="0"/>
              <a:t> </a:t>
            </a:r>
            <a:r>
              <a:rPr lang="fr-CA" dirty="0" err="1"/>
              <a:t>reliability</a:t>
            </a:r>
            <a:r>
              <a:rPr lang="fr-CA" dirty="0"/>
              <a:t> → </a:t>
            </a:r>
            <a:r>
              <a:rPr lang="fr-CA" dirty="0" err="1"/>
              <a:t>Reduce</a:t>
            </a:r>
            <a:r>
              <a:rPr lang="fr-CA" dirty="0"/>
              <a:t> frustration and </a:t>
            </a:r>
            <a:r>
              <a:rPr lang="fr-CA" dirty="0" err="1"/>
              <a:t>waiting</a:t>
            </a:r>
            <a:r>
              <a:rPr lang="fr-CA" dirty="0"/>
              <a:t> times → </a:t>
            </a:r>
            <a:r>
              <a:rPr lang="fr-CA" dirty="0" err="1"/>
              <a:t>Increase</a:t>
            </a:r>
            <a:r>
              <a:rPr lang="fr-CA" dirty="0"/>
              <a:t> public trust in public transit→ Encourage more </a:t>
            </a:r>
            <a:r>
              <a:rPr lang="fr-CA" dirty="0" err="1"/>
              <a:t>riders</a:t>
            </a:r>
            <a:r>
              <a:rPr lang="fr-CA" dirty="0"/>
              <a:t> → </a:t>
            </a:r>
            <a:r>
              <a:rPr lang="fr-CA" dirty="0" err="1"/>
              <a:t>Contribute</a:t>
            </a:r>
            <a:r>
              <a:rPr lang="fr-CA" dirty="0"/>
              <a:t> to </a:t>
            </a:r>
            <a:r>
              <a:rPr lang="fr-CA" dirty="0" err="1"/>
              <a:t>environmental</a:t>
            </a:r>
            <a:r>
              <a:rPr lang="fr-CA" dirty="0"/>
              <a:t> </a:t>
            </a:r>
            <a:r>
              <a:rPr lang="fr-CA" dirty="0" err="1"/>
              <a:t>sustainability</a:t>
            </a:r>
            <a:r>
              <a:rPr lang="fr-CA" dirty="0"/>
              <a:t> </a:t>
            </a:r>
            <a:r>
              <a:rPr lang="fr-CA" dirty="0" err="1"/>
              <a:t>through</a:t>
            </a:r>
            <a:r>
              <a:rPr lang="fr-CA" dirty="0"/>
              <a:t> eco-friendly transit!</a:t>
            </a:r>
            <a:endParaRPr lang="en-US" sz="1200" dirty="0"/>
          </a:p>
          <a:p>
            <a:endParaRPr lang="fr-CA" dirty="0"/>
          </a:p>
        </p:txBody>
      </p:sp>
      <p:sp>
        <p:nvSpPr>
          <p:cNvPr id="4" name="Espace réservé du numéro de diapositive 3">
            <a:extLst>
              <a:ext uri="{FF2B5EF4-FFF2-40B4-BE49-F238E27FC236}">
                <a16:creationId xmlns:a16="http://schemas.microsoft.com/office/drawing/2014/main" id="{ABEE1E7A-B698-4436-B492-9360AF4ED39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CD685C-3792-45D7-B91A-2D2285CFEC20}" type="slidenum">
              <a:rPr kumimoji="0" lang="fr-CA"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fr-CA"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038035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6D1AC4-7334-B29F-7EF4-2DB5B0E52ED2}"/>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F15A640E-3F49-B771-7A8F-7154A14DF98D}"/>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F48F599B-D371-8286-429C-EBDB6DBA685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a:solidFill>
                  <a:srgbClr val="000000"/>
                </a:solidFill>
                <a:latin typeface="Times New Roman" panose="02020603050405020304" pitchFamily="18" charset="0"/>
              </a:rPr>
              <a:t>We tried to improve the simple dashboard by adding a predictive analytics model to forecast peak disruption hours in a given day. </a:t>
            </a:r>
            <a:endParaRPr lang="en-US" sz="1200" dirty="0"/>
          </a:p>
          <a:p>
            <a:endParaRPr lang="fr-CA" dirty="0"/>
          </a:p>
        </p:txBody>
      </p:sp>
      <p:sp>
        <p:nvSpPr>
          <p:cNvPr id="4" name="Espace réservé du numéro de diapositive 3">
            <a:extLst>
              <a:ext uri="{FF2B5EF4-FFF2-40B4-BE49-F238E27FC236}">
                <a16:creationId xmlns:a16="http://schemas.microsoft.com/office/drawing/2014/main" id="{C86E6320-F111-8AEB-DE8F-0D3905CED9E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CD685C-3792-45D7-B91A-2D2285CFEC20}" type="slidenum">
              <a:rPr kumimoji="0" lang="fr-CA"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fr-CA"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537156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19B3A7-5C10-48FD-B278-92DC916BC687}"/>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45CC8971-E606-177F-9909-0D1A7414D219}"/>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1D01A9BB-0CF8-5C54-F873-E13CCA95104A}"/>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a:solidFill>
                  <a:srgbClr val="000000"/>
                </a:solidFill>
                <a:latin typeface="Times New Roman" panose="02020603050405020304" pitchFamily="18" charset="0"/>
              </a:rPr>
              <a:t>The MLP (Multi-Layer Perceptron) is a type of artificial neural network consisting of multiple layers of interconnected neurons, including an input layer (basically our data set/csv file of metro incidents), and an output layer (the predictive analysis), which allows it to learn complex patterns in data by processing information through these layers, making it suitable for our task: offering pertinent predictions to make metro’s users’ lives easier. </a:t>
            </a:r>
            <a:endParaRPr lang="en-US" sz="1200" dirty="0"/>
          </a:p>
          <a:p>
            <a:endParaRPr lang="fr-CA" dirty="0"/>
          </a:p>
        </p:txBody>
      </p:sp>
      <p:sp>
        <p:nvSpPr>
          <p:cNvPr id="4" name="Espace réservé du numéro de diapositive 3">
            <a:extLst>
              <a:ext uri="{FF2B5EF4-FFF2-40B4-BE49-F238E27FC236}">
                <a16:creationId xmlns:a16="http://schemas.microsoft.com/office/drawing/2014/main" id="{020D7646-D33C-197D-A9B9-B22C671EE3A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CD685C-3792-45D7-B91A-2D2285CFEC20}" type="slidenum">
              <a:rPr kumimoji="0" lang="fr-CA"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fr-CA"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558143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993FB1-03E5-FEC7-3ABB-3F1B3283E502}"/>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38A3F86-69E3-8DD4-F772-B69D1FD626AB}"/>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650962A1-8CF2-E128-67BD-96AA37013A9A}"/>
              </a:ext>
            </a:extLst>
          </p:cNvPr>
          <p:cNvSpPr>
            <a:spLocks noGrp="1"/>
          </p:cNvSpPr>
          <p:nvPr>
            <p:ph type="body" idx="1"/>
          </p:nvPr>
        </p:nvSpPr>
        <p:spPr/>
        <p:txBody>
          <a:bodyPr/>
          <a:lstStyle/>
          <a:p>
            <a:endParaRPr lang="fr-CA" dirty="0"/>
          </a:p>
        </p:txBody>
      </p:sp>
      <p:sp>
        <p:nvSpPr>
          <p:cNvPr id="4" name="Espace réservé du numéro de diapositive 3">
            <a:extLst>
              <a:ext uri="{FF2B5EF4-FFF2-40B4-BE49-F238E27FC236}">
                <a16:creationId xmlns:a16="http://schemas.microsoft.com/office/drawing/2014/main" id="{65A4A023-615F-999B-8759-1722C3A4EE7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CD685C-3792-45D7-B91A-2D2285CFEC20}" type="slidenum">
              <a:rPr kumimoji="0" lang="fr-CA"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fr-CA"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248523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4166AD-0136-D807-C81B-E11ADC6FA6A2}"/>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70FAFD26-8C18-BC18-8607-86B99A959A4D}"/>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8ABDCCEA-6374-A249-6785-0F41AEE91A3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fr-CA" dirty="0"/>
          </a:p>
        </p:txBody>
      </p:sp>
      <p:sp>
        <p:nvSpPr>
          <p:cNvPr id="4" name="Espace réservé du numéro de diapositive 3">
            <a:extLst>
              <a:ext uri="{FF2B5EF4-FFF2-40B4-BE49-F238E27FC236}">
                <a16:creationId xmlns:a16="http://schemas.microsoft.com/office/drawing/2014/main" id="{EE0E51F6-F165-91B2-21FF-6FECD91BD31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CD685C-3792-45D7-B91A-2D2285CFEC20}" type="slidenum">
              <a:rPr kumimoji="0" lang="fr-CA"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fr-CA"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227549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2/2/2025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‹N°›</a:t>
            </a:fld>
            <a:endParaRPr lang="en-US"/>
          </a:p>
        </p:txBody>
      </p:sp>
    </p:spTree>
    <p:extLst>
      <p:ext uri="{BB962C8B-B14F-4D97-AF65-F5344CB8AC3E}">
        <p14:creationId xmlns:p14="http://schemas.microsoft.com/office/powerpoint/2010/main" val="2502641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2/2/2025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‹N°›</a:t>
            </a:fld>
            <a:endParaRPr lang="en-US"/>
          </a:p>
        </p:txBody>
      </p:sp>
    </p:spTree>
    <p:extLst>
      <p:ext uri="{BB962C8B-B14F-4D97-AF65-F5344CB8AC3E}">
        <p14:creationId xmlns:p14="http://schemas.microsoft.com/office/powerpoint/2010/main" val="476766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2/2/2025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‹N°›</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1506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2/2/2025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‹N°›</a:t>
            </a:fld>
            <a:endParaRPr lang="en-US"/>
          </a:p>
        </p:txBody>
      </p:sp>
    </p:spTree>
    <p:extLst>
      <p:ext uri="{BB962C8B-B14F-4D97-AF65-F5344CB8AC3E}">
        <p14:creationId xmlns:p14="http://schemas.microsoft.com/office/powerpoint/2010/main" val="3479887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2/2/2025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‹N°›</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4044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2/2/2025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‹N°›</a:t>
            </a:fld>
            <a:endParaRPr lang="en-US"/>
          </a:p>
        </p:txBody>
      </p:sp>
    </p:spTree>
    <p:extLst>
      <p:ext uri="{BB962C8B-B14F-4D97-AF65-F5344CB8AC3E}">
        <p14:creationId xmlns:p14="http://schemas.microsoft.com/office/powerpoint/2010/main" val="3184139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2/2/2025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‹N°›</a:t>
            </a:fld>
            <a:endParaRPr lang="en-US"/>
          </a:p>
        </p:txBody>
      </p:sp>
    </p:spTree>
    <p:extLst>
      <p:ext uri="{BB962C8B-B14F-4D97-AF65-F5344CB8AC3E}">
        <p14:creationId xmlns:p14="http://schemas.microsoft.com/office/powerpoint/2010/main" val="116455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2/2/2025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‹N°›</a:t>
            </a:fld>
            <a:endParaRPr lang="en-US"/>
          </a:p>
        </p:txBody>
      </p:sp>
    </p:spTree>
    <p:extLst>
      <p:ext uri="{BB962C8B-B14F-4D97-AF65-F5344CB8AC3E}">
        <p14:creationId xmlns:p14="http://schemas.microsoft.com/office/powerpoint/2010/main" val="255649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2/2/2025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‹N°›</a:t>
            </a:fld>
            <a:endParaRPr lang="en-US"/>
          </a:p>
        </p:txBody>
      </p:sp>
    </p:spTree>
    <p:extLst>
      <p:ext uri="{BB962C8B-B14F-4D97-AF65-F5344CB8AC3E}">
        <p14:creationId xmlns:p14="http://schemas.microsoft.com/office/powerpoint/2010/main" val="2028190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2/2/2025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‹N°›</a:t>
            </a:fld>
            <a:endParaRPr lang="en-US"/>
          </a:p>
        </p:txBody>
      </p:sp>
    </p:spTree>
    <p:extLst>
      <p:ext uri="{BB962C8B-B14F-4D97-AF65-F5344CB8AC3E}">
        <p14:creationId xmlns:p14="http://schemas.microsoft.com/office/powerpoint/2010/main" val="1696002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2/2/2025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‹N°›</a:t>
            </a:fld>
            <a:endParaRPr lang="en-US"/>
          </a:p>
        </p:txBody>
      </p:sp>
    </p:spTree>
    <p:extLst>
      <p:ext uri="{BB962C8B-B14F-4D97-AF65-F5344CB8AC3E}">
        <p14:creationId xmlns:p14="http://schemas.microsoft.com/office/powerpoint/2010/main" val="986360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2/2/2025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‹N°›</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1920143"/>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gif"/></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rain vide">
            <a:extLst>
              <a:ext uri="{FF2B5EF4-FFF2-40B4-BE49-F238E27FC236}">
                <a16:creationId xmlns:a16="http://schemas.microsoft.com/office/drawing/2014/main" id="{B69FA36D-1765-00AB-96E2-B05D9C5FC68B}"/>
              </a:ext>
            </a:extLst>
          </p:cNvPr>
          <p:cNvPicPr>
            <a:picLocks noChangeAspect="1"/>
          </p:cNvPicPr>
          <p:nvPr/>
        </p:nvPicPr>
        <p:blipFill>
          <a:blip r:embed="rId2"/>
          <a:srcRect l="16269" r="16268" b="-1"/>
          <a:stretch/>
        </p:blipFill>
        <p:spPr>
          <a:xfrm>
            <a:off x="20" y="10"/>
            <a:ext cx="6931132" cy="6857990"/>
          </a:xfrm>
          <a:prstGeom prst="rect">
            <a:avLst/>
          </a:prstGeom>
        </p:spPr>
      </p:pic>
      <p:sp>
        <p:nvSpPr>
          <p:cNvPr id="2" name="Titre 1">
            <a:extLst>
              <a:ext uri="{FF2B5EF4-FFF2-40B4-BE49-F238E27FC236}">
                <a16:creationId xmlns:a16="http://schemas.microsoft.com/office/drawing/2014/main" id="{4A1B0584-0BBD-BB7B-A151-EEBD5A774D51}"/>
              </a:ext>
            </a:extLst>
          </p:cNvPr>
          <p:cNvSpPr>
            <a:spLocks noGrp="1"/>
          </p:cNvSpPr>
          <p:nvPr>
            <p:ph type="ctrTitle"/>
          </p:nvPr>
        </p:nvSpPr>
        <p:spPr>
          <a:xfrm>
            <a:off x="7537528" y="1032764"/>
            <a:ext cx="4308672" cy="3224045"/>
          </a:xfrm>
        </p:spPr>
        <p:txBody>
          <a:bodyPr anchor="b">
            <a:normAutofit/>
          </a:bodyPr>
          <a:lstStyle/>
          <a:p>
            <a:pPr>
              <a:lnSpc>
                <a:spcPct val="90000"/>
              </a:lnSpc>
            </a:pPr>
            <a:r>
              <a:rPr lang="fr-CA" sz="4500" dirty="0"/>
              <a:t>STM </a:t>
            </a:r>
            <a:r>
              <a:rPr lang="fr-CA" sz="4500" dirty="0" err="1"/>
              <a:t>MetroMind</a:t>
            </a:r>
            <a:r>
              <a:rPr lang="fr-CA" sz="4500" dirty="0"/>
              <a:t>: </a:t>
            </a:r>
            <a:r>
              <a:rPr lang="fr-CA" sz="4500" dirty="0" err="1"/>
              <a:t>Predicting</a:t>
            </a:r>
            <a:r>
              <a:rPr lang="fr-CA" sz="4500" dirty="0"/>
              <a:t> Metro Incidents</a:t>
            </a:r>
          </a:p>
        </p:txBody>
      </p:sp>
      <p:sp>
        <p:nvSpPr>
          <p:cNvPr id="3" name="Sous-titre 2">
            <a:extLst>
              <a:ext uri="{FF2B5EF4-FFF2-40B4-BE49-F238E27FC236}">
                <a16:creationId xmlns:a16="http://schemas.microsoft.com/office/drawing/2014/main" id="{8C3EAE5E-C44D-9BEE-3C99-AE74CE85C7D2}"/>
              </a:ext>
            </a:extLst>
          </p:cNvPr>
          <p:cNvSpPr>
            <a:spLocks noGrp="1"/>
          </p:cNvSpPr>
          <p:nvPr>
            <p:ph type="subTitle" idx="1"/>
          </p:nvPr>
        </p:nvSpPr>
        <p:spPr>
          <a:xfrm>
            <a:off x="7535756" y="5046281"/>
            <a:ext cx="4308672" cy="1172408"/>
          </a:xfrm>
        </p:spPr>
        <p:txBody>
          <a:bodyPr anchor="t">
            <a:normAutofit fontScale="92500"/>
          </a:bodyPr>
          <a:lstStyle/>
          <a:p>
            <a:r>
              <a:rPr lang="fr-CA"/>
              <a:t>By Layla Beylouneh, Kunal Das, Neha Sanjay Deshmukh &amp; Marie Sophie Roy</a:t>
            </a:r>
            <a:endParaRPr lang="fr-CA" dirty="0"/>
          </a:p>
        </p:txBody>
      </p:sp>
      <p:cxnSp>
        <p:nvCxnSpPr>
          <p:cNvPr id="20" name="Straight Connector 19">
            <a:extLst>
              <a:ext uri="{FF2B5EF4-FFF2-40B4-BE49-F238E27FC236}">
                <a16:creationId xmlns:a16="http://schemas.microsoft.com/office/drawing/2014/main" id="{6CA391F1-4B2C-521B-F6A5-52C74B3034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75848" y="47115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pSp>
        <p:nvGrpSpPr>
          <p:cNvPr id="7" name="Groupe 6">
            <a:extLst>
              <a:ext uri="{FF2B5EF4-FFF2-40B4-BE49-F238E27FC236}">
                <a16:creationId xmlns:a16="http://schemas.microsoft.com/office/drawing/2014/main" id="{963FE987-456C-6E3E-0A78-FD30D62739DD}"/>
              </a:ext>
            </a:extLst>
          </p:cNvPr>
          <p:cNvGrpSpPr/>
          <p:nvPr/>
        </p:nvGrpSpPr>
        <p:grpSpPr>
          <a:xfrm>
            <a:off x="8654710" y="325340"/>
            <a:ext cx="3214933" cy="1092631"/>
            <a:chOff x="7535756" y="243292"/>
            <a:chExt cx="4483344" cy="1388980"/>
          </a:xfrm>
        </p:grpSpPr>
        <p:pic>
          <p:nvPicPr>
            <p:cNvPr id="1028" name="Picture 4" descr="ConUHacks IX | Coming Soon!">
              <a:extLst>
                <a:ext uri="{FF2B5EF4-FFF2-40B4-BE49-F238E27FC236}">
                  <a16:creationId xmlns:a16="http://schemas.microsoft.com/office/drawing/2014/main" id="{D2930C38-CDF8-E39C-4DAD-3B90F5D0C9C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2936" t="56707" r="32897" b="19731"/>
            <a:stretch/>
          </p:blipFill>
          <p:spPr bwMode="auto">
            <a:xfrm>
              <a:off x="8933000" y="243292"/>
              <a:ext cx="3086100" cy="138661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onUHacks IX | Coming Soon!">
              <a:extLst>
                <a:ext uri="{FF2B5EF4-FFF2-40B4-BE49-F238E27FC236}">
                  <a16:creationId xmlns:a16="http://schemas.microsoft.com/office/drawing/2014/main" id="{C6FAF5CE-FF06-AB04-60A6-FA0D2452BE2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6562" t="16116" r="35937" b="41925"/>
            <a:stretch/>
          </p:blipFill>
          <p:spPr bwMode="auto">
            <a:xfrm>
              <a:off x="7535756" y="243292"/>
              <a:ext cx="1397244" cy="1388980"/>
            </a:xfrm>
            <a:prstGeom prst="rect">
              <a:avLst/>
            </a:prstGeom>
            <a:noFill/>
            <a:extLst>
              <a:ext uri="{909E8E84-426E-40DD-AFC4-6F175D3DCCD1}">
                <a14:hiddenFill xmlns:a14="http://schemas.microsoft.com/office/drawing/2010/main">
                  <a:solidFill>
                    <a:srgbClr val="FFFFFF"/>
                  </a:solidFill>
                </a14:hiddenFill>
              </a:ext>
            </a:extLst>
          </p:spPr>
        </p:pic>
      </p:grpSp>
      <p:pic>
        <p:nvPicPr>
          <p:cNvPr id="1034" name="Picture 10" descr="Guidelines - Concordia University">
            <a:extLst>
              <a:ext uri="{FF2B5EF4-FFF2-40B4-BE49-F238E27FC236}">
                <a16:creationId xmlns:a16="http://schemas.microsoft.com/office/drawing/2014/main" id="{475030BF-1B52-438D-0B87-4EEAFBF146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6279" y="319098"/>
            <a:ext cx="1092631" cy="1092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9889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CAAF7D-2EBE-02E8-CEAE-23AD1ECB99E7}"/>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1761E056-22E4-EF74-A45A-5BDECF8B6684}"/>
              </a:ext>
            </a:extLst>
          </p:cNvPr>
          <p:cNvSpPr>
            <a:spLocks noGrp="1"/>
          </p:cNvSpPr>
          <p:nvPr>
            <p:ph type="title"/>
          </p:nvPr>
        </p:nvSpPr>
        <p:spPr>
          <a:xfrm>
            <a:off x="640080" y="570750"/>
            <a:ext cx="10890929" cy="1387934"/>
          </a:xfrm>
        </p:spPr>
        <p:txBody>
          <a:bodyPr anchor="ctr">
            <a:normAutofit/>
          </a:bodyPr>
          <a:lstStyle/>
          <a:p>
            <a:endParaRPr lang="fr-CA" dirty="0"/>
          </a:p>
        </p:txBody>
      </p:sp>
      <p:sp>
        <p:nvSpPr>
          <p:cNvPr id="4" name="Parallélogramme 3">
            <a:extLst>
              <a:ext uri="{FF2B5EF4-FFF2-40B4-BE49-F238E27FC236}">
                <a16:creationId xmlns:a16="http://schemas.microsoft.com/office/drawing/2014/main" id="{7EEF4C3C-99F6-3E58-BC44-2FBD075F1D41}"/>
              </a:ext>
            </a:extLst>
          </p:cNvPr>
          <p:cNvSpPr/>
          <p:nvPr/>
        </p:nvSpPr>
        <p:spPr>
          <a:xfrm>
            <a:off x="-352157" y="650134"/>
            <a:ext cx="9701430" cy="1246022"/>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CA" sz="4000" b="1" i="0" u="none" strike="noStrike" kern="1200" cap="none" spc="0" normalizeH="0" baseline="0" noProof="0" dirty="0" err="1">
                <a:ln>
                  <a:noFill/>
                </a:ln>
                <a:solidFill>
                  <a:srgbClr val="FFFFFF"/>
                </a:solidFill>
                <a:effectLst/>
                <a:uLnTx/>
                <a:uFillTx/>
                <a:latin typeface="Grandview Display"/>
                <a:ea typeface="+mn-ea"/>
                <a:cs typeface="+mn-cs"/>
              </a:rPr>
              <a:t>Highlighted</a:t>
            </a:r>
            <a:r>
              <a:rPr kumimoji="0" lang="fr-CA" sz="4000" b="1" i="0" u="none" strike="noStrike" kern="1200" cap="none" spc="0" normalizeH="0" baseline="0" noProof="0" dirty="0">
                <a:ln>
                  <a:noFill/>
                </a:ln>
                <a:solidFill>
                  <a:srgbClr val="FFFFFF"/>
                </a:solidFill>
                <a:effectLst/>
                <a:uLnTx/>
                <a:uFillTx/>
                <a:latin typeface="Grandview Display"/>
                <a:ea typeface="+mn-ea"/>
                <a:cs typeface="+mn-cs"/>
              </a:rPr>
              <a:t> trends</a:t>
            </a:r>
            <a:endParaRPr kumimoji="0" lang="fr-CA" sz="4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Grandview Display"/>
              <a:ea typeface="+mn-ea"/>
              <a:cs typeface="+mn-cs"/>
            </a:endParaRPr>
          </a:p>
        </p:txBody>
      </p:sp>
      <p:pic>
        <p:nvPicPr>
          <p:cNvPr id="9" name="Image 8" descr="Une image contenant texte, capture d’écran, diagramme, Police&#10;&#10;Description générée automatiquement">
            <a:extLst>
              <a:ext uri="{FF2B5EF4-FFF2-40B4-BE49-F238E27FC236}">
                <a16:creationId xmlns:a16="http://schemas.microsoft.com/office/drawing/2014/main" id="{BE91A54C-D7D5-EC64-D9C1-4A81762B0E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192" y="2911150"/>
            <a:ext cx="5319413" cy="3409391"/>
          </a:xfrm>
          <a:prstGeom prst="rect">
            <a:avLst/>
          </a:prstGeom>
        </p:spPr>
      </p:pic>
      <p:pic>
        <p:nvPicPr>
          <p:cNvPr id="2056" name="Picture 8" descr="Métro | Société de transport de Montréal">
            <a:extLst>
              <a:ext uri="{FF2B5EF4-FFF2-40B4-BE49-F238E27FC236}">
                <a16:creationId xmlns:a16="http://schemas.microsoft.com/office/drawing/2014/main" id="{CF1F8802-6F73-95BD-A68D-7729E649B9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91868" y="400190"/>
            <a:ext cx="2390303" cy="2731052"/>
          </a:xfrm>
          <a:prstGeom prst="rect">
            <a:avLst/>
          </a:prstGeom>
          <a:noFill/>
          <a:extLst>
            <a:ext uri="{909E8E84-426E-40DD-AFC4-6F175D3DCCD1}">
              <a14:hiddenFill xmlns:a14="http://schemas.microsoft.com/office/drawing/2010/main">
                <a:solidFill>
                  <a:srgbClr val="FFFFFF"/>
                </a:solidFill>
              </a14:hiddenFill>
            </a:ext>
          </a:extLst>
        </p:spPr>
      </p:pic>
      <p:sp>
        <p:nvSpPr>
          <p:cNvPr id="10" name="ZoneTexte 9">
            <a:extLst>
              <a:ext uri="{FF2B5EF4-FFF2-40B4-BE49-F238E27FC236}">
                <a16:creationId xmlns:a16="http://schemas.microsoft.com/office/drawing/2014/main" id="{0717B08D-1C34-DCD2-E053-0FD5C3E4A0B8}"/>
              </a:ext>
            </a:extLst>
          </p:cNvPr>
          <p:cNvSpPr txBox="1"/>
          <p:nvPr/>
        </p:nvSpPr>
        <p:spPr>
          <a:xfrm>
            <a:off x="10917646" y="2997226"/>
            <a:ext cx="1548400" cy="276999"/>
          </a:xfrm>
          <a:prstGeom prst="rect">
            <a:avLst/>
          </a:prstGeom>
          <a:noFill/>
        </p:spPr>
        <p:txBody>
          <a:bodyPr wrap="square" rtlCol="0">
            <a:spAutoFit/>
          </a:bodyPr>
          <a:lstStyle/>
          <a:p>
            <a:r>
              <a:rPr lang="fr-CA" sz="1200" dirty="0"/>
              <a:t>www.stm.info</a:t>
            </a:r>
          </a:p>
        </p:txBody>
      </p:sp>
      <p:sp>
        <p:nvSpPr>
          <p:cNvPr id="7" name="Espace réservé du contenu 5">
            <a:extLst>
              <a:ext uri="{FF2B5EF4-FFF2-40B4-BE49-F238E27FC236}">
                <a16:creationId xmlns:a16="http://schemas.microsoft.com/office/drawing/2014/main" id="{DD507C8A-B8D6-5C11-8DA6-6362A06E6D39}"/>
              </a:ext>
            </a:extLst>
          </p:cNvPr>
          <p:cNvSpPr>
            <a:spLocks noGrp="1"/>
          </p:cNvSpPr>
          <p:nvPr>
            <p:ph idx="1"/>
          </p:nvPr>
        </p:nvSpPr>
        <p:spPr>
          <a:xfrm>
            <a:off x="6179333" y="3296315"/>
            <a:ext cx="4824188" cy="2731052"/>
          </a:xfrm>
        </p:spPr>
        <p:txBody>
          <a:bodyPr>
            <a:normAutofit/>
          </a:bodyPr>
          <a:lstStyle/>
          <a:p>
            <a:pPr marL="0" indent="0">
              <a:buNone/>
            </a:pPr>
            <a:r>
              <a:rPr lang="en-US" sz="2800" dirty="0"/>
              <a:t>The green and orange lines account for approximately 85% of all metro disruption incidents.</a:t>
            </a:r>
            <a:endParaRPr lang="fr-CA" sz="2800" dirty="0"/>
          </a:p>
        </p:txBody>
      </p:sp>
    </p:spTree>
    <p:extLst>
      <p:ext uri="{BB962C8B-B14F-4D97-AF65-F5344CB8AC3E}">
        <p14:creationId xmlns:p14="http://schemas.microsoft.com/office/powerpoint/2010/main" val="1175377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707010-6350-634B-229F-D28F9DE151A3}"/>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3BD3DF7-FB35-8AA4-F070-0928241CF986}"/>
              </a:ext>
            </a:extLst>
          </p:cNvPr>
          <p:cNvSpPr>
            <a:spLocks noGrp="1"/>
          </p:cNvSpPr>
          <p:nvPr>
            <p:ph type="title"/>
          </p:nvPr>
        </p:nvSpPr>
        <p:spPr>
          <a:xfrm>
            <a:off x="640080" y="570750"/>
            <a:ext cx="10890929" cy="1387934"/>
          </a:xfrm>
        </p:spPr>
        <p:txBody>
          <a:bodyPr anchor="ctr">
            <a:normAutofit/>
          </a:bodyPr>
          <a:lstStyle/>
          <a:p>
            <a:endParaRPr lang="fr-CA" dirty="0"/>
          </a:p>
        </p:txBody>
      </p:sp>
      <p:sp>
        <p:nvSpPr>
          <p:cNvPr id="4" name="Parallélogramme 3">
            <a:extLst>
              <a:ext uri="{FF2B5EF4-FFF2-40B4-BE49-F238E27FC236}">
                <a16:creationId xmlns:a16="http://schemas.microsoft.com/office/drawing/2014/main" id="{2DE74839-EFC6-7FC6-DD78-4940C859A5B8}"/>
              </a:ext>
            </a:extLst>
          </p:cNvPr>
          <p:cNvSpPr/>
          <p:nvPr/>
        </p:nvSpPr>
        <p:spPr>
          <a:xfrm>
            <a:off x="-352157" y="650134"/>
            <a:ext cx="12039600" cy="1246022"/>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CA" sz="4000" b="1" i="0" u="none" strike="noStrike" kern="1200" cap="none" spc="0" normalizeH="0" baseline="0" noProof="0" dirty="0" err="1">
                <a:ln>
                  <a:noFill/>
                </a:ln>
                <a:solidFill>
                  <a:srgbClr val="FFFFFF"/>
                </a:solidFill>
                <a:effectLst/>
                <a:uLnTx/>
                <a:uFillTx/>
                <a:latin typeface="Grandview Display"/>
                <a:ea typeface="+mn-ea"/>
                <a:cs typeface="+mn-cs"/>
              </a:rPr>
              <a:t>Highlighted</a:t>
            </a:r>
            <a:r>
              <a:rPr kumimoji="0" lang="fr-CA" sz="4000" b="1" i="0" u="none" strike="noStrike" kern="1200" cap="none" spc="0" normalizeH="0" baseline="0" noProof="0" dirty="0">
                <a:ln>
                  <a:noFill/>
                </a:ln>
                <a:solidFill>
                  <a:srgbClr val="FFFFFF"/>
                </a:solidFill>
                <a:effectLst/>
                <a:uLnTx/>
                <a:uFillTx/>
                <a:latin typeface="Grandview Display"/>
                <a:ea typeface="+mn-ea"/>
                <a:cs typeface="+mn-cs"/>
              </a:rPr>
              <a:t> trends</a:t>
            </a:r>
            <a:endParaRPr kumimoji="0" lang="fr-CA" sz="4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Grandview Display"/>
              <a:ea typeface="+mn-ea"/>
              <a:cs typeface="+mn-cs"/>
            </a:endParaRPr>
          </a:p>
        </p:txBody>
      </p:sp>
      <p:sp>
        <p:nvSpPr>
          <p:cNvPr id="7" name="Espace réservé du contenu 5">
            <a:extLst>
              <a:ext uri="{FF2B5EF4-FFF2-40B4-BE49-F238E27FC236}">
                <a16:creationId xmlns:a16="http://schemas.microsoft.com/office/drawing/2014/main" id="{D5D83990-09E1-2899-8530-BB5AA0750087}"/>
              </a:ext>
            </a:extLst>
          </p:cNvPr>
          <p:cNvSpPr>
            <a:spLocks noGrp="1"/>
          </p:cNvSpPr>
          <p:nvPr>
            <p:ph idx="1"/>
          </p:nvPr>
        </p:nvSpPr>
        <p:spPr>
          <a:xfrm>
            <a:off x="5988433" y="2419902"/>
            <a:ext cx="6044608" cy="3566160"/>
          </a:xfrm>
        </p:spPr>
        <p:txBody>
          <a:bodyPr>
            <a:normAutofit/>
          </a:bodyPr>
          <a:lstStyle/>
          <a:p>
            <a:r>
              <a:rPr lang="en-US" sz="2800" dirty="0"/>
              <a:t>Most incidents in Berry-UQAM</a:t>
            </a:r>
          </a:p>
        </p:txBody>
      </p:sp>
      <p:pic>
        <p:nvPicPr>
          <p:cNvPr id="6" name="Image 5" descr="Une image contenant texte, capture d’écran, affichage, Police&#10;&#10;Description générée automatiquement">
            <a:extLst>
              <a:ext uri="{FF2B5EF4-FFF2-40B4-BE49-F238E27FC236}">
                <a16:creationId xmlns:a16="http://schemas.microsoft.com/office/drawing/2014/main" id="{B1EF19E9-F3ED-1573-CD28-DE3ACFAC75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2163" y="2118715"/>
            <a:ext cx="3938141" cy="4168535"/>
          </a:xfrm>
          <a:prstGeom prst="rect">
            <a:avLst/>
          </a:prstGeom>
        </p:spPr>
      </p:pic>
      <p:pic>
        <p:nvPicPr>
          <p:cNvPr id="7170" name="Picture 2" descr="Berri-UQAM station map - Montreal metro">
            <a:extLst>
              <a:ext uri="{FF2B5EF4-FFF2-40B4-BE49-F238E27FC236}">
                <a16:creationId xmlns:a16="http://schemas.microsoft.com/office/drawing/2014/main" id="{DEB6741B-FF83-2C59-9DCB-CE1A71A9DE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5656" y="3429000"/>
            <a:ext cx="3810000" cy="247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8941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2F3054-84F1-336F-AC97-FC7CDBD9B17F}"/>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E31C7AEB-6B12-D4C1-D157-A53759879BD4}"/>
              </a:ext>
            </a:extLst>
          </p:cNvPr>
          <p:cNvSpPr>
            <a:spLocks noGrp="1"/>
          </p:cNvSpPr>
          <p:nvPr>
            <p:ph type="title"/>
          </p:nvPr>
        </p:nvSpPr>
        <p:spPr>
          <a:xfrm>
            <a:off x="640080" y="570750"/>
            <a:ext cx="10890929" cy="1387934"/>
          </a:xfrm>
        </p:spPr>
        <p:txBody>
          <a:bodyPr anchor="ctr">
            <a:normAutofit/>
          </a:bodyPr>
          <a:lstStyle/>
          <a:p>
            <a:endParaRPr lang="fr-CA" dirty="0"/>
          </a:p>
        </p:txBody>
      </p:sp>
      <p:sp>
        <p:nvSpPr>
          <p:cNvPr id="4" name="Parallélogramme 3">
            <a:extLst>
              <a:ext uri="{FF2B5EF4-FFF2-40B4-BE49-F238E27FC236}">
                <a16:creationId xmlns:a16="http://schemas.microsoft.com/office/drawing/2014/main" id="{B13E4CB8-770C-B25B-ABE6-EC7A898F9CC8}"/>
              </a:ext>
            </a:extLst>
          </p:cNvPr>
          <p:cNvSpPr/>
          <p:nvPr/>
        </p:nvSpPr>
        <p:spPr>
          <a:xfrm>
            <a:off x="-352157" y="650134"/>
            <a:ext cx="12039600" cy="1246022"/>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CA" sz="4000" b="1" i="0" u="none" strike="noStrike" kern="1200" cap="none" spc="0" normalizeH="0" baseline="0" noProof="0" dirty="0" err="1">
                <a:ln>
                  <a:noFill/>
                </a:ln>
                <a:solidFill>
                  <a:srgbClr val="FFFFFF"/>
                </a:solidFill>
                <a:effectLst/>
                <a:uLnTx/>
                <a:uFillTx/>
                <a:latin typeface="Grandview Display"/>
                <a:ea typeface="+mn-ea"/>
                <a:cs typeface="+mn-cs"/>
              </a:rPr>
              <a:t>Highlighted</a:t>
            </a:r>
            <a:r>
              <a:rPr kumimoji="0" lang="fr-CA" sz="4000" b="1" i="0" u="none" strike="noStrike" kern="1200" cap="none" spc="0" normalizeH="0" baseline="0" noProof="0" dirty="0">
                <a:ln>
                  <a:noFill/>
                </a:ln>
                <a:solidFill>
                  <a:srgbClr val="FFFFFF"/>
                </a:solidFill>
                <a:effectLst/>
                <a:uLnTx/>
                <a:uFillTx/>
                <a:latin typeface="Grandview Display"/>
                <a:ea typeface="+mn-ea"/>
                <a:cs typeface="+mn-cs"/>
              </a:rPr>
              <a:t> trends</a:t>
            </a:r>
            <a:endParaRPr kumimoji="0" lang="fr-CA" sz="4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Grandview Display"/>
              <a:ea typeface="+mn-ea"/>
              <a:cs typeface="+mn-cs"/>
            </a:endParaRPr>
          </a:p>
        </p:txBody>
      </p:sp>
      <p:sp>
        <p:nvSpPr>
          <p:cNvPr id="7" name="Espace réservé du contenu 5">
            <a:extLst>
              <a:ext uri="{FF2B5EF4-FFF2-40B4-BE49-F238E27FC236}">
                <a16:creationId xmlns:a16="http://schemas.microsoft.com/office/drawing/2014/main" id="{D1608A6F-B24B-7497-AFB2-2E446F7CB78C}"/>
              </a:ext>
            </a:extLst>
          </p:cNvPr>
          <p:cNvSpPr>
            <a:spLocks noGrp="1"/>
          </p:cNvSpPr>
          <p:nvPr>
            <p:ph idx="1"/>
          </p:nvPr>
        </p:nvSpPr>
        <p:spPr>
          <a:xfrm>
            <a:off x="6830008" y="2855166"/>
            <a:ext cx="4701000" cy="3344465"/>
          </a:xfrm>
        </p:spPr>
        <p:txBody>
          <a:bodyPr>
            <a:normAutofit/>
          </a:bodyPr>
          <a:lstStyle/>
          <a:p>
            <a:r>
              <a:rPr lang="en-US" sz="2800" dirty="0"/>
              <a:t>More interruptions during peak hours (7-9h and 15-17h)</a:t>
            </a:r>
          </a:p>
          <a:p>
            <a:r>
              <a:rPr lang="en-US" sz="2800" dirty="0"/>
              <a:t>Less interruptions during weekends</a:t>
            </a:r>
          </a:p>
        </p:txBody>
      </p:sp>
      <p:pic>
        <p:nvPicPr>
          <p:cNvPr id="6" name="Image 5" descr="Une image contenant texte, capture d’écran, Caractère coloré, logiciel&#10;&#10;Description générée automatiquement">
            <a:extLst>
              <a:ext uri="{FF2B5EF4-FFF2-40B4-BE49-F238E27FC236}">
                <a16:creationId xmlns:a16="http://schemas.microsoft.com/office/drawing/2014/main" id="{311584C8-C93D-F58C-7BB0-F01B2A8C34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992" y="2357686"/>
            <a:ext cx="5523334" cy="4117732"/>
          </a:xfrm>
          <a:prstGeom prst="rect">
            <a:avLst/>
          </a:prstGeom>
        </p:spPr>
      </p:pic>
    </p:spTree>
    <p:extLst>
      <p:ext uri="{BB962C8B-B14F-4D97-AF65-F5344CB8AC3E}">
        <p14:creationId xmlns:p14="http://schemas.microsoft.com/office/powerpoint/2010/main" val="36539580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905AD877-E81F-403A-9D15-07E31BDEA0BC}"/>
              </a:ext>
            </a:extLst>
          </p:cNvPr>
          <p:cNvSpPr>
            <a:spLocks noGrp="1"/>
          </p:cNvSpPr>
          <p:nvPr>
            <p:ph type="title"/>
          </p:nvPr>
        </p:nvSpPr>
        <p:spPr>
          <a:xfrm>
            <a:off x="640080" y="914399"/>
            <a:ext cx="3000587" cy="4160520"/>
          </a:xfrm>
        </p:spPr>
        <p:txBody>
          <a:bodyPr anchor="t">
            <a:normAutofit/>
          </a:bodyPr>
          <a:lstStyle/>
          <a:p>
            <a:r>
              <a:rPr lang="fr-CA" sz="3600"/>
              <a:t>Take home message</a:t>
            </a:r>
          </a:p>
        </p:txBody>
      </p:sp>
      <p:cxnSp>
        <p:nvCxnSpPr>
          <p:cNvPr id="11" name="Straight Connector 10">
            <a:extLst>
              <a:ext uri="{FF2B5EF4-FFF2-40B4-BE49-F238E27FC236}">
                <a16:creationId xmlns:a16="http://schemas.microsoft.com/office/drawing/2014/main" id="{05ADA91C-AD52-A530-A898-AD6E698745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Espace réservé du contenu 2">
            <a:extLst>
              <a:ext uri="{FF2B5EF4-FFF2-40B4-BE49-F238E27FC236}">
                <a16:creationId xmlns:a16="http://schemas.microsoft.com/office/drawing/2014/main" id="{90BD82EE-65EC-90C5-B7CD-8C0356C764BF}"/>
              </a:ext>
            </a:extLst>
          </p:cNvPr>
          <p:cNvGraphicFramePr>
            <a:graphicFrameLocks noGrp="1"/>
          </p:cNvGraphicFramePr>
          <p:nvPr>
            <p:ph idx="1"/>
            <p:extLst>
              <p:ext uri="{D42A27DB-BD31-4B8C-83A1-F6EECF244321}">
                <p14:modId xmlns:p14="http://schemas.microsoft.com/office/powerpoint/2010/main" val="4185094591"/>
              </p:ext>
            </p:extLst>
          </p:nvPr>
        </p:nvGraphicFramePr>
        <p:xfrm>
          <a:off x="4303332" y="891606"/>
          <a:ext cx="7216416" cy="51112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87220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0CBCD81-68B9-26E8-2F12-F8AE163A86C5}"/>
              </a:ext>
            </a:extLst>
          </p:cNvPr>
          <p:cNvSpPr>
            <a:spLocks noGrp="1"/>
          </p:cNvSpPr>
          <p:nvPr>
            <p:ph type="title"/>
          </p:nvPr>
        </p:nvSpPr>
        <p:spPr>
          <a:xfrm>
            <a:off x="640080" y="570750"/>
            <a:ext cx="10890929" cy="1387934"/>
          </a:xfrm>
        </p:spPr>
        <p:txBody>
          <a:bodyPr anchor="ctr">
            <a:normAutofit/>
          </a:bodyPr>
          <a:lstStyle/>
          <a:p>
            <a:endParaRPr lang="fr-CA" dirty="0"/>
          </a:p>
        </p:txBody>
      </p:sp>
      <p:sp>
        <p:nvSpPr>
          <p:cNvPr id="3" name="Espace réservé du contenu 2">
            <a:extLst>
              <a:ext uri="{FF2B5EF4-FFF2-40B4-BE49-F238E27FC236}">
                <a16:creationId xmlns:a16="http://schemas.microsoft.com/office/drawing/2014/main" id="{CD68B747-20A1-5E88-21F3-2E6984C41AA4}"/>
              </a:ext>
            </a:extLst>
          </p:cNvPr>
          <p:cNvSpPr>
            <a:spLocks noGrp="1"/>
          </p:cNvSpPr>
          <p:nvPr>
            <p:ph idx="1"/>
          </p:nvPr>
        </p:nvSpPr>
        <p:spPr>
          <a:xfrm>
            <a:off x="640081" y="2761673"/>
            <a:ext cx="3513466" cy="3536241"/>
          </a:xfrm>
        </p:spPr>
        <p:txBody>
          <a:bodyPr>
            <a:normAutofit/>
          </a:bodyPr>
          <a:lstStyle/>
          <a:p>
            <a:endParaRPr lang="fr-CA" dirty="0"/>
          </a:p>
        </p:txBody>
      </p:sp>
      <p:cxnSp>
        <p:nvCxnSpPr>
          <p:cNvPr id="10" name="Straight Connector 9">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Espace réservé du contenu 2">
            <a:extLst>
              <a:ext uri="{FF2B5EF4-FFF2-40B4-BE49-F238E27FC236}">
                <a16:creationId xmlns:a16="http://schemas.microsoft.com/office/drawing/2014/main" id="{DB953949-F2F8-E2F5-6A8B-65CFFC58DFAD}"/>
              </a:ext>
            </a:extLst>
          </p:cNvPr>
          <p:cNvGraphicFramePr>
            <a:graphicFrameLocks/>
          </p:cNvGraphicFramePr>
          <p:nvPr>
            <p:extLst>
              <p:ext uri="{D42A27DB-BD31-4B8C-83A1-F6EECF244321}">
                <p14:modId xmlns:p14="http://schemas.microsoft.com/office/powerpoint/2010/main" val="3065068746"/>
              </p:ext>
            </p:extLst>
          </p:nvPr>
        </p:nvGraphicFramePr>
        <p:xfrm>
          <a:off x="5449088" y="2761673"/>
          <a:ext cx="6238355" cy="34361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Parallélogramme 3">
            <a:extLst>
              <a:ext uri="{FF2B5EF4-FFF2-40B4-BE49-F238E27FC236}">
                <a16:creationId xmlns:a16="http://schemas.microsoft.com/office/drawing/2014/main" id="{4C11B79F-5936-123D-D8F8-C890E3D45A33}"/>
              </a:ext>
            </a:extLst>
          </p:cNvPr>
          <p:cNvSpPr/>
          <p:nvPr/>
        </p:nvSpPr>
        <p:spPr>
          <a:xfrm>
            <a:off x="-352157" y="650134"/>
            <a:ext cx="12039600" cy="1246022"/>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CA" sz="4000" b="1" dirty="0"/>
              <a:t>The </a:t>
            </a:r>
            <a:r>
              <a:rPr lang="fr-CA" sz="4000" b="1" dirty="0" err="1"/>
              <a:t>problem</a:t>
            </a:r>
            <a:endParaRPr lang="fr-CA" sz="4000" b="1" dirty="0"/>
          </a:p>
        </p:txBody>
      </p:sp>
      <p:sp>
        <p:nvSpPr>
          <p:cNvPr id="6" name="Parallélogramme 5">
            <a:extLst>
              <a:ext uri="{FF2B5EF4-FFF2-40B4-BE49-F238E27FC236}">
                <a16:creationId xmlns:a16="http://schemas.microsoft.com/office/drawing/2014/main" id="{6CC3067F-2001-6874-321A-89D8921CB085}"/>
              </a:ext>
            </a:extLst>
          </p:cNvPr>
          <p:cNvSpPr/>
          <p:nvPr/>
        </p:nvSpPr>
        <p:spPr>
          <a:xfrm>
            <a:off x="281122" y="2751024"/>
            <a:ext cx="4991888" cy="3536226"/>
          </a:xfrm>
          <a:prstGeom prst="parallelogram">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a:t>Metro interruptions </a:t>
            </a:r>
            <a:r>
              <a:rPr lang="en-US" sz="3200" dirty="0"/>
              <a:t>disrupt daily commutes.</a:t>
            </a:r>
          </a:p>
          <a:p>
            <a:pPr algn="ctr"/>
            <a:endParaRPr lang="fr-CA" dirty="0"/>
          </a:p>
        </p:txBody>
      </p:sp>
    </p:spTree>
    <p:extLst>
      <p:ext uri="{BB962C8B-B14F-4D97-AF65-F5344CB8AC3E}">
        <p14:creationId xmlns:p14="http://schemas.microsoft.com/office/powerpoint/2010/main" val="3274635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2A635F-F1EF-9AFF-B998-C57098BE15E7}"/>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A9D7051-4308-3CFA-D5A6-DEC78840597A}"/>
              </a:ext>
            </a:extLst>
          </p:cNvPr>
          <p:cNvSpPr>
            <a:spLocks noGrp="1"/>
          </p:cNvSpPr>
          <p:nvPr>
            <p:ph type="title"/>
          </p:nvPr>
        </p:nvSpPr>
        <p:spPr>
          <a:xfrm>
            <a:off x="640080" y="570750"/>
            <a:ext cx="10890929" cy="1387934"/>
          </a:xfrm>
        </p:spPr>
        <p:txBody>
          <a:bodyPr anchor="ctr">
            <a:normAutofit/>
          </a:bodyPr>
          <a:lstStyle/>
          <a:p>
            <a:endParaRPr lang="fr-CA" dirty="0"/>
          </a:p>
        </p:txBody>
      </p:sp>
      <p:sp>
        <p:nvSpPr>
          <p:cNvPr id="4" name="Parallélogramme 3">
            <a:extLst>
              <a:ext uri="{FF2B5EF4-FFF2-40B4-BE49-F238E27FC236}">
                <a16:creationId xmlns:a16="http://schemas.microsoft.com/office/drawing/2014/main" id="{E82FA13D-FA36-F09D-BC0B-A229EB45971B}"/>
              </a:ext>
            </a:extLst>
          </p:cNvPr>
          <p:cNvSpPr/>
          <p:nvPr/>
        </p:nvSpPr>
        <p:spPr>
          <a:xfrm>
            <a:off x="-352157" y="650134"/>
            <a:ext cx="12039600" cy="1246022"/>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CA" sz="4000" b="1" i="0" u="none" strike="noStrike" kern="1200" cap="none" spc="0" normalizeH="0" baseline="0" noProof="0" dirty="0" err="1">
                <a:ln>
                  <a:noFill/>
                </a:ln>
                <a:solidFill>
                  <a:srgbClr val="FFFFFF"/>
                </a:solidFill>
                <a:effectLst/>
                <a:uLnTx/>
                <a:uFillTx/>
                <a:latin typeface="Grandview Display"/>
                <a:ea typeface="+mn-ea"/>
                <a:cs typeface="+mn-cs"/>
              </a:rPr>
              <a:t>Why</a:t>
            </a:r>
            <a:r>
              <a:rPr kumimoji="0" lang="fr-CA" sz="4000" b="1" i="0" u="none" strike="noStrike" kern="1200" cap="none" spc="0" normalizeH="0" baseline="0" noProof="0" dirty="0">
                <a:ln>
                  <a:noFill/>
                </a:ln>
                <a:solidFill>
                  <a:srgbClr val="FFFFFF"/>
                </a:solidFill>
                <a:effectLst/>
                <a:uLnTx/>
                <a:uFillTx/>
                <a:latin typeface="Grandview Display"/>
                <a:ea typeface="+mn-ea"/>
                <a:cs typeface="+mn-cs"/>
              </a:rPr>
              <a:t> </a:t>
            </a:r>
            <a:r>
              <a:rPr kumimoji="0" lang="fr-CA" sz="4000" b="1" i="0" u="none" strike="noStrike" kern="1200" cap="none" spc="0" normalizeH="0" baseline="0" noProof="0" dirty="0" err="1">
                <a:ln>
                  <a:noFill/>
                </a:ln>
                <a:solidFill>
                  <a:srgbClr val="FFFFFF"/>
                </a:solidFill>
                <a:effectLst/>
                <a:uLnTx/>
                <a:uFillTx/>
                <a:latin typeface="Grandview Display"/>
                <a:ea typeface="+mn-ea"/>
                <a:cs typeface="+mn-cs"/>
              </a:rPr>
              <a:t>it</a:t>
            </a:r>
            <a:r>
              <a:rPr kumimoji="0" lang="fr-CA" sz="4000" b="1" i="0" u="none" strike="noStrike" kern="1200" cap="none" spc="0" normalizeH="0" baseline="0" noProof="0" dirty="0">
                <a:ln>
                  <a:noFill/>
                </a:ln>
                <a:solidFill>
                  <a:srgbClr val="FFFFFF"/>
                </a:solidFill>
                <a:effectLst/>
                <a:uLnTx/>
                <a:uFillTx/>
                <a:latin typeface="Grandview Display"/>
                <a:ea typeface="+mn-ea"/>
                <a:cs typeface="+mn-cs"/>
              </a:rPr>
              <a:t> </a:t>
            </a:r>
            <a:r>
              <a:rPr kumimoji="0" lang="fr-CA" sz="4000" b="1" i="0" u="none" strike="noStrike" kern="1200" cap="none" spc="0" normalizeH="0" baseline="0" noProof="0" dirty="0" err="1">
                <a:ln>
                  <a:noFill/>
                </a:ln>
                <a:solidFill>
                  <a:srgbClr val="FFFFFF"/>
                </a:solidFill>
                <a:effectLst/>
                <a:uLnTx/>
                <a:uFillTx/>
                <a:latin typeface="Grandview Display"/>
                <a:ea typeface="+mn-ea"/>
                <a:cs typeface="+mn-cs"/>
              </a:rPr>
              <a:t>matters</a:t>
            </a:r>
            <a:r>
              <a:rPr kumimoji="0" lang="fr-CA" sz="4000" b="1" i="0" u="none" strike="noStrike" kern="1200" cap="none" spc="0" normalizeH="0" baseline="0" noProof="0" dirty="0">
                <a:ln>
                  <a:noFill/>
                </a:ln>
                <a:solidFill>
                  <a:srgbClr val="FFFFFF"/>
                </a:solidFill>
                <a:effectLst/>
                <a:uLnTx/>
                <a:uFillTx/>
                <a:latin typeface="Grandview Display"/>
                <a:ea typeface="+mn-ea"/>
                <a:cs typeface="+mn-cs"/>
              </a:rPr>
              <a:t>?</a:t>
            </a:r>
          </a:p>
        </p:txBody>
      </p:sp>
      <p:sp>
        <p:nvSpPr>
          <p:cNvPr id="7" name="Espace réservé du contenu 5">
            <a:extLst>
              <a:ext uri="{FF2B5EF4-FFF2-40B4-BE49-F238E27FC236}">
                <a16:creationId xmlns:a16="http://schemas.microsoft.com/office/drawing/2014/main" id="{B5A86439-E3B4-8BD4-B84F-DB7A515E839A}"/>
              </a:ext>
            </a:extLst>
          </p:cNvPr>
          <p:cNvSpPr>
            <a:spLocks noGrp="1"/>
          </p:cNvSpPr>
          <p:nvPr>
            <p:ph idx="1"/>
          </p:nvPr>
        </p:nvSpPr>
        <p:spPr>
          <a:xfrm>
            <a:off x="640080" y="2633472"/>
            <a:ext cx="10890928" cy="3566160"/>
          </a:xfrm>
        </p:spPr>
        <p:txBody>
          <a:bodyPr/>
          <a:lstStyle/>
          <a:p>
            <a:pPr>
              <a:buFont typeface="Arial" panose="020B0604020202020204" pitchFamily="34" charset="0"/>
              <a:buChar char="•"/>
            </a:pPr>
            <a:r>
              <a:rPr lang="en-US" sz="2800" dirty="0"/>
              <a:t>Reliable public transit is essential for a well-functioning city.</a:t>
            </a:r>
          </a:p>
          <a:p>
            <a:endParaRPr lang="fr-CA" dirty="0"/>
          </a:p>
        </p:txBody>
      </p:sp>
      <p:sp>
        <p:nvSpPr>
          <p:cNvPr id="11" name="Rectangle : avec coins rognés en haut 10">
            <a:extLst>
              <a:ext uri="{FF2B5EF4-FFF2-40B4-BE49-F238E27FC236}">
                <a16:creationId xmlns:a16="http://schemas.microsoft.com/office/drawing/2014/main" id="{1EA0E1C1-B1C4-E81E-1B78-06CC5436553A}"/>
              </a:ext>
            </a:extLst>
          </p:cNvPr>
          <p:cNvSpPr/>
          <p:nvPr/>
        </p:nvSpPr>
        <p:spPr>
          <a:xfrm>
            <a:off x="640079" y="5561711"/>
            <a:ext cx="5080000" cy="3151575"/>
          </a:xfrm>
          <a:prstGeom prst="snip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fr-CA" sz="2800" u="sng" dirty="0"/>
              <a:t>Metro </a:t>
            </a:r>
            <a:r>
              <a:rPr lang="fr-CA" sz="2800" u="sng" dirty="0" err="1"/>
              <a:t>Users</a:t>
            </a:r>
            <a:endParaRPr lang="fr-CA" sz="2800" u="sng" dirty="0"/>
          </a:p>
          <a:p>
            <a:pPr algn="ctr"/>
            <a:endParaRPr lang="fr-CA" sz="1600" u="sng" dirty="0"/>
          </a:p>
          <a:p>
            <a:pPr algn="ctr"/>
            <a:endParaRPr lang="fr-CA" sz="2400" u="sng" dirty="0"/>
          </a:p>
          <a:p>
            <a:pPr marL="342900" indent="-342900">
              <a:buFont typeface="Arial" panose="020B0604020202020204" pitchFamily="34" charset="0"/>
              <a:buChar char="•"/>
            </a:pPr>
            <a:r>
              <a:rPr lang="en-US" sz="2400" b="1" dirty="0"/>
              <a:t>Optimize travel planning</a:t>
            </a:r>
            <a:r>
              <a:rPr lang="en-US" sz="2400" dirty="0"/>
              <a:t> by making informed decisions</a:t>
            </a:r>
          </a:p>
          <a:p>
            <a:pPr marL="342900" indent="-342900">
              <a:buFont typeface="Arial" panose="020B0604020202020204" pitchFamily="34" charset="0"/>
              <a:buChar char="•"/>
            </a:pPr>
            <a:r>
              <a:rPr lang="en-US" sz="2400" b="1" dirty="0"/>
              <a:t>Minimize stress</a:t>
            </a:r>
            <a:endParaRPr lang="fr-CA" sz="2400" b="1" dirty="0"/>
          </a:p>
        </p:txBody>
      </p:sp>
      <p:sp>
        <p:nvSpPr>
          <p:cNvPr id="12" name="Rectangle : avec coins rognés en haut 11">
            <a:extLst>
              <a:ext uri="{FF2B5EF4-FFF2-40B4-BE49-F238E27FC236}">
                <a16:creationId xmlns:a16="http://schemas.microsoft.com/office/drawing/2014/main" id="{A7474A7E-37AE-35AA-60C8-C9FBADDE755D}"/>
              </a:ext>
            </a:extLst>
          </p:cNvPr>
          <p:cNvSpPr/>
          <p:nvPr/>
        </p:nvSpPr>
        <p:spPr>
          <a:xfrm>
            <a:off x="6471923" y="5561711"/>
            <a:ext cx="5080000" cy="3151575"/>
          </a:xfrm>
          <a:prstGeom prst="snip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fr-CA" sz="2800" u="sng" dirty="0"/>
              <a:t>STM (</a:t>
            </a:r>
            <a:r>
              <a:rPr lang="fr-CA" sz="2800" u="sng" dirty="0" err="1"/>
              <a:t>Montreal</a:t>
            </a:r>
            <a:r>
              <a:rPr lang="fr-CA" sz="2800" u="sng" dirty="0"/>
              <a:t> Transport Society)</a:t>
            </a:r>
          </a:p>
          <a:p>
            <a:pPr algn="ctr"/>
            <a:endParaRPr lang="fr-CA" sz="1000" u="sng" dirty="0"/>
          </a:p>
          <a:p>
            <a:pPr marL="457200" indent="-457200">
              <a:buFont typeface="Arial" panose="020B0604020202020204" pitchFamily="34" charset="0"/>
              <a:buChar char="•"/>
            </a:pPr>
            <a:r>
              <a:rPr lang="en-US" sz="2400" dirty="0"/>
              <a:t>Deploy </a:t>
            </a:r>
            <a:r>
              <a:rPr lang="en-US" sz="2400" b="1" dirty="0"/>
              <a:t>extra staff</a:t>
            </a:r>
            <a:r>
              <a:rPr lang="en-US" sz="2400" dirty="0"/>
              <a:t> during high-risk disruption period</a:t>
            </a:r>
          </a:p>
          <a:p>
            <a:pPr marL="457200" indent="-457200">
              <a:buFont typeface="Arial" panose="020B0604020202020204" pitchFamily="34" charset="0"/>
              <a:buChar char="•"/>
            </a:pPr>
            <a:r>
              <a:rPr lang="en-US" sz="2400" b="1" dirty="0"/>
              <a:t>Improve response time </a:t>
            </a:r>
            <a:r>
              <a:rPr lang="en-US" sz="2400" dirty="0"/>
              <a:t>to incidents, </a:t>
            </a:r>
            <a:r>
              <a:rPr lang="en-US" sz="2400" b="1" dirty="0"/>
              <a:t>reducing downtime</a:t>
            </a:r>
            <a:endParaRPr lang="fr-CA" sz="2400" b="1" dirty="0"/>
          </a:p>
        </p:txBody>
      </p:sp>
    </p:spTree>
    <p:extLst>
      <p:ext uri="{BB962C8B-B14F-4D97-AF65-F5344CB8AC3E}">
        <p14:creationId xmlns:p14="http://schemas.microsoft.com/office/powerpoint/2010/main" val="1897427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9A0DE-70B4-39D0-63D7-8A9E3ECEE1A2}"/>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B9ABDD1C-FD98-A7FC-4CEA-642CB6AD4903}"/>
              </a:ext>
            </a:extLst>
          </p:cNvPr>
          <p:cNvSpPr>
            <a:spLocks noGrp="1"/>
          </p:cNvSpPr>
          <p:nvPr>
            <p:ph type="title"/>
          </p:nvPr>
        </p:nvSpPr>
        <p:spPr>
          <a:xfrm>
            <a:off x="640080" y="570750"/>
            <a:ext cx="10890929" cy="1387934"/>
          </a:xfrm>
        </p:spPr>
        <p:txBody>
          <a:bodyPr anchor="ctr">
            <a:normAutofit/>
          </a:bodyPr>
          <a:lstStyle/>
          <a:p>
            <a:endParaRPr lang="fr-CA" dirty="0"/>
          </a:p>
        </p:txBody>
      </p:sp>
      <p:sp>
        <p:nvSpPr>
          <p:cNvPr id="6" name="Parallélogramme 5">
            <a:extLst>
              <a:ext uri="{FF2B5EF4-FFF2-40B4-BE49-F238E27FC236}">
                <a16:creationId xmlns:a16="http://schemas.microsoft.com/office/drawing/2014/main" id="{A396682F-2CB4-07D6-EAFA-C2F0986F8CB3}"/>
              </a:ext>
            </a:extLst>
          </p:cNvPr>
          <p:cNvSpPr/>
          <p:nvPr/>
        </p:nvSpPr>
        <p:spPr>
          <a:xfrm>
            <a:off x="-352157" y="650134"/>
            <a:ext cx="12039600" cy="1246022"/>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CA" sz="4000" b="1" i="0" u="none" strike="noStrike" kern="1200" cap="none" spc="0" normalizeH="0" baseline="0" noProof="0" dirty="0" err="1">
                <a:ln>
                  <a:noFill/>
                </a:ln>
                <a:solidFill>
                  <a:srgbClr val="FFFFFF"/>
                </a:solidFill>
                <a:effectLst/>
                <a:uLnTx/>
                <a:uFillTx/>
                <a:latin typeface="Grandview Display"/>
                <a:ea typeface="+mn-ea"/>
                <a:cs typeface="+mn-cs"/>
              </a:rPr>
              <a:t>Why</a:t>
            </a:r>
            <a:r>
              <a:rPr kumimoji="0" lang="fr-CA" sz="4000" b="1" i="0" u="none" strike="noStrike" kern="1200" cap="none" spc="0" normalizeH="0" baseline="0" noProof="0" dirty="0">
                <a:ln>
                  <a:noFill/>
                </a:ln>
                <a:solidFill>
                  <a:srgbClr val="FFFFFF"/>
                </a:solidFill>
                <a:effectLst/>
                <a:uLnTx/>
                <a:uFillTx/>
                <a:latin typeface="Grandview Display"/>
                <a:ea typeface="+mn-ea"/>
                <a:cs typeface="+mn-cs"/>
              </a:rPr>
              <a:t> </a:t>
            </a:r>
            <a:r>
              <a:rPr kumimoji="0" lang="fr-CA" sz="4000" b="1" i="0" u="none" strike="noStrike" kern="1200" cap="none" spc="0" normalizeH="0" baseline="0" noProof="0" dirty="0" err="1">
                <a:ln>
                  <a:noFill/>
                </a:ln>
                <a:solidFill>
                  <a:srgbClr val="FFFFFF"/>
                </a:solidFill>
                <a:effectLst/>
                <a:uLnTx/>
                <a:uFillTx/>
                <a:latin typeface="Grandview Display"/>
                <a:ea typeface="+mn-ea"/>
                <a:cs typeface="+mn-cs"/>
              </a:rPr>
              <a:t>it</a:t>
            </a:r>
            <a:r>
              <a:rPr kumimoji="0" lang="fr-CA" sz="4000" b="1" i="0" u="none" strike="noStrike" kern="1200" cap="none" spc="0" normalizeH="0" baseline="0" noProof="0" dirty="0">
                <a:ln>
                  <a:noFill/>
                </a:ln>
                <a:solidFill>
                  <a:srgbClr val="FFFFFF"/>
                </a:solidFill>
                <a:effectLst/>
                <a:uLnTx/>
                <a:uFillTx/>
                <a:latin typeface="Grandview Display"/>
                <a:ea typeface="+mn-ea"/>
                <a:cs typeface="+mn-cs"/>
              </a:rPr>
              <a:t> </a:t>
            </a:r>
            <a:r>
              <a:rPr kumimoji="0" lang="fr-CA" sz="4000" b="1" i="0" u="none" strike="noStrike" kern="1200" cap="none" spc="0" normalizeH="0" baseline="0" noProof="0" dirty="0" err="1">
                <a:ln>
                  <a:noFill/>
                </a:ln>
                <a:solidFill>
                  <a:srgbClr val="FFFFFF"/>
                </a:solidFill>
                <a:effectLst/>
                <a:uLnTx/>
                <a:uFillTx/>
                <a:latin typeface="Grandview Display"/>
                <a:ea typeface="+mn-ea"/>
                <a:cs typeface="+mn-cs"/>
              </a:rPr>
              <a:t>matters</a:t>
            </a:r>
            <a:r>
              <a:rPr kumimoji="0" lang="fr-CA" sz="4000" b="1" i="0" u="none" strike="noStrike" kern="1200" cap="none" spc="0" normalizeH="0" baseline="0" noProof="0" dirty="0">
                <a:ln>
                  <a:noFill/>
                </a:ln>
                <a:solidFill>
                  <a:srgbClr val="FFFFFF"/>
                </a:solidFill>
                <a:effectLst/>
                <a:uLnTx/>
                <a:uFillTx/>
                <a:latin typeface="Grandview Display"/>
                <a:ea typeface="+mn-ea"/>
                <a:cs typeface="+mn-cs"/>
              </a:rPr>
              <a:t>?</a:t>
            </a:r>
          </a:p>
        </p:txBody>
      </p:sp>
      <p:sp>
        <p:nvSpPr>
          <p:cNvPr id="9" name="Rectangle : avec coins rognés en haut 8">
            <a:extLst>
              <a:ext uri="{FF2B5EF4-FFF2-40B4-BE49-F238E27FC236}">
                <a16:creationId xmlns:a16="http://schemas.microsoft.com/office/drawing/2014/main" id="{0A6235EA-885A-5A2A-B42A-F377B2BEED4B}"/>
              </a:ext>
            </a:extLst>
          </p:cNvPr>
          <p:cNvSpPr/>
          <p:nvPr/>
        </p:nvSpPr>
        <p:spPr>
          <a:xfrm>
            <a:off x="640079" y="3715657"/>
            <a:ext cx="5080000" cy="3151575"/>
          </a:xfrm>
          <a:prstGeom prst="snip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fr-CA" sz="2800" u="sng" dirty="0"/>
              <a:t>Metro </a:t>
            </a:r>
            <a:r>
              <a:rPr lang="fr-CA" sz="2800" u="sng" dirty="0" err="1"/>
              <a:t>Users</a:t>
            </a:r>
            <a:endParaRPr lang="fr-CA" sz="2800" u="sng" dirty="0"/>
          </a:p>
          <a:p>
            <a:pPr algn="ctr"/>
            <a:endParaRPr lang="fr-CA" sz="1600" u="sng" dirty="0"/>
          </a:p>
          <a:p>
            <a:pPr algn="ctr"/>
            <a:endParaRPr lang="fr-CA" sz="2400" u="sng" dirty="0"/>
          </a:p>
          <a:p>
            <a:pPr marL="342900" indent="-342900">
              <a:buFont typeface="Arial" panose="020B0604020202020204" pitchFamily="34" charset="0"/>
              <a:buChar char="•"/>
            </a:pPr>
            <a:r>
              <a:rPr lang="en-US" sz="2400" b="1" dirty="0"/>
              <a:t>Optimize travel planning</a:t>
            </a:r>
            <a:r>
              <a:rPr lang="en-US" sz="2400" dirty="0"/>
              <a:t> by making informed decisions</a:t>
            </a:r>
          </a:p>
          <a:p>
            <a:pPr marL="342900" indent="-342900">
              <a:buFont typeface="Arial" panose="020B0604020202020204" pitchFamily="34" charset="0"/>
              <a:buChar char="•"/>
            </a:pPr>
            <a:r>
              <a:rPr lang="en-US" sz="2400" b="1" dirty="0"/>
              <a:t>Minimize stress</a:t>
            </a:r>
            <a:endParaRPr lang="fr-CA" sz="2400" b="1" dirty="0"/>
          </a:p>
        </p:txBody>
      </p:sp>
      <p:sp>
        <p:nvSpPr>
          <p:cNvPr id="10" name="Rectangle : avec coins rognés en haut 9">
            <a:extLst>
              <a:ext uri="{FF2B5EF4-FFF2-40B4-BE49-F238E27FC236}">
                <a16:creationId xmlns:a16="http://schemas.microsoft.com/office/drawing/2014/main" id="{1137EA91-EF75-16D5-723F-DDBB0D474C4E}"/>
              </a:ext>
            </a:extLst>
          </p:cNvPr>
          <p:cNvSpPr/>
          <p:nvPr/>
        </p:nvSpPr>
        <p:spPr>
          <a:xfrm>
            <a:off x="6471923" y="5561711"/>
            <a:ext cx="5080000" cy="3151575"/>
          </a:xfrm>
          <a:prstGeom prst="snip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fr-CA" sz="2800" u="sng" dirty="0"/>
              <a:t>STM (</a:t>
            </a:r>
            <a:r>
              <a:rPr lang="fr-CA" sz="2800" u="sng" dirty="0" err="1"/>
              <a:t>Montreal</a:t>
            </a:r>
            <a:r>
              <a:rPr lang="fr-CA" sz="2800" u="sng" dirty="0"/>
              <a:t> Transport Society)</a:t>
            </a:r>
          </a:p>
          <a:p>
            <a:pPr algn="ctr"/>
            <a:endParaRPr lang="fr-CA" sz="1000" u="sng" dirty="0"/>
          </a:p>
          <a:p>
            <a:pPr marL="457200" indent="-457200">
              <a:buFont typeface="Arial" panose="020B0604020202020204" pitchFamily="34" charset="0"/>
              <a:buChar char="•"/>
            </a:pPr>
            <a:r>
              <a:rPr lang="en-US" sz="2400" dirty="0"/>
              <a:t>Deploy </a:t>
            </a:r>
            <a:r>
              <a:rPr lang="en-US" sz="2400" b="1" dirty="0"/>
              <a:t>extra staff</a:t>
            </a:r>
            <a:r>
              <a:rPr lang="en-US" sz="2400" dirty="0"/>
              <a:t> during high-risk disruption period</a:t>
            </a:r>
          </a:p>
          <a:p>
            <a:pPr marL="457200" indent="-457200">
              <a:buFont typeface="Arial" panose="020B0604020202020204" pitchFamily="34" charset="0"/>
              <a:buChar char="•"/>
            </a:pPr>
            <a:r>
              <a:rPr lang="en-US" sz="2400" b="1" dirty="0"/>
              <a:t>Improve response time </a:t>
            </a:r>
            <a:r>
              <a:rPr lang="en-US" sz="2400" dirty="0"/>
              <a:t>to incidents, </a:t>
            </a:r>
            <a:r>
              <a:rPr lang="en-US" sz="2400" b="1" dirty="0"/>
              <a:t>reducing downtime</a:t>
            </a:r>
            <a:endParaRPr lang="fr-CA" sz="2400" b="1" dirty="0"/>
          </a:p>
        </p:txBody>
      </p:sp>
      <p:sp>
        <p:nvSpPr>
          <p:cNvPr id="13" name="Espace réservé du contenu 5">
            <a:extLst>
              <a:ext uri="{FF2B5EF4-FFF2-40B4-BE49-F238E27FC236}">
                <a16:creationId xmlns:a16="http://schemas.microsoft.com/office/drawing/2014/main" id="{AC7BB024-35E8-74CC-A9A6-060821DC48F0}"/>
              </a:ext>
            </a:extLst>
          </p:cNvPr>
          <p:cNvSpPr>
            <a:spLocks noGrp="1"/>
          </p:cNvSpPr>
          <p:nvPr>
            <p:ph idx="1"/>
          </p:nvPr>
        </p:nvSpPr>
        <p:spPr>
          <a:xfrm>
            <a:off x="640080" y="2633472"/>
            <a:ext cx="10890928" cy="3566160"/>
          </a:xfrm>
        </p:spPr>
        <p:txBody>
          <a:bodyPr/>
          <a:lstStyle/>
          <a:p>
            <a:pPr>
              <a:buFont typeface="Arial" panose="020B0604020202020204" pitchFamily="34" charset="0"/>
              <a:buChar char="•"/>
            </a:pPr>
            <a:r>
              <a:rPr lang="en-US" sz="2800" dirty="0"/>
              <a:t>Reliable public transit is essential for a well-functioning city.</a:t>
            </a:r>
          </a:p>
          <a:p>
            <a:endParaRPr lang="fr-CA" dirty="0"/>
          </a:p>
        </p:txBody>
      </p:sp>
    </p:spTree>
    <p:extLst>
      <p:ext uri="{BB962C8B-B14F-4D97-AF65-F5344CB8AC3E}">
        <p14:creationId xmlns:p14="http://schemas.microsoft.com/office/powerpoint/2010/main" val="1873303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26ACDD-533C-1944-C291-947A7F79098D}"/>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6644D904-9F67-3166-AA7B-6339CA64CF6C}"/>
              </a:ext>
            </a:extLst>
          </p:cNvPr>
          <p:cNvSpPr>
            <a:spLocks noGrp="1"/>
          </p:cNvSpPr>
          <p:nvPr>
            <p:ph type="title"/>
          </p:nvPr>
        </p:nvSpPr>
        <p:spPr>
          <a:xfrm>
            <a:off x="640080" y="570750"/>
            <a:ext cx="10890929" cy="1387934"/>
          </a:xfrm>
        </p:spPr>
        <p:txBody>
          <a:bodyPr anchor="ctr">
            <a:normAutofit/>
          </a:bodyPr>
          <a:lstStyle/>
          <a:p>
            <a:endParaRPr lang="fr-CA" dirty="0"/>
          </a:p>
        </p:txBody>
      </p:sp>
      <p:sp>
        <p:nvSpPr>
          <p:cNvPr id="4" name="Parallélogramme 3">
            <a:extLst>
              <a:ext uri="{FF2B5EF4-FFF2-40B4-BE49-F238E27FC236}">
                <a16:creationId xmlns:a16="http://schemas.microsoft.com/office/drawing/2014/main" id="{744EE4EE-D573-62B0-8CF0-D8D827627F39}"/>
              </a:ext>
            </a:extLst>
          </p:cNvPr>
          <p:cNvSpPr/>
          <p:nvPr/>
        </p:nvSpPr>
        <p:spPr>
          <a:xfrm>
            <a:off x="-352157" y="650134"/>
            <a:ext cx="12039600" cy="1246022"/>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CA" sz="4000" b="1" i="0" u="none" strike="noStrike" kern="1200" cap="none" spc="0" normalizeH="0" baseline="0" noProof="0" dirty="0" err="1">
                <a:ln>
                  <a:noFill/>
                </a:ln>
                <a:solidFill>
                  <a:srgbClr val="FFFFFF"/>
                </a:solidFill>
                <a:effectLst/>
                <a:uLnTx/>
                <a:uFillTx/>
                <a:latin typeface="Grandview Display"/>
                <a:ea typeface="+mn-ea"/>
                <a:cs typeface="+mn-cs"/>
              </a:rPr>
              <a:t>Why</a:t>
            </a:r>
            <a:r>
              <a:rPr kumimoji="0" lang="fr-CA" sz="4000" b="1" i="0" u="none" strike="noStrike" kern="1200" cap="none" spc="0" normalizeH="0" baseline="0" noProof="0" dirty="0">
                <a:ln>
                  <a:noFill/>
                </a:ln>
                <a:solidFill>
                  <a:srgbClr val="FFFFFF"/>
                </a:solidFill>
                <a:effectLst/>
                <a:uLnTx/>
                <a:uFillTx/>
                <a:latin typeface="Grandview Display"/>
                <a:ea typeface="+mn-ea"/>
                <a:cs typeface="+mn-cs"/>
              </a:rPr>
              <a:t> </a:t>
            </a:r>
            <a:r>
              <a:rPr kumimoji="0" lang="fr-CA" sz="4000" b="1" i="0" u="none" strike="noStrike" kern="1200" cap="none" spc="0" normalizeH="0" baseline="0" noProof="0" dirty="0" err="1">
                <a:ln>
                  <a:noFill/>
                </a:ln>
                <a:solidFill>
                  <a:srgbClr val="FFFFFF"/>
                </a:solidFill>
                <a:effectLst/>
                <a:uLnTx/>
                <a:uFillTx/>
                <a:latin typeface="Grandview Display"/>
                <a:ea typeface="+mn-ea"/>
                <a:cs typeface="+mn-cs"/>
              </a:rPr>
              <a:t>it</a:t>
            </a:r>
            <a:r>
              <a:rPr kumimoji="0" lang="fr-CA" sz="4000" b="1" i="0" u="none" strike="noStrike" kern="1200" cap="none" spc="0" normalizeH="0" baseline="0" noProof="0" dirty="0">
                <a:ln>
                  <a:noFill/>
                </a:ln>
                <a:solidFill>
                  <a:srgbClr val="FFFFFF"/>
                </a:solidFill>
                <a:effectLst/>
                <a:uLnTx/>
                <a:uFillTx/>
                <a:latin typeface="Grandview Display"/>
                <a:ea typeface="+mn-ea"/>
                <a:cs typeface="+mn-cs"/>
              </a:rPr>
              <a:t> </a:t>
            </a:r>
            <a:r>
              <a:rPr kumimoji="0" lang="fr-CA" sz="4000" b="1" i="0" u="none" strike="noStrike" kern="1200" cap="none" spc="0" normalizeH="0" baseline="0" noProof="0" dirty="0" err="1">
                <a:ln>
                  <a:noFill/>
                </a:ln>
                <a:solidFill>
                  <a:srgbClr val="FFFFFF"/>
                </a:solidFill>
                <a:effectLst/>
                <a:uLnTx/>
                <a:uFillTx/>
                <a:latin typeface="Grandview Display"/>
                <a:ea typeface="+mn-ea"/>
                <a:cs typeface="+mn-cs"/>
              </a:rPr>
              <a:t>matters</a:t>
            </a:r>
            <a:r>
              <a:rPr kumimoji="0" lang="fr-CA" sz="4000" b="1" i="0" u="none" strike="noStrike" kern="1200" cap="none" spc="0" normalizeH="0" baseline="0" noProof="0" dirty="0">
                <a:ln>
                  <a:noFill/>
                </a:ln>
                <a:solidFill>
                  <a:srgbClr val="FFFFFF"/>
                </a:solidFill>
                <a:effectLst/>
                <a:uLnTx/>
                <a:uFillTx/>
                <a:latin typeface="Grandview Display"/>
                <a:ea typeface="+mn-ea"/>
                <a:cs typeface="+mn-cs"/>
              </a:rPr>
              <a:t>?</a:t>
            </a:r>
          </a:p>
        </p:txBody>
      </p:sp>
      <p:sp>
        <p:nvSpPr>
          <p:cNvPr id="11" name="Rectangle : avec coins rognés en haut 10">
            <a:extLst>
              <a:ext uri="{FF2B5EF4-FFF2-40B4-BE49-F238E27FC236}">
                <a16:creationId xmlns:a16="http://schemas.microsoft.com/office/drawing/2014/main" id="{0C47A6BE-4F66-4B6B-6A98-D4EE3FC19EA4}"/>
              </a:ext>
            </a:extLst>
          </p:cNvPr>
          <p:cNvSpPr/>
          <p:nvPr/>
        </p:nvSpPr>
        <p:spPr>
          <a:xfrm>
            <a:off x="640079" y="3715657"/>
            <a:ext cx="5080000" cy="3151575"/>
          </a:xfrm>
          <a:prstGeom prst="snip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fr-CA" sz="2800" u="sng" dirty="0"/>
              <a:t>Metro </a:t>
            </a:r>
            <a:r>
              <a:rPr lang="fr-CA" sz="2800" u="sng" dirty="0" err="1"/>
              <a:t>Users</a:t>
            </a:r>
            <a:endParaRPr lang="fr-CA" sz="2800" u="sng" dirty="0"/>
          </a:p>
          <a:p>
            <a:pPr algn="ctr"/>
            <a:endParaRPr lang="fr-CA" sz="1600" u="sng" dirty="0"/>
          </a:p>
          <a:p>
            <a:pPr algn="ctr"/>
            <a:endParaRPr lang="fr-CA" sz="2400" u="sng" dirty="0"/>
          </a:p>
          <a:p>
            <a:pPr marL="342900" indent="-342900">
              <a:buFont typeface="Arial" panose="020B0604020202020204" pitchFamily="34" charset="0"/>
              <a:buChar char="•"/>
            </a:pPr>
            <a:r>
              <a:rPr lang="en-US" sz="2400" b="1" dirty="0"/>
              <a:t>Optimize travel planning</a:t>
            </a:r>
            <a:r>
              <a:rPr lang="en-US" sz="2400" dirty="0"/>
              <a:t> by making informed decisions</a:t>
            </a:r>
          </a:p>
          <a:p>
            <a:pPr marL="342900" indent="-342900">
              <a:buFont typeface="Arial" panose="020B0604020202020204" pitchFamily="34" charset="0"/>
              <a:buChar char="•"/>
            </a:pPr>
            <a:r>
              <a:rPr lang="en-US" sz="2400" b="1" dirty="0"/>
              <a:t>Minimize stress</a:t>
            </a:r>
          </a:p>
        </p:txBody>
      </p:sp>
      <p:sp>
        <p:nvSpPr>
          <p:cNvPr id="12" name="Rectangle : avec coins rognés en haut 11">
            <a:extLst>
              <a:ext uri="{FF2B5EF4-FFF2-40B4-BE49-F238E27FC236}">
                <a16:creationId xmlns:a16="http://schemas.microsoft.com/office/drawing/2014/main" id="{EAC01389-F98F-79FC-CA33-730EE043A294}"/>
              </a:ext>
            </a:extLst>
          </p:cNvPr>
          <p:cNvSpPr/>
          <p:nvPr/>
        </p:nvSpPr>
        <p:spPr>
          <a:xfrm>
            <a:off x="6471923" y="3715657"/>
            <a:ext cx="5080000" cy="3151575"/>
          </a:xfrm>
          <a:prstGeom prst="snip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fr-CA" sz="2800" u="sng" dirty="0"/>
              <a:t>STM (</a:t>
            </a:r>
            <a:r>
              <a:rPr lang="fr-CA" sz="2800" u="sng" dirty="0" err="1"/>
              <a:t>Montreal</a:t>
            </a:r>
            <a:r>
              <a:rPr lang="fr-CA" sz="2800" u="sng" dirty="0"/>
              <a:t> Transport Society)</a:t>
            </a:r>
          </a:p>
          <a:p>
            <a:pPr algn="ctr"/>
            <a:endParaRPr lang="fr-CA" sz="1000" u="sng" dirty="0"/>
          </a:p>
          <a:p>
            <a:pPr marL="457200" indent="-457200">
              <a:buFont typeface="Arial" panose="020B0604020202020204" pitchFamily="34" charset="0"/>
              <a:buChar char="•"/>
            </a:pPr>
            <a:r>
              <a:rPr lang="en-US" sz="2400" dirty="0"/>
              <a:t>Deploy </a:t>
            </a:r>
            <a:r>
              <a:rPr lang="en-US" sz="2400" b="1" dirty="0"/>
              <a:t>extra staff</a:t>
            </a:r>
            <a:r>
              <a:rPr lang="en-US" sz="2400" dirty="0"/>
              <a:t> during high-risk disruption period</a:t>
            </a:r>
          </a:p>
          <a:p>
            <a:pPr marL="457200" indent="-457200">
              <a:buFont typeface="Arial" panose="020B0604020202020204" pitchFamily="34" charset="0"/>
              <a:buChar char="•"/>
            </a:pPr>
            <a:r>
              <a:rPr lang="en-US" sz="2400" b="1" dirty="0"/>
              <a:t>Improve response time </a:t>
            </a:r>
            <a:r>
              <a:rPr lang="en-US" sz="2400" dirty="0"/>
              <a:t>to incidents, </a:t>
            </a:r>
            <a:r>
              <a:rPr lang="en-US" sz="2400" b="1" dirty="0"/>
              <a:t>reducing downtime</a:t>
            </a:r>
            <a:endParaRPr lang="fr-CA" sz="2400" b="1" dirty="0"/>
          </a:p>
        </p:txBody>
      </p:sp>
      <p:sp>
        <p:nvSpPr>
          <p:cNvPr id="6" name="Rectangle : avec coins rognés en haut 5">
            <a:extLst>
              <a:ext uri="{FF2B5EF4-FFF2-40B4-BE49-F238E27FC236}">
                <a16:creationId xmlns:a16="http://schemas.microsoft.com/office/drawing/2014/main" id="{79385C0F-AB0D-15C3-2544-D4B0CC376A5A}"/>
              </a:ext>
            </a:extLst>
          </p:cNvPr>
          <p:cNvSpPr/>
          <p:nvPr/>
        </p:nvSpPr>
        <p:spPr>
          <a:xfrm>
            <a:off x="640078" y="6985800"/>
            <a:ext cx="10890927" cy="3328319"/>
          </a:xfrm>
          <a:prstGeom prst="snip2SameRect">
            <a:avLst/>
          </a:prstGeom>
        </p:spPr>
        <p:style>
          <a:lnRef idx="2">
            <a:schemeClr val="accent4">
              <a:shade val="15000"/>
            </a:schemeClr>
          </a:lnRef>
          <a:fillRef idx="1">
            <a:schemeClr val="accent4"/>
          </a:fillRef>
          <a:effectRef idx="0">
            <a:schemeClr val="accent4"/>
          </a:effectRef>
          <a:fontRef idx="minor">
            <a:schemeClr val="lt1"/>
          </a:fontRef>
        </p:style>
        <p:txBody>
          <a:bodyPr rtlCol="0" anchor="t"/>
          <a:lstStyle/>
          <a:p>
            <a:pPr algn="ctr"/>
            <a:r>
              <a:rPr lang="fr-CA" sz="2800" u="sng" dirty="0" err="1"/>
              <a:t>Environment</a:t>
            </a:r>
            <a:endParaRPr lang="fr-CA" sz="2800" u="sng" dirty="0"/>
          </a:p>
          <a:p>
            <a:endParaRPr lang="fr-CA" sz="1400" u="sng" dirty="0"/>
          </a:p>
          <a:p>
            <a:r>
              <a:rPr lang="fr-CA" sz="2800" dirty="0"/>
              <a:t>More reliable </a:t>
            </a:r>
            <a:r>
              <a:rPr lang="fr-CA" sz="2800" dirty="0" err="1"/>
              <a:t>metro</a:t>
            </a:r>
            <a:r>
              <a:rPr lang="fr-CA" sz="2800" dirty="0"/>
              <a:t> → </a:t>
            </a:r>
            <a:r>
              <a:rPr lang="fr-CA" sz="2800" dirty="0" err="1"/>
              <a:t>Minimize</a:t>
            </a:r>
            <a:r>
              <a:rPr lang="fr-CA" sz="2800" dirty="0"/>
              <a:t> frustration + </a:t>
            </a:r>
            <a:r>
              <a:rPr lang="fr-CA" sz="2800" dirty="0" err="1"/>
              <a:t>Increase</a:t>
            </a:r>
            <a:r>
              <a:rPr lang="fr-CA" sz="2800" dirty="0"/>
              <a:t> trust in public transport → More </a:t>
            </a:r>
            <a:r>
              <a:rPr lang="fr-CA" sz="2800" dirty="0" err="1"/>
              <a:t>metro</a:t>
            </a:r>
            <a:r>
              <a:rPr lang="fr-CA" sz="2800" dirty="0"/>
              <a:t> </a:t>
            </a:r>
            <a:r>
              <a:rPr lang="fr-CA" sz="2800" dirty="0" err="1"/>
              <a:t>users</a:t>
            </a:r>
            <a:r>
              <a:rPr lang="fr-CA" sz="2800" dirty="0"/>
              <a:t> → Metro = eco-friendly!</a:t>
            </a:r>
          </a:p>
        </p:txBody>
      </p:sp>
      <p:sp>
        <p:nvSpPr>
          <p:cNvPr id="13" name="Espace réservé du contenu 5">
            <a:extLst>
              <a:ext uri="{FF2B5EF4-FFF2-40B4-BE49-F238E27FC236}">
                <a16:creationId xmlns:a16="http://schemas.microsoft.com/office/drawing/2014/main" id="{430BFD7E-074C-98D3-0248-CD168192FA55}"/>
              </a:ext>
            </a:extLst>
          </p:cNvPr>
          <p:cNvSpPr>
            <a:spLocks noGrp="1"/>
          </p:cNvSpPr>
          <p:nvPr>
            <p:ph idx="1"/>
          </p:nvPr>
        </p:nvSpPr>
        <p:spPr>
          <a:xfrm>
            <a:off x="640080" y="2633472"/>
            <a:ext cx="10890928" cy="3566160"/>
          </a:xfrm>
        </p:spPr>
        <p:txBody>
          <a:bodyPr/>
          <a:lstStyle/>
          <a:p>
            <a:pPr>
              <a:buFont typeface="Arial" panose="020B0604020202020204" pitchFamily="34" charset="0"/>
              <a:buChar char="•"/>
            </a:pPr>
            <a:r>
              <a:rPr lang="en-US" sz="2800" dirty="0"/>
              <a:t>Reliable public transit is essential for a well-functioning city.</a:t>
            </a:r>
          </a:p>
          <a:p>
            <a:endParaRPr lang="fr-CA" dirty="0"/>
          </a:p>
        </p:txBody>
      </p:sp>
    </p:spTree>
    <p:extLst>
      <p:ext uri="{BB962C8B-B14F-4D97-AF65-F5344CB8AC3E}">
        <p14:creationId xmlns:p14="http://schemas.microsoft.com/office/powerpoint/2010/main" val="386919705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B8FF3C-009B-02DC-3B44-7B16573F02A4}"/>
            </a:ext>
          </a:extLst>
        </p:cNvPr>
        <p:cNvGrpSpPr/>
        <p:nvPr/>
      </p:nvGrpSpPr>
      <p:grpSpPr>
        <a:xfrm>
          <a:off x="0" y="0"/>
          <a:ext cx="0" cy="0"/>
          <a:chOff x="0" y="0"/>
          <a:chExt cx="0" cy="0"/>
        </a:xfrm>
      </p:grpSpPr>
      <p:sp>
        <p:nvSpPr>
          <p:cNvPr id="3" name="Rectangle : avec coins rognés en haut 2">
            <a:extLst>
              <a:ext uri="{FF2B5EF4-FFF2-40B4-BE49-F238E27FC236}">
                <a16:creationId xmlns:a16="http://schemas.microsoft.com/office/drawing/2014/main" id="{D085593B-EF66-C72F-0AAF-726A6E2D73A8}"/>
              </a:ext>
            </a:extLst>
          </p:cNvPr>
          <p:cNvSpPr/>
          <p:nvPr/>
        </p:nvSpPr>
        <p:spPr>
          <a:xfrm>
            <a:off x="640078" y="3529681"/>
            <a:ext cx="10890927" cy="3328319"/>
          </a:xfrm>
          <a:prstGeom prst="snip2SameRect">
            <a:avLst/>
          </a:prstGeom>
        </p:spPr>
        <p:style>
          <a:lnRef idx="2">
            <a:schemeClr val="accent4">
              <a:shade val="15000"/>
            </a:schemeClr>
          </a:lnRef>
          <a:fillRef idx="1">
            <a:schemeClr val="accent4"/>
          </a:fillRef>
          <a:effectRef idx="0">
            <a:schemeClr val="accent4"/>
          </a:effectRef>
          <a:fontRef idx="minor">
            <a:schemeClr val="lt1"/>
          </a:fontRef>
        </p:style>
        <p:txBody>
          <a:bodyPr rtlCol="0" anchor="t"/>
          <a:lstStyle/>
          <a:p>
            <a:pPr algn="ctr"/>
            <a:r>
              <a:rPr lang="fr-CA" sz="2800" u="sng" dirty="0" err="1"/>
              <a:t>Environment</a:t>
            </a:r>
            <a:endParaRPr lang="fr-CA" sz="2800" u="sng" dirty="0"/>
          </a:p>
          <a:p>
            <a:endParaRPr lang="fr-CA" sz="1400" u="sng" dirty="0"/>
          </a:p>
          <a:p>
            <a:r>
              <a:rPr lang="fr-CA" sz="2800" dirty="0"/>
              <a:t>More reliable </a:t>
            </a:r>
            <a:r>
              <a:rPr lang="fr-CA" sz="2800" dirty="0" err="1"/>
              <a:t>metro</a:t>
            </a:r>
            <a:r>
              <a:rPr lang="fr-CA" sz="2800" dirty="0"/>
              <a:t> → </a:t>
            </a:r>
            <a:r>
              <a:rPr lang="fr-CA" sz="2800" dirty="0" err="1"/>
              <a:t>Minimize</a:t>
            </a:r>
            <a:r>
              <a:rPr lang="fr-CA" sz="2800" dirty="0"/>
              <a:t> frustration + </a:t>
            </a:r>
            <a:r>
              <a:rPr lang="fr-CA" sz="2800" dirty="0" err="1"/>
              <a:t>Increase</a:t>
            </a:r>
            <a:r>
              <a:rPr lang="fr-CA" sz="2800" dirty="0"/>
              <a:t> trust in public transport → More </a:t>
            </a:r>
            <a:r>
              <a:rPr lang="fr-CA" sz="2800" dirty="0" err="1"/>
              <a:t>metro</a:t>
            </a:r>
            <a:r>
              <a:rPr lang="fr-CA" sz="2800" dirty="0"/>
              <a:t> </a:t>
            </a:r>
            <a:r>
              <a:rPr lang="fr-CA" sz="2800" dirty="0" err="1"/>
              <a:t>users</a:t>
            </a:r>
            <a:r>
              <a:rPr lang="fr-CA" sz="2800" dirty="0"/>
              <a:t> → Metro = eco-friendly!</a:t>
            </a:r>
          </a:p>
        </p:txBody>
      </p:sp>
      <p:sp>
        <p:nvSpPr>
          <p:cNvPr id="2" name="Titre 1">
            <a:extLst>
              <a:ext uri="{FF2B5EF4-FFF2-40B4-BE49-F238E27FC236}">
                <a16:creationId xmlns:a16="http://schemas.microsoft.com/office/drawing/2014/main" id="{10224CC0-E3CD-A30B-5AD9-90A2C5D0C07C}"/>
              </a:ext>
            </a:extLst>
          </p:cNvPr>
          <p:cNvSpPr>
            <a:spLocks noGrp="1"/>
          </p:cNvSpPr>
          <p:nvPr>
            <p:ph type="title"/>
          </p:nvPr>
        </p:nvSpPr>
        <p:spPr>
          <a:xfrm>
            <a:off x="640080" y="570750"/>
            <a:ext cx="10890929" cy="1387934"/>
          </a:xfrm>
        </p:spPr>
        <p:txBody>
          <a:bodyPr anchor="ctr">
            <a:normAutofit/>
          </a:bodyPr>
          <a:lstStyle/>
          <a:p>
            <a:endParaRPr lang="fr-CA" dirty="0"/>
          </a:p>
        </p:txBody>
      </p:sp>
      <p:sp>
        <p:nvSpPr>
          <p:cNvPr id="4" name="Parallélogramme 3">
            <a:extLst>
              <a:ext uri="{FF2B5EF4-FFF2-40B4-BE49-F238E27FC236}">
                <a16:creationId xmlns:a16="http://schemas.microsoft.com/office/drawing/2014/main" id="{58850D5C-C41F-CA35-24E6-2AE7C0BE43A7}"/>
              </a:ext>
            </a:extLst>
          </p:cNvPr>
          <p:cNvSpPr/>
          <p:nvPr/>
        </p:nvSpPr>
        <p:spPr>
          <a:xfrm>
            <a:off x="-352157" y="650134"/>
            <a:ext cx="12039600" cy="1246022"/>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CA" sz="4000" b="1" i="0" u="none" strike="noStrike" kern="1200" cap="none" spc="0" normalizeH="0" baseline="0" noProof="0" dirty="0" err="1">
                <a:ln>
                  <a:noFill/>
                </a:ln>
                <a:solidFill>
                  <a:srgbClr val="FFFFFF"/>
                </a:solidFill>
                <a:effectLst/>
                <a:uLnTx/>
                <a:uFillTx/>
                <a:latin typeface="Grandview Display"/>
                <a:ea typeface="+mn-ea"/>
                <a:cs typeface="+mn-cs"/>
              </a:rPr>
              <a:t>Why</a:t>
            </a:r>
            <a:r>
              <a:rPr kumimoji="0" lang="fr-CA" sz="4000" b="1" i="0" u="none" strike="noStrike" kern="1200" cap="none" spc="0" normalizeH="0" baseline="0" noProof="0" dirty="0">
                <a:ln>
                  <a:noFill/>
                </a:ln>
                <a:solidFill>
                  <a:srgbClr val="FFFFFF"/>
                </a:solidFill>
                <a:effectLst/>
                <a:uLnTx/>
                <a:uFillTx/>
                <a:latin typeface="Grandview Display"/>
                <a:ea typeface="+mn-ea"/>
                <a:cs typeface="+mn-cs"/>
              </a:rPr>
              <a:t> </a:t>
            </a:r>
            <a:r>
              <a:rPr kumimoji="0" lang="fr-CA" sz="4000" b="1" i="0" u="none" strike="noStrike" kern="1200" cap="none" spc="0" normalizeH="0" baseline="0" noProof="0" dirty="0" err="1">
                <a:ln>
                  <a:noFill/>
                </a:ln>
                <a:solidFill>
                  <a:srgbClr val="FFFFFF"/>
                </a:solidFill>
                <a:effectLst/>
                <a:uLnTx/>
                <a:uFillTx/>
                <a:latin typeface="Grandview Display"/>
                <a:ea typeface="+mn-ea"/>
                <a:cs typeface="+mn-cs"/>
              </a:rPr>
              <a:t>it</a:t>
            </a:r>
            <a:r>
              <a:rPr kumimoji="0" lang="fr-CA" sz="4000" b="1" i="0" u="none" strike="noStrike" kern="1200" cap="none" spc="0" normalizeH="0" baseline="0" noProof="0" dirty="0">
                <a:ln>
                  <a:noFill/>
                </a:ln>
                <a:solidFill>
                  <a:srgbClr val="FFFFFF"/>
                </a:solidFill>
                <a:effectLst/>
                <a:uLnTx/>
                <a:uFillTx/>
                <a:latin typeface="Grandview Display"/>
                <a:ea typeface="+mn-ea"/>
                <a:cs typeface="+mn-cs"/>
              </a:rPr>
              <a:t> </a:t>
            </a:r>
            <a:r>
              <a:rPr kumimoji="0" lang="fr-CA" sz="4000" b="1" i="0" u="none" strike="noStrike" kern="1200" cap="none" spc="0" normalizeH="0" baseline="0" noProof="0" dirty="0" err="1">
                <a:ln>
                  <a:noFill/>
                </a:ln>
                <a:solidFill>
                  <a:srgbClr val="FFFFFF"/>
                </a:solidFill>
                <a:effectLst/>
                <a:uLnTx/>
                <a:uFillTx/>
                <a:latin typeface="Grandview Display"/>
                <a:ea typeface="+mn-ea"/>
                <a:cs typeface="+mn-cs"/>
              </a:rPr>
              <a:t>matters</a:t>
            </a:r>
            <a:r>
              <a:rPr kumimoji="0" lang="fr-CA" sz="4000" b="1" i="0" u="none" strike="noStrike" kern="1200" cap="none" spc="0" normalizeH="0" baseline="0" noProof="0" dirty="0">
                <a:ln>
                  <a:noFill/>
                </a:ln>
                <a:solidFill>
                  <a:srgbClr val="FFFFFF"/>
                </a:solidFill>
                <a:effectLst/>
                <a:uLnTx/>
                <a:uFillTx/>
                <a:latin typeface="Grandview Display"/>
                <a:ea typeface="+mn-ea"/>
                <a:cs typeface="+mn-cs"/>
              </a:rPr>
              <a:t>?</a:t>
            </a:r>
          </a:p>
        </p:txBody>
      </p:sp>
      <p:sp>
        <p:nvSpPr>
          <p:cNvPr id="7" name="Espace réservé du contenu 5">
            <a:extLst>
              <a:ext uri="{FF2B5EF4-FFF2-40B4-BE49-F238E27FC236}">
                <a16:creationId xmlns:a16="http://schemas.microsoft.com/office/drawing/2014/main" id="{E6CFA216-CF74-CB78-E7B4-07FBF42B5AC3}"/>
              </a:ext>
            </a:extLst>
          </p:cNvPr>
          <p:cNvSpPr>
            <a:spLocks noGrp="1"/>
          </p:cNvSpPr>
          <p:nvPr>
            <p:ph idx="1"/>
          </p:nvPr>
        </p:nvSpPr>
        <p:spPr>
          <a:xfrm>
            <a:off x="640080" y="2633472"/>
            <a:ext cx="10890928" cy="1582067"/>
          </a:xfrm>
        </p:spPr>
        <p:txBody>
          <a:bodyPr/>
          <a:lstStyle/>
          <a:p>
            <a:pPr>
              <a:buFont typeface="Arial" panose="020B0604020202020204" pitchFamily="34" charset="0"/>
              <a:buChar char="•"/>
            </a:pPr>
            <a:r>
              <a:rPr lang="en-US" sz="2800" dirty="0"/>
              <a:t>Reliable public transit is essential for a well-functioning city.</a:t>
            </a:r>
          </a:p>
          <a:p>
            <a:endParaRPr lang="fr-CA" dirty="0"/>
          </a:p>
        </p:txBody>
      </p:sp>
      <p:sp>
        <p:nvSpPr>
          <p:cNvPr id="11" name="Rectangle : avec coins rognés en haut 10">
            <a:extLst>
              <a:ext uri="{FF2B5EF4-FFF2-40B4-BE49-F238E27FC236}">
                <a16:creationId xmlns:a16="http://schemas.microsoft.com/office/drawing/2014/main" id="{2AA7736D-568B-FE70-A806-0140552FA91E}"/>
              </a:ext>
            </a:extLst>
          </p:cNvPr>
          <p:cNvSpPr/>
          <p:nvPr/>
        </p:nvSpPr>
        <p:spPr>
          <a:xfrm>
            <a:off x="640079" y="5652947"/>
            <a:ext cx="5080000" cy="3151575"/>
          </a:xfrm>
          <a:prstGeom prst="snip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fr-CA" sz="2800" u="sng" dirty="0"/>
              <a:t>Metro </a:t>
            </a:r>
            <a:r>
              <a:rPr lang="fr-CA" sz="2800" u="sng" dirty="0" err="1"/>
              <a:t>Users</a:t>
            </a:r>
            <a:endParaRPr lang="fr-CA" sz="2800" u="sng" dirty="0"/>
          </a:p>
          <a:p>
            <a:pPr algn="ctr"/>
            <a:endParaRPr lang="fr-CA" sz="1600" u="sng" dirty="0"/>
          </a:p>
          <a:p>
            <a:pPr algn="ctr"/>
            <a:endParaRPr lang="fr-CA" sz="2400" u="sng" dirty="0"/>
          </a:p>
          <a:p>
            <a:pPr marL="342900" indent="-342900">
              <a:buFont typeface="Arial" panose="020B0604020202020204" pitchFamily="34" charset="0"/>
              <a:buChar char="•"/>
            </a:pPr>
            <a:r>
              <a:rPr lang="en-US" sz="2400" b="1" dirty="0"/>
              <a:t>Optimize travel planning</a:t>
            </a:r>
            <a:r>
              <a:rPr lang="en-US" sz="2400" dirty="0"/>
              <a:t> by making informed decisions</a:t>
            </a:r>
          </a:p>
          <a:p>
            <a:pPr marL="342900" indent="-342900">
              <a:buFont typeface="Arial" panose="020B0604020202020204" pitchFamily="34" charset="0"/>
              <a:buChar char="•"/>
            </a:pPr>
            <a:r>
              <a:rPr lang="en-US" sz="2400" b="1" dirty="0"/>
              <a:t>Minimize stress</a:t>
            </a:r>
            <a:endParaRPr lang="fr-CA" sz="2400" b="1" dirty="0"/>
          </a:p>
        </p:txBody>
      </p:sp>
      <p:sp>
        <p:nvSpPr>
          <p:cNvPr id="12" name="Rectangle : avec coins rognés en haut 11">
            <a:extLst>
              <a:ext uri="{FF2B5EF4-FFF2-40B4-BE49-F238E27FC236}">
                <a16:creationId xmlns:a16="http://schemas.microsoft.com/office/drawing/2014/main" id="{16D298E8-2887-DBCF-2292-31C250D8642F}"/>
              </a:ext>
            </a:extLst>
          </p:cNvPr>
          <p:cNvSpPr/>
          <p:nvPr/>
        </p:nvSpPr>
        <p:spPr>
          <a:xfrm>
            <a:off x="6471923" y="5652947"/>
            <a:ext cx="5080000" cy="3151575"/>
          </a:xfrm>
          <a:prstGeom prst="snip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fr-CA" sz="2800" u="sng" dirty="0"/>
              <a:t>STM (</a:t>
            </a:r>
            <a:r>
              <a:rPr lang="fr-CA" sz="2800" u="sng" dirty="0" err="1"/>
              <a:t>Montreal</a:t>
            </a:r>
            <a:r>
              <a:rPr lang="fr-CA" sz="2800" u="sng" dirty="0"/>
              <a:t> Transport Society)</a:t>
            </a:r>
          </a:p>
          <a:p>
            <a:pPr algn="ctr"/>
            <a:endParaRPr lang="fr-CA" sz="1000" u="sng" dirty="0"/>
          </a:p>
          <a:p>
            <a:pPr marL="457200" indent="-457200">
              <a:buFont typeface="Arial" panose="020B0604020202020204" pitchFamily="34" charset="0"/>
              <a:buChar char="•"/>
            </a:pPr>
            <a:r>
              <a:rPr lang="en-US" sz="2400" dirty="0"/>
              <a:t>Deploy </a:t>
            </a:r>
            <a:r>
              <a:rPr lang="en-US" sz="2400" b="1" dirty="0"/>
              <a:t>extra staff</a:t>
            </a:r>
            <a:r>
              <a:rPr lang="en-US" sz="2400" dirty="0"/>
              <a:t> during high-risk disruption period</a:t>
            </a:r>
          </a:p>
          <a:p>
            <a:pPr marL="457200" indent="-457200">
              <a:buFont typeface="Arial" panose="020B0604020202020204" pitchFamily="34" charset="0"/>
              <a:buChar char="•"/>
            </a:pPr>
            <a:r>
              <a:rPr lang="en-US" sz="2400" b="1" dirty="0"/>
              <a:t>Improve response time </a:t>
            </a:r>
            <a:r>
              <a:rPr lang="en-US" sz="2400" dirty="0"/>
              <a:t>to incidents, </a:t>
            </a:r>
            <a:r>
              <a:rPr lang="en-US" sz="2400" b="1" dirty="0"/>
              <a:t>reducing downtime</a:t>
            </a:r>
            <a:endParaRPr lang="fr-CA" sz="2400" b="1" dirty="0"/>
          </a:p>
        </p:txBody>
      </p:sp>
    </p:spTree>
    <p:extLst>
      <p:ext uri="{BB962C8B-B14F-4D97-AF65-F5344CB8AC3E}">
        <p14:creationId xmlns:p14="http://schemas.microsoft.com/office/powerpoint/2010/main" val="354249799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23E3A0-75F6-8FE5-7E93-98986EE24AA2}"/>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4E37B4C-037D-4F84-CB2C-2735734A6FF1}"/>
              </a:ext>
            </a:extLst>
          </p:cNvPr>
          <p:cNvSpPr>
            <a:spLocks noGrp="1"/>
          </p:cNvSpPr>
          <p:nvPr>
            <p:ph type="title"/>
          </p:nvPr>
        </p:nvSpPr>
        <p:spPr>
          <a:xfrm>
            <a:off x="640080" y="570750"/>
            <a:ext cx="10890929" cy="1387934"/>
          </a:xfrm>
        </p:spPr>
        <p:txBody>
          <a:bodyPr anchor="ctr">
            <a:normAutofit/>
          </a:bodyPr>
          <a:lstStyle/>
          <a:p>
            <a:endParaRPr lang="fr-CA" dirty="0"/>
          </a:p>
        </p:txBody>
      </p:sp>
      <p:sp>
        <p:nvSpPr>
          <p:cNvPr id="4" name="Parallélogramme 3">
            <a:extLst>
              <a:ext uri="{FF2B5EF4-FFF2-40B4-BE49-F238E27FC236}">
                <a16:creationId xmlns:a16="http://schemas.microsoft.com/office/drawing/2014/main" id="{B2D3FC58-A0BC-C9E7-11C0-7032BC4F374E}"/>
              </a:ext>
            </a:extLst>
          </p:cNvPr>
          <p:cNvSpPr/>
          <p:nvPr/>
        </p:nvSpPr>
        <p:spPr>
          <a:xfrm>
            <a:off x="-352157" y="650134"/>
            <a:ext cx="12039600" cy="1246022"/>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CA" sz="4000" b="1" i="0" u="none" strike="noStrike" kern="1200" cap="none" spc="0" normalizeH="0" baseline="0" noProof="0" dirty="0">
                <a:ln>
                  <a:noFill/>
                </a:ln>
                <a:solidFill>
                  <a:srgbClr val="FFFFFF"/>
                </a:solidFill>
                <a:effectLst/>
                <a:uLnTx/>
                <a:uFillTx/>
                <a:latin typeface="Grandview Display"/>
                <a:ea typeface="+mn-ea"/>
                <a:cs typeface="+mn-cs"/>
              </a:rPr>
              <a:t>Our solution: </a:t>
            </a:r>
            <a:r>
              <a:rPr kumimoji="0" lang="fr-CA" sz="4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Grandview Display"/>
                <a:ea typeface="+mn-ea"/>
                <a:cs typeface="+mn-cs"/>
              </a:rPr>
              <a:t>STM </a:t>
            </a:r>
            <a:r>
              <a:rPr kumimoji="0" lang="fr-CA" sz="4000" b="1" i="0" u="none" strike="noStrike" kern="1200" cap="none" spc="0" normalizeH="0" baseline="0" noProof="0" dirty="0" err="1">
                <a:ln>
                  <a:noFill/>
                </a:ln>
                <a:solidFill>
                  <a:srgbClr val="FFFFFF"/>
                </a:solidFill>
                <a:effectLst>
                  <a:outerShdw blurRad="38100" dist="38100" dir="2700000" algn="tl">
                    <a:srgbClr val="000000">
                      <a:alpha val="43137"/>
                    </a:srgbClr>
                  </a:outerShdw>
                </a:effectLst>
                <a:uLnTx/>
                <a:uFillTx/>
                <a:latin typeface="Grandview Display"/>
                <a:ea typeface="+mn-ea"/>
                <a:cs typeface="+mn-cs"/>
              </a:rPr>
              <a:t>MetroPredict</a:t>
            </a:r>
            <a:endParaRPr kumimoji="0" lang="fr-CA" sz="4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Grandview Display"/>
              <a:ea typeface="+mn-ea"/>
              <a:cs typeface="+mn-cs"/>
            </a:endParaRPr>
          </a:p>
        </p:txBody>
      </p:sp>
      <p:sp>
        <p:nvSpPr>
          <p:cNvPr id="7" name="Espace réservé du contenu 5">
            <a:extLst>
              <a:ext uri="{FF2B5EF4-FFF2-40B4-BE49-F238E27FC236}">
                <a16:creationId xmlns:a16="http://schemas.microsoft.com/office/drawing/2014/main" id="{C86961CB-9507-5E31-34D6-AE54DD69CECE}"/>
              </a:ext>
            </a:extLst>
          </p:cNvPr>
          <p:cNvSpPr>
            <a:spLocks noGrp="1"/>
          </p:cNvSpPr>
          <p:nvPr>
            <p:ph idx="1"/>
          </p:nvPr>
        </p:nvSpPr>
        <p:spPr>
          <a:xfrm>
            <a:off x="640080" y="2633472"/>
            <a:ext cx="10890928" cy="3566160"/>
          </a:xfrm>
        </p:spPr>
        <p:txBody>
          <a:bodyPr/>
          <a:lstStyle/>
          <a:p>
            <a:r>
              <a:rPr lang="fr-CA" sz="2800" dirty="0"/>
              <a:t>A </a:t>
            </a:r>
            <a:r>
              <a:rPr lang="fr-CA" sz="2800" b="1" dirty="0" err="1"/>
              <a:t>metro</a:t>
            </a:r>
            <a:r>
              <a:rPr lang="fr-CA" sz="2800" b="1" dirty="0"/>
              <a:t> incidents </a:t>
            </a:r>
            <a:r>
              <a:rPr lang="fr-CA" sz="2800" b="1" dirty="0" err="1"/>
              <a:t>dashboard</a:t>
            </a:r>
            <a:r>
              <a:rPr lang="fr-CA" sz="2800" b="1" dirty="0"/>
              <a:t>:</a:t>
            </a:r>
            <a:endParaRPr lang="fr-CA" sz="2800" dirty="0"/>
          </a:p>
          <a:p>
            <a:pPr marL="0" indent="0">
              <a:buNone/>
            </a:pPr>
            <a:r>
              <a:rPr lang="fr-CA" sz="2800" dirty="0"/>
              <a:t>	- </a:t>
            </a:r>
            <a:r>
              <a:rPr lang="fr-CA" sz="2800" dirty="0" err="1"/>
              <a:t>Visualizations</a:t>
            </a:r>
            <a:r>
              <a:rPr lang="fr-CA" sz="2800" dirty="0"/>
              <a:t> to highlight trends</a:t>
            </a:r>
          </a:p>
          <a:p>
            <a:r>
              <a:rPr lang="fr-CA" sz="2800" dirty="0"/>
              <a:t>A </a:t>
            </a:r>
            <a:r>
              <a:rPr lang="fr-CA" sz="2800" b="1" dirty="0" err="1"/>
              <a:t>predictive</a:t>
            </a:r>
            <a:r>
              <a:rPr lang="fr-CA" sz="2800" b="1" dirty="0"/>
              <a:t> </a:t>
            </a:r>
            <a:r>
              <a:rPr lang="fr-CA" sz="2800" b="1" dirty="0" err="1"/>
              <a:t>analytics</a:t>
            </a:r>
            <a:r>
              <a:rPr lang="fr-CA" sz="2800" b="1" dirty="0"/>
              <a:t> </a:t>
            </a:r>
            <a:r>
              <a:rPr lang="fr-CA" sz="2800" b="1" dirty="0" err="1"/>
              <a:t>tool</a:t>
            </a:r>
            <a:r>
              <a:rPr lang="fr-CA" sz="2800" b="1" dirty="0"/>
              <a:t>:</a:t>
            </a:r>
            <a:endParaRPr lang="fr-CA" sz="2600" b="1" dirty="0"/>
          </a:p>
          <a:p>
            <a:pPr marL="1069848" lvl="4" indent="0">
              <a:buNone/>
            </a:pPr>
            <a:r>
              <a:rPr lang="fr-CA" sz="2000" b="1" dirty="0"/>
              <a:t>- </a:t>
            </a:r>
            <a:r>
              <a:rPr lang="fr-CA" sz="2800" dirty="0" err="1"/>
              <a:t>Probability</a:t>
            </a:r>
            <a:r>
              <a:rPr lang="fr-CA" sz="2800" dirty="0"/>
              <a:t> of </a:t>
            </a:r>
            <a:r>
              <a:rPr lang="fr-CA" sz="2800" dirty="0" err="1"/>
              <a:t>metro</a:t>
            </a:r>
            <a:r>
              <a:rPr lang="fr-CA" sz="2800" dirty="0"/>
              <a:t> disruption for a </a:t>
            </a:r>
            <a:r>
              <a:rPr lang="fr-CA" sz="2800" dirty="0" err="1"/>
              <a:t>specific</a:t>
            </a:r>
            <a:r>
              <a:rPr lang="fr-CA" sz="2800" dirty="0"/>
              <a:t> date, </a:t>
            </a:r>
            <a:r>
              <a:rPr lang="fr-CA" sz="2800" dirty="0" err="1"/>
              <a:t>hour</a:t>
            </a:r>
            <a:r>
              <a:rPr lang="fr-CA" sz="2800" dirty="0"/>
              <a:t> and </a:t>
            </a:r>
            <a:r>
              <a:rPr lang="fr-CA" sz="2800" dirty="0" err="1"/>
              <a:t>metro</a:t>
            </a:r>
            <a:r>
              <a:rPr lang="fr-CA" sz="2800" dirty="0"/>
              <a:t> line</a:t>
            </a:r>
          </a:p>
        </p:txBody>
      </p:sp>
    </p:spTree>
    <p:extLst>
      <p:ext uri="{BB962C8B-B14F-4D97-AF65-F5344CB8AC3E}">
        <p14:creationId xmlns:p14="http://schemas.microsoft.com/office/powerpoint/2010/main" val="1616994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9ADDE04-BB7B-3828-5EF6-00740903510C}"/>
            </a:ext>
          </a:extLst>
        </p:cNvPr>
        <p:cNvGrpSpPr/>
        <p:nvPr/>
      </p:nvGrpSpPr>
      <p:grpSpPr>
        <a:xfrm>
          <a:off x="0" y="0"/>
          <a:ext cx="0" cy="0"/>
          <a:chOff x="0" y="0"/>
          <a:chExt cx="0" cy="0"/>
        </a:xfrm>
      </p:grpSpPr>
      <p:sp useBgFill="1">
        <p:nvSpPr>
          <p:cNvPr id="8201" name="Rectangle 8200">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Espace réservé du contenu 5">
            <a:extLst>
              <a:ext uri="{FF2B5EF4-FFF2-40B4-BE49-F238E27FC236}">
                <a16:creationId xmlns:a16="http://schemas.microsoft.com/office/drawing/2014/main" id="{51CB9A62-0D3A-ED3E-F0B3-10A20D1059B5}"/>
              </a:ext>
            </a:extLst>
          </p:cNvPr>
          <p:cNvSpPr>
            <a:spLocks noGrp="1"/>
          </p:cNvSpPr>
          <p:nvPr>
            <p:ph idx="1"/>
          </p:nvPr>
        </p:nvSpPr>
        <p:spPr>
          <a:xfrm>
            <a:off x="5798568" y="2636205"/>
            <a:ext cx="5732441" cy="3661713"/>
          </a:xfrm>
        </p:spPr>
        <p:txBody>
          <a:bodyPr>
            <a:noAutofit/>
          </a:bodyPr>
          <a:lstStyle/>
          <a:p>
            <a:r>
              <a:rPr lang="en-US" sz="2800" b="1" dirty="0"/>
              <a:t>Data</a:t>
            </a:r>
            <a:r>
              <a:rPr lang="en-US" sz="2800" dirty="0"/>
              <a:t>: City of Montreal's Open Data - Incidents on the metro network </a:t>
            </a:r>
          </a:p>
          <a:p>
            <a:r>
              <a:rPr lang="en-US" sz="2800" b="1" dirty="0"/>
              <a:t>Backend</a:t>
            </a:r>
            <a:r>
              <a:rPr lang="en-US" sz="2800" dirty="0"/>
              <a:t>: Python</a:t>
            </a:r>
          </a:p>
          <a:p>
            <a:r>
              <a:rPr lang="en-US" sz="2800" b="1" dirty="0"/>
              <a:t>Frontend</a:t>
            </a:r>
            <a:r>
              <a:rPr lang="en-US" sz="2800" dirty="0"/>
              <a:t>: </a:t>
            </a:r>
            <a:r>
              <a:rPr lang="en-US" sz="2800" dirty="0" err="1"/>
              <a:t>Streamlit</a:t>
            </a:r>
            <a:endParaRPr lang="en-US" sz="2800" dirty="0"/>
          </a:p>
          <a:p>
            <a:pPr marL="0" indent="0">
              <a:buNone/>
            </a:pPr>
            <a:r>
              <a:rPr lang="en-US" sz="2800" dirty="0"/>
              <a:t>→MLP (Multi-Layer Perceptron) = type of artificial neural network </a:t>
            </a:r>
            <a:endParaRPr lang="fr-CA" sz="2800" dirty="0"/>
          </a:p>
        </p:txBody>
      </p:sp>
      <p:pic>
        <p:nvPicPr>
          <p:cNvPr id="8194" name="Picture 2" descr="Building your first Streamlit app for non-python users | by Adam Morton |  Snowflake Builders Blog: Data Engineers, App Developers, AI/ML, &amp; Data  Science | Medium">
            <a:extLst>
              <a:ext uri="{FF2B5EF4-FFF2-40B4-BE49-F238E27FC236}">
                <a16:creationId xmlns:a16="http://schemas.microsoft.com/office/drawing/2014/main" id="{D6606C6E-BC70-C4ED-6D91-5F85FECCD3C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3232" y="3633965"/>
            <a:ext cx="4235624" cy="2213113"/>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Python (programming language) - Wikipedia">
            <a:extLst>
              <a:ext uri="{FF2B5EF4-FFF2-40B4-BE49-F238E27FC236}">
                <a16:creationId xmlns:a16="http://schemas.microsoft.com/office/drawing/2014/main" id="{076C54A7-1062-1A5F-AEA1-059A7B12EB6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618948" y="643465"/>
            <a:ext cx="2424192" cy="2663948"/>
          </a:xfrm>
          <a:prstGeom prst="rect">
            <a:avLst/>
          </a:prstGeom>
          <a:noFill/>
          <a:extLst>
            <a:ext uri="{909E8E84-426E-40DD-AFC4-6F175D3DCCD1}">
              <a14:hiddenFill xmlns:a14="http://schemas.microsoft.com/office/drawing/2010/main">
                <a:solidFill>
                  <a:srgbClr val="FFFFFF"/>
                </a:solidFill>
              </a14:hiddenFill>
            </a:ext>
          </a:extLst>
        </p:spPr>
      </p:pic>
      <p:cxnSp>
        <p:nvCxnSpPr>
          <p:cNvPr id="8203" name="Straight Connector 8202">
            <a:extLst>
              <a:ext uri="{FF2B5EF4-FFF2-40B4-BE49-F238E27FC236}">
                <a16:creationId xmlns:a16="http://schemas.microsoft.com/office/drawing/2014/main" id="{88D00D77-D299-4699-8F8E-BD436FF7151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86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Parallélogramme 2">
            <a:extLst>
              <a:ext uri="{FF2B5EF4-FFF2-40B4-BE49-F238E27FC236}">
                <a16:creationId xmlns:a16="http://schemas.microsoft.com/office/drawing/2014/main" id="{E6AF36E1-6347-B9F6-C332-E495D4739C63}"/>
              </a:ext>
            </a:extLst>
          </p:cNvPr>
          <p:cNvSpPr/>
          <p:nvPr/>
        </p:nvSpPr>
        <p:spPr>
          <a:xfrm>
            <a:off x="5511208" y="892612"/>
            <a:ext cx="6991812" cy="1246022"/>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CA" sz="4000" b="1" i="0" u="none" strike="noStrike" kern="1200" cap="none" spc="0" normalizeH="0" baseline="0" noProof="0" dirty="0">
                <a:ln>
                  <a:noFill/>
                </a:ln>
                <a:solidFill>
                  <a:srgbClr val="FFFFFF"/>
                </a:solidFill>
                <a:effectLst/>
                <a:uLnTx/>
                <a:uFillTx/>
                <a:latin typeface="Grandview Display"/>
                <a:ea typeface="+mn-ea"/>
                <a:cs typeface="+mn-cs"/>
              </a:rPr>
              <a:t>How </a:t>
            </a:r>
            <a:r>
              <a:rPr kumimoji="0" lang="fr-CA" sz="4000" b="1" i="0" u="none" strike="noStrike" kern="1200" cap="none" spc="0" normalizeH="0" baseline="0" noProof="0" dirty="0" err="1">
                <a:ln>
                  <a:noFill/>
                </a:ln>
                <a:solidFill>
                  <a:srgbClr val="FFFFFF"/>
                </a:solidFill>
                <a:effectLst/>
                <a:uLnTx/>
                <a:uFillTx/>
                <a:latin typeface="Grandview Display"/>
                <a:ea typeface="+mn-ea"/>
                <a:cs typeface="+mn-cs"/>
              </a:rPr>
              <a:t>we</a:t>
            </a:r>
            <a:r>
              <a:rPr kumimoji="0" lang="fr-CA" sz="4000" b="1" i="0" u="none" strike="noStrike" kern="1200" cap="none" spc="0" normalizeH="0" baseline="0" noProof="0" dirty="0">
                <a:ln>
                  <a:noFill/>
                </a:ln>
                <a:solidFill>
                  <a:srgbClr val="FFFFFF"/>
                </a:solidFill>
                <a:effectLst/>
                <a:uLnTx/>
                <a:uFillTx/>
                <a:latin typeface="Grandview Display"/>
                <a:ea typeface="+mn-ea"/>
                <a:cs typeface="+mn-cs"/>
              </a:rPr>
              <a:t> </a:t>
            </a:r>
            <a:r>
              <a:rPr kumimoji="0" lang="fr-CA" sz="4000" b="1" i="0" u="none" strike="noStrike" kern="1200" cap="none" spc="0" normalizeH="0" baseline="0" noProof="0" dirty="0" err="1">
                <a:ln>
                  <a:noFill/>
                </a:ln>
                <a:solidFill>
                  <a:srgbClr val="FFFFFF"/>
                </a:solidFill>
                <a:effectLst/>
                <a:uLnTx/>
                <a:uFillTx/>
                <a:latin typeface="Grandview Display"/>
                <a:ea typeface="+mn-ea"/>
                <a:cs typeface="+mn-cs"/>
              </a:rPr>
              <a:t>built</a:t>
            </a:r>
            <a:r>
              <a:rPr kumimoji="0" lang="fr-CA" sz="4000" b="1" i="0" u="none" strike="noStrike" kern="1200" cap="none" spc="0" normalizeH="0" baseline="0" noProof="0" dirty="0">
                <a:ln>
                  <a:noFill/>
                </a:ln>
                <a:solidFill>
                  <a:srgbClr val="FFFFFF"/>
                </a:solidFill>
                <a:effectLst/>
                <a:uLnTx/>
                <a:uFillTx/>
                <a:latin typeface="Grandview Display"/>
                <a:ea typeface="+mn-ea"/>
                <a:cs typeface="+mn-cs"/>
              </a:rPr>
              <a:t> </a:t>
            </a:r>
            <a:r>
              <a:rPr kumimoji="0" lang="fr-CA" sz="4000" b="1" i="0" u="none" strike="noStrike" kern="1200" cap="none" spc="0" normalizeH="0" baseline="0" noProof="0" dirty="0" err="1">
                <a:ln>
                  <a:noFill/>
                </a:ln>
                <a:solidFill>
                  <a:srgbClr val="FFFFFF"/>
                </a:solidFill>
                <a:effectLst/>
                <a:uLnTx/>
                <a:uFillTx/>
                <a:latin typeface="Grandview Display"/>
                <a:ea typeface="+mn-ea"/>
                <a:cs typeface="+mn-cs"/>
              </a:rPr>
              <a:t>it</a:t>
            </a:r>
            <a:endParaRPr kumimoji="0" lang="fr-CA" sz="4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Grandview Display"/>
              <a:ea typeface="+mn-ea"/>
              <a:cs typeface="+mn-cs"/>
            </a:endParaRPr>
          </a:p>
        </p:txBody>
      </p:sp>
    </p:spTree>
    <p:extLst>
      <p:ext uri="{BB962C8B-B14F-4D97-AF65-F5344CB8AC3E}">
        <p14:creationId xmlns:p14="http://schemas.microsoft.com/office/powerpoint/2010/main" val="1085424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D6A39-7917-2363-A43F-3C88C261C40A}"/>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43FE5981-1859-F7E1-360B-F520EF39A432}"/>
              </a:ext>
            </a:extLst>
          </p:cNvPr>
          <p:cNvSpPr>
            <a:spLocks noGrp="1"/>
          </p:cNvSpPr>
          <p:nvPr>
            <p:ph type="title"/>
          </p:nvPr>
        </p:nvSpPr>
        <p:spPr>
          <a:xfrm>
            <a:off x="640080" y="570750"/>
            <a:ext cx="10890929" cy="1387934"/>
          </a:xfrm>
        </p:spPr>
        <p:txBody>
          <a:bodyPr anchor="ctr">
            <a:normAutofit/>
          </a:bodyPr>
          <a:lstStyle/>
          <a:p>
            <a:endParaRPr lang="fr-CA" dirty="0"/>
          </a:p>
        </p:txBody>
      </p:sp>
      <p:sp>
        <p:nvSpPr>
          <p:cNvPr id="4" name="Parallélogramme 3">
            <a:extLst>
              <a:ext uri="{FF2B5EF4-FFF2-40B4-BE49-F238E27FC236}">
                <a16:creationId xmlns:a16="http://schemas.microsoft.com/office/drawing/2014/main" id="{A33CFE23-FC26-0B42-B133-4B3A725459DD}"/>
              </a:ext>
            </a:extLst>
          </p:cNvPr>
          <p:cNvSpPr/>
          <p:nvPr/>
        </p:nvSpPr>
        <p:spPr>
          <a:xfrm>
            <a:off x="-352157" y="650134"/>
            <a:ext cx="12039600" cy="1246022"/>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CA" sz="4000" b="1" i="0" u="none" strike="noStrike" kern="1200" cap="none" spc="0" normalizeH="0" baseline="0" noProof="0" dirty="0">
                <a:ln>
                  <a:noFill/>
                </a:ln>
                <a:solidFill>
                  <a:srgbClr val="FFFFFF"/>
                </a:solidFill>
                <a:effectLst/>
                <a:uLnTx/>
                <a:uFillTx/>
                <a:latin typeface="Grandview Display"/>
                <a:ea typeface="+mn-ea"/>
                <a:cs typeface="+mn-cs"/>
              </a:rPr>
              <a:t>Use Chat GPT 4.0</a:t>
            </a:r>
            <a:endParaRPr kumimoji="0" lang="fr-CA" sz="4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Grandview Display"/>
              <a:ea typeface="+mn-ea"/>
              <a:cs typeface="+mn-cs"/>
            </a:endParaRPr>
          </a:p>
        </p:txBody>
      </p:sp>
      <p:sp>
        <p:nvSpPr>
          <p:cNvPr id="10" name="Espace réservé du contenu 9">
            <a:extLst>
              <a:ext uri="{FF2B5EF4-FFF2-40B4-BE49-F238E27FC236}">
                <a16:creationId xmlns:a16="http://schemas.microsoft.com/office/drawing/2014/main" id="{4BC41F84-0362-7BA7-C9E4-AD6CB742C9CA}"/>
              </a:ext>
            </a:extLst>
          </p:cNvPr>
          <p:cNvSpPr>
            <a:spLocks noGrp="1"/>
          </p:cNvSpPr>
          <p:nvPr>
            <p:ph idx="1"/>
          </p:nvPr>
        </p:nvSpPr>
        <p:spPr/>
        <p:txBody>
          <a:bodyPr/>
          <a:lstStyle/>
          <a:p>
            <a:endParaRPr lang="fr-CA"/>
          </a:p>
        </p:txBody>
      </p:sp>
      <p:sp>
        <p:nvSpPr>
          <p:cNvPr id="11" name="Rectangle 10">
            <a:extLst>
              <a:ext uri="{FF2B5EF4-FFF2-40B4-BE49-F238E27FC236}">
                <a16:creationId xmlns:a16="http://schemas.microsoft.com/office/drawing/2014/main" id="{97FAA5E8-2396-F765-2D74-212FAF1D5234}"/>
              </a:ext>
            </a:extLst>
          </p:cNvPr>
          <p:cNvSpPr/>
          <p:nvPr/>
        </p:nvSpPr>
        <p:spPr>
          <a:xfrm>
            <a:off x="640081" y="2633472"/>
            <a:ext cx="5204853" cy="1546642"/>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fr-CA" sz="2800" dirty="0"/>
              <a:t>Set up the local </a:t>
            </a:r>
            <a:r>
              <a:rPr lang="fr-CA" sz="2800" dirty="0" err="1"/>
              <a:t>environment</a:t>
            </a:r>
            <a:endParaRPr lang="fr-CA" sz="2800" dirty="0"/>
          </a:p>
        </p:txBody>
      </p:sp>
      <p:sp>
        <p:nvSpPr>
          <p:cNvPr id="12" name="Rectangle 11">
            <a:extLst>
              <a:ext uri="{FF2B5EF4-FFF2-40B4-BE49-F238E27FC236}">
                <a16:creationId xmlns:a16="http://schemas.microsoft.com/office/drawing/2014/main" id="{07CF47B0-5E44-599C-83E2-AE639FB5DB62}"/>
              </a:ext>
            </a:extLst>
          </p:cNvPr>
          <p:cNvSpPr/>
          <p:nvPr/>
        </p:nvSpPr>
        <p:spPr>
          <a:xfrm>
            <a:off x="6326155" y="2608266"/>
            <a:ext cx="5204853" cy="1546642"/>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fr-CA" sz="2800" dirty="0" err="1"/>
              <a:t>Learn</a:t>
            </a:r>
            <a:r>
              <a:rPr lang="fr-CA" sz="2800" dirty="0"/>
              <a:t> how to </a:t>
            </a:r>
            <a:r>
              <a:rPr lang="fr-CA" sz="2800" dirty="0" err="1"/>
              <a:t>implement</a:t>
            </a:r>
            <a:r>
              <a:rPr lang="fr-CA" sz="2800" dirty="0"/>
              <a:t> MLP into </a:t>
            </a:r>
            <a:r>
              <a:rPr lang="fr-CA" sz="2800" dirty="0" err="1"/>
              <a:t>our</a:t>
            </a:r>
            <a:r>
              <a:rPr lang="fr-CA" sz="2800" dirty="0"/>
              <a:t> </a:t>
            </a:r>
            <a:r>
              <a:rPr lang="fr-CA" sz="2800" dirty="0" err="1"/>
              <a:t>dashboard</a:t>
            </a:r>
            <a:endParaRPr lang="fr-CA" sz="2800" dirty="0"/>
          </a:p>
          <a:p>
            <a:pPr algn="ctr"/>
            <a:endParaRPr lang="fr-CA" dirty="0"/>
          </a:p>
        </p:txBody>
      </p:sp>
      <p:sp>
        <p:nvSpPr>
          <p:cNvPr id="13" name="Rectangle 12">
            <a:extLst>
              <a:ext uri="{FF2B5EF4-FFF2-40B4-BE49-F238E27FC236}">
                <a16:creationId xmlns:a16="http://schemas.microsoft.com/office/drawing/2014/main" id="{2BE5E8EC-D887-F37A-1A06-9932B8F8B472}"/>
              </a:ext>
            </a:extLst>
          </p:cNvPr>
          <p:cNvSpPr/>
          <p:nvPr/>
        </p:nvSpPr>
        <p:spPr>
          <a:xfrm>
            <a:off x="640081" y="4671651"/>
            <a:ext cx="5204853" cy="1546642"/>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fr-CA" sz="2800" dirty="0"/>
              <a:t>To test and </a:t>
            </a:r>
            <a:r>
              <a:rPr lang="fr-CA" sz="2800" dirty="0" err="1"/>
              <a:t>debug</a:t>
            </a:r>
            <a:r>
              <a:rPr lang="fr-CA" sz="2800" dirty="0"/>
              <a:t> the code</a:t>
            </a:r>
          </a:p>
        </p:txBody>
      </p:sp>
      <p:sp>
        <p:nvSpPr>
          <p:cNvPr id="14" name="Rectangle 13">
            <a:extLst>
              <a:ext uri="{FF2B5EF4-FFF2-40B4-BE49-F238E27FC236}">
                <a16:creationId xmlns:a16="http://schemas.microsoft.com/office/drawing/2014/main" id="{5F6F07AC-99E1-2005-DF78-9D3BEB174402}"/>
              </a:ext>
            </a:extLst>
          </p:cNvPr>
          <p:cNvSpPr/>
          <p:nvPr/>
        </p:nvSpPr>
        <p:spPr>
          <a:xfrm>
            <a:off x="6326154" y="4661858"/>
            <a:ext cx="5204853" cy="1546642"/>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t"/>
          <a:lstStyle/>
          <a:p>
            <a:pPr algn="ctr">
              <a:lnSpc>
                <a:spcPct val="150000"/>
              </a:lnSpc>
            </a:pPr>
            <a:r>
              <a:rPr lang="fr-CA" sz="2800" dirty="0" err="1"/>
              <a:t>Convert</a:t>
            </a:r>
            <a:r>
              <a:rPr lang="fr-CA" sz="2800" dirty="0"/>
              <a:t> R </a:t>
            </a:r>
            <a:r>
              <a:rPr lang="fr-CA" sz="2800" dirty="0" err="1"/>
              <a:t>language</a:t>
            </a:r>
            <a:r>
              <a:rPr lang="fr-CA" sz="2800" dirty="0"/>
              <a:t> in Python</a:t>
            </a:r>
          </a:p>
          <a:p>
            <a:pPr algn="ctr"/>
            <a:endParaRPr lang="fr-CA" dirty="0"/>
          </a:p>
        </p:txBody>
      </p:sp>
      <p:pic>
        <p:nvPicPr>
          <p:cNvPr id="10242" name="Picture 2" descr="Python (programming language) - Wikipedia">
            <a:extLst>
              <a:ext uri="{FF2B5EF4-FFF2-40B4-BE49-F238E27FC236}">
                <a16:creationId xmlns:a16="http://schemas.microsoft.com/office/drawing/2014/main" id="{714D2EEE-AC21-AD90-A546-01D78F1102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3482" y="5460227"/>
            <a:ext cx="685800" cy="752707"/>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R (programming language) - Wikipedia">
            <a:extLst>
              <a:ext uri="{FF2B5EF4-FFF2-40B4-BE49-F238E27FC236}">
                <a16:creationId xmlns:a16="http://schemas.microsoft.com/office/drawing/2014/main" id="{47A7FD61-EB12-6EE6-7EB0-8D5E93A1F8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3406" y="5535700"/>
            <a:ext cx="685801" cy="531514"/>
          </a:xfrm>
          <a:prstGeom prst="rect">
            <a:avLst/>
          </a:prstGeom>
          <a:noFill/>
          <a:extLst>
            <a:ext uri="{909E8E84-426E-40DD-AFC4-6F175D3DCCD1}">
              <a14:hiddenFill xmlns:a14="http://schemas.microsoft.com/office/drawing/2010/main">
                <a:solidFill>
                  <a:srgbClr val="FFFFFF"/>
                </a:solidFill>
              </a14:hiddenFill>
            </a:ext>
          </a:extLst>
        </p:spPr>
      </p:pic>
      <p:sp>
        <p:nvSpPr>
          <p:cNvPr id="15" name="Flèche : droite 14">
            <a:extLst>
              <a:ext uri="{FF2B5EF4-FFF2-40B4-BE49-F238E27FC236}">
                <a16:creationId xmlns:a16="http://schemas.microsoft.com/office/drawing/2014/main" id="{D44FC217-720D-A862-2BA2-E30340B34D61}"/>
              </a:ext>
            </a:extLst>
          </p:cNvPr>
          <p:cNvSpPr/>
          <p:nvPr/>
        </p:nvSpPr>
        <p:spPr>
          <a:xfrm>
            <a:off x="8290951" y="5668000"/>
            <a:ext cx="1275257" cy="26691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7942173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DashVTI">
  <a:themeElements>
    <a:clrScheme name="AnalogousFromLightSeedRightStep">
      <a:dk1>
        <a:srgbClr val="000000"/>
      </a:dk1>
      <a:lt1>
        <a:srgbClr val="FFFFFF"/>
      </a:lt1>
      <a:dk2>
        <a:srgbClr val="3A3221"/>
      </a:dk2>
      <a:lt2>
        <a:srgbClr val="E2E4E8"/>
      </a:lt2>
      <a:accent1>
        <a:srgbClr val="ABA082"/>
      </a:accent1>
      <a:accent2>
        <a:srgbClr val="9EA571"/>
      </a:accent2>
      <a:accent3>
        <a:srgbClr val="91A87F"/>
      </a:accent3>
      <a:accent4>
        <a:srgbClr val="78AD76"/>
      </a:accent4>
      <a:accent5>
        <a:srgbClr val="81AB91"/>
      </a:accent5>
      <a:accent6>
        <a:srgbClr val="74AA9F"/>
      </a:accent6>
      <a:hlink>
        <a:srgbClr val="697CAE"/>
      </a:hlink>
      <a:folHlink>
        <a:srgbClr val="7F7F7F"/>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645</TotalTime>
  <Words>666</Words>
  <Application>Microsoft Office PowerPoint</Application>
  <PresentationFormat>Grand écran</PresentationFormat>
  <Paragraphs>106</Paragraphs>
  <Slides>13</Slides>
  <Notes>12</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13</vt:i4>
      </vt:variant>
    </vt:vector>
  </HeadingPairs>
  <TitlesOfParts>
    <vt:vector size="18" baseType="lpstr">
      <vt:lpstr>Aptos</vt:lpstr>
      <vt:lpstr>Arial</vt:lpstr>
      <vt:lpstr>Grandview Display</vt:lpstr>
      <vt:lpstr>Times New Roman</vt:lpstr>
      <vt:lpstr>DashVTI</vt:lpstr>
      <vt:lpstr>STM MetroMind: Predicting Metro Incidents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Take home message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Marie Sophie Roy</dc:creator>
  <cp:lastModifiedBy>Marie Sophie Roy</cp:lastModifiedBy>
  <cp:revision>78</cp:revision>
  <dcterms:created xsi:type="dcterms:W3CDTF">2025-02-02T03:23:24Z</dcterms:created>
  <dcterms:modified xsi:type="dcterms:W3CDTF">2025-02-02T15:37:16Z</dcterms:modified>
</cp:coreProperties>
</file>