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7" r:id="rId17"/>
    <p:sldId id="271" r:id="rId18"/>
    <p:sldId id="268" r:id="rId19"/>
    <p:sldId id="272" r:id="rId20"/>
    <p:sldId id="269" r:id="rId21"/>
    <p:sldId id="273" r:id="rId22"/>
    <p:sldId id="274" r:id="rId23"/>
    <p:sldId id="275" r:id="rId24"/>
    <p:sldId id="276" r:id="rId25"/>
    <p:sldId id="277" r:id="rId26"/>
    <p:sldId id="278" r:id="rId27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793" autoAdjust="0"/>
  </p:normalViewPr>
  <p:slideViewPr>
    <p:cSldViewPr showGuides="1">
      <p:cViewPr varScale="1">
        <p:scale>
          <a:sx n="107" d="100"/>
          <a:sy n="107" d="100"/>
        </p:scale>
        <p:origin x="576" y="102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376" y="4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25/05/2015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25/05/2015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sz="3200" dirty="0" smtClean="0"/>
              <a:t>Additions and modifications are</a:t>
            </a:r>
            <a:r>
              <a:rPr lang="en-AU" dirty="0" smtClean="0"/>
              <a:t> </a:t>
            </a:r>
            <a:r>
              <a:rPr lang="en-AU" sz="4800" dirty="0" smtClean="0"/>
              <a:t>tedious</a:t>
            </a:r>
            <a:endParaRPr lang="en-AU" dirty="0" smtClean="0"/>
          </a:p>
          <a:p>
            <a:pPr lvl="1"/>
            <a:r>
              <a:rPr lang="en-AU" sz="3200" dirty="0" smtClean="0"/>
              <a:t>They are </a:t>
            </a:r>
            <a:r>
              <a:rPr lang="en-AU" sz="4800" dirty="0" smtClean="0"/>
              <a:t>complex</a:t>
            </a:r>
            <a:r>
              <a:rPr lang="en-AU" dirty="0" smtClean="0"/>
              <a:t> </a:t>
            </a:r>
            <a:r>
              <a:rPr lang="en-AU" sz="3200" dirty="0" smtClean="0"/>
              <a:t>to understand and </a:t>
            </a:r>
            <a:r>
              <a:rPr lang="en-AU" i="1" dirty="0" smtClean="0"/>
              <a:t>hard</a:t>
            </a:r>
            <a:r>
              <a:rPr lang="en-AU" dirty="0" smtClean="0"/>
              <a:t> </a:t>
            </a:r>
            <a:r>
              <a:rPr lang="en-AU" sz="3200" dirty="0" smtClean="0"/>
              <a:t>to maintain</a:t>
            </a:r>
          </a:p>
          <a:p>
            <a:pPr lvl="1"/>
            <a:r>
              <a:rPr lang="en-AU" sz="3200" dirty="0" smtClean="0"/>
              <a:t>There is a lot of </a:t>
            </a:r>
            <a:r>
              <a:rPr lang="en-AU" sz="4800" dirty="0" smtClean="0"/>
              <a:t>repetition</a:t>
            </a:r>
            <a:r>
              <a:rPr lang="en-AU" dirty="0" smtClean="0"/>
              <a:t> </a:t>
            </a:r>
            <a:r>
              <a:rPr lang="en-AU" sz="3200" dirty="0" smtClean="0"/>
              <a:t>within and between tests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76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should: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Have a </a:t>
            </a:r>
            <a:r>
              <a:rPr lang="en-AU" altLang="en-US" i="1" dirty="0" smtClean="0"/>
              <a:t>consistent</a:t>
            </a:r>
            <a:r>
              <a:rPr lang="en-AU" altLang="en-US" dirty="0" smtClean="0"/>
              <a:t> way of constructing objects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Only specify </a:t>
            </a:r>
            <a:r>
              <a:rPr lang="en-AU" altLang="en-US" i="1" dirty="0" smtClean="0"/>
              <a:t>meaningful</a:t>
            </a:r>
            <a:r>
              <a:rPr lang="en-AU" altLang="en-US" dirty="0" smtClean="0"/>
              <a:t> values for each test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i="1" dirty="0" smtClean="0"/>
              <a:t>* Avoid</a:t>
            </a:r>
            <a:r>
              <a:rPr lang="en-AU" altLang="en-US" dirty="0" smtClean="0"/>
              <a:t> constructor calls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29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19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4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78982" y="1581206"/>
            <a:ext cx="7200800" cy="478607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78982" y="693490"/>
            <a:ext cx="595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accent5"/>
                </a:solidFill>
              </a:rPr>
              <a:t>This slide</a:t>
            </a:r>
            <a:r>
              <a:rPr lang="en-AU" sz="2800" baseline="0" dirty="0" smtClean="0">
                <a:solidFill>
                  <a:schemeClr val="accent5"/>
                </a:solidFill>
              </a:rPr>
              <a:t> is for colour reference only</a:t>
            </a:r>
            <a:endParaRPr lang="en-AU" sz="28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4054" y="477466"/>
            <a:ext cx="1857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0" dirty="0" smtClean="0">
                <a:solidFill>
                  <a:schemeClr val="accent5"/>
                </a:solidFill>
              </a:rPr>
              <a:t>Colour Palette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4566" y="1197546"/>
            <a:ext cx="228780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Our identity features large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areas of navy and white,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punctuated by a selected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palette of highlight colours.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Base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Navy and white colour the majority of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backgrounds and copy in all applications.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are used in conjunction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with the base colours to create a vibrant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and diverse identity.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can be used for: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headings and subheadings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highlight copy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rules and/or boxes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links and/or buttons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tinting images</a:t>
            </a:r>
          </a:p>
          <a:p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graphic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devices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Tints are used for charts and diagrams.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Do not over-use </a:t>
            </a:r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– using one secondary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per page is recommended.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Please don’t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any colours outside of the specified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palette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create non-specified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only the secondary colour palette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640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5592-B95A-4E1B-8688-B9BAC9237151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7D5-0035-4193-9F83-5592C7C73289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62CC-52A7-47E4-B186-2D952EF52122}" type="datetime1">
              <a:rPr lang="en-AU" smtClean="0"/>
              <a:t>25/05/2015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2E27-7A8C-4707-AD07-B4E8FCCC602F}" type="datetime1">
              <a:rPr lang="en-AU" smtClean="0"/>
              <a:t>25/05/2015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4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A4CD-9276-444C-86E6-50A9930741D5}" type="datetime1">
              <a:rPr lang="en-AU" smtClean="0"/>
              <a:t>25/05/2015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92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Quote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quote source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466"/>
            <a:ext cx="12234761" cy="6882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9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1" y="0"/>
            <a:ext cx="12176532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153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349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1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029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2"/>
            <a:ext cx="12193413" cy="68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073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80E61-56EE-4ADF-8779-ECE37FDE8329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F6330-03F8-4D88-A646-B563CDC9AF8D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044588-2A83-44A9-A3CC-C3B7B17A5165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22EE6-4B31-412E-8723-91D4ADC54A19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261D82-8DC8-458B-8902-24081A8340A2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56F-B44B-46AA-97B1-CA041AECB16C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3D236-8947-4982-93B0-9FCFCBDDAAAA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85B30-36BA-40E4-B8EC-C9A276584755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01A2FF-CDC1-40C1-873E-97295C411EAE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96EB8D-2F5F-4C3C-9779-37FE3E8D3195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C959DE-A79C-459E-8034-77D6B0EBD4F3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CAFF4A-1ACD-4FAE-A33D-FFAFDD26098E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4F744D-E263-4258-9535-CA1100C058C5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FA2E3-1277-4A05-A117-6DAAA0A59214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818C87-C82A-4436-B0CF-391780521B37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3E39A-5791-4850-A246-16D6E2F6AEB6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8056B-DCE9-4980-AB4F-9933835EDDF0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20" cy="68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" y="0"/>
            <a:ext cx="12190722" cy="68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E5007E"/>
              </a:buClr>
              <a:defRPr spc="0"/>
            </a:lvl1pPr>
            <a:lvl2pPr>
              <a:buClr>
                <a:srgbClr val="E5007E"/>
              </a:buClr>
              <a:defRPr spc="0"/>
            </a:lvl2pPr>
            <a:lvl3pPr>
              <a:buClr>
                <a:srgbClr val="E5007E"/>
              </a:buClr>
              <a:defRPr spc="0"/>
            </a:lvl3pPr>
            <a:lvl4pPr>
              <a:buClr>
                <a:srgbClr val="E5007E"/>
              </a:buClr>
              <a:defRPr spc="0"/>
            </a:lvl4pPr>
            <a:lvl5pPr>
              <a:buClr>
                <a:srgbClr val="E5007E"/>
              </a:buClr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E0E-1F2C-4E6E-B168-928DCCD9FC96}" type="datetime1">
              <a:rPr lang="en-AU" smtClean="0"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-10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-5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-5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-5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-5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-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4FD292-6CBB-42F0-8BF6-EA5D415F7BA5}" type="datetime1">
              <a:rPr lang="en-AU" smtClean="0"/>
              <a:pPr/>
              <a:t>25/05/2015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6" r:id="rId2"/>
    <p:sldLayoutId id="2147483658" r:id="rId3"/>
    <p:sldLayoutId id="2147483657" r:id="rId4"/>
    <p:sldLayoutId id="2147483659" r:id="rId5"/>
    <p:sldLayoutId id="2147483660" r:id="rId6"/>
    <p:sldLayoutId id="2147483649" r:id="rId7"/>
    <p:sldLayoutId id="2147483650" r:id="rId8"/>
    <p:sldLayoutId id="2147483683" r:id="rId9"/>
    <p:sldLayoutId id="2147483678" r:id="rId10"/>
    <p:sldLayoutId id="2147483679" r:id="rId11"/>
    <p:sldLayoutId id="2147483680" r:id="rId12"/>
    <p:sldLayoutId id="2147483681" r:id="rId13"/>
    <p:sldLayoutId id="2147483654" r:id="rId14"/>
    <p:sldLayoutId id="2147483655" r:id="rId15"/>
    <p:sldLayoutId id="2147483682" r:id="rId16"/>
    <p:sldLayoutId id="2147483684" r:id="rId17"/>
    <p:sldLayoutId id="2147483685" r:id="rId18"/>
    <p:sldLayoutId id="2147483693" r:id="rId19"/>
    <p:sldLayoutId id="2147483695" r:id="rId20"/>
    <p:sldLayoutId id="2147483692" r:id="rId21"/>
    <p:sldLayoutId id="2147483696" r:id="rId22"/>
    <p:sldLayoutId id="2147483694" r:id="rId23"/>
    <p:sldLayoutId id="2147483661" r:id="rId24"/>
    <p:sldLayoutId id="2147483663" r:id="rId25"/>
    <p:sldLayoutId id="2147483662" r:id="rId26"/>
    <p:sldLayoutId id="2147483664" r:id="rId27"/>
    <p:sldLayoutId id="2147483665" r:id="rId28"/>
    <p:sldLayoutId id="2147483651" r:id="rId29"/>
    <p:sldLayoutId id="2147483667" r:id="rId30"/>
    <p:sldLayoutId id="2147483669" r:id="rId31"/>
    <p:sldLayoutId id="2147483668" r:id="rId32"/>
    <p:sldLayoutId id="2147483670" r:id="rId33"/>
    <p:sldLayoutId id="2147483671" r:id="rId34"/>
    <p:sldLayoutId id="2147483666" r:id="rId35"/>
    <p:sldLayoutId id="2147483673" r:id="rId36"/>
    <p:sldLayoutId id="2147483675" r:id="rId37"/>
    <p:sldLayoutId id="2147483674" r:id="rId38"/>
    <p:sldLayoutId id="2147483676" r:id="rId39"/>
    <p:sldLayoutId id="2147483677" r:id="rId40"/>
    <p:sldLayoutId id="2147483672" r:id="rId41"/>
    <p:sldLayoutId id="2147483687" r:id="rId42"/>
    <p:sldLayoutId id="2147483689" r:id="rId43"/>
    <p:sldLayoutId id="2147483688" r:id="rId44"/>
    <p:sldLayoutId id="2147483690" r:id="rId45"/>
    <p:sldLayoutId id="2147483691" r:id="rId46"/>
    <p:sldLayoutId id="2147483686" r:id="rId47"/>
  </p:sldLayoutIdLst>
  <p:hf hd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-200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 smtClean="0"/>
              <a:t>Applying useful testing patterns using </a:t>
            </a:r>
            <a:r>
              <a:rPr lang="en-AU" sz="6000" dirty="0" err="1" smtClean="0"/>
              <a:t>TestStack.Dossier</a:t>
            </a:r>
            <a:endParaRPr lang="en-A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400" dirty="0" smtClean="0"/>
              <a:t>Rob Moore</a:t>
            </a:r>
          </a:p>
          <a:p>
            <a:r>
              <a:rPr lang="en-AU" sz="2400" dirty="0" smtClean="0"/>
              <a:t>Principal Consultant, Readify</a:t>
            </a:r>
          </a:p>
          <a:p>
            <a:r>
              <a:rPr lang="en-AU" sz="2400" dirty="0" smtClean="0"/>
              <a:t>@</a:t>
            </a:r>
            <a:r>
              <a:rPr lang="en-AU" sz="2400" dirty="0" err="1" smtClean="0"/>
              <a:t>robdmoore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693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Consistency</a:t>
            </a:r>
          </a:p>
          <a:p>
            <a:r>
              <a:rPr lang="en-AU" dirty="0" smtClean="0"/>
              <a:t>Clarity of intent</a:t>
            </a:r>
          </a:p>
          <a:p>
            <a:r>
              <a:rPr lang="en-AU" dirty="0" smtClean="0"/>
              <a:t>Maintainability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Reduced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Consistency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11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Still lots of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Loooong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Data-driven tests harder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Reduced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Consistency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12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Still lots of </a:t>
            </a:r>
            <a:r>
              <a:rPr lang="en-AU" dirty="0" err="1" smtClean="0">
                <a:solidFill>
                  <a:schemeClr val="accent4"/>
                </a:solidFill>
              </a:rPr>
              <a:t>ctor</a:t>
            </a:r>
            <a:r>
              <a:rPr lang="en-AU" dirty="0" smtClean="0">
                <a:solidFill>
                  <a:schemeClr val="accent4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accent4"/>
                </a:solidFill>
              </a:rPr>
              <a:t>Loooong</a:t>
            </a:r>
            <a:r>
              <a:rPr lang="en-AU" dirty="0" smtClean="0">
                <a:solidFill>
                  <a:schemeClr val="accent4"/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Data-driven tests harder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Only 1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 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13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14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</a:rPr>
              <a:t>Only 1 </a:t>
            </a:r>
            <a:r>
              <a:rPr lang="en-AU" dirty="0" err="1">
                <a:solidFill>
                  <a:schemeClr val="accent2"/>
                </a:solidFill>
              </a:rPr>
              <a:t>ctor</a:t>
            </a:r>
            <a:r>
              <a:rPr lang="en-AU" dirty="0">
                <a:solidFill>
                  <a:schemeClr val="accent2"/>
                </a:solidFill>
              </a:rPr>
              <a:t> call 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 repetition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15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More 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 repetition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16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More 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aside…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reuse this infrastructure code without extra maintenance overhead for: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Integration testing</a:t>
            </a:r>
          </a:p>
          <a:p>
            <a:pPr lvl="1"/>
            <a:r>
              <a:rPr lang="en-AU" dirty="0" smtClean="0"/>
              <a:t>Automated UI testing</a:t>
            </a:r>
          </a:p>
          <a:p>
            <a:pPr lvl="1"/>
            <a:r>
              <a:rPr lang="en-AU" dirty="0" smtClean="0"/>
              <a:t>Seeding for manual testing / local debugging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need this in both tests and in our test data builders…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Explicit values give false importance  to values that don’t matter</a:t>
            </a:r>
          </a:p>
          <a:p>
            <a:r>
              <a:rPr lang="en-AU" dirty="0" smtClean="0"/>
              <a:t>Identify them as an anonymous variable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9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</a:p>
          <a:p>
            <a:r>
              <a:rPr lang="en-AU" dirty="0" smtClean="0"/>
              <a:t>Why is that more difficult as projects grow in complexity?</a:t>
            </a:r>
          </a:p>
          <a:p>
            <a:r>
              <a:rPr lang="en-AU" dirty="0" err="1" smtClean="0"/>
              <a:t>TestStack.Dossier</a:t>
            </a:r>
            <a:endParaRPr lang="en-AU" dirty="0" smtClean="0"/>
          </a:p>
          <a:p>
            <a:r>
              <a:rPr lang="en-AU" dirty="0" smtClean="0"/>
              <a:t>Creating objects</a:t>
            </a:r>
          </a:p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2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Even better, make the value itself anonymous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8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Hang on, doesn’t that break repeatability?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Equivalence classes and constrained non-determinism says NO</a:t>
            </a:r>
          </a:p>
          <a:p>
            <a:endParaRPr lang="en-AU" dirty="0"/>
          </a:p>
          <a:p>
            <a:r>
              <a:rPr lang="en-AU" dirty="0" smtClean="0"/>
              <a:t>This actually provides even more information about your test than a single value!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Fin.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Principal Consultant, Readify</a:t>
            </a:r>
          </a:p>
          <a:p>
            <a:endParaRPr lang="en-AU" dirty="0" smtClean="0"/>
          </a:p>
          <a:p>
            <a:r>
              <a:rPr lang="en-AU" dirty="0" smtClean="0"/>
              <a:t>rob.moore@readify.net</a:t>
            </a:r>
          </a:p>
          <a:p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 smtClean="0"/>
          </a:p>
          <a:p>
            <a:r>
              <a:rPr lang="en-AU" dirty="0" smtClean="0"/>
              <a:t>robdmoore.id.au</a:t>
            </a:r>
          </a:p>
          <a:p>
            <a:endParaRPr lang="en-AU" sz="1800" dirty="0" smtClean="0"/>
          </a:p>
          <a:p>
            <a:endParaRPr lang="en-AU" sz="1800" dirty="0"/>
          </a:p>
          <a:p>
            <a:r>
              <a:rPr lang="en-AU" sz="1800" dirty="0" smtClean="0"/>
              <a:t>github.com/</a:t>
            </a:r>
            <a:r>
              <a:rPr lang="en-AU" sz="1800" dirty="0" err="1" smtClean="0"/>
              <a:t>robdmoore</a:t>
            </a:r>
            <a:r>
              <a:rPr lang="en-AU" sz="1800" dirty="0" smtClean="0"/>
              <a:t>/</a:t>
            </a:r>
            <a:r>
              <a:rPr lang="en-AU" sz="1800" dirty="0" err="1" smtClean="0"/>
              <a:t>TestingPatternsWithDossierPresentation</a:t>
            </a:r>
            <a:endParaRPr lang="en-AU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4" r="23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05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Fast feedback, confidence, focussed, repeatable…</a:t>
            </a:r>
          </a:p>
          <a:p>
            <a:r>
              <a:rPr lang="en-AU" sz="4000" dirty="0" smtClean="0"/>
              <a:t>Maintainable / Tests as documentation</a:t>
            </a:r>
          </a:p>
          <a:p>
            <a:endParaRPr lang="en-AU" sz="4000" dirty="0" smtClean="0"/>
          </a:p>
          <a:p>
            <a:pPr lvl="2"/>
            <a:r>
              <a:rPr lang="en-AU" sz="4000" dirty="0" smtClean="0"/>
              <a:t>Readable</a:t>
            </a:r>
          </a:p>
          <a:p>
            <a:pPr lvl="2"/>
            <a:r>
              <a:rPr lang="en-AU" sz="4000" dirty="0" smtClean="0"/>
              <a:t>Understandable</a:t>
            </a:r>
          </a:p>
          <a:p>
            <a:pPr lvl="1"/>
            <a:endParaRPr lang="en-AU" sz="4000" dirty="0" smtClean="0"/>
          </a:p>
          <a:p>
            <a:pPr lvl="4"/>
            <a:r>
              <a:rPr lang="en-AU" sz="4000" b="1" dirty="0" smtClean="0"/>
              <a:t>Consistent</a:t>
            </a:r>
          </a:p>
          <a:p>
            <a:pPr lvl="4"/>
            <a:r>
              <a:rPr lang="en-AU" sz="4000" b="1" dirty="0" smtClean="0"/>
              <a:t>Clear in intent</a:t>
            </a:r>
            <a:endParaRPr lang="en-AU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7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test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5400" dirty="0" smtClean="0"/>
              <a:t>Large</a:t>
            </a:r>
            <a:r>
              <a:rPr lang="en-AU" dirty="0" smtClean="0"/>
              <a:t> projects have a tendency to end up with test projects that are:</a:t>
            </a:r>
          </a:p>
          <a:p>
            <a:endParaRPr lang="en-AU" dirty="0" smtClean="0"/>
          </a:p>
          <a:p>
            <a:pPr lvl="2"/>
            <a:r>
              <a:rPr lang="en-AU" sz="4000" dirty="0" smtClean="0"/>
              <a:t>Tedious</a:t>
            </a:r>
          </a:p>
          <a:p>
            <a:pPr lvl="2"/>
            <a:r>
              <a:rPr lang="en-AU" sz="4000" dirty="0" smtClean="0"/>
              <a:t>Complex</a:t>
            </a:r>
          </a:p>
          <a:p>
            <a:pPr lvl="2"/>
            <a:r>
              <a:rPr lang="en-AU" sz="4000" dirty="0" smtClean="0"/>
              <a:t>Hard to maintain</a:t>
            </a:r>
          </a:p>
          <a:p>
            <a:pPr lvl="2"/>
            <a:r>
              <a:rPr lang="en-AU" sz="4000" dirty="0" smtClean="0"/>
              <a:t>Repetitive</a:t>
            </a:r>
          </a:p>
          <a:p>
            <a:pPr marL="0" indent="0">
              <a:buNone/>
            </a:pPr>
            <a:endParaRPr lang="en-AU" sz="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4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basically,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sz="4800" dirty="0"/>
          </a:p>
          <a:p>
            <a:pPr marL="0" indent="0" algn="ctr">
              <a:buNone/>
            </a:pPr>
            <a:r>
              <a:rPr lang="en-AU" sz="4800" dirty="0" smtClean="0"/>
              <a:t>We inadvertently end up throwing maintainability, consistency and clarity of intent out the window…</a:t>
            </a:r>
          </a:p>
          <a:p>
            <a:pPr marL="0" indent="0" algn="ctr">
              <a:buNone/>
            </a:pPr>
            <a:endParaRPr lang="en-AU" sz="4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AU" sz="4800" dirty="0" smtClean="0">
                <a:sym typeface="Wingdings" panose="05000000000000000000" pitchFamily="2" charset="2"/>
              </a:rPr>
              <a:t></a:t>
            </a:r>
            <a:endParaRPr lang="en-AU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we do this to ourselves?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We aren’t treating our test code like our production code!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Refactor </a:t>
            </a:r>
            <a:r>
              <a:rPr lang="en-AU" b="1" i="1" dirty="0" smtClean="0"/>
              <a:t>mercilessly</a:t>
            </a:r>
          </a:p>
          <a:p>
            <a:r>
              <a:rPr lang="en-AU" dirty="0" smtClean="0"/>
              <a:t>Apply useful patterns</a:t>
            </a:r>
          </a:p>
          <a:p>
            <a:r>
              <a:rPr lang="en-AU" dirty="0" smtClean="0"/>
              <a:t>Continuously improve and think about tests</a:t>
            </a:r>
          </a:p>
          <a:p>
            <a:r>
              <a:rPr lang="en-AU" dirty="0" smtClean="0"/>
              <a:t>Don’t take tests for granted, &lt;3 them!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6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aside before we dive in…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2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Install-Package </a:t>
            </a:r>
            <a:r>
              <a:rPr lang="en-AU" dirty="0" err="1" smtClean="0"/>
              <a:t>TestStack.Dossier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r>
              <a:rPr lang="en-AU" sz="2800" dirty="0" err="1"/>
              <a:t>TestStack.Dossier</a:t>
            </a:r>
            <a:r>
              <a:rPr lang="en-AU" sz="2800" dirty="0"/>
              <a:t> provides you with the code infrastructure to </a:t>
            </a:r>
            <a:r>
              <a:rPr lang="en-AU" sz="4000" dirty="0"/>
              <a:t>easily</a:t>
            </a:r>
            <a:r>
              <a:rPr lang="en-AU" sz="2800" dirty="0"/>
              <a:t> and </a:t>
            </a:r>
            <a:r>
              <a:rPr lang="en-AU" sz="4000" dirty="0"/>
              <a:t>quickly</a:t>
            </a:r>
            <a:r>
              <a:rPr lang="en-AU" sz="2800" dirty="0"/>
              <a:t> generate test fixture </a:t>
            </a:r>
            <a:r>
              <a:rPr lang="en-AU" sz="4000" dirty="0"/>
              <a:t>data</a:t>
            </a:r>
            <a:r>
              <a:rPr lang="en-AU" sz="2800" dirty="0"/>
              <a:t> for your automated tests in a </a:t>
            </a:r>
            <a:r>
              <a:rPr lang="en-AU" sz="4000" dirty="0"/>
              <a:t>terse, readable and maintainable</a:t>
            </a:r>
            <a:r>
              <a:rPr lang="en-AU" sz="2800" dirty="0"/>
              <a:t> way using the Test Data Builder, anonymous value and equivalence class patterns.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  <p:pic>
        <p:nvPicPr>
          <p:cNvPr id="1026" name="Picture 2" descr="https://avatars3.githubusercontent.com/u/178238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14" y="6184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objects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Most tests require us to do this…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5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dify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66FF"/>
      </a:hlink>
      <a:folHlink>
        <a:srgbClr val="333333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D32EED5F-D631-4074-B237-D7846E6C8192}" vid="{2772B275-BA83-40C8-AEF9-8563C1EEC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3" ma:contentTypeDescription="Create a new document." ma:contentTypeScope="" ma:versionID="daae2b56741e0abbe810b87540851dcc">
  <xsd:schema xmlns:xsd="http://www.w3.org/2001/XMLSchema" xmlns:xs="http://www.w3.org/2001/XMLSchema" xmlns:p="http://schemas.microsoft.com/office/2006/metadata/properties" xmlns:ns2="a0705aab-28ed-4f14-9e72-801ff7570ecf" targetNamespace="http://schemas.microsoft.com/office/2006/metadata/properties" ma:root="true" ma:fieldsID="f0b30d34b8520fcf8862db976c97c465" ns2:_="">
    <xsd:import namespace="a0705aab-28ed-4f14-9e72-801ff7570e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705aab-28ed-4f14-9e72-801ff7570ecf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FC737D2-C1B5-44D0-A2B8-92C1B285B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2FCBA9-0E7F-4D64-B543-2B2870B85E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9FA1EF-CD23-4139-920B-9EDB05CD48C7}">
  <ds:schemaRefs>
    <ds:schemaRef ds:uri="http://purl.org/dc/terms/"/>
    <ds:schemaRef ds:uri="a0705aab-28ed-4f14-9e72-801ff7570ecf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PowerPoint</Template>
  <TotalTime>803</TotalTime>
  <Words>698</Words>
  <Application>Microsoft Office PowerPoint</Application>
  <PresentationFormat>Custom</PresentationFormat>
  <Paragraphs>180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Segoe UI</vt:lpstr>
      <vt:lpstr>SegoeUI</vt:lpstr>
      <vt:lpstr>SegoeUI-Bold</vt:lpstr>
      <vt:lpstr>SegoeUI-Semilight</vt:lpstr>
      <vt:lpstr>Wingdings</vt:lpstr>
      <vt:lpstr>Readify Theme</vt:lpstr>
      <vt:lpstr>Applying useful testing patterns using TestStack.Dossier</vt:lpstr>
      <vt:lpstr>Overview</vt:lpstr>
      <vt:lpstr>What makes a good test?</vt:lpstr>
      <vt:lpstr>Common test problems</vt:lpstr>
      <vt:lpstr>So basically,</vt:lpstr>
      <vt:lpstr>Why do we do this to ourselves?</vt:lpstr>
      <vt:lpstr>TestStack.Dossier</vt:lpstr>
      <vt:lpstr>TestStack.Dossier</vt:lpstr>
      <vt:lpstr>Creating objects</vt:lpstr>
      <vt:lpstr>Goals</vt:lpstr>
      <vt:lpstr>ObjectMother pattern</vt:lpstr>
      <vt:lpstr>ObjectMother pattern</vt:lpstr>
      <vt:lpstr>TestDataBuilder pattern</vt:lpstr>
      <vt:lpstr>TestDataBuilder pattern</vt:lpstr>
      <vt:lpstr>TestDataBuilderMotherTM pattern</vt:lpstr>
      <vt:lpstr>TestDataBuilderMotherTM pattern</vt:lpstr>
      <vt:lpstr>Quick aside…</vt:lpstr>
      <vt:lpstr>Creating values</vt:lpstr>
      <vt:lpstr>Anonymous Variables</vt:lpstr>
      <vt:lpstr>Anonymous Values</vt:lpstr>
      <vt:lpstr> Hang on, doesn’t that break repeatability?</vt:lpstr>
      <vt:lpstr>Fin.</vt:lpstr>
      <vt:lpstr>Rob Moore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useful testing patterns using TestStack.Dossier</dc:title>
  <dc:creator>Robert Moore</dc:creator>
  <cp:lastModifiedBy>Robert Moore</cp:lastModifiedBy>
  <cp:revision>25</cp:revision>
  <dcterms:created xsi:type="dcterms:W3CDTF">2015-05-24T02:49:27Z</dcterms:created>
  <dcterms:modified xsi:type="dcterms:W3CDTF">2015-05-24T16:17:22Z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