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7" r:id="rId2"/>
    <p:sldId id="256" r:id="rId3"/>
    <p:sldId id="258" r:id="rId4"/>
    <p:sldId id="259" r:id="rId5"/>
    <p:sldId id="260" r:id="rId6"/>
    <p:sldId id="261" r:id="rId7"/>
    <p:sldId id="266" r:id="rId8"/>
    <p:sldId id="267" r:id="rId9"/>
    <p:sldId id="268" r:id="rId10"/>
    <p:sldId id="262" r:id="rId11"/>
    <p:sldId id="269" r:id="rId12"/>
    <p:sldId id="270" r:id="rId13"/>
    <p:sldId id="263" r:id="rId14"/>
    <p:sldId id="276" r:id="rId15"/>
    <p:sldId id="274" r:id="rId16"/>
    <p:sldId id="275" r:id="rId17"/>
    <p:sldId id="277" r:id="rId18"/>
    <p:sldId id="273" r:id="rId19"/>
    <p:sldId id="264" r:id="rId20"/>
    <p:sldId id="278" r:id="rId21"/>
    <p:sldId id="272"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9DB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733" autoAdjust="0"/>
  </p:normalViewPr>
  <p:slideViewPr>
    <p:cSldViewPr snapToGrid="0">
      <p:cViewPr varScale="1">
        <p:scale>
          <a:sx n="82" d="100"/>
          <a:sy n="82" d="100"/>
        </p:scale>
        <p:origin x="7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Regular Expressions</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7908D9-8AC2-4808-90BC-85DE08A04FE0}" type="datetime1">
              <a:rPr lang="en-US" smtClean="0"/>
              <a:t>1/22/2025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24C664-5162-40FA-AE00-97A91DECFF75}" type="slidenum">
              <a:rPr lang="en-US" smtClean="0"/>
              <a:t>‹#›</a:t>
            </a:fld>
            <a:endParaRPr lang="en-US"/>
          </a:p>
        </p:txBody>
      </p:sp>
    </p:spTree>
    <p:extLst>
      <p:ext uri="{BB962C8B-B14F-4D97-AF65-F5344CB8AC3E}">
        <p14:creationId xmlns:p14="http://schemas.microsoft.com/office/powerpoint/2010/main" val="910377274"/>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Regular Expressions</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AECA1-3526-4A1A-9FA5-22507C999C8F}" type="datetime1">
              <a:rPr lang="en-US" smtClean="0"/>
              <a:t>1/22/2025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B08CB4-A452-46DC-A02E-1BCF81C4B4E0}" type="slidenum">
              <a:rPr lang="en-US" smtClean="0"/>
              <a:t>‹#›</a:t>
            </a:fld>
            <a:endParaRPr lang="en-US"/>
          </a:p>
        </p:txBody>
      </p:sp>
    </p:spTree>
    <p:extLst>
      <p:ext uri="{BB962C8B-B14F-4D97-AF65-F5344CB8AC3E}">
        <p14:creationId xmlns:p14="http://schemas.microsoft.com/office/powerpoint/2010/main" val="25658947"/>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5097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D669B8-4C38-4188-92BE-CEF1E99889E5}" type="datetime1">
              <a:rPr lang="en-US" smtClean="0"/>
              <a:t>1/22/2025</a:t>
            </a:fld>
            <a:endParaRPr lang="en-US"/>
          </a:p>
        </p:txBody>
      </p:sp>
      <p:sp>
        <p:nvSpPr>
          <p:cNvPr id="5" name="Footer Placeholder 4"/>
          <p:cNvSpPr>
            <a:spLocks noGrp="1"/>
          </p:cNvSpPr>
          <p:nvPr>
            <p:ph type="ftr" sz="quarter" idx="11"/>
          </p:nvPr>
        </p:nvSpPr>
        <p:spPr/>
        <p:txBody>
          <a:bodyPr/>
          <a:lstStyle/>
          <a:p>
            <a:r>
              <a:rPr lang="en-US"/>
              <a:t>Regular Expressions</a:t>
            </a:r>
          </a:p>
        </p:txBody>
      </p:sp>
      <p:sp>
        <p:nvSpPr>
          <p:cNvPr id="6" name="Slide Number Placeholder 5"/>
          <p:cNvSpPr>
            <a:spLocks noGrp="1"/>
          </p:cNvSpPr>
          <p:nvPr>
            <p:ph type="sldNum" sz="quarter" idx="12"/>
          </p:nvPr>
        </p:nvSpPr>
        <p:spPr/>
        <p:txBody>
          <a:bodyPr/>
          <a:lstStyle/>
          <a:p>
            <a:fld id="{77C04292-0D11-48CA-B220-C7329DEF4694}" type="slidenum">
              <a:rPr lang="en-US" smtClean="0"/>
              <a:t>‹#›</a:t>
            </a:fld>
            <a:endParaRPr lang="en-US"/>
          </a:p>
        </p:txBody>
      </p:sp>
    </p:spTree>
    <p:extLst>
      <p:ext uri="{BB962C8B-B14F-4D97-AF65-F5344CB8AC3E}">
        <p14:creationId xmlns:p14="http://schemas.microsoft.com/office/powerpoint/2010/main" val="273101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C8D9D0-2523-4F3B-BED4-402FA0B19475}" type="datetime1">
              <a:rPr lang="en-US" smtClean="0"/>
              <a:t>1/22/2025</a:t>
            </a:fld>
            <a:endParaRPr lang="en-US"/>
          </a:p>
        </p:txBody>
      </p:sp>
      <p:sp>
        <p:nvSpPr>
          <p:cNvPr id="5" name="Footer Placeholder 4"/>
          <p:cNvSpPr>
            <a:spLocks noGrp="1"/>
          </p:cNvSpPr>
          <p:nvPr>
            <p:ph type="ftr" sz="quarter" idx="11"/>
          </p:nvPr>
        </p:nvSpPr>
        <p:spPr/>
        <p:txBody>
          <a:bodyPr/>
          <a:lstStyle/>
          <a:p>
            <a:r>
              <a:rPr lang="en-US"/>
              <a:t>Regular Expressions</a:t>
            </a:r>
          </a:p>
        </p:txBody>
      </p:sp>
      <p:sp>
        <p:nvSpPr>
          <p:cNvPr id="6" name="Slide Number Placeholder 5"/>
          <p:cNvSpPr>
            <a:spLocks noGrp="1"/>
          </p:cNvSpPr>
          <p:nvPr>
            <p:ph type="sldNum" sz="quarter" idx="12"/>
          </p:nvPr>
        </p:nvSpPr>
        <p:spPr/>
        <p:txBody>
          <a:bodyPr/>
          <a:lstStyle/>
          <a:p>
            <a:fld id="{77C04292-0D11-48CA-B220-C7329DEF4694}" type="slidenum">
              <a:rPr lang="en-US" smtClean="0"/>
              <a:t>‹#›</a:t>
            </a:fld>
            <a:endParaRPr lang="en-US"/>
          </a:p>
        </p:txBody>
      </p:sp>
    </p:spTree>
    <p:extLst>
      <p:ext uri="{BB962C8B-B14F-4D97-AF65-F5344CB8AC3E}">
        <p14:creationId xmlns:p14="http://schemas.microsoft.com/office/powerpoint/2010/main" val="1214684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493EC6-74FE-471C-A82D-49FC3ABF6AB6}" type="datetime1">
              <a:rPr lang="en-US" smtClean="0"/>
              <a:t>1/22/2025</a:t>
            </a:fld>
            <a:endParaRPr lang="en-US"/>
          </a:p>
        </p:txBody>
      </p:sp>
      <p:sp>
        <p:nvSpPr>
          <p:cNvPr id="5" name="Footer Placeholder 4"/>
          <p:cNvSpPr>
            <a:spLocks noGrp="1"/>
          </p:cNvSpPr>
          <p:nvPr>
            <p:ph type="ftr" sz="quarter" idx="11"/>
          </p:nvPr>
        </p:nvSpPr>
        <p:spPr/>
        <p:txBody>
          <a:bodyPr/>
          <a:lstStyle/>
          <a:p>
            <a:r>
              <a:rPr lang="en-US"/>
              <a:t>Regular Expressions</a:t>
            </a:r>
            <a:endParaRPr lang="en-US" dirty="0"/>
          </a:p>
        </p:txBody>
      </p:sp>
      <p:sp>
        <p:nvSpPr>
          <p:cNvPr id="6" name="Slide Number Placeholder 5"/>
          <p:cNvSpPr>
            <a:spLocks noGrp="1"/>
          </p:cNvSpPr>
          <p:nvPr>
            <p:ph type="sldNum" sz="quarter" idx="12"/>
          </p:nvPr>
        </p:nvSpPr>
        <p:spPr/>
        <p:txBody>
          <a:bodyPr/>
          <a:lstStyle/>
          <a:p>
            <a:fld id="{77C04292-0D11-48CA-B220-C7329DEF4694}" type="slidenum">
              <a:rPr lang="en-US" smtClean="0"/>
              <a:t>‹#›</a:t>
            </a:fld>
            <a:endParaRPr lang="en-US"/>
          </a:p>
        </p:txBody>
      </p:sp>
    </p:spTree>
    <p:extLst>
      <p:ext uri="{BB962C8B-B14F-4D97-AF65-F5344CB8AC3E}">
        <p14:creationId xmlns:p14="http://schemas.microsoft.com/office/powerpoint/2010/main" val="1068439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1A14AA-5E45-47B2-843A-5279F7DF4A69}" type="datetime1">
              <a:rPr lang="en-US" smtClean="0"/>
              <a:t>1/22/2025</a:t>
            </a:fld>
            <a:endParaRPr lang="en-US"/>
          </a:p>
        </p:txBody>
      </p:sp>
      <p:sp>
        <p:nvSpPr>
          <p:cNvPr id="5" name="Footer Placeholder 4"/>
          <p:cNvSpPr>
            <a:spLocks noGrp="1"/>
          </p:cNvSpPr>
          <p:nvPr>
            <p:ph type="ftr" sz="quarter" idx="11"/>
          </p:nvPr>
        </p:nvSpPr>
        <p:spPr/>
        <p:txBody>
          <a:bodyPr/>
          <a:lstStyle/>
          <a:p>
            <a:r>
              <a:rPr lang="en-US"/>
              <a:t>Regular Expressions</a:t>
            </a:r>
          </a:p>
        </p:txBody>
      </p:sp>
      <p:sp>
        <p:nvSpPr>
          <p:cNvPr id="6" name="Slide Number Placeholder 5"/>
          <p:cNvSpPr>
            <a:spLocks noGrp="1"/>
          </p:cNvSpPr>
          <p:nvPr>
            <p:ph type="sldNum" sz="quarter" idx="12"/>
          </p:nvPr>
        </p:nvSpPr>
        <p:spPr/>
        <p:txBody>
          <a:bodyPr/>
          <a:lstStyle/>
          <a:p>
            <a:fld id="{77C04292-0D11-48CA-B220-C7329DEF4694}" type="slidenum">
              <a:rPr lang="en-US" smtClean="0"/>
              <a:t>‹#›</a:t>
            </a:fld>
            <a:endParaRPr lang="en-US"/>
          </a:p>
        </p:txBody>
      </p:sp>
    </p:spTree>
    <p:extLst>
      <p:ext uri="{BB962C8B-B14F-4D97-AF65-F5344CB8AC3E}">
        <p14:creationId xmlns:p14="http://schemas.microsoft.com/office/powerpoint/2010/main" val="228381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B3E34D-AA0B-474A-856A-6F911C5AA3E9}" type="datetime1">
              <a:rPr lang="en-US" smtClean="0"/>
              <a:t>1/22/2025</a:t>
            </a:fld>
            <a:endParaRPr lang="en-US"/>
          </a:p>
        </p:txBody>
      </p:sp>
      <p:sp>
        <p:nvSpPr>
          <p:cNvPr id="6" name="Footer Placeholder 5"/>
          <p:cNvSpPr>
            <a:spLocks noGrp="1"/>
          </p:cNvSpPr>
          <p:nvPr>
            <p:ph type="ftr" sz="quarter" idx="11"/>
          </p:nvPr>
        </p:nvSpPr>
        <p:spPr/>
        <p:txBody>
          <a:bodyPr/>
          <a:lstStyle/>
          <a:p>
            <a:r>
              <a:rPr lang="en-US"/>
              <a:t>Regular Expressions</a:t>
            </a:r>
          </a:p>
        </p:txBody>
      </p:sp>
      <p:sp>
        <p:nvSpPr>
          <p:cNvPr id="7" name="Slide Number Placeholder 6"/>
          <p:cNvSpPr>
            <a:spLocks noGrp="1"/>
          </p:cNvSpPr>
          <p:nvPr>
            <p:ph type="sldNum" sz="quarter" idx="12"/>
          </p:nvPr>
        </p:nvSpPr>
        <p:spPr/>
        <p:txBody>
          <a:bodyPr/>
          <a:lstStyle/>
          <a:p>
            <a:fld id="{77C04292-0D11-48CA-B220-C7329DEF4694}" type="slidenum">
              <a:rPr lang="en-US" smtClean="0"/>
              <a:t>‹#›</a:t>
            </a:fld>
            <a:endParaRPr lang="en-US"/>
          </a:p>
        </p:txBody>
      </p:sp>
    </p:spTree>
    <p:extLst>
      <p:ext uri="{BB962C8B-B14F-4D97-AF65-F5344CB8AC3E}">
        <p14:creationId xmlns:p14="http://schemas.microsoft.com/office/powerpoint/2010/main" val="46438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4B19B1-9610-49E1-878F-E1A0C90DC128}" type="datetime1">
              <a:rPr lang="en-US" smtClean="0"/>
              <a:t>1/22/2025</a:t>
            </a:fld>
            <a:endParaRPr lang="en-US"/>
          </a:p>
        </p:txBody>
      </p:sp>
      <p:sp>
        <p:nvSpPr>
          <p:cNvPr id="8" name="Footer Placeholder 7"/>
          <p:cNvSpPr>
            <a:spLocks noGrp="1"/>
          </p:cNvSpPr>
          <p:nvPr>
            <p:ph type="ftr" sz="quarter" idx="11"/>
          </p:nvPr>
        </p:nvSpPr>
        <p:spPr/>
        <p:txBody>
          <a:bodyPr/>
          <a:lstStyle/>
          <a:p>
            <a:r>
              <a:rPr lang="en-US"/>
              <a:t>Regular Expressions</a:t>
            </a:r>
          </a:p>
        </p:txBody>
      </p:sp>
      <p:sp>
        <p:nvSpPr>
          <p:cNvPr id="9" name="Slide Number Placeholder 8"/>
          <p:cNvSpPr>
            <a:spLocks noGrp="1"/>
          </p:cNvSpPr>
          <p:nvPr>
            <p:ph type="sldNum" sz="quarter" idx="12"/>
          </p:nvPr>
        </p:nvSpPr>
        <p:spPr/>
        <p:txBody>
          <a:bodyPr/>
          <a:lstStyle/>
          <a:p>
            <a:fld id="{77C04292-0D11-48CA-B220-C7329DEF4694}" type="slidenum">
              <a:rPr lang="en-US" smtClean="0"/>
              <a:t>‹#›</a:t>
            </a:fld>
            <a:endParaRPr lang="en-US"/>
          </a:p>
        </p:txBody>
      </p:sp>
    </p:spTree>
    <p:extLst>
      <p:ext uri="{BB962C8B-B14F-4D97-AF65-F5344CB8AC3E}">
        <p14:creationId xmlns:p14="http://schemas.microsoft.com/office/powerpoint/2010/main" val="7135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6408BE-AFDE-4F2F-B372-72363B40C8E4}" type="datetime1">
              <a:rPr lang="en-US" smtClean="0"/>
              <a:t>1/22/2025</a:t>
            </a:fld>
            <a:endParaRPr lang="en-US"/>
          </a:p>
        </p:txBody>
      </p:sp>
      <p:sp>
        <p:nvSpPr>
          <p:cNvPr id="4" name="Footer Placeholder 3"/>
          <p:cNvSpPr>
            <a:spLocks noGrp="1"/>
          </p:cNvSpPr>
          <p:nvPr>
            <p:ph type="ftr" sz="quarter" idx="11"/>
          </p:nvPr>
        </p:nvSpPr>
        <p:spPr/>
        <p:txBody>
          <a:bodyPr/>
          <a:lstStyle/>
          <a:p>
            <a:r>
              <a:rPr lang="en-US"/>
              <a:t>Regular Expressions</a:t>
            </a:r>
          </a:p>
        </p:txBody>
      </p:sp>
      <p:sp>
        <p:nvSpPr>
          <p:cNvPr id="5" name="Slide Number Placeholder 4"/>
          <p:cNvSpPr>
            <a:spLocks noGrp="1"/>
          </p:cNvSpPr>
          <p:nvPr>
            <p:ph type="sldNum" sz="quarter" idx="12"/>
          </p:nvPr>
        </p:nvSpPr>
        <p:spPr/>
        <p:txBody>
          <a:bodyPr/>
          <a:lstStyle/>
          <a:p>
            <a:fld id="{77C04292-0D11-48CA-B220-C7329DEF4694}" type="slidenum">
              <a:rPr lang="en-US" smtClean="0"/>
              <a:t>‹#›</a:t>
            </a:fld>
            <a:endParaRPr lang="en-US"/>
          </a:p>
        </p:txBody>
      </p:sp>
    </p:spTree>
    <p:extLst>
      <p:ext uri="{BB962C8B-B14F-4D97-AF65-F5344CB8AC3E}">
        <p14:creationId xmlns:p14="http://schemas.microsoft.com/office/powerpoint/2010/main" val="348957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6E34B1-D34F-4C89-88B3-34B6FBC47EAA}" type="datetime1">
              <a:rPr lang="en-US" smtClean="0"/>
              <a:t>1/22/2025</a:t>
            </a:fld>
            <a:endParaRPr lang="en-US"/>
          </a:p>
        </p:txBody>
      </p:sp>
      <p:sp>
        <p:nvSpPr>
          <p:cNvPr id="3" name="Footer Placeholder 2"/>
          <p:cNvSpPr>
            <a:spLocks noGrp="1"/>
          </p:cNvSpPr>
          <p:nvPr>
            <p:ph type="ftr" sz="quarter" idx="11"/>
          </p:nvPr>
        </p:nvSpPr>
        <p:spPr/>
        <p:txBody>
          <a:bodyPr/>
          <a:lstStyle/>
          <a:p>
            <a:r>
              <a:rPr lang="en-US"/>
              <a:t>Regular Expressions</a:t>
            </a:r>
          </a:p>
        </p:txBody>
      </p:sp>
      <p:sp>
        <p:nvSpPr>
          <p:cNvPr id="4" name="Slide Number Placeholder 3"/>
          <p:cNvSpPr>
            <a:spLocks noGrp="1"/>
          </p:cNvSpPr>
          <p:nvPr>
            <p:ph type="sldNum" sz="quarter" idx="12"/>
          </p:nvPr>
        </p:nvSpPr>
        <p:spPr/>
        <p:txBody>
          <a:bodyPr/>
          <a:lstStyle/>
          <a:p>
            <a:fld id="{77C04292-0D11-48CA-B220-C7329DEF4694}" type="slidenum">
              <a:rPr lang="en-US" smtClean="0"/>
              <a:t>‹#›</a:t>
            </a:fld>
            <a:endParaRPr lang="en-US"/>
          </a:p>
        </p:txBody>
      </p:sp>
    </p:spTree>
    <p:extLst>
      <p:ext uri="{BB962C8B-B14F-4D97-AF65-F5344CB8AC3E}">
        <p14:creationId xmlns:p14="http://schemas.microsoft.com/office/powerpoint/2010/main" val="1700882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723C66-1AC0-4531-9C6B-A10C3AAE5E50}" type="datetime1">
              <a:rPr lang="en-US" smtClean="0"/>
              <a:t>1/22/2025</a:t>
            </a:fld>
            <a:endParaRPr lang="en-US"/>
          </a:p>
        </p:txBody>
      </p:sp>
      <p:sp>
        <p:nvSpPr>
          <p:cNvPr id="6" name="Footer Placeholder 5"/>
          <p:cNvSpPr>
            <a:spLocks noGrp="1"/>
          </p:cNvSpPr>
          <p:nvPr>
            <p:ph type="ftr" sz="quarter" idx="11"/>
          </p:nvPr>
        </p:nvSpPr>
        <p:spPr/>
        <p:txBody>
          <a:bodyPr/>
          <a:lstStyle/>
          <a:p>
            <a:r>
              <a:rPr lang="en-US"/>
              <a:t>Regular Expressions</a:t>
            </a:r>
          </a:p>
        </p:txBody>
      </p:sp>
      <p:sp>
        <p:nvSpPr>
          <p:cNvPr id="7" name="Slide Number Placeholder 6"/>
          <p:cNvSpPr>
            <a:spLocks noGrp="1"/>
          </p:cNvSpPr>
          <p:nvPr>
            <p:ph type="sldNum" sz="quarter" idx="12"/>
          </p:nvPr>
        </p:nvSpPr>
        <p:spPr/>
        <p:txBody>
          <a:bodyPr/>
          <a:lstStyle/>
          <a:p>
            <a:fld id="{77C04292-0D11-48CA-B220-C7329DEF4694}" type="slidenum">
              <a:rPr lang="en-US" smtClean="0"/>
              <a:t>‹#›</a:t>
            </a:fld>
            <a:endParaRPr lang="en-US"/>
          </a:p>
        </p:txBody>
      </p:sp>
    </p:spTree>
    <p:extLst>
      <p:ext uri="{BB962C8B-B14F-4D97-AF65-F5344CB8AC3E}">
        <p14:creationId xmlns:p14="http://schemas.microsoft.com/office/powerpoint/2010/main" val="1271418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A5C6B3-F93D-4E23-AC44-22763187E763}" type="datetime1">
              <a:rPr lang="en-US" smtClean="0"/>
              <a:t>1/22/2025</a:t>
            </a:fld>
            <a:endParaRPr lang="en-US"/>
          </a:p>
        </p:txBody>
      </p:sp>
      <p:sp>
        <p:nvSpPr>
          <p:cNvPr id="6" name="Footer Placeholder 5"/>
          <p:cNvSpPr>
            <a:spLocks noGrp="1"/>
          </p:cNvSpPr>
          <p:nvPr>
            <p:ph type="ftr" sz="quarter" idx="11"/>
          </p:nvPr>
        </p:nvSpPr>
        <p:spPr/>
        <p:txBody>
          <a:bodyPr/>
          <a:lstStyle/>
          <a:p>
            <a:r>
              <a:rPr lang="en-US"/>
              <a:t>Regular Expressions</a:t>
            </a:r>
          </a:p>
        </p:txBody>
      </p:sp>
      <p:sp>
        <p:nvSpPr>
          <p:cNvPr id="7" name="Slide Number Placeholder 6"/>
          <p:cNvSpPr>
            <a:spLocks noGrp="1"/>
          </p:cNvSpPr>
          <p:nvPr>
            <p:ph type="sldNum" sz="quarter" idx="12"/>
          </p:nvPr>
        </p:nvSpPr>
        <p:spPr/>
        <p:txBody>
          <a:bodyPr/>
          <a:lstStyle/>
          <a:p>
            <a:fld id="{77C04292-0D11-48CA-B220-C7329DEF4694}" type="slidenum">
              <a:rPr lang="en-US" smtClean="0"/>
              <a:t>‹#›</a:t>
            </a:fld>
            <a:endParaRPr lang="en-US"/>
          </a:p>
        </p:txBody>
      </p:sp>
    </p:spTree>
    <p:extLst>
      <p:ext uri="{BB962C8B-B14F-4D97-AF65-F5344CB8AC3E}">
        <p14:creationId xmlns:p14="http://schemas.microsoft.com/office/powerpoint/2010/main" val="555654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514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869465-A20B-4E86-8002-7D555A3676E2}" type="datetime1">
              <a:rPr lang="en-US" smtClean="0"/>
              <a:t>1/22/2025</a:t>
            </a:fld>
            <a:endParaRPr lang="en-US"/>
          </a:p>
        </p:txBody>
      </p:sp>
      <p:sp>
        <p:nvSpPr>
          <p:cNvPr id="5" name="Footer Placeholder 4"/>
          <p:cNvSpPr>
            <a:spLocks noGrp="1"/>
          </p:cNvSpPr>
          <p:nvPr>
            <p:ph type="ftr" sz="quarter" idx="3"/>
          </p:nvPr>
        </p:nvSpPr>
        <p:spPr>
          <a:xfrm>
            <a:off x="3729135" y="6356350"/>
            <a:ext cx="473373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Regular Expressions</a:t>
            </a:r>
          </a:p>
        </p:txBody>
      </p:sp>
      <p:sp>
        <p:nvSpPr>
          <p:cNvPr id="6" name="Slide Number Placeholder 5"/>
          <p:cNvSpPr>
            <a:spLocks noGrp="1"/>
          </p:cNvSpPr>
          <p:nvPr>
            <p:ph type="sldNum" sz="quarter" idx="4"/>
          </p:nvPr>
        </p:nvSpPr>
        <p:spPr>
          <a:xfrm>
            <a:off x="118872" y="6356350"/>
            <a:ext cx="6675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04292-0D11-48CA-B220-C7329DEF4694}" type="slidenum">
              <a:rPr lang="en-US" smtClean="0"/>
              <a:t>‹#›</a:t>
            </a:fld>
            <a:endParaRPr lang="en-US"/>
          </a:p>
        </p:txBody>
      </p:sp>
      <p:cxnSp>
        <p:nvCxnSpPr>
          <p:cNvPr id="7" name="Straight Connector 6"/>
          <p:cNvCxnSpPr/>
          <p:nvPr userDrawn="1"/>
        </p:nvCxnSpPr>
        <p:spPr>
          <a:xfrm flipH="1">
            <a:off x="152400" y="6182315"/>
            <a:ext cx="11887200" cy="0"/>
          </a:xfrm>
          <a:prstGeom prst="line">
            <a:avLst/>
          </a:prstGeom>
          <a:ln w="25400">
            <a:solidFill>
              <a:srgbClr val="CC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userDrawn="1"/>
        </p:nvSpPr>
        <p:spPr>
          <a:xfrm>
            <a:off x="8348057" y="6347932"/>
            <a:ext cx="3798679" cy="338554"/>
          </a:xfrm>
          <a:prstGeom prst="rect">
            <a:avLst/>
          </a:prstGeom>
          <a:noFill/>
        </p:spPr>
        <p:txBody>
          <a:bodyPr wrap="square" rtlCol="0">
            <a:spAutoFit/>
          </a:bodyPr>
          <a:lstStyle/>
          <a:p>
            <a:pPr algn="r"/>
            <a:r>
              <a:rPr lang="en-US" sz="1600" b="1" dirty="0">
                <a:latin typeface="Arial Narrow" panose="020B0606020202030204" pitchFamily="34" charset="0"/>
              </a:rPr>
              <a:t>Boston University</a:t>
            </a:r>
            <a:r>
              <a:rPr lang="en-US" sz="1600" dirty="0">
                <a:latin typeface="Arial Narrow" panose="020B0606020202030204" pitchFamily="34" charset="0"/>
              </a:rPr>
              <a:t> Office of Distance Education</a:t>
            </a:r>
          </a:p>
        </p:txBody>
      </p:sp>
    </p:spTree>
    <p:extLst>
      <p:ext uri="{BB962C8B-B14F-4D97-AF65-F5344CB8AC3E}">
        <p14:creationId xmlns:p14="http://schemas.microsoft.com/office/powerpoint/2010/main" val="2822807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 Up</a:t>
            </a:r>
          </a:p>
        </p:txBody>
      </p:sp>
      <p:sp>
        <p:nvSpPr>
          <p:cNvPr id="3" name="Content Placeholder 2"/>
          <p:cNvSpPr>
            <a:spLocks noGrp="1"/>
          </p:cNvSpPr>
          <p:nvPr>
            <p:ph idx="1"/>
          </p:nvPr>
        </p:nvSpPr>
        <p:spPr/>
        <p:txBody>
          <a:bodyPr/>
          <a:lstStyle/>
          <a:p>
            <a:pPr marL="0" indent="0">
              <a:buNone/>
            </a:pPr>
            <a:r>
              <a:rPr lang="en-US" dirty="0"/>
              <a:t>Name at least one task in Dreamweaver you do for every course or webpage that you wish you could automate.</a:t>
            </a:r>
          </a:p>
        </p:txBody>
      </p:sp>
      <p:sp>
        <p:nvSpPr>
          <p:cNvPr id="4" name="Date Placeholder 3"/>
          <p:cNvSpPr>
            <a:spLocks noGrp="1"/>
          </p:cNvSpPr>
          <p:nvPr>
            <p:ph type="dt" sz="half" idx="10"/>
          </p:nvPr>
        </p:nvSpPr>
        <p:spPr/>
        <p:txBody>
          <a:bodyPr/>
          <a:lstStyle/>
          <a:p>
            <a:fld id="{23C000E6-0F20-449D-8711-38E1C714CBA4}" type="datetime1">
              <a:rPr lang="en-US" smtClean="0"/>
              <a:t>1/22/2025</a:t>
            </a:fld>
            <a:endParaRPr lang="en-US"/>
          </a:p>
        </p:txBody>
      </p:sp>
      <p:sp>
        <p:nvSpPr>
          <p:cNvPr id="5" name="Footer Placeholder 4"/>
          <p:cNvSpPr>
            <a:spLocks noGrp="1"/>
          </p:cNvSpPr>
          <p:nvPr>
            <p:ph type="ftr" sz="quarter" idx="11"/>
          </p:nvPr>
        </p:nvSpPr>
        <p:spPr/>
        <p:txBody>
          <a:bodyPr/>
          <a:lstStyle/>
          <a:p>
            <a:r>
              <a:rPr lang="en-US"/>
              <a:t>Regular Expressions</a:t>
            </a:r>
            <a:endParaRPr lang="en-US" dirty="0"/>
          </a:p>
        </p:txBody>
      </p:sp>
      <p:sp>
        <p:nvSpPr>
          <p:cNvPr id="6" name="Slide Number Placeholder 5"/>
          <p:cNvSpPr>
            <a:spLocks noGrp="1"/>
          </p:cNvSpPr>
          <p:nvPr>
            <p:ph type="sldNum" sz="quarter" idx="12"/>
          </p:nvPr>
        </p:nvSpPr>
        <p:spPr/>
        <p:txBody>
          <a:bodyPr/>
          <a:lstStyle/>
          <a:p>
            <a:fld id="{77C04292-0D11-48CA-B220-C7329DEF4694}" type="slidenum">
              <a:rPr lang="en-US" smtClean="0"/>
              <a:t>1</a:t>
            </a:fld>
            <a:endParaRPr lang="en-US"/>
          </a:p>
        </p:txBody>
      </p:sp>
    </p:spTree>
    <p:extLst>
      <p:ext uri="{BB962C8B-B14F-4D97-AF65-F5344CB8AC3E}">
        <p14:creationId xmlns:p14="http://schemas.microsoft.com/office/powerpoint/2010/main" val="3027897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Regex vs. Conventional Search &amp; Replace</a:t>
            </a:r>
          </a:p>
        </p:txBody>
      </p:sp>
      <p:sp>
        <p:nvSpPr>
          <p:cNvPr id="3" name="Content Placeholder 2"/>
          <p:cNvSpPr>
            <a:spLocks noGrp="1"/>
          </p:cNvSpPr>
          <p:nvPr>
            <p:ph idx="1"/>
          </p:nvPr>
        </p:nvSpPr>
        <p:spPr/>
        <p:txBody>
          <a:bodyPr/>
          <a:lstStyle/>
          <a:p>
            <a:pPr marL="0" indent="0">
              <a:buNone/>
            </a:pPr>
            <a:r>
              <a:rPr lang="en-US" dirty="0"/>
              <a:t>Problem:  Text  with    too many      spaces        between  words</a:t>
            </a:r>
          </a:p>
          <a:p>
            <a:r>
              <a:rPr lang="en-US" dirty="0"/>
              <a:t>Conventional Search &amp; Replace</a:t>
            </a:r>
            <a:br>
              <a:rPr lang="en-US" dirty="0"/>
            </a:br>
            <a:r>
              <a:rPr lang="en-US" dirty="0"/>
              <a:t>Find:	</a:t>
            </a:r>
            <a:r>
              <a:rPr lang="en-US" b="1" dirty="0"/>
              <a:t>␣␣</a:t>
            </a:r>
            <a:r>
              <a:rPr lang="en-US" dirty="0"/>
              <a:t> (or </a:t>
            </a:r>
            <a:r>
              <a:rPr lang="en-US" b="1" dirty="0"/>
              <a:t>␣␣␣</a:t>
            </a:r>
            <a:r>
              <a:rPr lang="en-US" dirty="0"/>
              <a:t>, </a:t>
            </a:r>
            <a:r>
              <a:rPr lang="en-US" b="1" dirty="0"/>
              <a:t>␣␣␣␣</a:t>
            </a:r>
            <a:r>
              <a:rPr lang="en-US" dirty="0"/>
              <a:t>, etc.)</a:t>
            </a:r>
            <a:br>
              <a:rPr lang="en-US" dirty="0"/>
            </a:br>
            <a:r>
              <a:rPr lang="en-US" dirty="0"/>
              <a:t>Replace:	</a:t>
            </a:r>
            <a:r>
              <a:rPr lang="en-US" b="1" dirty="0"/>
              <a:t>␣</a:t>
            </a:r>
            <a:endParaRPr lang="en-US" dirty="0"/>
          </a:p>
          <a:p>
            <a:pPr indent="0">
              <a:buNone/>
            </a:pPr>
            <a:r>
              <a:rPr lang="en-US" dirty="0"/>
              <a:t>What is the problem with this?</a:t>
            </a:r>
          </a:p>
          <a:p>
            <a:r>
              <a:rPr lang="en-US" dirty="0"/>
              <a:t>Regular expression – First define the space character:  ‘</a:t>
            </a:r>
            <a:r>
              <a:rPr lang="en-US" b="1" dirty="0"/>
              <a:t>␣</a:t>
            </a:r>
            <a:r>
              <a:rPr lang="en-US" dirty="0"/>
              <a:t>’ or \x20</a:t>
            </a:r>
            <a:br>
              <a:rPr lang="en-US" dirty="0"/>
            </a:br>
            <a:r>
              <a:rPr lang="en-US" dirty="0"/>
              <a:t>Find:	</a:t>
            </a:r>
            <a:r>
              <a:rPr lang="en-US" b="1" dirty="0"/>
              <a:t> ␣</a:t>
            </a:r>
            <a:r>
              <a:rPr lang="en-US" dirty="0"/>
              <a:t>+	or (\x20)+	or (\x20){2,}</a:t>
            </a:r>
            <a:br>
              <a:rPr lang="en-US" dirty="0"/>
            </a:br>
            <a:r>
              <a:rPr lang="en-US" dirty="0"/>
              <a:t>Replace:	</a:t>
            </a:r>
            <a:r>
              <a:rPr lang="en-US" b="1" dirty="0"/>
              <a:t> ␣</a:t>
            </a:r>
            <a:r>
              <a:rPr lang="en-US" dirty="0"/>
              <a:t>	or \x20</a:t>
            </a:r>
          </a:p>
        </p:txBody>
      </p:sp>
      <p:sp>
        <p:nvSpPr>
          <p:cNvPr id="4" name="Date Placeholder 3"/>
          <p:cNvSpPr>
            <a:spLocks noGrp="1"/>
          </p:cNvSpPr>
          <p:nvPr>
            <p:ph type="dt" sz="half" idx="10"/>
          </p:nvPr>
        </p:nvSpPr>
        <p:spPr/>
        <p:txBody>
          <a:bodyPr/>
          <a:lstStyle/>
          <a:p>
            <a:fld id="{53DFC053-BF13-41B8-ADE0-A490371E7371}" type="datetime1">
              <a:rPr lang="en-US" smtClean="0"/>
              <a:t>1/22/2025</a:t>
            </a:fld>
            <a:endParaRPr lang="en-US" dirty="0"/>
          </a:p>
        </p:txBody>
      </p:sp>
      <p:sp>
        <p:nvSpPr>
          <p:cNvPr id="5" name="Footer Placeholder 4"/>
          <p:cNvSpPr>
            <a:spLocks noGrp="1"/>
          </p:cNvSpPr>
          <p:nvPr>
            <p:ph type="ftr" sz="quarter" idx="11"/>
          </p:nvPr>
        </p:nvSpPr>
        <p:spPr/>
        <p:txBody>
          <a:bodyPr/>
          <a:lstStyle/>
          <a:p>
            <a:r>
              <a:rPr lang="en-US"/>
              <a:t>Regular Expressions</a:t>
            </a:r>
            <a:endParaRPr lang="en-US" dirty="0"/>
          </a:p>
        </p:txBody>
      </p:sp>
      <p:sp>
        <p:nvSpPr>
          <p:cNvPr id="6" name="Slide Number Placeholder 5"/>
          <p:cNvSpPr>
            <a:spLocks noGrp="1"/>
          </p:cNvSpPr>
          <p:nvPr>
            <p:ph type="sldNum" sz="quarter" idx="12"/>
          </p:nvPr>
        </p:nvSpPr>
        <p:spPr/>
        <p:txBody>
          <a:bodyPr/>
          <a:lstStyle/>
          <a:p>
            <a:fld id="{77C04292-0D11-48CA-B220-C7329DEF4694}" type="slidenum">
              <a:rPr lang="en-US" smtClean="0"/>
              <a:t>10</a:t>
            </a:fld>
            <a:endParaRPr lang="en-US"/>
          </a:p>
        </p:txBody>
      </p:sp>
    </p:spTree>
    <p:extLst>
      <p:ext uri="{BB962C8B-B14F-4D97-AF65-F5344CB8AC3E}">
        <p14:creationId xmlns:p14="http://schemas.microsoft.com/office/powerpoint/2010/main" val="4147049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Regex vs. Conventional Search &amp; Replace</a:t>
            </a:r>
          </a:p>
        </p:txBody>
      </p:sp>
      <p:sp>
        <p:nvSpPr>
          <p:cNvPr id="3" name="Content Placeholder 2"/>
          <p:cNvSpPr>
            <a:spLocks noGrp="1"/>
          </p:cNvSpPr>
          <p:nvPr>
            <p:ph idx="1"/>
          </p:nvPr>
        </p:nvSpPr>
        <p:spPr>
          <a:xfrm>
            <a:off x="838200" y="1820636"/>
            <a:ext cx="10515600" cy="4359728"/>
          </a:xfrm>
        </p:spPr>
        <p:txBody>
          <a:bodyPr>
            <a:normAutofit/>
          </a:bodyPr>
          <a:lstStyle/>
          <a:p>
            <a:pPr>
              <a:spcAft>
                <a:spcPts val="1200"/>
              </a:spcAft>
            </a:pPr>
            <a:r>
              <a:rPr lang="en-US" dirty="0"/>
              <a:t>Let’s say you or someone else developed a course where all the webpages need to have the course number prepended to the filenames in that module’s  </a:t>
            </a:r>
            <a:r>
              <a:rPr lang="en-US" dirty="0">
                <a:latin typeface="Times New Roman" panose="02020603050405020304" pitchFamily="18" charset="0"/>
                <a:cs typeface="Times New Roman" panose="02020603050405020304" pitchFamily="18" charset="0"/>
              </a:rPr>
              <a:t>allpages.html</a:t>
            </a:r>
            <a:r>
              <a:rPr lang="en-US" dirty="0"/>
              <a:t>  file.</a:t>
            </a:r>
          </a:p>
          <a:p>
            <a:pPr indent="0">
              <a:spcAft>
                <a:spcPts val="1200"/>
              </a:spcAft>
              <a:buNone/>
            </a:pPr>
            <a:r>
              <a:rPr lang="en-US" sz="2400" dirty="0" err="1">
                <a:latin typeface="Times New Roman" panose="02020603050405020304" pitchFamily="18" charset="0"/>
                <a:cs typeface="Times New Roman" panose="02020603050405020304" pitchFamily="18" charset="0"/>
              </a:rPr>
              <a:t>getHeader</a:t>
            </a:r>
            <a:r>
              <a:rPr lang="en-US" sz="2400" dirty="0">
                <a:latin typeface="Times New Roman" panose="02020603050405020304" pitchFamily="18" charset="0"/>
                <a:cs typeface="Times New Roman" panose="02020603050405020304" pitchFamily="18" charset="0"/>
              </a:rPr>
              <a:t>('a4','sylldescript.html','body');</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getHeader</a:t>
            </a:r>
            <a:r>
              <a:rPr lang="en-US" sz="2400" dirty="0">
                <a:latin typeface="Times New Roman" panose="02020603050405020304" pitchFamily="18" charset="0"/>
                <a:cs typeface="Times New Roman" panose="02020603050405020304" pitchFamily="18" charset="0"/>
              </a:rPr>
              <a:t>('a5','a_syllinstructorbio.htm','body');</a:t>
            </a:r>
          </a:p>
          <a:p>
            <a:pPr>
              <a:spcAft>
                <a:spcPts val="1200"/>
              </a:spcAft>
            </a:pPr>
            <a:r>
              <a:rPr lang="en-US" dirty="0"/>
              <a:t>Conventional search on *.</a:t>
            </a:r>
            <a:r>
              <a:rPr lang="en-US" dirty="0" err="1"/>
              <a:t>htm</a:t>
            </a:r>
            <a:r>
              <a:rPr lang="en-US" dirty="0"/>
              <a:t>* will find all filenames but there is no way to use replace to add the course number</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0493EC6-74FE-471C-A82D-49FC3ABF6AB6}" type="datetime1">
              <a:rPr lang="en-US" smtClean="0"/>
              <a:t>1/22/2025</a:t>
            </a:fld>
            <a:endParaRPr lang="en-US"/>
          </a:p>
        </p:txBody>
      </p:sp>
      <p:sp>
        <p:nvSpPr>
          <p:cNvPr id="5" name="Footer Placeholder 4"/>
          <p:cNvSpPr>
            <a:spLocks noGrp="1"/>
          </p:cNvSpPr>
          <p:nvPr>
            <p:ph type="ftr" sz="quarter" idx="11"/>
          </p:nvPr>
        </p:nvSpPr>
        <p:spPr/>
        <p:txBody>
          <a:bodyPr/>
          <a:lstStyle/>
          <a:p>
            <a:r>
              <a:rPr lang="en-US"/>
              <a:t>Regular Expressions</a:t>
            </a:r>
            <a:endParaRPr lang="en-US" dirty="0"/>
          </a:p>
        </p:txBody>
      </p:sp>
      <p:sp>
        <p:nvSpPr>
          <p:cNvPr id="6" name="Slide Number Placeholder 5"/>
          <p:cNvSpPr>
            <a:spLocks noGrp="1"/>
          </p:cNvSpPr>
          <p:nvPr>
            <p:ph type="sldNum" sz="quarter" idx="12"/>
          </p:nvPr>
        </p:nvSpPr>
        <p:spPr/>
        <p:txBody>
          <a:bodyPr/>
          <a:lstStyle/>
          <a:p>
            <a:fld id="{77C04292-0D11-48CA-B220-C7329DEF4694}" type="slidenum">
              <a:rPr lang="en-US" smtClean="0"/>
              <a:t>11</a:t>
            </a:fld>
            <a:endParaRPr lang="en-US"/>
          </a:p>
        </p:txBody>
      </p:sp>
      <p:sp>
        <p:nvSpPr>
          <p:cNvPr id="7" name="Oval 6"/>
          <p:cNvSpPr/>
          <p:nvPr/>
        </p:nvSpPr>
        <p:spPr>
          <a:xfrm>
            <a:off x="2849337" y="3151414"/>
            <a:ext cx="454479" cy="10205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5145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Regex vs. Conventional Search &amp; Replace</a:t>
            </a:r>
          </a:p>
        </p:txBody>
      </p:sp>
      <p:sp>
        <p:nvSpPr>
          <p:cNvPr id="3" name="Content Placeholder 2"/>
          <p:cNvSpPr>
            <a:spLocks noGrp="1"/>
          </p:cNvSpPr>
          <p:nvPr>
            <p:ph idx="1"/>
          </p:nvPr>
        </p:nvSpPr>
        <p:spPr/>
        <p:txBody>
          <a:bodyPr/>
          <a:lstStyle/>
          <a:p>
            <a:pPr>
              <a:spcAft>
                <a:spcPts val="1200"/>
              </a:spcAft>
            </a:pPr>
            <a:r>
              <a:rPr lang="en-US" dirty="0"/>
              <a:t>Regex:</a:t>
            </a:r>
            <a:br>
              <a:rPr lang="en-US" dirty="0"/>
            </a:br>
            <a:r>
              <a:rPr lang="en-US" dirty="0"/>
              <a:t>Find:	(,')(.*\.html?',) </a:t>
            </a:r>
            <a:br>
              <a:rPr lang="en-US" dirty="0"/>
            </a:br>
            <a:r>
              <a:rPr lang="en-US" dirty="0"/>
              <a:t>Replace:	$1metxy678_$2</a:t>
            </a:r>
          </a:p>
          <a:p>
            <a:pPr indent="0">
              <a:spcAft>
                <a:spcPts val="1200"/>
              </a:spcAft>
              <a:buNone/>
            </a:pPr>
            <a:r>
              <a:rPr lang="en-US" dirty="0" err="1">
                <a:latin typeface="Times New Roman" panose="02020603050405020304" pitchFamily="18" charset="0"/>
                <a:cs typeface="Times New Roman" panose="02020603050405020304" pitchFamily="18" charset="0"/>
              </a:rPr>
              <a:t>getHeader</a:t>
            </a:r>
            <a:r>
              <a:rPr lang="en-US" dirty="0">
                <a:latin typeface="Times New Roman" panose="02020603050405020304" pitchFamily="18" charset="0"/>
                <a:cs typeface="Times New Roman" panose="02020603050405020304" pitchFamily="18" charset="0"/>
              </a:rPr>
              <a:t>('a4','metxy678_sylldescript.html','body');</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getHeader</a:t>
            </a:r>
            <a:r>
              <a:rPr lang="en-US" dirty="0">
                <a:latin typeface="Times New Roman" panose="02020603050405020304" pitchFamily="18" charset="0"/>
                <a:cs typeface="Times New Roman" panose="02020603050405020304" pitchFamily="18" charset="0"/>
              </a:rPr>
              <a:t>('a5','metxy678_a_syllinstructorbio.htm','body');</a:t>
            </a:r>
          </a:p>
          <a:p>
            <a:pPr>
              <a:spcAft>
                <a:spcPts val="1200"/>
              </a:spcAft>
            </a:pPr>
            <a:r>
              <a:rPr lang="en-US" dirty="0"/>
              <a:t>Notice the original portion of filenames preserved, despite differences</a:t>
            </a:r>
          </a:p>
        </p:txBody>
      </p:sp>
      <p:sp>
        <p:nvSpPr>
          <p:cNvPr id="4" name="Date Placeholder 3"/>
          <p:cNvSpPr>
            <a:spLocks noGrp="1"/>
          </p:cNvSpPr>
          <p:nvPr>
            <p:ph type="dt" sz="half" idx="10"/>
          </p:nvPr>
        </p:nvSpPr>
        <p:spPr/>
        <p:txBody>
          <a:bodyPr/>
          <a:lstStyle/>
          <a:p>
            <a:fld id="{D0493EC6-74FE-471C-A82D-49FC3ABF6AB6}" type="datetime1">
              <a:rPr lang="en-US" smtClean="0"/>
              <a:t>1/22/2025</a:t>
            </a:fld>
            <a:endParaRPr lang="en-US"/>
          </a:p>
        </p:txBody>
      </p:sp>
      <p:sp>
        <p:nvSpPr>
          <p:cNvPr id="5" name="Footer Placeholder 4"/>
          <p:cNvSpPr>
            <a:spLocks noGrp="1"/>
          </p:cNvSpPr>
          <p:nvPr>
            <p:ph type="ftr" sz="quarter" idx="11"/>
          </p:nvPr>
        </p:nvSpPr>
        <p:spPr/>
        <p:txBody>
          <a:bodyPr/>
          <a:lstStyle/>
          <a:p>
            <a:r>
              <a:rPr lang="en-US"/>
              <a:t>Regular Expressions</a:t>
            </a:r>
            <a:endParaRPr lang="en-US" dirty="0"/>
          </a:p>
        </p:txBody>
      </p:sp>
      <p:sp>
        <p:nvSpPr>
          <p:cNvPr id="6" name="Slide Number Placeholder 5"/>
          <p:cNvSpPr>
            <a:spLocks noGrp="1"/>
          </p:cNvSpPr>
          <p:nvPr>
            <p:ph type="sldNum" sz="quarter" idx="12"/>
          </p:nvPr>
        </p:nvSpPr>
        <p:spPr/>
        <p:txBody>
          <a:bodyPr/>
          <a:lstStyle/>
          <a:p>
            <a:fld id="{77C04292-0D11-48CA-B220-C7329DEF4694}" type="slidenum">
              <a:rPr lang="en-US" smtClean="0"/>
              <a:t>12</a:t>
            </a:fld>
            <a:endParaRPr lang="en-US"/>
          </a:p>
        </p:txBody>
      </p:sp>
      <p:sp>
        <p:nvSpPr>
          <p:cNvPr id="7" name="Oval Callout 6"/>
          <p:cNvSpPr/>
          <p:nvPr/>
        </p:nvSpPr>
        <p:spPr>
          <a:xfrm>
            <a:off x="6096000" y="1428751"/>
            <a:ext cx="3404507" cy="1379764"/>
          </a:xfrm>
          <a:prstGeom prst="wedgeEllipseCallout">
            <a:avLst>
              <a:gd name="adj1" fmla="val -76468"/>
              <a:gd name="adj2" fmla="val 47116"/>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3500000" scaled="1"/>
            <a:tileRect/>
          </a:gra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Hey Doug, what are those dollar sign thingies?</a:t>
            </a:r>
          </a:p>
        </p:txBody>
      </p:sp>
    </p:spTree>
    <p:extLst>
      <p:ext uri="{BB962C8B-B14F-4D97-AF65-F5344CB8AC3E}">
        <p14:creationId xmlns:p14="http://schemas.microsoft.com/office/powerpoint/2010/main" val="2200361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7" name="Content Placeholder 6"/>
          <p:cNvSpPr>
            <a:spLocks noGrp="1"/>
          </p:cNvSpPr>
          <p:nvPr>
            <p:ph sz="half" idx="1"/>
          </p:nvPr>
        </p:nvSpPr>
        <p:spPr>
          <a:xfrm>
            <a:off x="138788" y="1592036"/>
            <a:ext cx="7225393" cy="4584927"/>
          </a:xfrm>
        </p:spPr>
        <p:txBody>
          <a:bodyPr>
            <a:normAutofit/>
          </a:bodyPr>
          <a:lstStyle/>
          <a:p>
            <a:r>
              <a:rPr lang="en-US" dirty="0"/>
              <a:t>Lots of extra spaces</a:t>
            </a:r>
          </a:p>
          <a:p>
            <a:r>
              <a:rPr lang="en-US" dirty="0"/>
              <a:t>No space between block elements!!!  </a:t>
            </a:r>
            <a:br>
              <a:rPr lang="en-US" dirty="0"/>
            </a:br>
            <a:r>
              <a:rPr lang="en-US" dirty="0"/>
              <a:t>Yikes!!!</a:t>
            </a:r>
          </a:p>
          <a:p>
            <a:r>
              <a:rPr lang="en-US" dirty="0"/>
              <a:t>Other typical problems</a:t>
            </a:r>
          </a:p>
          <a:p>
            <a:pPr lvl="1"/>
            <a:r>
              <a:rPr lang="en-US" dirty="0">
                <a:latin typeface="Times New Roman" panose="02020603050405020304" pitchFamily="18" charset="0"/>
                <a:cs typeface="Times New Roman" panose="02020603050405020304" pitchFamily="18" charset="0"/>
              </a:rPr>
              <a:t>&lt;p&gt;&lt;strong&gt;Some Heading&lt;/strong&gt;&lt;/p&gt;</a:t>
            </a:r>
            <a:r>
              <a:rPr lang="en-US" dirty="0"/>
              <a:t> </a:t>
            </a:r>
            <a:br>
              <a:rPr lang="en-US" dirty="0"/>
            </a:br>
            <a:r>
              <a:rPr lang="en-US" dirty="0"/>
              <a:t>    or</a:t>
            </a:r>
            <a:br>
              <a:rPr lang="en-US" dirty="0"/>
            </a:br>
            <a:r>
              <a:rPr lang="en-US" dirty="0">
                <a:latin typeface="Times New Roman" panose="02020603050405020304" pitchFamily="18" charset="0"/>
                <a:cs typeface="Times New Roman" panose="02020603050405020304" pitchFamily="18" charset="0"/>
              </a:rPr>
              <a:t>&lt;p&gt;&lt;strong&gt;Some Heading &lt;/strong&gt;&lt;/p&gt;&lt;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r>
              <a:rPr lang="en-US" dirty="0"/>
              <a:t> </a:t>
            </a:r>
            <a:br>
              <a:rPr lang="en-US" dirty="0"/>
            </a:br>
            <a:r>
              <a:rPr lang="en-US" dirty="0"/>
              <a:t>    or</a:t>
            </a:r>
            <a:br>
              <a:rPr lang="en-US" dirty="0"/>
            </a:br>
            <a:r>
              <a:rPr lang="en-US" dirty="0">
                <a:latin typeface="Times New Roman" panose="02020603050405020304" pitchFamily="18" charset="0"/>
                <a:cs typeface="Times New Roman" panose="02020603050405020304" pitchFamily="18" charset="0"/>
              </a:rPr>
              <a:t>&lt;p&gt;&lt;strong&gt;Some Heading &lt;/strong&gt;&lt;/p&gt;&lt;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r>
              <a:rPr lang="en-US" dirty="0"/>
              <a:t> </a:t>
            </a:r>
            <a:br>
              <a:rPr lang="en-US" dirty="0"/>
            </a:br>
            <a:r>
              <a:rPr lang="en-US" dirty="0"/>
              <a:t>    should be </a:t>
            </a:r>
            <a:br>
              <a:rPr lang="en-US" dirty="0"/>
            </a:br>
            <a:r>
              <a:rPr lang="en-US" dirty="0">
                <a:latin typeface="Times New Roman" panose="02020603050405020304" pitchFamily="18" charset="0"/>
                <a:cs typeface="Times New Roman" panose="02020603050405020304" pitchFamily="18" charset="0"/>
              </a:rPr>
              <a:t>&lt;h4&gt;Some heading&lt;/h4&gt;</a:t>
            </a:r>
            <a:r>
              <a:rPr lang="en-US" dirty="0"/>
              <a:t>  </a:t>
            </a:r>
          </a:p>
        </p:txBody>
      </p:sp>
      <p:sp>
        <p:nvSpPr>
          <p:cNvPr id="8" name="Content Placeholder 7"/>
          <p:cNvSpPr>
            <a:spLocks noGrp="1"/>
          </p:cNvSpPr>
          <p:nvPr>
            <p:ph sz="half" idx="2"/>
          </p:nvPr>
        </p:nvSpPr>
        <p:spPr>
          <a:xfrm>
            <a:off x="6817178" y="122464"/>
            <a:ext cx="5181600" cy="6054499"/>
          </a:xfrm>
        </p:spPr>
        <p:txBody>
          <a:bodyPr>
            <a:noAutofit/>
          </a:bodyPr>
          <a:lstStyle/>
          <a:p>
            <a:pPr marL="0" indent="0">
              <a:lnSpc>
                <a:spcPct val="120000"/>
              </a:lnSpc>
              <a:spcBef>
                <a:spcPts val="0"/>
              </a:spcBef>
              <a:buNone/>
            </a:pPr>
            <a:r>
              <a:rPr lang="en-US" sz="800" dirty="0">
                <a:latin typeface="Times New Roman" panose="02020603050405020304" pitchFamily="18" charset="0"/>
                <a:cs typeface="Times New Roman" panose="02020603050405020304" pitchFamily="18" charset="0"/>
              </a:rPr>
              <a:t>&lt;p&gt;The concept map of Module 5 is structured in eight sections (S-1 to S-8). The positioning of the descriptive analytics approach (S-1)      guides to visualizing and exploring data in Microsoft Excel Power BI (S-2) and the descriptive analytics models of clustering (S-3), segmentation (S-4), and profiling (S-5). The problem solving and  the  selection  of  descriptive  analytics  methods  and  models  for  the examination of the past business  operations (S-6) involves root cause analysis and data discovery and exploration (S-7), which  guides       to the preparation of the starting section of the third assignment of the term project (S-8).&lt;/p&gt;</a:t>
            </a:r>
          </a:p>
          <a:p>
            <a:pPr marL="0" indent="0">
              <a:lnSpc>
                <a:spcPct val="120000"/>
              </a:lnSpc>
              <a:spcBef>
                <a:spcPts val="0"/>
              </a:spcBef>
              <a:buNone/>
            </a:pPr>
            <a:r>
              <a:rPr lang="en-US" sz="800" dirty="0">
                <a:latin typeface="Times New Roman" panose="02020603050405020304" pitchFamily="18" charset="0"/>
                <a:cs typeface="Times New Roman" panose="02020603050405020304" pitchFamily="18" charset="0"/>
              </a:rPr>
              <a:t>&lt;h2&gt;Positioning of the Descriptive Analytics Approach&lt;/h2&gt;</a:t>
            </a:r>
          </a:p>
          <a:p>
            <a:pPr marL="0" indent="0">
              <a:lnSpc>
                <a:spcPct val="120000"/>
              </a:lnSpc>
              <a:spcBef>
                <a:spcPts val="0"/>
              </a:spcBef>
              <a:buNone/>
            </a:pPr>
            <a:r>
              <a:rPr lang="en-US" sz="800" dirty="0">
                <a:latin typeface="Times New Roman" panose="02020603050405020304" pitchFamily="18" charset="0"/>
                <a:cs typeface="Times New Roman" panose="02020603050405020304" pitchFamily="18" charset="0"/>
              </a:rPr>
              <a:t>&lt;p&gt;Descriptive analytics are used to provide trending information on past or current events to give managers the context they need  for       future  actions.  The  practice  is  just  as  the  name  implies,  descriptive—asking  the  question  "WHAT  HAS  HAPPENED?"  Descriptive analytics mines data from different sources (IBM Institute for Business Value, 2014, "Analytics: The speed advantage," p.</a:t>
            </a:r>
          </a:p>
          <a:p>
            <a:pPr marL="0" indent="0">
              <a:lnSpc>
                <a:spcPct val="120000"/>
              </a:lnSpc>
              <a:spcBef>
                <a:spcPts val="0"/>
              </a:spcBef>
              <a:buNone/>
            </a:pPr>
            <a:r>
              <a:rPr lang="en-US" sz="800" dirty="0">
                <a:latin typeface="Times New Roman" panose="02020603050405020304" pitchFamily="18" charset="0"/>
                <a:cs typeface="Times New Roman" panose="02020603050405020304" pitchFamily="18" charset="0"/>
              </a:rPr>
              <a:t>12)	and it is categorized as:&lt;/p&gt;</a:t>
            </a:r>
          </a:p>
          <a:p>
            <a:pPr marL="0" indent="0">
              <a:lnSpc>
                <a:spcPct val="120000"/>
              </a:lnSpc>
              <a:spcBef>
                <a:spcPts val="0"/>
              </a:spcBef>
              <a:buNone/>
            </a:pPr>
            <a:r>
              <a:rPr lang="en-US" sz="800" dirty="0">
                <a:latin typeface="Times New Roman" panose="02020603050405020304" pitchFamily="18" charset="0"/>
                <a:cs typeface="Times New Roman" panose="02020603050405020304" pitchFamily="18" charset="0"/>
              </a:rPr>
              <a:t>&lt;</a:t>
            </a:r>
            <a:r>
              <a:rPr lang="en-US" sz="800" dirty="0" err="1">
                <a:latin typeface="Times New Roman" panose="02020603050405020304" pitchFamily="18" charset="0"/>
                <a:cs typeface="Times New Roman" panose="02020603050405020304" pitchFamily="18" charset="0"/>
              </a:rPr>
              <a:t>ul</a:t>
            </a:r>
            <a:r>
              <a:rPr lang="en-US" sz="800" dirty="0">
                <a:latin typeface="Times New Roman" panose="02020603050405020304" pitchFamily="18" charset="0"/>
                <a:cs typeface="Times New Roman" panose="02020603050405020304" pitchFamily="18" charset="0"/>
              </a:rPr>
              <a:t>&gt;</a:t>
            </a:r>
          </a:p>
          <a:p>
            <a:pPr marL="0" indent="0">
              <a:lnSpc>
                <a:spcPct val="120000"/>
              </a:lnSpc>
              <a:spcBef>
                <a:spcPts val="0"/>
              </a:spcBef>
              <a:buNone/>
            </a:pPr>
            <a:r>
              <a:rPr lang="en-US" sz="800" dirty="0">
                <a:latin typeface="Times New Roman" panose="02020603050405020304" pitchFamily="18" charset="0"/>
                <a:cs typeface="Times New Roman" panose="02020603050405020304" pitchFamily="18" charset="0"/>
              </a:rPr>
              <a:t>&lt;li&gt;Engagement  data:  (social  media;  customer-generated  text)—provide  (</a:t>
            </a:r>
            <a:r>
              <a:rPr lang="en-US" sz="800" dirty="0" err="1">
                <a:latin typeface="Times New Roman" panose="02020603050405020304" pitchFamily="18" charset="0"/>
                <a:cs typeface="Times New Roman" panose="02020603050405020304" pitchFamily="18" charset="0"/>
              </a:rPr>
              <a:t>i</a:t>
            </a:r>
            <a:r>
              <a:rPr lang="en-US" sz="800" dirty="0">
                <a:latin typeface="Times New Roman" panose="02020603050405020304" pitchFamily="18" charset="0"/>
                <a:cs typeface="Times New Roman" panose="02020603050405020304" pitchFamily="18" charset="0"/>
              </a:rPr>
              <a:t>)  a  richer  context  for  customer  interactions,  and  (ii) sentiment, product and  service  feedback  for  marketing, product  development,  and  crowd-sourced  innovation  at  both  the individual and aggregate levels. Integrating this information into product and service development can boost the customer   experience. There is a plethora of tools, free and premium, which we can use to monitor social engagement data points, collect historical data for descriptive analytics evaluation. Engagement data can give us insights about where we are succeeding and where we can optimize our strategy and tactics in the social channels we are using to connect with ideal consumers. This is exemplified in  &lt;strong&gt;Figure 5.2&lt;/strong&gt; below.&lt;/li&gt;</a:t>
            </a:r>
          </a:p>
          <a:p>
            <a:pPr marL="0" indent="0">
              <a:lnSpc>
                <a:spcPct val="120000"/>
              </a:lnSpc>
              <a:spcBef>
                <a:spcPts val="0"/>
              </a:spcBef>
              <a:buNone/>
            </a:pPr>
            <a:r>
              <a:rPr lang="en-US" sz="800" dirty="0">
                <a:latin typeface="Times New Roman" panose="02020603050405020304" pitchFamily="18" charset="0"/>
                <a:cs typeface="Times New Roman" panose="02020603050405020304" pitchFamily="18" charset="0"/>
              </a:rPr>
              <a:t>&lt;li&gt;Third-party  data  (financial,  economic,  demographic  data;  syndicated  data,  competitor  intelligence;  geospatial)—create  a  more robust  version  of  internal  datasets,  enabling  a  deeper  level  of  insight  to  support  marketing  and  sales  tactics,  operational efficiencies, and financial forecasts. This, in turn, may reduce risks from external forces such as competitor moves and weather, which also creates a competitive advantage.    In the work flow of an analytics management professional there will be situations where the data will be missing important    attributes needed to make accurate and precise insights, which means that you will sometimes need to connect different datasets together through manipulation and processing techniques. For example, you might gather economic data from one source, but if       you need it for analysis of a specific company’s market performance, then you will need to connect the internal data from the      historical company daily performance with the historical daily economics data points, in order to make a connection and answer questions.&lt;/li&gt;</a:t>
            </a:r>
          </a:p>
          <a:p>
            <a:pPr marL="0" indent="0">
              <a:lnSpc>
                <a:spcPct val="120000"/>
              </a:lnSpc>
              <a:spcBef>
                <a:spcPts val="0"/>
              </a:spcBef>
              <a:buNone/>
            </a:pPr>
            <a:r>
              <a:rPr lang="en-US" sz="800" dirty="0">
                <a:latin typeface="Times New Roman" panose="02020603050405020304" pitchFamily="18" charset="0"/>
                <a:cs typeface="Times New Roman" panose="02020603050405020304" pitchFamily="18" charset="0"/>
              </a:rPr>
              <a:t>&lt;li&gt;Internal processes (machine-generated data; sensors and actuators; Radio-Frequency-Identification scans and Point-Of-Sale data)—enable in-depth analysis  on operations within an organization, which can help with health cost reduction, cost avoidance,    and increase in productivity as well as  efficiency.  They  also  create  the  agility  to  meet  the  needs  of  today's  ever  more  demanding customers.  This  is  exemplified  by  General  Electric  in  their  efforts  to  sell  technology  that  communicates,  and describes  past performance of vehicle engines, airplane turbines, and other component parts in machinery. The goal is to describe and predict maintenance  costs  through  the  data  provided  to  us  for  analytics  assessments  on a  professional level.  We  can  move  towards eliminating breakdowns of machinery needed for our business operations, reduce airline delays, systemic logistics delays, and      other costly occurrences. General Electric created an entire business model where they are giving away their technology pro-bono for a chance         to share in the cost savings of their clients through the use of internal analytics capabilities. An example of the technology possibilities can be noted in &lt;strong&gt;Figure 5.3.&lt;/strong&gt;&lt;/li&gt;</a:t>
            </a:r>
          </a:p>
        </p:txBody>
      </p:sp>
      <p:sp>
        <p:nvSpPr>
          <p:cNvPr id="4" name="Date Placeholder 3"/>
          <p:cNvSpPr>
            <a:spLocks noGrp="1"/>
          </p:cNvSpPr>
          <p:nvPr>
            <p:ph type="dt" sz="half" idx="10"/>
          </p:nvPr>
        </p:nvSpPr>
        <p:spPr/>
        <p:txBody>
          <a:bodyPr/>
          <a:lstStyle/>
          <a:p>
            <a:fld id="{A62C39C3-F20C-4656-ACB8-3FD3E7CC4CE8}" type="datetime1">
              <a:rPr lang="en-US" smtClean="0"/>
              <a:t>1/22/2025</a:t>
            </a:fld>
            <a:endParaRPr lang="en-US"/>
          </a:p>
        </p:txBody>
      </p:sp>
      <p:sp>
        <p:nvSpPr>
          <p:cNvPr id="5" name="Footer Placeholder 4"/>
          <p:cNvSpPr>
            <a:spLocks noGrp="1"/>
          </p:cNvSpPr>
          <p:nvPr>
            <p:ph type="ftr" sz="quarter" idx="11"/>
          </p:nvPr>
        </p:nvSpPr>
        <p:spPr/>
        <p:txBody>
          <a:bodyPr/>
          <a:lstStyle/>
          <a:p>
            <a:r>
              <a:rPr lang="en-US"/>
              <a:t>Regular Expressions</a:t>
            </a:r>
            <a:endParaRPr lang="en-US" dirty="0"/>
          </a:p>
        </p:txBody>
      </p:sp>
      <p:sp>
        <p:nvSpPr>
          <p:cNvPr id="6" name="Slide Number Placeholder 5"/>
          <p:cNvSpPr>
            <a:spLocks noGrp="1"/>
          </p:cNvSpPr>
          <p:nvPr>
            <p:ph type="sldNum" sz="quarter" idx="12"/>
          </p:nvPr>
        </p:nvSpPr>
        <p:spPr/>
        <p:txBody>
          <a:bodyPr/>
          <a:lstStyle/>
          <a:p>
            <a:fld id="{77C04292-0D11-48CA-B220-C7329DEF4694}" type="slidenum">
              <a:rPr lang="en-US" smtClean="0"/>
              <a:t>13</a:t>
            </a:fld>
            <a:endParaRPr lang="en-US"/>
          </a:p>
        </p:txBody>
      </p:sp>
    </p:spTree>
    <p:extLst>
      <p:ext uri="{BB962C8B-B14F-4D97-AF65-F5344CB8AC3E}">
        <p14:creationId xmlns:p14="http://schemas.microsoft.com/office/powerpoint/2010/main" val="2318892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9635" y="1208305"/>
            <a:ext cx="8992730" cy="4965474"/>
          </a:xfrm>
        </p:spPr>
      </p:pic>
      <p:sp>
        <p:nvSpPr>
          <p:cNvPr id="3" name="Date Placeholder 2"/>
          <p:cNvSpPr>
            <a:spLocks noGrp="1"/>
          </p:cNvSpPr>
          <p:nvPr>
            <p:ph type="dt" sz="half" idx="10"/>
          </p:nvPr>
        </p:nvSpPr>
        <p:spPr/>
        <p:txBody>
          <a:bodyPr/>
          <a:lstStyle/>
          <a:p>
            <a:fld id="{351DBAE7-8A68-42C6-A477-41289F086CB4}" type="datetime1">
              <a:rPr lang="en-US" smtClean="0"/>
              <a:t>1/22/2025</a:t>
            </a:fld>
            <a:endParaRPr lang="en-US"/>
          </a:p>
        </p:txBody>
      </p:sp>
      <p:sp>
        <p:nvSpPr>
          <p:cNvPr id="4" name="Footer Placeholder 3"/>
          <p:cNvSpPr>
            <a:spLocks noGrp="1"/>
          </p:cNvSpPr>
          <p:nvPr>
            <p:ph type="ftr" sz="quarter" idx="11"/>
          </p:nvPr>
        </p:nvSpPr>
        <p:spPr/>
        <p:txBody>
          <a:bodyPr/>
          <a:lstStyle/>
          <a:p>
            <a:r>
              <a:rPr lang="en-US"/>
              <a:t>Regular Expressions</a:t>
            </a:r>
          </a:p>
        </p:txBody>
      </p:sp>
      <p:sp>
        <p:nvSpPr>
          <p:cNvPr id="5" name="Slide Number Placeholder 4"/>
          <p:cNvSpPr>
            <a:spLocks noGrp="1"/>
          </p:cNvSpPr>
          <p:nvPr>
            <p:ph type="sldNum" sz="quarter" idx="12"/>
          </p:nvPr>
        </p:nvSpPr>
        <p:spPr/>
        <p:txBody>
          <a:bodyPr/>
          <a:lstStyle/>
          <a:p>
            <a:fld id="{77C04292-0D11-48CA-B220-C7329DEF4694}" type="slidenum">
              <a:rPr lang="en-US" smtClean="0"/>
              <a:t>14</a:t>
            </a:fld>
            <a:endParaRPr lang="en-US"/>
          </a:p>
        </p:txBody>
      </p:sp>
      <p:sp>
        <p:nvSpPr>
          <p:cNvPr id="6" name="Oval 5"/>
          <p:cNvSpPr/>
          <p:nvPr/>
        </p:nvSpPr>
        <p:spPr>
          <a:xfrm>
            <a:off x="9446080" y="1118505"/>
            <a:ext cx="481692" cy="4816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563025" y="470908"/>
            <a:ext cx="3799679" cy="461665"/>
          </a:xfrm>
          <a:prstGeom prst="rect">
            <a:avLst/>
          </a:prstGeom>
          <a:noFill/>
        </p:spPr>
        <p:txBody>
          <a:bodyPr wrap="square" rtlCol="0">
            <a:spAutoFit/>
          </a:bodyPr>
          <a:lstStyle/>
          <a:p>
            <a:pPr algn="ctr"/>
            <a:r>
              <a:rPr lang="en-US" sz="2400" dirty="0">
                <a:solidFill>
                  <a:srgbClr val="FF0000"/>
                </a:solidFill>
              </a:rPr>
              <a:t>Enable regular expressions</a:t>
            </a:r>
          </a:p>
        </p:txBody>
      </p:sp>
      <p:sp>
        <p:nvSpPr>
          <p:cNvPr id="9" name="Freeform 8"/>
          <p:cNvSpPr/>
          <p:nvPr/>
        </p:nvSpPr>
        <p:spPr>
          <a:xfrm>
            <a:off x="9307281" y="832757"/>
            <a:ext cx="285750" cy="310243"/>
          </a:xfrm>
          <a:custGeom>
            <a:avLst/>
            <a:gdLst>
              <a:gd name="connsiteX0" fmla="*/ 0 w 285750"/>
              <a:gd name="connsiteY0" fmla="*/ 0 h 310243"/>
              <a:gd name="connsiteX1" fmla="*/ 106136 w 285750"/>
              <a:gd name="connsiteY1" fmla="*/ 195943 h 310243"/>
              <a:gd name="connsiteX2" fmla="*/ 179614 w 285750"/>
              <a:gd name="connsiteY2" fmla="*/ 130629 h 310243"/>
              <a:gd name="connsiteX3" fmla="*/ 285750 w 285750"/>
              <a:gd name="connsiteY3" fmla="*/ 310243 h 310243"/>
            </a:gdLst>
            <a:ahLst/>
            <a:cxnLst>
              <a:cxn ang="0">
                <a:pos x="connsiteX0" y="connsiteY0"/>
              </a:cxn>
              <a:cxn ang="0">
                <a:pos x="connsiteX1" y="connsiteY1"/>
              </a:cxn>
              <a:cxn ang="0">
                <a:pos x="connsiteX2" y="connsiteY2"/>
              </a:cxn>
              <a:cxn ang="0">
                <a:pos x="connsiteX3" y="connsiteY3"/>
              </a:cxn>
            </a:cxnLst>
            <a:rect l="l" t="t" r="r" b="b"/>
            <a:pathLst>
              <a:path w="285750" h="310243">
                <a:moveTo>
                  <a:pt x="0" y="0"/>
                </a:moveTo>
                <a:cubicBezTo>
                  <a:pt x="38100" y="87086"/>
                  <a:pt x="76200" y="174172"/>
                  <a:pt x="106136" y="195943"/>
                </a:cubicBezTo>
                <a:cubicBezTo>
                  <a:pt x="136072" y="217714"/>
                  <a:pt x="149678" y="111579"/>
                  <a:pt x="179614" y="130629"/>
                </a:cubicBezTo>
                <a:cubicBezTo>
                  <a:pt x="209550" y="149679"/>
                  <a:pt x="247650" y="229961"/>
                  <a:pt x="285750" y="310243"/>
                </a:cubicBezTo>
              </a:path>
            </a:pathLst>
          </a:cu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1201396" y="5796643"/>
            <a:ext cx="775607" cy="369332"/>
          </a:xfrm>
          <a:prstGeom prst="rect">
            <a:avLst/>
          </a:prstGeom>
          <a:noFill/>
        </p:spPr>
        <p:txBody>
          <a:bodyPr wrap="square" rtlCol="0">
            <a:spAutoFit/>
          </a:bodyPr>
          <a:lstStyle/>
          <a:p>
            <a:pPr algn="ctr"/>
            <a:r>
              <a:rPr lang="en-US" dirty="0">
                <a:solidFill>
                  <a:schemeClr val="bg1">
                    <a:lumMod val="85000"/>
                  </a:schemeClr>
                </a:solidFill>
              </a:rPr>
              <a:t>CLICK</a:t>
            </a:r>
          </a:p>
        </p:txBody>
      </p:sp>
      <p:sp>
        <p:nvSpPr>
          <p:cNvPr id="13" name="Rectangle 12"/>
          <p:cNvSpPr/>
          <p:nvPr/>
        </p:nvSpPr>
        <p:spPr>
          <a:xfrm>
            <a:off x="1665514" y="1281793"/>
            <a:ext cx="4269922" cy="14695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657350" y="1731508"/>
            <a:ext cx="400050" cy="13909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98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9635" y="1208305"/>
            <a:ext cx="8992730" cy="4965474"/>
          </a:xfrm>
        </p:spPr>
      </p:pic>
      <p:sp>
        <p:nvSpPr>
          <p:cNvPr id="3" name="Date Placeholder 2"/>
          <p:cNvSpPr>
            <a:spLocks noGrp="1"/>
          </p:cNvSpPr>
          <p:nvPr>
            <p:ph type="dt" sz="half" idx="10"/>
          </p:nvPr>
        </p:nvSpPr>
        <p:spPr/>
        <p:txBody>
          <a:bodyPr/>
          <a:lstStyle/>
          <a:p>
            <a:fld id="{351DBAE7-8A68-42C6-A477-41289F086CB4}" type="datetime1">
              <a:rPr lang="en-US" smtClean="0"/>
              <a:t>1/22/2025</a:t>
            </a:fld>
            <a:endParaRPr lang="en-US"/>
          </a:p>
        </p:txBody>
      </p:sp>
      <p:sp>
        <p:nvSpPr>
          <p:cNvPr id="4" name="Footer Placeholder 3"/>
          <p:cNvSpPr>
            <a:spLocks noGrp="1"/>
          </p:cNvSpPr>
          <p:nvPr>
            <p:ph type="ftr" sz="quarter" idx="11"/>
          </p:nvPr>
        </p:nvSpPr>
        <p:spPr/>
        <p:txBody>
          <a:bodyPr/>
          <a:lstStyle/>
          <a:p>
            <a:r>
              <a:rPr lang="en-US"/>
              <a:t>Regular Expressions</a:t>
            </a:r>
          </a:p>
        </p:txBody>
      </p:sp>
      <p:sp>
        <p:nvSpPr>
          <p:cNvPr id="5" name="Slide Number Placeholder 4"/>
          <p:cNvSpPr>
            <a:spLocks noGrp="1"/>
          </p:cNvSpPr>
          <p:nvPr>
            <p:ph type="sldNum" sz="quarter" idx="12"/>
          </p:nvPr>
        </p:nvSpPr>
        <p:spPr/>
        <p:txBody>
          <a:bodyPr/>
          <a:lstStyle/>
          <a:p>
            <a:fld id="{77C04292-0D11-48CA-B220-C7329DEF4694}" type="slidenum">
              <a:rPr lang="en-US" smtClean="0"/>
              <a:t>15</a:t>
            </a:fld>
            <a:endParaRPr lang="en-US"/>
          </a:p>
        </p:txBody>
      </p:sp>
      <p:sp>
        <p:nvSpPr>
          <p:cNvPr id="6" name="Oval 5"/>
          <p:cNvSpPr/>
          <p:nvPr/>
        </p:nvSpPr>
        <p:spPr>
          <a:xfrm>
            <a:off x="9446080" y="1118505"/>
            <a:ext cx="481692" cy="4816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563025" y="470908"/>
            <a:ext cx="3799679" cy="461665"/>
          </a:xfrm>
          <a:prstGeom prst="rect">
            <a:avLst/>
          </a:prstGeom>
          <a:noFill/>
        </p:spPr>
        <p:txBody>
          <a:bodyPr wrap="square" rtlCol="0">
            <a:spAutoFit/>
          </a:bodyPr>
          <a:lstStyle/>
          <a:p>
            <a:pPr algn="ctr"/>
            <a:r>
              <a:rPr lang="en-US" sz="2400" dirty="0">
                <a:solidFill>
                  <a:srgbClr val="FF0000"/>
                </a:solidFill>
              </a:rPr>
              <a:t>Enable regular expressions</a:t>
            </a:r>
          </a:p>
        </p:txBody>
      </p:sp>
      <p:sp>
        <p:nvSpPr>
          <p:cNvPr id="9" name="Freeform 8"/>
          <p:cNvSpPr/>
          <p:nvPr/>
        </p:nvSpPr>
        <p:spPr>
          <a:xfrm>
            <a:off x="9307281" y="832757"/>
            <a:ext cx="285750" cy="310243"/>
          </a:xfrm>
          <a:custGeom>
            <a:avLst/>
            <a:gdLst>
              <a:gd name="connsiteX0" fmla="*/ 0 w 285750"/>
              <a:gd name="connsiteY0" fmla="*/ 0 h 310243"/>
              <a:gd name="connsiteX1" fmla="*/ 106136 w 285750"/>
              <a:gd name="connsiteY1" fmla="*/ 195943 h 310243"/>
              <a:gd name="connsiteX2" fmla="*/ 179614 w 285750"/>
              <a:gd name="connsiteY2" fmla="*/ 130629 h 310243"/>
              <a:gd name="connsiteX3" fmla="*/ 285750 w 285750"/>
              <a:gd name="connsiteY3" fmla="*/ 310243 h 310243"/>
            </a:gdLst>
            <a:ahLst/>
            <a:cxnLst>
              <a:cxn ang="0">
                <a:pos x="connsiteX0" y="connsiteY0"/>
              </a:cxn>
              <a:cxn ang="0">
                <a:pos x="connsiteX1" y="connsiteY1"/>
              </a:cxn>
              <a:cxn ang="0">
                <a:pos x="connsiteX2" y="connsiteY2"/>
              </a:cxn>
              <a:cxn ang="0">
                <a:pos x="connsiteX3" y="connsiteY3"/>
              </a:cxn>
            </a:cxnLst>
            <a:rect l="l" t="t" r="r" b="b"/>
            <a:pathLst>
              <a:path w="285750" h="310243">
                <a:moveTo>
                  <a:pt x="0" y="0"/>
                </a:moveTo>
                <a:cubicBezTo>
                  <a:pt x="38100" y="87086"/>
                  <a:pt x="76200" y="174172"/>
                  <a:pt x="106136" y="195943"/>
                </a:cubicBezTo>
                <a:cubicBezTo>
                  <a:pt x="136072" y="217714"/>
                  <a:pt x="149678" y="111579"/>
                  <a:pt x="179614" y="130629"/>
                </a:cubicBezTo>
                <a:cubicBezTo>
                  <a:pt x="209550" y="149679"/>
                  <a:pt x="247650" y="229961"/>
                  <a:pt x="285750" y="310243"/>
                </a:cubicBezTo>
              </a:path>
            </a:pathLst>
          </a:cu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7449" y="2294166"/>
            <a:ext cx="10670718" cy="400110"/>
          </a:xfrm>
          <a:prstGeom prst="rect">
            <a:avLst/>
          </a:prstGeom>
          <a:solidFill>
            <a:srgbClr val="FFFFFF">
              <a:alpha val="67059"/>
            </a:srgbClr>
          </a:solidFill>
        </p:spPr>
        <p:txBody>
          <a:bodyPr wrap="square" rtlCol="0">
            <a:spAutoFit/>
          </a:bodyPr>
          <a:lstStyle/>
          <a:p>
            <a:pPr algn="ctr"/>
            <a:r>
              <a:rPr lang="en-US" sz="2000" b="1" dirty="0">
                <a:solidFill>
                  <a:srgbClr val="FF0000"/>
                </a:solidFill>
              </a:rPr>
              <a:t>(\n)\s*(&lt;h[1-4]|&lt;p|&lt;</a:t>
            </a:r>
            <a:r>
              <a:rPr lang="en-US" sz="2000" b="1" dirty="0" err="1">
                <a:solidFill>
                  <a:srgbClr val="FF0000"/>
                </a:solidFill>
              </a:rPr>
              <a:t>ul</a:t>
            </a:r>
            <a:r>
              <a:rPr lang="en-US" sz="2000" b="1" dirty="0">
                <a:solidFill>
                  <a:srgbClr val="FF0000"/>
                </a:solidFill>
              </a:rPr>
              <a:t>|&lt;</a:t>
            </a:r>
            <a:r>
              <a:rPr lang="en-US" sz="2000" b="1" dirty="0" err="1">
                <a:solidFill>
                  <a:srgbClr val="FF0000"/>
                </a:solidFill>
              </a:rPr>
              <a:t>ol</a:t>
            </a:r>
            <a:r>
              <a:rPr lang="en-US" sz="2000" b="1" dirty="0">
                <a:solidFill>
                  <a:srgbClr val="FF0000"/>
                </a:solidFill>
              </a:rPr>
              <a:t>|&lt;table|&lt;div|&lt;</a:t>
            </a:r>
            <a:r>
              <a:rPr lang="en-US" sz="2000" b="1" dirty="0" err="1">
                <a:solidFill>
                  <a:srgbClr val="FF0000"/>
                </a:solidFill>
              </a:rPr>
              <a:t>blockquote</a:t>
            </a:r>
            <a:r>
              <a:rPr lang="en-US" sz="2000" b="1" dirty="0">
                <a:solidFill>
                  <a:srgbClr val="FF0000"/>
                </a:solidFill>
              </a:rPr>
              <a:t>|&lt;figure|&lt;</a:t>
            </a:r>
            <a:r>
              <a:rPr lang="en-US" sz="2000" b="1" dirty="0" err="1">
                <a:solidFill>
                  <a:srgbClr val="FF0000"/>
                </a:solidFill>
              </a:rPr>
              <a:t>hr</a:t>
            </a:r>
            <a:r>
              <a:rPr lang="en-US" sz="2000" b="1" dirty="0">
                <a:solidFill>
                  <a:srgbClr val="FF0000"/>
                </a:solidFill>
              </a:rPr>
              <a:t>|&lt;video|&lt;body|&lt;/body|&lt;/html)</a:t>
            </a:r>
          </a:p>
        </p:txBody>
      </p:sp>
      <p:sp>
        <p:nvSpPr>
          <p:cNvPr id="17" name="TextBox 16"/>
          <p:cNvSpPr txBox="1"/>
          <p:nvPr/>
        </p:nvSpPr>
        <p:spPr>
          <a:xfrm>
            <a:off x="11201396" y="5796643"/>
            <a:ext cx="775607" cy="369332"/>
          </a:xfrm>
          <a:prstGeom prst="rect">
            <a:avLst/>
          </a:prstGeom>
          <a:noFill/>
        </p:spPr>
        <p:txBody>
          <a:bodyPr wrap="square" rtlCol="0">
            <a:spAutoFit/>
          </a:bodyPr>
          <a:lstStyle/>
          <a:p>
            <a:pPr algn="ctr"/>
            <a:r>
              <a:rPr lang="en-US" dirty="0">
                <a:solidFill>
                  <a:schemeClr val="bg1">
                    <a:lumMod val="85000"/>
                  </a:schemeClr>
                </a:solidFill>
              </a:rPr>
              <a:t>CLICK</a:t>
            </a:r>
          </a:p>
        </p:txBody>
      </p:sp>
      <p:sp>
        <p:nvSpPr>
          <p:cNvPr id="11" name="Rectangle 10"/>
          <p:cNvSpPr/>
          <p:nvPr/>
        </p:nvSpPr>
        <p:spPr>
          <a:xfrm>
            <a:off x="1665514" y="1281793"/>
            <a:ext cx="4269922" cy="146957"/>
          </a:xfrm>
          <a:prstGeom prst="rect">
            <a:avLst/>
          </a:prstGeom>
          <a:solidFill>
            <a:srgbClr val="FF0000">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3347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9635" y="1208305"/>
            <a:ext cx="8992730" cy="4965474"/>
          </a:xfrm>
        </p:spPr>
      </p:pic>
      <p:sp>
        <p:nvSpPr>
          <p:cNvPr id="3" name="Date Placeholder 2"/>
          <p:cNvSpPr>
            <a:spLocks noGrp="1"/>
          </p:cNvSpPr>
          <p:nvPr>
            <p:ph type="dt" sz="half" idx="10"/>
          </p:nvPr>
        </p:nvSpPr>
        <p:spPr/>
        <p:txBody>
          <a:bodyPr/>
          <a:lstStyle/>
          <a:p>
            <a:fld id="{351DBAE7-8A68-42C6-A477-41289F086CB4}" type="datetime1">
              <a:rPr lang="en-US" smtClean="0"/>
              <a:t>1/22/2025</a:t>
            </a:fld>
            <a:endParaRPr lang="en-US"/>
          </a:p>
        </p:txBody>
      </p:sp>
      <p:sp>
        <p:nvSpPr>
          <p:cNvPr id="4" name="Footer Placeholder 3"/>
          <p:cNvSpPr>
            <a:spLocks noGrp="1"/>
          </p:cNvSpPr>
          <p:nvPr>
            <p:ph type="ftr" sz="quarter" idx="11"/>
          </p:nvPr>
        </p:nvSpPr>
        <p:spPr/>
        <p:txBody>
          <a:bodyPr/>
          <a:lstStyle/>
          <a:p>
            <a:r>
              <a:rPr lang="en-US"/>
              <a:t>Regular Expressions</a:t>
            </a:r>
          </a:p>
        </p:txBody>
      </p:sp>
      <p:sp>
        <p:nvSpPr>
          <p:cNvPr id="5" name="Slide Number Placeholder 4"/>
          <p:cNvSpPr>
            <a:spLocks noGrp="1"/>
          </p:cNvSpPr>
          <p:nvPr>
            <p:ph type="sldNum" sz="quarter" idx="12"/>
          </p:nvPr>
        </p:nvSpPr>
        <p:spPr/>
        <p:txBody>
          <a:bodyPr/>
          <a:lstStyle/>
          <a:p>
            <a:fld id="{77C04292-0D11-48CA-B220-C7329DEF4694}" type="slidenum">
              <a:rPr lang="en-US" smtClean="0"/>
              <a:t>16</a:t>
            </a:fld>
            <a:endParaRPr lang="en-US"/>
          </a:p>
        </p:txBody>
      </p:sp>
      <p:sp>
        <p:nvSpPr>
          <p:cNvPr id="6" name="Oval 5"/>
          <p:cNvSpPr/>
          <p:nvPr/>
        </p:nvSpPr>
        <p:spPr>
          <a:xfrm>
            <a:off x="9446080" y="1118505"/>
            <a:ext cx="481692" cy="4816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563025" y="470908"/>
            <a:ext cx="3799679" cy="461665"/>
          </a:xfrm>
          <a:prstGeom prst="rect">
            <a:avLst/>
          </a:prstGeom>
          <a:noFill/>
        </p:spPr>
        <p:txBody>
          <a:bodyPr wrap="square" rtlCol="0">
            <a:spAutoFit/>
          </a:bodyPr>
          <a:lstStyle/>
          <a:p>
            <a:pPr algn="ctr"/>
            <a:r>
              <a:rPr lang="en-US" sz="2400" dirty="0">
                <a:solidFill>
                  <a:srgbClr val="FF0000"/>
                </a:solidFill>
              </a:rPr>
              <a:t>Enable regular expressions</a:t>
            </a:r>
          </a:p>
        </p:txBody>
      </p:sp>
      <p:sp>
        <p:nvSpPr>
          <p:cNvPr id="9" name="Freeform 8"/>
          <p:cNvSpPr/>
          <p:nvPr/>
        </p:nvSpPr>
        <p:spPr>
          <a:xfrm>
            <a:off x="9307281" y="832757"/>
            <a:ext cx="285750" cy="310243"/>
          </a:xfrm>
          <a:custGeom>
            <a:avLst/>
            <a:gdLst>
              <a:gd name="connsiteX0" fmla="*/ 0 w 285750"/>
              <a:gd name="connsiteY0" fmla="*/ 0 h 310243"/>
              <a:gd name="connsiteX1" fmla="*/ 106136 w 285750"/>
              <a:gd name="connsiteY1" fmla="*/ 195943 h 310243"/>
              <a:gd name="connsiteX2" fmla="*/ 179614 w 285750"/>
              <a:gd name="connsiteY2" fmla="*/ 130629 h 310243"/>
              <a:gd name="connsiteX3" fmla="*/ 285750 w 285750"/>
              <a:gd name="connsiteY3" fmla="*/ 310243 h 310243"/>
            </a:gdLst>
            <a:ahLst/>
            <a:cxnLst>
              <a:cxn ang="0">
                <a:pos x="connsiteX0" y="connsiteY0"/>
              </a:cxn>
              <a:cxn ang="0">
                <a:pos x="connsiteX1" y="connsiteY1"/>
              </a:cxn>
              <a:cxn ang="0">
                <a:pos x="connsiteX2" y="connsiteY2"/>
              </a:cxn>
              <a:cxn ang="0">
                <a:pos x="connsiteX3" y="connsiteY3"/>
              </a:cxn>
            </a:cxnLst>
            <a:rect l="l" t="t" r="r" b="b"/>
            <a:pathLst>
              <a:path w="285750" h="310243">
                <a:moveTo>
                  <a:pt x="0" y="0"/>
                </a:moveTo>
                <a:cubicBezTo>
                  <a:pt x="38100" y="87086"/>
                  <a:pt x="76200" y="174172"/>
                  <a:pt x="106136" y="195943"/>
                </a:cubicBezTo>
                <a:cubicBezTo>
                  <a:pt x="136072" y="217714"/>
                  <a:pt x="149678" y="111579"/>
                  <a:pt x="179614" y="130629"/>
                </a:cubicBezTo>
                <a:cubicBezTo>
                  <a:pt x="209550" y="149679"/>
                  <a:pt x="247650" y="229961"/>
                  <a:pt x="285750" y="310243"/>
                </a:cubicBezTo>
              </a:path>
            </a:pathLst>
          </a:cu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7449" y="2294166"/>
            <a:ext cx="10670718" cy="400110"/>
          </a:xfrm>
          <a:prstGeom prst="rect">
            <a:avLst/>
          </a:prstGeom>
          <a:solidFill>
            <a:srgbClr val="FFFFFF">
              <a:alpha val="67059"/>
            </a:srgbClr>
          </a:solidFill>
        </p:spPr>
        <p:txBody>
          <a:bodyPr wrap="square" rtlCol="0">
            <a:spAutoFit/>
          </a:bodyPr>
          <a:lstStyle/>
          <a:p>
            <a:pPr algn="ctr"/>
            <a:r>
              <a:rPr lang="en-US" sz="2000" b="1" dirty="0">
                <a:solidFill>
                  <a:srgbClr val="FF0000"/>
                </a:solidFill>
              </a:rPr>
              <a:t>(\n)\s*(&lt;h[1-4]|&lt;p|&lt;</a:t>
            </a:r>
            <a:r>
              <a:rPr lang="en-US" sz="2000" b="1" dirty="0" err="1">
                <a:solidFill>
                  <a:srgbClr val="FF0000"/>
                </a:solidFill>
              </a:rPr>
              <a:t>ul</a:t>
            </a:r>
            <a:r>
              <a:rPr lang="en-US" sz="2000" b="1" dirty="0">
                <a:solidFill>
                  <a:srgbClr val="FF0000"/>
                </a:solidFill>
              </a:rPr>
              <a:t>|&lt;</a:t>
            </a:r>
            <a:r>
              <a:rPr lang="en-US" sz="2000" b="1" dirty="0" err="1">
                <a:solidFill>
                  <a:srgbClr val="FF0000"/>
                </a:solidFill>
              </a:rPr>
              <a:t>ol</a:t>
            </a:r>
            <a:r>
              <a:rPr lang="en-US" sz="2000" b="1" dirty="0">
                <a:solidFill>
                  <a:srgbClr val="FF0000"/>
                </a:solidFill>
              </a:rPr>
              <a:t>|&lt;table|&lt;div|&lt;</a:t>
            </a:r>
            <a:r>
              <a:rPr lang="en-US" sz="2000" b="1" dirty="0" err="1">
                <a:solidFill>
                  <a:srgbClr val="FF0000"/>
                </a:solidFill>
              </a:rPr>
              <a:t>blockquote</a:t>
            </a:r>
            <a:r>
              <a:rPr lang="en-US" sz="2000" b="1" dirty="0">
                <a:solidFill>
                  <a:srgbClr val="FF0000"/>
                </a:solidFill>
              </a:rPr>
              <a:t>|&lt;figure|&lt;</a:t>
            </a:r>
            <a:r>
              <a:rPr lang="en-US" sz="2000" b="1" dirty="0" err="1">
                <a:solidFill>
                  <a:srgbClr val="FF0000"/>
                </a:solidFill>
              </a:rPr>
              <a:t>hr</a:t>
            </a:r>
            <a:r>
              <a:rPr lang="en-US" sz="2000" b="1" dirty="0">
                <a:solidFill>
                  <a:srgbClr val="FF0000"/>
                </a:solidFill>
              </a:rPr>
              <a:t>|&lt;video|&lt;body|&lt;/body|&lt;/html)</a:t>
            </a:r>
          </a:p>
        </p:txBody>
      </p:sp>
      <p:sp>
        <p:nvSpPr>
          <p:cNvPr id="12" name="Oval 11"/>
          <p:cNvSpPr/>
          <p:nvPr/>
        </p:nvSpPr>
        <p:spPr>
          <a:xfrm>
            <a:off x="775613" y="2253342"/>
            <a:ext cx="669465" cy="538843"/>
          </a:xfrm>
          <a:prstGeom prst="ellipse">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89219" y="1832501"/>
            <a:ext cx="653143" cy="461665"/>
          </a:xfrm>
          <a:prstGeom prst="rect">
            <a:avLst/>
          </a:prstGeom>
          <a:noFill/>
        </p:spPr>
        <p:txBody>
          <a:bodyPr wrap="square" rtlCol="0">
            <a:spAutoFit/>
          </a:bodyPr>
          <a:lstStyle/>
          <a:p>
            <a:pPr algn="ctr"/>
            <a:r>
              <a:rPr lang="en-US" sz="2400" dirty="0">
                <a:solidFill>
                  <a:srgbClr val="002060"/>
                </a:solidFill>
              </a:rPr>
              <a:t>$1</a:t>
            </a:r>
          </a:p>
        </p:txBody>
      </p:sp>
      <p:sp>
        <p:nvSpPr>
          <p:cNvPr id="17" name="TextBox 16"/>
          <p:cNvSpPr txBox="1"/>
          <p:nvPr/>
        </p:nvSpPr>
        <p:spPr>
          <a:xfrm>
            <a:off x="11201396" y="5796643"/>
            <a:ext cx="775607" cy="369332"/>
          </a:xfrm>
          <a:prstGeom prst="rect">
            <a:avLst/>
          </a:prstGeom>
          <a:noFill/>
        </p:spPr>
        <p:txBody>
          <a:bodyPr wrap="square" rtlCol="0">
            <a:spAutoFit/>
          </a:bodyPr>
          <a:lstStyle/>
          <a:p>
            <a:pPr algn="ctr"/>
            <a:r>
              <a:rPr lang="en-US" dirty="0">
                <a:solidFill>
                  <a:schemeClr val="bg1">
                    <a:lumMod val="85000"/>
                  </a:schemeClr>
                </a:solidFill>
              </a:rPr>
              <a:t>CLICK</a:t>
            </a:r>
          </a:p>
        </p:txBody>
      </p:sp>
    </p:spTree>
    <p:extLst>
      <p:ext uri="{BB962C8B-B14F-4D97-AF65-F5344CB8AC3E}">
        <p14:creationId xmlns:p14="http://schemas.microsoft.com/office/powerpoint/2010/main" val="2434835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775613" y="2253342"/>
            <a:ext cx="669465" cy="538843"/>
          </a:xfrm>
          <a:prstGeom prst="ellipse">
            <a:avLst/>
          </a:prstGeom>
          <a:noFill/>
          <a:ln w="28575">
            <a:solidFill>
              <a:srgbClr val="C9D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89219" y="1832501"/>
            <a:ext cx="653143" cy="461665"/>
          </a:xfrm>
          <a:prstGeom prst="rect">
            <a:avLst/>
          </a:prstGeom>
          <a:noFill/>
        </p:spPr>
        <p:txBody>
          <a:bodyPr wrap="square" rtlCol="0">
            <a:spAutoFit/>
          </a:bodyPr>
          <a:lstStyle/>
          <a:p>
            <a:pPr algn="ctr"/>
            <a:r>
              <a:rPr lang="en-US" sz="2400" dirty="0">
                <a:solidFill>
                  <a:srgbClr val="C9DBFF"/>
                </a:solidFill>
              </a:rPr>
              <a:t>$1</a:t>
            </a:r>
          </a:p>
        </p:txBody>
      </p:sp>
      <p:sp>
        <p:nvSpPr>
          <p:cNvPr id="2" name="Title 1"/>
          <p:cNvSpPr>
            <a:spLocks noGrp="1"/>
          </p:cNvSpPr>
          <p:nvPr>
            <p:ph type="title"/>
          </p:nvPr>
        </p:nvSpPr>
        <p:spPr/>
        <p:txBody>
          <a:bodyPr/>
          <a:lstStyle/>
          <a:p>
            <a:r>
              <a:rPr lang="en-US" dirty="0"/>
              <a:t>Demo</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9635" y="1208305"/>
            <a:ext cx="8992730" cy="4965474"/>
          </a:xfrm>
        </p:spPr>
      </p:pic>
      <p:sp>
        <p:nvSpPr>
          <p:cNvPr id="3" name="Date Placeholder 2"/>
          <p:cNvSpPr>
            <a:spLocks noGrp="1"/>
          </p:cNvSpPr>
          <p:nvPr>
            <p:ph type="dt" sz="half" idx="10"/>
          </p:nvPr>
        </p:nvSpPr>
        <p:spPr/>
        <p:txBody>
          <a:bodyPr/>
          <a:lstStyle/>
          <a:p>
            <a:fld id="{351DBAE7-8A68-42C6-A477-41289F086CB4}" type="datetime1">
              <a:rPr lang="en-US" smtClean="0"/>
              <a:t>1/22/2025</a:t>
            </a:fld>
            <a:endParaRPr lang="en-US"/>
          </a:p>
        </p:txBody>
      </p:sp>
      <p:sp>
        <p:nvSpPr>
          <p:cNvPr id="4" name="Footer Placeholder 3"/>
          <p:cNvSpPr>
            <a:spLocks noGrp="1"/>
          </p:cNvSpPr>
          <p:nvPr>
            <p:ph type="ftr" sz="quarter" idx="11"/>
          </p:nvPr>
        </p:nvSpPr>
        <p:spPr/>
        <p:txBody>
          <a:bodyPr/>
          <a:lstStyle/>
          <a:p>
            <a:r>
              <a:rPr lang="en-US"/>
              <a:t>Regular Expressions</a:t>
            </a:r>
          </a:p>
        </p:txBody>
      </p:sp>
      <p:sp>
        <p:nvSpPr>
          <p:cNvPr id="5" name="Slide Number Placeholder 4"/>
          <p:cNvSpPr>
            <a:spLocks noGrp="1"/>
          </p:cNvSpPr>
          <p:nvPr>
            <p:ph type="sldNum" sz="quarter" idx="12"/>
          </p:nvPr>
        </p:nvSpPr>
        <p:spPr/>
        <p:txBody>
          <a:bodyPr/>
          <a:lstStyle/>
          <a:p>
            <a:fld id="{77C04292-0D11-48CA-B220-C7329DEF4694}" type="slidenum">
              <a:rPr lang="en-US" smtClean="0"/>
              <a:t>17</a:t>
            </a:fld>
            <a:endParaRPr lang="en-US"/>
          </a:p>
        </p:txBody>
      </p:sp>
      <p:sp>
        <p:nvSpPr>
          <p:cNvPr id="6" name="Oval 5"/>
          <p:cNvSpPr/>
          <p:nvPr/>
        </p:nvSpPr>
        <p:spPr>
          <a:xfrm>
            <a:off x="9446080" y="1118505"/>
            <a:ext cx="481692" cy="4816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563025" y="470908"/>
            <a:ext cx="3799679" cy="461665"/>
          </a:xfrm>
          <a:prstGeom prst="rect">
            <a:avLst/>
          </a:prstGeom>
          <a:noFill/>
        </p:spPr>
        <p:txBody>
          <a:bodyPr wrap="square" rtlCol="0">
            <a:spAutoFit/>
          </a:bodyPr>
          <a:lstStyle/>
          <a:p>
            <a:pPr algn="ctr"/>
            <a:r>
              <a:rPr lang="en-US" sz="2400" dirty="0">
                <a:solidFill>
                  <a:srgbClr val="FF0000"/>
                </a:solidFill>
              </a:rPr>
              <a:t>Enable regular expressions</a:t>
            </a:r>
          </a:p>
        </p:txBody>
      </p:sp>
      <p:sp>
        <p:nvSpPr>
          <p:cNvPr id="9" name="Freeform 8"/>
          <p:cNvSpPr/>
          <p:nvPr/>
        </p:nvSpPr>
        <p:spPr>
          <a:xfrm>
            <a:off x="9307281" y="832757"/>
            <a:ext cx="285750" cy="310243"/>
          </a:xfrm>
          <a:custGeom>
            <a:avLst/>
            <a:gdLst>
              <a:gd name="connsiteX0" fmla="*/ 0 w 285750"/>
              <a:gd name="connsiteY0" fmla="*/ 0 h 310243"/>
              <a:gd name="connsiteX1" fmla="*/ 106136 w 285750"/>
              <a:gd name="connsiteY1" fmla="*/ 195943 h 310243"/>
              <a:gd name="connsiteX2" fmla="*/ 179614 w 285750"/>
              <a:gd name="connsiteY2" fmla="*/ 130629 h 310243"/>
              <a:gd name="connsiteX3" fmla="*/ 285750 w 285750"/>
              <a:gd name="connsiteY3" fmla="*/ 310243 h 310243"/>
            </a:gdLst>
            <a:ahLst/>
            <a:cxnLst>
              <a:cxn ang="0">
                <a:pos x="connsiteX0" y="connsiteY0"/>
              </a:cxn>
              <a:cxn ang="0">
                <a:pos x="connsiteX1" y="connsiteY1"/>
              </a:cxn>
              <a:cxn ang="0">
                <a:pos x="connsiteX2" y="connsiteY2"/>
              </a:cxn>
              <a:cxn ang="0">
                <a:pos x="connsiteX3" y="connsiteY3"/>
              </a:cxn>
            </a:cxnLst>
            <a:rect l="l" t="t" r="r" b="b"/>
            <a:pathLst>
              <a:path w="285750" h="310243">
                <a:moveTo>
                  <a:pt x="0" y="0"/>
                </a:moveTo>
                <a:cubicBezTo>
                  <a:pt x="38100" y="87086"/>
                  <a:pt x="76200" y="174172"/>
                  <a:pt x="106136" y="195943"/>
                </a:cubicBezTo>
                <a:cubicBezTo>
                  <a:pt x="136072" y="217714"/>
                  <a:pt x="149678" y="111579"/>
                  <a:pt x="179614" y="130629"/>
                </a:cubicBezTo>
                <a:cubicBezTo>
                  <a:pt x="209550" y="149679"/>
                  <a:pt x="247650" y="229961"/>
                  <a:pt x="285750" y="310243"/>
                </a:cubicBezTo>
              </a:path>
            </a:pathLst>
          </a:cu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7449" y="2294166"/>
            <a:ext cx="10670718" cy="400110"/>
          </a:xfrm>
          <a:prstGeom prst="rect">
            <a:avLst/>
          </a:prstGeom>
          <a:solidFill>
            <a:srgbClr val="FFFFFF">
              <a:alpha val="67059"/>
            </a:srgbClr>
          </a:solidFill>
        </p:spPr>
        <p:txBody>
          <a:bodyPr wrap="square" rtlCol="0">
            <a:spAutoFit/>
          </a:bodyPr>
          <a:lstStyle/>
          <a:p>
            <a:pPr algn="ctr"/>
            <a:r>
              <a:rPr lang="en-US" sz="2000" b="1" dirty="0">
                <a:solidFill>
                  <a:srgbClr val="FF0000"/>
                </a:solidFill>
              </a:rPr>
              <a:t>(\n)\s*(&lt;h[1-4]|&lt;p|&lt;</a:t>
            </a:r>
            <a:r>
              <a:rPr lang="en-US" sz="2000" b="1" dirty="0" err="1">
                <a:solidFill>
                  <a:srgbClr val="FF0000"/>
                </a:solidFill>
              </a:rPr>
              <a:t>ul</a:t>
            </a:r>
            <a:r>
              <a:rPr lang="en-US" sz="2000" b="1" dirty="0">
                <a:solidFill>
                  <a:srgbClr val="FF0000"/>
                </a:solidFill>
              </a:rPr>
              <a:t>|&lt;</a:t>
            </a:r>
            <a:r>
              <a:rPr lang="en-US" sz="2000" b="1" dirty="0" err="1">
                <a:solidFill>
                  <a:srgbClr val="FF0000"/>
                </a:solidFill>
              </a:rPr>
              <a:t>ol</a:t>
            </a:r>
            <a:r>
              <a:rPr lang="en-US" sz="2000" b="1" dirty="0">
                <a:solidFill>
                  <a:srgbClr val="FF0000"/>
                </a:solidFill>
              </a:rPr>
              <a:t>|&lt;table|&lt;div|&lt;</a:t>
            </a:r>
            <a:r>
              <a:rPr lang="en-US" sz="2000" b="1" dirty="0" err="1">
                <a:solidFill>
                  <a:srgbClr val="FF0000"/>
                </a:solidFill>
              </a:rPr>
              <a:t>blockquote</a:t>
            </a:r>
            <a:r>
              <a:rPr lang="en-US" sz="2000" b="1" dirty="0">
                <a:solidFill>
                  <a:srgbClr val="FF0000"/>
                </a:solidFill>
              </a:rPr>
              <a:t>|&lt;figure|&lt;</a:t>
            </a:r>
            <a:r>
              <a:rPr lang="en-US" sz="2000" b="1" dirty="0" err="1">
                <a:solidFill>
                  <a:srgbClr val="FF0000"/>
                </a:solidFill>
              </a:rPr>
              <a:t>hr</a:t>
            </a:r>
            <a:r>
              <a:rPr lang="en-US" sz="2000" b="1" dirty="0">
                <a:solidFill>
                  <a:srgbClr val="FF0000"/>
                </a:solidFill>
              </a:rPr>
              <a:t>|&lt;video|&lt;body|&lt;/body|&lt;/html)</a:t>
            </a:r>
          </a:p>
        </p:txBody>
      </p:sp>
      <p:sp>
        <p:nvSpPr>
          <p:cNvPr id="17" name="TextBox 16"/>
          <p:cNvSpPr txBox="1"/>
          <p:nvPr/>
        </p:nvSpPr>
        <p:spPr>
          <a:xfrm>
            <a:off x="11201396" y="5796643"/>
            <a:ext cx="775607" cy="369332"/>
          </a:xfrm>
          <a:prstGeom prst="rect">
            <a:avLst/>
          </a:prstGeom>
          <a:noFill/>
        </p:spPr>
        <p:txBody>
          <a:bodyPr wrap="square" rtlCol="0">
            <a:spAutoFit/>
          </a:bodyPr>
          <a:lstStyle/>
          <a:p>
            <a:pPr algn="ctr"/>
            <a:r>
              <a:rPr lang="en-US" dirty="0">
                <a:solidFill>
                  <a:schemeClr val="bg1">
                    <a:lumMod val="85000"/>
                  </a:schemeClr>
                </a:solidFill>
              </a:rPr>
              <a:t>CLICK</a:t>
            </a:r>
          </a:p>
        </p:txBody>
      </p:sp>
      <p:sp>
        <p:nvSpPr>
          <p:cNvPr id="13" name="TextBox 12"/>
          <p:cNvSpPr txBox="1"/>
          <p:nvPr/>
        </p:nvSpPr>
        <p:spPr>
          <a:xfrm>
            <a:off x="1489983" y="1832501"/>
            <a:ext cx="5086349" cy="461665"/>
          </a:xfrm>
          <a:prstGeom prst="rect">
            <a:avLst/>
          </a:prstGeom>
          <a:solidFill>
            <a:srgbClr val="FFFFFF">
              <a:alpha val="67059"/>
            </a:srgbClr>
          </a:solidFill>
        </p:spPr>
        <p:txBody>
          <a:bodyPr wrap="square" rtlCol="0">
            <a:spAutoFit/>
          </a:bodyPr>
          <a:lstStyle/>
          <a:p>
            <a:r>
              <a:rPr lang="en-US" sz="2400" dirty="0">
                <a:solidFill>
                  <a:srgbClr val="002060"/>
                </a:solidFill>
              </a:rPr>
              <a:t>Account for any white space before tag</a:t>
            </a:r>
          </a:p>
        </p:txBody>
      </p:sp>
      <p:sp>
        <p:nvSpPr>
          <p:cNvPr id="11" name="Oval 10"/>
          <p:cNvSpPr/>
          <p:nvPr/>
        </p:nvSpPr>
        <p:spPr>
          <a:xfrm>
            <a:off x="1240973" y="2188030"/>
            <a:ext cx="498021" cy="644979"/>
          </a:xfrm>
          <a:prstGeom prst="ellipse">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5730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9635" y="1208305"/>
            <a:ext cx="8992730" cy="4965474"/>
          </a:xfrm>
        </p:spPr>
      </p:pic>
      <p:sp>
        <p:nvSpPr>
          <p:cNvPr id="3" name="Date Placeholder 2"/>
          <p:cNvSpPr>
            <a:spLocks noGrp="1"/>
          </p:cNvSpPr>
          <p:nvPr>
            <p:ph type="dt" sz="half" idx="10"/>
          </p:nvPr>
        </p:nvSpPr>
        <p:spPr/>
        <p:txBody>
          <a:bodyPr/>
          <a:lstStyle/>
          <a:p>
            <a:fld id="{351DBAE7-8A68-42C6-A477-41289F086CB4}" type="datetime1">
              <a:rPr lang="en-US" smtClean="0"/>
              <a:t>1/22/2025</a:t>
            </a:fld>
            <a:endParaRPr lang="en-US"/>
          </a:p>
        </p:txBody>
      </p:sp>
      <p:sp>
        <p:nvSpPr>
          <p:cNvPr id="4" name="Footer Placeholder 3"/>
          <p:cNvSpPr>
            <a:spLocks noGrp="1"/>
          </p:cNvSpPr>
          <p:nvPr>
            <p:ph type="ftr" sz="quarter" idx="11"/>
          </p:nvPr>
        </p:nvSpPr>
        <p:spPr/>
        <p:txBody>
          <a:bodyPr/>
          <a:lstStyle/>
          <a:p>
            <a:r>
              <a:rPr lang="en-US"/>
              <a:t>Regular Expressions</a:t>
            </a:r>
          </a:p>
        </p:txBody>
      </p:sp>
      <p:sp>
        <p:nvSpPr>
          <p:cNvPr id="5" name="Slide Number Placeholder 4"/>
          <p:cNvSpPr>
            <a:spLocks noGrp="1"/>
          </p:cNvSpPr>
          <p:nvPr>
            <p:ph type="sldNum" sz="quarter" idx="12"/>
          </p:nvPr>
        </p:nvSpPr>
        <p:spPr/>
        <p:txBody>
          <a:bodyPr/>
          <a:lstStyle/>
          <a:p>
            <a:fld id="{77C04292-0D11-48CA-B220-C7329DEF4694}" type="slidenum">
              <a:rPr lang="en-US" smtClean="0"/>
              <a:t>18</a:t>
            </a:fld>
            <a:endParaRPr lang="en-US"/>
          </a:p>
        </p:txBody>
      </p:sp>
      <p:sp>
        <p:nvSpPr>
          <p:cNvPr id="6" name="Oval 5"/>
          <p:cNvSpPr/>
          <p:nvPr/>
        </p:nvSpPr>
        <p:spPr>
          <a:xfrm>
            <a:off x="9446080" y="1118505"/>
            <a:ext cx="481692" cy="4816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563025" y="470908"/>
            <a:ext cx="3799679" cy="461665"/>
          </a:xfrm>
          <a:prstGeom prst="rect">
            <a:avLst/>
          </a:prstGeom>
          <a:noFill/>
        </p:spPr>
        <p:txBody>
          <a:bodyPr wrap="square" rtlCol="0">
            <a:spAutoFit/>
          </a:bodyPr>
          <a:lstStyle/>
          <a:p>
            <a:pPr algn="ctr"/>
            <a:r>
              <a:rPr lang="en-US" sz="2400" dirty="0">
                <a:solidFill>
                  <a:srgbClr val="FF0000"/>
                </a:solidFill>
              </a:rPr>
              <a:t>Enable regular expressions</a:t>
            </a:r>
          </a:p>
        </p:txBody>
      </p:sp>
      <p:sp>
        <p:nvSpPr>
          <p:cNvPr id="9" name="Freeform 8"/>
          <p:cNvSpPr/>
          <p:nvPr/>
        </p:nvSpPr>
        <p:spPr>
          <a:xfrm>
            <a:off x="9307281" y="832757"/>
            <a:ext cx="285750" cy="310243"/>
          </a:xfrm>
          <a:custGeom>
            <a:avLst/>
            <a:gdLst>
              <a:gd name="connsiteX0" fmla="*/ 0 w 285750"/>
              <a:gd name="connsiteY0" fmla="*/ 0 h 310243"/>
              <a:gd name="connsiteX1" fmla="*/ 106136 w 285750"/>
              <a:gd name="connsiteY1" fmla="*/ 195943 h 310243"/>
              <a:gd name="connsiteX2" fmla="*/ 179614 w 285750"/>
              <a:gd name="connsiteY2" fmla="*/ 130629 h 310243"/>
              <a:gd name="connsiteX3" fmla="*/ 285750 w 285750"/>
              <a:gd name="connsiteY3" fmla="*/ 310243 h 310243"/>
            </a:gdLst>
            <a:ahLst/>
            <a:cxnLst>
              <a:cxn ang="0">
                <a:pos x="connsiteX0" y="connsiteY0"/>
              </a:cxn>
              <a:cxn ang="0">
                <a:pos x="connsiteX1" y="connsiteY1"/>
              </a:cxn>
              <a:cxn ang="0">
                <a:pos x="connsiteX2" y="connsiteY2"/>
              </a:cxn>
              <a:cxn ang="0">
                <a:pos x="connsiteX3" y="connsiteY3"/>
              </a:cxn>
            </a:cxnLst>
            <a:rect l="l" t="t" r="r" b="b"/>
            <a:pathLst>
              <a:path w="285750" h="310243">
                <a:moveTo>
                  <a:pt x="0" y="0"/>
                </a:moveTo>
                <a:cubicBezTo>
                  <a:pt x="38100" y="87086"/>
                  <a:pt x="76200" y="174172"/>
                  <a:pt x="106136" y="195943"/>
                </a:cubicBezTo>
                <a:cubicBezTo>
                  <a:pt x="136072" y="217714"/>
                  <a:pt x="149678" y="111579"/>
                  <a:pt x="179614" y="130629"/>
                </a:cubicBezTo>
                <a:cubicBezTo>
                  <a:pt x="209550" y="149679"/>
                  <a:pt x="247650" y="229961"/>
                  <a:pt x="285750" y="310243"/>
                </a:cubicBezTo>
              </a:path>
            </a:pathLst>
          </a:cu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7449" y="2294166"/>
            <a:ext cx="10670718" cy="400110"/>
          </a:xfrm>
          <a:prstGeom prst="rect">
            <a:avLst/>
          </a:prstGeom>
          <a:solidFill>
            <a:srgbClr val="FFFFFF">
              <a:alpha val="67059"/>
            </a:srgbClr>
          </a:solidFill>
        </p:spPr>
        <p:txBody>
          <a:bodyPr wrap="square" rtlCol="0">
            <a:spAutoFit/>
          </a:bodyPr>
          <a:lstStyle/>
          <a:p>
            <a:pPr algn="ctr"/>
            <a:r>
              <a:rPr lang="en-US" sz="2000" b="1" dirty="0">
                <a:solidFill>
                  <a:srgbClr val="FF0000"/>
                </a:solidFill>
              </a:rPr>
              <a:t>(\n)\s*(&lt;h[1-4]|&lt;p|&lt;</a:t>
            </a:r>
            <a:r>
              <a:rPr lang="en-US" sz="2000" b="1" dirty="0" err="1">
                <a:solidFill>
                  <a:srgbClr val="FF0000"/>
                </a:solidFill>
              </a:rPr>
              <a:t>ul</a:t>
            </a:r>
            <a:r>
              <a:rPr lang="en-US" sz="2000" b="1" dirty="0">
                <a:solidFill>
                  <a:srgbClr val="FF0000"/>
                </a:solidFill>
              </a:rPr>
              <a:t>|&lt;</a:t>
            </a:r>
            <a:r>
              <a:rPr lang="en-US" sz="2000" b="1" dirty="0" err="1">
                <a:solidFill>
                  <a:srgbClr val="FF0000"/>
                </a:solidFill>
              </a:rPr>
              <a:t>ol</a:t>
            </a:r>
            <a:r>
              <a:rPr lang="en-US" sz="2000" b="1" dirty="0">
                <a:solidFill>
                  <a:srgbClr val="FF0000"/>
                </a:solidFill>
              </a:rPr>
              <a:t>|&lt;table|&lt;div|&lt;</a:t>
            </a:r>
            <a:r>
              <a:rPr lang="en-US" sz="2000" b="1" dirty="0" err="1">
                <a:solidFill>
                  <a:srgbClr val="FF0000"/>
                </a:solidFill>
              </a:rPr>
              <a:t>blockquote</a:t>
            </a:r>
            <a:r>
              <a:rPr lang="en-US" sz="2000" b="1" dirty="0">
                <a:solidFill>
                  <a:srgbClr val="FF0000"/>
                </a:solidFill>
              </a:rPr>
              <a:t>|&lt;figure|&lt;</a:t>
            </a:r>
            <a:r>
              <a:rPr lang="en-US" sz="2000" b="1" dirty="0" err="1">
                <a:solidFill>
                  <a:srgbClr val="FF0000"/>
                </a:solidFill>
              </a:rPr>
              <a:t>hr</a:t>
            </a:r>
            <a:r>
              <a:rPr lang="en-US" sz="2000" b="1" dirty="0">
                <a:solidFill>
                  <a:srgbClr val="FF0000"/>
                </a:solidFill>
              </a:rPr>
              <a:t>|&lt;video|&lt;body|&lt;/body|&lt;/html)</a:t>
            </a:r>
          </a:p>
        </p:txBody>
      </p:sp>
      <p:sp>
        <p:nvSpPr>
          <p:cNvPr id="12" name="Oval 11"/>
          <p:cNvSpPr/>
          <p:nvPr/>
        </p:nvSpPr>
        <p:spPr>
          <a:xfrm>
            <a:off x="775613" y="2253342"/>
            <a:ext cx="669465" cy="538843"/>
          </a:xfrm>
          <a:prstGeom prst="ellipse">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599635" y="2253346"/>
            <a:ext cx="9754165" cy="536108"/>
          </a:xfrm>
          <a:prstGeom prst="roundRect">
            <a:avLst>
              <a:gd name="adj" fmla="val 42556"/>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89219" y="1832501"/>
            <a:ext cx="653143" cy="461665"/>
          </a:xfrm>
          <a:prstGeom prst="rect">
            <a:avLst/>
          </a:prstGeom>
          <a:noFill/>
        </p:spPr>
        <p:txBody>
          <a:bodyPr wrap="square" rtlCol="0">
            <a:spAutoFit/>
          </a:bodyPr>
          <a:lstStyle/>
          <a:p>
            <a:pPr algn="ctr"/>
            <a:r>
              <a:rPr lang="en-US" sz="2400" dirty="0">
                <a:solidFill>
                  <a:srgbClr val="002060"/>
                </a:solidFill>
              </a:rPr>
              <a:t>$1</a:t>
            </a:r>
          </a:p>
        </p:txBody>
      </p:sp>
      <p:sp>
        <p:nvSpPr>
          <p:cNvPr id="16" name="TextBox 15"/>
          <p:cNvSpPr txBox="1"/>
          <p:nvPr/>
        </p:nvSpPr>
        <p:spPr>
          <a:xfrm>
            <a:off x="5774879" y="1829780"/>
            <a:ext cx="653143" cy="461665"/>
          </a:xfrm>
          <a:prstGeom prst="rect">
            <a:avLst/>
          </a:prstGeom>
          <a:noFill/>
        </p:spPr>
        <p:txBody>
          <a:bodyPr wrap="square" rtlCol="0">
            <a:spAutoFit/>
          </a:bodyPr>
          <a:lstStyle/>
          <a:p>
            <a:pPr algn="ctr"/>
            <a:r>
              <a:rPr lang="en-US" sz="2400" dirty="0">
                <a:solidFill>
                  <a:srgbClr val="002060"/>
                </a:solidFill>
              </a:rPr>
              <a:t>$2</a:t>
            </a:r>
          </a:p>
        </p:txBody>
      </p:sp>
      <p:sp>
        <p:nvSpPr>
          <p:cNvPr id="17" name="TextBox 16"/>
          <p:cNvSpPr txBox="1"/>
          <p:nvPr/>
        </p:nvSpPr>
        <p:spPr>
          <a:xfrm>
            <a:off x="11201396" y="5796643"/>
            <a:ext cx="775607" cy="369332"/>
          </a:xfrm>
          <a:prstGeom prst="rect">
            <a:avLst/>
          </a:prstGeom>
          <a:noFill/>
        </p:spPr>
        <p:txBody>
          <a:bodyPr wrap="square" rtlCol="0">
            <a:spAutoFit/>
          </a:bodyPr>
          <a:lstStyle/>
          <a:p>
            <a:pPr algn="ctr"/>
            <a:r>
              <a:rPr lang="en-US" dirty="0">
                <a:solidFill>
                  <a:schemeClr val="bg1">
                    <a:lumMod val="85000"/>
                  </a:schemeClr>
                </a:solidFill>
              </a:rPr>
              <a:t>CLICK</a:t>
            </a:r>
          </a:p>
        </p:txBody>
      </p:sp>
    </p:spTree>
    <p:extLst>
      <p:ext uri="{BB962C8B-B14F-4D97-AF65-F5344CB8AC3E}">
        <p14:creationId xmlns:p14="http://schemas.microsoft.com/office/powerpoint/2010/main" val="3163410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9635" y="1208305"/>
            <a:ext cx="8992730" cy="4965474"/>
          </a:xfrm>
        </p:spPr>
      </p:pic>
      <p:sp>
        <p:nvSpPr>
          <p:cNvPr id="3" name="Date Placeholder 2"/>
          <p:cNvSpPr>
            <a:spLocks noGrp="1"/>
          </p:cNvSpPr>
          <p:nvPr>
            <p:ph type="dt" sz="half" idx="10"/>
          </p:nvPr>
        </p:nvSpPr>
        <p:spPr/>
        <p:txBody>
          <a:bodyPr/>
          <a:lstStyle/>
          <a:p>
            <a:fld id="{351DBAE7-8A68-42C6-A477-41289F086CB4}" type="datetime1">
              <a:rPr lang="en-US" smtClean="0"/>
              <a:t>1/22/2025</a:t>
            </a:fld>
            <a:endParaRPr lang="en-US"/>
          </a:p>
        </p:txBody>
      </p:sp>
      <p:sp>
        <p:nvSpPr>
          <p:cNvPr id="4" name="Footer Placeholder 3"/>
          <p:cNvSpPr>
            <a:spLocks noGrp="1"/>
          </p:cNvSpPr>
          <p:nvPr>
            <p:ph type="ftr" sz="quarter" idx="11"/>
          </p:nvPr>
        </p:nvSpPr>
        <p:spPr/>
        <p:txBody>
          <a:bodyPr/>
          <a:lstStyle/>
          <a:p>
            <a:r>
              <a:rPr lang="en-US"/>
              <a:t>Regular Expressions</a:t>
            </a:r>
          </a:p>
        </p:txBody>
      </p:sp>
      <p:sp>
        <p:nvSpPr>
          <p:cNvPr id="5" name="Slide Number Placeholder 4"/>
          <p:cNvSpPr>
            <a:spLocks noGrp="1"/>
          </p:cNvSpPr>
          <p:nvPr>
            <p:ph type="sldNum" sz="quarter" idx="12"/>
          </p:nvPr>
        </p:nvSpPr>
        <p:spPr/>
        <p:txBody>
          <a:bodyPr/>
          <a:lstStyle/>
          <a:p>
            <a:fld id="{77C04292-0D11-48CA-B220-C7329DEF4694}" type="slidenum">
              <a:rPr lang="en-US" smtClean="0"/>
              <a:t>19</a:t>
            </a:fld>
            <a:endParaRPr lang="en-US"/>
          </a:p>
        </p:txBody>
      </p:sp>
      <p:sp>
        <p:nvSpPr>
          <p:cNvPr id="6" name="Oval 5"/>
          <p:cNvSpPr/>
          <p:nvPr/>
        </p:nvSpPr>
        <p:spPr>
          <a:xfrm>
            <a:off x="9446080" y="1118505"/>
            <a:ext cx="481692" cy="4816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563025" y="470908"/>
            <a:ext cx="3799679" cy="461665"/>
          </a:xfrm>
          <a:prstGeom prst="rect">
            <a:avLst/>
          </a:prstGeom>
          <a:noFill/>
        </p:spPr>
        <p:txBody>
          <a:bodyPr wrap="square" rtlCol="0">
            <a:spAutoFit/>
          </a:bodyPr>
          <a:lstStyle/>
          <a:p>
            <a:pPr algn="ctr"/>
            <a:r>
              <a:rPr lang="en-US" sz="2400" dirty="0">
                <a:solidFill>
                  <a:srgbClr val="FF0000"/>
                </a:solidFill>
              </a:rPr>
              <a:t>Enable regular expressions</a:t>
            </a:r>
          </a:p>
        </p:txBody>
      </p:sp>
      <p:sp>
        <p:nvSpPr>
          <p:cNvPr id="9" name="Freeform 8"/>
          <p:cNvSpPr/>
          <p:nvPr/>
        </p:nvSpPr>
        <p:spPr>
          <a:xfrm>
            <a:off x="9307281" y="832757"/>
            <a:ext cx="285750" cy="310243"/>
          </a:xfrm>
          <a:custGeom>
            <a:avLst/>
            <a:gdLst>
              <a:gd name="connsiteX0" fmla="*/ 0 w 285750"/>
              <a:gd name="connsiteY0" fmla="*/ 0 h 310243"/>
              <a:gd name="connsiteX1" fmla="*/ 106136 w 285750"/>
              <a:gd name="connsiteY1" fmla="*/ 195943 h 310243"/>
              <a:gd name="connsiteX2" fmla="*/ 179614 w 285750"/>
              <a:gd name="connsiteY2" fmla="*/ 130629 h 310243"/>
              <a:gd name="connsiteX3" fmla="*/ 285750 w 285750"/>
              <a:gd name="connsiteY3" fmla="*/ 310243 h 310243"/>
            </a:gdLst>
            <a:ahLst/>
            <a:cxnLst>
              <a:cxn ang="0">
                <a:pos x="connsiteX0" y="connsiteY0"/>
              </a:cxn>
              <a:cxn ang="0">
                <a:pos x="connsiteX1" y="connsiteY1"/>
              </a:cxn>
              <a:cxn ang="0">
                <a:pos x="connsiteX2" y="connsiteY2"/>
              </a:cxn>
              <a:cxn ang="0">
                <a:pos x="connsiteX3" y="connsiteY3"/>
              </a:cxn>
            </a:cxnLst>
            <a:rect l="l" t="t" r="r" b="b"/>
            <a:pathLst>
              <a:path w="285750" h="310243">
                <a:moveTo>
                  <a:pt x="0" y="0"/>
                </a:moveTo>
                <a:cubicBezTo>
                  <a:pt x="38100" y="87086"/>
                  <a:pt x="76200" y="174172"/>
                  <a:pt x="106136" y="195943"/>
                </a:cubicBezTo>
                <a:cubicBezTo>
                  <a:pt x="136072" y="217714"/>
                  <a:pt x="149678" y="111579"/>
                  <a:pt x="179614" y="130629"/>
                </a:cubicBezTo>
                <a:cubicBezTo>
                  <a:pt x="209550" y="149679"/>
                  <a:pt x="247650" y="229961"/>
                  <a:pt x="285750" y="310243"/>
                </a:cubicBezTo>
              </a:path>
            </a:pathLst>
          </a:cu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7449" y="2294166"/>
            <a:ext cx="10670718" cy="400110"/>
          </a:xfrm>
          <a:prstGeom prst="rect">
            <a:avLst/>
          </a:prstGeom>
          <a:solidFill>
            <a:srgbClr val="FFFFFF">
              <a:alpha val="67059"/>
            </a:srgbClr>
          </a:solidFill>
        </p:spPr>
        <p:txBody>
          <a:bodyPr wrap="square" rtlCol="0">
            <a:spAutoFit/>
          </a:bodyPr>
          <a:lstStyle/>
          <a:p>
            <a:pPr algn="ctr"/>
            <a:r>
              <a:rPr lang="en-US" sz="2000" b="1" dirty="0">
                <a:solidFill>
                  <a:srgbClr val="FF0000"/>
                </a:solidFill>
              </a:rPr>
              <a:t>(\n)\s*(&lt;h[1-4]|&lt;p|&lt;</a:t>
            </a:r>
            <a:r>
              <a:rPr lang="en-US" sz="2000" b="1" dirty="0" err="1">
                <a:solidFill>
                  <a:srgbClr val="FF0000"/>
                </a:solidFill>
              </a:rPr>
              <a:t>ul</a:t>
            </a:r>
            <a:r>
              <a:rPr lang="en-US" sz="2000" b="1" dirty="0">
                <a:solidFill>
                  <a:srgbClr val="FF0000"/>
                </a:solidFill>
              </a:rPr>
              <a:t>|&lt;</a:t>
            </a:r>
            <a:r>
              <a:rPr lang="en-US" sz="2000" b="1" dirty="0" err="1">
                <a:solidFill>
                  <a:srgbClr val="FF0000"/>
                </a:solidFill>
              </a:rPr>
              <a:t>ol</a:t>
            </a:r>
            <a:r>
              <a:rPr lang="en-US" sz="2000" b="1" dirty="0">
                <a:solidFill>
                  <a:srgbClr val="FF0000"/>
                </a:solidFill>
              </a:rPr>
              <a:t>|&lt;table|&lt;div|&lt;</a:t>
            </a:r>
            <a:r>
              <a:rPr lang="en-US" sz="2000" b="1" dirty="0" err="1">
                <a:solidFill>
                  <a:srgbClr val="FF0000"/>
                </a:solidFill>
              </a:rPr>
              <a:t>blockquote</a:t>
            </a:r>
            <a:r>
              <a:rPr lang="en-US" sz="2000" b="1" dirty="0">
                <a:solidFill>
                  <a:srgbClr val="FF0000"/>
                </a:solidFill>
              </a:rPr>
              <a:t>|&lt;figure|&lt;</a:t>
            </a:r>
            <a:r>
              <a:rPr lang="en-US" sz="2000" b="1" dirty="0" err="1">
                <a:solidFill>
                  <a:srgbClr val="FF0000"/>
                </a:solidFill>
              </a:rPr>
              <a:t>hr</a:t>
            </a:r>
            <a:r>
              <a:rPr lang="en-US" sz="2000" b="1" dirty="0">
                <a:solidFill>
                  <a:srgbClr val="FF0000"/>
                </a:solidFill>
              </a:rPr>
              <a:t>|&lt;video|&lt;body|&lt;/body|&lt;/html)</a:t>
            </a:r>
          </a:p>
        </p:txBody>
      </p:sp>
      <p:sp>
        <p:nvSpPr>
          <p:cNvPr id="11" name="TextBox 10"/>
          <p:cNvSpPr txBox="1"/>
          <p:nvPr/>
        </p:nvSpPr>
        <p:spPr>
          <a:xfrm>
            <a:off x="5509540" y="2830274"/>
            <a:ext cx="1186536" cy="400110"/>
          </a:xfrm>
          <a:prstGeom prst="rect">
            <a:avLst/>
          </a:prstGeom>
          <a:solidFill>
            <a:srgbClr val="FFFFFF">
              <a:alpha val="67059"/>
            </a:srgbClr>
          </a:solidFill>
        </p:spPr>
        <p:txBody>
          <a:bodyPr wrap="square" rtlCol="0">
            <a:spAutoFit/>
          </a:bodyPr>
          <a:lstStyle/>
          <a:p>
            <a:pPr algn="ctr"/>
            <a:r>
              <a:rPr lang="en-US" sz="2000" b="1" dirty="0">
                <a:solidFill>
                  <a:srgbClr val="FF0000"/>
                </a:solidFill>
              </a:rPr>
              <a:t>$1$1$2</a:t>
            </a:r>
          </a:p>
        </p:txBody>
      </p:sp>
      <p:sp>
        <p:nvSpPr>
          <p:cNvPr id="12" name="Oval 11"/>
          <p:cNvSpPr/>
          <p:nvPr/>
        </p:nvSpPr>
        <p:spPr>
          <a:xfrm>
            <a:off x="775613" y="2253342"/>
            <a:ext cx="669465" cy="538843"/>
          </a:xfrm>
          <a:prstGeom prst="ellipse">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599635" y="2253346"/>
            <a:ext cx="9754165" cy="536108"/>
          </a:xfrm>
          <a:prstGeom prst="roundRect">
            <a:avLst>
              <a:gd name="adj" fmla="val 42556"/>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89219" y="1832501"/>
            <a:ext cx="653143" cy="461665"/>
          </a:xfrm>
          <a:prstGeom prst="rect">
            <a:avLst/>
          </a:prstGeom>
          <a:noFill/>
        </p:spPr>
        <p:txBody>
          <a:bodyPr wrap="square" rtlCol="0">
            <a:spAutoFit/>
          </a:bodyPr>
          <a:lstStyle/>
          <a:p>
            <a:pPr algn="ctr"/>
            <a:r>
              <a:rPr lang="en-US" sz="2400" dirty="0">
                <a:solidFill>
                  <a:srgbClr val="002060"/>
                </a:solidFill>
              </a:rPr>
              <a:t>$1</a:t>
            </a:r>
          </a:p>
        </p:txBody>
      </p:sp>
      <p:sp>
        <p:nvSpPr>
          <p:cNvPr id="16" name="TextBox 15"/>
          <p:cNvSpPr txBox="1"/>
          <p:nvPr/>
        </p:nvSpPr>
        <p:spPr>
          <a:xfrm>
            <a:off x="5774879" y="1829780"/>
            <a:ext cx="653143" cy="461665"/>
          </a:xfrm>
          <a:prstGeom prst="rect">
            <a:avLst/>
          </a:prstGeom>
          <a:noFill/>
        </p:spPr>
        <p:txBody>
          <a:bodyPr wrap="square" rtlCol="0">
            <a:spAutoFit/>
          </a:bodyPr>
          <a:lstStyle/>
          <a:p>
            <a:pPr algn="ctr"/>
            <a:r>
              <a:rPr lang="en-US" sz="2400" dirty="0">
                <a:solidFill>
                  <a:srgbClr val="002060"/>
                </a:solidFill>
              </a:rPr>
              <a:t>$2</a:t>
            </a:r>
          </a:p>
        </p:txBody>
      </p:sp>
      <p:sp>
        <p:nvSpPr>
          <p:cNvPr id="18" name="Rectangle 17"/>
          <p:cNvSpPr/>
          <p:nvPr/>
        </p:nvSpPr>
        <p:spPr>
          <a:xfrm>
            <a:off x="1657350" y="1731508"/>
            <a:ext cx="400050" cy="139092"/>
          </a:xfrm>
          <a:prstGeom prst="rect">
            <a:avLst/>
          </a:prstGeom>
          <a:solidFill>
            <a:srgbClr val="FF0000">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201396" y="5796643"/>
            <a:ext cx="775607" cy="369332"/>
          </a:xfrm>
          <a:prstGeom prst="rect">
            <a:avLst/>
          </a:prstGeom>
          <a:noFill/>
        </p:spPr>
        <p:txBody>
          <a:bodyPr wrap="square" rtlCol="0">
            <a:spAutoFit/>
          </a:bodyPr>
          <a:lstStyle/>
          <a:p>
            <a:pPr algn="ctr"/>
            <a:r>
              <a:rPr lang="en-US" dirty="0">
                <a:solidFill>
                  <a:schemeClr val="bg1">
                    <a:lumMod val="85000"/>
                  </a:schemeClr>
                </a:solidFill>
              </a:rPr>
              <a:t>CLICK</a:t>
            </a:r>
          </a:p>
        </p:txBody>
      </p:sp>
    </p:spTree>
    <p:extLst>
      <p:ext uri="{BB962C8B-B14F-4D97-AF65-F5344CB8AC3E}">
        <p14:creationId xmlns:p14="http://schemas.microsoft.com/office/powerpoint/2010/main" val="3548302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Regular Expressions</a:t>
            </a:r>
          </a:p>
        </p:txBody>
      </p:sp>
      <p:sp>
        <p:nvSpPr>
          <p:cNvPr id="3" name="Subtitle 2"/>
          <p:cNvSpPr>
            <a:spLocks noGrp="1"/>
          </p:cNvSpPr>
          <p:nvPr>
            <p:ph type="subTitle" idx="1"/>
          </p:nvPr>
        </p:nvSpPr>
        <p:spPr/>
        <p:txBody>
          <a:bodyPr/>
          <a:lstStyle/>
          <a:p>
            <a:r>
              <a:rPr lang="en-US" dirty="0"/>
              <a:t>Making Your Life Easier!</a:t>
            </a:r>
          </a:p>
          <a:p>
            <a:r>
              <a:rPr lang="en-US" dirty="0"/>
              <a:t>Or</a:t>
            </a:r>
          </a:p>
          <a:p>
            <a:r>
              <a:rPr lang="en-US" dirty="0"/>
              <a:t>How I Learned to Inadvertently Mess Up a Webpage REALLY Bad.</a:t>
            </a:r>
          </a:p>
        </p:txBody>
      </p:sp>
    </p:spTree>
    <p:extLst>
      <p:ext uri="{BB962C8B-B14F-4D97-AF65-F5344CB8AC3E}">
        <p14:creationId xmlns:p14="http://schemas.microsoft.com/office/powerpoint/2010/main" val="4171228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9635" y="1208305"/>
            <a:ext cx="8992730" cy="4965474"/>
          </a:xfrm>
        </p:spPr>
      </p:pic>
      <p:sp>
        <p:nvSpPr>
          <p:cNvPr id="3" name="Date Placeholder 2"/>
          <p:cNvSpPr>
            <a:spLocks noGrp="1"/>
          </p:cNvSpPr>
          <p:nvPr>
            <p:ph type="dt" sz="half" idx="10"/>
          </p:nvPr>
        </p:nvSpPr>
        <p:spPr/>
        <p:txBody>
          <a:bodyPr/>
          <a:lstStyle/>
          <a:p>
            <a:fld id="{351DBAE7-8A68-42C6-A477-41289F086CB4}" type="datetime1">
              <a:rPr lang="en-US" smtClean="0"/>
              <a:t>1/22/2025</a:t>
            </a:fld>
            <a:endParaRPr lang="en-US"/>
          </a:p>
        </p:txBody>
      </p:sp>
      <p:sp>
        <p:nvSpPr>
          <p:cNvPr id="4" name="Footer Placeholder 3"/>
          <p:cNvSpPr>
            <a:spLocks noGrp="1"/>
          </p:cNvSpPr>
          <p:nvPr>
            <p:ph type="ftr" sz="quarter" idx="11"/>
          </p:nvPr>
        </p:nvSpPr>
        <p:spPr/>
        <p:txBody>
          <a:bodyPr/>
          <a:lstStyle/>
          <a:p>
            <a:r>
              <a:rPr lang="en-US"/>
              <a:t>Regular Expressions</a:t>
            </a:r>
          </a:p>
        </p:txBody>
      </p:sp>
      <p:sp>
        <p:nvSpPr>
          <p:cNvPr id="5" name="Slide Number Placeholder 4"/>
          <p:cNvSpPr>
            <a:spLocks noGrp="1"/>
          </p:cNvSpPr>
          <p:nvPr>
            <p:ph type="sldNum" sz="quarter" idx="12"/>
          </p:nvPr>
        </p:nvSpPr>
        <p:spPr/>
        <p:txBody>
          <a:bodyPr/>
          <a:lstStyle/>
          <a:p>
            <a:fld id="{77C04292-0D11-48CA-B220-C7329DEF4694}" type="slidenum">
              <a:rPr lang="en-US" smtClean="0"/>
              <a:t>20</a:t>
            </a:fld>
            <a:endParaRPr lang="en-US"/>
          </a:p>
        </p:txBody>
      </p:sp>
      <p:sp>
        <p:nvSpPr>
          <p:cNvPr id="6" name="Oval 5"/>
          <p:cNvSpPr/>
          <p:nvPr/>
        </p:nvSpPr>
        <p:spPr>
          <a:xfrm>
            <a:off x="9446080" y="1118505"/>
            <a:ext cx="481692" cy="4816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563025" y="470908"/>
            <a:ext cx="3799679" cy="461665"/>
          </a:xfrm>
          <a:prstGeom prst="rect">
            <a:avLst/>
          </a:prstGeom>
          <a:noFill/>
        </p:spPr>
        <p:txBody>
          <a:bodyPr wrap="square" rtlCol="0">
            <a:spAutoFit/>
          </a:bodyPr>
          <a:lstStyle/>
          <a:p>
            <a:pPr algn="ctr"/>
            <a:r>
              <a:rPr lang="en-US" sz="2400" dirty="0">
                <a:solidFill>
                  <a:srgbClr val="FF0000"/>
                </a:solidFill>
              </a:rPr>
              <a:t>Enable regular expressions</a:t>
            </a:r>
          </a:p>
        </p:txBody>
      </p:sp>
      <p:sp>
        <p:nvSpPr>
          <p:cNvPr id="9" name="Freeform 8"/>
          <p:cNvSpPr/>
          <p:nvPr/>
        </p:nvSpPr>
        <p:spPr>
          <a:xfrm>
            <a:off x="9307281" y="832757"/>
            <a:ext cx="285750" cy="310243"/>
          </a:xfrm>
          <a:custGeom>
            <a:avLst/>
            <a:gdLst>
              <a:gd name="connsiteX0" fmla="*/ 0 w 285750"/>
              <a:gd name="connsiteY0" fmla="*/ 0 h 310243"/>
              <a:gd name="connsiteX1" fmla="*/ 106136 w 285750"/>
              <a:gd name="connsiteY1" fmla="*/ 195943 h 310243"/>
              <a:gd name="connsiteX2" fmla="*/ 179614 w 285750"/>
              <a:gd name="connsiteY2" fmla="*/ 130629 h 310243"/>
              <a:gd name="connsiteX3" fmla="*/ 285750 w 285750"/>
              <a:gd name="connsiteY3" fmla="*/ 310243 h 310243"/>
            </a:gdLst>
            <a:ahLst/>
            <a:cxnLst>
              <a:cxn ang="0">
                <a:pos x="connsiteX0" y="connsiteY0"/>
              </a:cxn>
              <a:cxn ang="0">
                <a:pos x="connsiteX1" y="connsiteY1"/>
              </a:cxn>
              <a:cxn ang="0">
                <a:pos x="connsiteX2" y="connsiteY2"/>
              </a:cxn>
              <a:cxn ang="0">
                <a:pos x="connsiteX3" y="connsiteY3"/>
              </a:cxn>
            </a:cxnLst>
            <a:rect l="l" t="t" r="r" b="b"/>
            <a:pathLst>
              <a:path w="285750" h="310243">
                <a:moveTo>
                  <a:pt x="0" y="0"/>
                </a:moveTo>
                <a:cubicBezTo>
                  <a:pt x="38100" y="87086"/>
                  <a:pt x="76200" y="174172"/>
                  <a:pt x="106136" y="195943"/>
                </a:cubicBezTo>
                <a:cubicBezTo>
                  <a:pt x="136072" y="217714"/>
                  <a:pt x="149678" y="111579"/>
                  <a:pt x="179614" y="130629"/>
                </a:cubicBezTo>
                <a:cubicBezTo>
                  <a:pt x="209550" y="149679"/>
                  <a:pt x="247650" y="229961"/>
                  <a:pt x="285750" y="310243"/>
                </a:cubicBezTo>
              </a:path>
            </a:pathLst>
          </a:cu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7449" y="2294166"/>
            <a:ext cx="10670718" cy="400110"/>
          </a:xfrm>
          <a:prstGeom prst="rect">
            <a:avLst/>
          </a:prstGeom>
          <a:solidFill>
            <a:srgbClr val="FFFFFF">
              <a:alpha val="67059"/>
            </a:srgbClr>
          </a:solidFill>
        </p:spPr>
        <p:txBody>
          <a:bodyPr wrap="square" rtlCol="0">
            <a:spAutoFit/>
          </a:bodyPr>
          <a:lstStyle/>
          <a:p>
            <a:pPr algn="ctr"/>
            <a:r>
              <a:rPr lang="en-US" sz="2000" b="1" dirty="0">
                <a:solidFill>
                  <a:srgbClr val="FF0000"/>
                </a:solidFill>
              </a:rPr>
              <a:t>(\n)\s*(&lt;h[1-4]|&lt;p|&lt;</a:t>
            </a:r>
            <a:r>
              <a:rPr lang="en-US" sz="2000" b="1" dirty="0" err="1">
                <a:solidFill>
                  <a:srgbClr val="FF0000"/>
                </a:solidFill>
              </a:rPr>
              <a:t>ul</a:t>
            </a:r>
            <a:r>
              <a:rPr lang="en-US" sz="2000" b="1" dirty="0">
                <a:solidFill>
                  <a:srgbClr val="FF0000"/>
                </a:solidFill>
              </a:rPr>
              <a:t>|&lt;</a:t>
            </a:r>
            <a:r>
              <a:rPr lang="en-US" sz="2000" b="1" dirty="0" err="1">
                <a:solidFill>
                  <a:srgbClr val="FF0000"/>
                </a:solidFill>
              </a:rPr>
              <a:t>ol</a:t>
            </a:r>
            <a:r>
              <a:rPr lang="en-US" sz="2000" b="1" dirty="0">
                <a:solidFill>
                  <a:srgbClr val="FF0000"/>
                </a:solidFill>
              </a:rPr>
              <a:t>|&lt;table|&lt;div|&lt;</a:t>
            </a:r>
            <a:r>
              <a:rPr lang="en-US" sz="2000" b="1" dirty="0" err="1">
                <a:solidFill>
                  <a:srgbClr val="FF0000"/>
                </a:solidFill>
              </a:rPr>
              <a:t>blockquote</a:t>
            </a:r>
            <a:r>
              <a:rPr lang="en-US" sz="2000" b="1" dirty="0">
                <a:solidFill>
                  <a:srgbClr val="FF0000"/>
                </a:solidFill>
              </a:rPr>
              <a:t>|&lt;figure|&lt;</a:t>
            </a:r>
            <a:r>
              <a:rPr lang="en-US" sz="2000" b="1" dirty="0" err="1">
                <a:solidFill>
                  <a:srgbClr val="FF0000"/>
                </a:solidFill>
              </a:rPr>
              <a:t>hr</a:t>
            </a:r>
            <a:r>
              <a:rPr lang="en-US" sz="2000" b="1" dirty="0">
                <a:solidFill>
                  <a:srgbClr val="FF0000"/>
                </a:solidFill>
              </a:rPr>
              <a:t>|&lt;video|&lt;body|&lt;/body|&lt;/html)</a:t>
            </a:r>
          </a:p>
        </p:txBody>
      </p:sp>
      <p:sp>
        <p:nvSpPr>
          <p:cNvPr id="11" name="TextBox 10"/>
          <p:cNvSpPr txBox="1"/>
          <p:nvPr/>
        </p:nvSpPr>
        <p:spPr>
          <a:xfrm>
            <a:off x="5509540" y="2830274"/>
            <a:ext cx="1186536" cy="400110"/>
          </a:xfrm>
          <a:prstGeom prst="rect">
            <a:avLst/>
          </a:prstGeom>
          <a:solidFill>
            <a:srgbClr val="FFFFFF">
              <a:alpha val="67059"/>
            </a:srgbClr>
          </a:solidFill>
        </p:spPr>
        <p:txBody>
          <a:bodyPr wrap="square" rtlCol="0">
            <a:spAutoFit/>
          </a:bodyPr>
          <a:lstStyle/>
          <a:p>
            <a:pPr algn="ctr"/>
            <a:r>
              <a:rPr lang="en-US" sz="2000" b="1" dirty="0">
                <a:solidFill>
                  <a:srgbClr val="FF0000"/>
                </a:solidFill>
              </a:rPr>
              <a:t>$1$1$2</a:t>
            </a:r>
          </a:p>
        </p:txBody>
      </p:sp>
      <p:sp>
        <p:nvSpPr>
          <p:cNvPr id="12" name="Oval 11"/>
          <p:cNvSpPr/>
          <p:nvPr/>
        </p:nvSpPr>
        <p:spPr>
          <a:xfrm>
            <a:off x="775613" y="2253342"/>
            <a:ext cx="669465" cy="538843"/>
          </a:xfrm>
          <a:prstGeom prst="ellipse">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599635" y="2253346"/>
            <a:ext cx="9754165" cy="536108"/>
          </a:xfrm>
          <a:prstGeom prst="roundRect">
            <a:avLst>
              <a:gd name="adj" fmla="val 42556"/>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89219" y="1832501"/>
            <a:ext cx="653143" cy="461665"/>
          </a:xfrm>
          <a:prstGeom prst="rect">
            <a:avLst/>
          </a:prstGeom>
          <a:noFill/>
        </p:spPr>
        <p:txBody>
          <a:bodyPr wrap="square" rtlCol="0">
            <a:spAutoFit/>
          </a:bodyPr>
          <a:lstStyle/>
          <a:p>
            <a:pPr algn="ctr"/>
            <a:r>
              <a:rPr lang="en-US" sz="2400" dirty="0">
                <a:solidFill>
                  <a:srgbClr val="002060"/>
                </a:solidFill>
              </a:rPr>
              <a:t>$1</a:t>
            </a:r>
          </a:p>
        </p:txBody>
      </p:sp>
      <p:sp>
        <p:nvSpPr>
          <p:cNvPr id="16" name="TextBox 15"/>
          <p:cNvSpPr txBox="1"/>
          <p:nvPr/>
        </p:nvSpPr>
        <p:spPr>
          <a:xfrm>
            <a:off x="5774879" y="1829780"/>
            <a:ext cx="653143" cy="461665"/>
          </a:xfrm>
          <a:prstGeom prst="rect">
            <a:avLst/>
          </a:prstGeom>
          <a:noFill/>
        </p:spPr>
        <p:txBody>
          <a:bodyPr wrap="square" rtlCol="0">
            <a:spAutoFit/>
          </a:bodyPr>
          <a:lstStyle/>
          <a:p>
            <a:pPr algn="ctr"/>
            <a:r>
              <a:rPr lang="en-US" sz="2400" dirty="0">
                <a:solidFill>
                  <a:srgbClr val="002060"/>
                </a:solidFill>
              </a:rPr>
              <a:t>$2</a:t>
            </a:r>
          </a:p>
        </p:txBody>
      </p:sp>
      <p:sp>
        <p:nvSpPr>
          <p:cNvPr id="18" name="Rectangle 17"/>
          <p:cNvSpPr/>
          <p:nvPr/>
        </p:nvSpPr>
        <p:spPr>
          <a:xfrm>
            <a:off x="1657350" y="1731508"/>
            <a:ext cx="400050" cy="139092"/>
          </a:xfrm>
          <a:prstGeom prst="rect">
            <a:avLst/>
          </a:prstGeom>
          <a:solidFill>
            <a:srgbClr val="FF0000">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04157" y="470908"/>
            <a:ext cx="10980964" cy="5695067"/>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00" dirty="0">
              <a:solidFill>
                <a:srgbClr val="002060"/>
              </a:solidFill>
            </a:endParaRPr>
          </a:p>
          <a:p>
            <a:pPr algn="ctr"/>
            <a:endParaRPr lang="en-US" sz="8800" dirty="0">
              <a:solidFill>
                <a:srgbClr val="002060"/>
              </a:solidFill>
            </a:endParaRPr>
          </a:p>
          <a:p>
            <a:pPr algn="ctr"/>
            <a:r>
              <a:rPr lang="en-US" sz="8800" dirty="0">
                <a:solidFill>
                  <a:srgbClr val="002060"/>
                </a:solidFill>
              </a:rPr>
              <a:t>Let’s see it in action</a:t>
            </a:r>
          </a:p>
          <a:p>
            <a:pPr algn="ctr"/>
            <a:endParaRPr lang="en-US" sz="8800" dirty="0">
              <a:solidFill>
                <a:srgbClr val="002060"/>
              </a:solidFill>
            </a:endParaRPr>
          </a:p>
        </p:txBody>
      </p:sp>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529047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Understand advantages of regular expression (</a:t>
            </a:r>
            <a:r>
              <a:rPr lang="en-US" i="1" dirty="0"/>
              <a:t>regex</a:t>
            </a:r>
            <a:r>
              <a:rPr lang="en-US" dirty="0"/>
              <a:t> or </a:t>
            </a:r>
            <a:r>
              <a:rPr lang="en-US" i="1" dirty="0" err="1"/>
              <a:t>regexp</a:t>
            </a:r>
            <a:r>
              <a:rPr lang="en-US" dirty="0"/>
              <a:t>) pattern matching over conventional find &amp; replace</a:t>
            </a:r>
          </a:p>
          <a:p>
            <a:r>
              <a:rPr lang="en-US" dirty="0"/>
              <a:t>List regex literal characters</a:t>
            </a:r>
          </a:p>
          <a:p>
            <a:r>
              <a:rPr lang="en-US" dirty="0"/>
              <a:t>Differentiate among wildcards </a:t>
            </a:r>
          </a:p>
          <a:p>
            <a:r>
              <a:rPr lang="en-US" dirty="0"/>
              <a:t>Be able to build simple regular expressions to use in find / replace in Dreamweaver</a:t>
            </a:r>
          </a:p>
        </p:txBody>
      </p:sp>
      <p:sp>
        <p:nvSpPr>
          <p:cNvPr id="4" name="Date Placeholder 3"/>
          <p:cNvSpPr>
            <a:spLocks noGrp="1"/>
          </p:cNvSpPr>
          <p:nvPr>
            <p:ph type="dt" sz="half" idx="10"/>
          </p:nvPr>
        </p:nvSpPr>
        <p:spPr/>
        <p:txBody>
          <a:bodyPr/>
          <a:lstStyle/>
          <a:p>
            <a:fld id="{16FAC4A5-51BB-443F-B735-7CA8841CDF20}" type="datetime1">
              <a:rPr lang="en-US" smtClean="0"/>
              <a:t>1/22/2025</a:t>
            </a:fld>
            <a:endParaRPr lang="en-US"/>
          </a:p>
        </p:txBody>
      </p:sp>
      <p:sp>
        <p:nvSpPr>
          <p:cNvPr id="5" name="Footer Placeholder 4"/>
          <p:cNvSpPr>
            <a:spLocks noGrp="1"/>
          </p:cNvSpPr>
          <p:nvPr>
            <p:ph type="ftr" sz="quarter" idx="11"/>
          </p:nvPr>
        </p:nvSpPr>
        <p:spPr/>
        <p:txBody>
          <a:bodyPr/>
          <a:lstStyle/>
          <a:p>
            <a:r>
              <a:rPr lang="en-US"/>
              <a:t>Regular Expressions</a:t>
            </a:r>
            <a:endParaRPr lang="en-US" dirty="0"/>
          </a:p>
        </p:txBody>
      </p:sp>
      <p:sp>
        <p:nvSpPr>
          <p:cNvPr id="6" name="Slide Number Placeholder 5"/>
          <p:cNvSpPr>
            <a:spLocks noGrp="1"/>
          </p:cNvSpPr>
          <p:nvPr>
            <p:ph type="sldNum" sz="quarter" idx="12"/>
          </p:nvPr>
        </p:nvSpPr>
        <p:spPr/>
        <p:txBody>
          <a:bodyPr/>
          <a:lstStyle/>
          <a:p>
            <a:fld id="{77C04292-0D11-48CA-B220-C7329DEF4694}" type="slidenum">
              <a:rPr lang="en-US" smtClean="0"/>
              <a:t>21</a:t>
            </a:fld>
            <a:endParaRPr lang="en-US"/>
          </a:p>
        </p:txBody>
      </p:sp>
    </p:spTree>
    <p:extLst>
      <p:ext uri="{BB962C8B-B14F-4D97-AF65-F5344CB8AC3E}">
        <p14:creationId xmlns:p14="http://schemas.microsoft.com/office/powerpoint/2010/main" val="644987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Date Placeholder 2"/>
          <p:cNvSpPr>
            <a:spLocks noGrp="1"/>
          </p:cNvSpPr>
          <p:nvPr>
            <p:ph type="dt" sz="half" idx="10"/>
          </p:nvPr>
        </p:nvSpPr>
        <p:spPr/>
        <p:txBody>
          <a:bodyPr/>
          <a:lstStyle/>
          <a:p>
            <a:fld id="{4692DAD0-D19D-498C-92F3-41995FCDF8A8}" type="datetime1">
              <a:rPr lang="en-US" smtClean="0"/>
              <a:t>1/22/2025</a:t>
            </a:fld>
            <a:endParaRPr lang="en-US"/>
          </a:p>
        </p:txBody>
      </p:sp>
      <p:sp>
        <p:nvSpPr>
          <p:cNvPr id="4" name="Footer Placeholder 3"/>
          <p:cNvSpPr>
            <a:spLocks noGrp="1"/>
          </p:cNvSpPr>
          <p:nvPr>
            <p:ph type="ftr" sz="quarter" idx="11"/>
          </p:nvPr>
        </p:nvSpPr>
        <p:spPr/>
        <p:txBody>
          <a:bodyPr/>
          <a:lstStyle/>
          <a:p>
            <a:r>
              <a:rPr lang="en-US"/>
              <a:t>Regular Expressions</a:t>
            </a:r>
          </a:p>
        </p:txBody>
      </p:sp>
      <p:sp>
        <p:nvSpPr>
          <p:cNvPr id="5" name="Slide Number Placeholder 4"/>
          <p:cNvSpPr>
            <a:spLocks noGrp="1"/>
          </p:cNvSpPr>
          <p:nvPr>
            <p:ph type="sldNum" sz="quarter" idx="12"/>
          </p:nvPr>
        </p:nvSpPr>
        <p:spPr/>
        <p:txBody>
          <a:bodyPr/>
          <a:lstStyle/>
          <a:p>
            <a:fld id="{77C04292-0D11-48CA-B220-C7329DEF4694}" type="slidenum">
              <a:rPr lang="en-US" smtClean="0"/>
              <a:t>22</a:t>
            </a:fld>
            <a:endParaRPr lang="en-US"/>
          </a:p>
        </p:txBody>
      </p:sp>
    </p:spTree>
    <p:extLst>
      <p:ext uri="{BB962C8B-B14F-4D97-AF65-F5344CB8AC3E}">
        <p14:creationId xmlns:p14="http://schemas.microsoft.com/office/powerpoint/2010/main" val="149736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Warm Up</a:t>
            </a:r>
          </a:p>
          <a:p>
            <a:r>
              <a:rPr lang="en-US" dirty="0"/>
              <a:t>Objectives</a:t>
            </a:r>
          </a:p>
          <a:p>
            <a:r>
              <a:rPr lang="en-US" dirty="0"/>
              <a:t>Introduction</a:t>
            </a:r>
          </a:p>
          <a:p>
            <a:r>
              <a:rPr lang="en-US" dirty="0"/>
              <a:t>What Are Regular Expressions?</a:t>
            </a:r>
          </a:p>
          <a:p>
            <a:r>
              <a:rPr lang="en-US" dirty="0"/>
              <a:t>Regex vs. Conventional Search &amp; Replace</a:t>
            </a:r>
          </a:p>
          <a:p>
            <a:r>
              <a:rPr lang="en-US" dirty="0"/>
              <a:t>Examples &amp; Demos</a:t>
            </a:r>
          </a:p>
          <a:p>
            <a:r>
              <a:rPr lang="en-US" dirty="0"/>
              <a:t>Questions</a:t>
            </a:r>
          </a:p>
        </p:txBody>
      </p:sp>
      <p:sp>
        <p:nvSpPr>
          <p:cNvPr id="4" name="Date Placeholder 3"/>
          <p:cNvSpPr>
            <a:spLocks noGrp="1"/>
          </p:cNvSpPr>
          <p:nvPr>
            <p:ph type="dt" sz="half" idx="10"/>
          </p:nvPr>
        </p:nvSpPr>
        <p:spPr/>
        <p:txBody>
          <a:bodyPr/>
          <a:lstStyle/>
          <a:p>
            <a:fld id="{61731D5A-2CB2-44F2-9448-D49E944172EA}" type="datetime1">
              <a:rPr lang="en-US" smtClean="0"/>
              <a:t>1/22/2025</a:t>
            </a:fld>
            <a:endParaRPr lang="en-US"/>
          </a:p>
        </p:txBody>
      </p:sp>
      <p:sp>
        <p:nvSpPr>
          <p:cNvPr id="5" name="Footer Placeholder 4"/>
          <p:cNvSpPr>
            <a:spLocks noGrp="1"/>
          </p:cNvSpPr>
          <p:nvPr>
            <p:ph type="ftr" sz="quarter" idx="11"/>
          </p:nvPr>
        </p:nvSpPr>
        <p:spPr/>
        <p:txBody>
          <a:bodyPr/>
          <a:lstStyle/>
          <a:p>
            <a:r>
              <a:rPr lang="en-US"/>
              <a:t>Regular Expressions</a:t>
            </a:r>
            <a:endParaRPr lang="en-US" dirty="0"/>
          </a:p>
        </p:txBody>
      </p:sp>
      <p:sp>
        <p:nvSpPr>
          <p:cNvPr id="6" name="Slide Number Placeholder 5"/>
          <p:cNvSpPr>
            <a:spLocks noGrp="1"/>
          </p:cNvSpPr>
          <p:nvPr>
            <p:ph type="sldNum" sz="quarter" idx="12"/>
          </p:nvPr>
        </p:nvSpPr>
        <p:spPr/>
        <p:txBody>
          <a:bodyPr/>
          <a:lstStyle/>
          <a:p>
            <a:fld id="{77C04292-0D11-48CA-B220-C7329DEF4694}" type="slidenum">
              <a:rPr lang="en-US" smtClean="0"/>
              <a:t>3</a:t>
            </a:fld>
            <a:endParaRPr lang="en-US"/>
          </a:p>
        </p:txBody>
      </p:sp>
    </p:spTree>
    <p:extLst>
      <p:ext uri="{BB962C8B-B14F-4D97-AF65-F5344CB8AC3E}">
        <p14:creationId xmlns:p14="http://schemas.microsoft.com/office/powerpoint/2010/main" val="1316516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Understand advantages of regular expression (</a:t>
            </a:r>
            <a:r>
              <a:rPr lang="en-US" i="1" dirty="0"/>
              <a:t>regex</a:t>
            </a:r>
            <a:r>
              <a:rPr lang="en-US" dirty="0"/>
              <a:t> or </a:t>
            </a:r>
            <a:r>
              <a:rPr lang="en-US" i="1" dirty="0" err="1"/>
              <a:t>regexp</a:t>
            </a:r>
            <a:r>
              <a:rPr lang="en-US" dirty="0"/>
              <a:t>) pattern matching over conventional find &amp; replace</a:t>
            </a:r>
          </a:p>
          <a:p>
            <a:r>
              <a:rPr lang="en-US" dirty="0"/>
              <a:t>List regex literal characters</a:t>
            </a:r>
          </a:p>
          <a:p>
            <a:r>
              <a:rPr lang="en-US" dirty="0"/>
              <a:t>Differentiate among wildcards </a:t>
            </a:r>
          </a:p>
          <a:p>
            <a:r>
              <a:rPr lang="en-US" dirty="0"/>
              <a:t>Be able to build simple regular expressions to use in find / replace in Dreamweaver</a:t>
            </a:r>
          </a:p>
        </p:txBody>
      </p:sp>
      <p:sp>
        <p:nvSpPr>
          <p:cNvPr id="4" name="Date Placeholder 3"/>
          <p:cNvSpPr>
            <a:spLocks noGrp="1"/>
          </p:cNvSpPr>
          <p:nvPr>
            <p:ph type="dt" sz="half" idx="10"/>
          </p:nvPr>
        </p:nvSpPr>
        <p:spPr/>
        <p:txBody>
          <a:bodyPr/>
          <a:lstStyle/>
          <a:p>
            <a:fld id="{16FAC4A5-51BB-443F-B735-7CA8841CDF20}" type="datetime1">
              <a:rPr lang="en-US" smtClean="0"/>
              <a:t>1/22/2025</a:t>
            </a:fld>
            <a:endParaRPr lang="en-US"/>
          </a:p>
        </p:txBody>
      </p:sp>
      <p:sp>
        <p:nvSpPr>
          <p:cNvPr id="5" name="Footer Placeholder 4"/>
          <p:cNvSpPr>
            <a:spLocks noGrp="1"/>
          </p:cNvSpPr>
          <p:nvPr>
            <p:ph type="ftr" sz="quarter" idx="11"/>
          </p:nvPr>
        </p:nvSpPr>
        <p:spPr/>
        <p:txBody>
          <a:bodyPr/>
          <a:lstStyle/>
          <a:p>
            <a:r>
              <a:rPr lang="en-US"/>
              <a:t>Regular Expressions</a:t>
            </a:r>
            <a:endParaRPr lang="en-US" dirty="0"/>
          </a:p>
        </p:txBody>
      </p:sp>
      <p:sp>
        <p:nvSpPr>
          <p:cNvPr id="6" name="Slide Number Placeholder 5"/>
          <p:cNvSpPr>
            <a:spLocks noGrp="1"/>
          </p:cNvSpPr>
          <p:nvPr>
            <p:ph type="sldNum" sz="quarter" idx="12"/>
          </p:nvPr>
        </p:nvSpPr>
        <p:spPr/>
        <p:txBody>
          <a:bodyPr/>
          <a:lstStyle/>
          <a:p>
            <a:fld id="{77C04292-0D11-48CA-B220-C7329DEF4694}" type="slidenum">
              <a:rPr lang="en-US" smtClean="0"/>
              <a:t>4</a:t>
            </a:fld>
            <a:endParaRPr lang="en-US"/>
          </a:p>
        </p:txBody>
      </p:sp>
    </p:spTree>
    <p:extLst>
      <p:ext uri="{BB962C8B-B14F-4D97-AF65-F5344CB8AC3E}">
        <p14:creationId xmlns:p14="http://schemas.microsoft.com/office/powerpoint/2010/main" val="3862382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Introduction</a:t>
            </a:r>
          </a:p>
        </p:txBody>
      </p:sp>
      <p:pic>
        <p:nvPicPr>
          <p:cNvPr id="10" name="Content Placeholder 9"/>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rot="16200000">
            <a:off x="-110898" y="2777828"/>
            <a:ext cx="4352925" cy="2448520"/>
          </a:xfrm>
        </p:spPr>
      </p:pic>
      <p:sp>
        <p:nvSpPr>
          <p:cNvPr id="9" name="Content Placeholder 8"/>
          <p:cNvSpPr>
            <a:spLocks noGrp="1"/>
          </p:cNvSpPr>
          <p:nvPr>
            <p:ph sz="half" idx="2"/>
          </p:nvPr>
        </p:nvSpPr>
        <p:spPr>
          <a:xfrm>
            <a:off x="3420836" y="1825625"/>
            <a:ext cx="7932964" cy="4351338"/>
          </a:xfrm>
        </p:spPr>
        <p:txBody>
          <a:bodyPr/>
          <a:lstStyle/>
          <a:p>
            <a:r>
              <a:rPr lang="en-US" dirty="0"/>
              <a:t>Luckiest dad in the world</a:t>
            </a:r>
          </a:p>
          <a:p>
            <a:r>
              <a:rPr lang="en-US" dirty="0"/>
              <a:t>Science and Engineering teacher at Lowell High School, Adjunct at Middlesex Community College</a:t>
            </a:r>
          </a:p>
          <a:p>
            <a:r>
              <a:rPr lang="en-US" dirty="0"/>
              <a:t>Software Engineer</a:t>
            </a:r>
          </a:p>
          <a:p>
            <a:r>
              <a:rPr lang="en-US" dirty="0"/>
              <a:t>US naval officer – Navigator &amp; Nuclear Engineer</a:t>
            </a:r>
          </a:p>
          <a:p>
            <a:r>
              <a:rPr lang="en-US" dirty="0"/>
              <a:t>BS Computer Science, US Naval Academy</a:t>
            </a:r>
          </a:p>
          <a:p>
            <a:r>
              <a:rPr lang="en-US" dirty="0"/>
              <a:t>MEd UMass Lowell</a:t>
            </a:r>
          </a:p>
        </p:txBody>
      </p:sp>
      <p:sp>
        <p:nvSpPr>
          <p:cNvPr id="11" name="Date Placeholder 10"/>
          <p:cNvSpPr>
            <a:spLocks noGrp="1"/>
          </p:cNvSpPr>
          <p:nvPr>
            <p:ph type="dt" sz="half" idx="10"/>
          </p:nvPr>
        </p:nvSpPr>
        <p:spPr/>
        <p:txBody>
          <a:bodyPr/>
          <a:lstStyle/>
          <a:p>
            <a:fld id="{C634DDD7-0002-4E69-85FF-030DD857A067}" type="datetime1">
              <a:rPr lang="en-US" smtClean="0"/>
              <a:t>1/22/2025</a:t>
            </a:fld>
            <a:endParaRPr lang="en-US"/>
          </a:p>
        </p:txBody>
      </p:sp>
      <p:sp>
        <p:nvSpPr>
          <p:cNvPr id="12" name="Footer Placeholder 11"/>
          <p:cNvSpPr>
            <a:spLocks noGrp="1"/>
          </p:cNvSpPr>
          <p:nvPr>
            <p:ph type="ftr" sz="quarter" idx="11"/>
          </p:nvPr>
        </p:nvSpPr>
        <p:spPr/>
        <p:txBody>
          <a:bodyPr/>
          <a:lstStyle/>
          <a:p>
            <a:r>
              <a:rPr lang="en-US"/>
              <a:t>Regular Expressions</a:t>
            </a:r>
          </a:p>
        </p:txBody>
      </p:sp>
      <p:sp>
        <p:nvSpPr>
          <p:cNvPr id="13" name="Slide Number Placeholder 12"/>
          <p:cNvSpPr>
            <a:spLocks noGrp="1"/>
          </p:cNvSpPr>
          <p:nvPr>
            <p:ph type="sldNum" sz="quarter" idx="12"/>
          </p:nvPr>
        </p:nvSpPr>
        <p:spPr/>
        <p:txBody>
          <a:bodyPr/>
          <a:lstStyle/>
          <a:p>
            <a:fld id="{77C04292-0D11-48CA-B220-C7329DEF4694}" type="slidenum">
              <a:rPr lang="en-US" smtClean="0"/>
              <a:t>5</a:t>
            </a:fld>
            <a:endParaRPr lang="en-US"/>
          </a:p>
        </p:txBody>
      </p:sp>
    </p:spTree>
    <p:extLst>
      <p:ext uri="{BB962C8B-B14F-4D97-AF65-F5344CB8AC3E}">
        <p14:creationId xmlns:p14="http://schemas.microsoft.com/office/powerpoint/2010/main" val="312675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Are Regular Expressions?</a:t>
            </a:r>
          </a:p>
        </p:txBody>
      </p:sp>
      <p:sp>
        <p:nvSpPr>
          <p:cNvPr id="6" name="Content Placeholder 5"/>
          <p:cNvSpPr>
            <a:spLocks noGrp="1"/>
          </p:cNvSpPr>
          <p:nvPr>
            <p:ph idx="1"/>
          </p:nvPr>
        </p:nvSpPr>
        <p:spPr/>
        <p:txBody>
          <a:bodyPr/>
          <a:lstStyle/>
          <a:p>
            <a:r>
              <a:rPr lang="en-US" dirty="0"/>
              <a:t>A sequence of character (i.e., a </a:t>
            </a:r>
            <a:r>
              <a:rPr lang="en-US" i="1" dirty="0"/>
              <a:t>string</a:t>
            </a:r>
            <a:r>
              <a:rPr lang="en-US" dirty="0"/>
              <a:t>) that defines a search pattern</a:t>
            </a:r>
          </a:p>
          <a:p>
            <a:r>
              <a:rPr lang="en-US" dirty="0"/>
              <a:t>Used in find &amp; replace utilities</a:t>
            </a:r>
          </a:p>
          <a:p>
            <a:r>
              <a:rPr lang="en-US" b="1" dirty="0"/>
              <a:t>Huge</a:t>
            </a:r>
            <a:r>
              <a:rPr lang="en-US" dirty="0"/>
              <a:t> in Unix / Linux text processing</a:t>
            </a:r>
          </a:p>
          <a:p>
            <a:r>
              <a:rPr lang="en-US" dirty="0"/>
              <a:t>Used in many text editors, IDEs including Dreamweaver</a:t>
            </a:r>
          </a:p>
        </p:txBody>
      </p:sp>
      <p:sp>
        <p:nvSpPr>
          <p:cNvPr id="7" name="Date Placeholder 6"/>
          <p:cNvSpPr>
            <a:spLocks noGrp="1"/>
          </p:cNvSpPr>
          <p:nvPr>
            <p:ph type="dt" sz="half" idx="10"/>
          </p:nvPr>
        </p:nvSpPr>
        <p:spPr/>
        <p:txBody>
          <a:bodyPr/>
          <a:lstStyle/>
          <a:p>
            <a:fld id="{E87E6E8C-680B-4084-82D8-A3E226C0832E}" type="datetime1">
              <a:rPr lang="en-US" smtClean="0"/>
              <a:t>1/22/2025</a:t>
            </a:fld>
            <a:endParaRPr lang="en-US"/>
          </a:p>
        </p:txBody>
      </p:sp>
      <p:sp>
        <p:nvSpPr>
          <p:cNvPr id="8" name="Footer Placeholder 7"/>
          <p:cNvSpPr>
            <a:spLocks noGrp="1"/>
          </p:cNvSpPr>
          <p:nvPr>
            <p:ph type="ftr" sz="quarter" idx="11"/>
          </p:nvPr>
        </p:nvSpPr>
        <p:spPr/>
        <p:txBody>
          <a:bodyPr/>
          <a:lstStyle/>
          <a:p>
            <a:r>
              <a:rPr lang="en-US"/>
              <a:t>Regular Expressions</a:t>
            </a:r>
            <a:endParaRPr lang="en-US" dirty="0"/>
          </a:p>
        </p:txBody>
      </p:sp>
      <p:sp>
        <p:nvSpPr>
          <p:cNvPr id="9" name="Slide Number Placeholder 8"/>
          <p:cNvSpPr>
            <a:spLocks noGrp="1"/>
          </p:cNvSpPr>
          <p:nvPr>
            <p:ph type="sldNum" sz="quarter" idx="12"/>
          </p:nvPr>
        </p:nvSpPr>
        <p:spPr/>
        <p:txBody>
          <a:bodyPr/>
          <a:lstStyle/>
          <a:p>
            <a:fld id="{77C04292-0D11-48CA-B220-C7329DEF4694}" type="slidenum">
              <a:rPr lang="en-US" smtClean="0"/>
              <a:t>6</a:t>
            </a:fld>
            <a:endParaRPr lang="en-US"/>
          </a:p>
        </p:txBody>
      </p:sp>
    </p:spTree>
    <p:extLst>
      <p:ext uri="{BB962C8B-B14F-4D97-AF65-F5344CB8AC3E}">
        <p14:creationId xmlns:p14="http://schemas.microsoft.com/office/powerpoint/2010/main" val="2062561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Regular Expressions?</a:t>
            </a:r>
          </a:p>
        </p:txBody>
      </p:sp>
      <p:sp>
        <p:nvSpPr>
          <p:cNvPr id="3" name="Content Placeholder 2"/>
          <p:cNvSpPr>
            <a:spLocks noGrp="1"/>
          </p:cNvSpPr>
          <p:nvPr>
            <p:ph idx="1"/>
          </p:nvPr>
        </p:nvSpPr>
        <p:spPr>
          <a:xfrm>
            <a:off x="838200" y="1825624"/>
            <a:ext cx="10515600" cy="4681312"/>
          </a:xfrm>
        </p:spPr>
        <p:txBody>
          <a:bodyPr>
            <a:normAutofit/>
          </a:bodyPr>
          <a:lstStyle/>
          <a:p>
            <a:pPr>
              <a:spcAft>
                <a:spcPts val="300"/>
              </a:spcAft>
            </a:pPr>
            <a:r>
              <a:rPr lang="en-US" dirty="0"/>
              <a:t>Build search pattern strings using special or reserved characters called </a:t>
            </a:r>
            <a:r>
              <a:rPr lang="en-US" i="1" dirty="0" err="1"/>
              <a:t>metacharacters</a:t>
            </a:r>
            <a:r>
              <a:rPr lang="en-US" dirty="0"/>
              <a:t>:</a:t>
            </a:r>
          </a:p>
          <a:p>
            <a:pPr indent="0" algn="ctr">
              <a:spcAft>
                <a:spcPts val="300"/>
              </a:spcAft>
              <a:buNone/>
            </a:pPr>
            <a:r>
              <a:rPr lang="en-US" dirty="0"/>
              <a:t>\      ^      $      .      |      ?      *      +      (      )      [      { </a:t>
            </a:r>
          </a:p>
          <a:p>
            <a:pPr>
              <a:spcAft>
                <a:spcPts val="300"/>
              </a:spcAft>
            </a:pPr>
            <a:r>
              <a:rPr lang="en-US" dirty="0"/>
              <a:t>Similar to familiar wildcards in conventional searches (e.g., *.</a:t>
            </a:r>
            <a:r>
              <a:rPr lang="en-US" dirty="0" err="1"/>
              <a:t>htm</a:t>
            </a:r>
            <a:r>
              <a:rPr lang="en-US" dirty="0"/>
              <a:t>* )</a:t>
            </a:r>
          </a:p>
          <a:p>
            <a:pPr>
              <a:spcAft>
                <a:spcPts val="300"/>
              </a:spcAft>
            </a:pPr>
            <a:r>
              <a:rPr lang="en-US" i="1" dirty="0"/>
              <a:t>Literals</a:t>
            </a:r>
            <a:r>
              <a:rPr lang="en-US" dirty="0"/>
              <a:t>:  Characters that match themselves, e.g., </a:t>
            </a:r>
          </a:p>
          <a:p>
            <a:pPr indent="0">
              <a:spcAft>
                <a:spcPts val="300"/>
              </a:spcAft>
              <a:buNone/>
            </a:pPr>
            <a:r>
              <a:rPr lang="en-US" dirty="0"/>
              <a:t>a		</a:t>
            </a:r>
            <a:r>
              <a:rPr lang="en-US" dirty="0" err="1"/>
              <a:t>abc</a:t>
            </a:r>
            <a:r>
              <a:rPr lang="en-US" dirty="0"/>
              <a:t>		</a:t>
            </a:r>
            <a:r>
              <a:rPr lang="en-US" dirty="0" err="1"/>
              <a:t>two</a:t>
            </a:r>
            <a:r>
              <a:rPr lang="en-US" b="1" dirty="0" err="1"/>
              <a:t>␣</a:t>
            </a:r>
            <a:r>
              <a:rPr lang="en-US" dirty="0" err="1"/>
              <a:t>words</a:t>
            </a:r>
            <a:endParaRPr lang="en-US" dirty="0"/>
          </a:p>
          <a:p>
            <a:pPr>
              <a:spcAft>
                <a:spcPts val="300"/>
              </a:spcAft>
            </a:pPr>
            <a:r>
              <a:rPr lang="en-US" dirty="0"/>
              <a:t>“Non-printable” characters:</a:t>
            </a:r>
            <a:br>
              <a:rPr lang="en-US" dirty="0"/>
            </a:br>
            <a:r>
              <a:rPr lang="en-US" dirty="0"/>
              <a:t>\t tab	\r carriage return		\n linefeed (a.k.a., newline)</a:t>
            </a:r>
          </a:p>
        </p:txBody>
      </p:sp>
      <p:sp>
        <p:nvSpPr>
          <p:cNvPr id="4" name="Date Placeholder 3"/>
          <p:cNvSpPr>
            <a:spLocks noGrp="1"/>
          </p:cNvSpPr>
          <p:nvPr>
            <p:ph type="dt" sz="half" idx="10"/>
          </p:nvPr>
        </p:nvSpPr>
        <p:spPr/>
        <p:txBody>
          <a:bodyPr/>
          <a:lstStyle/>
          <a:p>
            <a:fld id="{D0493EC6-74FE-471C-A82D-49FC3ABF6AB6}" type="datetime1">
              <a:rPr lang="en-US" smtClean="0"/>
              <a:t>1/22/2025</a:t>
            </a:fld>
            <a:endParaRPr lang="en-US"/>
          </a:p>
        </p:txBody>
      </p:sp>
      <p:sp>
        <p:nvSpPr>
          <p:cNvPr id="5" name="Footer Placeholder 4"/>
          <p:cNvSpPr>
            <a:spLocks noGrp="1"/>
          </p:cNvSpPr>
          <p:nvPr>
            <p:ph type="ftr" sz="quarter" idx="11"/>
          </p:nvPr>
        </p:nvSpPr>
        <p:spPr/>
        <p:txBody>
          <a:bodyPr/>
          <a:lstStyle/>
          <a:p>
            <a:r>
              <a:rPr lang="en-US"/>
              <a:t>Regular Expressions</a:t>
            </a:r>
            <a:endParaRPr lang="en-US" dirty="0"/>
          </a:p>
        </p:txBody>
      </p:sp>
      <p:sp>
        <p:nvSpPr>
          <p:cNvPr id="6" name="Slide Number Placeholder 5"/>
          <p:cNvSpPr>
            <a:spLocks noGrp="1"/>
          </p:cNvSpPr>
          <p:nvPr>
            <p:ph type="sldNum" sz="quarter" idx="12"/>
          </p:nvPr>
        </p:nvSpPr>
        <p:spPr/>
        <p:txBody>
          <a:bodyPr/>
          <a:lstStyle/>
          <a:p>
            <a:fld id="{77C04292-0D11-48CA-B220-C7329DEF4694}" type="slidenum">
              <a:rPr lang="en-US" smtClean="0"/>
              <a:t>7</a:t>
            </a:fld>
            <a:endParaRPr lang="en-US"/>
          </a:p>
        </p:txBody>
      </p:sp>
    </p:spTree>
    <p:extLst>
      <p:ext uri="{BB962C8B-B14F-4D97-AF65-F5344CB8AC3E}">
        <p14:creationId xmlns:p14="http://schemas.microsoft.com/office/powerpoint/2010/main" val="30150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Regular Expressions?</a:t>
            </a:r>
          </a:p>
        </p:txBody>
      </p:sp>
      <p:sp>
        <p:nvSpPr>
          <p:cNvPr id="3" name="Content Placeholder 2"/>
          <p:cNvSpPr>
            <a:spLocks noGrp="1"/>
          </p:cNvSpPr>
          <p:nvPr>
            <p:ph idx="1"/>
          </p:nvPr>
        </p:nvSpPr>
        <p:spPr>
          <a:xfrm>
            <a:off x="838200" y="1825625"/>
            <a:ext cx="11097986" cy="4351338"/>
          </a:xfrm>
        </p:spPr>
        <p:txBody>
          <a:bodyPr>
            <a:normAutofit lnSpcReduction="10000"/>
          </a:bodyPr>
          <a:lstStyle/>
          <a:p>
            <a:pPr>
              <a:spcAft>
                <a:spcPts val="900"/>
              </a:spcAft>
            </a:pPr>
            <a:r>
              <a:rPr lang="en-US" dirty="0"/>
              <a:t>Escaping </a:t>
            </a:r>
            <a:r>
              <a:rPr lang="en-US" dirty="0" err="1"/>
              <a:t>metacharacters</a:t>
            </a:r>
            <a:r>
              <a:rPr lang="en-US" dirty="0"/>
              <a:t> – Precede </a:t>
            </a:r>
            <a:r>
              <a:rPr lang="en-US" dirty="0" err="1"/>
              <a:t>metacharacter</a:t>
            </a:r>
            <a:r>
              <a:rPr lang="en-US" dirty="0"/>
              <a:t> with backslash (\)</a:t>
            </a:r>
          </a:p>
          <a:p>
            <a:pPr indent="0">
              <a:spcAft>
                <a:spcPts val="900"/>
              </a:spcAft>
              <a:buNone/>
            </a:pPr>
            <a:r>
              <a:rPr lang="en-US" dirty="0"/>
              <a:t>\+ for plus sign	\\ for backslash	\\\\ for 2 backslashes</a:t>
            </a:r>
          </a:p>
          <a:p>
            <a:pPr>
              <a:spcAft>
                <a:spcPts val="900"/>
              </a:spcAft>
            </a:pPr>
            <a:r>
              <a:rPr lang="en-US" dirty="0"/>
              <a:t>ASCII or Unicode (hexadecimal):	\xA9 ©	\uA2 ¢</a:t>
            </a:r>
          </a:p>
          <a:p>
            <a:pPr>
              <a:spcAft>
                <a:spcPts val="900"/>
              </a:spcAft>
            </a:pPr>
            <a:r>
              <a:rPr lang="en-US" dirty="0"/>
              <a:t>White space – Any character or series of characters representing horizontal or vertical space: </a:t>
            </a:r>
          </a:p>
          <a:p>
            <a:pPr indent="0">
              <a:spcAft>
                <a:spcPts val="900"/>
              </a:spcAft>
              <a:buNone/>
            </a:pPr>
            <a:r>
              <a:rPr lang="en-US" dirty="0"/>
              <a:t>\s  can represent any single space (</a:t>
            </a:r>
            <a:r>
              <a:rPr lang="en-US" b="1" dirty="0"/>
              <a:t>␣</a:t>
            </a:r>
            <a:r>
              <a:rPr lang="en-US" dirty="0"/>
              <a:t>), tab (\t) or newline (\n)</a:t>
            </a:r>
          </a:p>
          <a:p>
            <a:pPr>
              <a:spcAft>
                <a:spcPts val="900"/>
              </a:spcAft>
            </a:pPr>
            <a:r>
              <a:rPr lang="en-US" dirty="0"/>
              <a:t>Any character – A powerful (or dangerous) pattern:  .  (period)</a:t>
            </a:r>
          </a:p>
          <a:p>
            <a:pPr indent="0">
              <a:spcAft>
                <a:spcPts val="900"/>
              </a:spcAft>
              <a:buNone/>
            </a:pPr>
            <a:r>
              <a:rPr lang="en-US" dirty="0"/>
              <a:t>Matches any character except line breaks (\r, \n, \r\n)</a:t>
            </a:r>
          </a:p>
        </p:txBody>
      </p:sp>
      <p:sp>
        <p:nvSpPr>
          <p:cNvPr id="4" name="Date Placeholder 3"/>
          <p:cNvSpPr>
            <a:spLocks noGrp="1"/>
          </p:cNvSpPr>
          <p:nvPr>
            <p:ph type="dt" sz="half" idx="10"/>
          </p:nvPr>
        </p:nvSpPr>
        <p:spPr/>
        <p:txBody>
          <a:bodyPr/>
          <a:lstStyle/>
          <a:p>
            <a:fld id="{D0493EC6-74FE-471C-A82D-49FC3ABF6AB6}" type="datetime1">
              <a:rPr lang="en-US" smtClean="0"/>
              <a:t>1/22/2025</a:t>
            </a:fld>
            <a:endParaRPr lang="en-US"/>
          </a:p>
        </p:txBody>
      </p:sp>
      <p:sp>
        <p:nvSpPr>
          <p:cNvPr id="5" name="Footer Placeholder 4"/>
          <p:cNvSpPr>
            <a:spLocks noGrp="1"/>
          </p:cNvSpPr>
          <p:nvPr>
            <p:ph type="ftr" sz="quarter" idx="11"/>
          </p:nvPr>
        </p:nvSpPr>
        <p:spPr/>
        <p:txBody>
          <a:bodyPr/>
          <a:lstStyle/>
          <a:p>
            <a:r>
              <a:rPr lang="en-US"/>
              <a:t>Regular Expressions</a:t>
            </a:r>
            <a:endParaRPr lang="en-US" dirty="0"/>
          </a:p>
        </p:txBody>
      </p:sp>
      <p:sp>
        <p:nvSpPr>
          <p:cNvPr id="6" name="Slide Number Placeholder 5"/>
          <p:cNvSpPr>
            <a:spLocks noGrp="1"/>
          </p:cNvSpPr>
          <p:nvPr>
            <p:ph type="sldNum" sz="quarter" idx="12"/>
          </p:nvPr>
        </p:nvSpPr>
        <p:spPr/>
        <p:txBody>
          <a:bodyPr/>
          <a:lstStyle/>
          <a:p>
            <a:fld id="{77C04292-0D11-48CA-B220-C7329DEF4694}" type="slidenum">
              <a:rPr lang="en-US" smtClean="0"/>
              <a:t>8</a:t>
            </a:fld>
            <a:endParaRPr lang="en-US"/>
          </a:p>
        </p:txBody>
      </p:sp>
    </p:spTree>
    <p:extLst>
      <p:ext uri="{BB962C8B-B14F-4D97-AF65-F5344CB8AC3E}">
        <p14:creationId xmlns:p14="http://schemas.microsoft.com/office/powerpoint/2010/main" val="288583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Regular Expressions?</a:t>
            </a:r>
          </a:p>
        </p:txBody>
      </p:sp>
      <p:sp>
        <p:nvSpPr>
          <p:cNvPr id="3" name="Content Placeholder 2"/>
          <p:cNvSpPr>
            <a:spLocks noGrp="1"/>
          </p:cNvSpPr>
          <p:nvPr>
            <p:ph idx="1"/>
          </p:nvPr>
        </p:nvSpPr>
        <p:spPr/>
        <p:txBody>
          <a:bodyPr/>
          <a:lstStyle/>
          <a:p>
            <a:pPr>
              <a:spcAft>
                <a:spcPts val="1200"/>
              </a:spcAft>
            </a:pPr>
            <a:r>
              <a:rPr lang="en-US" dirty="0"/>
              <a:t>Anchors:  ^ for beginning of string or line, $ for end of string or line</a:t>
            </a:r>
          </a:p>
          <a:p>
            <a:pPr>
              <a:spcAft>
                <a:spcPts val="1200"/>
              </a:spcAft>
            </a:pPr>
            <a:r>
              <a:rPr lang="en-US" dirty="0"/>
              <a:t>Grouping:  ( )	[ ]	{ }</a:t>
            </a:r>
          </a:p>
          <a:p>
            <a:pPr>
              <a:spcAft>
                <a:spcPts val="1200"/>
              </a:spcAft>
            </a:pPr>
            <a:r>
              <a:rPr lang="en-US" dirty="0"/>
              <a:t>Repetition or quantifiers – Defines optional or repeating patterns:  </a:t>
            </a:r>
          </a:p>
          <a:p>
            <a:pPr indent="0">
              <a:spcAft>
                <a:spcPts val="1200"/>
              </a:spcAft>
              <a:buNone/>
            </a:pPr>
            <a:r>
              <a:rPr lang="en-US" dirty="0"/>
              <a:t>* zero or more times	? one or no times	+ one or more times</a:t>
            </a:r>
            <a:br>
              <a:rPr lang="en-US" dirty="0"/>
            </a:br>
            <a:r>
              <a:rPr lang="en-US" dirty="0"/>
              <a:t>{3} exactly 3 times	{2,4} 2 to 4 times inclusive</a:t>
            </a:r>
            <a:br>
              <a:rPr lang="en-US" dirty="0"/>
            </a:br>
            <a:r>
              <a:rPr lang="en-US" dirty="0"/>
              <a:t>{5,} 5 or more times</a:t>
            </a:r>
          </a:p>
          <a:p>
            <a:pPr>
              <a:spcAft>
                <a:spcPts val="1200"/>
              </a:spcAft>
            </a:pPr>
            <a:r>
              <a:rPr lang="en-US" dirty="0"/>
              <a:t>Alternation – This or that:  Pipe (|)	</a:t>
            </a:r>
            <a:r>
              <a:rPr lang="en-US" dirty="0" err="1"/>
              <a:t>this|that</a:t>
            </a:r>
            <a:endParaRPr lang="en-US" dirty="0"/>
          </a:p>
        </p:txBody>
      </p:sp>
      <p:sp>
        <p:nvSpPr>
          <p:cNvPr id="4" name="Date Placeholder 3"/>
          <p:cNvSpPr>
            <a:spLocks noGrp="1"/>
          </p:cNvSpPr>
          <p:nvPr>
            <p:ph type="dt" sz="half" idx="10"/>
          </p:nvPr>
        </p:nvSpPr>
        <p:spPr/>
        <p:txBody>
          <a:bodyPr/>
          <a:lstStyle/>
          <a:p>
            <a:fld id="{D0493EC6-74FE-471C-A82D-49FC3ABF6AB6}" type="datetime1">
              <a:rPr lang="en-US" smtClean="0"/>
              <a:t>1/22/2025</a:t>
            </a:fld>
            <a:endParaRPr lang="en-US"/>
          </a:p>
        </p:txBody>
      </p:sp>
      <p:sp>
        <p:nvSpPr>
          <p:cNvPr id="5" name="Footer Placeholder 4"/>
          <p:cNvSpPr>
            <a:spLocks noGrp="1"/>
          </p:cNvSpPr>
          <p:nvPr>
            <p:ph type="ftr" sz="quarter" idx="11"/>
          </p:nvPr>
        </p:nvSpPr>
        <p:spPr/>
        <p:txBody>
          <a:bodyPr/>
          <a:lstStyle/>
          <a:p>
            <a:r>
              <a:rPr lang="en-US"/>
              <a:t>Regular Expressions</a:t>
            </a:r>
            <a:endParaRPr lang="en-US" dirty="0"/>
          </a:p>
        </p:txBody>
      </p:sp>
      <p:sp>
        <p:nvSpPr>
          <p:cNvPr id="6" name="Slide Number Placeholder 5"/>
          <p:cNvSpPr>
            <a:spLocks noGrp="1"/>
          </p:cNvSpPr>
          <p:nvPr>
            <p:ph type="sldNum" sz="quarter" idx="12"/>
          </p:nvPr>
        </p:nvSpPr>
        <p:spPr/>
        <p:txBody>
          <a:bodyPr/>
          <a:lstStyle/>
          <a:p>
            <a:fld id="{77C04292-0D11-48CA-B220-C7329DEF4694}" type="slidenum">
              <a:rPr lang="en-US" smtClean="0"/>
              <a:t>9</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1183" y="4336863"/>
            <a:ext cx="2050762" cy="2447318"/>
          </a:xfrm>
          <a:prstGeom prst="rect">
            <a:avLst/>
          </a:prstGeom>
        </p:spPr>
      </p:pic>
      <p:sp>
        <p:nvSpPr>
          <p:cNvPr id="8" name="Oval 7"/>
          <p:cNvSpPr/>
          <p:nvPr/>
        </p:nvSpPr>
        <p:spPr>
          <a:xfrm>
            <a:off x="8341183" y="4416881"/>
            <a:ext cx="917121" cy="6368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latin typeface="Comic Sans MS" panose="030F0702030302020204" pitchFamily="66" charset="0"/>
              </a:rPr>
              <a:t>this or that</a:t>
            </a:r>
          </a:p>
        </p:txBody>
      </p:sp>
    </p:spTree>
    <p:extLst>
      <p:ext uri="{BB962C8B-B14F-4D97-AF65-F5344CB8AC3E}">
        <p14:creationId xmlns:p14="http://schemas.microsoft.com/office/powerpoint/2010/main" val="55172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67DEB420-219E-4ADC-A6E5-48A3A898701E}" vid="{667B1912-B5EB-4AF8-8A3D-9DACC572B5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 ODE Template</Template>
  <TotalTime>277</TotalTime>
  <Words>1941</Words>
  <Application>Microsoft Office PowerPoint</Application>
  <PresentationFormat>Widescreen</PresentationFormat>
  <Paragraphs>189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Narrow</vt:lpstr>
      <vt:lpstr>Calibri</vt:lpstr>
      <vt:lpstr>Calibri Light</vt:lpstr>
      <vt:lpstr>Comic Sans MS</vt:lpstr>
      <vt:lpstr>Times New Roman</vt:lpstr>
      <vt:lpstr>Office Theme</vt:lpstr>
      <vt:lpstr>Warm Up</vt:lpstr>
      <vt:lpstr>Regular Expressions</vt:lpstr>
      <vt:lpstr>Agenda</vt:lpstr>
      <vt:lpstr>Objectives</vt:lpstr>
      <vt:lpstr>Introduction</vt:lpstr>
      <vt:lpstr>What Are Regular Expressions?</vt:lpstr>
      <vt:lpstr>What Are Regular Expressions?</vt:lpstr>
      <vt:lpstr>What Are Regular Expressions?</vt:lpstr>
      <vt:lpstr>What Are Regular Expressions?</vt:lpstr>
      <vt:lpstr>Regex vs. Conventional Search &amp; Replace</vt:lpstr>
      <vt:lpstr>Regex vs. Conventional Search &amp; Replace</vt:lpstr>
      <vt:lpstr>Regex vs. Conventional Search &amp; Replace</vt:lpstr>
      <vt:lpstr>Examples</vt:lpstr>
      <vt:lpstr>Demo</vt:lpstr>
      <vt:lpstr>Demo</vt:lpstr>
      <vt:lpstr>Demo</vt:lpstr>
      <vt:lpstr>Demo</vt:lpstr>
      <vt:lpstr>Demo</vt:lpstr>
      <vt:lpstr>Demo</vt:lpstr>
      <vt:lpstr>Demo</vt:lpstr>
      <vt:lpstr>Objectives</vt:lpstr>
      <vt:lpstr>Questions</vt:lpstr>
    </vt:vector>
  </TitlesOfParts>
  <Company>BU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 Expressions</dc:title>
  <dc:creator>Nekrasz, Douglas</dc:creator>
  <cp:lastModifiedBy>Douglas Nekrasz</cp:lastModifiedBy>
  <cp:revision>27</cp:revision>
  <dcterms:created xsi:type="dcterms:W3CDTF">2017-09-12T16:10:47Z</dcterms:created>
  <dcterms:modified xsi:type="dcterms:W3CDTF">2025-01-22T23:26:04Z</dcterms:modified>
</cp:coreProperties>
</file>