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7" r:id="rId6"/>
    <p:sldId id="282" r:id="rId7"/>
    <p:sldId id="283" r:id="rId8"/>
    <p:sldId id="295" r:id="rId9"/>
    <p:sldId id="294" r:id="rId10"/>
    <p:sldId id="293" r:id="rId11"/>
    <p:sldId id="268" r:id="rId12"/>
    <p:sldId id="279" r:id="rId13"/>
    <p:sldId id="275" r:id="rId14"/>
    <p:sldId id="280" r:id="rId15"/>
    <p:sldId id="285" r:id="rId16"/>
    <p:sldId id="287" r:id="rId17"/>
    <p:sldId id="288" r:id="rId18"/>
    <p:sldId id="289" r:id="rId19"/>
    <p:sldId id="291" r:id="rId20"/>
    <p:sldId id="290" r:id="rId21"/>
    <p:sldId id="292" r:id="rId22"/>
    <p:sldId id="278" r:id="rId23"/>
    <p:sldId id="307" r:id="rId24"/>
    <p:sldId id="308" r:id="rId25"/>
    <p:sldId id="266" r:id="rId26"/>
    <p:sldId id="274" r:id="rId27"/>
    <p:sldId id="269" r:id="rId28"/>
    <p:sldId id="277" r:id="rId29"/>
    <p:sldId id="284" r:id="rId30"/>
    <p:sldId id="302" r:id="rId31"/>
    <p:sldId id="271" r:id="rId32"/>
    <p:sldId id="276" r:id="rId33"/>
    <p:sldId id="273" r:id="rId34"/>
    <p:sldId id="281" r:id="rId35"/>
    <p:sldId id="296" r:id="rId36"/>
    <p:sldId id="298" r:id="rId37"/>
    <p:sldId id="303" r:id="rId38"/>
    <p:sldId id="299" r:id="rId39"/>
    <p:sldId id="304" r:id="rId40"/>
    <p:sldId id="305" r:id="rId41"/>
    <p:sldId id="306" r:id="rId42"/>
    <p:sldId id="300" r:id="rId43"/>
    <p:sldId id="264" r:id="rId44"/>
    <p:sldId id="301" r:id="rId45"/>
    <p:sldId id="262" r:id="rId46"/>
    <p:sldId id="263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10" autoAdjust="0"/>
  </p:normalViewPr>
  <p:slideViewPr>
    <p:cSldViewPr>
      <p:cViewPr>
        <p:scale>
          <a:sx n="70" d="100"/>
          <a:sy n="70" d="100"/>
        </p:scale>
        <p:origin x="-2592" y="-9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3B339EB-95EC-468B-B460-86EEE3D7A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17B70-8D51-46A1-9A29-11BE9045806D}" type="slidenum">
              <a:rPr lang="en-US"/>
              <a:pPr/>
              <a:t>27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side force, F,  is applied, f</a:t>
            </a:r>
            <a:r>
              <a:rPr lang="en-US" baseline="-25000"/>
              <a:t>s</a:t>
            </a:r>
            <a:r>
              <a:rPr lang="en-US"/>
              <a:t> increases with the applied force until the object slips / begins to move.  </a:t>
            </a:r>
          </a:p>
          <a:p>
            <a:r>
              <a:rPr lang="en-US"/>
              <a:t>When the object is on the verge of moving, f</a:t>
            </a:r>
            <a:r>
              <a:rPr lang="en-US" baseline="-25000"/>
              <a:t>s</a:t>
            </a:r>
            <a:r>
              <a:rPr lang="en-US"/>
              <a:t> is at a maximum.</a:t>
            </a:r>
          </a:p>
          <a:p>
            <a:r>
              <a:rPr lang="en-US"/>
              <a:t>Once the object is moving, force from friction decreases </a:t>
            </a:r>
            <a:r>
              <a:rPr lang="en-US">
                <a:sym typeface="Wingdings" pitchFamily="2" charset="2"/>
              </a:rPr>
              <a:t> kinetic friction, f</a:t>
            </a:r>
            <a:r>
              <a:rPr lang="en-US" baseline="-25000">
                <a:sym typeface="Wingdings" pitchFamily="2" charset="2"/>
              </a:rPr>
              <a:t>k</a:t>
            </a:r>
            <a:r>
              <a:rPr lang="en-US">
                <a:sym typeface="Wingdings" pitchFamily="2" charset="2"/>
              </a:rPr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63873-C5B3-4614-B2B7-A5FC24D6F7B1}" type="slidenum">
              <a:rPr lang="en-US"/>
              <a:pPr/>
              <a:t>31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BFB29-11C2-4A49-889C-E63B26A15A18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motion in the static region until F</a:t>
            </a:r>
            <a:r>
              <a:rPr lang="en-US" baseline="-25000"/>
              <a:t>applied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F</a:t>
            </a:r>
            <a:r>
              <a:rPr lang="en-US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.  Object then starts to accelerate.  Object continues to accelerate because F</a:t>
            </a:r>
            <a:r>
              <a:rPr lang="en-US" baseline="-25000">
                <a:sym typeface="Symbol" pitchFamily="18" charset="2"/>
              </a:rPr>
              <a:t>applied</a:t>
            </a:r>
            <a:r>
              <a:rPr lang="en-US">
                <a:sym typeface="Symbol" pitchFamily="18" charset="2"/>
              </a:rPr>
              <a:t> exceeds F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0425"/>
            <a:ext cx="82296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858000" cy="1752600"/>
          </a:xfrm>
        </p:spPr>
        <p:txBody>
          <a:bodyPr/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5225"/>
            <a:ext cx="1905000" cy="476250"/>
          </a:xfrm>
        </p:spPr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2B7B0168-AE15-49A4-8D9F-D7326E96FE59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245225"/>
            <a:ext cx="6248400" cy="476250"/>
          </a:xfrm>
        </p:spPr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45225"/>
            <a:ext cx="1066800" cy="476250"/>
          </a:xfrm>
        </p:spPr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DC5A7531-DCD5-4EC5-B241-CA456D61E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8281D-CC8B-4A72-95D9-FF368A105A2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ED5DD-F073-43E4-B2F4-E117CC117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274638"/>
            <a:ext cx="207645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74638"/>
            <a:ext cx="607695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A012-852F-452A-B28A-E6BD28ECD509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98F34-AD7E-43F2-947E-9632636C5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7463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6002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4913" y="16002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9938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C53A9DB-E53D-4834-80FA-5E6022251836}" type="datetime1">
              <a:rPr lang="en-US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94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Friction: Dynamics &amp; Newton’s Laws of Motion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7103DD4F-7C78-4BE1-B3E0-11DF0DCC0E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7463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5813" y="16002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6002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9938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F22A5C0-AD05-49D4-9CDF-834412EED80B}" type="datetime1">
              <a:rPr lang="en-US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94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Friction: Dynamics &amp; Newton’s Laws of Motion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4DEB1E40-0B44-4280-96F0-0C2D2A0FE5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BE740-F15F-4D89-A83A-8E2D5EDDC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B1B26-650C-4B4B-B858-B838DF2C5362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9B100-6485-4E27-990D-D652BAD80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6002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6002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B90F6-063D-4A34-9B19-790026AA7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BA1AD-9127-474D-9EE5-206410139D29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7C069-F294-4AEF-A75E-F9256660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D6298-A3C7-461D-9C30-3EA9C835C12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D08C1-EC1B-4736-BE81-DAA553C9E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2A838-5C58-474C-BB26-603792064C12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EC068-EDC7-4853-B24E-A4F1C434B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58E3E-0DFB-4D3C-840C-993609A8594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110CA-44C6-441E-ABA2-74D4819BE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34501-D512-4C59-B602-DF92DAD2535D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478CD-0F8A-4AA1-B301-3C643BF2A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274638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813" y="16002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938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588EE7FF-631C-482C-B1BD-E541332CE173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613525"/>
            <a:ext cx="594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8604FB-7A39-42C0-A2B9-A240D0FCB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xmlns:p14="http://schemas.microsoft.com/office/powerpoint/2010/main"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oleObject" Target="../embeddings/oleObject4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Tension and Friction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Dynamics &amp; Newton’s Laws of Motion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19200"/>
            <a:ext cx="5386388" cy="5257800"/>
          </a:xfrm>
        </p:spPr>
        <p:txBody>
          <a:bodyPr/>
          <a:lstStyle/>
          <a:p>
            <a:r>
              <a:rPr lang="en-US" dirty="0" smtClean="0"/>
              <a:t>Free-body diagram </a:t>
            </a:r>
            <a:br>
              <a:rPr lang="en-US" dirty="0" smtClean="0"/>
            </a:br>
            <a:r>
              <a:rPr lang="en-US" dirty="0" smtClean="0"/>
              <a:t>on the mounting point </a:t>
            </a:r>
            <a:br>
              <a:rPr lang="en-US" dirty="0" smtClean="0"/>
            </a:br>
            <a:r>
              <a:rPr lang="en-US" dirty="0" smtClean="0"/>
              <a:t>on bottom of shelf</a:t>
            </a:r>
          </a:p>
          <a:p>
            <a:pPr lvl="1"/>
            <a:r>
              <a:rPr lang="en-US" dirty="0" smtClean="0"/>
              <a:t>Is the mounting point accelerating?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Free-body diagram </a:t>
            </a:r>
            <a:br>
              <a:rPr lang="en-US" dirty="0" smtClean="0"/>
            </a:br>
            <a:r>
              <a:rPr lang="en-US" dirty="0" smtClean="0"/>
              <a:t>on the pail</a:t>
            </a:r>
          </a:p>
          <a:p>
            <a:pPr lvl="1"/>
            <a:r>
              <a:rPr lang="en-US" dirty="0" smtClean="0"/>
              <a:t>Is the pail accelerating?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(click)</a:t>
            </a:r>
            <a:endParaRPr lang="en-US" sz="1800" dirty="0" smtClean="0"/>
          </a:p>
        </p:txBody>
      </p:sp>
      <p:pic>
        <p:nvPicPr>
          <p:cNvPr id="8" name="Content Placeholder 7" descr="04_44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17296" r="15457"/>
          <a:stretch>
            <a:fillRect/>
          </a:stretch>
        </p:blipFill>
        <p:spPr>
          <a:xfrm>
            <a:off x="6553200" y="2108101"/>
            <a:ext cx="2438400" cy="386099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72400" y="838200"/>
            <a:ext cx="0" cy="1524000"/>
          </a:xfrm>
          <a:prstGeom prst="straightConnector1">
            <a:avLst/>
          </a:prstGeom>
          <a:ln w="50800">
            <a:solidFill>
              <a:srgbClr val="00206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72400" y="2362200"/>
            <a:ext cx="0" cy="1524000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38201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sz="2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2667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12192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TShelf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support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800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72400" y="3276600"/>
            <a:ext cx="0" cy="1524000"/>
          </a:xfrm>
          <a:prstGeom prst="straightConnector1">
            <a:avLst/>
          </a:prstGeom>
          <a:ln w="50800">
            <a:solidFill>
              <a:srgbClr val="00206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5" grpId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19200"/>
            <a:ext cx="5386388" cy="5257800"/>
          </a:xfrm>
        </p:spPr>
        <p:txBody>
          <a:bodyPr/>
          <a:lstStyle/>
          <a:p>
            <a:r>
              <a:rPr lang="en-US" dirty="0" smtClean="0"/>
              <a:t>Free-body diagram </a:t>
            </a:r>
            <a:br>
              <a:rPr lang="en-US" dirty="0" smtClean="0"/>
            </a:br>
            <a:r>
              <a:rPr lang="en-US" dirty="0" smtClean="0"/>
              <a:t>on the mounting point </a:t>
            </a:r>
            <a:br>
              <a:rPr lang="en-US" dirty="0" smtClean="0"/>
            </a:br>
            <a:r>
              <a:rPr lang="en-US" dirty="0" smtClean="0"/>
              <a:t>on bottom of shelf</a:t>
            </a:r>
          </a:p>
          <a:p>
            <a:pPr lvl="1"/>
            <a:r>
              <a:rPr lang="en-US" dirty="0" smtClean="0"/>
              <a:t>Is the mounting point accelerating?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Free-body diagram </a:t>
            </a:r>
            <a:br>
              <a:rPr lang="en-US" dirty="0" smtClean="0"/>
            </a:br>
            <a:r>
              <a:rPr lang="en-US" dirty="0" smtClean="0"/>
              <a:t>on the pail</a:t>
            </a:r>
          </a:p>
          <a:p>
            <a:pPr lvl="1"/>
            <a:r>
              <a:rPr lang="en-US" dirty="0" smtClean="0"/>
              <a:t>Is the pail accelerating? </a:t>
            </a:r>
            <a:endParaRPr lang="en-US" sz="1800" dirty="0" smtClean="0"/>
          </a:p>
        </p:txBody>
      </p:sp>
      <p:pic>
        <p:nvPicPr>
          <p:cNvPr id="8" name="Content Placeholder 7" descr="04_44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17296" r="15457"/>
          <a:stretch>
            <a:fillRect/>
          </a:stretch>
        </p:blipFill>
        <p:spPr>
          <a:xfrm>
            <a:off x="6553200" y="2108101"/>
            <a:ext cx="2438400" cy="386099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72400" y="4800600"/>
            <a:ext cx="0" cy="1524000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772400" y="838200"/>
            <a:ext cx="0" cy="1524000"/>
          </a:xfrm>
          <a:prstGeom prst="straightConnector1">
            <a:avLst/>
          </a:prstGeom>
          <a:ln w="50800">
            <a:solidFill>
              <a:srgbClr val="00206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72400" y="2362200"/>
            <a:ext cx="0" cy="1524000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54864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pail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38201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sz="2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2667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12192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TShelf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support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800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60198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7030A0"/>
                </a:solidFill>
              </a:rPr>
              <a:t>“You can’t push a rope.”</a:t>
            </a:r>
            <a:endParaRPr lang="en-US" sz="3600" b="1" i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72400" y="3276600"/>
            <a:ext cx="0" cy="1524000"/>
          </a:xfrm>
          <a:prstGeom prst="straightConnector1">
            <a:avLst/>
          </a:prstGeom>
          <a:ln w="50800">
            <a:solidFill>
              <a:srgbClr val="00206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4" grpId="1"/>
      <p:bldP spid="15" grpId="0"/>
      <p:bldP spid="15" grpId="1"/>
      <p:bldP spid="16" grpId="0"/>
      <p:bldP spid="17" grpId="0"/>
      <p:bldP spid="18" grpId="0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524000"/>
            <a:ext cx="8358188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pull a 10.0 kg box across the “smooth surface” (code for frictionless) of a table.  You pull with a force of 40.0 N at 30.0</a:t>
            </a:r>
            <a:r>
              <a:rPr lang="en-US" dirty="0" smtClean="0">
                <a:latin typeface="Arial"/>
                <a:cs typeface="Arial"/>
              </a:rPr>
              <a:t>° up from the horizontal.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Calculate the normal force the table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applies to the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Calculate the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acceleration of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the box.</a:t>
            </a:r>
            <a:endParaRPr lang="en-US" dirty="0"/>
          </a:p>
        </p:txBody>
      </p:sp>
      <p:pic>
        <p:nvPicPr>
          <p:cNvPr id="8" name="Content Placeholder 7" descr="04_21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10000" y="3015120"/>
            <a:ext cx="5257801" cy="346188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8229599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227 g rock is suspended </a:t>
            </a:r>
            <a:br>
              <a:rPr lang="en-US" dirty="0" smtClean="0"/>
            </a:br>
            <a:r>
              <a:rPr lang="en-US" dirty="0" smtClean="0"/>
              <a:t>from a string secured to </a:t>
            </a:r>
            <a:br>
              <a:rPr lang="en-US" dirty="0" smtClean="0"/>
            </a:br>
            <a:r>
              <a:rPr lang="en-US" dirty="0" smtClean="0"/>
              <a:t>the bottom of a shelf.  </a:t>
            </a:r>
          </a:p>
          <a:p>
            <a:pPr marL="0" indent="0">
              <a:buNone/>
            </a:pPr>
            <a:r>
              <a:rPr lang="en-US" dirty="0" smtClean="0"/>
              <a:t>A student then pulls on a </a:t>
            </a:r>
            <a:br>
              <a:rPr lang="en-US" dirty="0" smtClean="0"/>
            </a:br>
            <a:r>
              <a:rPr lang="en-US" dirty="0" smtClean="0"/>
              <a:t>string dangling from the </a:t>
            </a:r>
            <a:br>
              <a:rPr lang="en-US" dirty="0" smtClean="0"/>
            </a:br>
            <a:r>
              <a:rPr lang="en-US" dirty="0" smtClean="0"/>
              <a:t>rock with a force of 5 N.</a:t>
            </a:r>
          </a:p>
          <a:p>
            <a:pPr marL="0" indent="0">
              <a:buNone/>
            </a:pPr>
            <a:r>
              <a:rPr lang="en-US" dirty="0" smtClean="0"/>
              <a:t>What is the tension on the </a:t>
            </a:r>
            <a:br>
              <a:rPr lang="en-US" dirty="0" smtClean="0"/>
            </a:br>
            <a:r>
              <a:rPr lang="en-US" dirty="0" smtClean="0"/>
              <a:t>string attached to the shelf?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Hint:  This is the force pulling up on the rock</a:t>
            </a:r>
            <a:endParaRPr lang="en-US" dirty="0"/>
          </a:p>
        </p:txBody>
      </p:sp>
      <p:pic>
        <p:nvPicPr>
          <p:cNvPr id="9" name="Content Placeholder 8" descr="04_36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4913" y="1584574"/>
            <a:ext cx="4076700" cy="367322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6750-B4BB-4541-9309-EF8D600E0E7B}" type="datetime1">
              <a:rPr lang="en-US" smtClean="0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Newton’s Third Law: 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AEDE-0D63-4F05-B591-96C6A5FB454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600200"/>
            <a:ext cx="8129587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boxes, A and B, are connected by a </a:t>
            </a:r>
            <a:r>
              <a:rPr lang="en-US" i="1" dirty="0" smtClean="0"/>
              <a:t>lightweight</a:t>
            </a:r>
            <a:r>
              <a:rPr lang="en-US" dirty="0" smtClean="0"/>
              <a:t> cord and resting on a </a:t>
            </a:r>
            <a:r>
              <a:rPr lang="en-US" i="1" dirty="0" smtClean="0"/>
              <a:t>smooth</a:t>
            </a:r>
            <a:r>
              <a:rPr lang="en-US" dirty="0" smtClean="0"/>
              <a:t> surface.  The boxes have masses of 10.0 kg and 12.0 kg, respectively.  A person pulls on the cord with a force of 40.0 N parallel to the surface.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acceleration of both boxes.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tension in the cord connecting the two boxes. </a:t>
            </a:r>
            <a:endParaRPr lang="en-US" dirty="0"/>
          </a:p>
        </p:txBody>
      </p:sp>
      <p:pic>
        <p:nvPicPr>
          <p:cNvPr id="8" name="Content Placeholder 7" descr="04_22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042077" y="5029200"/>
            <a:ext cx="6049536" cy="16002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Pulleys</a:t>
            </a:r>
            <a:endParaRPr lang="en-US" dirty="0"/>
          </a:p>
        </p:txBody>
      </p:sp>
      <p:pic>
        <p:nvPicPr>
          <p:cNvPr id="8" name="Content Placeholder 7" descr="pulley1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91590"/>
            <a:ext cx="2895600" cy="458061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447800"/>
            <a:ext cx="5205413" cy="5029200"/>
          </a:xfrm>
        </p:spPr>
        <p:txBody>
          <a:bodyPr/>
          <a:lstStyle/>
          <a:p>
            <a:r>
              <a:rPr lang="en-US" dirty="0" smtClean="0"/>
              <a:t>Changes direction of force</a:t>
            </a:r>
          </a:p>
          <a:p>
            <a:r>
              <a:rPr lang="en-US" dirty="0" smtClean="0"/>
              <a:t>Ideal:  no losses</a:t>
            </a:r>
          </a:p>
          <a:p>
            <a:r>
              <a:rPr lang="en-US" b="1" dirty="0" smtClean="0"/>
              <a:t>Pulley</a:t>
            </a:r>
            <a:r>
              <a:rPr lang="en-US" dirty="0" smtClean="0"/>
              <a:t> – Wheel or axle supporting movement of a cable along its circumference</a:t>
            </a:r>
          </a:p>
          <a:p>
            <a:r>
              <a:rPr lang="en-US" dirty="0" smtClean="0"/>
              <a:t>One of 6 classical simple machines</a:t>
            </a:r>
          </a:p>
          <a:p>
            <a:r>
              <a:rPr lang="en-US" b="1" dirty="0" smtClean="0"/>
              <a:t>Block</a:t>
            </a:r>
            <a:r>
              <a:rPr lang="en-US" dirty="0" smtClean="0"/>
              <a:t> – Mounting for one or more </a:t>
            </a:r>
            <a:r>
              <a:rPr lang="en-US" b="1" dirty="0" smtClean="0"/>
              <a:t>pulleys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Free body diagrams to analyze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Pulleys</a:t>
            </a:r>
            <a:endParaRPr lang="en-US" dirty="0"/>
          </a:p>
        </p:txBody>
      </p:sp>
      <p:pic>
        <p:nvPicPr>
          <p:cNvPr id="8" name="Content Placeholder 7" descr="Polea-simple-fij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5124" y="1336344"/>
            <a:ext cx="4873603" cy="5181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524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Simple pulley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Pulleys</a:t>
            </a:r>
            <a:endParaRPr lang="en-US" dirty="0"/>
          </a:p>
        </p:txBody>
      </p:sp>
      <p:pic>
        <p:nvPicPr>
          <p:cNvPr id="7" name="Content Placeholder 6" descr="Polea-simple-movi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4118" y="1141993"/>
            <a:ext cx="3087601" cy="53895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192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Mechanical advantage 2</a:t>
            </a:r>
            <a:r>
              <a:rPr lang="en-US" sz="3600" dirty="0" smtClean="0">
                <a:sym typeface="Symbol"/>
              </a:rPr>
              <a:t>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Pulleys</a:t>
            </a:r>
            <a:endParaRPr lang="en-US" dirty="0"/>
          </a:p>
        </p:txBody>
      </p:sp>
      <p:pic>
        <p:nvPicPr>
          <p:cNvPr id="7" name="Content Placeholder 6" descr="Polispasto2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243584"/>
            <a:ext cx="3064767" cy="53858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192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Mechanical advantage 2</a:t>
            </a:r>
            <a:r>
              <a:rPr lang="en-US" sz="3600" dirty="0" smtClean="0">
                <a:sym typeface="Symbol"/>
              </a:rPr>
              <a:t>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3657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Redirects applied force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16764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Note the tension on the mounting point</a:t>
            </a:r>
            <a:br>
              <a:rPr lang="en-US" sz="2400" b="1" i="1" dirty="0" smtClean="0">
                <a:solidFill>
                  <a:srgbClr val="FF0000"/>
                </a:solidFill>
              </a:rPr>
            </a:b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1.5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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g</a:t>
            </a:r>
            <a:endParaRPr lang="en-US" sz="24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257800" y="1569493"/>
            <a:ext cx="992875" cy="411707"/>
          </a:xfrm>
          <a:custGeom>
            <a:avLst/>
            <a:gdLst>
              <a:gd name="connsiteX0" fmla="*/ 0 w 873457"/>
              <a:gd name="connsiteY0" fmla="*/ 0 h 286603"/>
              <a:gd name="connsiteX1" fmla="*/ 655092 w 873457"/>
              <a:gd name="connsiteY1" fmla="*/ 81886 h 286603"/>
              <a:gd name="connsiteX2" fmla="*/ 504967 w 873457"/>
              <a:gd name="connsiteY2" fmla="*/ 232011 h 286603"/>
              <a:gd name="connsiteX3" fmla="*/ 873457 w 873457"/>
              <a:gd name="connsiteY3" fmla="*/ 286603 h 28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286603">
                <a:moveTo>
                  <a:pt x="0" y="0"/>
                </a:moveTo>
                <a:cubicBezTo>
                  <a:pt x="285465" y="21609"/>
                  <a:pt x="570931" y="43218"/>
                  <a:pt x="655092" y="81886"/>
                </a:cubicBezTo>
                <a:cubicBezTo>
                  <a:pt x="739253" y="120554"/>
                  <a:pt x="468573" y="197892"/>
                  <a:pt x="504967" y="232011"/>
                </a:cubicBezTo>
                <a:cubicBezTo>
                  <a:pt x="541361" y="266130"/>
                  <a:pt x="707409" y="276366"/>
                  <a:pt x="873457" y="286603"/>
                </a:cubicBezTo>
              </a:path>
            </a:pathLst>
          </a:custGeom>
          <a:ln w="381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486401" y="2743200"/>
            <a:ext cx="838200" cy="1066800"/>
          </a:xfrm>
          <a:custGeom>
            <a:avLst/>
            <a:gdLst>
              <a:gd name="connsiteX0" fmla="*/ 0 w 873457"/>
              <a:gd name="connsiteY0" fmla="*/ 0 h 286603"/>
              <a:gd name="connsiteX1" fmla="*/ 655092 w 873457"/>
              <a:gd name="connsiteY1" fmla="*/ 81886 h 286603"/>
              <a:gd name="connsiteX2" fmla="*/ 504967 w 873457"/>
              <a:gd name="connsiteY2" fmla="*/ 232011 h 286603"/>
              <a:gd name="connsiteX3" fmla="*/ 873457 w 873457"/>
              <a:gd name="connsiteY3" fmla="*/ 286603 h 28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457" h="286603">
                <a:moveTo>
                  <a:pt x="0" y="0"/>
                </a:moveTo>
                <a:cubicBezTo>
                  <a:pt x="285465" y="21609"/>
                  <a:pt x="570931" y="43218"/>
                  <a:pt x="655092" y="81886"/>
                </a:cubicBezTo>
                <a:cubicBezTo>
                  <a:pt x="739253" y="120554"/>
                  <a:pt x="468573" y="197892"/>
                  <a:pt x="504967" y="232011"/>
                </a:cubicBezTo>
                <a:cubicBezTo>
                  <a:pt x="541361" y="266130"/>
                  <a:pt x="707409" y="276366"/>
                  <a:pt x="873457" y="286603"/>
                </a:cubicBezTo>
              </a:path>
            </a:pathLst>
          </a:custGeom>
          <a:ln w="381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Pulleys</a:t>
            </a:r>
            <a:endParaRPr lang="en-US" dirty="0"/>
          </a:p>
        </p:txBody>
      </p:sp>
      <p:pic>
        <p:nvPicPr>
          <p:cNvPr id="8" name="Content Placeholder 7" descr="500px-Pulley1.sv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00727" y="1828800"/>
            <a:ext cx="3246871" cy="4648200"/>
          </a:xfrm>
        </p:spPr>
      </p:pic>
      <p:pic>
        <p:nvPicPr>
          <p:cNvPr id="9" name="Content Placeholder 8" descr="500px-Pulley1a.svg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29827" y="1828800"/>
            <a:ext cx="3246871" cy="46482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9296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Mechanical advantage 2</a:t>
            </a:r>
            <a:r>
              <a:rPr lang="en-US" sz="3600" dirty="0" smtClean="0">
                <a:sym typeface="Symbol"/>
              </a:rPr>
              <a:t>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0698C7-A5CC-4BA5-844C-5B28C34AD230}" type="datetime1">
              <a:rPr lang="en-US" smtClean="0"/>
              <a:pPr/>
              <a:t>3/31/16</a:t>
            </a:fld>
            <a:endParaRPr lang="en-US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CA5023-5AED-443F-8A88-B3CFF90C4D61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Content and Language Objectives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Tension, Pulleys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Misconception Alert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Greek Letter Alert:  </a:t>
            </a:r>
            <a:r>
              <a:rPr lang="en-US" sz="4400" dirty="0" smtClean="0">
                <a:sym typeface="Symbol" pitchFamily="18" charset="2"/>
              </a:rPr>
              <a:t>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Friction, Static &amp; Kinetic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Review Objectives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Questions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Homework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Pulleys</a:t>
            </a:r>
            <a:endParaRPr lang="en-US" dirty="0"/>
          </a:p>
        </p:txBody>
      </p:sp>
      <p:pic>
        <p:nvPicPr>
          <p:cNvPr id="9" name="Content Placeholder 8" descr="500px-Pulley2.sv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00727" y="1738951"/>
            <a:ext cx="3048000" cy="4537153"/>
          </a:xfrm>
        </p:spPr>
      </p:pic>
      <p:pic>
        <p:nvPicPr>
          <p:cNvPr id="10" name="Content Placeholder 9" descr="500px-Pulley2a.svg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24644" y="1600200"/>
            <a:ext cx="4057238" cy="4876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9296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Mechanical advantage 3</a:t>
            </a:r>
            <a:r>
              <a:rPr lang="en-US" sz="3600" dirty="0" smtClean="0">
                <a:sym typeface="Symbol"/>
              </a:rPr>
              <a:t></a:t>
            </a:r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Pulleys</a:t>
            </a:r>
            <a:endParaRPr lang="en-US" dirty="0"/>
          </a:p>
        </p:txBody>
      </p:sp>
      <p:pic>
        <p:nvPicPr>
          <p:cNvPr id="8" name="Content Placeholder 7" descr="Polispasto4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796291"/>
            <a:ext cx="3069372" cy="4876800"/>
          </a:xfrm>
        </p:spPr>
      </p:pic>
      <p:pic>
        <p:nvPicPr>
          <p:cNvPr id="9" name="Content Placeholder 8" descr="500px-Pulley3a.svg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95787" y="1720091"/>
            <a:ext cx="4443413" cy="498550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9296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Mechanical advantage 4</a:t>
            </a:r>
            <a:r>
              <a:rPr lang="en-US" sz="3600" dirty="0" smtClean="0">
                <a:sym typeface="Symbol"/>
              </a:rPr>
              <a:t>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Example</a:t>
            </a:r>
            <a:endParaRPr lang="en-US" dirty="0"/>
          </a:p>
        </p:txBody>
      </p:sp>
      <p:pic>
        <p:nvPicPr>
          <p:cNvPr id="8" name="Content Placeholder 7" descr="04_23a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15285" r="13753"/>
          <a:stretch>
            <a:fillRect/>
          </a:stretch>
        </p:blipFill>
        <p:spPr>
          <a:xfrm>
            <a:off x="457200" y="762000"/>
            <a:ext cx="3352800" cy="5105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219200"/>
            <a:ext cx="6119813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Elevator and counterweight suspended over an “ideal pulley” </a:t>
            </a:r>
            <a:br>
              <a:rPr lang="en-US" dirty="0" smtClean="0"/>
            </a:br>
            <a:r>
              <a:rPr lang="en-US" dirty="0" smtClean="0"/>
              <a:t>(no mass, frictionless) by a flexible, mass-less cable.  Mass of empty elevator is 850 kg.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acceleration of the system when elevator is empty.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acceleration of the system when elevator has passengers for a total mass of 1150 kg.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19200"/>
            <a:ext cx="8358188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Finding her car stuck in the mud, a bright graduate of a good physics course ties a strong (</a:t>
            </a:r>
            <a:r>
              <a:rPr lang="en-US" dirty="0" err="1" smtClean="0"/>
              <a:t>massless</a:t>
            </a:r>
            <a:r>
              <a:rPr lang="en-US" dirty="0" smtClean="0"/>
              <a:t>) rope to the back bumper of the car and the other end to a boulder.  She pushes at the midpoint of the rope with her maximum effort, 300 N.  The car just begins to budge with the rope at an </a:t>
            </a:r>
            <a:br>
              <a:rPr lang="en-US" dirty="0" smtClean="0"/>
            </a:br>
            <a:r>
              <a:rPr lang="en-US" dirty="0" smtClean="0"/>
              <a:t>angle of 5.00</a:t>
            </a:r>
            <a:r>
              <a:rPr lang="en-US" dirty="0" smtClean="0">
                <a:latin typeface="Arial"/>
                <a:cs typeface="Arial"/>
              </a:rPr>
              <a:t>°</a:t>
            </a:r>
          </a:p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With what force is the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rope pulling on the car?</a:t>
            </a:r>
            <a:endParaRPr lang="en-US" dirty="0"/>
          </a:p>
        </p:txBody>
      </p:sp>
      <p:pic>
        <p:nvPicPr>
          <p:cNvPr id="9" name="Content Placeholder 8" descr="04_25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927659" y="4073002"/>
            <a:ext cx="6191250" cy="270938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6019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CLICK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 descr="04_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78305" y="152400"/>
            <a:ext cx="6165877" cy="6477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774174"/>
            <a:ext cx="2590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“The car just begins to budge…” 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What is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53000" y="2971800"/>
          <a:ext cx="4114800" cy="2834640"/>
        </p:xfrm>
        <a:graphic>
          <a:graphicData uri="http://schemas.openxmlformats.org/drawingml/2006/table">
            <a:tbl>
              <a:tblPr firstRow="1" bandRow="1">
                <a:solidFill>
                  <a:srgbClr val="E9EEEE">
                    <a:alpha val="32941"/>
                  </a:srgbClr>
                </a:solidFill>
                <a:tableStyleId>{5C22544A-7EE6-4342-B048-85BDC9FD1C3A}</a:tableStyleId>
              </a:tblPr>
              <a:tblGrid>
                <a:gridCol w="671804"/>
                <a:gridCol w="1721498"/>
                <a:gridCol w="172149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 comp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-comp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3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2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24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alpha val="33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2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lang="en-US" sz="24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alpha val="33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2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RC</a:t>
                      </a:r>
                      <a:endParaRPr lang="en-US" sz="24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3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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6C0F-7C35-452F-95CC-4A623C098D69}" type="datetime1">
              <a:rPr lang="en-US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Friction: Dynamics &amp; Newton’s Laws of Motion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9D14-DD93-42A9-B4AD-F9BB6285262B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Greek Letter Alert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600200"/>
            <a:ext cx="4824413" cy="4876800"/>
          </a:xfrm>
        </p:spPr>
        <p:txBody>
          <a:bodyPr/>
          <a:lstStyle/>
          <a:p>
            <a:r>
              <a:rPr lang="en-US" sz="3200"/>
              <a:t>Lower-case mu (m-you)</a:t>
            </a:r>
          </a:p>
          <a:p>
            <a:r>
              <a:rPr lang="en-US" sz="3200"/>
              <a:t>Greek lower-case m</a:t>
            </a:r>
          </a:p>
          <a:p>
            <a:r>
              <a:rPr lang="en-US" sz="3200"/>
              <a:t>SI prefix for “micro”</a:t>
            </a:r>
            <a:br>
              <a:rPr lang="en-US" sz="3200"/>
            </a:br>
            <a:r>
              <a:rPr lang="en-US" sz="3200">
                <a:latin typeface="Times New Roman" pitchFamily="18" charset="0"/>
                <a:sym typeface="Symbol" pitchFamily="18" charset="2"/>
              </a:rPr>
              <a:t>m</a:t>
            </a:r>
            <a:r>
              <a:rPr lang="en-US" sz="3200">
                <a:sym typeface="Symbol" pitchFamily="18" charset="2"/>
              </a:rPr>
              <a:t> for micrometer</a:t>
            </a:r>
          </a:p>
          <a:p>
            <a:r>
              <a:rPr lang="en-US" sz="3200">
                <a:sym typeface="Symbol" pitchFamily="18" charset="2"/>
              </a:rPr>
              <a:t>Coefficient of static or kinetic friction (</a:t>
            </a:r>
            <a:r>
              <a:rPr lang="en-US" sz="32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3200" i="1" baseline="-2500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3200">
                <a:sym typeface="Symbol" pitchFamily="18" charset="2"/>
              </a:rPr>
              <a:t>, </a:t>
            </a:r>
            <a:r>
              <a:rPr lang="en-US" sz="32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3200" i="1" baseline="-25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3200">
                <a:sym typeface="Symbol" pitchFamily="18" charset="2"/>
              </a:rPr>
              <a:t>)</a:t>
            </a:r>
          </a:p>
        </p:txBody>
      </p:sp>
      <p:pic>
        <p:nvPicPr>
          <p:cNvPr id="20484" name="Picture 4" descr="1000px-Mu_uc_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61057"/>
          <a:stretch>
            <a:fillRect/>
          </a:stretch>
        </p:blipFill>
        <p:spPr>
          <a:xfrm>
            <a:off x="1446213" y="1450975"/>
            <a:ext cx="2578100" cy="4416425"/>
          </a:xfrm>
          <a:noFill/>
          <a:ln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  <p:bldP spid="2048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pic>
        <p:nvPicPr>
          <p:cNvPr id="8" name="Content Placeholder 7" descr="04_26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r="16472"/>
          <a:stretch>
            <a:fillRect/>
          </a:stretch>
        </p:blipFill>
        <p:spPr>
          <a:xfrm>
            <a:off x="785813" y="1713638"/>
            <a:ext cx="3405187" cy="464992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672013" cy="4876800"/>
          </a:xfrm>
        </p:spPr>
        <p:txBody>
          <a:bodyPr/>
          <a:lstStyle/>
          <a:p>
            <a:r>
              <a:rPr lang="en-US" dirty="0" smtClean="0"/>
              <a:t>Force resisting relative motion</a:t>
            </a:r>
          </a:p>
          <a:p>
            <a:r>
              <a:rPr lang="en-US" dirty="0" smtClean="0"/>
              <a:t>Smoothest surfaces are rough on microscopic scale</a:t>
            </a:r>
          </a:p>
          <a:p>
            <a:r>
              <a:rPr lang="en-US" dirty="0" smtClean="0"/>
              <a:t>Poorly understood interactions between molecules</a:t>
            </a:r>
          </a:p>
          <a:p>
            <a:r>
              <a:rPr lang="en-US" dirty="0" smtClean="0"/>
              <a:t>Opposes applied force or motion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E8D6-E653-4701-B981-4416BC8B1E3C}" type="datetime1">
              <a:rPr lang="en-US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Friction: Dynamics &amp; Newton’s Laws of Motion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CF92-78D4-4CDD-8E80-173808C6AEEA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Friction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610601" cy="4267200"/>
          </a:xfrm>
        </p:spPr>
        <p:txBody>
          <a:bodyPr/>
          <a:lstStyle/>
          <a:p>
            <a:pPr>
              <a:tabLst>
                <a:tab pos="4057650" algn="ctr"/>
              </a:tabLst>
            </a:pPr>
            <a:r>
              <a:rPr lang="en-US" sz="3200" dirty="0"/>
              <a:t>Magnitude depends on applied force</a:t>
            </a:r>
          </a:p>
          <a:p>
            <a:pPr>
              <a:tabLst>
                <a:tab pos="4057650" algn="ctr"/>
              </a:tabLst>
            </a:pPr>
            <a:r>
              <a:rPr lang="en-US" sz="3200" dirty="0"/>
              <a:t>Opposes applied </a:t>
            </a:r>
            <a:r>
              <a:rPr lang="en-US" sz="3200" dirty="0" smtClean="0"/>
              <a:t>force </a:t>
            </a:r>
            <a:r>
              <a:rPr lang="en-US" sz="3200" b="1" i="1" dirty="0" smtClean="0"/>
              <a:t>up to a certain point</a:t>
            </a:r>
            <a:endParaRPr lang="en-US" sz="3200" b="1" i="1" dirty="0"/>
          </a:p>
          <a:p>
            <a:pPr>
              <a:tabLst>
                <a:tab pos="4057650" algn="ctr"/>
              </a:tabLst>
            </a:pPr>
            <a:r>
              <a:rPr lang="en-US" sz="3200" dirty="0"/>
              <a:t>Motion begins once </a:t>
            </a:r>
            <a:r>
              <a:rPr lang="en-US" sz="3200" b="1" i="1" dirty="0">
                <a:latin typeface="Times New Roman" pitchFamily="18" charset="0"/>
              </a:rPr>
              <a:t>F</a:t>
            </a:r>
            <a:r>
              <a:rPr lang="en-US" sz="3200" i="1" baseline="-25000" dirty="0">
                <a:latin typeface="Times New Roman" pitchFamily="18" charset="0"/>
              </a:rPr>
              <a:t>s-max</a:t>
            </a:r>
            <a:r>
              <a:rPr lang="en-US" sz="3200" dirty="0"/>
              <a:t> exceeded</a:t>
            </a:r>
          </a:p>
          <a:p>
            <a:pPr>
              <a:tabLst>
                <a:tab pos="4057650" algn="ctr"/>
              </a:tabLst>
            </a:pPr>
            <a:r>
              <a:rPr lang="en-US" sz="3200" dirty="0"/>
              <a:t>Dimensionless coefficient of static friction,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i="1" dirty="0">
                <a:sym typeface="Symbol" pitchFamily="18" charset="2"/>
              </a:rPr>
              <a:t></a:t>
            </a:r>
            <a:r>
              <a:rPr lang="en-US" sz="3200" baseline="-25000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3200" dirty="0">
                <a:sym typeface="Symbol" pitchFamily="18" charset="2"/>
              </a:rPr>
              <a:t> </a:t>
            </a:r>
          </a:p>
          <a:p>
            <a:pPr>
              <a:tabLst>
                <a:tab pos="4057650" algn="ctr"/>
              </a:tabLst>
            </a:pPr>
            <a:r>
              <a:rPr lang="en-US" sz="3200" dirty="0"/>
              <a:t>Function of normal force, </a:t>
            </a:r>
            <a:r>
              <a:rPr lang="en-US" sz="3200" b="1" i="1" dirty="0">
                <a:latin typeface="Times New Roman" pitchFamily="18" charset="0"/>
              </a:rPr>
              <a:t>F</a:t>
            </a:r>
            <a:r>
              <a:rPr lang="en-US" sz="3200" i="1" baseline="-25000" dirty="0">
                <a:latin typeface="Times New Roman" pitchFamily="18" charset="0"/>
              </a:rPr>
              <a:t>n</a:t>
            </a:r>
            <a:r>
              <a:rPr lang="en-US" sz="3200" dirty="0"/>
              <a:t> 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111625" y="5030788"/>
          <a:ext cx="17557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4" imgW="660240" imgH="228600" progId="Equation.3">
                  <p:embed/>
                </p:oleObj>
              </mc:Choice>
              <mc:Fallback>
                <p:oleObj name="Equation" r:id="rId4" imgW="6602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5030788"/>
                        <a:ext cx="1755775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  <p:bldP spid="1434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DF6C-CFB5-44FA-897A-585F46EB0DAD}" type="datetime1">
              <a:rPr lang="en-US"/>
              <a:pPr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Friction: Forces and the Laws of Motion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A4F-3146-464A-88FC-4317F94CDF9E}" type="slidenum">
              <a:rPr lang="en-US"/>
              <a:pPr/>
              <a:t>28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Friction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295400"/>
            <a:ext cx="8305800" cy="5181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smtClean="0"/>
              <a:t>8.75 </a:t>
            </a:r>
            <a:r>
              <a:rPr lang="en-US" dirty="0"/>
              <a:t>kg </a:t>
            </a:r>
            <a:r>
              <a:rPr lang="en-US" dirty="0" smtClean="0"/>
              <a:t>recycling bin (full) </a:t>
            </a:r>
            <a:r>
              <a:rPr lang="en-US" dirty="0"/>
              <a:t>initially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rest on a horizontal floor requires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25.0 </a:t>
            </a:r>
            <a:r>
              <a:rPr lang="en-US" dirty="0"/>
              <a:t>N horizontal force to set it in motion.  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Find </a:t>
            </a:r>
            <a:r>
              <a:rPr lang="en-US" dirty="0"/>
              <a:t>the coefficient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static </a:t>
            </a:r>
            <a:r>
              <a:rPr lang="en-US" dirty="0"/>
              <a:t>friction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crate and the floor.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pic>
        <p:nvPicPr>
          <p:cNvPr id="7" name="Picture 6" descr="recycling_box_2_la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3113" y="3200400"/>
            <a:ext cx="3744687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 Example</a:t>
            </a:r>
            <a:endParaRPr lang="en-US" dirty="0"/>
          </a:p>
        </p:txBody>
      </p:sp>
      <p:pic>
        <p:nvPicPr>
          <p:cNvPr id="9" name="Content Placeholder 8" descr="500 g mass on incline plane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09802" y="2438400"/>
            <a:ext cx="8822756" cy="417505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95400"/>
            <a:ext cx="8129587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1.00 kg mass is on a ramp inclined 18.7</a:t>
            </a:r>
            <a:r>
              <a:rPr lang="en-US" dirty="0" smtClean="0">
                <a:latin typeface="Arial"/>
                <a:cs typeface="Arial"/>
              </a:rPr>
              <a:t>° from the horizontal.</a:t>
            </a:r>
          </a:p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What is the coefficient of static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friction between the mass and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the ramp?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62ACD2-8482-4039-8C81-3D848A873D11}" type="datetime1">
              <a:rPr lang="en-US" smtClean="0"/>
              <a:pPr/>
              <a:t>3/31/16</a:t>
            </a:fld>
            <a:endParaRPr lang="en-US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A06231-C5A9-4CF1-BDD9-53BA8691EE7A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 Objectives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371600"/>
            <a:ext cx="8305800" cy="5105400"/>
          </a:xfrm>
        </p:spPr>
        <p:txBody>
          <a:bodyPr/>
          <a:lstStyle/>
          <a:p>
            <a:r>
              <a:rPr lang="en-US" sz="3400" dirty="0" smtClean="0"/>
              <a:t>Calculate tension in a flexible cord</a:t>
            </a:r>
          </a:p>
          <a:p>
            <a:r>
              <a:rPr lang="en-US" sz="3400" dirty="0" smtClean="0"/>
              <a:t>Account for effect of pulleys on tension</a:t>
            </a:r>
          </a:p>
          <a:p>
            <a:r>
              <a:rPr lang="en-US" sz="3400" dirty="0" smtClean="0"/>
              <a:t>Differentiate between static and kinetic friction</a:t>
            </a:r>
          </a:p>
          <a:p>
            <a:r>
              <a:rPr lang="en-US" sz="3400" dirty="0" smtClean="0"/>
              <a:t>Calculate friction given the coefficient of friction and mass</a:t>
            </a:r>
          </a:p>
          <a:p>
            <a:r>
              <a:rPr lang="en-US" sz="3400" dirty="0" smtClean="0"/>
              <a:t>Apply the effects of static and kinetic friction to determine net force and resulting acceleration</a:t>
            </a:r>
            <a:endParaRPr lang="en-US" sz="3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of Repose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600200"/>
            <a:ext cx="7824787" cy="4876800"/>
          </a:xfrm>
        </p:spPr>
        <p:txBody>
          <a:bodyPr/>
          <a:lstStyle/>
          <a:p>
            <a:r>
              <a:rPr lang="en-US" sz="3600" dirty="0" smtClean="0"/>
              <a:t>The maximum angle an object rest on an inclined plane without sliding down</a:t>
            </a:r>
          </a:p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sin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sin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repose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 = tan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2000px-Free_body.sv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4913" y="3632721"/>
            <a:ext cx="4076700" cy="276807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82260" y="4094872"/>
            <a:ext cx="6096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10000" y="4094872"/>
            <a:ext cx="6096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20A-B590-4F77-9D92-263122312998}" type="datetime1">
              <a:rPr lang="en-US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Friction: Dynamics &amp; Newton’s Laws of Motion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1FA-0D4C-4542-A174-150C0769A010}" type="slidenum">
              <a:rPr lang="en-US"/>
              <a:pPr/>
              <a:t>31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Kinetic Friction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600200"/>
            <a:ext cx="8358187" cy="4191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057650" algn="ctr"/>
              </a:tabLst>
            </a:pPr>
            <a:r>
              <a:rPr lang="en-US" sz="3200" dirty="0"/>
              <a:t>Constant motion when applied force equals kinetic friction, </a:t>
            </a:r>
            <a:r>
              <a:rPr lang="en-US" sz="3200" b="1" i="1" dirty="0" err="1">
                <a:latin typeface="Times New Roman" pitchFamily="18" charset="0"/>
              </a:rPr>
              <a:t>F</a:t>
            </a:r>
            <a:r>
              <a:rPr lang="en-US" sz="3200" i="1" baseline="-25000" dirty="0" err="1">
                <a:latin typeface="Times New Roman" pitchFamily="18" charset="0"/>
              </a:rPr>
              <a:t>k</a:t>
            </a:r>
            <a:r>
              <a:rPr lang="en-US" sz="3200" dirty="0"/>
              <a:t> </a:t>
            </a:r>
          </a:p>
          <a:p>
            <a:pPr>
              <a:lnSpc>
                <a:spcPct val="90000"/>
              </a:lnSpc>
              <a:tabLst>
                <a:tab pos="4057650" algn="ctr"/>
              </a:tabLst>
            </a:pPr>
            <a:r>
              <a:rPr lang="en-US" sz="3200" dirty="0"/>
              <a:t>Opposes </a:t>
            </a:r>
            <a:r>
              <a:rPr lang="en-US" sz="3200" dirty="0" smtClean="0"/>
              <a:t>velocity, kinetic energy converted to heat</a:t>
            </a:r>
            <a:endParaRPr lang="en-US" sz="3200" dirty="0"/>
          </a:p>
          <a:p>
            <a:pPr>
              <a:lnSpc>
                <a:spcPct val="90000"/>
              </a:lnSpc>
              <a:tabLst>
                <a:tab pos="4057650" algn="ctr"/>
              </a:tabLst>
            </a:pPr>
            <a:r>
              <a:rPr lang="en-US" sz="3200" dirty="0"/>
              <a:t>Acceleration when applied motion exceeds kinetic friction</a:t>
            </a:r>
          </a:p>
          <a:p>
            <a:pPr>
              <a:lnSpc>
                <a:spcPct val="90000"/>
              </a:lnSpc>
              <a:tabLst>
                <a:tab pos="4057650" algn="ctr"/>
              </a:tabLst>
            </a:pPr>
            <a:r>
              <a:rPr lang="en-US" sz="3200" dirty="0"/>
              <a:t>Dimensionless coefficient of static friction, 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i="1" dirty="0">
                <a:sym typeface="Symbol" pitchFamily="18" charset="2"/>
              </a:rPr>
              <a:t></a:t>
            </a:r>
            <a:r>
              <a:rPr lang="en-US" sz="3200" baseline="-25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3200" dirty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4057650" algn="ctr"/>
              </a:tabLst>
            </a:pPr>
            <a:r>
              <a:rPr lang="en-US" sz="3200" dirty="0"/>
              <a:t>Function of normal force, </a:t>
            </a:r>
            <a:r>
              <a:rPr lang="en-US" sz="3200" b="1" i="1" dirty="0">
                <a:latin typeface="Times New Roman" pitchFamily="18" charset="0"/>
              </a:rPr>
              <a:t>F</a:t>
            </a:r>
            <a:r>
              <a:rPr lang="en-US" sz="3200" i="1" baseline="-25000" dirty="0">
                <a:latin typeface="Times New Roman" pitchFamily="18" charset="0"/>
              </a:rPr>
              <a:t>n</a:t>
            </a:r>
            <a:r>
              <a:rPr lang="en-US" sz="3200" dirty="0"/>
              <a:t> 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75113" y="5956300"/>
          <a:ext cx="17557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4" imgW="672840" imgH="228600" progId="Equation.3">
                  <p:embed/>
                </p:oleObj>
              </mc:Choice>
              <mc:Fallback>
                <p:oleObj name="Equation" r:id="rId4" imgW="6728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5956300"/>
                        <a:ext cx="17557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 build="p"/>
      <p:bldP spid="1638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A548-4CC7-472D-BD44-62A0B2B40D28}" type="datetime1">
              <a:rPr lang="en-US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Friction: Forces and the Laws of Motion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47A-0175-41BB-83C3-2C748F06E2D6}" type="slidenum">
              <a:rPr lang="en-US"/>
              <a:pPr/>
              <a:t>32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Kinetic Friction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600200"/>
            <a:ext cx="8205787" cy="4876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3200"/>
              <a:t>A student moves a box of </a:t>
            </a:r>
            <a:br>
              <a:rPr lang="en-US" sz="3200"/>
            </a:br>
            <a:r>
              <a:rPr lang="en-US" sz="3200"/>
              <a:t>books by attaching a rope </a:t>
            </a:r>
            <a:br>
              <a:rPr lang="en-US" sz="3200"/>
            </a:br>
            <a:r>
              <a:rPr lang="en-US" sz="3200"/>
              <a:t>to the box and pulling with </a:t>
            </a:r>
            <a:br>
              <a:rPr lang="en-US" sz="3200"/>
            </a:br>
            <a:r>
              <a:rPr lang="en-US" sz="3200"/>
              <a:t>a force of 90.0 N at an </a:t>
            </a:r>
            <a:br>
              <a:rPr lang="en-US" sz="3200"/>
            </a:br>
            <a:r>
              <a:rPr lang="en-US" sz="3200"/>
              <a:t>angle of 30.0°.  The box </a:t>
            </a:r>
            <a:br>
              <a:rPr lang="en-US" sz="3200"/>
            </a:br>
            <a:r>
              <a:rPr lang="en-US" sz="3200"/>
              <a:t>of books has a mass of </a:t>
            </a:r>
            <a:br>
              <a:rPr lang="en-US" sz="3200"/>
            </a:br>
            <a:r>
              <a:rPr lang="en-US" sz="3200"/>
              <a:t>20.0 kg, and the coefficient of kinetic friction between the bottom of the box and the sidewalk is 0.50. 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200"/>
              <a:t>Find the acceleration of the box.</a:t>
            </a:r>
          </a:p>
        </p:txBody>
      </p:sp>
      <p:pic>
        <p:nvPicPr>
          <p:cNvPr id="2253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7400" y="1303338"/>
            <a:ext cx="2971800" cy="2971800"/>
          </a:xfrm>
          <a:noFill/>
          <a:ln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5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  <p:bldP spid="2253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92B2-AA62-4B0A-A924-303D34221E72}" type="datetime1">
              <a:rPr lang="en-US"/>
              <a:pPr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Friction: Dynamics &amp; Newton’s Laws of Motion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D928-EFC4-4BEF-9CA2-D9B2C9B94144}" type="slidenum">
              <a:rPr lang="en-US"/>
              <a:pPr/>
              <a:t>33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Combined Friction Effect</a:t>
            </a:r>
          </a:p>
        </p:txBody>
      </p:sp>
      <p:pic>
        <p:nvPicPr>
          <p:cNvPr id="18435" name="Picture 3" descr="Combined Static and Kinetic Friction Figure 4-2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62013" y="1881188"/>
            <a:ext cx="7596187" cy="3944937"/>
          </a:xfrm>
          <a:noFill/>
          <a:ln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95400"/>
            <a:ext cx="8358188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boxes are connected </a:t>
            </a:r>
            <a:br>
              <a:rPr lang="en-US" dirty="0" smtClean="0"/>
            </a:br>
            <a:r>
              <a:rPr lang="en-US" dirty="0" smtClean="0"/>
              <a:t>by a (lightweight) cord </a:t>
            </a:r>
            <a:br>
              <a:rPr lang="en-US" dirty="0" smtClean="0"/>
            </a:br>
            <a:r>
              <a:rPr lang="en-US" dirty="0" smtClean="0"/>
              <a:t>running over a(n ideal) </a:t>
            </a:r>
            <a:br>
              <a:rPr lang="en-US" dirty="0" smtClean="0"/>
            </a:br>
            <a:r>
              <a:rPr lang="en-US" dirty="0" smtClean="0"/>
              <a:t>pulley.  The coefficient of </a:t>
            </a:r>
            <a:br>
              <a:rPr lang="en-US" dirty="0" smtClean="0"/>
            </a:br>
            <a:r>
              <a:rPr lang="en-US" dirty="0" smtClean="0"/>
              <a:t>kinetic friction between </a:t>
            </a:r>
            <a:br>
              <a:rPr lang="en-US" dirty="0" smtClean="0"/>
            </a:br>
            <a:r>
              <a:rPr lang="en-US" dirty="0" smtClean="0"/>
              <a:t>Box A and the table is 0.20.  </a:t>
            </a:r>
          </a:p>
          <a:p>
            <a:pPr marL="0" indent="0">
              <a:buNone/>
            </a:pPr>
            <a:r>
              <a:rPr lang="en-US" dirty="0" smtClean="0"/>
              <a:t>Find the acceleration of the system.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Hint:  “Unfold” the system then FBDs on both boxes.</a:t>
            </a:r>
          </a:p>
          <a:p>
            <a:pPr marL="0" indent="0">
              <a:buNone/>
            </a:pPr>
            <a:r>
              <a:rPr lang="en-US" dirty="0" smtClean="0"/>
              <a:t>Note the acceleration for both boxes are the same.</a:t>
            </a:r>
            <a:endParaRPr lang="en-US" dirty="0"/>
          </a:p>
        </p:txBody>
      </p:sp>
      <p:pic>
        <p:nvPicPr>
          <p:cNvPr id="8" name="Content Placeholder 7" descr="04_32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1" y="1371600"/>
            <a:ext cx="3581400" cy="284288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-228600"/>
            <a:ext cx="8305800" cy="1143000"/>
          </a:xfrm>
        </p:spPr>
        <p:txBody>
          <a:bodyPr/>
          <a:lstStyle/>
          <a:p>
            <a:r>
              <a:rPr lang="en-US" dirty="0" err="1" smtClean="0"/>
              <a:t>Zdeno</a:t>
            </a:r>
            <a:r>
              <a:rPr lang="en-US" dirty="0" smtClean="0"/>
              <a:t> </a:t>
            </a:r>
            <a:r>
              <a:rPr lang="en-US" dirty="0" err="1" smtClean="0"/>
              <a:t>Chára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5813" y="5029200"/>
            <a:ext cx="8305800" cy="1676400"/>
          </a:xfrm>
        </p:spPr>
        <p:txBody>
          <a:bodyPr/>
          <a:lstStyle/>
          <a:p>
            <a:r>
              <a:rPr lang="en-US" sz="2400" dirty="0" smtClean="0"/>
              <a:t>Boston Bruins captain, #33</a:t>
            </a:r>
          </a:p>
          <a:p>
            <a:r>
              <a:rPr lang="en-US" sz="2400" dirty="0" smtClean="0"/>
              <a:t>6’ 9” (206 cm), tallest in NHL</a:t>
            </a:r>
          </a:p>
          <a:p>
            <a:r>
              <a:rPr lang="en-US" sz="2400" dirty="0" smtClean="0"/>
              <a:t>Fastest </a:t>
            </a:r>
            <a:r>
              <a:rPr lang="en-US" sz="2400" dirty="0" err="1" smtClean="0"/>
              <a:t>slapshot</a:t>
            </a:r>
            <a:r>
              <a:rPr lang="en-US" sz="2400" dirty="0" smtClean="0"/>
              <a:t>, 108.8 mph (175.1 km/hr), 2012 NHL All Star Game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26625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VIDEO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10" name="Content Placeholder 9" descr="HockeyRink-Zones tran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05255"/>
            <a:ext cx="6096000" cy="341375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272" y="4489940"/>
            <a:ext cx="9121724" cy="220980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smtClean="0"/>
              <a:t>While killing a Montreal </a:t>
            </a:r>
            <a:r>
              <a:rPr lang="en-US" sz="2500" dirty="0" err="1" smtClean="0"/>
              <a:t>Candiens</a:t>
            </a:r>
            <a:r>
              <a:rPr lang="en-US" sz="2500" dirty="0" smtClean="0"/>
              <a:t> power play, </a:t>
            </a:r>
            <a:r>
              <a:rPr lang="en-US" sz="2500" dirty="0" err="1" smtClean="0"/>
              <a:t>Chára</a:t>
            </a:r>
            <a:r>
              <a:rPr lang="en-US" sz="2500" dirty="0" smtClean="0"/>
              <a:t> </a:t>
            </a:r>
            <a:br>
              <a:rPr lang="en-US" sz="2500" dirty="0" smtClean="0"/>
            </a:br>
            <a:r>
              <a:rPr lang="en-US" sz="2500" dirty="0" smtClean="0"/>
              <a:t>shoots the puck from the Bruins’ goal line to the </a:t>
            </a:r>
            <a:r>
              <a:rPr lang="en-US" sz="2500" dirty="0" err="1" smtClean="0"/>
              <a:t>Habs</a:t>
            </a:r>
            <a:r>
              <a:rPr lang="en-US" sz="2500" dirty="0" smtClean="0"/>
              <a:t>’ </a:t>
            </a:r>
            <a:br>
              <a:rPr lang="en-US" sz="2500" dirty="0" smtClean="0"/>
            </a:br>
            <a:r>
              <a:rPr lang="en-US" sz="2500" dirty="0" smtClean="0"/>
              <a:t>goal line 54.25 m away, with his world-record </a:t>
            </a:r>
            <a:r>
              <a:rPr lang="en-US" sz="2500" dirty="0" err="1" smtClean="0"/>
              <a:t>slapshot</a:t>
            </a:r>
            <a:r>
              <a:rPr lang="en-US" sz="2500" dirty="0" smtClean="0"/>
              <a:t>.  </a:t>
            </a:r>
            <a:br>
              <a:rPr lang="en-US" sz="2500" dirty="0" smtClean="0"/>
            </a:br>
            <a:r>
              <a:rPr lang="en-US" sz="2500" dirty="0" smtClean="0"/>
              <a:t>The velocity of the puck at the </a:t>
            </a:r>
            <a:r>
              <a:rPr lang="en-US" sz="2500" dirty="0" err="1" smtClean="0"/>
              <a:t>Habs</a:t>
            </a:r>
            <a:r>
              <a:rPr lang="en-US" sz="2500" dirty="0" smtClean="0"/>
              <a:t>’ goal line is 131.3 km/hr.</a:t>
            </a:r>
          </a:p>
          <a:p>
            <a:pPr marL="0" indent="0">
              <a:buNone/>
            </a:pPr>
            <a:r>
              <a:rPr lang="en-US" sz="2500" dirty="0" smtClean="0"/>
              <a:t>Find </a:t>
            </a:r>
            <a:r>
              <a:rPr lang="en-US" sz="2500" dirty="0" smtClean="0">
                <a:sym typeface="Symbol"/>
              </a:rPr>
              <a:t></a:t>
            </a:r>
            <a:r>
              <a:rPr lang="en-US" sz="25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500" dirty="0" smtClean="0">
                <a:sym typeface="Symbol"/>
              </a:rPr>
              <a:t>.</a:t>
            </a:r>
            <a:r>
              <a:rPr lang="en-US" sz="2500" dirty="0" smtClean="0"/>
              <a:t>  Puck mass is 158 g, but you shouldn’t need that.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2514600"/>
            <a:ext cx="50292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5200" y="642404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CLICK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3D6298-A3C7-461D-9C30-3EA9C835C12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D08C1-EC1B-4736-BE81-DAA553C9E7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 descr="Hockey Puck on Ice.jpg"/>
          <p:cNvPicPr>
            <a:picLocks noChangeAspect="1"/>
          </p:cNvPicPr>
          <p:nvPr/>
        </p:nvPicPr>
        <p:blipFill>
          <a:blip r:embed="rId3" cstate="print"/>
          <a:srcRect l="33099"/>
          <a:stretch>
            <a:fillRect/>
          </a:stretch>
        </p:blipFill>
        <p:spPr>
          <a:xfrm>
            <a:off x="1504072" y="739724"/>
            <a:ext cx="1809750" cy="16859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00" y="1981200"/>
            <a:ext cx="365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685800"/>
            <a:ext cx="0" cy="2590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1995268"/>
            <a:ext cx="0" cy="914400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1066800"/>
            <a:ext cx="0" cy="914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685800" y="533400"/>
            <a:ext cx="990600" cy="490671"/>
          </a:xfrm>
          <a:prstGeom prst="rightArrow">
            <a:avLst/>
          </a:prstGeom>
          <a:solidFill>
            <a:srgbClr val="FF00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38532" y="1995268"/>
            <a:ext cx="685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4600" y="2667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990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+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2209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kf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en-US" sz="24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495800" y="1153680"/>
          <a:ext cx="455295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4" imgW="2273040" imgH="1104840" progId="Equation.3">
                  <p:embed/>
                </p:oleObj>
              </mc:Choice>
              <mc:Fallback>
                <p:oleObj name="Equation" r:id="rId4" imgW="2273040" imgH="1104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53680"/>
                        <a:ext cx="4552950" cy="221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762000" y="3505200"/>
          <a:ext cx="7221538" cy="307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6" imgW="2895480" imgH="1231560" progId="Equation.3">
                  <p:embed/>
                </p:oleObj>
              </mc:Choice>
              <mc:Fallback>
                <p:oleObj name="Equation" r:id="rId6" imgW="2895480" imgH="1231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7221538" cy="307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10.0 kg box is pulled up a 45.0</a:t>
            </a:r>
            <a:r>
              <a:rPr lang="en-US" dirty="0" smtClean="0">
                <a:latin typeface="Arial"/>
                <a:cs typeface="Arial"/>
              </a:rPr>
              <a:t>°</a:t>
            </a:r>
            <a:r>
              <a:rPr lang="en-US" dirty="0" smtClean="0"/>
              <a:t> ramp at a constant velocity by a force of </a:t>
            </a:r>
            <a:br>
              <a:rPr lang="en-US" dirty="0" smtClean="0"/>
            </a:br>
            <a:r>
              <a:rPr lang="en-US" dirty="0" smtClean="0"/>
              <a:t>90.0 N acting parallel to the ramp. </a:t>
            </a:r>
          </a:p>
          <a:p>
            <a:pPr marL="0" indent="0">
              <a:buNone/>
            </a:pPr>
            <a:r>
              <a:rPr lang="en-US" dirty="0" smtClean="0"/>
              <a:t>Find the coefficient of kinetic friction.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642404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CLICK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10.0 kg box is pulled up a 45.0</a:t>
            </a:r>
            <a:r>
              <a:rPr lang="en-US" dirty="0" smtClean="0">
                <a:latin typeface="Arial"/>
                <a:cs typeface="Arial"/>
              </a:rPr>
              <a:t>°</a:t>
            </a:r>
            <a:r>
              <a:rPr lang="en-US" dirty="0" smtClean="0"/>
              <a:t> ramp at a constant velocity by a force of </a:t>
            </a:r>
            <a:br>
              <a:rPr lang="en-US" dirty="0" smtClean="0"/>
            </a:br>
            <a:r>
              <a:rPr lang="en-US" dirty="0" smtClean="0"/>
              <a:t>90.0 N acting parallel to the ramp. </a:t>
            </a:r>
          </a:p>
          <a:p>
            <a:pPr marL="0" indent="0">
              <a:buNone/>
            </a:pPr>
            <a:r>
              <a:rPr lang="en-US" dirty="0" smtClean="0"/>
              <a:t>Find the coefficient of kinetic friction.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Right Triangle 7"/>
          <p:cNvSpPr/>
          <p:nvPr/>
        </p:nvSpPr>
        <p:spPr>
          <a:xfrm flipH="1">
            <a:off x="914400" y="3962400"/>
            <a:ext cx="1905000" cy="1905000"/>
          </a:xfrm>
          <a:prstGeom prst="rt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-2700000">
            <a:off x="1444740" y="4564670"/>
            <a:ext cx="609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66455" y="4759035"/>
            <a:ext cx="0" cy="914400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-2700000" flipV="1">
            <a:off x="1524936" y="4195503"/>
            <a:ext cx="0" cy="649224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3500000">
            <a:off x="2227488" y="3656087"/>
            <a:ext cx="0" cy="1289304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5200" y="642404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CLICK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4885" y="543098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78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0176" y="37690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0655" y="55556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4648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kf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3500000" flipH="1" flipV="1">
            <a:off x="1538584" y="4664580"/>
            <a:ext cx="0" cy="649224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1D1FE3-65B5-4EC2-9EFA-53B134F4D782}" type="datetime1">
              <a:rPr lang="en-US" smtClean="0"/>
              <a:pPr/>
              <a:t>3/31/16</a:t>
            </a:fld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A53D9-ECD3-4AC8-875E-EA01F62C9008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Objectives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295400"/>
            <a:ext cx="8305800" cy="5181600"/>
          </a:xfrm>
        </p:spPr>
        <p:txBody>
          <a:bodyPr/>
          <a:lstStyle/>
          <a:p>
            <a:r>
              <a:rPr lang="en-US" sz="2800" dirty="0" smtClean="0"/>
              <a:t>Utilize Greek lower-case mu with appropriate subscript for coefficient of static or kinetic friction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2800" i="1" baseline="-25000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2800" i="1" baseline="-25000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2800" dirty="0" smtClean="0">
                <a:sym typeface="Symbol" pitchFamily="18" charset="2"/>
              </a:rPr>
              <a:t>)</a:t>
            </a:r>
          </a:p>
          <a:p>
            <a:r>
              <a:rPr lang="en-US" sz="2800" dirty="0" smtClean="0">
                <a:sym typeface="Symbol" pitchFamily="18" charset="2"/>
              </a:rPr>
              <a:t>Correctly use </a:t>
            </a:r>
            <a:r>
              <a:rPr lang="en-US" sz="2800" b="1" dirty="0" smtClean="0">
                <a:sym typeface="Symbol" pitchFamily="18" charset="2"/>
              </a:rPr>
              <a:t>pulley</a:t>
            </a:r>
            <a:r>
              <a:rPr lang="en-US" sz="2800" dirty="0" smtClean="0">
                <a:sym typeface="Symbol" pitchFamily="18" charset="2"/>
              </a:rPr>
              <a:t> and </a:t>
            </a:r>
            <a:r>
              <a:rPr lang="en-US" sz="2800" b="1" dirty="0" smtClean="0">
                <a:sym typeface="Symbol" pitchFamily="18" charset="2"/>
              </a:rPr>
              <a:t>block</a:t>
            </a:r>
            <a:r>
              <a:rPr lang="en-US" sz="2800" dirty="0" smtClean="0">
                <a:sym typeface="Symbol" pitchFamily="18" charset="2"/>
              </a:rPr>
              <a:t> when describing systems under tension</a:t>
            </a:r>
          </a:p>
          <a:p>
            <a:r>
              <a:rPr lang="en-US" sz="2800" dirty="0" smtClean="0">
                <a:sym typeface="Symbol" pitchFamily="18" charset="2"/>
              </a:rPr>
              <a:t>Correctly use </a:t>
            </a:r>
            <a:r>
              <a:rPr lang="en-US" sz="2800" b="1" dirty="0" smtClean="0">
                <a:sym typeface="Symbol" pitchFamily="18" charset="2"/>
              </a:rPr>
              <a:t>angle of repose</a:t>
            </a:r>
            <a:r>
              <a:rPr lang="en-US" sz="2800" dirty="0" smtClean="0">
                <a:sym typeface="Symbol" pitchFamily="18" charset="2"/>
              </a:rPr>
              <a:t> when describing objects on inclined planes</a:t>
            </a:r>
          </a:p>
          <a:p>
            <a:r>
              <a:rPr lang="en-US" sz="2800" dirty="0" smtClean="0"/>
              <a:t>Utilize the Greek upper-case </a:t>
            </a:r>
            <a:br>
              <a:rPr lang="en-US" sz="2800" dirty="0" smtClean="0"/>
            </a:br>
            <a:r>
              <a:rPr lang="en-US" sz="2800" dirty="0" smtClean="0"/>
              <a:t>sigma (</a:t>
            </a:r>
            <a:r>
              <a:rPr lang="en-US" sz="2800" dirty="0" smtClean="0">
                <a:sym typeface="Symbol" pitchFamily="18" charset="2"/>
              </a:rPr>
              <a:t>) for “sum of…” or net force</a:t>
            </a:r>
          </a:p>
          <a:p>
            <a:r>
              <a:rPr lang="en-US" sz="2800" dirty="0" smtClean="0">
                <a:sym typeface="Symbol" pitchFamily="18" charset="2"/>
              </a:rPr>
              <a:t>Construct and interpret free body diagrams to determine pairs of forces acting on an object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72036" y="4537374"/>
            <a:ext cx="609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2700000" flipH="1">
            <a:off x="914400" y="3962400"/>
            <a:ext cx="1905000" cy="1905000"/>
          </a:xfrm>
          <a:prstGeom prst="rt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10.0 kg box is pulled up a 45.0</a:t>
            </a:r>
            <a:r>
              <a:rPr lang="en-US" dirty="0" smtClean="0">
                <a:latin typeface="Arial"/>
                <a:cs typeface="Arial"/>
              </a:rPr>
              <a:t>°</a:t>
            </a:r>
            <a:r>
              <a:rPr lang="en-US" dirty="0" smtClean="0"/>
              <a:t> ramp at a constant velocity by a force of </a:t>
            </a:r>
            <a:br>
              <a:rPr lang="en-US" dirty="0" smtClean="0"/>
            </a:br>
            <a:r>
              <a:rPr lang="en-US" dirty="0" smtClean="0"/>
              <a:t>90.0 N acting parallel to the ramp. </a:t>
            </a:r>
          </a:p>
          <a:p>
            <a:pPr marL="0" indent="0">
              <a:buNone/>
            </a:pPr>
            <a:r>
              <a:rPr lang="en-US" dirty="0" smtClean="0"/>
              <a:t>Find the coefficient of kinetic friction.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" y="527940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36" y="378839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0744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1296" y="48065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5536" y="4738048"/>
            <a:ext cx="33528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1936" y="3518848"/>
            <a:ext cx="0" cy="2438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87856" y="4738048"/>
            <a:ext cx="0" cy="649224"/>
          </a:xfrm>
          <a:prstGeom prst="straightConnector1">
            <a:avLst/>
          </a:prstGeom>
          <a:ln w="41275"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2700000">
            <a:off x="1462215" y="4608674"/>
            <a:ext cx="0" cy="914400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80310" y="4087090"/>
            <a:ext cx="0" cy="649224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 flipV="1">
            <a:off x="850052" y="4413436"/>
            <a:ext cx="0" cy="649224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>
            <a:off x="1453964" y="4413436"/>
            <a:ext cx="0" cy="649224"/>
          </a:xfrm>
          <a:prstGeom prst="straightConnector1">
            <a:avLst/>
          </a:prstGeom>
          <a:ln w="44450"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2424962" y="4093603"/>
            <a:ext cx="0" cy="1289304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505200" y="4117975"/>
          <a:ext cx="5329238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3" imgW="2666880" imgH="1295280" progId="Equation.3">
                  <p:embed/>
                </p:oleObj>
              </mc:Choice>
              <mc:Fallback>
                <p:oleObj name="Equation" r:id="rId3" imgW="2666880" imgH="1295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7975"/>
                        <a:ext cx="5329238" cy="258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0960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kf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200" y="642404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CLICK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72036" y="4537374"/>
            <a:ext cx="609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2700000" flipH="1">
            <a:off x="914400" y="3962400"/>
            <a:ext cx="1905000" cy="1905000"/>
          </a:xfrm>
          <a:prstGeom prst="rt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10.0 kg box is pulled up a 45.0</a:t>
            </a:r>
            <a:r>
              <a:rPr lang="en-US" dirty="0" smtClean="0">
                <a:latin typeface="Arial"/>
                <a:cs typeface="Arial"/>
              </a:rPr>
              <a:t>°</a:t>
            </a:r>
            <a:r>
              <a:rPr lang="en-US" dirty="0" smtClean="0"/>
              <a:t> ramp at a constant velocity by a force of </a:t>
            </a:r>
            <a:br>
              <a:rPr lang="en-US" dirty="0" smtClean="0"/>
            </a:br>
            <a:r>
              <a:rPr lang="en-US" dirty="0" smtClean="0"/>
              <a:t>90.0 N acting parallel to the ramp. </a:t>
            </a:r>
          </a:p>
          <a:p>
            <a:pPr marL="0" indent="0">
              <a:buNone/>
            </a:pPr>
            <a:r>
              <a:rPr lang="en-US" dirty="0" smtClean="0"/>
              <a:t>Find the coefficient of kinetic friction.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" y="527940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36" y="378839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0744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1296" y="48065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5536" y="4738048"/>
            <a:ext cx="33528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1936" y="3518848"/>
            <a:ext cx="0" cy="2438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87856" y="4738048"/>
            <a:ext cx="0" cy="649224"/>
          </a:xfrm>
          <a:prstGeom prst="straightConnector1">
            <a:avLst/>
          </a:prstGeom>
          <a:ln w="41275"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2700000">
            <a:off x="1462215" y="4608674"/>
            <a:ext cx="0" cy="914400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80310" y="4087090"/>
            <a:ext cx="0" cy="649224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 flipV="1">
            <a:off x="850052" y="4413436"/>
            <a:ext cx="0" cy="649224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>
            <a:off x="1453964" y="4413436"/>
            <a:ext cx="0" cy="649224"/>
          </a:xfrm>
          <a:prstGeom prst="straightConnector1">
            <a:avLst/>
          </a:prstGeom>
          <a:ln w="44450"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2424962" y="4093603"/>
            <a:ext cx="0" cy="1289304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505200" y="4117975"/>
          <a:ext cx="5329238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3" imgW="2666880" imgH="1295280" progId="Equation.3">
                  <p:embed/>
                </p:oleObj>
              </mc:Choice>
              <mc:Fallback>
                <p:oleObj name="Equation" r:id="rId3" imgW="2666880" imgH="1295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7975"/>
                        <a:ext cx="5329238" cy="258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0960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kf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172200" y="533400"/>
          <a:ext cx="27051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5" imgW="1346040" imgH="419040" progId="Equation.3">
                  <p:embed/>
                </p:oleObj>
              </mc:Choice>
              <mc:Fallback>
                <p:oleObj name="Equation" r:id="rId5" imgW="13460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33400"/>
                        <a:ext cx="270510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6199496" y="4495800"/>
            <a:ext cx="2743200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50592" y="381000"/>
            <a:ext cx="2743200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3145203">
            <a:off x="3927273" y="741685"/>
            <a:ext cx="4832686" cy="3670934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5400000">
            <a:off x="7888932" y="3007668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SAME!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13716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 10.0 kg block is placed on top of an inclined plane 10.0 m long.  The coefficient of static friction is 0.400 and the coefficient of kinetic friction is 0.200.  The inclined plane is 30.0</a:t>
            </a:r>
            <a:r>
              <a:rPr lang="en-US" sz="3200" dirty="0" smtClean="0">
                <a:latin typeface="Arial"/>
                <a:cs typeface="Arial"/>
              </a:rPr>
              <a:t>°</a:t>
            </a:r>
            <a:r>
              <a:rPr lang="en-US" sz="3200" dirty="0" smtClean="0"/>
              <a:t> from the horizontal. </a:t>
            </a:r>
          </a:p>
          <a:p>
            <a:pPr marL="576263" indent="-576263">
              <a:buFont typeface="+mj-lt"/>
              <a:buAutoNum type="alphaLcPeriod"/>
            </a:pPr>
            <a:r>
              <a:rPr lang="en-US" sz="3200" dirty="0" smtClean="0"/>
              <a:t>What is the acceleration of the block? </a:t>
            </a:r>
          </a:p>
          <a:p>
            <a:pPr marL="576263" indent="-576263">
              <a:buFont typeface="+mj-lt"/>
              <a:buAutoNum type="alphaLcPeriod"/>
            </a:pPr>
            <a:r>
              <a:rPr lang="en-US" sz="3200" dirty="0" smtClean="0"/>
              <a:t>When will it hit the ground? </a:t>
            </a:r>
          </a:p>
          <a:p>
            <a:pPr marL="576263" indent="-576263">
              <a:buFont typeface="+mj-lt"/>
              <a:buAutoNum type="alphaLcPeriod"/>
            </a:pPr>
            <a:r>
              <a:rPr lang="en-US" sz="3200" dirty="0" smtClean="0"/>
              <a:t>What is its impact velocity? </a:t>
            </a:r>
          </a:p>
          <a:p>
            <a:pPr marL="576263" indent="-576263">
              <a:buFont typeface="+mj-lt"/>
              <a:buAutoNum type="alphaLcPeriod"/>
            </a:pPr>
            <a:r>
              <a:rPr lang="en-US" sz="3200" dirty="0" smtClean="0"/>
              <a:t>What is the angle of repose?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62ACD2-8482-4039-8C81-3D848A873D11}" type="datetime1">
              <a:rPr lang="en-US" smtClean="0"/>
              <a:pPr/>
              <a:t>3/31/16</a:t>
            </a:fld>
            <a:endParaRPr lang="en-US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A06231-C5A9-4CF1-BDD9-53BA8691EE7A}" type="slidenum">
              <a:rPr lang="en-US"/>
              <a:pPr/>
              <a:t>43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 Objectives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371600"/>
            <a:ext cx="8305800" cy="5105400"/>
          </a:xfrm>
        </p:spPr>
        <p:txBody>
          <a:bodyPr/>
          <a:lstStyle/>
          <a:p>
            <a:r>
              <a:rPr lang="en-US" sz="3400" dirty="0" smtClean="0"/>
              <a:t>Calculate tension in a flexible cord</a:t>
            </a:r>
          </a:p>
          <a:p>
            <a:r>
              <a:rPr lang="en-US" sz="3400" dirty="0" smtClean="0"/>
              <a:t>Account for effect of pulleys on tension</a:t>
            </a:r>
          </a:p>
          <a:p>
            <a:r>
              <a:rPr lang="en-US" sz="3400" dirty="0" smtClean="0"/>
              <a:t>Differentiate between static and kinetic friction</a:t>
            </a:r>
          </a:p>
          <a:p>
            <a:r>
              <a:rPr lang="en-US" sz="3400" dirty="0" smtClean="0"/>
              <a:t>Calculate friction given the coefficient of friction and mass</a:t>
            </a:r>
          </a:p>
          <a:p>
            <a:r>
              <a:rPr lang="en-US" sz="3400" dirty="0" smtClean="0"/>
              <a:t>Apply the effects of static and kinetic friction to determine net force and resulting acceleration</a:t>
            </a:r>
            <a:endParaRPr lang="en-US" sz="3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1D1FE3-65B5-4EC2-9EFA-53B134F4D782}" type="datetime1">
              <a:rPr lang="en-US" smtClean="0"/>
              <a:pPr/>
              <a:t>3/31/16</a:t>
            </a:fld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A53D9-ECD3-4AC8-875E-EA01F62C9008}" type="slidenum">
              <a:rPr lang="en-US"/>
              <a:pPr/>
              <a:t>44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Objectives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295400"/>
            <a:ext cx="8305800" cy="5181600"/>
          </a:xfrm>
        </p:spPr>
        <p:txBody>
          <a:bodyPr/>
          <a:lstStyle/>
          <a:p>
            <a:r>
              <a:rPr lang="en-US" sz="2800" dirty="0" smtClean="0"/>
              <a:t>Utilize Greek lower-case mu with appropriate subscript for coefficient of static or kinetic friction (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2800" i="1" baseline="-25000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2800" i="1" baseline="-25000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2800" dirty="0" smtClean="0">
                <a:sym typeface="Symbol" pitchFamily="18" charset="2"/>
              </a:rPr>
              <a:t>)</a:t>
            </a:r>
          </a:p>
          <a:p>
            <a:r>
              <a:rPr lang="en-US" sz="2800" dirty="0" smtClean="0">
                <a:sym typeface="Symbol" pitchFamily="18" charset="2"/>
              </a:rPr>
              <a:t>Correctly use </a:t>
            </a:r>
            <a:r>
              <a:rPr lang="en-US" sz="2800" b="1" dirty="0" smtClean="0">
                <a:sym typeface="Symbol" pitchFamily="18" charset="2"/>
              </a:rPr>
              <a:t>pulley</a:t>
            </a:r>
            <a:r>
              <a:rPr lang="en-US" sz="2800" dirty="0" smtClean="0">
                <a:sym typeface="Symbol" pitchFamily="18" charset="2"/>
              </a:rPr>
              <a:t> and </a:t>
            </a:r>
            <a:r>
              <a:rPr lang="en-US" sz="2800" b="1" dirty="0" smtClean="0">
                <a:sym typeface="Symbol" pitchFamily="18" charset="2"/>
              </a:rPr>
              <a:t>block</a:t>
            </a:r>
            <a:r>
              <a:rPr lang="en-US" sz="2800" dirty="0" smtClean="0">
                <a:sym typeface="Symbol" pitchFamily="18" charset="2"/>
              </a:rPr>
              <a:t> when describing systems under tension</a:t>
            </a:r>
          </a:p>
          <a:p>
            <a:r>
              <a:rPr lang="en-US" sz="2800" dirty="0" smtClean="0">
                <a:sym typeface="Symbol" pitchFamily="18" charset="2"/>
              </a:rPr>
              <a:t>Correctly use </a:t>
            </a:r>
            <a:r>
              <a:rPr lang="en-US" sz="2800" b="1" dirty="0" smtClean="0">
                <a:sym typeface="Symbol" pitchFamily="18" charset="2"/>
              </a:rPr>
              <a:t>angle of repose</a:t>
            </a:r>
            <a:r>
              <a:rPr lang="en-US" sz="2800" dirty="0" smtClean="0">
                <a:sym typeface="Symbol" pitchFamily="18" charset="2"/>
              </a:rPr>
              <a:t> when describing objects on inclined planes</a:t>
            </a:r>
          </a:p>
          <a:p>
            <a:r>
              <a:rPr lang="en-US" sz="2800" dirty="0" smtClean="0"/>
              <a:t>Utilize the Greek upper-case </a:t>
            </a:r>
            <a:br>
              <a:rPr lang="en-US" sz="2800" dirty="0" smtClean="0"/>
            </a:br>
            <a:r>
              <a:rPr lang="en-US" sz="2800" dirty="0" smtClean="0"/>
              <a:t>sigma (</a:t>
            </a:r>
            <a:r>
              <a:rPr lang="en-US" sz="2800" dirty="0" smtClean="0">
                <a:sym typeface="Symbol" pitchFamily="18" charset="2"/>
              </a:rPr>
              <a:t>) for “sum of…” or net force</a:t>
            </a:r>
          </a:p>
          <a:p>
            <a:r>
              <a:rPr lang="en-US" sz="2800" dirty="0" smtClean="0">
                <a:sym typeface="Symbol" pitchFamily="18" charset="2"/>
              </a:rPr>
              <a:t>Construct and interpret free body diagrams to determine pairs of forces acting on an object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9B288A6-239B-4CD0-88E3-A01E8292E4FA}" type="datetime1">
              <a:rPr lang="en-US" smtClean="0"/>
              <a:pPr/>
              <a:t>3/31/16</a:t>
            </a:fld>
            <a:endParaRPr lang="en-US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C1EB2-FE71-4C28-AB18-AE0D2802F010}" type="slidenum">
              <a:rPr lang="en-US"/>
              <a:pPr/>
              <a:t>45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9303659-33A4-4D02-B8CC-A02EE610540A}" type="datetime1">
              <a:rPr lang="en-US" smtClean="0"/>
              <a:pPr/>
              <a:t>3/31/16</a:t>
            </a:fld>
            <a:endParaRPr lang="en-US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FAD52A-5230-4D13-B6E9-C43B6ED0BBA3}" type="slidenum">
              <a:rPr lang="en-US"/>
              <a:pPr/>
              <a:t>46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Homework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DAD-DC04-4C5C-8644-8C8FF3C12CD5}" type="datetime1">
              <a:rPr lang="en-US"/>
              <a:pPr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Weight, the Normal Force and Tension:  Dynamics &amp; Newton’s Laws of Motion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A2B4-AB4E-4249-AD07-9D004C721D15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tension:  When a flexible cord is pulled taught</a:t>
            </a:r>
          </a:p>
          <a:p>
            <a:r>
              <a:rPr lang="en-US" dirty="0" smtClean="0"/>
              <a:t>When cord mass negligible, tension transmitted undiminished to each piece of cord through to the end</a:t>
            </a:r>
          </a:p>
          <a:p>
            <a:endParaRPr lang="en-US" dirty="0" smtClean="0"/>
          </a:p>
          <a:p>
            <a:r>
              <a:rPr lang="en-US" dirty="0" smtClean="0"/>
              <a:t>Forces pulling at both ends must add to zero: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and –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62200" y="4648200"/>
          <a:ext cx="5156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3" imgW="1866600" imgH="228600" progId="Equation.3">
                  <p:embed/>
                </p:oleObj>
              </mc:Choice>
              <mc:Fallback>
                <p:oleObj name="Equation" r:id="rId3" imgW="1866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51562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Misconception Alert!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“Tension on the cable is 10 N…”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indent="-1588">
              <a:buNone/>
            </a:pPr>
            <a:endParaRPr lang="en-US" dirty="0" smtClean="0"/>
          </a:p>
          <a:p>
            <a:pPr indent="-1588">
              <a:buNone/>
            </a:pPr>
            <a:r>
              <a:rPr lang="en-US" dirty="0" smtClean="0"/>
              <a:t>Tension is not shared between the two endpoints (not 5 N each), both ends see 10 N of force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2743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32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2743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>
            <a:stCxn id="7" idx="3"/>
            <a:endCxn id="9" idx="1"/>
          </p:cNvCxnSpPr>
          <p:nvPr/>
        </p:nvCxnSpPr>
        <p:spPr>
          <a:xfrm>
            <a:off x="3581400" y="3200400"/>
            <a:ext cx="28194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3581400" y="3200400"/>
            <a:ext cx="7620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38800" y="3200400"/>
            <a:ext cx="7620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25066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endParaRPr lang="en-US" sz="32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25066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endParaRPr lang="en-US" sz="32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40386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10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9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Misconception Alert!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“…pulls 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with a force of 10 N…”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indent="-1588">
              <a:buNone/>
            </a:pPr>
            <a:endParaRPr lang="en-US" dirty="0" smtClean="0"/>
          </a:p>
          <a:p>
            <a:pPr indent="-1588">
              <a:buNone/>
            </a:pPr>
            <a:r>
              <a:rPr lang="en-US" dirty="0" smtClean="0"/>
              <a:t>Tension in the cable is 10 N total, and it pulls 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 with 10 N of force.  Tension is not 20 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E66C2-6AC0-4833-A706-7F965B949191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BE740-F15F-4D89-A83A-8E2D5EDDC9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2743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32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2743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>
            <a:stCxn id="7" idx="3"/>
            <a:endCxn id="9" idx="1"/>
          </p:cNvCxnSpPr>
          <p:nvPr/>
        </p:nvCxnSpPr>
        <p:spPr>
          <a:xfrm>
            <a:off x="3581400" y="3200400"/>
            <a:ext cx="28194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3581400" y="3200400"/>
            <a:ext cx="7620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38800" y="3200400"/>
            <a:ext cx="7620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25066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endParaRPr lang="en-US" sz="32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25066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endParaRPr lang="en-US" sz="32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40386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10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9" grpId="0" animBg="1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19200"/>
            <a:ext cx="5386388" cy="5257800"/>
          </a:xfrm>
        </p:spPr>
        <p:txBody>
          <a:bodyPr/>
          <a:lstStyle/>
          <a:p>
            <a:r>
              <a:rPr lang="en-US" dirty="0" smtClean="0"/>
              <a:t>Free-body diagram </a:t>
            </a:r>
            <a:br>
              <a:rPr lang="en-US" dirty="0" smtClean="0"/>
            </a:br>
            <a:r>
              <a:rPr lang="en-US" dirty="0" smtClean="0"/>
              <a:t>on the mounting point </a:t>
            </a:r>
            <a:br>
              <a:rPr lang="en-US" dirty="0" smtClean="0"/>
            </a:br>
            <a:r>
              <a:rPr lang="en-US" dirty="0" smtClean="0"/>
              <a:t>on bottom of shelf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(click)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 the mounting point accelerating?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Free-body diagram </a:t>
            </a:r>
            <a:br>
              <a:rPr lang="en-US" dirty="0" smtClean="0"/>
            </a:br>
            <a:r>
              <a:rPr lang="en-US" dirty="0" smtClean="0"/>
              <a:t>on the pail</a:t>
            </a:r>
          </a:p>
          <a:p>
            <a:pPr lvl="1"/>
            <a:r>
              <a:rPr lang="en-US" dirty="0" smtClean="0"/>
              <a:t>Is the pail accelerating? </a:t>
            </a:r>
            <a:endParaRPr lang="en-US" sz="1800" dirty="0" smtClean="0"/>
          </a:p>
        </p:txBody>
      </p:sp>
      <p:pic>
        <p:nvPicPr>
          <p:cNvPr id="8" name="Content Placeholder 7" descr="04_44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17296" r="15457"/>
          <a:stretch>
            <a:fillRect/>
          </a:stretch>
        </p:blipFill>
        <p:spPr>
          <a:xfrm>
            <a:off x="6553200" y="2108101"/>
            <a:ext cx="2438400" cy="386099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72400" y="838200"/>
            <a:ext cx="0" cy="1524000"/>
          </a:xfrm>
          <a:prstGeom prst="straightConnector1">
            <a:avLst/>
          </a:prstGeom>
          <a:ln w="50800">
            <a:solidFill>
              <a:srgbClr val="00206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3000" y="12192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TShelf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support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800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19200"/>
            <a:ext cx="5386388" cy="5257800"/>
          </a:xfrm>
        </p:spPr>
        <p:txBody>
          <a:bodyPr/>
          <a:lstStyle/>
          <a:p>
            <a:r>
              <a:rPr lang="en-US" dirty="0" smtClean="0"/>
              <a:t>Free-body diagram </a:t>
            </a:r>
            <a:br>
              <a:rPr lang="en-US" dirty="0" smtClean="0"/>
            </a:br>
            <a:r>
              <a:rPr lang="en-US" dirty="0" smtClean="0"/>
              <a:t>on the mounting point </a:t>
            </a:r>
            <a:br>
              <a:rPr lang="en-US" dirty="0" smtClean="0"/>
            </a:br>
            <a:r>
              <a:rPr lang="en-US" dirty="0" smtClean="0"/>
              <a:t>on bottom of shelf</a:t>
            </a:r>
          </a:p>
          <a:p>
            <a:pPr lvl="1"/>
            <a:r>
              <a:rPr lang="en-US" dirty="0" smtClean="0"/>
              <a:t>Is the mounting point accelerating?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Free-body diagram </a:t>
            </a:r>
            <a:br>
              <a:rPr lang="en-US" dirty="0" smtClean="0"/>
            </a:br>
            <a:r>
              <a:rPr lang="en-US" dirty="0" smtClean="0"/>
              <a:t>on the pail</a:t>
            </a:r>
          </a:p>
          <a:p>
            <a:pPr lvl="1"/>
            <a:r>
              <a:rPr lang="en-US" dirty="0" smtClean="0"/>
              <a:t>Is the pail accelerating? </a:t>
            </a:r>
            <a:endParaRPr lang="en-US" sz="1800" dirty="0" smtClean="0"/>
          </a:p>
        </p:txBody>
      </p:sp>
      <p:pic>
        <p:nvPicPr>
          <p:cNvPr id="8" name="Content Placeholder 7" descr="04_44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17296" r="15457"/>
          <a:stretch>
            <a:fillRect/>
          </a:stretch>
        </p:blipFill>
        <p:spPr>
          <a:xfrm>
            <a:off x="6553200" y="2108101"/>
            <a:ext cx="2438400" cy="386099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414B9-EE67-431D-AD3C-5083518323DE}" type="datetime1">
              <a:rPr lang="en-US" smtClean="0"/>
              <a:pPr>
                <a:defRPr/>
              </a:pPr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Tension and Friction – Dynamics &amp; Newton’s Laws of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90F6-063D-4A34-9B19-790026AA74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72400" y="838200"/>
            <a:ext cx="0" cy="1524000"/>
          </a:xfrm>
          <a:prstGeom prst="straightConnector1">
            <a:avLst/>
          </a:prstGeom>
          <a:ln w="50800">
            <a:solidFill>
              <a:srgbClr val="00206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72400" y="2362200"/>
            <a:ext cx="0" cy="1524000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0800" y="2667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12192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TShelf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support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800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Generic Lesson">
  <a:themeElements>
    <a:clrScheme name="Doug's Notebook 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oug's Notebook Backgrou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oug's Notebook 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g's Notebook 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g's Notebook 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g's Notebook 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g's Notebook 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g's Notebook 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g's Notebook 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g's Notebook 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g's Notebook 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g's Notebook 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g's Notebook 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g's Notebook 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Lesson</Template>
  <TotalTime>770</TotalTime>
  <Words>1796</Words>
  <Application>Microsoft Macintosh PowerPoint</Application>
  <PresentationFormat>On-screen Show (4:3)</PresentationFormat>
  <Paragraphs>394</Paragraphs>
  <Slides>46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Generic Lesson</vt:lpstr>
      <vt:lpstr>Equation</vt:lpstr>
      <vt:lpstr>Tension and Friction</vt:lpstr>
      <vt:lpstr>Agenda</vt:lpstr>
      <vt:lpstr>Content Objectives</vt:lpstr>
      <vt:lpstr>Language Objectives</vt:lpstr>
      <vt:lpstr>Tension</vt:lpstr>
      <vt:lpstr>Misconception Alert!</vt:lpstr>
      <vt:lpstr>Misconception Alert!</vt:lpstr>
      <vt:lpstr>Tension</vt:lpstr>
      <vt:lpstr>Tension</vt:lpstr>
      <vt:lpstr>Tension</vt:lpstr>
      <vt:lpstr>Tension</vt:lpstr>
      <vt:lpstr>Warm-up Example</vt:lpstr>
      <vt:lpstr>Tension Example</vt:lpstr>
      <vt:lpstr>Tension Example</vt:lpstr>
      <vt:lpstr>Pulleys</vt:lpstr>
      <vt:lpstr>Pulleys</vt:lpstr>
      <vt:lpstr>Pulleys</vt:lpstr>
      <vt:lpstr>Pulleys</vt:lpstr>
      <vt:lpstr>Pulleys</vt:lpstr>
      <vt:lpstr>Pulleys</vt:lpstr>
      <vt:lpstr>Pulleys</vt:lpstr>
      <vt:lpstr>Tension Example</vt:lpstr>
      <vt:lpstr>Example</vt:lpstr>
      <vt:lpstr>Example</vt:lpstr>
      <vt:lpstr>Greek Letter Alert</vt:lpstr>
      <vt:lpstr>Friction</vt:lpstr>
      <vt:lpstr>Static Friction</vt:lpstr>
      <vt:lpstr>Static Friction Example</vt:lpstr>
      <vt:lpstr>Static Friction Example</vt:lpstr>
      <vt:lpstr>Angle of Repose</vt:lpstr>
      <vt:lpstr>Kinetic Friction</vt:lpstr>
      <vt:lpstr>Kinetic Friction Example</vt:lpstr>
      <vt:lpstr>Combined Friction Effect</vt:lpstr>
      <vt:lpstr>Example</vt:lpstr>
      <vt:lpstr>Zdeno Chára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Content Objectives</vt:lpstr>
      <vt:lpstr>Language Objectives</vt:lpstr>
      <vt:lpstr>Questions</vt:lpstr>
      <vt:lpstr>Homework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Tension and Friction – Dynamics &amp; Newton’s Laws of Motion</dc:title>
  <dc:subject>Honors Physics</dc:subject>
  <dc:creator>Doug</dc:creator>
  <cp:lastModifiedBy>Doug User</cp:lastModifiedBy>
  <cp:revision>47</cp:revision>
  <dcterms:created xsi:type="dcterms:W3CDTF">2013-01-30T14:36:06Z</dcterms:created>
  <dcterms:modified xsi:type="dcterms:W3CDTF">2016-03-31T12:14:43Z</dcterms:modified>
</cp:coreProperties>
</file>