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6" r:id="rId2"/>
  </p:sldMasterIdLst>
  <p:notesMasterIdLst>
    <p:notesMasterId r:id="rId28"/>
  </p:notesMasterIdLst>
  <p:sldIdLst>
    <p:sldId id="256" r:id="rId3"/>
    <p:sldId id="270" r:id="rId4"/>
    <p:sldId id="271" r:id="rId5"/>
    <p:sldId id="272" r:id="rId6"/>
    <p:sldId id="268" r:id="rId7"/>
    <p:sldId id="269"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Lst>
  <p:sldSz cx="24384000" cy="13716000"/>
  <p:notesSz cx="6858000" cy="9144000"/>
  <p:defaultTextStyle>
    <a:defPPr>
      <a:defRPr lang="en-US"/>
    </a:defPPr>
    <a:lvl1pPr algn="ctr" rtl="0" fontAlgn="base">
      <a:spcBef>
        <a:spcPct val="0"/>
      </a:spcBef>
      <a:spcAft>
        <a:spcPct val="0"/>
      </a:spcAft>
      <a:defRPr sz="11200" kern="1200">
        <a:solidFill>
          <a:srgbClr val="000000"/>
        </a:solidFill>
        <a:latin typeface="Gill Sans" pitchFamily="-84" charset="0"/>
        <a:ea typeface="ヒラギノ角ゴ ProN W3" pitchFamily="-84" charset="-128"/>
        <a:cs typeface="+mn-cs"/>
        <a:sym typeface="Gill Sans" pitchFamily="-84" charset="0"/>
      </a:defRPr>
    </a:lvl1pPr>
    <a:lvl2pPr marL="457200" algn="ctr" rtl="0" fontAlgn="base">
      <a:spcBef>
        <a:spcPct val="0"/>
      </a:spcBef>
      <a:spcAft>
        <a:spcPct val="0"/>
      </a:spcAft>
      <a:defRPr sz="11200" kern="1200">
        <a:solidFill>
          <a:srgbClr val="000000"/>
        </a:solidFill>
        <a:latin typeface="Gill Sans" pitchFamily="-84" charset="0"/>
        <a:ea typeface="ヒラギノ角ゴ ProN W3" pitchFamily="-84" charset="-128"/>
        <a:cs typeface="+mn-cs"/>
        <a:sym typeface="Gill Sans" pitchFamily="-84" charset="0"/>
      </a:defRPr>
    </a:lvl2pPr>
    <a:lvl3pPr marL="914400" algn="ctr" rtl="0" fontAlgn="base">
      <a:spcBef>
        <a:spcPct val="0"/>
      </a:spcBef>
      <a:spcAft>
        <a:spcPct val="0"/>
      </a:spcAft>
      <a:defRPr sz="11200" kern="1200">
        <a:solidFill>
          <a:srgbClr val="000000"/>
        </a:solidFill>
        <a:latin typeface="Gill Sans" pitchFamily="-84" charset="0"/>
        <a:ea typeface="ヒラギノ角ゴ ProN W3" pitchFamily="-84" charset="-128"/>
        <a:cs typeface="+mn-cs"/>
        <a:sym typeface="Gill Sans" pitchFamily="-84" charset="0"/>
      </a:defRPr>
    </a:lvl3pPr>
    <a:lvl4pPr marL="1371600" algn="ctr" rtl="0" fontAlgn="base">
      <a:spcBef>
        <a:spcPct val="0"/>
      </a:spcBef>
      <a:spcAft>
        <a:spcPct val="0"/>
      </a:spcAft>
      <a:defRPr sz="11200" kern="1200">
        <a:solidFill>
          <a:srgbClr val="000000"/>
        </a:solidFill>
        <a:latin typeface="Gill Sans" pitchFamily="-84" charset="0"/>
        <a:ea typeface="ヒラギノ角ゴ ProN W3" pitchFamily="-84" charset="-128"/>
        <a:cs typeface="+mn-cs"/>
        <a:sym typeface="Gill Sans" pitchFamily="-84" charset="0"/>
      </a:defRPr>
    </a:lvl4pPr>
    <a:lvl5pPr marL="1828800" algn="ctr" rtl="0" fontAlgn="base">
      <a:spcBef>
        <a:spcPct val="0"/>
      </a:spcBef>
      <a:spcAft>
        <a:spcPct val="0"/>
      </a:spcAft>
      <a:defRPr sz="11200" kern="1200">
        <a:solidFill>
          <a:srgbClr val="000000"/>
        </a:solidFill>
        <a:latin typeface="Gill Sans" pitchFamily="-84" charset="0"/>
        <a:ea typeface="ヒラギノ角ゴ ProN W3" pitchFamily="-84" charset="-128"/>
        <a:cs typeface="+mn-cs"/>
        <a:sym typeface="Gill Sans" pitchFamily="-84" charset="0"/>
      </a:defRPr>
    </a:lvl5pPr>
    <a:lvl6pPr marL="2286000" algn="l" defTabSz="914400" rtl="0" eaLnBrk="1" latinLnBrk="0" hangingPunct="1">
      <a:defRPr sz="11200" kern="1200">
        <a:solidFill>
          <a:srgbClr val="000000"/>
        </a:solidFill>
        <a:latin typeface="Gill Sans" pitchFamily="-84" charset="0"/>
        <a:ea typeface="ヒラギノ角ゴ ProN W3" pitchFamily="-84" charset="-128"/>
        <a:cs typeface="+mn-cs"/>
        <a:sym typeface="Gill Sans" pitchFamily="-84" charset="0"/>
      </a:defRPr>
    </a:lvl6pPr>
    <a:lvl7pPr marL="2743200" algn="l" defTabSz="914400" rtl="0" eaLnBrk="1" latinLnBrk="0" hangingPunct="1">
      <a:defRPr sz="11200" kern="1200">
        <a:solidFill>
          <a:srgbClr val="000000"/>
        </a:solidFill>
        <a:latin typeface="Gill Sans" pitchFamily="-84" charset="0"/>
        <a:ea typeface="ヒラギノ角ゴ ProN W3" pitchFamily="-84" charset="-128"/>
        <a:cs typeface="+mn-cs"/>
        <a:sym typeface="Gill Sans" pitchFamily="-84" charset="0"/>
      </a:defRPr>
    </a:lvl7pPr>
    <a:lvl8pPr marL="3200400" algn="l" defTabSz="914400" rtl="0" eaLnBrk="1" latinLnBrk="0" hangingPunct="1">
      <a:defRPr sz="11200" kern="1200">
        <a:solidFill>
          <a:srgbClr val="000000"/>
        </a:solidFill>
        <a:latin typeface="Gill Sans" pitchFamily="-84" charset="0"/>
        <a:ea typeface="ヒラギノ角ゴ ProN W3" pitchFamily="-84" charset="-128"/>
        <a:cs typeface="+mn-cs"/>
        <a:sym typeface="Gill Sans" pitchFamily="-84" charset="0"/>
      </a:defRPr>
    </a:lvl8pPr>
    <a:lvl9pPr marL="3657600" algn="l" defTabSz="914400" rtl="0" eaLnBrk="1" latinLnBrk="0" hangingPunct="1">
      <a:defRPr sz="11200" kern="1200">
        <a:solidFill>
          <a:srgbClr val="000000"/>
        </a:solidFill>
        <a:latin typeface="Gill Sans" pitchFamily="-84" charset="0"/>
        <a:ea typeface="ヒラギノ角ゴ ProN W3" pitchFamily="-84" charset="-128"/>
        <a:cs typeface="+mn-cs"/>
        <a:sym typeface="Gill Sans" pitchFamily="-84" charset="0"/>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270" autoAdjust="0"/>
  </p:normalViewPr>
  <p:slideViewPr>
    <p:cSldViewPr>
      <p:cViewPr varScale="1">
        <p:scale>
          <a:sx n="40" d="100"/>
          <a:sy n="40" d="100"/>
        </p:scale>
        <p:origin x="544" y="72"/>
      </p:cViewPr>
      <p:guideLst>
        <p:guide orient="horz" pos="4320"/>
        <p:guide pos="76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A9ECDF-4F67-44E6-A158-E23AEDAD751A}" type="datetimeFigureOut">
              <a:rPr lang="en-US" smtClean="0"/>
              <a:t>12/2/2015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72428-C031-4535-B8A9-80BE11B936B1}" type="slidenum">
              <a:rPr lang="en-US" smtClean="0"/>
              <a:t>‹#›</a:t>
            </a:fld>
            <a:endParaRPr lang="en-US"/>
          </a:p>
        </p:txBody>
      </p:sp>
    </p:spTree>
    <p:extLst>
      <p:ext uri="{BB962C8B-B14F-4D97-AF65-F5344CB8AC3E}">
        <p14:creationId xmlns:p14="http://schemas.microsoft.com/office/powerpoint/2010/main" val="2256331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1675" y="206375"/>
            <a:ext cx="5530850" cy="3111500"/>
          </a:xfrm>
        </p:spPr>
      </p:sp>
      <p:sp>
        <p:nvSpPr>
          <p:cNvPr id="3" name="Notes Placeholder 2"/>
          <p:cNvSpPr>
            <a:spLocks noGrp="1"/>
          </p:cNvSpPr>
          <p:nvPr>
            <p:ph type="body" idx="1"/>
          </p:nvPr>
        </p:nvSpPr>
        <p:spPr>
          <a:xfrm>
            <a:off x="708181" y="3517360"/>
            <a:ext cx="5547360" cy="3630454"/>
          </a:xfrm>
        </p:spPr>
        <p:txBody>
          <a:bodyPr/>
          <a:lstStyle/>
          <a:p>
            <a:endParaRPr lang="en-US" dirty="0" smtClean="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BCC380E-B6E6-4400-A57F-835CA92E9EA4}"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41305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B383FEF-E869-4A16-AB00-2CDE9555989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12/2/2015 12:33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Header Placeholder 5"/>
          <p:cNvSpPr>
            <a:spLocks noGrp="1"/>
          </p:cNvSpPr>
          <p:nvPr>
            <p:ph type="hdr" sz="quarter" idx="13"/>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Footer Placeholder 7"/>
          <p:cNvSpPr>
            <a:spLocks noGrp="1"/>
          </p:cNvSpPr>
          <p:nvPr>
            <p:ph type="ftr" sz="quarter" idx="14"/>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54727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IN" dirty="0">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55955158-DAB7-464F-B4BB-7877F281FC65}"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693007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3921">
              <a:defRPr/>
            </a:pPr>
            <a:endParaRPr lang="en-US" dirty="0" smtClean="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BCC380E-B6E6-4400-A57F-835CA92E9EA4}"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93467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IN" dirty="0">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55955158-DAB7-464F-B4BB-7877F281FC65}"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248531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IN" dirty="0">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55955158-DAB7-464F-B4BB-7877F281FC65}"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579081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1763" y="892175"/>
            <a:ext cx="3148012" cy="1770063"/>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SMSG Readiness</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66188"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571500" marR="0" lvl="0" indent="0" algn="l" defTabSz="966188"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E77B2B4-D237-4BCC-95D9-1D4EDEE25D63}"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12/2/2015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99642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a:t>
            </a:r>
            <a:r>
              <a:rPr lang="en-US" dirty="0" err="1" smtClean="0"/>
              <a:t>IoT</a:t>
            </a:r>
            <a:r>
              <a:rPr lang="en-US" dirty="0" smtClean="0"/>
              <a:t> customer are</a:t>
            </a:r>
            <a:r>
              <a:rPr lang="en-US" baseline="0" dirty="0" smtClean="0"/>
              <a:t> looking for basic monitoring first (although they know there is value in ML). </a:t>
            </a:r>
            <a:r>
              <a:rPr lang="en-US" b="1" baseline="0" dirty="0" smtClean="0"/>
              <a:t>However, </a:t>
            </a:r>
            <a:r>
              <a:rPr lang="en-US" baseline="0" dirty="0" smtClean="0"/>
              <a:t>should think about ML and next steps because of importance of capturing data over long period of time! Most ML models need historical data to train.</a:t>
            </a:r>
          </a:p>
          <a:p>
            <a:endParaRPr lang="en-US" baseline="0" dirty="0" smtClean="0"/>
          </a:p>
          <a:p>
            <a:r>
              <a:rPr lang="en-US" baseline="0" dirty="0" smtClean="0"/>
              <a:t>-many customers we speak to need to re-do their data collection and come back at a later time after they start collecting the right data</a:t>
            </a: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SMSG Readiness</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E77B2B4-D237-4BCC-95D9-1D4EDEE25D63}"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12/2/2015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961988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8300" y="679450"/>
            <a:ext cx="6046788" cy="3402013"/>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39498" cy="453452"/>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0925EEA-B909-4959-8DE9-95C91A388BB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12/2/2015 12:33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4"/>
          </p:nvPr>
        </p:nvSpPr>
        <p:spPr/>
        <p:txBody>
          <a:bodyPr/>
          <a:lstStyle/>
          <a:p>
            <a:pPr marL="571500" marR="0" lvl="0" indent="0" algn="l" defTabSz="905506"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41838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A17D118-1690-458F-B4D2-F9DA5D6F50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12/2/2015 12:33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867395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Build 2015</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12/2/2015 12:33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2682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Build 2015</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12/2/2015 12:33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09818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55955158-DAB7-464F-B4BB-7877F281FC65}"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707130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55955158-DAB7-464F-B4BB-7877F281FC65}"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748016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55955158-DAB7-464F-B4BB-7877F281FC65}"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851032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Build 2015</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12/2/2015 12:33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31737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Machine Learning &amp; Data Science Conference</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26044A4-5816-4FF6-962F-239A8B7510E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12/2/2015 12:33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02922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55955158-DAB7-464F-B4BB-7877F281FC65}"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4179719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7506948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bg bwMode="gray">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a:xfrm>
            <a:off x="538481" y="2372712"/>
            <a:ext cx="19718232" cy="5381841"/>
          </a:xfrm>
          <a:noFill/>
        </p:spPr>
        <p:txBody>
          <a:bodyPr tIns="91440" bIns="91440" anchor="t" anchorCtr="0">
            <a:noAutofit/>
          </a:bodyPr>
          <a:lstStyle>
            <a:lvl1pPr>
              <a:defRPr sz="14117" spc="-196"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bwMode="white">
          <a:xfrm>
            <a:off x="538479" y="7754553"/>
            <a:ext cx="19721348" cy="3586208"/>
          </a:xfrm>
          <a:noFill/>
        </p:spPr>
        <p:txBody>
          <a:bodyPr lIns="182880" tIns="146304" rIns="182880" bIns="146304">
            <a:noAutofit/>
          </a:bodyPr>
          <a:lstStyle>
            <a:lvl1pPr marL="0" indent="0">
              <a:spcBef>
                <a:spcPts val="0"/>
              </a:spcBef>
              <a:buNone/>
              <a:defRPr sz="6274" spc="0" baseline="0">
                <a:gradFill>
                  <a:gsLst>
                    <a:gs pos="0">
                      <a:schemeClr val="tx1"/>
                    </a:gs>
                    <a:gs pos="100000">
                      <a:schemeClr val="tx1"/>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30" y="1"/>
            <a:ext cx="24380541" cy="13716000"/>
          </a:xfrm>
          <a:prstGeom prst="rect">
            <a:avLst/>
          </a:prstGeom>
        </p:spPr>
      </p:pic>
    </p:spTree>
    <p:extLst>
      <p:ext uri="{BB962C8B-B14F-4D97-AF65-F5344CB8AC3E}">
        <p14:creationId xmlns:p14="http://schemas.microsoft.com/office/powerpoint/2010/main" val="27467051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deo slide">
    <p:bg bwMode="gray">
      <p:bgPr>
        <a:solidFill>
          <a:schemeClr val="bg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a:xfrm>
            <a:off x="538481" y="2372712"/>
            <a:ext cx="19718232" cy="7174945"/>
          </a:xfrm>
          <a:noFill/>
        </p:spPr>
        <p:txBody>
          <a:bodyPr tIns="91440" bIns="91440" anchor="t" anchorCtr="0">
            <a:noAutofit/>
          </a:bodyPr>
          <a:lstStyle>
            <a:lvl1pPr>
              <a:defRPr lang="en-US" sz="14117" b="0" kern="1200" cap="none" spc="-196"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30" y="1"/>
            <a:ext cx="24380541" cy="13716000"/>
          </a:xfrm>
          <a:prstGeom prst="rect">
            <a:avLst/>
          </a:prstGeom>
        </p:spPr>
      </p:pic>
    </p:spTree>
    <p:extLst>
      <p:ext uri="{BB962C8B-B14F-4D97-AF65-F5344CB8AC3E}">
        <p14:creationId xmlns:p14="http://schemas.microsoft.com/office/powerpoint/2010/main" val="31218874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8478" y="4168343"/>
            <a:ext cx="23307045" cy="2139881"/>
          </a:xfrm>
          <a:noFill/>
        </p:spPr>
        <p:txBody>
          <a:bodyPr tIns="91440" bIns="91440" anchor="t" anchorCtr="0">
            <a:spAutoFit/>
          </a:bodyPr>
          <a:lstStyle>
            <a:lvl1pPr>
              <a:defRPr sz="14117" spc="-196"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76318016"/>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8478" y="4168343"/>
            <a:ext cx="23307045" cy="2139881"/>
          </a:xfrm>
          <a:noFill/>
        </p:spPr>
        <p:txBody>
          <a:bodyPr tIns="91440" bIns="91440" anchor="t" anchorCtr="0">
            <a:spAutoFit/>
          </a:bodyPr>
          <a:lstStyle>
            <a:lvl1pPr>
              <a:defRPr sz="14117" spc="-196"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9037201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8478" y="4168343"/>
            <a:ext cx="23307045" cy="2139881"/>
          </a:xfrm>
          <a:noFill/>
        </p:spPr>
        <p:txBody>
          <a:bodyPr tIns="91440" bIns="91440" anchor="t" anchorCtr="0">
            <a:spAutoFit/>
          </a:bodyPr>
          <a:lstStyle>
            <a:lvl1pPr>
              <a:defRPr sz="14117" spc="-196"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83337535"/>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4">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8478" y="4168343"/>
            <a:ext cx="23307045" cy="2139881"/>
          </a:xfrm>
          <a:noFill/>
        </p:spPr>
        <p:txBody>
          <a:bodyPr tIns="91440" bIns="91440" anchor="t" anchorCtr="0">
            <a:spAutoFit/>
          </a:bodyPr>
          <a:lstStyle>
            <a:lvl1pPr>
              <a:defRPr sz="14117" spc="-196"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0440372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8481" y="2434390"/>
            <a:ext cx="10757096" cy="3769237"/>
          </a:xfrm>
        </p:spPr>
        <p:txBody>
          <a:bodyPr>
            <a:spAutoFit/>
          </a:bodyPr>
          <a:lstStyle>
            <a:lvl1pPr>
              <a:defRPr sz="12941"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12195113" y="1"/>
            <a:ext cx="12188887" cy="13712200"/>
          </a:xfrm>
          <a:blipFill>
            <a:blip r:embed="rId2"/>
            <a:stretch>
              <a:fillRect/>
            </a:stretch>
          </a:blipFill>
        </p:spPr>
        <p:txBody>
          <a:bodyPr tIns="548640" anchor="ctr" anchorCtr="0">
            <a:noAutofit/>
          </a:bodyPr>
          <a:lstStyle>
            <a:lvl1pPr marL="0" indent="0" algn="ctr">
              <a:buNone/>
              <a:defRPr sz="3137"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408004405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4568812"/>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7728095"/>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45032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No tile">
    <p:bg bwMode="gray">
      <p:bgPr>
        <a:solidFill>
          <a:schemeClr val="bg1">
            <a:lumMod val="60000"/>
            <a:lumOff val="40000"/>
          </a:schemeClr>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30" y="1"/>
            <a:ext cx="24380541" cy="13716000"/>
          </a:xfrm>
          <a:prstGeom prst="rect">
            <a:avLst/>
          </a:prstGeom>
        </p:spPr>
      </p:pic>
      <p:sp>
        <p:nvSpPr>
          <p:cNvPr id="2" name="Rectangle 1"/>
          <p:cNvSpPr/>
          <p:nvPr userDrawn="1"/>
        </p:nvSpPr>
        <p:spPr bwMode="auto">
          <a:xfrm>
            <a:off x="538479" y="4155601"/>
            <a:ext cx="12549947" cy="539205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marL="0" marR="0" lvl="0" indent="0" algn="ctr" defTabSz="1828298" rtl="0" eaLnBrk="1" fontAlgn="base" latinLnBrk="0" hangingPunct="1">
              <a:lnSpc>
                <a:spcPct val="90000"/>
              </a:lnSpc>
              <a:spcBef>
                <a:spcPct val="0"/>
              </a:spcBef>
              <a:spcAft>
                <a:spcPct val="0"/>
              </a:spcAft>
              <a:buClrTx/>
              <a:buSzTx/>
              <a:buFontTx/>
              <a:buNone/>
              <a:tabLst/>
              <a:defRPr/>
            </a:pPr>
            <a:endParaRPr kumimoji="0" lang="en-US" sz="4706"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TextBox 6"/>
          <p:cNvSpPr txBox="1"/>
          <p:nvPr userDrawn="1"/>
        </p:nvSpPr>
        <p:spPr bwMode="white">
          <a:xfrm>
            <a:off x="575830" y="2029676"/>
            <a:ext cx="23307045" cy="5403969"/>
          </a:xfrm>
          <a:prstGeom prst="rect">
            <a:avLst/>
          </a:prstGeom>
          <a:noFill/>
        </p:spPr>
        <p:txBody>
          <a:bodyPr wrap="square" lIns="358570" tIns="286856" rIns="358570" bIns="286856" rtlCol="0">
            <a:spAutoFit/>
          </a:bodyPr>
          <a:lstStyle/>
          <a:p>
            <a:pPr marL="0" marR="0" lvl="0" indent="0" algn="l" defTabSz="1828827" rtl="0" eaLnBrk="1" fontAlgn="auto" latinLnBrk="0" hangingPunct="1">
              <a:lnSpc>
                <a:spcPct val="90000"/>
              </a:lnSpc>
              <a:spcBef>
                <a:spcPts val="0"/>
              </a:spcBef>
              <a:spcAft>
                <a:spcPts val="1176"/>
              </a:spcAft>
              <a:buClrTx/>
              <a:buSzTx/>
              <a:buFontTx/>
              <a:buNone/>
              <a:tabLst/>
              <a:defRPr/>
            </a:pPr>
            <a:r>
              <a:rPr kumimoji="0" lang="en-US" sz="16862"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Light"/>
                <a:ea typeface="+mn-ea"/>
                <a:cs typeface="+mn-cs"/>
              </a:rPr>
              <a:t>Cortana Analytics</a:t>
            </a:r>
          </a:p>
          <a:p>
            <a:pPr marL="0" marR="0" lvl="0" indent="0" algn="l" defTabSz="1828827" rtl="0" eaLnBrk="1" fontAlgn="auto" latinLnBrk="0" hangingPunct="1">
              <a:lnSpc>
                <a:spcPct val="90000"/>
              </a:lnSpc>
              <a:spcBef>
                <a:spcPts val="0"/>
              </a:spcBef>
              <a:spcAft>
                <a:spcPts val="1176"/>
              </a:spcAft>
              <a:buClrTx/>
              <a:buSzTx/>
              <a:buFontTx/>
              <a:buNone/>
              <a:tabLst/>
              <a:defRPr/>
            </a:pPr>
            <a:r>
              <a:rPr kumimoji="0" lang="en-US" sz="16862"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Light"/>
                <a:ea typeface="+mn-ea"/>
                <a:cs typeface="+mn-cs"/>
              </a:rPr>
              <a:t>Workshop</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917517" y="959008"/>
            <a:ext cx="3044807" cy="652334"/>
          </a:xfrm>
          <a:prstGeom prst="rect">
            <a:avLst/>
          </a:prstGeom>
        </p:spPr>
      </p:pic>
      <p:sp>
        <p:nvSpPr>
          <p:cNvPr id="11" name="TextBox 10"/>
          <p:cNvSpPr txBox="1"/>
          <p:nvPr userDrawn="1"/>
        </p:nvSpPr>
        <p:spPr bwMode="white">
          <a:xfrm>
            <a:off x="575830" y="7037307"/>
            <a:ext cx="19989222" cy="1828439"/>
          </a:xfrm>
          <a:prstGeom prst="rect">
            <a:avLst/>
          </a:prstGeom>
          <a:noFill/>
        </p:spPr>
        <p:txBody>
          <a:bodyPr wrap="square" lIns="358570" tIns="286856" rIns="358570" bIns="286856" rtlCol="0">
            <a:spAutoFit/>
          </a:bodyPr>
          <a:lstStyle/>
          <a:p>
            <a:pPr marL="0" marR="0" lvl="0" indent="0" algn="l" defTabSz="1828827" rtl="0" eaLnBrk="1" fontAlgn="auto" latinLnBrk="0" hangingPunct="1">
              <a:lnSpc>
                <a:spcPct val="90000"/>
              </a:lnSpc>
              <a:spcBef>
                <a:spcPts val="0"/>
              </a:spcBef>
              <a:spcAft>
                <a:spcPts val="1176"/>
              </a:spcAft>
              <a:buClrTx/>
              <a:buSzTx/>
              <a:buFontTx/>
              <a:buNone/>
              <a:tabLst/>
              <a:defRPr/>
            </a:pPr>
            <a:r>
              <a:rPr kumimoji="0" lang="en-US" sz="9019"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Light"/>
                <a:ea typeface="+mn-ea"/>
                <a:cs typeface="+mn-cs"/>
              </a:rPr>
              <a:t>Sept 10 – 11, 2015  •  MSCC</a:t>
            </a:r>
          </a:p>
        </p:txBody>
      </p:sp>
    </p:spTree>
    <p:extLst>
      <p:ext uri="{BB962C8B-B14F-4D97-AF65-F5344CB8AC3E}">
        <p14:creationId xmlns:p14="http://schemas.microsoft.com/office/powerpoint/2010/main" val="87037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4">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9829862"/>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3" y="2378351"/>
            <a:ext cx="24384000" cy="11337649"/>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4" tIns="91444" rIns="91444" bIns="91444" numCol="1" spcCol="0" rtlCol="0" fromWordArt="0" anchor="ctr" anchorCtr="0" forceAA="0" compatLnSpc="1">
            <a:prstTxWarp prst="textNoShape">
              <a:avLst/>
            </a:prstTxWarp>
            <a:noAutofit/>
          </a:bodyPr>
          <a:lstStyle/>
          <a:p>
            <a:pPr marL="0" marR="0" lvl="0" indent="0" algn="ctr" defTabSz="1828298" rtl="0" eaLnBrk="1" fontAlgn="base" latinLnBrk="0" hangingPunct="1">
              <a:lnSpc>
                <a:spcPct val="100000"/>
              </a:lnSpc>
              <a:spcBef>
                <a:spcPct val="0"/>
              </a:spcBef>
              <a:spcAft>
                <a:spcPct val="0"/>
              </a:spcAft>
              <a:buClrTx/>
              <a:buSzTx/>
              <a:buFontTx/>
              <a:buNone/>
              <a:tabLst/>
              <a:defRPr/>
            </a:pPr>
            <a:endParaRPr kumimoji="0" lang="en-US" sz="3529"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538479" y="2394644"/>
            <a:ext cx="23307043" cy="3735895"/>
          </a:xfrm>
        </p:spPr>
        <p:txBody>
          <a:bodyPr/>
          <a:lstStyle>
            <a:lvl1pPr marL="0" indent="0">
              <a:buNone/>
              <a:defRPr sz="647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67948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114623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159711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20606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235524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38479" y="12343230"/>
            <a:ext cx="23307043" cy="790463"/>
          </a:xfrm>
          <a:prstGeom prst="rect">
            <a:avLst/>
          </a:prstGeom>
          <a:noFill/>
          <a:ln w="12700">
            <a:noFill/>
            <a:miter lim="800000"/>
            <a:headEnd type="none" w="sm" len="sm"/>
            <a:tailEnd type="none" w="sm" len="sm"/>
          </a:ln>
          <a:effectLst/>
        </p:spPr>
        <p:txBody>
          <a:bodyPr vert="horz" wrap="square" lIns="358570" tIns="286856" rIns="358570" bIns="286856" numCol="1" anchor="t" anchorCtr="0" compatLnSpc="1">
            <a:prstTxWarp prst="textNoShape">
              <a:avLst/>
            </a:prstTxWarp>
            <a:spAutoFit/>
          </a:bodyPr>
          <a:lstStyle/>
          <a:p>
            <a:pPr marL="0" marR="0" lvl="0" indent="0" algn="l" defTabSz="1827941" rtl="0" eaLnBrk="0" fontAlgn="auto" latinLnBrk="0" hangingPunct="0">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a:t>
            </a:r>
            <a:r>
              <a:rPr kumimoji="0" lang="en-US" sz="1372"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Segoe UI" pitchFamily="34" charset="0"/>
              </a:rPr>
              <a:t>2015 </a:t>
            </a:r>
            <a:r>
              <a:rPr kumimoji="0" lang="en-US" sz="1372"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a:xfrm>
            <a:off x="900409" y="6167305"/>
            <a:ext cx="6454259" cy="1384118"/>
          </a:xfrm>
          <a:prstGeom prst="rect">
            <a:avLst/>
          </a:prstGeom>
        </p:spPr>
      </p:pic>
    </p:spTree>
    <p:extLst>
      <p:ext uri="{BB962C8B-B14F-4D97-AF65-F5344CB8AC3E}">
        <p14:creationId xmlns:p14="http://schemas.microsoft.com/office/powerpoint/2010/main" val="249587160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538478" y="2378353"/>
            <a:ext cx="23307045" cy="4792094"/>
          </a:xfrm>
          <a:prstGeom prst="rect">
            <a:avLst/>
          </a:prstGeom>
        </p:spPr>
        <p:txBody>
          <a:bodyPr/>
          <a:lstStyle>
            <a:lvl1pPr marL="569609" indent="-569609">
              <a:buClr>
                <a:schemeClr val="tx1"/>
              </a:buClr>
              <a:buSzPct val="90000"/>
              <a:buFont typeface="Arial" pitchFamily="34" charset="0"/>
              <a:buChar char="•"/>
              <a:defRPr sz="705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1120540" indent="-550933">
              <a:buClr>
                <a:schemeClr val="tx1"/>
              </a:buClr>
              <a:buSzPct val="90000"/>
              <a:buFont typeface="Arial" pitchFamily="34" charset="0"/>
              <a:buChar char="•"/>
              <a:defRPr sz="6274">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1690149" indent="-569609">
              <a:buClr>
                <a:schemeClr val="tx1"/>
              </a:buClr>
              <a:buSzPct val="90000"/>
              <a:buFont typeface="Arial" pitchFamily="34" charset="0"/>
              <a:buChar char="•"/>
              <a:defRPr sz="549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2138365" indent="-448216">
              <a:buClr>
                <a:schemeClr val="tx1"/>
              </a:buClr>
              <a:buSzPct val="90000"/>
              <a:buFont typeface="Arial" pitchFamily="34" charset="0"/>
              <a:buChar char="•"/>
              <a:defRPr sz="4706">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2586581" indent="-448216">
              <a:buClr>
                <a:schemeClr val="tx1"/>
              </a:buClr>
              <a:buSzPct val="90000"/>
              <a:buFont typeface="Arial" pitchFamily="34" charset="0"/>
              <a:buChar char="•"/>
              <a:defRPr sz="392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12477752"/>
            <a:ext cx="24384002" cy="12382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7255" spc="-10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2897465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38482" y="2378358"/>
            <a:ext cx="23307045" cy="3806555"/>
          </a:xfrm>
        </p:spPr>
        <p:txBody>
          <a:bodyPr/>
          <a:lstStyle>
            <a:lvl1pPr marL="0" indent="0">
              <a:buNone/>
              <a:defRPr>
                <a:gradFill>
                  <a:gsLst>
                    <a:gs pos="1250">
                      <a:schemeClr val="tx2"/>
                    </a:gs>
                    <a:gs pos="99000">
                      <a:schemeClr val="tx2"/>
                    </a:gs>
                  </a:gsLst>
                  <a:lin ang="5400000" scaled="0"/>
                </a:gradFill>
              </a:defRPr>
            </a:lvl1pPr>
            <a:lvl2pPr marL="0" indent="0">
              <a:buFontTx/>
              <a:buNone/>
              <a:defRPr sz="4000"/>
            </a:lvl2pPr>
            <a:lvl3pPr marL="457135" indent="0">
              <a:buNone/>
              <a:defRPr/>
            </a:lvl3pPr>
            <a:lvl4pPr marL="914270" indent="0">
              <a:buNone/>
              <a:defRPr/>
            </a:lvl4pPr>
            <a:lvl5pPr marL="137140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7537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38482" y="2378357"/>
            <a:ext cx="23307045" cy="3926075"/>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03777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0009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PMconcep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538480" y="2378352"/>
            <a:ext cx="23311680" cy="3793154"/>
          </a:xfrm>
        </p:spPr>
        <p:txBody>
          <a:bodyPr/>
          <a:lstStyle>
            <a:lvl1pPr marL="0" indent="0">
              <a:buNone/>
              <a:defRPr/>
            </a:lvl1pPr>
            <a:lvl2pPr marL="56027" indent="0">
              <a:buNone/>
              <a:defRPr sz="3921"/>
            </a:lvl2pPr>
            <a:lvl3pPr marL="438879" indent="0">
              <a:buNone/>
              <a:defRPr sz="3921"/>
            </a:lvl3pPr>
            <a:lvl4pPr marL="933783" indent="0">
              <a:buNone/>
              <a:defRPr sz="3529"/>
            </a:lvl4pPr>
            <a:lvl5pPr marL="1450477" indent="0">
              <a:buNone/>
              <a:defRPr sz="3529"/>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Slide Number Placeholder 2"/>
          <p:cNvSpPr>
            <a:spLocks noGrp="1"/>
          </p:cNvSpPr>
          <p:nvPr>
            <p:ph type="sldNum" sz="quarter" idx="12"/>
          </p:nvPr>
        </p:nvSpPr>
        <p:spPr>
          <a:xfrm>
            <a:off x="22428916" y="12972558"/>
            <a:ext cx="1717257" cy="523969"/>
          </a:xfrm>
        </p:spPr>
        <p:txBody>
          <a:bodyPr/>
          <a:lstStyle>
            <a:lvl1pPr>
              <a:defRPr b="0">
                <a:solidFill>
                  <a:srgbClr val="000000"/>
                </a:solidFill>
              </a:defRPr>
            </a:lvl1pPr>
          </a:lstStyle>
          <a:p>
            <a:pPr algn="l" defTabSz="1828827" fontAlgn="auto">
              <a:spcBef>
                <a:spcPts val="0"/>
              </a:spcBef>
              <a:spcAft>
                <a:spcPts val="0"/>
              </a:spcAft>
            </a:pPr>
            <a:fld id="{6974C60E-8F8C-41D8-9BFF-6DF338C2FC78}" type="slidenum">
              <a:rPr lang="en-US" sz="3529" smtClean="0">
                <a:latin typeface="Segoe UI"/>
                <a:ea typeface="+mn-ea"/>
              </a:rPr>
              <a:pPr algn="l" defTabSz="1828827" fontAlgn="auto">
                <a:spcBef>
                  <a:spcPts val="0"/>
                </a:spcBef>
                <a:spcAft>
                  <a:spcPts val="0"/>
                </a:spcAft>
              </a:pPr>
              <a:t>‹#›</a:t>
            </a:fld>
            <a:endParaRPr lang="en-US" sz="3529" dirty="0">
              <a:latin typeface="Segoe UI"/>
              <a:ea typeface="+mn-ea"/>
            </a:endParaRPr>
          </a:p>
        </p:txBody>
      </p:sp>
      <p:pic>
        <p:nvPicPr>
          <p:cNvPr id="5" name="Picture 4"/>
          <p:cNvPicPr>
            <a:picLocks noChangeAspect="1"/>
          </p:cNvPicPr>
          <p:nvPr userDrawn="1"/>
        </p:nvPicPr>
        <p:blipFill>
          <a:blip r:embed="rId2"/>
          <a:stretch>
            <a:fillRect/>
          </a:stretch>
        </p:blipFill>
        <p:spPr>
          <a:xfrm>
            <a:off x="22979084" y="12675851"/>
            <a:ext cx="1404915" cy="1040149"/>
          </a:xfrm>
          <a:prstGeom prst="rect">
            <a:avLst/>
          </a:prstGeom>
        </p:spPr>
      </p:pic>
    </p:spTree>
    <p:extLst>
      <p:ext uri="{BB962C8B-B14F-4D97-AF65-F5344CB8AC3E}">
        <p14:creationId xmlns:p14="http://schemas.microsoft.com/office/powerpoint/2010/main" val="3843175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MLmo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538480" y="2378352"/>
            <a:ext cx="23311680" cy="3793154"/>
          </a:xfrm>
        </p:spPr>
        <p:txBody>
          <a:bodyPr/>
          <a:lstStyle>
            <a:lvl1pPr marL="0" indent="0">
              <a:buNone/>
              <a:defRPr/>
            </a:lvl1pPr>
            <a:lvl2pPr marL="56027" indent="0">
              <a:buNone/>
              <a:defRPr sz="3921"/>
            </a:lvl2pPr>
            <a:lvl3pPr marL="438879" indent="0">
              <a:buNone/>
              <a:defRPr sz="3921"/>
            </a:lvl3pPr>
            <a:lvl4pPr marL="933783" indent="0">
              <a:buNone/>
              <a:defRPr sz="3529"/>
            </a:lvl4pPr>
            <a:lvl5pPr marL="1450477" indent="0">
              <a:buNone/>
              <a:defRPr sz="3529"/>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Slide Number Placeholder 2"/>
          <p:cNvSpPr>
            <a:spLocks noGrp="1"/>
          </p:cNvSpPr>
          <p:nvPr>
            <p:ph type="sldNum" sz="quarter" idx="12"/>
          </p:nvPr>
        </p:nvSpPr>
        <p:spPr>
          <a:xfrm>
            <a:off x="22428916" y="12972558"/>
            <a:ext cx="1717257" cy="523969"/>
          </a:xfrm>
        </p:spPr>
        <p:txBody>
          <a:bodyPr/>
          <a:lstStyle>
            <a:lvl1pPr>
              <a:defRPr b="0">
                <a:solidFill>
                  <a:srgbClr val="000000"/>
                </a:solidFill>
              </a:defRPr>
            </a:lvl1pPr>
          </a:lstStyle>
          <a:p>
            <a:pPr algn="l" defTabSz="1828827" fontAlgn="auto">
              <a:spcBef>
                <a:spcPts val="0"/>
              </a:spcBef>
              <a:spcAft>
                <a:spcPts val="0"/>
              </a:spcAft>
            </a:pPr>
            <a:fld id="{6974C60E-8F8C-41D8-9BFF-6DF338C2FC78}" type="slidenum">
              <a:rPr lang="en-US" sz="3529" smtClean="0">
                <a:latin typeface="Segoe UI"/>
                <a:ea typeface="+mn-ea"/>
              </a:rPr>
              <a:pPr algn="l" defTabSz="1828827" fontAlgn="auto">
                <a:spcBef>
                  <a:spcPts val="0"/>
                </a:spcBef>
                <a:spcAft>
                  <a:spcPts val="0"/>
                </a:spcAft>
              </a:pPr>
              <a:t>‹#›</a:t>
            </a:fld>
            <a:endParaRPr lang="en-US" sz="3529" dirty="0">
              <a:latin typeface="Segoe UI"/>
              <a:ea typeface="+mn-ea"/>
            </a:endParaRPr>
          </a:p>
        </p:txBody>
      </p:sp>
      <p:pic>
        <p:nvPicPr>
          <p:cNvPr id="6" name="Picture 5"/>
          <p:cNvPicPr>
            <a:picLocks noChangeAspect="1"/>
          </p:cNvPicPr>
          <p:nvPr userDrawn="1"/>
        </p:nvPicPr>
        <p:blipFill>
          <a:blip r:embed="rId2"/>
          <a:stretch>
            <a:fillRect/>
          </a:stretch>
        </p:blipFill>
        <p:spPr>
          <a:xfrm>
            <a:off x="22988646" y="12682930"/>
            <a:ext cx="1395352" cy="1033070"/>
          </a:xfrm>
          <a:prstGeom prst="rect">
            <a:avLst/>
          </a:prstGeom>
        </p:spPr>
      </p:pic>
    </p:spTree>
    <p:extLst>
      <p:ext uri="{BB962C8B-B14F-4D97-AF65-F5344CB8AC3E}">
        <p14:creationId xmlns:p14="http://schemas.microsoft.com/office/powerpoint/2010/main" val="959193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_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496507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hoto_Animated">
    <p:bg bwMode="gray">
      <p:bgPr>
        <a:solidFill>
          <a:srgbClr val="275364"/>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30" y="1"/>
            <a:ext cx="24380541" cy="13716000"/>
          </a:xfrm>
          <a:prstGeom prst="rect">
            <a:avLst/>
          </a:prstGeom>
        </p:spPr>
      </p:pic>
      <p:sp>
        <p:nvSpPr>
          <p:cNvPr id="8" name="Rectangle 7"/>
          <p:cNvSpPr/>
          <p:nvPr userDrawn="1"/>
        </p:nvSpPr>
        <p:spPr bwMode="gray">
          <a:xfrm>
            <a:off x="538477" y="2375241"/>
            <a:ext cx="16135649" cy="7172416"/>
          </a:xfrm>
          <a:prstGeom prst="rect">
            <a:avLst/>
          </a:prstGeom>
          <a:solidFill>
            <a:srgbClr val="3EA0CB">
              <a:alpha val="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marL="0" marR="0" lvl="0" indent="0" algn="ctr" defTabSz="1828298" rtl="0" eaLnBrk="1" fontAlgn="base" latinLnBrk="0" hangingPunct="1">
              <a:lnSpc>
                <a:spcPct val="90000"/>
              </a:lnSpc>
              <a:spcBef>
                <a:spcPct val="0"/>
              </a:spcBef>
              <a:spcAft>
                <a:spcPct val="0"/>
              </a:spcAft>
              <a:buClrTx/>
              <a:buSzTx/>
              <a:buFontTx/>
              <a:buNone/>
              <a:tabLst/>
              <a:defRPr/>
            </a:pPr>
            <a:endParaRPr kumimoji="0" lang="en-US" sz="4706"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898645" y="12123532"/>
            <a:ext cx="3044807" cy="652334"/>
          </a:xfrm>
          <a:prstGeom prst="rect">
            <a:avLst/>
          </a:prstGeom>
        </p:spPr>
      </p:pic>
      <p:sp>
        <p:nvSpPr>
          <p:cNvPr id="9" name="Title 1"/>
          <p:cNvSpPr>
            <a:spLocks noGrp="1"/>
          </p:cNvSpPr>
          <p:nvPr>
            <p:ph type="title" hasCustomPrompt="1"/>
          </p:nvPr>
        </p:nvSpPr>
        <p:spPr bwMode="auto">
          <a:xfrm>
            <a:off x="538604" y="2375241"/>
            <a:ext cx="16135521" cy="3586208"/>
          </a:xfrm>
          <a:noFill/>
        </p:spPr>
        <p:txBody>
          <a:bodyPr lIns="146304" tIns="91440" rIns="146304" bIns="91440" anchor="t" anchorCtr="0"/>
          <a:lstStyle>
            <a:lvl1pPr>
              <a:defRPr sz="10588" spc="-196"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auto">
          <a:xfrm>
            <a:off x="535365" y="5961449"/>
            <a:ext cx="16138760" cy="3586208"/>
          </a:xfrm>
        </p:spPr>
        <p:txBody>
          <a:bodyPr tIns="109728" bIns="109728">
            <a:noAutofit/>
          </a:bodyPr>
          <a:lstStyle>
            <a:lvl1pPr marL="0" indent="0">
              <a:spcBef>
                <a:spcPts val="0"/>
              </a:spcBef>
              <a:buNone/>
              <a:defRPr sz="6274">
                <a:gradFill>
                  <a:gsLst>
                    <a:gs pos="57576">
                      <a:srgbClr val="FFFFFF"/>
                    </a:gs>
                    <a:gs pos="35000">
                      <a:srgbClr val="FFFFFF"/>
                    </a:gs>
                  </a:gsLst>
                  <a:lin ang="5400000" scaled="0"/>
                </a:gradFill>
              </a:defRPr>
            </a:lvl1pPr>
          </a:lstStyle>
          <a:p>
            <a:pPr lvl="0"/>
            <a:r>
              <a:rPr lang="en-US" dirty="0" smtClean="0"/>
              <a:t>Speaker Name</a:t>
            </a:r>
          </a:p>
        </p:txBody>
      </p:sp>
    </p:spTree>
    <p:extLst>
      <p:ext uri="{BB962C8B-B14F-4D97-AF65-F5344CB8AC3E}">
        <p14:creationId xmlns:p14="http://schemas.microsoft.com/office/powerpoint/2010/main" val="275668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2" nodeType="withEffect">
                                  <p:stCondLst>
                                    <p:cond delay="400"/>
                                  </p:stCondLst>
                                  <p:childTnLst>
                                    <p:set>
                                      <p:cBhvr>
                                        <p:cTn id="6" dur="1" fill="hold">
                                          <p:stCondLst>
                                            <p:cond delay="0"/>
                                          </p:stCondLst>
                                        </p:cTn>
                                        <p:tgtEl>
                                          <p:spTgt spid="8"/>
                                        </p:tgtEl>
                                        <p:attrNameLst>
                                          <p:attrName>style.visibility</p:attrName>
                                        </p:attrNameLst>
                                      </p:cBhvr>
                                      <p:to>
                                        <p:strVal val="visible"/>
                                      </p:to>
                                    </p:set>
                                  </p:childTnLst>
                                </p:cTn>
                              </p:par>
                              <p:par>
                                <p:cTn id="7" presetID="42" presetClass="path" presetSubtype="0" decel="100000" fill="hold" grpId="0" nodeType="withEffect">
                                  <p:stCondLst>
                                    <p:cond delay="400"/>
                                  </p:stCondLst>
                                  <p:childTnLst>
                                    <p:animMotion origin="layout" path="M -0.33099 -4.5892E-6 L 1.31478E-6 -4.5892E-6 " pathEditMode="relative" rAng="0" ptsTypes="AA">
                                      <p:cBhvr>
                                        <p:cTn id="8" dur="400" fill="hold"/>
                                        <p:tgtEl>
                                          <p:spTgt spid="8"/>
                                        </p:tgtEl>
                                        <p:attrNameLst>
                                          <p:attrName>ppt_x</p:attrName>
                                          <p:attrName>ppt_y</p:attrName>
                                        </p:attrNameLst>
                                      </p:cBhvr>
                                      <p:rCtr x="16543" y="0"/>
                                    </p:animMotion>
                                  </p:childTnLst>
                                </p:cTn>
                              </p:par>
                              <p:par>
                                <p:cTn id="9" presetID="6" presetClass="emph" presetSubtype="0" accel="100000" autoRev="1" fill="hold" grpId="1" nodeType="withEffect">
                                  <p:stCondLst>
                                    <p:cond delay="0"/>
                                  </p:stCondLst>
                                  <p:childTnLst>
                                    <p:animScale>
                                      <p:cBhvr>
                                        <p:cTn id="10" dur="400" fill="hold"/>
                                        <p:tgtEl>
                                          <p:spTgt spid="8"/>
                                        </p:tgtEl>
                                      </p:cBhvr>
                                      <p:by x="0" y="100000"/>
                                    </p:animScale>
                                  </p:childTnLst>
                                </p:cTn>
                              </p:par>
                              <p:par>
                                <p:cTn id="11" presetID="10" presetClass="entr" presetSubtype="0" fill="hold" nodeType="withEffect">
                                  <p:stCondLst>
                                    <p:cond delay="9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950"/>
                                        <p:tgtEl>
                                          <p:spTgt spid="10"/>
                                        </p:tgtEl>
                                      </p:cBhvr>
                                    </p:animEffect>
                                  </p:childTnLst>
                                </p:cTn>
                              </p:par>
                              <p:par>
                                <p:cTn id="14" presetID="63" presetClass="path" presetSubtype="0" decel="100000" fill="hold" nodeType="withEffect">
                                  <p:stCondLst>
                                    <p:cond delay="900"/>
                                  </p:stCondLst>
                                  <p:childTnLst>
                                    <p:animMotion origin="layout" path="M -0.01455 -1.34362E-6 L -3.90605E-7 -1.34362E-6 " pathEditMode="relative" rAng="0" ptsTypes="AA">
                                      <p:cBhvr>
                                        <p:cTn id="15" dur="950" fill="hold"/>
                                        <p:tgtEl>
                                          <p:spTgt spid="10"/>
                                        </p:tgtEl>
                                        <p:attrNameLst>
                                          <p:attrName>ppt_x</p:attrName>
                                          <p:attrName>ppt_y</p:attrName>
                                        </p:attrNameLst>
                                      </p:cBhvr>
                                      <p:rCtr x="728" y="0"/>
                                    </p:animMotion>
                                  </p:childTnLst>
                                </p:cTn>
                              </p:par>
                              <p:par>
                                <p:cTn id="16" presetID="6" presetClass="emph" presetSubtype="0" accel="100000" autoRev="1" fill="hold" nodeType="withEffect">
                                  <p:stCondLst>
                                    <p:cond delay="200"/>
                                  </p:stCondLst>
                                  <p:childTnLst>
                                    <p:animScale>
                                      <p:cBhvr>
                                        <p:cTn id="17" dur="500" fill="hold"/>
                                        <p:tgtEl>
                                          <p:spTgt spid="10"/>
                                        </p:tgtEl>
                                      </p:cBhvr>
                                      <p:by x="92000" y="92000"/>
                                    </p:animScale>
                                  </p:childTnLst>
                                </p:cTn>
                              </p:par>
                              <p:par>
                                <p:cTn id="18" presetID="10" presetClass="entr" presetSubtype="0" fill="hold" grpId="0" nodeType="withEffect">
                                  <p:stCondLst>
                                    <p:cond delay="7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950"/>
                                        <p:tgtEl>
                                          <p:spTgt spid="9"/>
                                        </p:tgtEl>
                                      </p:cBhvr>
                                    </p:animEffect>
                                  </p:childTnLst>
                                </p:cTn>
                              </p:par>
                              <p:par>
                                <p:cTn id="21" presetID="63" presetClass="path" presetSubtype="0" decel="100000" fill="hold" grpId="1" nodeType="withEffect">
                                  <p:stCondLst>
                                    <p:cond delay="700"/>
                                  </p:stCondLst>
                                  <p:childTnLst>
                                    <p:animMotion origin="layout" path="M -0.01455 -1.34362E-6 L -3.90605E-7 -1.34362E-6 " pathEditMode="relative" rAng="0" ptsTypes="AA">
                                      <p:cBhvr>
                                        <p:cTn id="22" dur="950" fill="hold"/>
                                        <p:tgtEl>
                                          <p:spTgt spid="9"/>
                                        </p:tgtEl>
                                        <p:attrNameLst>
                                          <p:attrName>ppt_x</p:attrName>
                                          <p:attrName>ppt_y</p:attrName>
                                        </p:attrNameLst>
                                      </p:cBhvr>
                                      <p:rCtr x="728" y="0"/>
                                    </p:animMotion>
                                  </p:childTnLst>
                                </p:cTn>
                              </p:par>
                              <p:par>
                                <p:cTn id="23" presetID="6" presetClass="emph" presetSubtype="0" accel="100000" autoRev="1" fill="hold" grpId="2" nodeType="withEffect">
                                  <p:stCondLst>
                                    <p:cond delay="0"/>
                                  </p:stCondLst>
                                  <p:childTnLst>
                                    <p:animScale>
                                      <p:cBhvr>
                                        <p:cTn id="24" dur="500" fill="hold"/>
                                        <p:tgtEl>
                                          <p:spTgt spid="9"/>
                                        </p:tgtEl>
                                      </p:cBhvr>
                                      <p:by x="92000" y="92000"/>
                                    </p:animScale>
                                  </p:childTnLst>
                                </p:cTn>
                              </p:par>
                              <p:par>
                                <p:cTn id="25" presetID="10" presetClass="entr" presetSubtype="0" fill="hold" grpId="0" nodeType="withEffect">
                                  <p:stCondLst>
                                    <p:cond delay="80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950"/>
                                        <p:tgtEl>
                                          <p:spTgt spid="3"/>
                                        </p:tgtEl>
                                      </p:cBhvr>
                                    </p:animEffect>
                                  </p:childTnLst>
                                </p:cTn>
                              </p:par>
                              <p:par>
                                <p:cTn id="28" presetID="63" presetClass="path" presetSubtype="0" decel="100000" fill="hold" grpId="1" nodeType="withEffect">
                                  <p:stCondLst>
                                    <p:cond delay="800"/>
                                  </p:stCondLst>
                                  <p:childTnLst>
                                    <p:animMotion origin="layout" path="M -0.01455 -1.34362E-6 L -3.90605E-7 -1.34362E-6 " pathEditMode="relative" rAng="0" ptsTypes="AA">
                                      <p:cBhvr>
                                        <p:cTn id="29" dur="950" fill="hold"/>
                                        <p:tgtEl>
                                          <p:spTgt spid="3"/>
                                        </p:tgtEl>
                                        <p:attrNameLst>
                                          <p:attrName>ppt_x</p:attrName>
                                          <p:attrName>ppt_y</p:attrName>
                                        </p:attrNameLst>
                                      </p:cBhvr>
                                      <p:rCtr x="728" y="0"/>
                                    </p:animMotion>
                                  </p:childTnLst>
                                </p:cTn>
                              </p:par>
                              <p:par>
                                <p:cTn id="30" presetID="6" presetClass="emph" presetSubtype="0" accel="100000" autoRev="1" fill="hold" grpId="2" nodeType="withEffect">
                                  <p:stCondLst>
                                    <p:cond delay="100"/>
                                  </p:stCondLst>
                                  <p:childTnLst>
                                    <p:animScale>
                                      <p:cBhvr>
                                        <p:cTn id="31" dur="500" fill="hold"/>
                                        <p:tgtEl>
                                          <p:spTgt spid="3"/>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9" grpId="0"/>
      <p:bldP spid="9" grpId="1"/>
      <p:bldP spid="9" grpId="2"/>
      <p:bldP spid="3" grpId="0">
        <p:tmplLst>
          <p:tmpl>
            <p:tnLst>
              <p:par>
                <p:cTn presetID="10" presetClass="entr" presetSubtype="0" fill="hold" nodeType="withEffect">
                  <p:stCondLst>
                    <p:cond delay="800"/>
                  </p:stCondLst>
                  <p:childTnLst>
                    <p:set>
                      <p:cBhvr>
                        <p:cTn dur="1" fill="hold">
                          <p:stCondLst>
                            <p:cond delay="0"/>
                          </p:stCondLst>
                        </p:cTn>
                        <p:tgtEl>
                          <p:spTgt spid="3"/>
                        </p:tgtEl>
                        <p:attrNameLst>
                          <p:attrName>style.visibility</p:attrName>
                        </p:attrNameLst>
                      </p:cBhvr>
                      <p:to>
                        <p:strVal val="visible"/>
                      </p:to>
                    </p:set>
                    <p:animEffect transition="in" filter="fade">
                      <p:cBhvr>
                        <p:cTn dur="950"/>
                        <p:tgtEl>
                          <p:spTgt spid="3"/>
                        </p:tgtEl>
                      </p:cBhvr>
                    </p:animEffect>
                  </p:childTnLst>
                </p:cTn>
              </p:par>
            </p:tnLst>
          </p:tmpl>
        </p:tmplLst>
      </p:bldP>
      <p:bldP spid="3" grpId="1"/>
      <p:bldP spid="3" grpId="2"/>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hoto_Static">
    <p:bg bwMode="gray">
      <p:bgPr>
        <a:solidFill>
          <a:schemeClr val="bg1">
            <a:lumMod val="75000"/>
          </a:schemeClr>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30" y="1"/>
            <a:ext cx="24380541" cy="13716000"/>
          </a:xfrm>
          <a:prstGeom prst="rect">
            <a:avLst/>
          </a:prstGeom>
        </p:spPr>
      </p:pic>
      <p:sp>
        <p:nvSpPr>
          <p:cNvPr id="8" name="Rectangle 7"/>
          <p:cNvSpPr/>
          <p:nvPr userDrawn="1"/>
        </p:nvSpPr>
        <p:spPr bwMode="gray">
          <a:xfrm>
            <a:off x="538477" y="2375241"/>
            <a:ext cx="16135649" cy="7172416"/>
          </a:xfrm>
          <a:prstGeom prst="rect">
            <a:avLst/>
          </a:prstGeom>
          <a:solidFill>
            <a:srgbClr val="7DB2CA">
              <a:alpha val="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marL="0" marR="0" lvl="0" indent="0" algn="ctr" defTabSz="1828298" rtl="0" eaLnBrk="1" fontAlgn="base" latinLnBrk="0" hangingPunct="1">
              <a:lnSpc>
                <a:spcPct val="90000"/>
              </a:lnSpc>
              <a:spcBef>
                <a:spcPct val="0"/>
              </a:spcBef>
              <a:spcAft>
                <a:spcPct val="0"/>
              </a:spcAft>
              <a:buClrTx/>
              <a:buSzTx/>
              <a:buFontTx/>
              <a:buNone/>
              <a:tabLst/>
              <a:defRPr/>
            </a:pPr>
            <a:endParaRPr kumimoji="0" lang="en-US" sz="4706"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898645" y="12123532"/>
            <a:ext cx="3044807" cy="652334"/>
          </a:xfrm>
          <a:prstGeom prst="rect">
            <a:avLst/>
          </a:prstGeom>
        </p:spPr>
      </p:pic>
      <p:sp>
        <p:nvSpPr>
          <p:cNvPr id="9" name="Title 1"/>
          <p:cNvSpPr>
            <a:spLocks noGrp="1"/>
          </p:cNvSpPr>
          <p:nvPr>
            <p:ph type="title" hasCustomPrompt="1"/>
          </p:nvPr>
        </p:nvSpPr>
        <p:spPr bwMode="auto">
          <a:xfrm>
            <a:off x="538604" y="2375241"/>
            <a:ext cx="16135521" cy="3586208"/>
          </a:xfrm>
          <a:noFill/>
        </p:spPr>
        <p:txBody>
          <a:bodyPr lIns="146304" tIns="91440" rIns="146304" bIns="91440" anchor="t" anchorCtr="0"/>
          <a:lstStyle>
            <a:lvl1pPr>
              <a:defRPr sz="10588" spc="-196"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auto">
          <a:xfrm>
            <a:off x="535365" y="5961449"/>
            <a:ext cx="16138760" cy="3586208"/>
          </a:xfrm>
        </p:spPr>
        <p:txBody>
          <a:bodyPr tIns="109728" bIns="109728">
            <a:noAutofit/>
          </a:bodyPr>
          <a:lstStyle>
            <a:lvl1pPr marL="0" indent="0">
              <a:spcBef>
                <a:spcPts val="0"/>
              </a:spcBef>
              <a:buNone/>
              <a:defRPr sz="6274">
                <a:gradFill>
                  <a:gsLst>
                    <a:gs pos="57576">
                      <a:srgbClr val="FFFFFF"/>
                    </a:gs>
                    <a:gs pos="35000">
                      <a:srgbClr val="FFFFFF"/>
                    </a:gs>
                  </a:gsLst>
                  <a:lin ang="5400000" scaled="0"/>
                </a:gradFill>
              </a:defRPr>
            </a:lvl1pPr>
          </a:lstStyle>
          <a:p>
            <a:pPr lvl="0"/>
            <a:r>
              <a:rPr lang="en-US" dirty="0" smtClean="0"/>
              <a:t>Speaker Name</a:t>
            </a:r>
          </a:p>
        </p:txBody>
      </p:sp>
    </p:spTree>
    <p:extLst>
      <p:ext uri="{BB962C8B-B14F-4D97-AF65-F5344CB8AC3E}">
        <p14:creationId xmlns:p14="http://schemas.microsoft.com/office/powerpoint/2010/main" val="27839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2" nodeType="withEffect">
                                  <p:stCondLst>
                                    <p:cond delay="400"/>
                                  </p:stCondLst>
                                  <p:childTnLst>
                                    <p:set>
                                      <p:cBhvr>
                                        <p:cTn id="6" dur="1" fill="hold">
                                          <p:stCondLst>
                                            <p:cond delay="0"/>
                                          </p:stCondLst>
                                        </p:cTn>
                                        <p:tgtEl>
                                          <p:spTgt spid="8"/>
                                        </p:tgtEl>
                                        <p:attrNameLst>
                                          <p:attrName>style.visibility</p:attrName>
                                        </p:attrNameLst>
                                      </p:cBhvr>
                                      <p:to>
                                        <p:strVal val="visible"/>
                                      </p:to>
                                    </p:set>
                                  </p:childTnLst>
                                </p:cTn>
                              </p:par>
                              <p:par>
                                <p:cTn id="7" presetID="42" presetClass="path" presetSubtype="0" decel="100000" fill="hold" grpId="0" nodeType="withEffect">
                                  <p:stCondLst>
                                    <p:cond delay="400"/>
                                  </p:stCondLst>
                                  <p:childTnLst>
                                    <p:animMotion origin="layout" path="M -0.33099 -4.5892E-6 L 1.31478E-6 -4.5892E-6 " pathEditMode="relative" rAng="0" ptsTypes="AA">
                                      <p:cBhvr>
                                        <p:cTn id="8" dur="400" fill="hold"/>
                                        <p:tgtEl>
                                          <p:spTgt spid="8"/>
                                        </p:tgtEl>
                                        <p:attrNameLst>
                                          <p:attrName>ppt_x</p:attrName>
                                          <p:attrName>ppt_y</p:attrName>
                                        </p:attrNameLst>
                                      </p:cBhvr>
                                      <p:rCtr x="16543" y="0"/>
                                    </p:animMotion>
                                  </p:childTnLst>
                                </p:cTn>
                              </p:par>
                              <p:par>
                                <p:cTn id="9" presetID="6" presetClass="emph" presetSubtype="0" accel="100000" autoRev="1" fill="hold" grpId="1" nodeType="withEffect">
                                  <p:stCondLst>
                                    <p:cond delay="0"/>
                                  </p:stCondLst>
                                  <p:childTnLst>
                                    <p:animScale>
                                      <p:cBhvr>
                                        <p:cTn id="10" dur="400" fill="hold"/>
                                        <p:tgtEl>
                                          <p:spTgt spid="8"/>
                                        </p:tgtEl>
                                      </p:cBhvr>
                                      <p:by x="0" y="100000"/>
                                    </p:animScale>
                                  </p:childTnLst>
                                </p:cTn>
                              </p:par>
                              <p:par>
                                <p:cTn id="11" presetID="10" presetClass="entr" presetSubtype="0" fill="hold" nodeType="withEffect">
                                  <p:stCondLst>
                                    <p:cond delay="9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950"/>
                                        <p:tgtEl>
                                          <p:spTgt spid="10"/>
                                        </p:tgtEl>
                                      </p:cBhvr>
                                    </p:animEffect>
                                  </p:childTnLst>
                                </p:cTn>
                              </p:par>
                              <p:par>
                                <p:cTn id="14" presetID="63" presetClass="path" presetSubtype="0" decel="100000" fill="hold" nodeType="withEffect">
                                  <p:stCondLst>
                                    <p:cond delay="900"/>
                                  </p:stCondLst>
                                  <p:childTnLst>
                                    <p:animMotion origin="layout" path="M -0.01455 -1.34362E-6 L -3.90605E-7 -1.34362E-6 " pathEditMode="relative" rAng="0" ptsTypes="AA">
                                      <p:cBhvr>
                                        <p:cTn id="15" dur="950" fill="hold"/>
                                        <p:tgtEl>
                                          <p:spTgt spid="10"/>
                                        </p:tgtEl>
                                        <p:attrNameLst>
                                          <p:attrName>ppt_x</p:attrName>
                                          <p:attrName>ppt_y</p:attrName>
                                        </p:attrNameLst>
                                      </p:cBhvr>
                                      <p:rCtr x="728" y="0"/>
                                    </p:animMotion>
                                  </p:childTnLst>
                                </p:cTn>
                              </p:par>
                              <p:par>
                                <p:cTn id="16" presetID="6" presetClass="emph" presetSubtype="0" accel="100000" autoRev="1" fill="hold" nodeType="withEffect">
                                  <p:stCondLst>
                                    <p:cond delay="200"/>
                                  </p:stCondLst>
                                  <p:childTnLst>
                                    <p:animScale>
                                      <p:cBhvr>
                                        <p:cTn id="17" dur="500" fill="hold"/>
                                        <p:tgtEl>
                                          <p:spTgt spid="10"/>
                                        </p:tgtEl>
                                      </p:cBhvr>
                                      <p:by x="92000" y="92000"/>
                                    </p:animScale>
                                  </p:childTnLst>
                                </p:cTn>
                              </p:par>
                              <p:par>
                                <p:cTn id="18" presetID="10" presetClass="entr" presetSubtype="0" fill="hold" grpId="0" nodeType="withEffect">
                                  <p:stCondLst>
                                    <p:cond delay="7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950"/>
                                        <p:tgtEl>
                                          <p:spTgt spid="9"/>
                                        </p:tgtEl>
                                      </p:cBhvr>
                                    </p:animEffect>
                                  </p:childTnLst>
                                </p:cTn>
                              </p:par>
                              <p:par>
                                <p:cTn id="21" presetID="63" presetClass="path" presetSubtype="0" decel="100000" fill="hold" grpId="1" nodeType="withEffect">
                                  <p:stCondLst>
                                    <p:cond delay="700"/>
                                  </p:stCondLst>
                                  <p:childTnLst>
                                    <p:animMotion origin="layout" path="M -0.01455 -1.34362E-6 L -3.90605E-7 -1.34362E-6 " pathEditMode="relative" rAng="0" ptsTypes="AA">
                                      <p:cBhvr>
                                        <p:cTn id="22" dur="950" fill="hold"/>
                                        <p:tgtEl>
                                          <p:spTgt spid="9"/>
                                        </p:tgtEl>
                                        <p:attrNameLst>
                                          <p:attrName>ppt_x</p:attrName>
                                          <p:attrName>ppt_y</p:attrName>
                                        </p:attrNameLst>
                                      </p:cBhvr>
                                      <p:rCtr x="728" y="0"/>
                                    </p:animMotion>
                                  </p:childTnLst>
                                </p:cTn>
                              </p:par>
                              <p:par>
                                <p:cTn id="23" presetID="6" presetClass="emph" presetSubtype="0" accel="100000" autoRev="1" fill="hold" grpId="2" nodeType="withEffect">
                                  <p:stCondLst>
                                    <p:cond delay="0"/>
                                  </p:stCondLst>
                                  <p:childTnLst>
                                    <p:animScale>
                                      <p:cBhvr>
                                        <p:cTn id="24" dur="500" fill="hold"/>
                                        <p:tgtEl>
                                          <p:spTgt spid="9"/>
                                        </p:tgtEl>
                                      </p:cBhvr>
                                      <p:by x="92000" y="92000"/>
                                    </p:animScale>
                                  </p:childTnLst>
                                </p:cTn>
                              </p:par>
                              <p:par>
                                <p:cTn id="25" presetID="10" presetClass="entr" presetSubtype="0" fill="hold" grpId="0" nodeType="withEffect">
                                  <p:stCondLst>
                                    <p:cond delay="80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950"/>
                                        <p:tgtEl>
                                          <p:spTgt spid="3"/>
                                        </p:tgtEl>
                                      </p:cBhvr>
                                    </p:animEffect>
                                  </p:childTnLst>
                                </p:cTn>
                              </p:par>
                              <p:par>
                                <p:cTn id="28" presetID="63" presetClass="path" presetSubtype="0" decel="100000" fill="hold" grpId="1" nodeType="withEffect">
                                  <p:stCondLst>
                                    <p:cond delay="800"/>
                                  </p:stCondLst>
                                  <p:childTnLst>
                                    <p:animMotion origin="layout" path="M -0.01455 -1.34362E-6 L -3.90605E-7 -1.34362E-6 " pathEditMode="relative" rAng="0" ptsTypes="AA">
                                      <p:cBhvr>
                                        <p:cTn id="29" dur="950" fill="hold"/>
                                        <p:tgtEl>
                                          <p:spTgt spid="3"/>
                                        </p:tgtEl>
                                        <p:attrNameLst>
                                          <p:attrName>ppt_x</p:attrName>
                                          <p:attrName>ppt_y</p:attrName>
                                        </p:attrNameLst>
                                      </p:cBhvr>
                                      <p:rCtr x="728" y="0"/>
                                    </p:animMotion>
                                  </p:childTnLst>
                                </p:cTn>
                              </p:par>
                              <p:par>
                                <p:cTn id="30" presetID="6" presetClass="emph" presetSubtype="0" accel="100000" autoRev="1" fill="hold" grpId="2" nodeType="withEffect">
                                  <p:stCondLst>
                                    <p:cond delay="100"/>
                                  </p:stCondLst>
                                  <p:childTnLst>
                                    <p:animScale>
                                      <p:cBhvr>
                                        <p:cTn id="31" dur="500" fill="hold"/>
                                        <p:tgtEl>
                                          <p:spTgt spid="3"/>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9" grpId="0"/>
      <p:bldP spid="9" grpId="1"/>
      <p:bldP spid="9" grpId="2"/>
      <p:bldP spid="3" grpId="0">
        <p:tmplLst>
          <p:tmpl>
            <p:tnLst>
              <p:par>
                <p:cTn presetID="10" presetClass="entr" presetSubtype="0" fill="hold" nodeType="withEffect">
                  <p:stCondLst>
                    <p:cond delay="800"/>
                  </p:stCondLst>
                  <p:childTnLst>
                    <p:set>
                      <p:cBhvr>
                        <p:cTn dur="1" fill="hold">
                          <p:stCondLst>
                            <p:cond delay="0"/>
                          </p:stCondLst>
                        </p:cTn>
                        <p:tgtEl>
                          <p:spTgt spid="3"/>
                        </p:tgtEl>
                        <p:attrNameLst>
                          <p:attrName>style.visibility</p:attrName>
                        </p:attrNameLst>
                      </p:cBhvr>
                      <p:to>
                        <p:strVal val="visible"/>
                      </p:to>
                    </p:set>
                    <p:animEffect transition="in" filter="fade">
                      <p:cBhvr>
                        <p:cTn dur="950"/>
                        <p:tgtEl>
                          <p:spTgt spid="3"/>
                        </p:tgtEl>
                      </p:cBhvr>
                    </p:animEffect>
                  </p:childTnLst>
                </p:cTn>
              </p:par>
            </p:tnLst>
          </p:tmpl>
        </p:tmplLst>
      </p:bldP>
      <p:bldP spid="3" grpId="1"/>
      <p:bldP spid="3" grpId="2"/>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38478" y="2378353"/>
            <a:ext cx="23307045" cy="3793154"/>
          </a:xfrm>
        </p:spPr>
        <p:txBody>
          <a:bodyPr/>
          <a:lstStyle>
            <a:lvl1pPr marL="0" indent="0">
              <a:buNone/>
              <a:defRPr>
                <a:gradFill>
                  <a:gsLst>
                    <a:gs pos="1250">
                      <a:schemeClr val="tx1"/>
                    </a:gs>
                    <a:gs pos="99000">
                      <a:schemeClr val="tx1"/>
                    </a:gs>
                  </a:gsLst>
                  <a:lin ang="5400000" scaled="0"/>
                </a:gradFill>
              </a:defRPr>
            </a:lvl1pPr>
            <a:lvl2pPr marL="0" indent="0">
              <a:buFontTx/>
              <a:buNone/>
              <a:defRPr sz="3921"/>
            </a:lvl2pPr>
            <a:lvl3pPr marL="448216" indent="0">
              <a:buNone/>
              <a:defRPr/>
            </a:lvl3pPr>
            <a:lvl4pPr marL="896432" indent="0">
              <a:buNone/>
              <a:defRPr/>
            </a:lvl4pPr>
            <a:lvl5pPr marL="1344648" indent="0">
              <a:buNon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5515022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38478" y="2378354"/>
            <a:ext cx="23307045" cy="3926075"/>
          </a:xfrm>
        </p:spPr>
        <p:txBody>
          <a:bodyPr>
            <a:spAutoFit/>
          </a:bodyPr>
          <a:lstStyle>
            <a:lvl1pPr>
              <a:defRPr sz="7843"/>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3245574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538481" y="2378351"/>
            <a:ext cx="10757096" cy="3575851"/>
          </a:xfrm>
        </p:spPr>
        <p:txBody>
          <a:bodyPr wrap="square">
            <a:spAutoFit/>
          </a:bodyPr>
          <a:lstStyle>
            <a:lvl1pPr marL="0" indent="0">
              <a:spcBef>
                <a:spcPts val="2400"/>
              </a:spcBef>
              <a:buClr>
                <a:schemeClr val="tx1"/>
              </a:buClr>
              <a:buFont typeface="Wingdings" pitchFamily="2" charset="2"/>
              <a:buNone/>
              <a:defRPr sz="6274"/>
            </a:lvl1pPr>
            <a:lvl2pPr marL="0" indent="0">
              <a:buNone/>
              <a:defRPr sz="3921"/>
            </a:lvl2pPr>
            <a:lvl3pPr marL="454441" indent="0">
              <a:buNone/>
              <a:tabLst/>
              <a:defRPr sz="3921"/>
            </a:lvl3pPr>
            <a:lvl4pPr marL="902657" indent="0">
              <a:buNone/>
              <a:defRPr/>
            </a:lvl4pPr>
            <a:lvl5pPr marL="1344648"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13088429" y="2378351"/>
            <a:ext cx="10757096" cy="3575851"/>
          </a:xfrm>
        </p:spPr>
        <p:txBody>
          <a:bodyPr wrap="square">
            <a:spAutoFit/>
          </a:bodyPr>
          <a:lstStyle>
            <a:lvl1pPr marL="0" indent="0">
              <a:spcBef>
                <a:spcPts val="2400"/>
              </a:spcBef>
              <a:buClr>
                <a:schemeClr val="tx1"/>
              </a:buClr>
              <a:buFont typeface="Wingdings" pitchFamily="2" charset="2"/>
              <a:buNone/>
              <a:defRPr sz="6274"/>
            </a:lvl1pPr>
            <a:lvl2pPr marL="0" indent="0">
              <a:buNone/>
              <a:defRPr sz="3921"/>
            </a:lvl2pPr>
            <a:lvl3pPr marL="454441" indent="0">
              <a:buNone/>
              <a:tabLst/>
              <a:defRPr sz="3921"/>
            </a:lvl3pPr>
            <a:lvl4pPr marL="902657" indent="0">
              <a:buNone/>
              <a:defRPr/>
            </a:lvl4pPr>
            <a:lvl5pPr marL="1344648"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646935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538481" y="2378352"/>
            <a:ext cx="10757096" cy="3708772"/>
          </a:xfrm>
        </p:spPr>
        <p:txBody>
          <a:bodyPr wrap="square">
            <a:spAutoFit/>
          </a:bodyPr>
          <a:lstStyle>
            <a:lvl1pPr marL="563384" indent="-563384">
              <a:spcBef>
                <a:spcPts val="2400"/>
              </a:spcBef>
              <a:buClr>
                <a:schemeClr val="tx1"/>
              </a:buClr>
              <a:buFont typeface="Arial" pitchFamily="34" charset="0"/>
              <a:buChar char="•"/>
              <a:defRPr sz="6274"/>
            </a:lvl1pPr>
            <a:lvl2pPr marL="1041457" indent="-457225">
              <a:defRPr sz="4706"/>
            </a:lvl2pPr>
            <a:lvl3pPr marL="1371676" indent="-330219">
              <a:tabLst/>
              <a:defRPr sz="3921"/>
            </a:lvl3pPr>
            <a:lvl4pPr marL="1727294" indent="-355620">
              <a:defRPr/>
            </a:lvl4pPr>
            <a:lvl5pPr marL="2057513" indent="-330219">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13088429" y="2378352"/>
            <a:ext cx="10757096" cy="3708772"/>
          </a:xfrm>
        </p:spPr>
        <p:txBody>
          <a:bodyPr wrap="square">
            <a:spAutoFit/>
          </a:bodyPr>
          <a:lstStyle>
            <a:lvl1pPr marL="563384" indent="-563384">
              <a:spcBef>
                <a:spcPts val="2400"/>
              </a:spcBef>
              <a:buClr>
                <a:schemeClr val="tx1"/>
              </a:buClr>
              <a:buFont typeface="Arial" pitchFamily="34" charset="0"/>
              <a:buChar char="•"/>
              <a:defRPr sz="6274"/>
            </a:lvl1pPr>
            <a:lvl2pPr marL="1041457" indent="-457225">
              <a:defRPr sz="4706"/>
            </a:lvl2pPr>
            <a:lvl3pPr marL="1371676" indent="-330219">
              <a:tabLst/>
              <a:defRPr sz="3921"/>
            </a:lvl3pPr>
            <a:lvl4pPr marL="1727294" indent="-355620">
              <a:defRPr/>
            </a:lvl4pPr>
            <a:lvl5pPr marL="2057513" indent="-330219">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758217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98684919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26" Type="http://schemas.openxmlformats.org/officeDocument/2006/relationships/slideLayout" Target="../slideLayouts/slideLayout27.xml"/><Relationship Id="rId3" Type="http://schemas.openxmlformats.org/officeDocument/2006/relationships/slideLayout" Target="../slideLayouts/slideLayout4.xml"/><Relationship Id="rId21" Type="http://schemas.openxmlformats.org/officeDocument/2006/relationships/slideLayout" Target="../slideLayouts/slideLayout2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slideLayout" Target="../slideLayouts/slideLayout26.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29"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slideLayout" Target="../slideLayouts/slideLayout25.xml"/><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28" Type="http://schemas.openxmlformats.org/officeDocument/2006/relationships/slideLayout" Target="../slideLayouts/slideLayout29.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 Id="rId27" Type="http://schemas.openxmlformats.org/officeDocument/2006/relationships/slideLayout" Target="../slideLayouts/slideLayout28.xml"/><Relationship Id="rId30"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7785100" y="0"/>
            <a:ext cx="15290800" cy="72009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38100" tIns="38100" rIns="38100" bIns="38100" numCol="1" anchor="b" anchorCtr="0" compatLnSpc="1">
            <a:prstTxWarp prst="textNoShape">
              <a:avLst/>
            </a:prstTxWarp>
          </a:bodyPr>
          <a:lstStyle/>
          <a:p>
            <a:pPr lvl="0"/>
            <a:r>
              <a:rPr lang="en-US">
                <a:sym typeface="Arial" charset="0"/>
              </a:rPr>
              <a:t>Click to edit Master title style</a:t>
            </a:r>
          </a:p>
        </p:txBody>
      </p:sp>
      <p:sp>
        <p:nvSpPr>
          <p:cNvPr id="1026" name="Rectangle 2"/>
          <p:cNvSpPr>
            <a:spLocks noGrp="1" noChangeArrowheads="1"/>
          </p:cNvSpPr>
          <p:nvPr>
            <p:ph type="body" idx="1"/>
          </p:nvPr>
        </p:nvSpPr>
        <p:spPr bwMode="auto">
          <a:xfrm>
            <a:off x="7785100" y="7772400"/>
            <a:ext cx="15290800" cy="59436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38100" tIns="38100" rIns="38100" bIns="38100" numCol="1" anchor="t"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Tree>
  </p:cSld>
  <p:clrMap bg1="lt1" tx1="dk1" bg2="lt2" tx2="dk2" accent1="accent1" accent2="accent2" accent3="accent3" accent4="accent4" accent5="accent5" accent6="accent6" hlink="hlink" folHlink="folHlink"/>
  <p:sldLayoutIdLst>
    <p:sldLayoutId id="2147483652" r:id="rId1"/>
  </p:sldLayoutIdLst>
  <p:transition/>
  <p:txStyles>
    <p:titleStyle>
      <a:lvl1pPr algn="ctr" rtl="0" eaLnBrk="0" fontAlgn="base" hangingPunct="0">
        <a:lnSpc>
          <a:spcPct val="90000"/>
        </a:lnSpc>
        <a:spcBef>
          <a:spcPct val="0"/>
        </a:spcBef>
        <a:spcAft>
          <a:spcPct val="0"/>
        </a:spcAft>
        <a:defRPr sz="10600" b="1">
          <a:solidFill>
            <a:srgbClr val="FFFFFF"/>
          </a:solidFill>
          <a:latin typeface="+mj-lt"/>
          <a:ea typeface="+mj-ea"/>
          <a:cs typeface="+mj-cs"/>
          <a:sym typeface="Arial" panose="020B0604020202020204" pitchFamily="34" charset="0"/>
        </a:defRPr>
      </a:lvl1pPr>
      <a:lvl2pPr algn="ctr" rtl="0" eaLnBrk="0" fontAlgn="base" hangingPunct="0">
        <a:lnSpc>
          <a:spcPct val="90000"/>
        </a:lnSpc>
        <a:spcBef>
          <a:spcPct val="0"/>
        </a:spcBef>
        <a:spcAft>
          <a:spcPct val="0"/>
        </a:spcAft>
        <a:defRPr sz="10600" b="1">
          <a:solidFill>
            <a:srgbClr val="FFFFFF"/>
          </a:solidFill>
          <a:latin typeface="Arial" charset="0"/>
          <a:ea typeface="ヒラギノ角ゴ ProN W6" charset="0"/>
          <a:cs typeface="ヒラギノ角ゴ ProN W6" charset="0"/>
          <a:sym typeface="Arial" panose="020B0604020202020204" pitchFamily="34" charset="0"/>
        </a:defRPr>
      </a:lvl2pPr>
      <a:lvl3pPr algn="ctr" rtl="0" eaLnBrk="0" fontAlgn="base" hangingPunct="0">
        <a:lnSpc>
          <a:spcPct val="90000"/>
        </a:lnSpc>
        <a:spcBef>
          <a:spcPct val="0"/>
        </a:spcBef>
        <a:spcAft>
          <a:spcPct val="0"/>
        </a:spcAft>
        <a:defRPr sz="10600" b="1">
          <a:solidFill>
            <a:srgbClr val="FFFFFF"/>
          </a:solidFill>
          <a:latin typeface="Arial" charset="0"/>
          <a:ea typeface="ヒラギノ角ゴ ProN W6" charset="0"/>
          <a:cs typeface="ヒラギノ角ゴ ProN W6" charset="0"/>
          <a:sym typeface="Arial" panose="020B0604020202020204" pitchFamily="34" charset="0"/>
        </a:defRPr>
      </a:lvl3pPr>
      <a:lvl4pPr algn="ctr" rtl="0" eaLnBrk="0" fontAlgn="base" hangingPunct="0">
        <a:lnSpc>
          <a:spcPct val="90000"/>
        </a:lnSpc>
        <a:spcBef>
          <a:spcPct val="0"/>
        </a:spcBef>
        <a:spcAft>
          <a:spcPct val="0"/>
        </a:spcAft>
        <a:defRPr sz="10600" b="1">
          <a:solidFill>
            <a:srgbClr val="FFFFFF"/>
          </a:solidFill>
          <a:latin typeface="Arial" charset="0"/>
          <a:ea typeface="ヒラギノ角ゴ ProN W6" charset="0"/>
          <a:cs typeface="ヒラギノ角ゴ ProN W6" charset="0"/>
          <a:sym typeface="Arial" panose="020B0604020202020204" pitchFamily="34" charset="0"/>
        </a:defRPr>
      </a:lvl4pPr>
      <a:lvl5pPr algn="ctr" rtl="0" eaLnBrk="0" fontAlgn="base" hangingPunct="0">
        <a:lnSpc>
          <a:spcPct val="90000"/>
        </a:lnSpc>
        <a:spcBef>
          <a:spcPct val="0"/>
        </a:spcBef>
        <a:spcAft>
          <a:spcPct val="0"/>
        </a:spcAft>
        <a:defRPr sz="10600" b="1">
          <a:solidFill>
            <a:srgbClr val="FFFFFF"/>
          </a:solidFill>
          <a:latin typeface="Arial" charset="0"/>
          <a:ea typeface="ヒラギノ角ゴ ProN W6" charset="0"/>
          <a:cs typeface="ヒラギノ角ゴ ProN W6" charset="0"/>
          <a:sym typeface="Arial" panose="020B0604020202020204" pitchFamily="34" charset="0"/>
        </a:defRPr>
      </a:lvl5pPr>
      <a:lvl6pPr marL="457200" algn="ctr" rtl="0" fontAlgn="base">
        <a:lnSpc>
          <a:spcPct val="90000"/>
        </a:lnSpc>
        <a:spcBef>
          <a:spcPct val="0"/>
        </a:spcBef>
        <a:spcAft>
          <a:spcPct val="0"/>
        </a:spcAft>
        <a:defRPr sz="10600" b="1">
          <a:solidFill>
            <a:srgbClr val="FFFFFF"/>
          </a:solidFill>
          <a:latin typeface="Arial" charset="0"/>
          <a:ea typeface="ヒラギノ角ゴ ProN W6" charset="0"/>
          <a:cs typeface="ヒラギノ角ゴ ProN W6" charset="0"/>
          <a:sym typeface="Arial" charset="0"/>
        </a:defRPr>
      </a:lvl6pPr>
      <a:lvl7pPr marL="914400" algn="ctr" rtl="0" fontAlgn="base">
        <a:lnSpc>
          <a:spcPct val="90000"/>
        </a:lnSpc>
        <a:spcBef>
          <a:spcPct val="0"/>
        </a:spcBef>
        <a:spcAft>
          <a:spcPct val="0"/>
        </a:spcAft>
        <a:defRPr sz="10600" b="1">
          <a:solidFill>
            <a:srgbClr val="FFFFFF"/>
          </a:solidFill>
          <a:latin typeface="Arial" charset="0"/>
          <a:ea typeface="ヒラギノ角ゴ ProN W6" charset="0"/>
          <a:cs typeface="ヒラギノ角ゴ ProN W6" charset="0"/>
          <a:sym typeface="Arial" charset="0"/>
        </a:defRPr>
      </a:lvl7pPr>
      <a:lvl8pPr marL="1371600" algn="ctr" rtl="0" fontAlgn="base">
        <a:lnSpc>
          <a:spcPct val="90000"/>
        </a:lnSpc>
        <a:spcBef>
          <a:spcPct val="0"/>
        </a:spcBef>
        <a:spcAft>
          <a:spcPct val="0"/>
        </a:spcAft>
        <a:defRPr sz="10600" b="1">
          <a:solidFill>
            <a:srgbClr val="FFFFFF"/>
          </a:solidFill>
          <a:latin typeface="Arial" charset="0"/>
          <a:ea typeface="ヒラギノ角ゴ ProN W6" charset="0"/>
          <a:cs typeface="ヒラギノ角ゴ ProN W6" charset="0"/>
          <a:sym typeface="Arial" charset="0"/>
        </a:defRPr>
      </a:lvl8pPr>
      <a:lvl9pPr marL="1828800" algn="ctr" rtl="0" fontAlgn="base">
        <a:lnSpc>
          <a:spcPct val="90000"/>
        </a:lnSpc>
        <a:spcBef>
          <a:spcPct val="0"/>
        </a:spcBef>
        <a:spcAft>
          <a:spcPct val="0"/>
        </a:spcAft>
        <a:defRPr sz="10600" b="1">
          <a:solidFill>
            <a:srgbClr val="FFFFFF"/>
          </a:solidFill>
          <a:latin typeface="Arial" charset="0"/>
          <a:ea typeface="ヒラギノ角ゴ ProN W6" charset="0"/>
          <a:cs typeface="ヒラギノ角ゴ ProN W6" charset="0"/>
          <a:sym typeface="Arial" charset="0"/>
        </a:defRPr>
      </a:lvl9pPr>
    </p:titleStyle>
    <p:bodyStyle>
      <a:lvl1pPr marL="342900" indent="-342900" algn="ctr" rtl="0" eaLnBrk="0" fontAlgn="base" hangingPunct="0">
        <a:spcBef>
          <a:spcPts val="1900"/>
        </a:spcBef>
        <a:spcAft>
          <a:spcPct val="0"/>
        </a:spcAft>
        <a:defRPr sz="7400">
          <a:solidFill>
            <a:srgbClr val="FFFFFF"/>
          </a:solidFill>
          <a:latin typeface="+mn-lt"/>
          <a:ea typeface="+mn-ea"/>
          <a:cs typeface="+mn-cs"/>
          <a:sym typeface="Arial" panose="020B0604020202020204" pitchFamily="34" charset="0"/>
        </a:defRPr>
      </a:lvl1pPr>
      <a:lvl2pPr marL="742950" indent="-285750" algn="ctr" rtl="0" eaLnBrk="0" fontAlgn="base" hangingPunct="0">
        <a:spcBef>
          <a:spcPct val="0"/>
        </a:spcBef>
        <a:spcAft>
          <a:spcPct val="0"/>
        </a:spcAft>
        <a:defRPr sz="7400">
          <a:solidFill>
            <a:srgbClr val="FFFFFF"/>
          </a:solidFill>
          <a:latin typeface="+mn-lt"/>
          <a:ea typeface="+mn-ea"/>
          <a:cs typeface="+mn-cs"/>
          <a:sym typeface="Arial" panose="020B0604020202020204" pitchFamily="34" charset="0"/>
        </a:defRPr>
      </a:lvl2pPr>
      <a:lvl3pPr marL="1143000" indent="-228600" algn="ctr" rtl="0" eaLnBrk="0" fontAlgn="base" hangingPunct="0">
        <a:spcBef>
          <a:spcPct val="0"/>
        </a:spcBef>
        <a:spcAft>
          <a:spcPct val="0"/>
        </a:spcAft>
        <a:defRPr sz="6400">
          <a:solidFill>
            <a:srgbClr val="FFFFFF"/>
          </a:solidFill>
          <a:latin typeface="+mn-lt"/>
          <a:ea typeface="+mn-ea"/>
          <a:cs typeface="+mn-cs"/>
          <a:sym typeface="Arial" panose="020B0604020202020204" pitchFamily="34" charset="0"/>
        </a:defRPr>
      </a:lvl3pPr>
      <a:lvl4pPr marL="1600200" indent="-228600" algn="ctr" rtl="0" eaLnBrk="0" fontAlgn="base" hangingPunct="0">
        <a:spcBef>
          <a:spcPct val="0"/>
        </a:spcBef>
        <a:spcAft>
          <a:spcPct val="0"/>
        </a:spcAft>
        <a:defRPr sz="5200">
          <a:solidFill>
            <a:srgbClr val="FFFFFF"/>
          </a:solidFill>
          <a:latin typeface="+mn-lt"/>
          <a:ea typeface="+mn-ea"/>
          <a:cs typeface="+mn-cs"/>
          <a:sym typeface="Arial" panose="020B0604020202020204" pitchFamily="34" charset="0"/>
        </a:defRPr>
      </a:lvl4pPr>
      <a:lvl5pPr marL="2057400" indent="-228600" algn="ctr" rtl="0" eaLnBrk="0" fontAlgn="base" hangingPunct="0">
        <a:spcBef>
          <a:spcPct val="0"/>
        </a:spcBef>
        <a:spcAft>
          <a:spcPct val="0"/>
        </a:spcAft>
        <a:defRPr sz="5200">
          <a:solidFill>
            <a:srgbClr val="FFFFFF"/>
          </a:solidFill>
          <a:latin typeface="+mn-lt"/>
          <a:ea typeface="+mn-ea"/>
          <a:cs typeface="+mn-cs"/>
          <a:sym typeface="Arial" panose="020B0604020202020204" pitchFamily="34" charset="0"/>
        </a:defRPr>
      </a:lvl5pPr>
      <a:lvl6pPr marL="457200" algn="ctr" rtl="0" fontAlgn="base">
        <a:spcBef>
          <a:spcPct val="0"/>
        </a:spcBef>
        <a:spcAft>
          <a:spcPct val="0"/>
        </a:spcAft>
        <a:defRPr sz="5200">
          <a:solidFill>
            <a:srgbClr val="FFFFFF"/>
          </a:solidFill>
          <a:latin typeface="+mn-lt"/>
          <a:ea typeface="+mn-ea"/>
          <a:cs typeface="+mn-cs"/>
          <a:sym typeface="Arial" charset="0"/>
        </a:defRPr>
      </a:lvl6pPr>
      <a:lvl7pPr marL="914400" algn="ctr" rtl="0" fontAlgn="base">
        <a:spcBef>
          <a:spcPct val="0"/>
        </a:spcBef>
        <a:spcAft>
          <a:spcPct val="0"/>
        </a:spcAft>
        <a:defRPr sz="5200">
          <a:solidFill>
            <a:srgbClr val="FFFFFF"/>
          </a:solidFill>
          <a:latin typeface="+mn-lt"/>
          <a:ea typeface="+mn-ea"/>
          <a:cs typeface="+mn-cs"/>
          <a:sym typeface="Arial" charset="0"/>
        </a:defRPr>
      </a:lvl7pPr>
      <a:lvl8pPr marL="1371600" algn="ctr" rtl="0" fontAlgn="base">
        <a:spcBef>
          <a:spcPct val="0"/>
        </a:spcBef>
        <a:spcAft>
          <a:spcPct val="0"/>
        </a:spcAft>
        <a:defRPr sz="5200">
          <a:solidFill>
            <a:srgbClr val="FFFFFF"/>
          </a:solidFill>
          <a:latin typeface="+mn-lt"/>
          <a:ea typeface="+mn-ea"/>
          <a:cs typeface="+mn-cs"/>
          <a:sym typeface="Arial" charset="0"/>
        </a:defRPr>
      </a:lvl8pPr>
      <a:lvl9pPr marL="1828800" algn="ctr" rtl="0" fontAlgn="base">
        <a:spcBef>
          <a:spcPct val="0"/>
        </a:spcBef>
        <a:spcAft>
          <a:spcPct val="0"/>
        </a:spcAft>
        <a:defRPr sz="5200">
          <a:solidFill>
            <a:srgbClr val="FFFFFF"/>
          </a:solidFill>
          <a:latin typeface="+mn-lt"/>
          <a:ea typeface="+mn-ea"/>
          <a:cs typeface="+mn-cs"/>
          <a:sym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8480" y="579022"/>
            <a:ext cx="23311680" cy="1799330"/>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38482" y="2378356"/>
            <a:ext cx="23307041" cy="3926075"/>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a:stretch>
            <a:fillRect/>
          </a:stretch>
        </p:blipFill>
        <p:spPr>
          <a:xfrm rot="5400000">
            <a:off x="18417497" y="5982066"/>
            <a:ext cx="13717245" cy="1753114"/>
          </a:xfrm>
          <a:prstGeom prst="rect">
            <a:avLst/>
          </a:prstGeom>
        </p:spPr>
      </p:pic>
    </p:spTree>
    <p:extLst>
      <p:ext uri="{BB962C8B-B14F-4D97-AF65-F5344CB8AC3E}">
        <p14:creationId xmlns:p14="http://schemas.microsoft.com/office/powerpoint/2010/main" val="3469577594"/>
      </p:ext>
    </p:extLst>
  </p:cSld>
  <p:clrMap bg1="dk1" tx1="lt1" bg2="dk2" tx2="lt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 id="2147483674" r:id="rId18"/>
    <p:sldLayoutId id="2147483675" r:id="rId19"/>
    <p:sldLayoutId id="2147483676" r:id="rId20"/>
    <p:sldLayoutId id="2147483677" r:id="rId21"/>
    <p:sldLayoutId id="2147483678" r:id="rId22"/>
    <p:sldLayoutId id="2147483679" r:id="rId23"/>
    <p:sldLayoutId id="2147483680" r:id="rId24"/>
    <p:sldLayoutId id="2147483681" r:id="rId25"/>
    <p:sldLayoutId id="2147483682" r:id="rId26"/>
    <p:sldLayoutId id="2147483683" r:id="rId27"/>
    <p:sldLayoutId id="2147483684" r:id="rId28"/>
  </p:sldLayoutIdLst>
  <p:transition>
    <p:fade/>
  </p:transition>
  <p:timing>
    <p:tnLst>
      <p:par>
        <p:cTn id="1" dur="indefinite" restart="never" nodeType="tmRoot"/>
      </p:par>
    </p:tnLst>
  </p:timing>
  <p:txStyles>
    <p:titleStyle>
      <a:lvl1pPr algn="l" defTabSz="1828827" rtl="0" eaLnBrk="1" latinLnBrk="0" hangingPunct="1">
        <a:lnSpc>
          <a:spcPct val="90000"/>
        </a:lnSpc>
        <a:spcBef>
          <a:spcPct val="0"/>
        </a:spcBef>
        <a:buNone/>
        <a:defRPr lang="en-US" sz="9411" b="0" kern="1200" cap="none" spc="-2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672324" marR="0" indent="-672324" algn="l" defTabSz="1828827" rtl="0" eaLnBrk="1" fontAlgn="auto" latinLnBrk="0" hangingPunct="1">
        <a:lnSpc>
          <a:spcPct val="90000"/>
        </a:lnSpc>
        <a:spcBef>
          <a:spcPct val="20000"/>
        </a:spcBef>
        <a:spcAft>
          <a:spcPts val="0"/>
        </a:spcAft>
        <a:buClrTx/>
        <a:buSzPct val="90000"/>
        <a:buFont typeface="Arial" pitchFamily="34" charset="0"/>
        <a:buChar char="•"/>
        <a:tabLst/>
        <a:defRPr sz="7843" kern="1200" spc="0" baseline="0">
          <a:gradFill>
            <a:gsLst>
              <a:gs pos="1250">
                <a:schemeClr val="tx1"/>
              </a:gs>
              <a:gs pos="100000">
                <a:schemeClr val="tx1"/>
              </a:gs>
            </a:gsLst>
            <a:lin ang="5400000" scaled="0"/>
          </a:gradFill>
          <a:latin typeface="+mj-lt"/>
          <a:ea typeface="+mn-ea"/>
          <a:cs typeface="+mn-cs"/>
        </a:defRPr>
      </a:lvl1pPr>
      <a:lvl2pPr marL="1145441" marR="0" indent="-473117" algn="l" defTabSz="1828827" rtl="0" eaLnBrk="1" fontAlgn="auto" latinLnBrk="0" hangingPunct="1">
        <a:lnSpc>
          <a:spcPct val="90000"/>
        </a:lnSpc>
        <a:spcBef>
          <a:spcPct val="20000"/>
        </a:spcBef>
        <a:spcAft>
          <a:spcPts val="0"/>
        </a:spcAft>
        <a:buClrTx/>
        <a:buSzPct val="90000"/>
        <a:buFont typeface="Arial" pitchFamily="34" charset="0"/>
        <a:buChar char="•"/>
        <a:tabLst/>
        <a:defRPr sz="4706" kern="1200" spc="0" baseline="0">
          <a:gradFill>
            <a:gsLst>
              <a:gs pos="1250">
                <a:schemeClr val="tx1"/>
              </a:gs>
              <a:gs pos="100000">
                <a:schemeClr val="tx1"/>
              </a:gs>
            </a:gsLst>
            <a:lin ang="5400000" scaled="0"/>
          </a:gradFill>
          <a:latin typeface="+mn-lt"/>
          <a:ea typeface="+mn-ea"/>
          <a:cs typeface="+mn-cs"/>
        </a:defRPr>
      </a:lvl2pPr>
      <a:lvl3pPr marL="1568756" marR="0" indent="-448216" algn="l" defTabSz="182882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n-lt"/>
          <a:ea typeface="+mn-ea"/>
          <a:cs typeface="+mn-cs"/>
        </a:defRPr>
      </a:lvl3pPr>
      <a:lvl4pPr marL="2016972" marR="0" indent="-448216" algn="l" defTabSz="1828827" rtl="0" eaLnBrk="1" fontAlgn="auto" latinLnBrk="0" hangingPunct="1">
        <a:lnSpc>
          <a:spcPct val="90000"/>
        </a:lnSpc>
        <a:spcBef>
          <a:spcPct val="20000"/>
        </a:spcBef>
        <a:spcAft>
          <a:spcPts val="0"/>
        </a:spcAft>
        <a:buClrTx/>
        <a:buSzPct val="90000"/>
        <a:buFont typeface="Arial" pitchFamily="34" charset="0"/>
        <a:buChar char="•"/>
        <a:tabLst/>
        <a:defRPr sz="3529" kern="1200" spc="0" baseline="0">
          <a:gradFill>
            <a:gsLst>
              <a:gs pos="1250">
                <a:schemeClr val="tx1"/>
              </a:gs>
              <a:gs pos="100000">
                <a:schemeClr val="tx1"/>
              </a:gs>
            </a:gsLst>
            <a:lin ang="5400000" scaled="0"/>
          </a:gradFill>
          <a:latin typeface="+mn-lt"/>
          <a:ea typeface="+mn-ea"/>
          <a:cs typeface="+mn-cs"/>
        </a:defRPr>
      </a:lvl4pPr>
      <a:lvl5pPr marL="2465188" marR="0" indent="-448216" algn="l" defTabSz="1828827" rtl="0" eaLnBrk="1" fontAlgn="auto" latinLnBrk="0" hangingPunct="1">
        <a:lnSpc>
          <a:spcPct val="90000"/>
        </a:lnSpc>
        <a:spcBef>
          <a:spcPct val="20000"/>
        </a:spcBef>
        <a:spcAft>
          <a:spcPts val="0"/>
        </a:spcAft>
        <a:buClrTx/>
        <a:buSzPct val="90000"/>
        <a:buFont typeface="Arial" pitchFamily="34" charset="0"/>
        <a:buChar char="•"/>
        <a:tabLst/>
        <a:defRPr sz="3529" kern="1200" spc="0" baseline="0">
          <a:gradFill>
            <a:gsLst>
              <a:gs pos="1250">
                <a:schemeClr val="tx1"/>
              </a:gs>
              <a:gs pos="100000">
                <a:schemeClr val="tx1"/>
              </a:gs>
            </a:gsLst>
            <a:lin ang="5400000" scaled="0"/>
          </a:gradFill>
          <a:latin typeface="+mn-lt"/>
          <a:ea typeface="+mn-ea"/>
          <a:cs typeface="+mn-cs"/>
        </a:defRPr>
      </a:lvl5pPr>
      <a:lvl6pPr marL="5029274" indent="-457208" algn="l" defTabSz="1828827" rtl="0" eaLnBrk="1" latinLnBrk="0" hangingPunct="1">
        <a:spcBef>
          <a:spcPct val="20000"/>
        </a:spcBef>
        <a:buFont typeface="Arial" pitchFamily="34" charset="0"/>
        <a:buChar char="•"/>
        <a:defRPr sz="3921" kern="1200">
          <a:solidFill>
            <a:schemeClr val="tx1"/>
          </a:solidFill>
          <a:latin typeface="+mn-lt"/>
          <a:ea typeface="+mn-ea"/>
          <a:cs typeface="+mn-cs"/>
        </a:defRPr>
      </a:lvl6pPr>
      <a:lvl7pPr marL="5943690" indent="-457208" algn="l" defTabSz="1828827" rtl="0" eaLnBrk="1" latinLnBrk="0" hangingPunct="1">
        <a:spcBef>
          <a:spcPct val="20000"/>
        </a:spcBef>
        <a:buFont typeface="Arial" pitchFamily="34" charset="0"/>
        <a:buChar char="•"/>
        <a:defRPr sz="3921" kern="1200">
          <a:solidFill>
            <a:schemeClr val="tx1"/>
          </a:solidFill>
          <a:latin typeface="+mn-lt"/>
          <a:ea typeface="+mn-ea"/>
          <a:cs typeface="+mn-cs"/>
        </a:defRPr>
      </a:lvl7pPr>
      <a:lvl8pPr marL="6858103" indent="-457208" algn="l" defTabSz="1828827" rtl="0" eaLnBrk="1" latinLnBrk="0" hangingPunct="1">
        <a:spcBef>
          <a:spcPct val="20000"/>
        </a:spcBef>
        <a:buFont typeface="Arial" pitchFamily="34" charset="0"/>
        <a:buChar char="•"/>
        <a:defRPr sz="3921" kern="1200">
          <a:solidFill>
            <a:schemeClr val="tx1"/>
          </a:solidFill>
          <a:latin typeface="+mn-lt"/>
          <a:ea typeface="+mn-ea"/>
          <a:cs typeface="+mn-cs"/>
        </a:defRPr>
      </a:lvl8pPr>
      <a:lvl9pPr marL="7772519" indent="-457208" algn="l" defTabSz="1828827" rtl="0" eaLnBrk="1" latinLnBrk="0" hangingPunct="1">
        <a:spcBef>
          <a:spcPct val="20000"/>
        </a:spcBef>
        <a:buFont typeface="Arial" pitchFamily="34" charset="0"/>
        <a:buChar char="•"/>
        <a:defRPr sz="3921" kern="1200">
          <a:solidFill>
            <a:schemeClr val="tx1"/>
          </a:solidFill>
          <a:latin typeface="+mn-lt"/>
          <a:ea typeface="+mn-ea"/>
          <a:cs typeface="+mn-cs"/>
        </a:defRPr>
      </a:lvl9pPr>
    </p:bodyStyle>
    <p:otherStyle>
      <a:defPPr>
        <a:defRPr lang="en-US"/>
      </a:defPPr>
      <a:lvl1pPr marL="0" algn="l" defTabSz="1828827" rtl="0" eaLnBrk="1" latinLnBrk="0" hangingPunct="1">
        <a:defRPr sz="3529" kern="1200">
          <a:solidFill>
            <a:schemeClr val="tx1"/>
          </a:solidFill>
          <a:latin typeface="+mn-lt"/>
          <a:ea typeface="+mn-ea"/>
          <a:cs typeface="+mn-cs"/>
        </a:defRPr>
      </a:lvl1pPr>
      <a:lvl2pPr marL="914414" algn="l" defTabSz="1828827" rtl="0" eaLnBrk="1" latinLnBrk="0" hangingPunct="1">
        <a:defRPr sz="3529" kern="1200">
          <a:solidFill>
            <a:schemeClr val="tx1"/>
          </a:solidFill>
          <a:latin typeface="+mn-lt"/>
          <a:ea typeface="+mn-ea"/>
          <a:cs typeface="+mn-cs"/>
        </a:defRPr>
      </a:lvl2pPr>
      <a:lvl3pPr marL="1828827" algn="l" defTabSz="1828827" rtl="0" eaLnBrk="1" latinLnBrk="0" hangingPunct="1">
        <a:defRPr sz="3529" kern="1200">
          <a:solidFill>
            <a:schemeClr val="tx1"/>
          </a:solidFill>
          <a:latin typeface="+mn-lt"/>
          <a:ea typeface="+mn-ea"/>
          <a:cs typeface="+mn-cs"/>
        </a:defRPr>
      </a:lvl3pPr>
      <a:lvl4pPr marL="2743241" algn="l" defTabSz="1828827" rtl="0" eaLnBrk="1" latinLnBrk="0" hangingPunct="1">
        <a:defRPr sz="3529" kern="1200">
          <a:solidFill>
            <a:schemeClr val="tx1"/>
          </a:solidFill>
          <a:latin typeface="+mn-lt"/>
          <a:ea typeface="+mn-ea"/>
          <a:cs typeface="+mn-cs"/>
        </a:defRPr>
      </a:lvl4pPr>
      <a:lvl5pPr marL="3657654" algn="l" defTabSz="1828827" rtl="0" eaLnBrk="1" latinLnBrk="0" hangingPunct="1">
        <a:defRPr sz="3529" kern="1200">
          <a:solidFill>
            <a:schemeClr val="tx1"/>
          </a:solidFill>
          <a:latin typeface="+mn-lt"/>
          <a:ea typeface="+mn-ea"/>
          <a:cs typeface="+mn-cs"/>
        </a:defRPr>
      </a:lvl5pPr>
      <a:lvl6pPr marL="4572070" algn="l" defTabSz="1828827" rtl="0" eaLnBrk="1" latinLnBrk="0" hangingPunct="1">
        <a:defRPr sz="3529" kern="1200">
          <a:solidFill>
            <a:schemeClr val="tx1"/>
          </a:solidFill>
          <a:latin typeface="+mn-lt"/>
          <a:ea typeface="+mn-ea"/>
          <a:cs typeface="+mn-cs"/>
        </a:defRPr>
      </a:lvl6pPr>
      <a:lvl7pPr marL="5486482" algn="l" defTabSz="1828827" rtl="0" eaLnBrk="1" latinLnBrk="0" hangingPunct="1">
        <a:defRPr sz="3529" kern="1200">
          <a:solidFill>
            <a:schemeClr val="tx1"/>
          </a:solidFill>
          <a:latin typeface="+mn-lt"/>
          <a:ea typeface="+mn-ea"/>
          <a:cs typeface="+mn-cs"/>
        </a:defRPr>
      </a:lvl7pPr>
      <a:lvl8pPr marL="6400895" algn="l" defTabSz="1828827" rtl="0" eaLnBrk="1" latinLnBrk="0" hangingPunct="1">
        <a:defRPr sz="3529" kern="1200">
          <a:solidFill>
            <a:schemeClr val="tx1"/>
          </a:solidFill>
          <a:latin typeface="+mn-lt"/>
          <a:ea typeface="+mn-ea"/>
          <a:cs typeface="+mn-cs"/>
        </a:defRPr>
      </a:lvl8pPr>
      <a:lvl9pPr marL="7315311" algn="l" defTabSz="1828827" rtl="0" eaLnBrk="1" latinLnBrk="0" hangingPunct="1">
        <a:defRPr sz="352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32.wmf"/><Relationship Id="rId4" Type="http://schemas.openxmlformats.org/officeDocument/2006/relationships/image" Target="../media/image31.wmf"/></Relationships>
</file>

<file path=ppt/slides/_rels/slide1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4.png"/><Relationship Id="rId7"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7.emf"/><Relationship Id="rId4" Type="http://schemas.openxmlformats.org/officeDocument/2006/relationships/image" Target="../media/image16.png"/><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s://gallery.azureml.net/Experiment/df7c518dcba7407fb855377339d6589f" TargetMode="External"/><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hyperlink" Target="http://gallery.azureml.net/" TargetMode="External"/><Relationship Id="rId2" Type="http://schemas.openxmlformats.org/officeDocument/2006/relationships/notesSlide" Target="../notesSlides/notesSlide17.xml"/><Relationship Id="rId1" Type="http://schemas.openxmlformats.org/officeDocument/2006/relationships/slideLayout" Target="../slideLayouts/slideLayout26.xml"/><Relationship Id="rId4" Type="http://schemas.openxmlformats.org/officeDocument/2006/relationships/image" Target="../media/image39.jpg"/></Relationships>
</file>

<file path=ppt/slides/_rels/slide24.xml.rels><?xml version="1.0" encoding="UTF-8" standalone="yes"?>
<Relationships xmlns="http://schemas.openxmlformats.org/package/2006/relationships"><Relationship Id="rId2" Type="http://schemas.openxmlformats.org/officeDocument/2006/relationships/hyperlink" Target="http://ti.arc.nasa.gov/project/prognostic-data-repository" TargetMode="Externa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5.xml"/><Relationship Id="rId5" Type="http://schemas.openxmlformats.org/officeDocument/2006/relationships/image" Target="../media/image12.emf"/><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emf"/><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7.emf"/><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slides/_rels/slide9.xml.rels><?xml version="1.0" encoding="UTF-8" standalone="yes"?>
<Relationships xmlns="http://schemas.openxmlformats.org/package/2006/relationships"><Relationship Id="rId3" Type="http://schemas.openxmlformats.org/officeDocument/2006/relationships/image" Target="../media/image25.wmf"/><Relationship Id="rId7" Type="http://schemas.openxmlformats.org/officeDocument/2006/relationships/image" Target="../media/image29.emf"/><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28.emf"/><Relationship Id="rId5" Type="http://schemas.openxmlformats.org/officeDocument/2006/relationships/image" Target="../media/image27.wmf"/><Relationship Id="rId4" Type="http://schemas.openxmlformats.org/officeDocument/2006/relationships/image" Target="../media/image2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p:txBody>
          <a:bodyPr/>
          <a:lstStyle/>
          <a:p>
            <a:r>
              <a:rPr lang="en-US" b="0" dirty="0"/>
              <a:t>Modeling machine failure in the </a:t>
            </a:r>
            <a:r>
              <a:rPr lang="en-US" b="0" dirty="0" err="1"/>
              <a:t>IoT</a:t>
            </a:r>
            <a:r>
              <a:rPr lang="en-US" b="0" dirty="0"/>
              <a:t> era</a:t>
            </a:r>
          </a:p>
        </p:txBody>
      </p:sp>
      <p:sp>
        <p:nvSpPr>
          <p:cNvPr id="5122" name="Rectangle 2"/>
          <p:cNvSpPr>
            <a:spLocks noGrp="1" noChangeArrowheads="1"/>
          </p:cNvSpPr>
          <p:nvPr>
            <p:ph type="body" idx="1"/>
          </p:nvPr>
        </p:nvSpPr>
        <p:spPr/>
        <p:txBody>
          <a:bodyPr/>
          <a:lstStyle/>
          <a:p>
            <a:endParaRPr lang="en-US" dirty="0" smtClean="0"/>
          </a:p>
          <a:p>
            <a:r>
              <a:rPr lang="en-US" dirty="0" smtClean="0"/>
              <a:t>Danielle Dean, PhD</a:t>
            </a:r>
          </a:p>
          <a:p>
            <a:r>
              <a:rPr lang="en-US" sz="4800" dirty="0" smtClean="0"/>
              <a:t>Senior Data Scientist Lead</a:t>
            </a:r>
          </a:p>
          <a:p>
            <a:pPr marL="914400" indent="-914400" eaLnBrk="1" hangingPunct="1">
              <a:defRPr/>
            </a:pPr>
            <a:r>
              <a:rPr lang="en-US" sz="4800" dirty="0" smtClean="0">
                <a:sym typeface="Arial" charset="0"/>
              </a:rPr>
              <a:t>Microsoft</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880591" y="6142629"/>
            <a:ext cx="13221235" cy="1914349"/>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defTabSz="1828827" fontAlgn="auto">
              <a:spcBef>
                <a:spcPts val="0"/>
              </a:spcBef>
              <a:spcAft>
                <a:spcPts val="0"/>
              </a:spcAft>
            </a:pPr>
            <a:endParaRPr lang="en-US" sz="3600" dirty="0">
              <a:solidFill>
                <a:srgbClr val="505050"/>
              </a:solidFill>
              <a:latin typeface="Segoe UI"/>
            </a:endParaRPr>
          </a:p>
        </p:txBody>
      </p:sp>
      <p:sp>
        <p:nvSpPr>
          <p:cNvPr id="21" name="Rectangle 20"/>
          <p:cNvSpPr/>
          <p:nvPr/>
        </p:nvSpPr>
        <p:spPr>
          <a:xfrm>
            <a:off x="6880591" y="3400732"/>
            <a:ext cx="13221235" cy="1914349"/>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defTabSz="1828827" fontAlgn="auto">
              <a:spcBef>
                <a:spcPts val="0"/>
              </a:spcBef>
              <a:spcAft>
                <a:spcPts val="0"/>
              </a:spcAft>
            </a:pPr>
            <a:endParaRPr lang="en-US" sz="3600" dirty="0">
              <a:solidFill>
                <a:srgbClr val="505050"/>
              </a:solidFill>
              <a:latin typeface="Segoe UI"/>
            </a:endParaRPr>
          </a:p>
        </p:txBody>
      </p:sp>
      <p:sp>
        <p:nvSpPr>
          <p:cNvPr id="23" name="Rectangle 22"/>
          <p:cNvSpPr/>
          <p:nvPr/>
        </p:nvSpPr>
        <p:spPr>
          <a:xfrm>
            <a:off x="6880591" y="8984352"/>
            <a:ext cx="13221235" cy="1908212"/>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defTabSz="1828827" fontAlgn="auto">
              <a:spcBef>
                <a:spcPts val="0"/>
              </a:spcBef>
              <a:spcAft>
                <a:spcPts val="0"/>
              </a:spcAft>
            </a:pPr>
            <a:endParaRPr lang="en-US" sz="3600" dirty="0">
              <a:solidFill>
                <a:srgbClr val="505050"/>
              </a:solidFill>
              <a:latin typeface="Segoe UI"/>
            </a:endParaRPr>
          </a:p>
        </p:txBody>
      </p:sp>
      <p:sp>
        <p:nvSpPr>
          <p:cNvPr id="2" name="Title 1"/>
          <p:cNvSpPr>
            <a:spLocks noGrp="1"/>
          </p:cNvSpPr>
          <p:nvPr>
            <p:ph type="title"/>
          </p:nvPr>
        </p:nvSpPr>
        <p:spPr/>
        <p:txBody>
          <a:bodyPr/>
          <a:lstStyle/>
          <a:p>
            <a:r>
              <a:rPr lang="en-US" dirty="0" smtClean="0"/>
              <a:t>Questions &amp; Solutions</a:t>
            </a:r>
            <a:endParaRPr lang="en-US" dirty="0"/>
          </a:p>
        </p:txBody>
      </p:sp>
      <p:sp>
        <p:nvSpPr>
          <p:cNvPr id="4" name="Text Placeholder 3"/>
          <p:cNvSpPr>
            <a:spLocks noGrp="1"/>
          </p:cNvSpPr>
          <p:nvPr>
            <p:ph type="body" sz="quarter" idx="4294967295"/>
          </p:nvPr>
        </p:nvSpPr>
        <p:spPr>
          <a:xfrm>
            <a:off x="7216242" y="9507630"/>
            <a:ext cx="12744773" cy="836447"/>
          </a:xfrm>
        </p:spPr>
        <p:txBody>
          <a:bodyPr/>
          <a:lstStyle/>
          <a:p>
            <a:pPr marL="0" indent="0">
              <a:spcBef>
                <a:spcPts val="2400"/>
              </a:spcBef>
              <a:buNone/>
            </a:pPr>
            <a:r>
              <a:rPr lang="en-US" sz="4706" dirty="0">
                <a:solidFill>
                  <a:schemeClr val="tx1"/>
                </a:solidFill>
                <a:latin typeface="+mn-lt"/>
              </a:rPr>
              <a:t>3. Which engines are likely to fail in the future?</a:t>
            </a:r>
          </a:p>
        </p:txBody>
      </p:sp>
      <p:sp>
        <p:nvSpPr>
          <p:cNvPr id="5" name="Slide Number Placeholder 4"/>
          <p:cNvSpPr>
            <a:spLocks noGrp="1"/>
          </p:cNvSpPr>
          <p:nvPr>
            <p:ph type="sldNum" sz="quarter" idx="4294967295"/>
          </p:nvPr>
        </p:nvSpPr>
        <p:spPr/>
        <p:txBody>
          <a:bodyPr/>
          <a:lstStyle/>
          <a:p>
            <a:pPr algn="l" defTabSz="1828827" fontAlgn="auto">
              <a:spcBef>
                <a:spcPts val="0"/>
              </a:spcBef>
              <a:spcAft>
                <a:spcPts val="0"/>
              </a:spcAft>
            </a:pPr>
            <a:r>
              <a:rPr lang="en-US" sz="3529" dirty="0">
                <a:ln>
                  <a:solidFill>
                    <a:srgbClr val="FFFFFF">
                      <a:alpha val="0"/>
                    </a:srgbClr>
                  </a:solidFill>
                </a:ln>
                <a:solidFill>
                  <a:srgbClr val="000000">
                    <a:lumMod val="75000"/>
                    <a:lumOff val="25000"/>
                  </a:srgbClr>
                </a:solidFill>
                <a:latin typeface="Segoe UI"/>
                <a:ea typeface="+mn-ea"/>
              </a:rPr>
              <a:t> </a:t>
            </a:r>
          </a:p>
        </p:txBody>
      </p:sp>
      <p:sp>
        <p:nvSpPr>
          <p:cNvPr id="3" name="Rectangle 2"/>
          <p:cNvSpPr/>
          <p:nvPr/>
        </p:nvSpPr>
        <p:spPr>
          <a:xfrm>
            <a:off x="687881" y="1854603"/>
            <a:ext cx="17769599" cy="923330"/>
          </a:xfrm>
          <a:prstGeom prst="rect">
            <a:avLst/>
          </a:prstGeom>
        </p:spPr>
        <p:txBody>
          <a:bodyPr wrap="square">
            <a:spAutoFit/>
          </a:bodyPr>
          <a:lstStyle/>
          <a:p>
            <a:pPr algn="l" defTabSz="1828827" fontAlgn="auto">
              <a:spcBef>
                <a:spcPts val="0"/>
              </a:spcBef>
              <a:spcAft>
                <a:spcPts val="0"/>
              </a:spcAft>
            </a:pPr>
            <a:r>
              <a:rPr lang="en-US" sz="5400" i="1" dirty="0">
                <a:solidFill>
                  <a:srgbClr val="505050">
                    <a:lumMod val="50000"/>
                  </a:srgbClr>
                </a:solidFill>
                <a:latin typeface="Segoe UI Light" panose="020B0502040204020203" pitchFamily="34" charset="0"/>
                <a:ea typeface="+mn-ea"/>
                <a:cs typeface="Segoe UI Light" panose="020B0502040204020203" pitchFamily="34" charset="0"/>
              </a:rPr>
              <a:t>Cortana Analytics to the Rescue!</a:t>
            </a:r>
            <a:endParaRPr lang="en-US" sz="5400" i="1" dirty="0">
              <a:solidFill>
                <a:srgbClr val="505050">
                  <a:lumMod val="50000"/>
                </a:srgbClr>
              </a:solidFill>
              <a:latin typeface="Segoe UI"/>
              <a:ea typeface="+mn-ea"/>
            </a:endParaRPr>
          </a:p>
        </p:txBody>
      </p:sp>
      <p:sp>
        <p:nvSpPr>
          <p:cNvPr id="12" name="Rectangle 11"/>
          <p:cNvSpPr/>
          <p:nvPr/>
        </p:nvSpPr>
        <p:spPr>
          <a:xfrm>
            <a:off x="3348652" y="3406869"/>
            <a:ext cx="3352329" cy="1908212"/>
          </a:xfrm>
          <a:prstGeom prst="rect">
            <a:avLst/>
          </a:prstGeom>
          <a:solidFill>
            <a:schemeClr val="tx2"/>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defTabSz="1828827" fontAlgn="auto">
              <a:spcBef>
                <a:spcPts val="0"/>
              </a:spcBef>
              <a:spcAft>
                <a:spcPts val="0"/>
              </a:spcAft>
            </a:pPr>
            <a:endParaRPr lang="en-US" sz="3600" dirty="0">
              <a:solidFill>
                <a:srgbClr val="505050"/>
              </a:solidFill>
              <a:latin typeface="Segoe UI"/>
            </a:endParaRPr>
          </a:p>
        </p:txBody>
      </p:sp>
      <p:sp>
        <p:nvSpPr>
          <p:cNvPr id="13" name="Rectangle 12"/>
          <p:cNvSpPr/>
          <p:nvPr/>
        </p:nvSpPr>
        <p:spPr>
          <a:xfrm>
            <a:off x="3348652" y="8984350"/>
            <a:ext cx="3352329" cy="1908212"/>
          </a:xfrm>
          <a:prstGeom prst="rect">
            <a:avLst/>
          </a:prstGeom>
          <a:solidFill>
            <a:schemeClr val="tx2"/>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defTabSz="1828827" fontAlgn="auto">
              <a:spcBef>
                <a:spcPts val="0"/>
              </a:spcBef>
              <a:spcAft>
                <a:spcPts val="0"/>
              </a:spcAft>
            </a:pPr>
            <a:endParaRPr lang="en-US" sz="3600" dirty="0">
              <a:solidFill>
                <a:srgbClr val="505050"/>
              </a:solidFill>
              <a:latin typeface="Segoe UI"/>
            </a:endParaRPr>
          </a:p>
        </p:txBody>
      </p:sp>
      <p:sp>
        <p:nvSpPr>
          <p:cNvPr id="14" name="Rectangle 13"/>
          <p:cNvSpPr/>
          <p:nvPr/>
        </p:nvSpPr>
        <p:spPr>
          <a:xfrm>
            <a:off x="3348649" y="6141745"/>
            <a:ext cx="3352329" cy="1908212"/>
          </a:xfrm>
          <a:prstGeom prst="rect">
            <a:avLst/>
          </a:prstGeom>
          <a:solidFill>
            <a:schemeClr val="tx2"/>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defTabSz="1828827" fontAlgn="auto">
              <a:spcBef>
                <a:spcPts val="0"/>
              </a:spcBef>
              <a:spcAft>
                <a:spcPts val="0"/>
              </a:spcAft>
            </a:pPr>
            <a:endParaRPr lang="en-US" sz="3600" dirty="0">
              <a:solidFill>
                <a:srgbClr val="505050"/>
              </a:solidFill>
              <a:latin typeface="Segoe UI"/>
            </a:endParaRPr>
          </a:p>
        </p:txBody>
      </p:sp>
      <p:sp>
        <p:nvSpPr>
          <p:cNvPr id="15" name="Rectangle 14"/>
          <p:cNvSpPr/>
          <p:nvPr/>
        </p:nvSpPr>
        <p:spPr>
          <a:xfrm>
            <a:off x="7216243" y="3806564"/>
            <a:ext cx="10922029" cy="816506"/>
          </a:xfrm>
          <a:prstGeom prst="rect">
            <a:avLst/>
          </a:prstGeom>
        </p:spPr>
        <p:txBody>
          <a:bodyPr wrap="none">
            <a:spAutoFit/>
          </a:bodyPr>
          <a:lstStyle/>
          <a:p>
            <a:pPr algn="l" defTabSz="1828827" fontAlgn="auto">
              <a:spcBef>
                <a:spcPts val="2400"/>
              </a:spcBef>
              <a:spcAft>
                <a:spcPts val="0"/>
              </a:spcAft>
            </a:pPr>
            <a:r>
              <a:rPr lang="en-US" sz="4706" dirty="0">
                <a:solidFill>
                  <a:srgbClr val="FFFFFF"/>
                </a:solidFill>
                <a:latin typeface="Segoe UI"/>
                <a:ea typeface="+mn-ea"/>
              </a:rPr>
              <a:t>1. How long did engines run in the past?</a:t>
            </a:r>
          </a:p>
        </p:txBody>
      </p:sp>
      <p:sp>
        <p:nvSpPr>
          <p:cNvPr id="16" name="Rectangle 15"/>
          <p:cNvSpPr/>
          <p:nvPr/>
        </p:nvSpPr>
        <p:spPr>
          <a:xfrm>
            <a:off x="7216242" y="6579591"/>
            <a:ext cx="10168618" cy="816506"/>
          </a:xfrm>
          <a:prstGeom prst="rect">
            <a:avLst/>
          </a:prstGeom>
        </p:spPr>
        <p:txBody>
          <a:bodyPr wrap="none">
            <a:spAutoFit/>
          </a:bodyPr>
          <a:lstStyle/>
          <a:p>
            <a:pPr algn="l" defTabSz="1828827" fontAlgn="auto">
              <a:spcBef>
                <a:spcPts val="2400"/>
              </a:spcBef>
              <a:spcAft>
                <a:spcPts val="0"/>
              </a:spcAft>
            </a:pPr>
            <a:r>
              <a:rPr lang="en-US" sz="4706" dirty="0">
                <a:solidFill>
                  <a:srgbClr val="FFFFFF"/>
                </a:solidFill>
                <a:latin typeface="Segoe UI"/>
                <a:ea typeface="+mn-ea"/>
              </a:rPr>
              <a:t>2. Which are showing signs of failure?</a:t>
            </a: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4192" y="6331922"/>
            <a:ext cx="1241250" cy="1426498"/>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25471" y="3765010"/>
            <a:ext cx="1598687" cy="1254856"/>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00663" y="9166286"/>
            <a:ext cx="1523497" cy="1544341"/>
          </a:xfrm>
          <a:prstGeom prst="rect">
            <a:avLst/>
          </a:prstGeom>
        </p:spPr>
      </p:pic>
    </p:spTree>
    <p:extLst>
      <p:ext uri="{BB962C8B-B14F-4D97-AF65-F5344CB8AC3E}">
        <p14:creationId xmlns:p14="http://schemas.microsoft.com/office/powerpoint/2010/main" val="367894352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9795359" y="4593191"/>
            <a:ext cx="14082816" cy="7610715"/>
            <a:chOff x="1465459" y="2143445"/>
            <a:chExt cx="7182603" cy="3881663"/>
          </a:xfrm>
        </p:grpSpPr>
        <p:pic>
          <p:nvPicPr>
            <p:cNvPr id="74" name="Picture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26199" y="2274836"/>
              <a:ext cx="353933" cy="375063"/>
            </a:xfrm>
            <a:prstGeom prst="rect">
              <a:avLst/>
            </a:prstGeom>
          </p:spPr>
        </p:pic>
        <p:pic>
          <p:nvPicPr>
            <p:cNvPr id="76" name="Picture 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65459" y="3330410"/>
              <a:ext cx="474530" cy="367761"/>
            </a:xfrm>
            <a:prstGeom prst="rect">
              <a:avLst/>
            </a:prstGeom>
          </p:spPr>
        </p:pic>
        <p:sp>
          <p:nvSpPr>
            <p:cNvPr id="83" name="Rectangle 82"/>
            <p:cNvSpPr/>
            <p:nvPr/>
          </p:nvSpPr>
          <p:spPr>
            <a:xfrm>
              <a:off x="6884496" y="2170968"/>
              <a:ext cx="1446477" cy="601113"/>
            </a:xfrm>
            <a:prstGeom prst="rect">
              <a:avLst/>
            </a:prstGeom>
          </p:spPr>
          <p:txBody>
            <a:bodyPr wrap="square">
              <a:spAutoFit/>
            </a:bodyPr>
            <a:lstStyle/>
            <a:p>
              <a:pPr algn="l" defTabSz="1828827" fontAlgn="auto">
                <a:spcBef>
                  <a:spcPts val="0"/>
                </a:spcBef>
                <a:spcAft>
                  <a:spcPts val="0"/>
                </a:spcAft>
              </a:pPr>
              <a:r>
                <a:rPr lang="en-US" sz="2353"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Azure </a:t>
              </a:r>
            </a:p>
            <a:p>
              <a:pPr algn="l" defTabSz="1828827" fontAlgn="auto">
                <a:spcBef>
                  <a:spcPts val="0"/>
                </a:spcBef>
                <a:spcAft>
                  <a:spcPts val="0"/>
                </a:spcAft>
              </a:pPr>
              <a:r>
                <a:rPr lang="en-US" sz="2353"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Machine Learning Batch API</a:t>
              </a:r>
            </a:p>
          </p:txBody>
        </p:sp>
        <p:sp>
          <p:nvSpPr>
            <p:cNvPr id="85" name="Rectangle 84"/>
            <p:cNvSpPr/>
            <p:nvPr/>
          </p:nvSpPr>
          <p:spPr>
            <a:xfrm>
              <a:off x="1902087" y="3275254"/>
              <a:ext cx="1115726" cy="416439"/>
            </a:xfrm>
            <a:prstGeom prst="rect">
              <a:avLst/>
            </a:prstGeom>
          </p:spPr>
          <p:txBody>
            <a:bodyPr wrap="none">
              <a:spAutoFit/>
            </a:bodyPr>
            <a:lstStyle/>
            <a:p>
              <a:pPr algn="l" defTabSz="1828827" fontAlgn="auto">
                <a:spcBef>
                  <a:spcPts val="0"/>
                </a:spcBef>
                <a:spcAft>
                  <a:spcPts val="0"/>
                </a:spcAft>
              </a:pPr>
              <a:r>
                <a:rPr lang="en-US" sz="2353"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Azure </a:t>
              </a:r>
            </a:p>
            <a:p>
              <a:pPr algn="l" defTabSz="1828827" fontAlgn="auto">
                <a:spcBef>
                  <a:spcPts val="0"/>
                </a:spcBef>
                <a:spcAft>
                  <a:spcPts val="0"/>
                </a:spcAft>
              </a:pPr>
              <a:r>
                <a:rPr lang="en-US" sz="2353"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Stream Analytics</a:t>
              </a:r>
            </a:p>
          </p:txBody>
        </p:sp>
        <p:grpSp>
          <p:nvGrpSpPr>
            <p:cNvPr id="148" name="Group 147"/>
            <p:cNvGrpSpPr/>
            <p:nvPr/>
          </p:nvGrpSpPr>
          <p:grpSpPr>
            <a:xfrm>
              <a:off x="8400017" y="2143445"/>
              <a:ext cx="248045" cy="1834529"/>
              <a:chOff x="3879522" y="5254390"/>
              <a:chExt cx="248045" cy="1834529"/>
            </a:xfrm>
          </p:grpSpPr>
          <p:sp>
            <p:nvSpPr>
              <p:cNvPr id="149" name="Isosceles Triangle 148"/>
              <p:cNvSpPr/>
              <p:nvPr/>
            </p:nvSpPr>
            <p:spPr bwMode="auto">
              <a:xfrm rot="5400000">
                <a:off x="3576707" y="5557205"/>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1" name="Isosceles Triangle 190"/>
              <p:cNvSpPr/>
              <p:nvPr/>
            </p:nvSpPr>
            <p:spPr bwMode="auto">
              <a:xfrm rot="5400000">
                <a:off x="3576707" y="6538059"/>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52" name="Isosceles Triangle 151"/>
            <p:cNvSpPr/>
            <p:nvPr/>
          </p:nvSpPr>
          <p:spPr bwMode="auto">
            <a:xfrm rot="5400000">
              <a:off x="8097202" y="4374440"/>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9" name="Isosceles Triangle 158"/>
            <p:cNvSpPr/>
            <p:nvPr/>
          </p:nvSpPr>
          <p:spPr bwMode="auto">
            <a:xfrm rot="5400000">
              <a:off x="8097202" y="5474248"/>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83" name="Freeform 389"/>
          <p:cNvSpPr>
            <a:spLocks noEditPoints="1"/>
          </p:cNvSpPr>
          <p:nvPr/>
        </p:nvSpPr>
        <p:spPr bwMode="auto">
          <a:xfrm>
            <a:off x="24695004" y="7228481"/>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79285" tIns="89642" rIns="179285" bIns="89642" numCol="1" anchor="t" anchorCtr="0" compatLnSpc="1">
            <a:prstTxWarp prst="textNoShape">
              <a:avLst/>
            </a:prstTxWarp>
          </a:bodyPr>
          <a:lstStyle/>
          <a:p>
            <a:pPr algn="l" defTabSz="1792792" fontAlgn="auto">
              <a:spcBef>
                <a:spcPts val="0"/>
              </a:spcBef>
              <a:spcAft>
                <a:spcPts val="0"/>
              </a:spcAft>
            </a:pPr>
            <a:endParaRPr lang="en-US" sz="3333">
              <a:solidFill>
                <a:srgbClr val="FFFFFF"/>
              </a:solidFill>
              <a:latin typeface="Segoe UI"/>
              <a:ea typeface="MS PGothic" panose="020B0600070205080204" pitchFamily="34" charset="-128"/>
            </a:endParaRPr>
          </a:p>
        </p:txBody>
      </p:sp>
      <p:sp>
        <p:nvSpPr>
          <p:cNvPr id="5" name="Title 1"/>
          <p:cNvSpPr>
            <a:spLocks noGrp="1"/>
          </p:cNvSpPr>
          <p:nvPr>
            <p:ph type="title"/>
          </p:nvPr>
        </p:nvSpPr>
        <p:spPr>
          <a:prstGeom prst="rect">
            <a:avLst/>
          </a:prstGeom>
        </p:spPr>
        <p:txBody>
          <a:bodyPr/>
          <a:lstStyle/>
          <a:p>
            <a:r>
              <a:rPr lang="en-US" smtClean="0"/>
              <a:t>Components</a:t>
            </a:r>
            <a:endParaRPr lang="en-US" sz="7057" dirty="0"/>
          </a:p>
        </p:txBody>
      </p:sp>
      <p:grpSp>
        <p:nvGrpSpPr>
          <p:cNvPr id="8" name="Group 7"/>
          <p:cNvGrpSpPr/>
          <p:nvPr/>
        </p:nvGrpSpPr>
        <p:grpSpPr>
          <a:xfrm>
            <a:off x="14868898" y="6884130"/>
            <a:ext cx="3835912" cy="5618952"/>
            <a:chOff x="4433667" y="3242253"/>
            <a:chExt cx="1956415" cy="2865812"/>
          </a:xfrm>
        </p:grpSpPr>
        <p:pic>
          <p:nvPicPr>
            <p:cNvPr id="36" name="Picture 13"/>
            <p:cNvPicPr>
              <a:picLocks noChangeAspect="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4433667" y="3242253"/>
              <a:ext cx="329771" cy="429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Rectangle 81"/>
            <p:cNvSpPr/>
            <p:nvPr/>
          </p:nvSpPr>
          <p:spPr>
            <a:xfrm>
              <a:off x="4770823" y="3250277"/>
              <a:ext cx="932197" cy="408754"/>
            </a:xfrm>
            <a:prstGeom prst="rect">
              <a:avLst/>
            </a:prstGeom>
          </p:spPr>
          <p:txBody>
            <a:bodyPr wrap="none">
              <a:spAutoFit/>
            </a:bodyPr>
            <a:lstStyle/>
            <a:p>
              <a:pPr algn="l" defTabSz="1828827" fontAlgn="auto">
                <a:spcBef>
                  <a:spcPts val="0"/>
                </a:spcBef>
                <a:spcAft>
                  <a:spcPts val="0"/>
                </a:spcAft>
              </a:pPr>
              <a:r>
                <a:rPr lang="en-US" sz="2353"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Azure</a:t>
              </a:r>
              <a:r>
                <a:rPr lang="en-US" sz="2255"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 </a:t>
              </a:r>
            </a:p>
            <a:p>
              <a:pPr algn="l" defTabSz="1828827" fontAlgn="auto">
                <a:spcBef>
                  <a:spcPts val="0"/>
                </a:spcBef>
                <a:spcAft>
                  <a:spcPts val="0"/>
                </a:spcAft>
              </a:pPr>
              <a:r>
                <a:rPr lang="en-US" sz="2255"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SQL Database</a:t>
              </a:r>
              <a:endParaRPr lang="en-US" sz="2255" dirty="0">
                <a:gradFill>
                  <a:gsLst>
                    <a:gs pos="0">
                      <a:srgbClr val="FFFFFF"/>
                    </a:gs>
                    <a:gs pos="100000">
                      <a:srgbClr val="FFFFFF"/>
                    </a:gs>
                  </a:gsLst>
                  <a:lin ang="5400000" scaled="0"/>
                </a:gradFill>
                <a:latin typeface="Segoe UI"/>
                <a:ea typeface="MS PGothic" panose="020B0600070205080204" pitchFamily="34" charset="-128"/>
              </a:endParaRPr>
            </a:p>
          </p:txBody>
        </p:sp>
        <p:sp>
          <p:nvSpPr>
            <p:cNvPr id="147" name="Isosceles Triangle 146"/>
            <p:cNvSpPr/>
            <p:nvPr/>
          </p:nvSpPr>
          <p:spPr bwMode="auto">
            <a:xfrm rot="5400000">
              <a:off x="5839222" y="5557205"/>
              <a:ext cx="853675" cy="248045"/>
            </a:xfrm>
            <a:prstGeom prs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7" name="Group 6"/>
          <p:cNvGrpSpPr/>
          <p:nvPr/>
        </p:nvGrpSpPr>
        <p:grpSpPr>
          <a:xfrm>
            <a:off x="16679708" y="6016618"/>
            <a:ext cx="4438405" cy="7370626"/>
            <a:chOff x="1863865" y="2348854"/>
            <a:chExt cx="2263702" cy="3759211"/>
          </a:xfrm>
        </p:grpSpPr>
        <p:pic>
          <p:nvPicPr>
            <p:cNvPr id="46" name="Picture 45"/>
            <p:cNvPicPr>
              <a:picLocks noChangeAspect="1"/>
            </p:cNvPicPr>
            <p:nvPr/>
          </p:nvPicPr>
          <p:blipFill>
            <a:blip r:embed="rId6"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863865" y="2380864"/>
              <a:ext cx="375108" cy="375108"/>
            </a:xfrm>
            <a:prstGeom prst="rect">
              <a:avLst/>
            </a:prstGeom>
          </p:spPr>
        </p:pic>
        <p:sp>
          <p:nvSpPr>
            <p:cNvPr id="4" name="Rectangle 3"/>
            <p:cNvSpPr/>
            <p:nvPr/>
          </p:nvSpPr>
          <p:spPr>
            <a:xfrm>
              <a:off x="2231147" y="2348854"/>
              <a:ext cx="918854" cy="416439"/>
            </a:xfrm>
            <a:prstGeom prst="rect">
              <a:avLst/>
            </a:prstGeom>
          </p:spPr>
          <p:txBody>
            <a:bodyPr wrap="none">
              <a:spAutoFit/>
            </a:bodyPr>
            <a:lstStyle/>
            <a:p>
              <a:pPr algn="l" defTabSz="1828827" fontAlgn="auto">
                <a:spcBef>
                  <a:spcPts val="0"/>
                </a:spcBef>
                <a:spcAft>
                  <a:spcPts val="0"/>
                </a:spcAft>
              </a:pPr>
              <a:r>
                <a:rPr lang="en-US" sz="2353" b="1" spc="-59" dirty="0">
                  <a:solidFill>
                    <a:srgbClr val="BA141A">
                      <a:lumMod val="40000"/>
                      <a:lumOff val="60000"/>
                    </a:srgbClr>
                  </a:solidFill>
                  <a:latin typeface="Segoe UI Semilight" panose="020B0402040204020203" pitchFamily="34" charset="0"/>
                  <a:ea typeface="MS PGothic" panose="020B0600070205080204" pitchFamily="34" charset="-128"/>
                  <a:cs typeface="Segoe UI Semilight" panose="020B0402040204020203" pitchFamily="34" charset="0"/>
                </a:rPr>
                <a:t>Azure </a:t>
              </a:r>
            </a:p>
            <a:p>
              <a:pPr algn="l" defTabSz="1828827" fontAlgn="auto">
                <a:spcBef>
                  <a:spcPts val="0"/>
                </a:spcBef>
                <a:spcAft>
                  <a:spcPts val="0"/>
                </a:spcAft>
              </a:pPr>
              <a:r>
                <a:rPr lang="en-US" sz="2353" b="1" spc="-59" dirty="0">
                  <a:solidFill>
                    <a:srgbClr val="BA141A">
                      <a:lumMod val="40000"/>
                      <a:lumOff val="60000"/>
                    </a:srgbClr>
                  </a:solidFill>
                  <a:latin typeface="Segoe UI Semilight" panose="020B0402040204020203" pitchFamily="34" charset="0"/>
                  <a:ea typeface="MS PGothic" panose="020B0600070205080204" pitchFamily="34" charset="-128"/>
                  <a:cs typeface="Segoe UI Semilight" panose="020B0402040204020203" pitchFamily="34" charset="0"/>
                </a:rPr>
                <a:t>Data Factory </a:t>
              </a:r>
              <a:endParaRPr lang="en-US" sz="2353" b="1" dirty="0">
                <a:solidFill>
                  <a:srgbClr val="BA141A">
                    <a:lumMod val="40000"/>
                    <a:lumOff val="60000"/>
                  </a:srgbClr>
                </a:solidFill>
                <a:latin typeface="Segoe UI"/>
                <a:ea typeface="MS PGothic" panose="020B0600070205080204" pitchFamily="34" charset="-128"/>
              </a:endParaRPr>
            </a:p>
          </p:txBody>
        </p:sp>
        <p:sp>
          <p:nvSpPr>
            <p:cNvPr id="144" name="Isosceles Triangle 143"/>
            <p:cNvSpPr/>
            <p:nvPr/>
          </p:nvSpPr>
          <p:spPr bwMode="auto">
            <a:xfrm rot="5400000">
              <a:off x="3576707" y="5557205"/>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pic>
        <p:nvPicPr>
          <p:cNvPr id="93" name="Picture 92"/>
          <p:cNvPicPr>
            <a:picLocks noChangeAspect="1"/>
          </p:cNvPicPr>
          <p:nvPr/>
        </p:nvPicPr>
        <p:blipFill>
          <a:blip r:embed="rId7">
            <a:extLst>
              <a:ext uri="{BEBA8EAE-BF5A-486C-A8C5-ECC9F3942E4B}">
                <a14:imgProps xmlns:a14="http://schemas.microsoft.com/office/drawing/2010/main">
                  <a14:imgLayer r:embed="rId8">
                    <a14:imgEffect>
                      <a14:saturation sat="0"/>
                    </a14:imgEffect>
                  </a14:imgLayer>
                </a14:imgProps>
              </a:ext>
            </a:extLst>
          </a:blip>
          <a:stretch>
            <a:fillRect/>
          </a:stretch>
        </p:blipFill>
        <p:spPr>
          <a:xfrm>
            <a:off x="13940301" y="4819193"/>
            <a:ext cx="816429" cy="793103"/>
          </a:xfrm>
          <a:prstGeom prst="rect">
            <a:avLst/>
          </a:prstGeom>
        </p:spPr>
      </p:pic>
      <p:sp>
        <p:nvSpPr>
          <p:cNvPr id="94" name="TextBox 93"/>
          <p:cNvSpPr txBox="1"/>
          <p:nvPr/>
        </p:nvSpPr>
        <p:spPr>
          <a:xfrm>
            <a:off x="19730739" y="2410089"/>
            <a:ext cx="3426749" cy="2733796"/>
          </a:xfrm>
          <a:prstGeom prst="rect">
            <a:avLst/>
          </a:prstGeom>
          <a:noFill/>
        </p:spPr>
        <p:txBody>
          <a:bodyPr wrap="square" lIns="358519" tIns="286815" rIns="358519" bIns="286815" rtlCol="0">
            <a:spAutoFit/>
          </a:bodyPr>
          <a:lstStyle/>
          <a:p>
            <a:pPr algn="l" defTabSz="1828476" fontAlgn="auto">
              <a:lnSpc>
                <a:spcPct val="90000"/>
              </a:lnSpc>
              <a:spcAft>
                <a:spcPts val="1176"/>
              </a:spcAft>
            </a:pPr>
            <a:r>
              <a:rPr lang="en-US" sz="2255" b="1" u="sng" spc="-59" dirty="0">
                <a:solidFill>
                  <a:srgbClr val="FFFF00"/>
                </a:solidFill>
                <a:latin typeface="Segoe UI Semilight" panose="020B0402040204020203" pitchFamily="34" charset="0"/>
                <a:ea typeface="MS PGothic" panose="020B0600070205080204" pitchFamily="34" charset="-128"/>
                <a:cs typeface="Segoe UI Semilight" panose="020B0402040204020203" pitchFamily="34" charset="0"/>
              </a:rPr>
              <a:t>Training Data</a:t>
            </a:r>
            <a:r>
              <a:rPr lang="en-US" sz="2255" b="1" spc="-59" dirty="0">
                <a:solidFill>
                  <a:srgbClr val="FFFF00"/>
                </a:solidFill>
                <a:latin typeface="Segoe UI Semilight" panose="020B0402040204020203" pitchFamily="34" charset="0"/>
                <a:ea typeface="MS PGothic" panose="020B0600070205080204" pitchFamily="34" charset="-128"/>
                <a:cs typeface="Segoe UI Semilight" panose="020B0402040204020203" pitchFamily="34" charset="0"/>
              </a:rPr>
              <a:t>:</a:t>
            </a:r>
          </a:p>
          <a:p>
            <a:pPr algn="l" defTabSz="1828476" fontAlgn="auto">
              <a:lnSpc>
                <a:spcPct val="90000"/>
              </a:lnSpc>
              <a:spcAft>
                <a:spcPts val="1176"/>
              </a:spcAft>
            </a:pPr>
            <a:r>
              <a:rPr lang="en-US" sz="2255" spc="-59" dirty="0">
                <a:solidFill>
                  <a:srgbClr val="FFFF00"/>
                </a:solidFill>
                <a:latin typeface="Segoe UI Semilight" panose="020B0402040204020203" pitchFamily="34" charset="0"/>
                <a:ea typeface="MS PGothic" panose="020B0600070205080204" pitchFamily="34" charset="-128"/>
                <a:cs typeface="Segoe UI Semilight" panose="020B0402040204020203" pitchFamily="34" charset="0"/>
              </a:rPr>
              <a:t>Aircraft engine run to failure data from </a:t>
            </a:r>
            <a:r>
              <a:rPr lang="en-US" sz="2157" dirty="0">
                <a:solidFill>
                  <a:srgbClr val="FFFF00"/>
                </a:solidFill>
                <a:latin typeface="Segoe UI"/>
                <a:ea typeface="Calibri" panose="020F0502020204030204" pitchFamily="34" charset="0"/>
                <a:cs typeface="Times New Roman" panose="02020603050405020304" pitchFamily="18" charset="0"/>
              </a:rPr>
              <a:t>NASA Ames Prognostics Data Repository</a:t>
            </a:r>
            <a:endParaRPr lang="en-US" sz="2353" spc="-59" dirty="0">
              <a:solidFill>
                <a:srgbClr val="FFFF00"/>
              </a:solidFill>
              <a:latin typeface="Segoe UI Semilight" panose="020B0402040204020203" pitchFamily="34" charset="0"/>
              <a:ea typeface="MS PGothic" panose="020B0600070205080204" pitchFamily="34" charset="-128"/>
              <a:cs typeface="Segoe UI Semilight" panose="020B0402040204020203" pitchFamily="34" charset="0"/>
            </a:endParaRPr>
          </a:p>
          <a:p>
            <a:pPr algn="l" defTabSz="1828476" fontAlgn="auto">
              <a:lnSpc>
                <a:spcPct val="90000"/>
              </a:lnSpc>
              <a:spcAft>
                <a:spcPts val="1176"/>
              </a:spcAft>
            </a:pPr>
            <a:endParaRPr lang="en-US" sz="2255" spc="-59" dirty="0">
              <a:solidFill>
                <a:srgbClr val="FFFF00"/>
              </a:solidFill>
              <a:latin typeface="Segoe UI Semilight" panose="020B0402040204020203" pitchFamily="34" charset="0"/>
              <a:ea typeface="MS PGothic" panose="020B0600070205080204" pitchFamily="34" charset="-128"/>
              <a:cs typeface="Segoe UI Semilight" panose="020B0402040204020203" pitchFamily="34" charset="0"/>
            </a:endParaRPr>
          </a:p>
        </p:txBody>
      </p:sp>
      <p:sp>
        <p:nvSpPr>
          <p:cNvPr id="95" name="TextBox 94"/>
          <p:cNvSpPr txBox="1"/>
          <p:nvPr/>
        </p:nvSpPr>
        <p:spPr>
          <a:xfrm>
            <a:off x="837286" y="6402169"/>
            <a:ext cx="3557775" cy="1869137"/>
          </a:xfrm>
          <a:prstGeom prst="rect">
            <a:avLst/>
          </a:prstGeom>
          <a:noFill/>
        </p:spPr>
        <p:txBody>
          <a:bodyPr wrap="square" lIns="358519" tIns="286815" rIns="358519" bIns="286815" rtlCol="0">
            <a:spAutoFit/>
          </a:bodyPr>
          <a:lstStyle/>
          <a:p>
            <a:pPr algn="l" defTabSz="1828476" fontAlgn="auto">
              <a:lnSpc>
                <a:spcPct val="90000"/>
              </a:lnSpc>
              <a:spcAft>
                <a:spcPts val="1176"/>
              </a:spcAft>
            </a:pPr>
            <a:r>
              <a:rPr lang="en-US" sz="2255" spc="-59" dirty="0">
                <a:solidFill>
                  <a:srgbClr val="FFFF00"/>
                </a:solidFill>
                <a:latin typeface="Segoe UI Semilight" panose="020B0402040204020203" pitchFamily="34" charset="0"/>
                <a:ea typeface="MS PGothic" panose="020B0600070205080204" pitchFamily="34" charset="-128"/>
                <a:cs typeface="Segoe UI Semilight" panose="020B0402040204020203" pitchFamily="34" charset="0"/>
              </a:rPr>
              <a:t>Aircraft engine real-time data based on </a:t>
            </a:r>
            <a:r>
              <a:rPr lang="en-US" sz="2353" dirty="0">
                <a:solidFill>
                  <a:srgbClr val="FFFF00"/>
                </a:solidFill>
                <a:latin typeface="Segoe UI"/>
                <a:ea typeface="Calibri" panose="020F0502020204030204" pitchFamily="34" charset="0"/>
                <a:cs typeface="Times New Roman" panose="02020603050405020304" pitchFamily="18" charset="0"/>
              </a:rPr>
              <a:t>NASA Ames Prognostics Data Repository</a:t>
            </a:r>
            <a:endParaRPr lang="en-US" sz="2745" spc="-59" dirty="0">
              <a:solidFill>
                <a:srgbClr val="FFFF00"/>
              </a:solidFill>
              <a:latin typeface="Segoe UI Semilight" panose="020B0402040204020203" pitchFamily="34" charset="0"/>
              <a:ea typeface="MS PGothic" panose="020B0600070205080204" pitchFamily="34" charset="-128"/>
              <a:cs typeface="Segoe UI Semilight" panose="020B0402040204020203" pitchFamily="34" charset="0"/>
            </a:endParaRPr>
          </a:p>
        </p:txBody>
      </p:sp>
      <p:cxnSp>
        <p:nvCxnSpPr>
          <p:cNvPr id="15" name="Straight Arrow Connector 14"/>
          <p:cNvCxnSpPr/>
          <p:nvPr/>
        </p:nvCxnSpPr>
        <p:spPr>
          <a:xfrm>
            <a:off x="3825368" y="7314962"/>
            <a:ext cx="1792850" cy="2176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8002508" y="7325842"/>
            <a:ext cx="1792850" cy="2176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12882831" y="7304080"/>
            <a:ext cx="1792850" cy="2176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V="1">
            <a:off x="15795991" y="5638862"/>
            <a:ext cx="2" cy="1131307"/>
          </a:xfrm>
          <a:prstGeom prst="straightConnector1">
            <a:avLst/>
          </a:prstGeom>
          <a:ln>
            <a:solidFill>
              <a:schemeClr val="accent1">
                <a:lumMod val="40000"/>
                <a:lumOff val="6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16625707" y="5280781"/>
            <a:ext cx="2729261" cy="9535"/>
          </a:xfrm>
          <a:prstGeom prst="straightConnector1">
            <a:avLst/>
          </a:prstGeom>
          <a:ln>
            <a:solidFill>
              <a:schemeClr val="accent1">
                <a:lumMod val="40000"/>
                <a:lumOff val="6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14746592" y="4778040"/>
            <a:ext cx="1753685" cy="816506"/>
          </a:xfrm>
          <a:prstGeom prst="rect">
            <a:avLst/>
          </a:prstGeom>
        </p:spPr>
        <p:txBody>
          <a:bodyPr wrap="none">
            <a:spAutoFit/>
          </a:bodyPr>
          <a:lstStyle/>
          <a:p>
            <a:pPr algn="l" defTabSz="1828827" fontAlgn="auto">
              <a:spcBef>
                <a:spcPts val="0"/>
              </a:spcBef>
              <a:spcAft>
                <a:spcPts val="0"/>
              </a:spcAft>
            </a:pPr>
            <a:r>
              <a:rPr lang="en-US" sz="2353"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Azure </a:t>
            </a:r>
          </a:p>
          <a:p>
            <a:pPr algn="l" defTabSz="1828827" fontAlgn="auto">
              <a:spcBef>
                <a:spcPts val="0"/>
              </a:spcBef>
              <a:spcAft>
                <a:spcPts val="0"/>
              </a:spcAft>
            </a:pPr>
            <a:r>
              <a:rPr lang="en-US" sz="2353"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Blob Storage</a:t>
            </a:r>
          </a:p>
        </p:txBody>
      </p:sp>
      <p:cxnSp>
        <p:nvCxnSpPr>
          <p:cNvPr id="123" name="Straight Arrow Connector 122"/>
          <p:cNvCxnSpPr/>
          <p:nvPr/>
        </p:nvCxnSpPr>
        <p:spPr>
          <a:xfrm flipH="1" flipV="1">
            <a:off x="16625711" y="5586187"/>
            <a:ext cx="2585719" cy="26108"/>
          </a:xfrm>
          <a:prstGeom prst="straightConnector1">
            <a:avLst/>
          </a:prstGeom>
          <a:ln>
            <a:solidFill>
              <a:schemeClr val="accent1">
                <a:lumMod val="40000"/>
                <a:lumOff val="6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flipH="1">
            <a:off x="16067908" y="5746453"/>
            <a:ext cx="20328" cy="1061703"/>
          </a:xfrm>
          <a:prstGeom prst="straightConnector1">
            <a:avLst/>
          </a:prstGeom>
          <a:ln>
            <a:solidFill>
              <a:schemeClr val="accent1">
                <a:lumMod val="40000"/>
                <a:lumOff val="6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5180056" y="5848665"/>
            <a:ext cx="1583353" cy="959483"/>
          </a:xfrm>
          <a:prstGeom prst="rect">
            <a:avLst/>
          </a:prstGeom>
          <a:noFill/>
        </p:spPr>
        <p:txBody>
          <a:bodyPr wrap="none" lIns="358570" tIns="286856" rIns="358570" bIns="286856" rtlCol="0">
            <a:spAutoFit/>
          </a:bodyPr>
          <a:lstStyle/>
          <a:p>
            <a:pPr algn="l" defTabSz="1828827" fontAlgn="auto">
              <a:lnSpc>
                <a:spcPct val="90000"/>
              </a:lnSpc>
              <a:spcBef>
                <a:spcPts val="0"/>
              </a:spcBef>
              <a:spcAft>
                <a:spcPts val="1176"/>
              </a:spcAft>
            </a:pPr>
            <a:r>
              <a:rPr lang="en-US" sz="2745" dirty="0">
                <a:solidFill>
                  <a:srgbClr val="BA141A">
                    <a:lumMod val="40000"/>
                    <a:lumOff val="60000"/>
                  </a:srgbClr>
                </a:solidFill>
                <a:latin typeface="Segoe UI"/>
                <a:ea typeface="+mn-ea"/>
              </a:rPr>
              <a:t>1     4</a:t>
            </a:r>
          </a:p>
        </p:txBody>
      </p:sp>
      <p:sp>
        <p:nvSpPr>
          <p:cNvPr id="131" name="TextBox 130"/>
          <p:cNvSpPr txBox="1"/>
          <p:nvPr/>
        </p:nvSpPr>
        <p:spPr>
          <a:xfrm>
            <a:off x="17241975" y="4576763"/>
            <a:ext cx="913298" cy="2027596"/>
          </a:xfrm>
          <a:prstGeom prst="rect">
            <a:avLst/>
          </a:prstGeom>
          <a:noFill/>
        </p:spPr>
        <p:txBody>
          <a:bodyPr wrap="none" lIns="358570" tIns="286856" rIns="358570" bIns="286856" rtlCol="0">
            <a:spAutoFit/>
          </a:bodyPr>
          <a:lstStyle/>
          <a:p>
            <a:pPr algn="l" defTabSz="1828827" fontAlgn="auto">
              <a:lnSpc>
                <a:spcPct val="90000"/>
              </a:lnSpc>
              <a:spcBef>
                <a:spcPts val="0"/>
              </a:spcBef>
              <a:spcAft>
                <a:spcPts val="1176"/>
              </a:spcAft>
            </a:pPr>
            <a:r>
              <a:rPr lang="en-US" sz="2745" dirty="0">
                <a:solidFill>
                  <a:srgbClr val="BA141A">
                    <a:lumMod val="40000"/>
                    <a:lumOff val="60000"/>
                  </a:srgbClr>
                </a:solidFill>
                <a:latin typeface="Segoe UI"/>
                <a:ea typeface="+mn-ea"/>
              </a:rPr>
              <a:t>2</a:t>
            </a:r>
          </a:p>
          <a:p>
            <a:pPr algn="l" defTabSz="1828827" fontAlgn="auto">
              <a:lnSpc>
                <a:spcPct val="90000"/>
              </a:lnSpc>
              <a:spcBef>
                <a:spcPts val="0"/>
              </a:spcBef>
              <a:spcAft>
                <a:spcPts val="1176"/>
              </a:spcAft>
            </a:pPr>
            <a:endParaRPr lang="en-US" sz="2745" dirty="0">
              <a:solidFill>
                <a:srgbClr val="BA141A">
                  <a:lumMod val="40000"/>
                  <a:lumOff val="60000"/>
                </a:srgbClr>
              </a:solidFill>
              <a:latin typeface="Segoe UI"/>
              <a:ea typeface="+mn-ea"/>
            </a:endParaRPr>
          </a:p>
          <a:p>
            <a:pPr algn="l" defTabSz="1828827" fontAlgn="auto">
              <a:lnSpc>
                <a:spcPct val="90000"/>
              </a:lnSpc>
              <a:spcBef>
                <a:spcPts val="0"/>
              </a:spcBef>
              <a:spcAft>
                <a:spcPts val="1176"/>
              </a:spcAft>
            </a:pPr>
            <a:endParaRPr lang="en-US" sz="2745" dirty="0">
              <a:solidFill>
                <a:srgbClr val="BA141A">
                  <a:lumMod val="40000"/>
                  <a:lumOff val="60000"/>
                </a:srgbClr>
              </a:solidFill>
              <a:latin typeface="Segoe UI"/>
              <a:ea typeface="+mn-ea"/>
            </a:endParaRPr>
          </a:p>
        </p:txBody>
      </p:sp>
      <p:sp>
        <p:nvSpPr>
          <p:cNvPr id="132" name="TextBox 131"/>
          <p:cNvSpPr txBox="1"/>
          <p:nvPr/>
        </p:nvSpPr>
        <p:spPr>
          <a:xfrm>
            <a:off x="17274156" y="5442678"/>
            <a:ext cx="913298" cy="959483"/>
          </a:xfrm>
          <a:prstGeom prst="rect">
            <a:avLst/>
          </a:prstGeom>
          <a:noFill/>
        </p:spPr>
        <p:txBody>
          <a:bodyPr wrap="none" lIns="358570" tIns="286856" rIns="358570" bIns="286856" rtlCol="0">
            <a:spAutoFit/>
          </a:bodyPr>
          <a:lstStyle/>
          <a:p>
            <a:pPr algn="l" defTabSz="1828827" fontAlgn="auto">
              <a:lnSpc>
                <a:spcPct val="90000"/>
              </a:lnSpc>
              <a:spcBef>
                <a:spcPts val="0"/>
              </a:spcBef>
              <a:spcAft>
                <a:spcPts val="1176"/>
              </a:spcAft>
            </a:pPr>
            <a:r>
              <a:rPr lang="en-US" sz="2745" dirty="0">
                <a:solidFill>
                  <a:srgbClr val="BA141A">
                    <a:lumMod val="40000"/>
                    <a:lumOff val="60000"/>
                  </a:srgbClr>
                </a:solidFill>
                <a:latin typeface="Segoe UI"/>
                <a:ea typeface="+mn-ea"/>
              </a:rPr>
              <a:t>3</a:t>
            </a:r>
          </a:p>
        </p:txBody>
      </p:sp>
      <p:cxnSp>
        <p:nvCxnSpPr>
          <p:cNvPr id="133" name="Straight Arrow Connector 132"/>
          <p:cNvCxnSpPr/>
          <p:nvPr/>
        </p:nvCxnSpPr>
        <p:spPr>
          <a:xfrm>
            <a:off x="11638816" y="7744737"/>
            <a:ext cx="1265214" cy="135604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82" idx="2"/>
          </p:cNvCxnSpPr>
          <p:nvPr/>
        </p:nvCxnSpPr>
        <p:spPr>
          <a:xfrm flipH="1">
            <a:off x="15030679" y="7789955"/>
            <a:ext cx="1502515" cy="131082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43" name="Group 142"/>
          <p:cNvGrpSpPr/>
          <p:nvPr/>
        </p:nvGrpSpPr>
        <p:grpSpPr>
          <a:xfrm>
            <a:off x="12767641" y="9309819"/>
            <a:ext cx="782529" cy="500153"/>
            <a:chOff x="-732578" y="2256671"/>
            <a:chExt cx="673103" cy="430214"/>
          </a:xfrm>
          <a:solidFill>
            <a:schemeClr val="bg1"/>
          </a:solidFill>
        </p:grpSpPr>
        <p:sp>
          <p:nvSpPr>
            <p:cNvPr id="164" name="Freeform 5"/>
            <p:cNvSpPr>
              <a:spLocks noEditPoints="1"/>
            </p:cNvSpPr>
            <p:nvPr/>
          </p:nvSpPr>
          <p:spPr bwMode="auto">
            <a:xfrm>
              <a:off x="-732578" y="2256671"/>
              <a:ext cx="673103" cy="430214"/>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solidFill>
              <a:schemeClr val="tx1"/>
            </a:solidFill>
            <a:ln>
              <a:noFill/>
            </a:ln>
          </p:spPr>
          <p:txBody>
            <a:bodyPr vert="horz" wrap="square" lIns="179285" tIns="89642" rIns="179285" bIns="89642" numCol="1" anchor="t" anchorCtr="0" compatLnSpc="1">
              <a:prstTxWarp prst="textNoShape">
                <a:avLst/>
              </a:prstTxWarp>
            </a:bodyPr>
            <a:lstStyle/>
            <a:p>
              <a:pPr algn="l" defTabSz="1828827" fontAlgn="auto">
                <a:spcBef>
                  <a:spcPts val="0"/>
                </a:spcBef>
                <a:spcAft>
                  <a:spcPts val="0"/>
                </a:spcAft>
              </a:pPr>
              <a:endParaRPr lang="en-US" sz="3529">
                <a:solidFill>
                  <a:srgbClr val="FFFFFF"/>
                </a:solidFill>
                <a:latin typeface="Segoe UI"/>
                <a:ea typeface="MS PGothic" panose="020B0600070205080204" pitchFamily="34" charset="-128"/>
              </a:endParaRPr>
            </a:p>
          </p:txBody>
        </p:sp>
        <p:sp>
          <p:nvSpPr>
            <p:cNvPr id="165" name="Freeform 6"/>
            <p:cNvSpPr>
              <a:spLocks/>
            </p:cNvSpPr>
            <p:nvPr/>
          </p:nvSpPr>
          <p:spPr bwMode="auto">
            <a:xfrm>
              <a:off x="-486515" y="2347159"/>
              <a:ext cx="73024" cy="257176"/>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solidFill>
              <a:schemeClr val="tx1"/>
            </a:solidFill>
            <a:ln>
              <a:noFill/>
            </a:ln>
          </p:spPr>
          <p:txBody>
            <a:bodyPr vert="horz" wrap="square" lIns="179285" tIns="89642" rIns="179285" bIns="89642" numCol="1" anchor="t" anchorCtr="0" compatLnSpc="1">
              <a:prstTxWarp prst="textNoShape">
                <a:avLst/>
              </a:prstTxWarp>
            </a:bodyPr>
            <a:lstStyle/>
            <a:p>
              <a:pPr algn="l" defTabSz="1828827" fontAlgn="auto">
                <a:spcBef>
                  <a:spcPts val="0"/>
                </a:spcBef>
                <a:spcAft>
                  <a:spcPts val="0"/>
                </a:spcAft>
              </a:pPr>
              <a:endParaRPr lang="en-US" sz="3529">
                <a:solidFill>
                  <a:srgbClr val="FFFFFF"/>
                </a:solidFill>
                <a:latin typeface="Segoe UI"/>
                <a:ea typeface="MS PGothic" panose="020B0600070205080204" pitchFamily="34" charset="-128"/>
              </a:endParaRPr>
            </a:p>
          </p:txBody>
        </p:sp>
        <p:sp>
          <p:nvSpPr>
            <p:cNvPr id="166" name="Freeform 7"/>
            <p:cNvSpPr>
              <a:spLocks/>
            </p:cNvSpPr>
            <p:nvPr/>
          </p:nvSpPr>
          <p:spPr bwMode="auto">
            <a:xfrm>
              <a:off x="-376976" y="2420183"/>
              <a:ext cx="74613" cy="184150"/>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solidFill>
              <a:schemeClr val="tx1"/>
            </a:solidFill>
            <a:ln>
              <a:noFill/>
            </a:ln>
          </p:spPr>
          <p:txBody>
            <a:bodyPr vert="horz" wrap="square" lIns="179285" tIns="89642" rIns="179285" bIns="89642" numCol="1" anchor="t" anchorCtr="0" compatLnSpc="1">
              <a:prstTxWarp prst="textNoShape">
                <a:avLst/>
              </a:prstTxWarp>
            </a:bodyPr>
            <a:lstStyle/>
            <a:p>
              <a:pPr algn="l" defTabSz="1828827" fontAlgn="auto">
                <a:spcBef>
                  <a:spcPts val="0"/>
                </a:spcBef>
                <a:spcAft>
                  <a:spcPts val="0"/>
                </a:spcAft>
              </a:pPr>
              <a:endParaRPr lang="en-US" sz="3529">
                <a:solidFill>
                  <a:srgbClr val="FFFFFF"/>
                </a:solidFill>
                <a:latin typeface="Segoe UI"/>
                <a:ea typeface="MS PGothic" panose="020B0600070205080204" pitchFamily="34" charset="-128"/>
              </a:endParaRPr>
            </a:p>
          </p:txBody>
        </p:sp>
        <p:sp>
          <p:nvSpPr>
            <p:cNvPr id="167" name="Freeform 8"/>
            <p:cNvSpPr>
              <a:spLocks/>
            </p:cNvSpPr>
            <p:nvPr/>
          </p:nvSpPr>
          <p:spPr bwMode="auto">
            <a:xfrm>
              <a:off x="-610340" y="2485271"/>
              <a:ext cx="103187" cy="119063"/>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solidFill>
              <a:schemeClr val="tx1"/>
            </a:solidFill>
            <a:ln>
              <a:noFill/>
            </a:ln>
          </p:spPr>
          <p:txBody>
            <a:bodyPr vert="horz" wrap="square" lIns="179285" tIns="89642" rIns="179285" bIns="89642" numCol="1" anchor="t" anchorCtr="0" compatLnSpc="1">
              <a:prstTxWarp prst="textNoShape">
                <a:avLst/>
              </a:prstTxWarp>
            </a:bodyPr>
            <a:lstStyle/>
            <a:p>
              <a:pPr algn="l" defTabSz="1828827" fontAlgn="auto">
                <a:spcBef>
                  <a:spcPts val="0"/>
                </a:spcBef>
                <a:spcAft>
                  <a:spcPts val="0"/>
                </a:spcAft>
              </a:pPr>
              <a:endParaRPr lang="en-US" sz="3529">
                <a:solidFill>
                  <a:srgbClr val="FFFFFF"/>
                </a:solidFill>
                <a:latin typeface="Segoe UI"/>
                <a:ea typeface="MS PGothic" panose="020B0600070205080204" pitchFamily="34" charset="-128"/>
              </a:endParaRPr>
            </a:p>
          </p:txBody>
        </p:sp>
        <p:sp>
          <p:nvSpPr>
            <p:cNvPr id="168" name="Freeform 9"/>
            <p:cNvSpPr>
              <a:spLocks/>
            </p:cNvSpPr>
            <p:nvPr/>
          </p:nvSpPr>
          <p:spPr bwMode="auto">
            <a:xfrm>
              <a:off x="-275376" y="2502733"/>
              <a:ext cx="87312" cy="101601"/>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solidFill>
              <a:schemeClr val="tx1"/>
            </a:solidFill>
            <a:ln>
              <a:noFill/>
            </a:ln>
          </p:spPr>
          <p:txBody>
            <a:bodyPr vert="horz" wrap="square" lIns="179285" tIns="89642" rIns="179285" bIns="89642" numCol="1" anchor="t" anchorCtr="0" compatLnSpc="1">
              <a:prstTxWarp prst="textNoShape">
                <a:avLst/>
              </a:prstTxWarp>
            </a:bodyPr>
            <a:lstStyle/>
            <a:p>
              <a:pPr algn="l" defTabSz="1828827" fontAlgn="auto">
                <a:spcBef>
                  <a:spcPts val="0"/>
                </a:spcBef>
                <a:spcAft>
                  <a:spcPts val="0"/>
                </a:spcAft>
              </a:pPr>
              <a:endParaRPr lang="en-US" sz="3529">
                <a:solidFill>
                  <a:srgbClr val="FFFFFF"/>
                </a:solidFill>
                <a:latin typeface="Segoe UI"/>
                <a:ea typeface="MS PGothic" panose="020B0600070205080204" pitchFamily="34" charset="-128"/>
              </a:endParaRPr>
            </a:p>
          </p:txBody>
        </p:sp>
      </p:grpSp>
      <p:sp>
        <p:nvSpPr>
          <p:cNvPr id="169" name="Rectangle 168"/>
          <p:cNvSpPr/>
          <p:nvPr/>
        </p:nvSpPr>
        <p:spPr>
          <a:xfrm>
            <a:off x="13558454" y="9304026"/>
            <a:ext cx="1247970" cy="454420"/>
          </a:xfrm>
          <a:prstGeom prst="rect">
            <a:avLst/>
          </a:prstGeom>
        </p:spPr>
        <p:txBody>
          <a:bodyPr wrap="none">
            <a:spAutoFit/>
          </a:bodyPr>
          <a:lstStyle/>
          <a:p>
            <a:pPr algn="l" defTabSz="1828827" fontAlgn="auto">
              <a:spcBef>
                <a:spcPts val="0"/>
              </a:spcBef>
              <a:spcAft>
                <a:spcPts val="0"/>
              </a:spcAft>
            </a:pPr>
            <a:r>
              <a:rPr lang="en-US" sz="2353"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Power BI</a:t>
            </a:r>
            <a:endParaRPr lang="en-US" sz="2255" dirty="0">
              <a:gradFill>
                <a:gsLst>
                  <a:gs pos="0">
                    <a:srgbClr val="FFFFFF"/>
                  </a:gs>
                  <a:gs pos="100000">
                    <a:srgbClr val="FFFFFF"/>
                  </a:gs>
                </a:gsLst>
                <a:lin ang="5400000" scaled="0"/>
              </a:gradFill>
              <a:latin typeface="Segoe UI"/>
              <a:ea typeface="MS PGothic" panose="020B0600070205080204" pitchFamily="34" charset="-128"/>
            </a:endParaRPr>
          </a:p>
        </p:txBody>
      </p:sp>
      <p:sp>
        <p:nvSpPr>
          <p:cNvPr id="170" name="Rectangle 169"/>
          <p:cNvSpPr/>
          <p:nvPr/>
        </p:nvSpPr>
        <p:spPr>
          <a:xfrm>
            <a:off x="10878341" y="8207808"/>
            <a:ext cx="1348895" cy="454420"/>
          </a:xfrm>
          <a:prstGeom prst="rect">
            <a:avLst/>
          </a:prstGeom>
        </p:spPr>
        <p:txBody>
          <a:bodyPr wrap="none">
            <a:spAutoFit/>
          </a:bodyPr>
          <a:lstStyle/>
          <a:p>
            <a:pPr algn="l" defTabSz="1828827" fontAlgn="auto">
              <a:spcBef>
                <a:spcPts val="0"/>
              </a:spcBef>
              <a:spcAft>
                <a:spcPts val="0"/>
              </a:spcAft>
            </a:pPr>
            <a:r>
              <a:rPr lang="en-US" sz="2353"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Real-time</a:t>
            </a:r>
            <a:endParaRPr lang="en-US" sz="2255" dirty="0">
              <a:gradFill>
                <a:gsLst>
                  <a:gs pos="0">
                    <a:srgbClr val="FFFFFF"/>
                  </a:gs>
                  <a:gs pos="100000">
                    <a:srgbClr val="FFFFFF"/>
                  </a:gs>
                </a:gsLst>
                <a:lin ang="5400000" scaled="0"/>
              </a:gradFill>
              <a:latin typeface="Segoe UI"/>
              <a:ea typeface="MS PGothic" panose="020B0600070205080204" pitchFamily="34" charset="-128"/>
            </a:endParaRPr>
          </a:p>
        </p:txBody>
      </p:sp>
      <p:sp>
        <p:nvSpPr>
          <p:cNvPr id="171" name="Rectangle 170"/>
          <p:cNvSpPr/>
          <p:nvPr/>
        </p:nvSpPr>
        <p:spPr>
          <a:xfrm>
            <a:off x="15753204" y="8228646"/>
            <a:ext cx="1918602" cy="454420"/>
          </a:xfrm>
          <a:prstGeom prst="rect">
            <a:avLst/>
          </a:prstGeom>
        </p:spPr>
        <p:txBody>
          <a:bodyPr wrap="none">
            <a:spAutoFit/>
          </a:bodyPr>
          <a:lstStyle/>
          <a:p>
            <a:pPr algn="l" defTabSz="1828827" fontAlgn="auto">
              <a:spcBef>
                <a:spcPts val="0"/>
              </a:spcBef>
              <a:spcAft>
                <a:spcPts val="0"/>
              </a:spcAft>
            </a:pPr>
            <a:r>
              <a:rPr lang="en-US" sz="2353"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Batch updates</a:t>
            </a:r>
            <a:endParaRPr lang="en-US" sz="2255" dirty="0">
              <a:gradFill>
                <a:gsLst>
                  <a:gs pos="0">
                    <a:srgbClr val="FFFFFF"/>
                  </a:gs>
                  <a:gs pos="100000">
                    <a:srgbClr val="FFFFFF"/>
                  </a:gs>
                </a:gsLst>
                <a:lin ang="5400000" scaled="0"/>
              </a:gradFill>
              <a:latin typeface="Segoe UI"/>
              <a:ea typeface="MS PGothic" panose="020B0600070205080204" pitchFamily="34" charset="-128"/>
            </a:endParaRPr>
          </a:p>
        </p:txBody>
      </p:sp>
      <p:pic>
        <p:nvPicPr>
          <p:cNvPr id="172" name="Picture 17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831468" y="6993818"/>
            <a:ext cx="665942" cy="691755"/>
          </a:xfrm>
          <a:prstGeom prst="rect">
            <a:avLst/>
          </a:prstGeom>
        </p:spPr>
      </p:pic>
      <p:sp>
        <p:nvSpPr>
          <p:cNvPr id="173" name="Rectangle 172"/>
          <p:cNvSpPr/>
          <p:nvPr/>
        </p:nvSpPr>
        <p:spPr>
          <a:xfrm>
            <a:off x="6493223" y="6885705"/>
            <a:ext cx="1459695" cy="816506"/>
          </a:xfrm>
          <a:prstGeom prst="rect">
            <a:avLst/>
          </a:prstGeom>
        </p:spPr>
        <p:txBody>
          <a:bodyPr wrap="none">
            <a:spAutoFit/>
          </a:bodyPr>
          <a:lstStyle/>
          <a:p>
            <a:pPr algn="l" defTabSz="1828827" fontAlgn="auto">
              <a:spcBef>
                <a:spcPts val="0"/>
              </a:spcBef>
              <a:spcAft>
                <a:spcPts val="0"/>
              </a:spcAft>
            </a:pPr>
            <a:r>
              <a:rPr lang="en-US" sz="2353"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Azure </a:t>
            </a:r>
          </a:p>
          <a:p>
            <a:pPr algn="l" defTabSz="1828827" fontAlgn="auto">
              <a:spcBef>
                <a:spcPts val="0"/>
              </a:spcBef>
              <a:spcAft>
                <a:spcPts val="0"/>
              </a:spcAft>
            </a:pPr>
            <a:r>
              <a:rPr lang="en-US" sz="2353"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Event Hub</a:t>
            </a:r>
            <a:endParaRPr lang="en-US" sz="2353" dirty="0">
              <a:gradFill>
                <a:gsLst>
                  <a:gs pos="0">
                    <a:srgbClr val="FFFFFF"/>
                  </a:gs>
                  <a:gs pos="100000">
                    <a:srgbClr val="FFFFFF"/>
                  </a:gs>
                </a:gsLst>
                <a:lin ang="5400000" scaled="0"/>
              </a:gradFill>
              <a:latin typeface="Segoe UI"/>
              <a:ea typeface="MS PGothic" panose="020B0600070205080204" pitchFamily="34" charset="-128"/>
            </a:endParaRPr>
          </a:p>
        </p:txBody>
      </p:sp>
    </p:spTree>
    <p:extLst>
      <p:ext uri="{BB962C8B-B14F-4D97-AF65-F5344CB8AC3E}">
        <p14:creationId xmlns:p14="http://schemas.microsoft.com/office/powerpoint/2010/main" val="230423564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018140" y="379746"/>
            <a:ext cx="19839518" cy="13335284"/>
            <a:chOff x="4123" y="-14064"/>
            <a:chExt cx="10644768" cy="7866169"/>
          </a:xfrm>
        </p:grpSpPr>
        <p:pic>
          <p:nvPicPr>
            <p:cNvPr id="5" name="Picture 4"/>
            <p:cNvPicPr>
              <a:picLocks noChangeAspect="1"/>
            </p:cNvPicPr>
            <p:nvPr/>
          </p:nvPicPr>
          <p:blipFill>
            <a:blip r:embed="rId3"/>
            <a:stretch>
              <a:fillRect/>
            </a:stretch>
          </p:blipFill>
          <p:spPr>
            <a:xfrm>
              <a:off x="3285211" y="45329"/>
              <a:ext cx="7363680" cy="2564659"/>
            </a:xfrm>
            <a:prstGeom prst="rect">
              <a:avLst/>
            </a:prstGeom>
          </p:spPr>
        </p:pic>
        <p:pic>
          <p:nvPicPr>
            <p:cNvPr id="6" name="Picture 5"/>
            <p:cNvPicPr>
              <a:picLocks noChangeAspect="1"/>
            </p:cNvPicPr>
            <p:nvPr/>
          </p:nvPicPr>
          <p:blipFill>
            <a:blip r:embed="rId4"/>
            <a:stretch>
              <a:fillRect/>
            </a:stretch>
          </p:blipFill>
          <p:spPr>
            <a:xfrm>
              <a:off x="3285211" y="2788091"/>
              <a:ext cx="7363680" cy="3740128"/>
            </a:xfrm>
            <a:prstGeom prst="rect">
              <a:avLst/>
            </a:prstGeom>
          </p:spPr>
        </p:pic>
        <p:sp>
          <p:nvSpPr>
            <p:cNvPr id="7" name="TextBox 6"/>
            <p:cNvSpPr txBox="1"/>
            <p:nvPr/>
          </p:nvSpPr>
          <p:spPr>
            <a:xfrm>
              <a:off x="4123" y="-14064"/>
              <a:ext cx="3264112" cy="387799"/>
            </a:xfrm>
            <a:prstGeom prst="rect">
              <a:avLst/>
            </a:prstGeom>
            <a:noFill/>
          </p:spPr>
          <p:txBody>
            <a:bodyPr wrap="square" rtlCol="0">
              <a:spAutoFit/>
            </a:bodyPr>
            <a:lstStyle/>
            <a:p>
              <a:pPr algn="l" defTabSz="1828827" fontAlgn="auto">
                <a:spcBef>
                  <a:spcPts val="0"/>
                </a:spcBef>
                <a:spcAft>
                  <a:spcPts val="0"/>
                </a:spcAft>
              </a:pPr>
              <a:r>
                <a:rPr lang="en-US" sz="3672" dirty="0">
                  <a:solidFill>
                    <a:srgbClr val="FFFFFF"/>
                  </a:solidFill>
                  <a:latin typeface="Segoe UI"/>
                  <a:ea typeface="+mn-ea"/>
                </a:rPr>
                <a:t>Sample training data</a:t>
              </a:r>
            </a:p>
          </p:txBody>
        </p:sp>
        <p:sp>
          <p:nvSpPr>
            <p:cNvPr id="8" name="TextBox 7"/>
            <p:cNvSpPr txBox="1"/>
            <p:nvPr/>
          </p:nvSpPr>
          <p:spPr>
            <a:xfrm>
              <a:off x="4123" y="362620"/>
              <a:ext cx="3292661" cy="562805"/>
            </a:xfrm>
            <a:prstGeom prst="rect">
              <a:avLst/>
            </a:prstGeom>
            <a:noFill/>
          </p:spPr>
          <p:txBody>
            <a:bodyPr wrap="square" rtlCol="0">
              <a:spAutoFit/>
            </a:bodyPr>
            <a:lstStyle/>
            <a:p>
              <a:pPr algn="l" defTabSz="1828827" fontAlgn="auto">
                <a:spcBef>
                  <a:spcPts val="0"/>
                </a:spcBef>
                <a:spcAft>
                  <a:spcPts val="0"/>
                </a:spcAft>
              </a:pPr>
              <a:r>
                <a:rPr lang="en-US" sz="2800" dirty="0">
                  <a:solidFill>
                    <a:srgbClr val="FFFFFF"/>
                  </a:solidFill>
                  <a:latin typeface="Segoe UI"/>
                  <a:ea typeface="+mn-ea"/>
                </a:rPr>
                <a:t>~20k rows, </a:t>
              </a:r>
            </a:p>
            <a:p>
              <a:pPr algn="l" defTabSz="1828827" fontAlgn="auto">
                <a:spcBef>
                  <a:spcPts val="0"/>
                </a:spcBef>
                <a:spcAft>
                  <a:spcPts val="0"/>
                </a:spcAft>
              </a:pPr>
              <a:r>
                <a:rPr lang="en-US" sz="2800" dirty="0">
                  <a:solidFill>
                    <a:srgbClr val="FFFFFF"/>
                  </a:solidFill>
                  <a:latin typeface="Segoe UI"/>
                  <a:ea typeface="+mn-ea"/>
                </a:rPr>
                <a:t>100 unique engine id</a:t>
              </a:r>
            </a:p>
          </p:txBody>
        </p:sp>
        <p:sp>
          <p:nvSpPr>
            <p:cNvPr id="9" name="TextBox 8"/>
            <p:cNvSpPr txBox="1"/>
            <p:nvPr/>
          </p:nvSpPr>
          <p:spPr>
            <a:xfrm>
              <a:off x="32672" y="2798331"/>
              <a:ext cx="3264112" cy="387799"/>
            </a:xfrm>
            <a:prstGeom prst="rect">
              <a:avLst/>
            </a:prstGeom>
            <a:noFill/>
          </p:spPr>
          <p:txBody>
            <a:bodyPr wrap="square" rtlCol="0">
              <a:spAutoFit/>
            </a:bodyPr>
            <a:lstStyle/>
            <a:p>
              <a:pPr algn="l" defTabSz="1828827" fontAlgn="auto">
                <a:spcBef>
                  <a:spcPts val="0"/>
                </a:spcBef>
                <a:spcAft>
                  <a:spcPts val="0"/>
                </a:spcAft>
              </a:pPr>
              <a:r>
                <a:rPr lang="en-US" sz="3672" dirty="0">
                  <a:solidFill>
                    <a:srgbClr val="FFFFFF"/>
                  </a:solidFill>
                  <a:latin typeface="Segoe UI"/>
                  <a:ea typeface="+mn-ea"/>
                </a:rPr>
                <a:t>Sample testing data</a:t>
              </a:r>
            </a:p>
          </p:txBody>
        </p:sp>
        <p:sp>
          <p:nvSpPr>
            <p:cNvPr id="10" name="TextBox 9"/>
            <p:cNvSpPr txBox="1"/>
            <p:nvPr/>
          </p:nvSpPr>
          <p:spPr>
            <a:xfrm>
              <a:off x="32672" y="3145522"/>
              <a:ext cx="2734223" cy="562805"/>
            </a:xfrm>
            <a:prstGeom prst="rect">
              <a:avLst/>
            </a:prstGeom>
            <a:noFill/>
          </p:spPr>
          <p:txBody>
            <a:bodyPr wrap="square" rtlCol="0">
              <a:spAutoFit/>
            </a:bodyPr>
            <a:lstStyle/>
            <a:p>
              <a:pPr algn="l" defTabSz="1828827" fontAlgn="auto">
                <a:spcBef>
                  <a:spcPts val="0"/>
                </a:spcBef>
                <a:spcAft>
                  <a:spcPts val="0"/>
                </a:spcAft>
              </a:pPr>
              <a:r>
                <a:rPr lang="en-US" sz="2800" dirty="0">
                  <a:solidFill>
                    <a:srgbClr val="FFFFFF"/>
                  </a:solidFill>
                  <a:latin typeface="Segoe UI"/>
                  <a:ea typeface="+mn-ea"/>
                </a:rPr>
                <a:t>~13k rows, </a:t>
              </a:r>
            </a:p>
            <a:p>
              <a:pPr algn="l" defTabSz="1828827" fontAlgn="auto">
                <a:spcBef>
                  <a:spcPts val="0"/>
                </a:spcBef>
                <a:spcAft>
                  <a:spcPts val="0"/>
                </a:spcAft>
              </a:pPr>
              <a:r>
                <a:rPr lang="en-US" sz="2800" dirty="0">
                  <a:solidFill>
                    <a:srgbClr val="FFFFFF"/>
                  </a:solidFill>
                  <a:latin typeface="Segoe UI"/>
                  <a:ea typeface="+mn-ea"/>
                </a:rPr>
                <a:t>100 unique engine id</a:t>
              </a:r>
            </a:p>
          </p:txBody>
        </p:sp>
        <p:pic>
          <p:nvPicPr>
            <p:cNvPr id="11" name="Picture 10"/>
            <p:cNvPicPr>
              <a:picLocks noChangeAspect="1"/>
            </p:cNvPicPr>
            <p:nvPr/>
          </p:nvPicPr>
          <p:blipFill>
            <a:blip r:embed="rId5"/>
            <a:stretch>
              <a:fillRect/>
            </a:stretch>
          </p:blipFill>
          <p:spPr>
            <a:xfrm>
              <a:off x="3281097" y="6647492"/>
              <a:ext cx="660594" cy="1204613"/>
            </a:xfrm>
            <a:prstGeom prst="rect">
              <a:avLst/>
            </a:prstGeom>
          </p:spPr>
        </p:pic>
        <p:sp>
          <p:nvSpPr>
            <p:cNvPr id="12" name="TextBox 11"/>
            <p:cNvSpPr txBox="1"/>
            <p:nvPr/>
          </p:nvSpPr>
          <p:spPr>
            <a:xfrm>
              <a:off x="32672" y="6459149"/>
              <a:ext cx="3264112" cy="387799"/>
            </a:xfrm>
            <a:prstGeom prst="rect">
              <a:avLst/>
            </a:prstGeom>
            <a:noFill/>
          </p:spPr>
          <p:txBody>
            <a:bodyPr wrap="square" rtlCol="0">
              <a:spAutoFit/>
            </a:bodyPr>
            <a:lstStyle/>
            <a:p>
              <a:pPr algn="l" defTabSz="1828827" fontAlgn="auto">
                <a:spcBef>
                  <a:spcPts val="0"/>
                </a:spcBef>
                <a:spcAft>
                  <a:spcPts val="0"/>
                </a:spcAft>
              </a:pPr>
              <a:r>
                <a:rPr lang="en-US" sz="3672" dirty="0">
                  <a:solidFill>
                    <a:srgbClr val="FFFFFF"/>
                  </a:solidFill>
                  <a:latin typeface="Segoe UI"/>
                  <a:ea typeface="+mn-ea"/>
                </a:rPr>
                <a:t>Sample ground truth data</a:t>
              </a:r>
            </a:p>
          </p:txBody>
        </p:sp>
        <p:sp>
          <p:nvSpPr>
            <p:cNvPr id="13" name="TextBox 12"/>
            <p:cNvSpPr txBox="1"/>
            <p:nvPr/>
          </p:nvSpPr>
          <p:spPr>
            <a:xfrm>
              <a:off x="32672" y="6835834"/>
              <a:ext cx="2734223" cy="308635"/>
            </a:xfrm>
            <a:prstGeom prst="rect">
              <a:avLst/>
            </a:prstGeom>
            <a:noFill/>
          </p:spPr>
          <p:txBody>
            <a:bodyPr wrap="square" rtlCol="0">
              <a:spAutoFit/>
            </a:bodyPr>
            <a:lstStyle/>
            <a:p>
              <a:pPr algn="l" defTabSz="1828827" fontAlgn="auto">
                <a:spcBef>
                  <a:spcPts val="0"/>
                </a:spcBef>
                <a:spcAft>
                  <a:spcPts val="0"/>
                </a:spcAft>
              </a:pPr>
              <a:r>
                <a:rPr lang="en-US" sz="2800" dirty="0">
                  <a:solidFill>
                    <a:srgbClr val="FFFFFF"/>
                  </a:solidFill>
                  <a:latin typeface="Segoe UI"/>
                  <a:ea typeface="+mn-ea"/>
                </a:rPr>
                <a:t>100 rows</a:t>
              </a:r>
            </a:p>
          </p:txBody>
        </p:sp>
      </p:grpSp>
      <p:sp>
        <p:nvSpPr>
          <p:cNvPr id="3" name="TextBox 2"/>
          <p:cNvSpPr txBox="1"/>
          <p:nvPr/>
        </p:nvSpPr>
        <p:spPr>
          <a:xfrm>
            <a:off x="16366601" y="11353593"/>
            <a:ext cx="8067823" cy="2534658"/>
          </a:xfrm>
          <a:prstGeom prst="rect">
            <a:avLst/>
          </a:prstGeom>
          <a:noFill/>
        </p:spPr>
        <p:txBody>
          <a:bodyPr wrap="square" lIns="358570" tIns="286856" rIns="358570" bIns="286856" rtlCol="0">
            <a:spAutoFit/>
          </a:bodyPr>
          <a:lstStyle/>
          <a:p>
            <a:pPr algn="l" defTabSz="1828827" fontAlgn="auto">
              <a:lnSpc>
                <a:spcPct val="90000"/>
              </a:lnSpc>
              <a:spcBef>
                <a:spcPts val="0"/>
              </a:spcBef>
              <a:spcAft>
                <a:spcPts val="1176"/>
              </a:spcAft>
            </a:pPr>
            <a:r>
              <a:rPr lang="en-US" sz="4706" dirty="0">
                <a:gradFill>
                  <a:gsLst>
                    <a:gs pos="2917">
                      <a:srgbClr val="FFFFFF"/>
                    </a:gs>
                    <a:gs pos="30000">
                      <a:srgbClr val="FFFFFF"/>
                    </a:gs>
                  </a:gsLst>
                  <a:lin ang="5400000" scaled="0"/>
                </a:gradFill>
                <a:latin typeface="Segoe UI"/>
                <a:ea typeface="+mn-ea"/>
              </a:rPr>
              <a:t>Please refer to following link of doc for </a:t>
            </a:r>
            <a:r>
              <a:rPr lang="en-US" sz="4706" dirty="0">
                <a:gradFill>
                  <a:gsLst>
                    <a:gs pos="2917">
                      <a:srgbClr val="FFFFFF"/>
                    </a:gs>
                    <a:gs pos="30000">
                      <a:srgbClr val="FFFFFF"/>
                    </a:gs>
                  </a:gsLst>
                  <a:lin ang="5400000" scaled="0"/>
                </a:gradFill>
                <a:latin typeface="Segoe UI"/>
                <a:ea typeface="+mn-ea"/>
                <a:hlinkClick r:id="rId6"/>
              </a:rPr>
              <a:t>Data description</a:t>
            </a:r>
            <a:r>
              <a:rPr lang="en-US" sz="4706" dirty="0">
                <a:gradFill>
                  <a:gsLst>
                    <a:gs pos="2917">
                      <a:srgbClr val="FFFFFF"/>
                    </a:gs>
                    <a:gs pos="30000">
                      <a:srgbClr val="FFFFFF"/>
                    </a:gs>
                  </a:gsLst>
                  <a:lin ang="5400000" scaled="0"/>
                </a:gradFill>
                <a:latin typeface="Segoe UI"/>
                <a:ea typeface="+mn-ea"/>
              </a:rPr>
              <a:t> section</a:t>
            </a:r>
          </a:p>
        </p:txBody>
      </p:sp>
    </p:spTree>
    <p:extLst>
      <p:ext uri="{BB962C8B-B14F-4D97-AF65-F5344CB8AC3E}">
        <p14:creationId xmlns:p14="http://schemas.microsoft.com/office/powerpoint/2010/main" val="171373426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17385172" y="2591406"/>
            <a:ext cx="6276291" cy="9939516"/>
          </a:xfrm>
          <a:prstGeom prst="rect">
            <a:avLst/>
          </a:prstGeom>
          <a:solidFill>
            <a:schemeClr val="tx1"/>
          </a:solidFill>
          <a:ln>
            <a:noFill/>
          </a:ln>
        </p:spPr>
        <p:style>
          <a:lnRef idx="2">
            <a:schemeClr val="accent1"/>
          </a:lnRef>
          <a:fillRef idx="1">
            <a:schemeClr val="lt1"/>
          </a:fillRef>
          <a:effectRef idx="0">
            <a:schemeClr val="accent1"/>
          </a:effectRef>
          <a:fontRef idx="minor">
            <a:schemeClr val="dk1"/>
          </a:fontRef>
        </p:style>
        <p:txBody>
          <a:bodyPr wrap="square" lIns="182853" tIns="182853" rIns="182853" rtlCol="0" anchor="t">
            <a:noAutofit/>
          </a:bodyPr>
          <a:lstStyle/>
          <a:p>
            <a:pPr algn="l" defTabSz="1828827" fontAlgn="auto">
              <a:spcBef>
                <a:spcPts val="800"/>
              </a:spcBef>
              <a:spcAft>
                <a:spcPts val="0"/>
              </a:spcAft>
            </a:pPr>
            <a:endParaRPr lang="en-US" sz="5600" dirty="0">
              <a:solidFill>
                <a:srgbClr val="D2D2D2"/>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p:txBody>
          <a:bodyPr/>
          <a:lstStyle/>
          <a:p>
            <a:r>
              <a:rPr lang="en-US" dirty="0" smtClean="0"/>
              <a:t>Conclusion</a:t>
            </a:r>
            <a:endParaRPr lang="en-US" dirty="0"/>
          </a:p>
        </p:txBody>
      </p:sp>
      <p:sp>
        <p:nvSpPr>
          <p:cNvPr id="5" name="Slide Number Placeholder 4"/>
          <p:cNvSpPr>
            <a:spLocks noGrp="1"/>
          </p:cNvSpPr>
          <p:nvPr>
            <p:ph type="sldNum" sz="quarter" idx="4294967295"/>
          </p:nvPr>
        </p:nvSpPr>
        <p:spPr/>
        <p:txBody>
          <a:bodyPr/>
          <a:lstStyle/>
          <a:p>
            <a:pPr algn="l" defTabSz="1828827" fontAlgn="auto">
              <a:spcBef>
                <a:spcPts val="0"/>
              </a:spcBef>
              <a:spcAft>
                <a:spcPts val="0"/>
              </a:spcAft>
            </a:pPr>
            <a:r>
              <a:rPr lang="en-US" sz="3529" dirty="0">
                <a:solidFill>
                  <a:srgbClr val="FFFFFF"/>
                </a:solidFill>
                <a:latin typeface="Segoe UI"/>
                <a:ea typeface="+mn-ea"/>
              </a:rPr>
              <a:t> </a:t>
            </a:r>
          </a:p>
        </p:txBody>
      </p:sp>
      <p:sp>
        <p:nvSpPr>
          <p:cNvPr id="27" name="Rectangle 26"/>
          <p:cNvSpPr/>
          <p:nvPr/>
        </p:nvSpPr>
        <p:spPr>
          <a:xfrm>
            <a:off x="687434" y="2579642"/>
            <a:ext cx="16468647" cy="3173309"/>
          </a:xfrm>
          <a:prstGeom prst="rect">
            <a:avLst/>
          </a:prstGeom>
          <a:no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lIns="365709" rtlCol="0" anchor="ctr">
            <a:noAutofit/>
          </a:bodyPr>
          <a:lstStyle/>
          <a:p>
            <a:pPr algn="l" defTabSz="1828827" fontAlgn="auto">
              <a:spcBef>
                <a:spcPts val="1200"/>
              </a:spcBef>
              <a:spcAft>
                <a:spcPts val="0"/>
              </a:spcAft>
            </a:pPr>
            <a:r>
              <a:rPr lang="en-IN" sz="4800" dirty="0">
                <a:solidFill>
                  <a:srgbClr val="FFFFFF">
                    <a:lumMod val="75000"/>
                    <a:lumOff val="25000"/>
                  </a:srgbClr>
                </a:solidFill>
                <a:latin typeface="Segoe UI"/>
              </a:rPr>
              <a:t>With the visualization prowess of Power BI, business owners can easily examine the performance of their</a:t>
            </a:r>
            <a:br>
              <a:rPr lang="en-IN" sz="4800" dirty="0">
                <a:solidFill>
                  <a:srgbClr val="FFFFFF">
                    <a:lumMod val="75000"/>
                    <a:lumOff val="25000"/>
                  </a:srgbClr>
                </a:solidFill>
                <a:latin typeface="Segoe UI"/>
              </a:rPr>
            </a:br>
            <a:r>
              <a:rPr lang="en-IN" sz="4800" dirty="0">
                <a:solidFill>
                  <a:srgbClr val="FFFFFF">
                    <a:lumMod val="75000"/>
                    <a:lumOff val="25000"/>
                  </a:srgbClr>
                </a:solidFill>
                <a:latin typeface="Segoe UI"/>
              </a:rPr>
              <a:t>entire company.</a:t>
            </a:r>
          </a:p>
        </p:txBody>
      </p:sp>
      <p:sp>
        <p:nvSpPr>
          <p:cNvPr id="30" name="Rectangle 29"/>
          <p:cNvSpPr/>
          <p:nvPr/>
        </p:nvSpPr>
        <p:spPr>
          <a:xfrm>
            <a:off x="687434" y="5968630"/>
            <a:ext cx="16468647" cy="3173309"/>
          </a:xfrm>
          <a:prstGeom prst="rect">
            <a:avLst/>
          </a:prstGeom>
          <a:no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lIns="365709" rtlCol="0" anchor="ctr">
            <a:noAutofit/>
          </a:bodyPr>
          <a:lstStyle/>
          <a:p>
            <a:pPr algn="l" defTabSz="1828827" fontAlgn="auto">
              <a:spcBef>
                <a:spcPts val="1200"/>
              </a:spcBef>
              <a:spcAft>
                <a:spcPts val="0"/>
              </a:spcAft>
            </a:pPr>
            <a:r>
              <a:rPr lang="en-IN" sz="4800" dirty="0">
                <a:solidFill>
                  <a:srgbClr val="FFFFFF">
                    <a:lumMod val="75000"/>
                    <a:lumOff val="25000"/>
                  </a:srgbClr>
                </a:solidFill>
                <a:latin typeface="Segoe UI"/>
              </a:rPr>
              <a:t>The Internet of Things and Stream Analytics connect data directly from the source to a dashboard to constantly track anomalies and asset performance in real-time.</a:t>
            </a:r>
          </a:p>
        </p:txBody>
      </p:sp>
      <p:sp>
        <p:nvSpPr>
          <p:cNvPr id="34" name="Rectangle 33"/>
          <p:cNvSpPr/>
          <p:nvPr/>
        </p:nvSpPr>
        <p:spPr>
          <a:xfrm>
            <a:off x="687434" y="9357613"/>
            <a:ext cx="16468647" cy="3173309"/>
          </a:xfrm>
          <a:prstGeom prst="rect">
            <a:avLst/>
          </a:prstGeom>
          <a:no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lIns="365709" rtlCol="0" anchor="ctr">
            <a:noAutofit/>
          </a:bodyPr>
          <a:lstStyle/>
          <a:p>
            <a:pPr algn="l" defTabSz="1828827" fontAlgn="auto">
              <a:spcBef>
                <a:spcPts val="1200"/>
              </a:spcBef>
              <a:spcAft>
                <a:spcPts val="0"/>
              </a:spcAft>
            </a:pPr>
            <a:r>
              <a:rPr lang="en-IN" sz="4800" dirty="0">
                <a:solidFill>
                  <a:srgbClr val="FFFFFF">
                    <a:lumMod val="75000"/>
                    <a:lumOff val="25000"/>
                  </a:srgbClr>
                </a:solidFill>
                <a:latin typeface="Segoe UI"/>
              </a:rPr>
              <a:t>Azure Machine Learning catches the problem before it becomes a problem. It streamlines operations without wasting resources.</a:t>
            </a:r>
          </a:p>
        </p:txBody>
      </p:sp>
      <p:grpSp>
        <p:nvGrpSpPr>
          <p:cNvPr id="39" name="Group 38"/>
          <p:cNvGrpSpPr/>
          <p:nvPr/>
        </p:nvGrpSpPr>
        <p:grpSpPr>
          <a:xfrm>
            <a:off x="18869759" y="5407218"/>
            <a:ext cx="3307117" cy="6600743"/>
            <a:chOff x="9478664" y="2876396"/>
            <a:chExt cx="1567171" cy="3127949"/>
          </a:xfrm>
        </p:grpSpPr>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78664" y="2876396"/>
              <a:ext cx="1567171" cy="3127949"/>
            </a:xfrm>
            <a:prstGeom prst="rect">
              <a:avLst/>
            </a:prstGeom>
          </p:spPr>
        </p:pic>
        <p:sp>
          <p:nvSpPr>
            <p:cNvPr id="33" name="Block Arc 32"/>
            <p:cNvSpPr/>
            <p:nvPr/>
          </p:nvSpPr>
          <p:spPr>
            <a:xfrm rot="10800000">
              <a:off x="10156737" y="3085349"/>
              <a:ext cx="207900" cy="294968"/>
            </a:xfrm>
            <a:prstGeom prst="blockArc">
              <a:avLst>
                <a:gd name="adj1" fmla="val 10800000"/>
                <a:gd name="adj2" fmla="val 21109815"/>
                <a:gd name="adj3" fmla="val 9701"/>
              </a:avLst>
            </a:prstGeom>
            <a:solidFill>
              <a:srgbClr val="C00000"/>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defTabSz="1828827" fontAlgn="auto">
                <a:spcBef>
                  <a:spcPts val="0"/>
                </a:spcBef>
                <a:spcAft>
                  <a:spcPts val="0"/>
                </a:spcAft>
              </a:pPr>
              <a:endParaRPr lang="en-US" sz="3600" dirty="0">
                <a:solidFill>
                  <a:srgbClr val="FFFFFF"/>
                </a:solidFill>
                <a:latin typeface="Segoe UI"/>
              </a:endParaRPr>
            </a:p>
          </p:txBody>
        </p:sp>
      </p:grpSp>
      <p:sp>
        <p:nvSpPr>
          <p:cNvPr id="40" name="Rectangle 39"/>
          <p:cNvSpPr/>
          <p:nvPr/>
        </p:nvSpPr>
        <p:spPr>
          <a:xfrm>
            <a:off x="687432" y="2579640"/>
            <a:ext cx="91427" cy="3181661"/>
          </a:xfrm>
          <a:prstGeom prst="rect">
            <a:avLst/>
          </a:prstGeom>
          <a:solidFill>
            <a:schemeClr val="tx2"/>
          </a:solidFill>
          <a:ln w="3175">
            <a:solidFill>
              <a:schemeClr val="tx2"/>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defTabSz="1828827" fontAlgn="auto">
              <a:spcBef>
                <a:spcPts val="0"/>
              </a:spcBef>
              <a:spcAft>
                <a:spcPts val="0"/>
              </a:spcAft>
            </a:pPr>
            <a:endParaRPr lang="en-IN" sz="6400" dirty="0">
              <a:solidFill>
                <a:srgbClr val="FFFFFF">
                  <a:lumMod val="75000"/>
                  <a:lumOff val="25000"/>
                </a:srgbClr>
              </a:solidFill>
              <a:latin typeface="Segoe UI Light" panose="020B0502040204020203" pitchFamily="34" charset="0"/>
              <a:cs typeface="Segoe UI Light" panose="020B0502040204020203" pitchFamily="34" charset="0"/>
            </a:endParaRPr>
          </a:p>
        </p:txBody>
      </p:sp>
      <p:sp>
        <p:nvSpPr>
          <p:cNvPr id="41" name="Rectangle 40"/>
          <p:cNvSpPr/>
          <p:nvPr/>
        </p:nvSpPr>
        <p:spPr>
          <a:xfrm>
            <a:off x="687432" y="9357614"/>
            <a:ext cx="91427" cy="3181661"/>
          </a:xfrm>
          <a:prstGeom prst="rect">
            <a:avLst/>
          </a:prstGeom>
          <a:solidFill>
            <a:schemeClr val="tx2"/>
          </a:solidFill>
          <a:ln w="3175">
            <a:solidFill>
              <a:schemeClr val="tx2"/>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defTabSz="1828827" fontAlgn="auto">
              <a:spcBef>
                <a:spcPts val="0"/>
              </a:spcBef>
              <a:spcAft>
                <a:spcPts val="0"/>
              </a:spcAft>
            </a:pPr>
            <a:endParaRPr lang="en-IN" sz="6400" dirty="0">
              <a:solidFill>
                <a:srgbClr val="FFFFFF">
                  <a:lumMod val="75000"/>
                  <a:lumOff val="25000"/>
                </a:srgbClr>
              </a:solidFill>
              <a:latin typeface="Segoe UI Light" panose="020B0502040204020203" pitchFamily="34" charset="0"/>
              <a:cs typeface="Segoe UI Light" panose="020B0502040204020203" pitchFamily="34" charset="0"/>
            </a:endParaRPr>
          </a:p>
        </p:txBody>
      </p:sp>
      <p:sp>
        <p:nvSpPr>
          <p:cNvPr id="42" name="Rectangle 41"/>
          <p:cNvSpPr/>
          <p:nvPr/>
        </p:nvSpPr>
        <p:spPr>
          <a:xfrm>
            <a:off x="687432" y="5968628"/>
            <a:ext cx="91427" cy="3181661"/>
          </a:xfrm>
          <a:prstGeom prst="rect">
            <a:avLst/>
          </a:prstGeom>
          <a:solidFill>
            <a:schemeClr val="tx2"/>
          </a:solidFill>
          <a:ln w="3175">
            <a:solidFill>
              <a:schemeClr val="tx2"/>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defTabSz="1828827" fontAlgn="auto">
              <a:spcBef>
                <a:spcPts val="0"/>
              </a:spcBef>
              <a:spcAft>
                <a:spcPts val="0"/>
              </a:spcAft>
            </a:pPr>
            <a:endParaRPr lang="en-IN" sz="6400" dirty="0">
              <a:solidFill>
                <a:srgbClr val="FFFFFF">
                  <a:lumMod val="75000"/>
                  <a:lumOff val="25000"/>
                </a:srgbClr>
              </a:solidFill>
              <a:latin typeface="Segoe UI Light" panose="020B0502040204020203" pitchFamily="34" charset="0"/>
              <a:cs typeface="Segoe UI Light" panose="020B0502040204020203" pitchFamily="34" charset="0"/>
            </a:endParaRPr>
          </a:p>
        </p:txBody>
      </p:sp>
      <p:sp>
        <p:nvSpPr>
          <p:cNvPr id="43" name="Rectangle 42"/>
          <p:cNvSpPr/>
          <p:nvPr/>
        </p:nvSpPr>
        <p:spPr>
          <a:xfrm>
            <a:off x="17382871" y="4186692"/>
            <a:ext cx="6278775" cy="8344231"/>
          </a:xfrm>
          <a:prstGeom prst="rect">
            <a:avLst/>
          </a:prstGeom>
          <a:no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lIns="365709" rtlCol="0" anchor="ctr">
            <a:noAutofit/>
          </a:bodyPr>
          <a:lstStyle/>
          <a:p>
            <a:pPr algn="l" defTabSz="1828827" fontAlgn="auto">
              <a:spcBef>
                <a:spcPts val="1200"/>
              </a:spcBef>
              <a:spcAft>
                <a:spcPts val="0"/>
              </a:spcAft>
            </a:pPr>
            <a:endParaRPr lang="en-IN" sz="4400" dirty="0">
              <a:solidFill>
                <a:srgbClr val="FFFFFF"/>
              </a:solidFill>
              <a:latin typeface="Segoe UI"/>
            </a:endParaRPr>
          </a:p>
        </p:txBody>
      </p:sp>
      <p:sp>
        <p:nvSpPr>
          <p:cNvPr id="35" name="Rectangular Callout 34"/>
          <p:cNvSpPr/>
          <p:nvPr/>
        </p:nvSpPr>
        <p:spPr>
          <a:xfrm>
            <a:off x="17382873" y="2591407"/>
            <a:ext cx="6278775" cy="1595285"/>
          </a:xfrm>
          <a:prstGeom prst="wedgeRectCallout">
            <a:avLst>
              <a:gd name="adj1" fmla="val 6692"/>
              <a:gd name="adj2" fmla="val 113414"/>
            </a:avLst>
          </a:prstGeom>
          <a:solidFill>
            <a:schemeClr val="tx2"/>
          </a:solidFill>
          <a:ln w="3175">
            <a:solidFill>
              <a:schemeClr val="tx2"/>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defTabSz="1828827" fontAlgn="auto">
              <a:spcBef>
                <a:spcPts val="0"/>
              </a:spcBef>
              <a:spcAft>
                <a:spcPts val="0"/>
              </a:spcAft>
            </a:pPr>
            <a:r>
              <a:rPr lang="en-US" sz="4800" dirty="0">
                <a:solidFill>
                  <a:srgbClr val="505050"/>
                </a:solidFill>
                <a:latin typeface="Segoe UI"/>
                <a:cs typeface="Segoe UI Semibold" panose="020B0702040204020203" pitchFamily="34" charset="0"/>
              </a:rPr>
              <a:t>Kyle is a happy man</a:t>
            </a:r>
            <a:r>
              <a:rPr lang="en-US" sz="4000" dirty="0">
                <a:solidFill>
                  <a:srgbClr val="505050"/>
                </a:solidFill>
                <a:latin typeface="Segoe UI"/>
                <a:cs typeface="Segoe UI Semibold" panose="020B0702040204020203" pitchFamily="34" charset="0"/>
              </a:rPr>
              <a:t>!</a:t>
            </a:r>
          </a:p>
        </p:txBody>
      </p:sp>
    </p:spTree>
    <p:extLst>
      <p:ext uri="{BB962C8B-B14F-4D97-AF65-F5344CB8AC3E}">
        <p14:creationId xmlns:p14="http://schemas.microsoft.com/office/powerpoint/2010/main" val="122930229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p:cNvSpPr>
            <a:spLocks noGrp="1"/>
          </p:cNvSpPr>
          <p:nvPr>
            <p:ph type="title"/>
          </p:nvPr>
        </p:nvSpPr>
        <p:spPr/>
        <p:txBody>
          <a:bodyPr/>
          <a:lstStyle/>
          <a:p>
            <a:r>
              <a:rPr lang="en-US" dirty="0" smtClean="0"/>
              <a:t>Is the customer ready for ML?</a:t>
            </a:r>
            <a:endParaRPr lang="en-US" sz="5490" dirty="0"/>
          </a:p>
        </p:txBody>
      </p:sp>
      <p:sp>
        <p:nvSpPr>
          <p:cNvPr id="22" name="Rectangle 21"/>
          <p:cNvSpPr/>
          <p:nvPr/>
        </p:nvSpPr>
        <p:spPr bwMode="auto">
          <a:xfrm>
            <a:off x="578944" y="3571110"/>
            <a:ext cx="4571767" cy="537699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ctr" anchorCtr="0" forceAA="0" compatLnSpc="1">
            <a:prstTxWarp prst="textNoShape">
              <a:avLst/>
            </a:prstTxWarp>
            <a:noAutofit/>
          </a:bodyPr>
          <a:lstStyle/>
          <a:p>
            <a:pPr algn="l" defTabSz="1828298">
              <a:lnSpc>
                <a:spcPct val="90000"/>
              </a:lnSpc>
              <a:spcAft>
                <a:spcPts val="1200"/>
              </a:spcAft>
            </a:pPr>
            <a:r>
              <a:rPr lang="en-US" sz="6274" dirty="0">
                <a:gradFill>
                  <a:gsLst>
                    <a:gs pos="0">
                      <a:srgbClr val="FFFFFF"/>
                    </a:gs>
                    <a:gs pos="100000">
                      <a:srgbClr val="FFFFFF"/>
                    </a:gs>
                  </a:gsLst>
                  <a:lin ang="5400000" scaled="0"/>
                </a:gradFill>
                <a:latin typeface="Segoe UI"/>
                <a:ea typeface="Segoe UI" pitchFamily="34" charset="0"/>
                <a:cs typeface="Segoe UI" pitchFamily="34" charset="0"/>
              </a:rPr>
              <a:t>Question is sharp.</a:t>
            </a:r>
          </a:p>
        </p:txBody>
      </p:sp>
      <p:sp>
        <p:nvSpPr>
          <p:cNvPr id="27" name="Rectangle 26"/>
          <p:cNvSpPr/>
          <p:nvPr/>
        </p:nvSpPr>
        <p:spPr bwMode="auto">
          <a:xfrm>
            <a:off x="5239088" y="3571110"/>
            <a:ext cx="4571767" cy="537699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ctr" anchorCtr="0" forceAA="0" compatLnSpc="1">
            <a:prstTxWarp prst="textNoShape">
              <a:avLst/>
            </a:prstTxWarp>
            <a:noAutofit/>
          </a:bodyPr>
          <a:lstStyle/>
          <a:p>
            <a:pPr algn="l" defTabSz="1828298">
              <a:lnSpc>
                <a:spcPct val="90000"/>
              </a:lnSpc>
              <a:spcAft>
                <a:spcPts val="1200"/>
              </a:spcAft>
            </a:pPr>
            <a:r>
              <a:rPr lang="en-US" sz="6274" dirty="0">
                <a:gradFill>
                  <a:gsLst>
                    <a:gs pos="0">
                      <a:srgbClr val="FFFFFF"/>
                    </a:gs>
                    <a:gs pos="100000">
                      <a:srgbClr val="FFFFFF"/>
                    </a:gs>
                  </a:gsLst>
                  <a:lin ang="5400000" scaled="0"/>
                </a:gradFill>
                <a:latin typeface="Segoe UI"/>
                <a:ea typeface="Segoe UI" pitchFamily="34" charset="0"/>
                <a:cs typeface="Segoe UI" pitchFamily="34" charset="0"/>
              </a:rPr>
              <a:t>Data measures what they care about.	</a:t>
            </a:r>
          </a:p>
        </p:txBody>
      </p:sp>
      <p:sp>
        <p:nvSpPr>
          <p:cNvPr id="28" name="Rectangle 27"/>
          <p:cNvSpPr/>
          <p:nvPr/>
        </p:nvSpPr>
        <p:spPr bwMode="auto">
          <a:xfrm>
            <a:off x="14539533" y="3571110"/>
            <a:ext cx="4571767" cy="537699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ctr" anchorCtr="0" forceAA="0" compatLnSpc="1">
            <a:prstTxWarp prst="textNoShape">
              <a:avLst/>
            </a:prstTxWarp>
            <a:noAutofit/>
          </a:bodyPr>
          <a:lstStyle/>
          <a:p>
            <a:pPr algn="l" defTabSz="1828298">
              <a:lnSpc>
                <a:spcPct val="90000"/>
              </a:lnSpc>
              <a:spcAft>
                <a:spcPts val="1200"/>
              </a:spcAft>
            </a:pPr>
            <a:r>
              <a:rPr lang="en-US" sz="6274" dirty="0">
                <a:gradFill>
                  <a:gsLst>
                    <a:gs pos="0">
                      <a:srgbClr val="FFFFFF"/>
                    </a:gs>
                    <a:gs pos="100000">
                      <a:srgbClr val="FFFFFF"/>
                    </a:gs>
                  </a:gsLst>
                  <a:lin ang="5400000" scaled="0"/>
                </a:gradFill>
                <a:latin typeface="Segoe UI"/>
                <a:ea typeface="Segoe UI" pitchFamily="34" charset="0"/>
                <a:cs typeface="Segoe UI" pitchFamily="34" charset="0"/>
              </a:rPr>
              <a:t>Data is connected.</a:t>
            </a:r>
          </a:p>
        </p:txBody>
      </p:sp>
      <p:sp>
        <p:nvSpPr>
          <p:cNvPr id="29" name="Rectangle 28"/>
          <p:cNvSpPr/>
          <p:nvPr/>
        </p:nvSpPr>
        <p:spPr bwMode="auto">
          <a:xfrm>
            <a:off x="9899233" y="3571110"/>
            <a:ext cx="4571767" cy="537699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ctr" anchorCtr="0" forceAA="0" compatLnSpc="1">
            <a:prstTxWarp prst="textNoShape">
              <a:avLst/>
            </a:prstTxWarp>
            <a:noAutofit/>
          </a:bodyPr>
          <a:lstStyle/>
          <a:p>
            <a:pPr algn="l" defTabSz="1828298">
              <a:lnSpc>
                <a:spcPct val="90000"/>
              </a:lnSpc>
              <a:spcAft>
                <a:spcPts val="1200"/>
              </a:spcAft>
            </a:pPr>
            <a:r>
              <a:rPr lang="en-US" sz="6274" dirty="0">
                <a:gradFill>
                  <a:gsLst>
                    <a:gs pos="0">
                      <a:srgbClr val="FFFFFF"/>
                    </a:gs>
                    <a:gs pos="100000">
                      <a:srgbClr val="FFFFFF"/>
                    </a:gs>
                  </a:gsLst>
                  <a:lin ang="5400000" scaled="0"/>
                </a:gradFill>
                <a:latin typeface="Segoe UI"/>
                <a:ea typeface="Segoe UI" pitchFamily="34" charset="0"/>
                <a:cs typeface="Segoe UI" pitchFamily="34" charset="0"/>
              </a:rPr>
              <a:t>Data is accurate.</a:t>
            </a:r>
          </a:p>
        </p:txBody>
      </p:sp>
      <p:sp>
        <p:nvSpPr>
          <p:cNvPr id="11" name="Rectangle 10"/>
          <p:cNvSpPr/>
          <p:nvPr/>
        </p:nvSpPr>
        <p:spPr bwMode="auto">
          <a:xfrm>
            <a:off x="19199679" y="3571110"/>
            <a:ext cx="4661409" cy="537699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ctr" anchorCtr="0" forceAA="0" compatLnSpc="1">
            <a:prstTxWarp prst="textNoShape">
              <a:avLst/>
            </a:prstTxWarp>
            <a:noAutofit/>
          </a:bodyPr>
          <a:lstStyle/>
          <a:p>
            <a:pPr algn="l" defTabSz="1828298">
              <a:lnSpc>
                <a:spcPct val="90000"/>
              </a:lnSpc>
              <a:spcAft>
                <a:spcPts val="1200"/>
              </a:spcAft>
            </a:pPr>
            <a:r>
              <a:rPr lang="en-US" sz="6274" dirty="0">
                <a:gradFill>
                  <a:gsLst>
                    <a:gs pos="0">
                      <a:srgbClr val="FFFFFF"/>
                    </a:gs>
                    <a:gs pos="100000">
                      <a:srgbClr val="FFFFFF"/>
                    </a:gs>
                  </a:gsLst>
                  <a:lin ang="5400000" scaled="0"/>
                </a:gradFill>
                <a:latin typeface="Segoe UI"/>
                <a:ea typeface="Segoe UI" pitchFamily="34" charset="0"/>
                <a:cs typeface="Segoe UI" pitchFamily="34" charset="0"/>
              </a:rPr>
              <a:t>A lot of data.</a:t>
            </a:r>
          </a:p>
        </p:txBody>
      </p:sp>
      <p:sp>
        <p:nvSpPr>
          <p:cNvPr id="6" name="TextBox 5"/>
          <p:cNvSpPr txBox="1"/>
          <p:nvPr/>
        </p:nvSpPr>
        <p:spPr>
          <a:xfrm>
            <a:off x="558516" y="2379769"/>
            <a:ext cx="14308946" cy="1795185"/>
          </a:xfrm>
          <a:prstGeom prst="rect">
            <a:avLst/>
          </a:prstGeom>
          <a:noFill/>
        </p:spPr>
        <p:txBody>
          <a:bodyPr wrap="square" lIns="358570" tIns="286856" rIns="358570" bIns="286856" rtlCol="0">
            <a:noAutofit/>
          </a:bodyPr>
          <a:lstStyle/>
          <a:p>
            <a:pPr algn="l" defTabSz="1828827" fontAlgn="auto">
              <a:lnSpc>
                <a:spcPct val="90000"/>
              </a:lnSpc>
              <a:spcBef>
                <a:spcPts val="0"/>
              </a:spcBef>
              <a:spcAft>
                <a:spcPts val="1176"/>
              </a:spcAft>
            </a:pPr>
            <a:r>
              <a:rPr lang="en-US" sz="3529" dirty="0">
                <a:gradFill>
                  <a:gsLst>
                    <a:gs pos="1250">
                      <a:srgbClr val="FFFFFF"/>
                    </a:gs>
                    <a:gs pos="99000">
                      <a:srgbClr val="FFFFFF"/>
                    </a:gs>
                  </a:gsLst>
                  <a:lin ang="5400000" scaled="0"/>
                </a:gradFill>
                <a:latin typeface="Segoe UI"/>
                <a:ea typeface="+mn-ea"/>
              </a:rPr>
              <a:t>The better the raw materials, the better the product.</a:t>
            </a:r>
          </a:p>
        </p:txBody>
      </p:sp>
      <p:sp>
        <p:nvSpPr>
          <p:cNvPr id="2" name="TextBox 1"/>
          <p:cNvSpPr txBox="1"/>
          <p:nvPr/>
        </p:nvSpPr>
        <p:spPr>
          <a:xfrm>
            <a:off x="837285" y="9248467"/>
            <a:ext cx="3884508" cy="2751704"/>
          </a:xfrm>
          <a:prstGeom prst="rect">
            <a:avLst/>
          </a:prstGeom>
          <a:noFill/>
        </p:spPr>
        <p:txBody>
          <a:bodyPr wrap="square" lIns="358570" tIns="286856" rIns="358570" bIns="286856" rtlCol="0">
            <a:spAutoFit/>
          </a:bodyPr>
          <a:lstStyle/>
          <a:p>
            <a:pPr algn="l" defTabSz="1828827" fontAlgn="auto">
              <a:lnSpc>
                <a:spcPct val="90000"/>
              </a:lnSpc>
              <a:spcBef>
                <a:spcPts val="0"/>
              </a:spcBef>
              <a:spcAft>
                <a:spcPts val="1176"/>
              </a:spcAft>
            </a:pPr>
            <a:r>
              <a:rPr lang="en-US" sz="3137" dirty="0">
                <a:gradFill>
                  <a:gsLst>
                    <a:gs pos="2917">
                      <a:srgbClr val="FFFFFF"/>
                    </a:gs>
                    <a:gs pos="30000">
                      <a:srgbClr val="FFFFFF"/>
                    </a:gs>
                  </a:gsLst>
                  <a:lin ang="5400000" scaled="0"/>
                </a:gradFill>
                <a:latin typeface="Segoe UI"/>
                <a:ea typeface="+mn-ea"/>
              </a:rPr>
              <a:t>E.g. Predict whether component X will fail in the next Y days</a:t>
            </a:r>
          </a:p>
        </p:txBody>
      </p:sp>
      <p:sp>
        <p:nvSpPr>
          <p:cNvPr id="10" name="TextBox 9"/>
          <p:cNvSpPr txBox="1"/>
          <p:nvPr/>
        </p:nvSpPr>
        <p:spPr>
          <a:xfrm>
            <a:off x="5239088" y="9248467"/>
            <a:ext cx="4263637" cy="1882748"/>
          </a:xfrm>
          <a:prstGeom prst="rect">
            <a:avLst/>
          </a:prstGeom>
          <a:noFill/>
        </p:spPr>
        <p:txBody>
          <a:bodyPr wrap="square" lIns="358570" tIns="286856" rIns="358570" bIns="286856" rtlCol="0">
            <a:spAutoFit/>
          </a:bodyPr>
          <a:lstStyle/>
          <a:p>
            <a:pPr algn="l" defTabSz="1828827" fontAlgn="auto">
              <a:lnSpc>
                <a:spcPct val="90000"/>
              </a:lnSpc>
              <a:spcBef>
                <a:spcPts val="0"/>
              </a:spcBef>
              <a:spcAft>
                <a:spcPts val="1176"/>
              </a:spcAft>
            </a:pPr>
            <a:r>
              <a:rPr lang="en-US" sz="3137" dirty="0">
                <a:gradFill>
                  <a:gsLst>
                    <a:gs pos="2917">
                      <a:srgbClr val="FFFFFF"/>
                    </a:gs>
                    <a:gs pos="30000">
                      <a:srgbClr val="FFFFFF"/>
                    </a:gs>
                  </a:gsLst>
                  <a:lin ang="5400000" scaled="0"/>
                </a:gradFill>
                <a:latin typeface="Segoe UI"/>
                <a:ea typeface="+mn-ea"/>
              </a:rPr>
              <a:t>E.g. Identifiers at the level they are predicting</a:t>
            </a:r>
          </a:p>
        </p:txBody>
      </p:sp>
      <p:sp>
        <p:nvSpPr>
          <p:cNvPr id="3" name="Rectangle 2"/>
          <p:cNvSpPr/>
          <p:nvPr/>
        </p:nvSpPr>
        <p:spPr>
          <a:xfrm>
            <a:off x="19438726" y="9257803"/>
            <a:ext cx="4183316" cy="1830245"/>
          </a:xfrm>
          <a:prstGeom prst="rect">
            <a:avLst/>
          </a:prstGeom>
        </p:spPr>
        <p:txBody>
          <a:bodyPr wrap="square">
            <a:spAutoFit/>
          </a:bodyPr>
          <a:lstStyle/>
          <a:p>
            <a:pPr algn="l" defTabSz="1828827" fontAlgn="auto">
              <a:lnSpc>
                <a:spcPct val="90000"/>
              </a:lnSpc>
              <a:spcBef>
                <a:spcPts val="0"/>
              </a:spcBef>
              <a:spcAft>
                <a:spcPts val="1176"/>
              </a:spcAft>
            </a:pPr>
            <a:r>
              <a:rPr lang="en-US" sz="3137" dirty="0">
                <a:gradFill>
                  <a:gsLst>
                    <a:gs pos="2917">
                      <a:srgbClr val="FFFFFF"/>
                    </a:gs>
                    <a:gs pos="30000">
                      <a:srgbClr val="FFFFFF"/>
                    </a:gs>
                  </a:gsLst>
                  <a:lin ang="5400000" scaled="0"/>
                </a:gradFill>
                <a:latin typeface="Segoe UI"/>
                <a:ea typeface="+mn-ea"/>
              </a:rPr>
              <a:t>E.g. Will be difficult to predict failure accurately with few examples</a:t>
            </a:r>
          </a:p>
        </p:txBody>
      </p:sp>
      <p:sp>
        <p:nvSpPr>
          <p:cNvPr id="12" name="TextBox 11"/>
          <p:cNvSpPr txBox="1"/>
          <p:nvPr/>
        </p:nvSpPr>
        <p:spPr>
          <a:xfrm>
            <a:off x="10020021" y="9248467"/>
            <a:ext cx="4263637" cy="2317226"/>
          </a:xfrm>
          <a:prstGeom prst="rect">
            <a:avLst/>
          </a:prstGeom>
          <a:noFill/>
        </p:spPr>
        <p:txBody>
          <a:bodyPr wrap="square" lIns="358570" tIns="286856" rIns="358570" bIns="286856" rtlCol="0">
            <a:spAutoFit/>
          </a:bodyPr>
          <a:lstStyle/>
          <a:p>
            <a:pPr algn="l" defTabSz="1828827" fontAlgn="auto">
              <a:lnSpc>
                <a:spcPct val="90000"/>
              </a:lnSpc>
              <a:spcBef>
                <a:spcPts val="0"/>
              </a:spcBef>
              <a:spcAft>
                <a:spcPts val="1176"/>
              </a:spcAft>
            </a:pPr>
            <a:r>
              <a:rPr lang="en-US" sz="3137" dirty="0">
                <a:gradFill>
                  <a:gsLst>
                    <a:gs pos="2917">
                      <a:srgbClr val="FFFFFF"/>
                    </a:gs>
                    <a:gs pos="30000">
                      <a:srgbClr val="FFFFFF"/>
                    </a:gs>
                  </a:gsLst>
                  <a:lin ang="5400000" scaled="0"/>
                </a:gradFill>
                <a:latin typeface="Segoe UI"/>
                <a:ea typeface="+mn-ea"/>
              </a:rPr>
              <a:t>E.g. Failures are really failures, human labels on root causes</a:t>
            </a:r>
          </a:p>
        </p:txBody>
      </p:sp>
      <p:sp>
        <p:nvSpPr>
          <p:cNvPr id="13" name="TextBox 12"/>
          <p:cNvSpPr txBox="1"/>
          <p:nvPr/>
        </p:nvSpPr>
        <p:spPr>
          <a:xfrm>
            <a:off x="14804065" y="9248467"/>
            <a:ext cx="4263637" cy="2317226"/>
          </a:xfrm>
          <a:prstGeom prst="rect">
            <a:avLst/>
          </a:prstGeom>
          <a:noFill/>
        </p:spPr>
        <p:txBody>
          <a:bodyPr wrap="square" lIns="358570" tIns="286856" rIns="358570" bIns="286856" rtlCol="0">
            <a:spAutoFit/>
          </a:bodyPr>
          <a:lstStyle/>
          <a:p>
            <a:pPr algn="l" defTabSz="1828827" fontAlgn="auto">
              <a:lnSpc>
                <a:spcPct val="90000"/>
              </a:lnSpc>
              <a:spcBef>
                <a:spcPts val="0"/>
              </a:spcBef>
              <a:spcAft>
                <a:spcPts val="1176"/>
              </a:spcAft>
            </a:pPr>
            <a:r>
              <a:rPr lang="en-US" sz="3137" dirty="0">
                <a:gradFill>
                  <a:gsLst>
                    <a:gs pos="2917">
                      <a:srgbClr val="FFFFFF"/>
                    </a:gs>
                    <a:gs pos="30000">
                      <a:srgbClr val="FFFFFF"/>
                    </a:gs>
                  </a:gsLst>
                  <a:lin ang="5400000" scaled="0"/>
                </a:gradFill>
                <a:latin typeface="Segoe UI"/>
                <a:ea typeface="+mn-ea"/>
              </a:rPr>
              <a:t>E.g. Machine information linkable to usage information</a:t>
            </a:r>
          </a:p>
        </p:txBody>
      </p:sp>
    </p:spTree>
    <p:extLst>
      <p:ext uri="{BB962C8B-B14F-4D97-AF65-F5344CB8AC3E}">
        <p14:creationId xmlns:p14="http://schemas.microsoft.com/office/powerpoint/2010/main" val="656709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Qualification Criteria</a:t>
            </a:r>
            <a:endParaRPr lang="en-US" dirty="0"/>
          </a:p>
        </p:txBody>
      </p:sp>
      <p:sp>
        <p:nvSpPr>
          <p:cNvPr id="3" name="Text Placeholder 2"/>
          <p:cNvSpPr>
            <a:spLocks noGrp="1"/>
          </p:cNvSpPr>
          <p:nvPr>
            <p:ph type="body" sz="quarter" idx="10"/>
          </p:nvPr>
        </p:nvSpPr>
        <p:spPr>
          <a:xfrm>
            <a:off x="538479" y="2378990"/>
            <a:ext cx="23307045" cy="4988097"/>
          </a:xfrm>
        </p:spPr>
        <p:txBody>
          <a:bodyPr/>
          <a:lstStyle/>
          <a:p>
            <a:r>
              <a:rPr lang="en-US" dirty="0" smtClean="0"/>
              <a:t>For ML-based solution:</a:t>
            </a:r>
          </a:p>
          <a:p>
            <a:pPr marL="1456702" indent="-1456702">
              <a:buFont typeface="+mj-lt"/>
              <a:buAutoNum type="arabicPeriod"/>
            </a:pPr>
            <a:r>
              <a:rPr lang="en-US" sz="5490" dirty="0"/>
              <a:t>Problem is predictive in nature</a:t>
            </a:r>
          </a:p>
          <a:p>
            <a:pPr marL="1456702" indent="-1456702">
              <a:buFont typeface="+mj-lt"/>
              <a:buAutoNum type="arabicPeriod"/>
            </a:pPr>
            <a:r>
              <a:rPr lang="en-US" sz="5490" dirty="0"/>
              <a:t>Clear path of action if potential failures detected</a:t>
            </a:r>
          </a:p>
          <a:p>
            <a:pPr marL="1456702" indent="-1456702">
              <a:buFont typeface="+mj-lt"/>
              <a:buAutoNum type="arabicPeriod"/>
            </a:pPr>
            <a:r>
              <a:rPr lang="en-US" sz="5490" dirty="0"/>
              <a:t>Data with sufficient quality</a:t>
            </a:r>
          </a:p>
          <a:p>
            <a:pPr marL="1456702" indent="-1456702">
              <a:buFont typeface="+mj-lt"/>
              <a:buAutoNum type="arabicPeriod"/>
            </a:pPr>
            <a:endParaRPr lang="en-US" sz="5490" dirty="0"/>
          </a:p>
        </p:txBody>
      </p:sp>
      <p:sp>
        <p:nvSpPr>
          <p:cNvPr id="4" name="Rectangle 3"/>
          <p:cNvSpPr/>
          <p:nvPr/>
        </p:nvSpPr>
        <p:spPr>
          <a:xfrm>
            <a:off x="2181923" y="6559192"/>
            <a:ext cx="19273134" cy="2807820"/>
          </a:xfrm>
          <a:prstGeom prst="rect">
            <a:avLst/>
          </a:prstGeom>
        </p:spPr>
        <p:txBody>
          <a:bodyPr wrap="square">
            <a:spAutoFit/>
          </a:bodyPr>
          <a:lstStyle/>
          <a:p>
            <a:pPr marL="1474684" lvl="1" indent="-560270" algn="l" defTabSz="1828827" fontAlgn="auto">
              <a:spcBef>
                <a:spcPts val="0"/>
              </a:spcBef>
              <a:spcAft>
                <a:spcPts val="0"/>
              </a:spcAft>
              <a:buFont typeface="Arial" panose="020B0604020202020204" pitchFamily="34" charset="0"/>
              <a:buChar char="•"/>
            </a:pPr>
            <a:r>
              <a:rPr lang="en-US" sz="3529" dirty="0">
                <a:solidFill>
                  <a:srgbClr val="FFFFFF"/>
                </a:solidFill>
                <a:latin typeface="Segoe UI"/>
                <a:ea typeface="+mn-ea"/>
              </a:rPr>
              <a:t>For predicting time left to failure, do you have failures or some proxy recorded?</a:t>
            </a:r>
          </a:p>
          <a:p>
            <a:pPr marL="1474684" lvl="1" indent="-560270" algn="l" defTabSz="1828827" fontAlgn="auto">
              <a:spcBef>
                <a:spcPts val="0"/>
              </a:spcBef>
              <a:spcAft>
                <a:spcPts val="0"/>
              </a:spcAft>
              <a:buFont typeface="Arial" panose="020B0604020202020204" pitchFamily="34" charset="0"/>
              <a:buChar char="•"/>
            </a:pPr>
            <a:r>
              <a:rPr lang="en-US" sz="3529" dirty="0">
                <a:solidFill>
                  <a:srgbClr val="FFFFFF"/>
                </a:solidFill>
                <a:latin typeface="Segoe UI"/>
                <a:ea typeface="+mn-ea"/>
              </a:rPr>
              <a:t>Do you have enough failures to be able to model?</a:t>
            </a:r>
          </a:p>
          <a:p>
            <a:pPr marL="1474684" lvl="1" indent="-560270" algn="l" defTabSz="1828827" fontAlgn="auto">
              <a:spcBef>
                <a:spcPts val="0"/>
              </a:spcBef>
              <a:spcAft>
                <a:spcPts val="0"/>
              </a:spcAft>
              <a:buFont typeface="Arial" panose="020B0604020202020204" pitchFamily="34" charset="0"/>
              <a:buChar char="•"/>
            </a:pPr>
            <a:r>
              <a:rPr lang="en-US" sz="3529" dirty="0">
                <a:solidFill>
                  <a:srgbClr val="FFFFFF"/>
                </a:solidFill>
                <a:latin typeface="Segoe UI"/>
                <a:ea typeface="+mn-ea"/>
              </a:rPr>
              <a:t>Is the “non-</a:t>
            </a:r>
            <a:r>
              <a:rPr lang="en-US" sz="3529" dirty="0" err="1">
                <a:solidFill>
                  <a:srgbClr val="FFFFFF"/>
                </a:solidFill>
                <a:latin typeface="Segoe UI"/>
                <a:ea typeface="+mn-ea"/>
              </a:rPr>
              <a:t>IoT</a:t>
            </a:r>
            <a:r>
              <a:rPr lang="en-US" sz="3529" dirty="0">
                <a:solidFill>
                  <a:srgbClr val="FFFFFF"/>
                </a:solidFill>
                <a:latin typeface="Segoe UI"/>
                <a:ea typeface="+mn-ea"/>
              </a:rPr>
              <a:t>” data in usable format?</a:t>
            </a:r>
          </a:p>
          <a:p>
            <a:pPr marL="1474684" lvl="1" indent="-560270" algn="l" defTabSz="1828827" fontAlgn="auto">
              <a:spcBef>
                <a:spcPts val="0"/>
              </a:spcBef>
              <a:spcAft>
                <a:spcPts val="0"/>
              </a:spcAft>
              <a:buFont typeface="Arial" panose="020B0604020202020204" pitchFamily="34" charset="0"/>
              <a:buChar char="•"/>
            </a:pPr>
            <a:r>
              <a:rPr lang="en-US" sz="3529" dirty="0">
                <a:solidFill>
                  <a:srgbClr val="FFFFFF"/>
                </a:solidFill>
                <a:latin typeface="Segoe UI"/>
                <a:ea typeface="+mn-ea"/>
              </a:rPr>
              <a:t>Can the domain knowledge, such as timing of maintenance recordings, be translated into usable data for modeling?</a:t>
            </a:r>
          </a:p>
        </p:txBody>
      </p:sp>
    </p:spTree>
    <p:extLst>
      <p:ext uri="{BB962C8B-B14F-4D97-AF65-F5344CB8AC3E}">
        <p14:creationId xmlns:p14="http://schemas.microsoft.com/office/powerpoint/2010/main" val="230111416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21" name="Rectangle 20"/>
          <p:cNvSpPr/>
          <p:nvPr/>
        </p:nvSpPr>
        <p:spPr>
          <a:xfrm>
            <a:off x="1983776" y="2935163"/>
            <a:ext cx="6399893" cy="4035912"/>
          </a:xfrm>
          <a:prstGeom prst="rect">
            <a:avLst/>
          </a:prstGeom>
          <a:solidFill>
            <a:schemeClr val="bg1">
              <a:lumMod val="65000"/>
            </a:schemeClr>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l" defTabSz="1828827" fontAlgn="auto">
              <a:spcBef>
                <a:spcPts val="0"/>
              </a:spcBef>
              <a:spcAft>
                <a:spcPts val="0"/>
              </a:spcAft>
            </a:pPr>
            <a:r>
              <a:rPr lang="en-US" sz="3200" dirty="0">
                <a:solidFill>
                  <a:srgbClr val="FFFFFF"/>
                </a:solidFill>
                <a:latin typeface="Segoe UI"/>
              </a:rPr>
              <a:t>The failure history of a machine or component within the machine. </a:t>
            </a:r>
          </a:p>
        </p:txBody>
      </p:sp>
      <p:sp>
        <p:nvSpPr>
          <p:cNvPr id="24" name="Rectangle 23"/>
          <p:cNvSpPr/>
          <p:nvPr/>
        </p:nvSpPr>
        <p:spPr>
          <a:xfrm>
            <a:off x="8835563" y="2935163"/>
            <a:ext cx="6399893" cy="4035912"/>
          </a:xfrm>
          <a:prstGeom prst="rect">
            <a:avLst/>
          </a:prstGeom>
          <a:solidFill>
            <a:srgbClr val="69A0B5"/>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l" defTabSz="1828827" fontAlgn="auto">
              <a:spcBef>
                <a:spcPts val="0"/>
              </a:spcBef>
              <a:spcAft>
                <a:spcPts val="0"/>
              </a:spcAft>
            </a:pPr>
            <a:r>
              <a:rPr lang="en-US" sz="3200" dirty="0">
                <a:solidFill>
                  <a:srgbClr val="FFFFFF"/>
                </a:solidFill>
                <a:latin typeface="Segoe UI"/>
              </a:rPr>
              <a:t>The repair history of a machine, e.g. previous maintenance records, components replaced, maintenance activities performed. Maintenance types.</a:t>
            </a:r>
          </a:p>
          <a:p>
            <a:pPr marL="571419" indent="-571419" algn="l" defTabSz="1828827" fontAlgn="auto">
              <a:spcBef>
                <a:spcPts val="0"/>
              </a:spcBef>
              <a:spcAft>
                <a:spcPts val="0"/>
              </a:spcAft>
              <a:buFont typeface="Arial" panose="020B0604020202020204" pitchFamily="34" charset="0"/>
              <a:buChar char="•"/>
            </a:pPr>
            <a:endParaRPr lang="en-US" sz="2800" dirty="0">
              <a:solidFill>
                <a:srgbClr val="FFFFFF"/>
              </a:solidFill>
              <a:latin typeface="Segoe UI"/>
            </a:endParaRPr>
          </a:p>
        </p:txBody>
      </p:sp>
      <p:sp>
        <p:nvSpPr>
          <p:cNvPr id="49" name="Rectangle 48"/>
          <p:cNvSpPr/>
          <p:nvPr/>
        </p:nvSpPr>
        <p:spPr>
          <a:xfrm>
            <a:off x="15687351" y="2941524"/>
            <a:ext cx="6399893" cy="4029551"/>
          </a:xfrm>
          <a:prstGeom prst="rect">
            <a:avLst/>
          </a:prstGeom>
          <a:solidFill>
            <a:schemeClr val="tx2"/>
          </a:solidFill>
          <a:ln w="3175">
            <a:solidFill>
              <a:schemeClr val="tx2"/>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l" defTabSz="1828827" fontAlgn="auto">
              <a:spcBef>
                <a:spcPts val="0"/>
              </a:spcBef>
              <a:spcAft>
                <a:spcPts val="0"/>
              </a:spcAft>
            </a:pPr>
            <a:r>
              <a:rPr lang="en-US" sz="3200" dirty="0">
                <a:solidFill>
                  <a:srgbClr val="FFFFFF"/>
                </a:solidFill>
                <a:latin typeface="Segoe UI"/>
              </a:rPr>
              <a:t>The operation conditions of a machine, e.g. data collected from sensors.</a:t>
            </a:r>
          </a:p>
          <a:p>
            <a:pPr marL="571419" indent="-571419" algn="l" defTabSz="1828827" fontAlgn="auto">
              <a:spcBef>
                <a:spcPts val="0"/>
              </a:spcBef>
              <a:spcAft>
                <a:spcPts val="0"/>
              </a:spcAft>
              <a:buFont typeface="Arial" panose="020B0604020202020204" pitchFamily="34" charset="0"/>
              <a:buChar char="•"/>
            </a:pPr>
            <a:endParaRPr lang="en-US" sz="2800" dirty="0">
              <a:solidFill>
                <a:srgbClr val="FFFFFF"/>
              </a:solidFill>
              <a:latin typeface="Segoe UI"/>
            </a:endParaRPr>
          </a:p>
        </p:txBody>
      </p:sp>
      <p:sp>
        <p:nvSpPr>
          <p:cNvPr id="3" name="Rectangle 2"/>
          <p:cNvSpPr/>
          <p:nvPr/>
        </p:nvSpPr>
        <p:spPr>
          <a:xfrm>
            <a:off x="1838393" y="2126121"/>
            <a:ext cx="3887218" cy="646331"/>
          </a:xfrm>
          <a:prstGeom prst="rect">
            <a:avLst/>
          </a:prstGeom>
        </p:spPr>
        <p:txBody>
          <a:bodyPr wrap="none">
            <a:spAutoFit/>
          </a:bodyPr>
          <a:lstStyle/>
          <a:p>
            <a:pPr algn="l" defTabSz="1828827" fontAlgn="auto">
              <a:spcBef>
                <a:spcPts val="0"/>
              </a:spcBef>
              <a:spcAft>
                <a:spcPts val="0"/>
              </a:spcAft>
            </a:pPr>
            <a:r>
              <a:rPr lang="en-US" sz="3600" b="1" dirty="0">
                <a:solidFill>
                  <a:srgbClr val="FFFFFF"/>
                </a:solidFill>
                <a:latin typeface="Segoe UI Semibold" panose="020B0702040204020203" pitchFamily="34" charset="0"/>
                <a:ea typeface="+mn-ea"/>
              </a:rPr>
              <a:t>FAILURE HISTORY</a:t>
            </a:r>
          </a:p>
        </p:txBody>
      </p:sp>
      <p:sp>
        <p:nvSpPr>
          <p:cNvPr id="6" name="Rectangle 5"/>
          <p:cNvSpPr/>
          <p:nvPr/>
        </p:nvSpPr>
        <p:spPr>
          <a:xfrm>
            <a:off x="8878695" y="2125715"/>
            <a:ext cx="3663182" cy="646331"/>
          </a:xfrm>
          <a:prstGeom prst="rect">
            <a:avLst/>
          </a:prstGeom>
        </p:spPr>
        <p:txBody>
          <a:bodyPr wrap="none">
            <a:spAutoFit/>
          </a:bodyPr>
          <a:lstStyle/>
          <a:p>
            <a:pPr algn="l" defTabSz="1828827" fontAlgn="auto">
              <a:spcBef>
                <a:spcPts val="0"/>
              </a:spcBef>
              <a:spcAft>
                <a:spcPts val="0"/>
              </a:spcAft>
            </a:pPr>
            <a:r>
              <a:rPr lang="en-US" sz="3600" b="1" dirty="0">
                <a:solidFill>
                  <a:srgbClr val="FFFFFF"/>
                </a:solidFill>
                <a:latin typeface="Segoe UI Semibold" panose="020B0702040204020203" pitchFamily="34" charset="0"/>
                <a:ea typeface="+mn-ea"/>
              </a:rPr>
              <a:t>REPAIR HISTORY</a:t>
            </a:r>
          </a:p>
        </p:txBody>
      </p:sp>
      <p:sp>
        <p:nvSpPr>
          <p:cNvPr id="9" name="Rectangle 8"/>
          <p:cNvSpPr/>
          <p:nvPr/>
        </p:nvSpPr>
        <p:spPr>
          <a:xfrm>
            <a:off x="15723279" y="2093666"/>
            <a:ext cx="4498796" cy="646331"/>
          </a:xfrm>
          <a:prstGeom prst="rect">
            <a:avLst/>
          </a:prstGeom>
        </p:spPr>
        <p:txBody>
          <a:bodyPr wrap="none">
            <a:spAutoFit/>
          </a:bodyPr>
          <a:lstStyle/>
          <a:p>
            <a:pPr algn="l" defTabSz="1828827" fontAlgn="auto">
              <a:spcBef>
                <a:spcPts val="0"/>
              </a:spcBef>
              <a:spcAft>
                <a:spcPts val="0"/>
              </a:spcAft>
            </a:pPr>
            <a:r>
              <a:rPr lang="en-US" sz="3600" b="1" spc="-300" dirty="0">
                <a:solidFill>
                  <a:srgbClr val="FFFFFF"/>
                </a:solidFill>
                <a:latin typeface="Segoe UI Semibold" panose="020B0702040204020203" pitchFamily="34" charset="0"/>
                <a:ea typeface="+mn-ea"/>
              </a:rPr>
              <a:t>MACHINE CONDITIONS</a:t>
            </a:r>
          </a:p>
        </p:txBody>
      </p:sp>
      <p:sp>
        <p:nvSpPr>
          <p:cNvPr id="58" name="Rectangle 57"/>
          <p:cNvSpPr/>
          <p:nvPr/>
        </p:nvSpPr>
        <p:spPr>
          <a:xfrm>
            <a:off x="1983776" y="8053513"/>
            <a:ext cx="6399893" cy="4035912"/>
          </a:xfrm>
          <a:prstGeom prst="rect">
            <a:avLst/>
          </a:prstGeom>
          <a:solidFill>
            <a:schemeClr val="bg1">
              <a:lumMod val="65000"/>
            </a:schemeClr>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l" defTabSz="1828827" fontAlgn="auto">
              <a:spcBef>
                <a:spcPts val="0"/>
              </a:spcBef>
              <a:spcAft>
                <a:spcPts val="0"/>
              </a:spcAft>
            </a:pPr>
            <a:r>
              <a:rPr lang="en-US" sz="3200" dirty="0">
                <a:solidFill>
                  <a:srgbClr val="FFFFFF"/>
                </a:solidFill>
                <a:latin typeface="Segoe UI"/>
              </a:rPr>
              <a:t>The features of machine or components, e.g. production date, technical specifications.</a:t>
            </a:r>
          </a:p>
        </p:txBody>
      </p:sp>
      <p:sp>
        <p:nvSpPr>
          <p:cNvPr id="59" name="Rectangle 58"/>
          <p:cNvSpPr/>
          <p:nvPr/>
        </p:nvSpPr>
        <p:spPr>
          <a:xfrm>
            <a:off x="8835563" y="8053513"/>
            <a:ext cx="6399893" cy="4035912"/>
          </a:xfrm>
          <a:prstGeom prst="rect">
            <a:avLst/>
          </a:prstGeom>
          <a:solidFill>
            <a:srgbClr val="69A0B5"/>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l" defTabSz="1828827" fontAlgn="auto">
              <a:spcBef>
                <a:spcPts val="0"/>
              </a:spcBef>
              <a:spcAft>
                <a:spcPts val="0"/>
              </a:spcAft>
            </a:pPr>
            <a:r>
              <a:rPr lang="en-US" sz="3200" dirty="0">
                <a:solidFill>
                  <a:srgbClr val="FFFFFF"/>
                </a:solidFill>
                <a:latin typeface="Segoe UI"/>
              </a:rPr>
              <a:t>Environmental features that may influence a machine’s performance, e.g. location, temperature, other interactions.</a:t>
            </a:r>
          </a:p>
          <a:p>
            <a:pPr marL="571419" indent="-571419" algn="l" defTabSz="1828827" fontAlgn="auto">
              <a:spcBef>
                <a:spcPts val="0"/>
              </a:spcBef>
              <a:spcAft>
                <a:spcPts val="0"/>
              </a:spcAft>
              <a:buFont typeface="Arial" panose="020B0604020202020204" pitchFamily="34" charset="0"/>
              <a:buChar char="•"/>
            </a:pPr>
            <a:endParaRPr lang="en-US" sz="2800" dirty="0">
              <a:solidFill>
                <a:srgbClr val="FFFFFF"/>
              </a:solidFill>
              <a:latin typeface="Segoe UI"/>
            </a:endParaRPr>
          </a:p>
        </p:txBody>
      </p:sp>
      <p:sp>
        <p:nvSpPr>
          <p:cNvPr id="60" name="Rectangle 59"/>
          <p:cNvSpPr/>
          <p:nvPr/>
        </p:nvSpPr>
        <p:spPr>
          <a:xfrm>
            <a:off x="15687351" y="8059876"/>
            <a:ext cx="6399893" cy="4029551"/>
          </a:xfrm>
          <a:prstGeom prst="rect">
            <a:avLst/>
          </a:prstGeom>
          <a:solidFill>
            <a:schemeClr val="tx2"/>
          </a:solidFill>
          <a:ln w="3175">
            <a:solidFill>
              <a:schemeClr val="tx2"/>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l" defTabSz="1828827" fontAlgn="auto">
              <a:spcBef>
                <a:spcPts val="0"/>
              </a:spcBef>
              <a:spcAft>
                <a:spcPts val="0"/>
              </a:spcAft>
            </a:pPr>
            <a:r>
              <a:rPr lang="en-US" sz="3200" dirty="0">
                <a:solidFill>
                  <a:srgbClr val="FFFFFF"/>
                </a:solidFill>
                <a:latin typeface="Segoe UI"/>
              </a:rPr>
              <a:t>The attributes of the operator who uses the machine, e.g. driver.</a:t>
            </a:r>
          </a:p>
          <a:p>
            <a:pPr marL="571419" indent="-571419" algn="l" defTabSz="1828827" fontAlgn="auto">
              <a:spcBef>
                <a:spcPts val="0"/>
              </a:spcBef>
              <a:spcAft>
                <a:spcPts val="0"/>
              </a:spcAft>
              <a:buFont typeface="Arial" panose="020B0604020202020204" pitchFamily="34" charset="0"/>
              <a:buChar char="•"/>
            </a:pPr>
            <a:endParaRPr lang="en-US" sz="2800" dirty="0">
              <a:solidFill>
                <a:srgbClr val="FFFFFF"/>
              </a:solidFill>
              <a:latin typeface="Segoe UI"/>
            </a:endParaRPr>
          </a:p>
        </p:txBody>
      </p:sp>
      <p:sp>
        <p:nvSpPr>
          <p:cNvPr id="61" name="Rectangle 60"/>
          <p:cNvSpPr/>
          <p:nvPr/>
        </p:nvSpPr>
        <p:spPr>
          <a:xfrm>
            <a:off x="1838396" y="7244471"/>
            <a:ext cx="4505079" cy="646331"/>
          </a:xfrm>
          <a:prstGeom prst="rect">
            <a:avLst/>
          </a:prstGeom>
        </p:spPr>
        <p:txBody>
          <a:bodyPr wrap="none">
            <a:spAutoFit/>
          </a:bodyPr>
          <a:lstStyle/>
          <a:p>
            <a:pPr algn="l" defTabSz="1828827" fontAlgn="auto">
              <a:spcBef>
                <a:spcPts val="0"/>
              </a:spcBef>
              <a:spcAft>
                <a:spcPts val="0"/>
              </a:spcAft>
            </a:pPr>
            <a:r>
              <a:rPr lang="en-US" sz="3600" b="1" dirty="0">
                <a:solidFill>
                  <a:srgbClr val="FFFFFF"/>
                </a:solidFill>
                <a:latin typeface="Segoe UI Semibold" panose="020B0702040204020203" pitchFamily="34" charset="0"/>
                <a:ea typeface="+mn-ea"/>
              </a:rPr>
              <a:t>MACHINE FEATURES</a:t>
            </a:r>
          </a:p>
        </p:txBody>
      </p:sp>
      <p:sp>
        <p:nvSpPr>
          <p:cNvPr id="62" name="Rectangle 61"/>
          <p:cNvSpPr/>
          <p:nvPr/>
        </p:nvSpPr>
        <p:spPr>
          <a:xfrm>
            <a:off x="8878696" y="7244066"/>
            <a:ext cx="5594737" cy="646331"/>
          </a:xfrm>
          <a:prstGeom prst="rect">
            <a:avLst/>
          </a:prstGeom>
        </p:spPr>
        <p:txBody>
          <a:bodyPr wrap="none">
            <a:spAutoFit/>
          </a:bodyPr>
          <a:lstStyle/>
          <a:p>
            <a:pPr algn="l" defTabSz="1828827" fontAlgn="auto">
              <a:spcBef>
                <a:spcPts val="0"/>
              </a:spcBef>
              <a:spcAft>
                <a:spcPts val="0"/>
              </a:spcAft>
            </a:pPr>
            <a:r>
              <a:rPr lang="en-US" sz="3600" b="1" dirty="0">
                <a:solidFill>
                  <a:srgbClr val="FFFFFF"/>
                </a:solidFill>
                <a:latin typeface="Segoe UI Semibold" panose="020B0702040204020203" pitchFamily="34" charset="0"/>
                <a:ea typeface="+mn-ea"/>
              </a:rPr>
              <a:t>OPERATING CONDITIONS</a:t>
            </a:r>
          </a:p>
        </p:txBody>
      </p:sp>
      <p:sp>
        <p:nvSpPr>
          <p:cNvPr id="64" name="Rectangle 63"/>
          <p:cNvSpPr/>
          <p:nvPr/>
        </p:nvSpPr>
        <p:spPr>
          <a:xfrm>
            <a:off x="15723279" y="7212016"/>
            <a:ext cx="4440446" cy="646331"/>
          </a:xfrm>
          <a:prstGeom prst="rect">
            <a:avLst/>
          </a:prstGeom>
        </p:spPr>
        <p:txBody>
          <a:bodyPr wrap="none">
            <a:spAutoFit/>
          </a:bodyPr>
          <a:lstStyle/>
          <a:p>
            <a:pPr algn="l" defTabSz="1828827" fontAlgn="auto">
              <a:spcBef>
                <a:spcPts val="0"/>
              </a:spcBef>
              <a:spcAft>
                <a:spcPts val="0"/>
              </a:spcAft>
            </a:pPr>
            <a:r>
              <a:rPr lang="en-US" sz="3600" b="1" spc="-300" dirty="0">
                <a:solidFill>
                  <a:srgbClr val="FFFFFF"/>
                </a:solidFill>
                <a:latin typeface="Segoe UI Semibold" panose="020B0702040204020203" pitchFamily="34" charset="0"/>
                <a:ea typeface="+mn-ea"/>
              </a:rPr>
              <a:t>OPERATOR ATTRIBUTES</a:t>
            </a:r>
          </a:p>
        </p:txBody>
      </p:sp>
    </p:spTree>
    <p:extLst>
      <p:ext uri="{BB962C8B-B14F-4D97-AF65-F5344CB8AC3E}">
        <p14:creationId xmlns:p14="http://schemas.microsoft.com/office/powerpoint/2010/main" val="3292958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a:spLocks noGrp="1"/>
          </p:cNvSpPr>
          <p:nvPr>
            <p:ph type="body" sz="quarter" idx="10"/>
          </p:nvPr>
        </p:nvSpPr>
        <p:spPr>
          <a:xfrm>
            <a:off x="903781" y="2112883"/>
            <a:ext cx="23151682" cy="5562385"/>
          </a:xfrm>
          <a:prstGeom prst="rect">
            <a:avLst/>
          </a:prstGeom>
        </p:spPr>
        <p:txBody>
          <a:bodyPr/>
          <a:lstStyle/>
          <a:p>
            <a:pPr marL="0" indent="0">
              <a:buNone/>
            </a:pPr>
            <a:r>
              <a:rPr lang="en-US" dirty="0"/>
              <a:t>T</a:t>
            </a:r>
            <a:r>
              <a:rPr lang="en-US" dirty="0" smtClean="0"/>
              <a:t>he </a:t>
            </a:r>
            <a:r>
              <a:rPr lang="en-US" dirty="0"/>
              <a:t>process of creating features that provide better or additional predictive power to the learning </a:t>
            </a:r>
            <a:r>
              <a:rPr lang="en-US" dirty="0" smtClean="0"/>
              <a:t>algorithm. </a:t>
            </a:r>
          </a:p>
        </p:txBody>
      </p:sp>
      <p:sp>
        <p:nvSpPr>
          <p:cNvPr id="5" name="Title 1"/>
          <p:cNvSpPr>
            <a:spLocks noGrp="1"/>
          </p:cNvSpPr>
          <p:nvPr>
            <p:ph type="title"/>
          </p:nvPr>
        </p:nvSpPr>
        <p:spPr/>
        <p:txBody>
          <a:bodyPr/>
          <a:lstStyle/>
          <a:p>
            <a:r>
              <a:rPr lang="en-US" dirty="0" smtClean="0"/>
              <a:t>Feature Engineering</a:t>
            </a:r>
            <a:endParaRPr lang="en-US" dirty="0"/>
          </a:p>
        </p:txBody>
      </p:sp>
      <p:pic>
        <p:nvPicPr>
          <p:cNvPr id="2" name="Picture 1"/>
          <p:cNvPicPr>
            <a:picLocks noChangeAspect="1"/>
          </p:cNvPicPr>
          <p:nvPr/>
        </p:nvPicPr>
        <p:blipFill>
          <a:blip r:embed="rId3"/>
          <a:stretch>
            <a:fillRect/>
          </a:stretch>
        </p:blipFill>
        <p:spPr>
          <a:xfrm>
            <a:off x="903781" y="5278787"/>
            <a:ext cx="14399476" cy="4508158"/>
          </a:xfrm>
          <a:prstGeom prst="rect">
            <a:avLst/>
          </a:prstGeom>
        </p:spPr>
      </p:pic>
      <p:graphicFrame>
        <p:nvGraphicFramePr>
          <p:cNvPr id="3" name="Table 2"/>
          <p:cNvGraphicFramePr>
            <a:graphicFrameLocks noGrp="1"/>
          </p:cNvGraphicFramePr>
          <p:nvPr>
            <p:extLst/>
          </p:nvPr>
        </p:nvGraphicFramePr>
        <p:xfrm>
          <a:off x="15508560" y="5230119"/>
          <a:ext cx="8637614" cy="453604"/>
        </p:xfrm>
        <a:graphic>
          <a:graphicData uri="http://schemas.openxmlformats.org/drawingml/2006/table">
            <a:tbl>
              <a:tblPr firstRow="1" bandRow="1">
                <a:tableStyleId>{5940675A-B579-460E-94D1-54222C63F5DA}</a:tableStyleId>
              </a:tblPr>
              <a:tblGrid>
                <a:gridCol w="628040">
                  <a:extLst>
                    <a:ext uri="{9D8B030D-6E8A-4147-A177-3AD203B41FA5}">
                      <a16:colId xmlns:a16="http://schemas.microsoft.com/office/drawing/2014/main" val="20000"/>
                    </a:ext>
                  </a:extLst>
                </a:gridCol>
                <a:gridCol w="605732">
                  <a:extLst>
                    <a:ext uri="{9D8B030D-6E8A-4147-A177-3AD203B41FA5}">
                      <a16:colId xmlns:a16="http://schemas.microsoft.com/office/drawing/2014/main" val="20001"/>
                    </a:ext>
                  </a:extLst>
                </a:gridCol>
                <a:gridCol w="531861">
                  <a:extLst>
                    <a:ext uri="{9D8B030D-6E8A-4147-A177-3AD203B41FA5}">
                      <a16:colId xmlns:a16="http://schemas.microsoft.com/office/drawing/2014/main" val="20002"/>
                    </a:ext>
                  </a:extLst>
                </a:gridCol>
                <a:gridCol w="746411">
                  <a:extLst>
                    <a:ext uri="{9D8B030D-6E8A-4147-A177-3AD203B41FA5}">
                      <a16:colId xmlns:a16="http://schemas.microsoft.com/office/drawing/2014/main" val="20003"/>
                    </a:ext>
                  </a:extLst>
                </a:gridCol>
                <a:gridCol w="765826">
                  <a:extLst>
                    <a:ext uri="{9D8B030D-6E8A-4147-A177-3AD203B41FA5}">
                      <a16:colId xmlns:a16="http://schemas.microsoft.com/office/drawing/2014/main" val="20004"/>
                    </a:ext>
                  </a:extLst>
                </a:gridCol>
                <a:gridCol w="877620">
                  <a:extLst>
                    <a:ext uri="{9D8B030D-6E8A-4147-A177-3AD203B41FA5}">
                      <a16:colId xmlns:a16="http://schemas.microsoft.com/office/drawing/2014/main" val="20005"/>
                    </a:ext>
                  </a:extLst>
                </a:gridCol>
                <a:gridCol w="597617">
                  <a:extLst>
                    <a:ext uri="{9D8B030D-6E8A-4147-A177-3AD203B41FA5}">
                      <a16:colId xmlns:a16="http://schemas.microsoft.com/office/drawing/2014/main" val="20006"/>
                    </a:ext>
                  </a:extLst>
                </a:gridCol>
                <a:gridCol w="896425">
                  <a:extLst>
                    <a:ext uri="{9D8B030D-6E8A-4147-A177-3AD203B41FA5}">
                      <a16:colId xmlns:a16="http://schemas.microsoft.com/office/drawing/2014/main" val="20007"/>
                    </a:ext>
                  </a:extLst>
                </a:gridCol>
                <a:gridCol w="896425">
                  <a:extLst>
                    <a:ext uri="{9D8B030D-6E8A-4147-A177-3AD203B41FA5}">
                      <a16:colId xmlns:a16="http://schemas.microsoft.com/office/drawing/2014/main" val="20008"/>
                    </a:ext>
                  </a:extLst>
                </a:gridCol>
                <a:gridCol w="1064504">
                  <a:extLst>
                    <a:ext uri="{9D8B030D-6E8A-4147-A177-3AD203B41FA5}">
                      <a16:colId xmlns:a16="http://schemas.microsoft.com/office/drawing/2014/main" val="20009"/>
                    </a:ext>
                  </a:extLst>
                </a:gridCol>
                <a:gridCol w="1027153">
                  <a:extLst>
                    <a:ext uri="{9D8B030D-6E8A-4147-A177-3AD203B41FA5}">
                      <a16:colId xmlns:a16="http://schemas.microsoft.com/office/drawing/2014/main" val="20010"/>
                    </a:ext>
                  </a:extLst>
                </a:gridCol>
              </a:tblGrid>
              <a:tr h="448212">
                <a:tc>
                  <a:txBody>
                    <a:bodyPr/>
                    <a:lstStyle/>
                    <a:p>
                      <a:r>
                        <a:rPr lang="en-US" sz="1800" dirty="0" smtClean="0"/>
                        <a:t>a1</a:t>
                      </a:r>
                      <a:endParaRPr lang="en-US" sz="1800" dirty="0"/>
                    </a:p>
                  </a:txBody>
                  <a:tcPr marL="179285" marR="179285" marT="89642" marB="89642"/>
                </a:tc>
                <a:tc>
                  <a:txBody>
                    <a:bodyPr/>
                    <a:lstStyle/>
                    <a:p>
                      <a:r>
                        <a:rPr lang="en-US" sz="1800" dirty="0" smtClean="0"/>
                        <a:t>a2</a:t>
                      </a:r>
                      <a:endParaRPr lang="en-US" sz="1800" dirty="0"/>
                    </a:p>
                  </a:txBody>
                  <a:tcPr marL="179285" marR="179285" marT="89642" marB="89642"/>
                </a:tc>
                <a:tc>
                  <a:txBody>
                    <a:bodyPr/>
                    <a:lstStyle/>
                    <a:p>
                      <a:r>
                        <a:rPr lang="en-US" sz="1800" dirty="0" smtClean="0"/>
                        <a:t>…</a:t>
                      </a:r>
                      <a:endParaRPr lang="en-US" sz="1800" dirty="0"/>
                    </a:p>
                  </a:txBody>
                  <a:tcPr marL="179285" marR="179285" marT="89642" marB="89642"/>
                </a:tc>
                <a:tc>
                  <a:txBody>
                    <a:bodyPr/>
                    <a:lstStyle/>
                    <a:p>
                      <a:r>
                        <a:rPr lang="en-US" sz="1800" dirty="0" smtClean="0"/>
                        <a:t>a21</a:t>
                      </a:r>
                      <a:endParaRPr lang="en-US" sz="1800" dirty="0"/>
                    </a:p>
                  </a:txBody>
                  <a:tcPr marL="179285" marR="179285" marT="89642" marB="89642"/>
                </a:tc>
                <a:tc>
                  <a:txBody>
                    <a:bodyPr/>
                    <a:lstStyle/>
                    <a:p>
                      <a:r>
                        <a:rPr lang="en-US" sz="1800" dirty="0" smtClean="0"/>
                        <a:t>sd1</a:t>
                      </a:r>
                      <a:endParaRPr lang="en-US" sz="1800" dirty="0"/>
                    </a:p>
                  </a:txBody>
                  <a:tcPr marL="179285" marR="179285" marT="89642" marB="89642"/>
                </a:tc>
                <a:tc>
                  <a:txBody>
                    <a:bodyPr/>
                    <a:lstStyle/>
                    <a:p>
                      <a:r>
                        <a:rPr lang="en-US" sz="1800" dirty="0" smtClean="0"/>
                        <a:t>sd2</a:t>
                      </a:r>
                      <a:endParaRPr lang="en-US" sz="1800" dirty="0"/>
                    </a:p>
                  </a:txBody>
                  <a:tcPr marL="179285" marR="179285" marT="89642" marB="89642"/>
                </a:tc>
                <a:tc>
                  <a:txBody>
                    <a:bodyPr/>
                    <a:lstStyle/>
                    <a:p>
                      <a:r>
                        <a:rPr lang="en-US" sz="1800" dirty="0" smtClean="0"/>
                        <a:t>…</a:t>
                      </a:r>
                      <a:endParaRPr lang="en-US" sz="1800" dirty="0"/>
                    </a:p>
                  </a:txBody>
                  <a:tcPr marL="179285" marR="179285" marT="89642" marB="89642"/>
                </a:tc>
                <a:tc>
                  <a:txBody>
                    <a:bodyPr/>
                    <a:lstStyle/>
                    <a:p>
                      <a:r>
                        <a:rPr lang="en-US" sz="1800" dirty="0" smtClean="0"/>
                        <a:t>sd21</a:t>
                      </a:r>
                      <a:endParaRPr lang="en-US" sz="1800" dirty="0"/>
                    </a:p>
                  </a:txBody>
                  <a:tcPr marL="179285" marR="179285" marT="89642" marB="89642"/>
                </a:tc>
                <a:tc>
                  <a:txBody>
                    <a:bodyPr/>
                    <a:lstStyle/>
                    <a:p>
                      <a:r>
                        <a:rPr lang="en-US" sz="1800" dirty="0" smtClean="0"/>
                        <a:t>RUL</a:t>
                      </a:r>
                      <a:endParaRPr lang="en-US" sz="1800" dirty="0"/>
                    </a:p>
                  </a:txBody>
                  <a:tcPr marL="179285" marR="179285" marT="89642" marB="89642"/>
                </a:tc>
                <a:tc>
                  <a:txBody>
                    <a:bodyPr/>
                    <a:lstStyle/>
                    <a:p>
                      <a:r>
                        <a:rPr lang="en-US" sz="1800" dirty="0" smtClean="0"/>
                        <a:t>label1</a:t>
                      </a:r>
                      <a:endParaRPr lang="en-US" sz="1800" dirty="0"/>
                    </a:p>
                  </a:txBody>
                  <a:tcPr marL="179285" marR="179285" marT="89642" marB="89642"/>
                </a:tc>
                <a:tc>
                  <a:txBody>
                    <a:bodyPr/>
                    <a:lstStyle/>
                    <a:p>
                      <a:r>
                        <a:rPr lang="en-US" sz="1800" dirty="0" smtClean="0"/>
                        <a:t>label2</a:t>
                      </a:r>
                      <a:endParaRPr lang="en-US" sz="1800" dirty="0"/>
                    </a:p>
                  </a:txBody>
                  <a:tcPr marL="179285" marR="179285" marT="89642" marB="89642"/>
                </a:tc>
                <a:extLst>
                  <a:ext uri="{0D108BD9-81ED-4DB2-BD59-A6C34878D82A}">
                    <a16:rowId xmlns:a16="http://schemas.microsoft.com/office/drawing/2014/main" val="10000"/>
                  </a:ext>
                </a:extLst>
              </a:tr>
            </a:tbl>
          </a:graphicData>
        </a:graphic>
      </p:graphicFrame>
      <p:sp>
        <p:nvSpPr>
          <p:cNvPr id="7" name="Right Brace 6"/>
          <p:cNvSpPr/>
          <p:nvPr/>
        </p:nvSpPr>
        <p:spPr>
          <a:xfrm rot="5400000">
            <a:off x="18060875" y="3308191"/>
            <a:ext cx="541584" cy="5618035"/>
          </a:xfrm>
          <a:prstGeom prst="rightBrace">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defTabSz="1828827" fontAlgn="auto">
              <a:spcBef>
                <a:spcPts val="0"/>
              </a:spcBef>
              <a:spcAft>
                <a:spcPts val="0"/>
              </a:spcAft>
            </a:pPr>
            <a:endParaRPr lang="en-US" sz="3672" dirty="0">
              <a:solidFill>
                <a:srgbClr val="FFFFFF"/>
              </a:solidFill>
              <a:latin typeface="Segoe UI"/>
            </a:endParaRPr>
          </a:p>
        </p:txBody>
      </p:sp>
      <p:sp>
        <p:nvSpPr>
          <p:cNvPr id="8" name="TextBox 7"/>
          <p:cNvSpPr txBox="1"/>
          <p:nvPr/>
        </p:nvSpPr>
        <p:spPr>
          <a:xfrm>
            <a:off x="15184087" y="6552920"/>
            <a:ext cx="7300857" cy="1122348"/>
          </a:xfrm>
          <a:prstGeom prst="rect">
            <a:avLst/>
          </a:prstGeom>
          <a:noFill/>
        </p:spPr>
        <p:txBody>
          <a:bodyPr wrap="square" lIns="358570" tIns="286856" rIns="358570" bIns="286856" rtlCol="0">
            <a:spAutoFit/>
          </a:bodyPr>
          <a:lstStyle/>
          <a:p>
            <a:pPr algn="l" defTabSz="1828827" fontAlgn="auto">
              <a:lnSpc>
                <a:spcPct val="90000"/>
              </a:lnSpc>
              <a:spcBef>
                <a:spcPts val="0"/>
              </a:spcBef>
              <a:spcAft>
                <a:spcPts val="1176"/>
              </a:spcAft>
            </a:pPr>
            <a:r>
              <a:rPr lang="en-US" sz="3921" dirty="0">
                <a:gradFill>
                  <a:gsLst>
                    <a:gs pos="2917">
                      <a:srgbClr val="FFFFFF"/>
                    </a:gs>
                    <a:gs pos="30000">
                      <a:srgbClr val="FFFFFF"/>
                    </a:gs>
                  </a:gsLst>
                  <a:lin ang="5400000" scaled="0"/>
                </a:gradFill>
                <a:latin typeface="Segoe UI"/>
                <a:ea typeface="+mn-ea"/>
              </a:rPr>
              <a:t>40+ engineered features</a:t>
            </a:r>
          </a:p>
        </p:txBody>
      </p:sp>
      <p:sp>
        <p:nvSpPr>
          <p:cNvPr id="9" name="Rectangle 8"/>
          <p:cNvSpPr/>
          <p:nvPr/>
        </p:nvSpPr>
        <p:spPr>
          <a:xfrm>
            <a:off x="154837" y="10456109"/>
            <a:ext cx="19865317" cy="1178528"/>
          </a:xfrm>
          <a:prstGeom prst="rect">
            <a:avLst/>
          </a:prstGeom>
        </p:spPr>
        <p:txBody>
          <a:bodyPr wrap="square">
            <a:spAutoFit/>
          </a:bodyPr>
          <a:lstStyle/>
          <a:p>
            <a:pPr marL="672324" lvl="1" algn="l" defTabSz="1828827" fontAlgn="auto">
              <a:spcBef>
                <a:spcPts val="0"/>
              </a:spcBef>
              <a:spcAft>
                <a:spcPts val="0"/>
              </a:spcAft>
            </a:pPr>
            <a:r>
              <a:rPr lang="en-US" sz="3529" dirty="0">
                <a:solidFill>
                  <a:srgbClr val="FFFFFF"/>
                </a:solidFill>
                <a:latin typeface="Segoe UI"/>
                <a:ea typeface="+mn-ea"/>
              </a:rPr>
              <a:t>Other potential features: change from initial value, velocity of change, frequency count over a predefined threshold</a:t>
            </a:r>
          </a:p>
        </p:txBody>
      </p:sp>
    </p:spTree>
    <p:extLst>
      <p:ext uri="{BB962C8B-B14F-4D97-AF65-F5344CB8AC3E}">
        <p14:creationId xmlns:p14="http://schemas.microsoft.com/office/powerpoint/2010/main" val="1629655846"/>
      </p:ext>
    </p:extLst>
  </p:cSld>
  <p:clrMapOvr>
    <a:masterClrMapping/>
  </p:clrMapOvr>
  <mc:AlternateContent xmlns:mc="http://schemas.openxmlformats.org/markup-compatibility/2006" xmlns:p14="http://schemas.microsoft.com/office/powerpoint/2010/main">
    <mc:Choice Requires="p14">
      <p:transition>
        <p:fade/>
      </p:transition>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Feature Engineering Methods</a:t>
            </a:r>
            <a:endParaRPr lang="en-US" dirty="0"/>
          </a:p>
        </p:txBody>
      </p:sp>
      <p:sp>
        <p:nvSpPr>
          <p:cNvPr id="27" name="Rectangle 26"/>
          <p:cNvSpPr/>
          <p:nvPr/>
        </p:nvSpPr>
        <p:spPr>
          <a:xfrm>
            <a:off x="687434" y="6627425"/>
            <a:ext cx="16468647" cy="3173309"/>
          </a:xfrm>
          <a:prstGeom prst="rect">
            <a:avLst/>
          </a:prstGeom>
          <a:no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lIns="365709" rtlCol="0" anchor="ctr">
            <a:noAutofit/>
          </a:bodyPr>
          <a:lstStyle/>
          <a:p>
            <a:pPr algn="l" defTabSz="1828827" fontAlgn="auto">
              <a:spcBef>
                <a:spcPts val="1200"/>
              </a:spcBef>
              <a:spcAft>
                <a:spcPts val="0"/>
              </a:spcAft>
            </a:pPr>
            <a:r>
              <a:rPr lang="en-IN" sz="4800" dirty="0">
                <a:solidFill>
                  <a:srgbClr val="FFFFFF">
                    <a:lumMod val="75000"/>
                    <a:lumOff val="25000"/>
                  </a:srgbClr>
                </a:solidFill>
                <a:latin typeface="Segoe UI"/>
              </a:rPr>
              <a:t>2- Lag features for short term: </a:t>
            </a:r>
          </a:p>
          <a:p>
            <a:pPr algn="l" defTabSz="1828827" fontAlgn="auto">
              <a:spcBef>
                <a:spcPts val="1200"/>
              </a:spcBef>
              <a:spcAft>
                <a:spcPts val="0"/>
              </a:spcAft>
            </a:pPr>
            <a:r>
              <a:rPr lang="en-IN" sz="3137" dirty="0">
                <a:solidFill>
                  <a:srgbClr val="FFFFFF">
                    <a:lumMod val="75000"/>
                    <a:lumOff val="25000"/>
                  </a:srgbClr>
                </a:solidFill>
                <a:latin typeface="Segoe UI"/>
              </a:rPr>
              <a:t>For each labelled record of an asset, pick a window of size w and use tumbling windows to create aggregate features for the periods before the labelling date and time.  </a:t>
            </a:r>
          </a:p>
        </p:txBody>
      </p:sp>
      <p:sp>
        <p:nvSpPr>
          <p:cNvPr id="30" name="Rectangle 29"/>
          <p:cNvSpPr/>
          <p:nvPr/>
        </p:nvSpPr>
        <p:spPr>
          <a:xfrm>
            <a:off x="687434" y="10016413"/>
            <a:ext cx="16468647" cy="3173309"/>
          </a:xfrm>
          <a:prstGeom prst="rect">
            <a:avLst/>
          </a:prstGeom>
          <a:no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lIns="365709" rtlCol="0" anchor="ctr">
            <a:noAutofit/>
          </a:bodyPr>
          <a:lstStyle/>
          <a:p>
            <a:pPr algn="l" defTabSz="1828827" fontAlgn="auto">
              <a:spcBef>
                <a:spcPts val="1200"/>
              </a:spcBef>
              <a:spcAft>
                <a:spcPts val="0"/>
              </a:spcAft>
            </a:pPr>
            <a:r>
              <a:rPr lang="en-IN" sz="4800" dirty="0">
                <a:solidFill>
                  <a:srgbClr val="FFFFFF">
                    <a:lumMod val="75000"/>
                    <a:lumOff val="25000"/>
                  </a:srgbClr>
                </a:solidFill>
                <a:latin typeface="Segoe UI"/>
              </a:rPr>
              <a:t>3- Lag features for long term: </a:t>
            </a:r>
          </a:p>
          <a:p>
            <a:pPr algn="l" defTabSz="1828827" fontAlgn="auto">
              <a:spcBef>
                <a:spcPts val="1200"/>
              </a:spcBef>
              <a:spcAft>
                <a:spcPts val="0"/>
              </a:spcAft>
            </a:pPr>
            <a:r>
              <a:rPr lang="en-IN" sz="3137" dirty="0">
                <a:solidFill>
                  <a:srgbClr val="FFFFFF">
                    <a:lumMod val="75000"/>
                    <a:lumOff val="25000"/>
                  </a:srgbClr>
                </a:solidFill>
                <a:latin typeface="Segoe UI"/>
              </a:rPr>
              <a:t>For each labelled record, find aggregated features for a larger window than w reflecting the long term effects. </a:t>
            </a:r>
          </a:p>
        </p:txBody>
      </p:sp>
      <p:sp>
        <p:nvSpPr>
          <p:cNvPr id="40" name="Rectangle 39"/>
          <p:cNvSpPr/>
          <p:nvPr/>
        </p:nvSpPr>
        <p:spPr>
          <a:xfrm>
            <a:off x="687432" y="6627424"/>
            <a:ext cx="91427" cy="3181661"/>
          </a:xfrm>
          <a:prstGeom prst="rect">
            <a:avLst/>
          </a:prstGeom>
          <a:solidFill>
            <a:schemeClr val="tx2"/>
          </a:solidFill>
          <a:ln w="3175">
            <a:solidFill>
              <a:schemeClr val="tx2"/>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defTabSz="1828827" fontAlgn="auto">
              <a:spcBef>
                <a:spcPts val="0"/>
              </a:spcBef>
              <a:spcAft>
                <a:spcPts val="0"/>
              </a:spcAft>
            </a:pPr>
            <a:endParaRPr lang="en-IN" sz="6400" dirty="0">
              <a:solidFill>
                <a:srgbClr val="FFFFFF">
                  <a:lumMod val="75000"/>
                  <a:lumOff val="25000"/>
                </a:srgbClr>
              </a:solidFill>
              <a:latin typeface="Segoe UI Light" panose="020B0502040204020203" pitchFamily="34" charset="0"/>
              <a:cs typeface="Segoe UI Light" panose="020B0502040204020203" pitchFamily="34" charset="0"/>
            </a:endParaRPr>
          </a:p>
        </p:txBody>
      </p:sp>
      <p:sp>
        <p:nvSpPr>
          <p:cNvPr id="42" name="Rectangle 41"/>
          <p:cNvSpPr/>
          <p:nvPr/>
        </p:nvSpPr>
        <p:spPr>
          <a:xfrm>
            <a:off x="687432" y="10016411"/>
            <a:ext cx="91427" cy="3181661"/>
          </a:xfrm>
          <a:prstGeom prst="rect">
            <a:avLst/>
          </a:prstGeom>
          <a:solidFill>
            <a:schemeClr val="tx2"/>
          </a:solidFill>
          <a:ln w="3175">
            <a:solidFill>
              <a:schemeClr val="tx2"/>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defTabSz="1828827" fontAlgn="auto">
              <a:spcBef>
                <a:spcPts val="0"/>
              </a:spcBef>
              <a:spcAft>
                <a:spcPts val="0"/>
              </a:spcAft>
            </a:pPr>
            <a:endParaRPr lang="en-IN" sz="6400" dirty="0">
              <a:solidFill>
                <a:srgbClr val="FFFFFF">
                  <a:lumMod val="75000"/>
                  <a:lumOff val="25000"/>
                </a:srgbClr>
              </a:solidFill>
              <a:latin typeface="Segoe UI Light" panose="020B0502040204020203" pitchFamily="34" charset="0"/>
              <a:cs typeface="Segoe UI Light" panose="020B0502040204020203" pitchFamily="34" charset="0"/>
            </a:endParaRPr>
          </a:p>
        </p:txBody>
      </p:sp>
      <p:sp>
        <p:nvSpPr>
          <p:cNvPr id="43" name="Rectangle 42"/>
          <p:cNvSpPr/>
          <p:nvPr/>
        </p:nvSpPr>
        <p:spPr>
          <a:xfrm>
            <a:off x="17382871" y="3230086"/>
            <a:ext cx="6278775" cy="9959635"/>
          </a:xfrm>
          <a:prstGeom prst="rect">
            <a:avLst/>
          </a:prstGeom>
          <a:no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lIns="365709" rtlCol="0" anchor="ctr">
            <a:noAutofit/>
          </a:bodyPr>
          <a:lstStyle/>
          <a:p>
            <a:pPr algn="l" defTabSz="1828827" fontAlgn="auto">
              <a:spcBef>
                <a:spcPts val="1200"/>
              </a:spcBef>
              <a:spcAft>
                <a:spcPts val="0"/>
              </a:spcAft>
            </a:pPr>
            <a:r>
              <a:rPr lang="en-IN" sz="4400" dirty="0">
                <a:solidFill>
                  <a:srgbClr val="FFFFFF"/>
                </a:solidFill>
                <a:latin typeface="Segoe UI"/>
              </a:rPr>
              <a:t>Create features that capture degradation over time.</a:t>
            </a:r>
          </a:p>
        </p:txBody>
      </p:sp>
      <p:sp>
        <p:nvSpPr>
          <p:cNvPr id="14" name="Rectangle 13"/>
          <p:cNvSpPr/>
          <p:nvPr/>
        </p:nvSpPr>
        <p:spPr>
          <a:xfrm>
            <a:off x="687434" y="3230085"/>
            <a:ext cx="16468647" cy="3173309"/>
          </a:xfrm>
          <a:prstGeom prst="rect">
            <a:avLst/>
          </a:prstGeom>
          <a:no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lIns="365709" rtlCol="0" anchor="ctr">
            <a:noAutofit/>
          </a:bodyPr>
          <a:lstStyle/>
          <a:p>
            <a:pPr algn="l" defTabSz="1828827" fontAlgn="auto">
              <a:spcBef>
                <a:spcPts val="1200"/>
              </a:spcBef>
              <a:spcAft>
                <a:spcPts val="0"/>
              </a:spcAft>
            </a:pPr>
            <a:r>
              <a:rPr lang="en-IN" sz="4800" dirty="0">
                <a:solidFill>
                  <a:srgbClr val="FFFFFF">
                    <a:lumMod val="75000"/>
                    <a:lumOff val="25000"/>
                  </a:srgbClr>
                </a:solidFill>
                <a:latin typeface="Segoe UI"/>
              </a:rPr>
              <a:t>1- Rolling aggregates: </a:t>
            </a:r>
          </a:p>
          <a:p>
            <a:pPr algn="l" defTabSz="1828827" fontAlgn="auto">
              <a:spcBef>
                <a:spcPts val="1200"/>
              </a:spcBef>
              <a:spcAft>
                <a:spcPts val="0"/>
              </a:spcAft>
            </a:pPr>
            <a:r>
              <a:rPr lang="en-IN" sz="3137" dirty="0">
                <a:solidFill>
                  <a:srgbClr val="FFFFFF">
                    <a:lumMod val="75000"/>
                    <a:lumOff val="25000"/>
                  </a:srgbClr>
                </a:solidFill>
                <a:latin typeface="Segoe UI"/>
              </a:rPr>
              <a:t>For each labelled record of an asset, pick a rolling window of size w,  compute rolling aggregate features for the periods before the labelling date and time of that record.  </a:t>
            </a:r>
          </a:p>
        </p:txBody>
      </p:sp>
      <p:sp>
        <p:nvSpPr>
          <p:cNvPr id="15" name="Rectangle 14"/>
          <p:cNvSpPr/>
          <p:nvPr/>
        </p:nvSpPr>
        <p:spPr>
          <a:xfrm>
            <a:off x="687432" y="3230085"/>
            <a:ext cx="91427" cy="3181661"/>
          </a:xfrm>
          <a:prstGeom prst="rect">
            <a:avLst/>
          </a:prstGeom>
          <a:solidFill>
            <a:schemeClr val="tx2"/>
          </a:solidFill>
          <a:ln w="3175">
            <a:solidFill>
              <a:schemeClr val="tx2"/>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defTabSz="1828827" fontAlgn="auto">
              <a:spcBef>
                <a:spcPts val="0"/>
              </a:spcBef>
              <a:spcAft>
                <a:spcPts val="0"/>
              </a:spcAft>
            </a:pPr>
            <a:endParaRPr lang="en-IN" sz="6400" dirty="0">
              <a:solidFill>
                <a:srgbClr val="FFFFFF">
                  <a:lumMod val="75000"/>
                  <a:lumOff val="25000"/>
                </a:srgb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1749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 Techniques</a:t>
            </a:r>
            <a:endParaRPr lang="en-US" dirty="0"/>
          </a:p>
        </p:txBody>
      </p:sp>
      <p:sp>
        <p:nvSpPr>
          <p:cNvPr id="18" name="Rectangle 17"/>
          <p:cNvSpPr/>
          <p:nvPr/>
        </p:nvSpPr>
        <p:spPr>
          <a:xfrm>
            <a:off x="1601353" y="2889382"/>
            <a:ext cx="8286059" cy="4256071"/>
          </a:xfrm>
          <a:prstGeom prst="rect">
            <a:avLst/>
          </a:prstGeom>
          <a:solidFill>
            <a:schemeClr val="bg1"/>
          </a:solid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tIns="91427" bIns="91427" rtlCol="0" anchor="t">
            <a:noAutofit/>
          </a:bodyPr>
          <a:lstStyle/>
          <a:p>
            <a:pPr algn="l" defTabSz="1828827" fontAlgn="auto">
              <a:spcBef>
                <a:spcPts val="0"/>
              </a:spcBef>
              <a:spcAft>
                <a:spcPts val="0"/>
              </a:spcAft>
            </a:pPr>
            <a:endParaRPr lang="en-US" sz="3600" b="1" dirty="0">
              <a:solidFill>
                <a:srgbClr val="FFFFFF"/>
              </a:solidFill>
              <a:latin typeface="Segoe UI Semibold" panose="020B0702040204020203" pitchFamily="34" charset="0"/>
            </a:endParaRPr>
          </a:p>
        </p:txBody>
      </p:sp>
      <p:sp>
        <p:nvSpPr>
          <p:cNvPr id="21" name="Rectangle 20"/>
          <p:cNvSpPr/>
          <p:nvPr/>
        </p:nvSpPr>
        <p:spPr>
          <a:xfrm>
            <a:off x="1614360" y="4207579"/>
            <a:ext cx="8267480" cy="2925568"/>
          </a:xfrm>
          <a:prstGeom prst="rect">
            <a:avLst/>
          </a:prstGeom>
          <a:solidFill>
            <a:schemeClr val="bg1">
              <a:lumMod val="65000"/>
            </a:schemeClr>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l" defTabSz="1828827" fontAlgn="auto">
              <a:spcBef>
                <a:spcPts val="0"/>
              </a:spcBef>
              <a:spcAft>
                <a:spcPts val="0"/>
              </a:spcAft>
            </a:pPr>
            <a:r>
              <a:rPr lang="en-US" sz="2800" dirty="0">
                <a:solidFill>
                  <a:srgbClr val="FFFFFF"/>
                </a:solidFill>
                <a:latin typeface="Segoe UI"/>
              </a:rPr>
              <a:t>Predict failures within a future period of time</a:t>
            </a:r>
          </a:p>
          <a:p>
            <a:pPr marL="571419" indent="-571419" algn="l" defTabSz="1828827" fontAlgn="auto">
              <a:spcBef>
                <a:spcPts val="0"/>
              </a:spcBef>
              <a:spcAft>
                <a:spcPts val="0"/>
              </a:spcAft>
              <a:buFont typeface="Arial" panose="020B0604020202020204" pitchFamily="34" charset="0"/>
              <a:buChar char="•"/>
            </a:pPr>
            <a:endParaRPr lang="en-US" sz="2800" dirty="0">
              <a:solidFill>
                <a:srgbClr val="FFFFFF"/>
              </a:solidFill>
              <a:latin typeface="Segoe UI"/>
            </a:endParaRPr>
          </a:p>
        </p:txBody>
      </p:sp>
      <p:pic>
        <p:nvPicPr>
          <p:cNvPr id="75" name="Picture 7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590984">
            <a:off x="8527281" y="3123646"/>
            <a:ext cx="820142" cy="786309"/>
          </a:xfrm>
          <a:prstGeom prst="rect">
            <a:avLst/>
          </a:prstGeom>
        </p:spPr>
      </p:pic>
      <p:sp>
        <p:nvSpPr>
          <p:cNvPr id="3" name="Rectangle 2"/>
          <p:cNvSpPr/>
          <p:nvPr/>
        </p:nvSpPr>
        <p:spPr>
          <a:xfrm>
            <a:off x="1588344" y="2178555"/>
            <a:ext cx="5784844" cy="646331"/>
          </a:xfrm>
          <a:prstGeom prst="rect">
            <a:avLst/>
          </a:prstGeom>
        </p:spPr>
        <p:txBody>
          <a:bodyPr wrap="square">
            <a:spAutoFit/>
          </a:bodyPr>
          <a:lstStyle/>
          <a:p>
            <a:pPr algn="l" defTabSz="1828827" fontAlgn="auto">
              <a:spcBef>
                <a:spcPts val="0"/>
              </a:spcBef>
              <a:spcAft>
                <a:spcPts val="0"/>
              </a:spcAft>
            </a:pPr>
            <a:r>
              <a:rPr lang="en-US" sz="3600" b="1" dirty="0">
                <a:solidFill>
                  <a:srgbClr val="FFFFFF"/>
                </a:solidFill>
                <a:latin typeface="Segoe UI Semibold" panose="020B0702040204020203" pitchFamily="34" charset="0"/>
                <a:ea typeface="+mn-ea"/>
              </a:rPr>
              <a:t>BINARY CLASSIFICATION</a:t>
            </a:r>
          </a:p>
        </p:txBody>
      </p:sp>
      <p:sp>
        <p:nvSpPr>
          <p:cNvPr id="47" name="Oval 46"/>
          <p:cNvSpPr/>
          <p:nvPr/>
        </p:nvSpPr>
        <p:spPr>
          <a:xfrm>
            <a:off x="1811202" y="3224256"/>
            <a:ext cx="303143" cy="336128"/>
          </a:xfrm>
          <a:prstGeom prst="ellipse">
            <a:avLst/>
          </a:prstGeom>
          <a:solidFill>
            <a:schemeClr val="bg1">
              <a:lumMod val="65000"/>
            </a:schemeClr>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defTabSz="1828827" fontAlgn="auto">
              <a:spcBef>
                <a:spcPts val="0"/>
              </a:spcBef>
              <a:spcAft>
                <a:spcPts val="0"/>
              </a:spcAft>
            </a:pPr>
            <a:endParaRPr lang="en-US" sz="3600" dirty="0">
              <a:solidFill>
                <a:srgbClr val="FFFFFF"/>
              </a:solidFill>
              <a:latin typeface="Segoe UI"/>
            </a:endParaRPr>
          </a:p>
        </p:txBody>
      </p:sp>
      <p:sp>
        <p:nvSpPr>
          <p:cNvPr id="50" name="Oval 49"/>
          <p:cNvSpPr/>
          <p:nvPr/>
        </p:nvSpPr>
        <p:spPr>
          <a:xfrm>
            <a:off x="2263857" y="3230121"/>
            <a:ext cx="303143" cy="336128"/>
          </a:xfrm>
          <a:prstGeom prst="ellipse">
            <a:avLst/>
          </a:prstGeom>
          <a:solidFill>
            <a:schemeClr val="bg1">
              <a:lumMod val="65000"/>
            </a:schemeClr>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defTabSz="1828827" fontAlgn="auto">
              <a:spcBef>
                <a:spcPts val="0"/>
              </a:spcBef>
              <a:spcAft>
                <a:spcPts val="0"/>
              </a:spcAft>
            </a:pPr>
            <a:endParaRPr lang="en-US" sz="3600" dirty="0">
              <a:solidFill>
                <a:srgbClr val="FFFFFF"/>
              </a:solidFill>
              <a:latin typeface="Segoe UI"/>
            </a:endParaRPr>
          </a:p>
        </p:txBody>
      </p:sp>
      <p:sp>
        <p:nvSpPr>
          <p:cNvPr id="51" name="Oval 50"/>
          <p:cNvSpPr/>
          <p:nvPr/>
        </p:nvSpPr>
        <p:spPr>
          <a:xfrm>
            <a:off x="2706972" y="3224256"/>
            <a:ext cx="303143" cy="336128"/>
          </a:xfrm>
          <a:prstGeom prst="ellipse">
            <a:avLst/>
          </a:prstGeom>
          <a:solidFill>
            <a:schemeClr val="bg1">
              <a:lumMod val="65000"/>
            </a:schemeClr>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defTabSz="1828827" fontAlgn="auto">
              <a:spcBef>
                <a:spcPts val="0"/>
              </a:spcBef>
              <a:spcAft>
                <a:spcPts val="0"/>
              </a:spcAft>
            </a:pPr>
            <a:endParaRPr lang="en-US" sz="3600" dirty="0">
              <a:solidFill>
                <a:srgbClr val="FFFFFF"/>
              </a:solidFill>
              <a:latin typeface="Segoe UI"/>
            </a:endParaRPr>
          </a:p>
        </p:txBody>
      </p:sp>
      <p:sp>
        <p:nvSpPr>
          <p:cNvPr id="25" name="Rectangle 24"/>
          <p:cNvSpPr/>
          <p:nvPr/>
        </p:nvSpPr>
        <p:spPr>
          <a:xfrm>
            <a:off x="1614363" y="8560650"/>
            <a:ext cx="8286328" cy="4279829"/>
          </a:xfrm>
          <a:prstGeom prst="rect">
            <a:avLst/>
          </a:prstGeom>
          <a:solidFill>
            <a:schemeClr val="bg1"/>
          </a:solid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tIns="91427" bIns="91427" rtlCol="0" anchor="t">
            <a:noAutofit/>
          </a:bodyPr>
          <a:lstStyle/>
          <a:p>
            <a:pPr algn="l" defTabSz="1828827" fontAlgn="auto">
              <a:spcBef>
                <a:spcPts val="0"/>
              </a:spcBef>
              <a:spcAft>
                <a:spcPts val="0"/>
              </a:spcAft>
            </a:pPr>
            <a:endParaRPr lang="en-US" sz="3600" b="1" dirty="0">
              <a:solidFill>
                <a:srgbClr val="FFFFFF"/>
              </a:solidFill>
              <a:latin typeface="Segoe UI Semibold" panose="020B0702040204020203" pitchFamily="34" charset="0"/>
            </a:endParaRPr>
          </a:p>
        </p:txBody>
      </p:sp>
      <p:sp>
        <p:nvSpPr>
          <p:cNvPr id="26" name="Rectangle 25"/>
          <p:cNvSpPr/>
          <p:nvPr/>
        </p:nvSpPr>
        <p:spPr>
          <a:xfrm>
            <a:off x="1614548" y="9907931"/>
            <a:ext cx="8267480" cy="2932548"/>
          </a:xfrm>
          <a:prstGeom prst="rect">
            <a:avLst/>
          </a:prstGeom>
          <a:solidFill>
            <a:srgbClr val="92D050"/>
          </a:solidFill>
          <a:ln w="3175">
            <a:solidFill>
              <a:schemeClr val="tx2"/>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l" defTabSz="1828827" fontAlgn="auto">
              <a:spcBef>
                <a:spcPts val="0"/>
              </a:spcBef>
              <a:spcAft>
                <a:spcPts val="0"/>
              </a:spcAft>
            </a:pPr>
            <a:r>
              <a:rPr lang="en-US" sz="2800" dirty="0">
                <a:solidFill>
                  <a:srgbClr val="FFFFFF"/>
                </a:solidFill>
                <a:latin typeface="Segoe UI"/>
              </a:rPr>
              <a:t>Predict failures with their causes within a future time period.</a:t>
            </a:r>
          </a:p>
          <a:p>
            <a:pPr algn="l" defTabSz="1828827" fontAlgn="auto">
              <a:spcBef>
                <a:spcPts val="0"/>
              </a:spcBef>
              <a:spcAft>
                <a:spcPts val="0"/>
              </a:spcAft>
            </a:pPr>
            <a:endParaRPr lang="en-US" sz="2800" dirty="0">
              <a:solidFill>
                <a:srgbClr val="FFFFFF"/>
              </a:solidFill>
              <a:latin typeface="Segoe UI"/>
            </a:endParaRPr>
          </a:p>
          <a:p>
            <a:pPr algn="l" defTabSz="1828827" fontAlgn="auto">
              <a:spcBef>
                <a:spcPts val="0"/>
              </a:spcBef>
              <a:spcAft>
                <a:spcPts val="0"/>
              </a:spcAft>
            </a:pPr>
            <a:r>
              <a:rPr lang="en-US" sz="2800" dirty="0">
                <a:solidFill>
                  <a:srgbClr val="FFFFFF"/>
                </a:solidFill>
                <a:latin typeface="Segoe UI"/>
              </a:rPr>
              <a:t>Predict remaining useful life within ranges of future periods</a:t>
            </a:r>
          </a:p>
        </p:txBody>
      </p:sp>
      <p:sp>
        <p:nvSpPr>
          <p:cNvPr id="27" name="Rectangle 26"/>
          <p:cNvSpPr/>
          <p:nvPr/>
        </p:nvSpPr>
        <p:spPr>
          <a:xfrm>
            <a:off x="1614363" y="7767862"/>
            <a:ext cx="5522987" cy="646331"/>
          </a:xfrm>
          <a:prstGeom prst="rect">
            <a:avLst/>
          </a:prstGeom>
        </p:spPr>
        <p:txBody>
          <a:bodyPr wrap="none">
            <a:spAutoFit/>
          </a:bodyPr>
          <a:lstStyle/>
          <a:p>
            <a:pPr algn="l" defTabSz="1828827" fontAlgn="auto">
              <a:spcBef>
                <a:spcPts val="0"/>
              </a:spcBef>
              <a:spcAft>
                <a:spcPts val="0"/>
              </a:spcAft>
            </a:pPr>
            <a:r>
              <a:rPr lang="en-US" sz="3600" b="1" spc="-300" dirty="0">
                <a:solidFill>
                  <a:srgbClr val="FFFFFF"/>
                </a:solidFill>
                <a:latin typeface="Segoe UI Semibold" panose="020B0702040204020203" pitchFamily="34" charset="0"/>
                <a:ea typeface="+mn-ea"/>
              </a:rPr>
              <a:t>MULTICLASS CLASSIFICATION</a:t>
            </a:r>
          </a:p>
        </p:txBody>
      </p:sp>
      <p:sp>
        <p:nvSpPr>
          <p:cNvPr id="28" name="Oval 27"/>
          <p:cNvSpPr/>
          <p:nvPr/>
        </p:nvSpPr>
        <p:spPr>
          <a:xfrm>
            <a:off x="1751562" y="8861727"/>
            <a:ext cx="336128" cy="386635"/>
          </a:xfrm>
          <a:prstGeom prst="ellipse">
            <a:avLst/>
          </a:prstGeom>
          <a:solidFill>
            <a:srgbClr val="92D050"/>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defTabSz="1828827" fontAlgn="auto">
              <a:spcBef>
                <a:spcPts val="0"/>
              </a:spcBef>
              <a:spcAft>
                <a:spcPts val="0"/>
              </a:spcAft>
            </a:pPr>
            <a:endParaRPr lang="en-US" sz="3600" dirty="0">
              <a:solidFill>
                <a:srgbClr val="FFFFFF"/>
              </a:solidFill>
              <a:latin typeface="Segoe UI"/>
            </a:endParaRPr>
          </a:p>
        </p:txBody>
      </p:sp>
      <p:sp>
        <p:nvSpPr>
          <p:cNvPr id="29" name="Oval 28"/>
          <p:cNvSpPr/>
          <p:nvPr/>
        </p:nvSpPr>
        <p:spPr>
          <a:xfrm>
            <a:off x="2186219" y="8861728"/>
            <a:ext cx="355892" cy="386633"/>
          </a:xfrm>
          <a:prstGeom prst="ellipse">
            <a:avLst/>
          </a:prstGeom>
          <a:solidFill>
            <a:srgbClr val="92D050"/>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defTabSz="1828827" fontAlgn="auto">
              <a:spcBef>
                <a:spcPts val="0"/>
              </a:spcBef>
              <a:spcAft>
                <a:spcPts val="0"/>
              </a:spcAft>
            </a:pPr>
            <a:endParaRPr lang="en-US" sz="3600" dirty="0">
              <a:solidFill>
                <a:srgbClr val="FFFFFF"/>
              </a:solidFill>
              <a:latin typeface="Segoe UI"/>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590984">
            <a:off x="8668997" y="8705904"/>
            <a:ext cx="909383" cy="904462"/>
          </a:xfrm>
          <a:prstGeom prst="rect">
            <a:avLst/>
          </a:prstGeom>
        </p:spPr>
      </p:pic>
      <p:sp>
        <p:nvSpPr>
          <p:cNvPr id="61" name="Rectangle 60"/>
          <p:cNvSpPr/>
          <p:nvPr/>
        </p:nvSpPr>
        <p:spPr>
          <a:xfrm>
            <a:off x="12332495" y="2889618"/>
            <a:ext cx="8286059" cy="4243530"/>
          </a:xfrm>
          <a:prstGeom prst="rect">
            <a:avLst/>
          </a:prstGeom>
          <a:solidFill>
            <a:schemeClr val="bg1"/>
          </a:solid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tIns="91427" bIns="91427" rtlCol="0" anchor="t">
            <a:noAutofit/>
          </a:bodyPr>
          <a:lstStyle/>
          <a:p>
            <a:pPr algn="l" defTabSz="1828827" fontAlgn="auto">
              <a:spcBef>
                <a:spcPts val="0"/>
              </a:spcBef>
              <a:spcAft>
                <a:spcPts val="0"/>
              </a:spcAft>
            </a:pPr>
            <a:endParaRPr lang="en-US" sz="3600" b="1" dirty="0">
              <a:solidFill>
                <a:srgbClr val="FFFFFF"/>
              </a:solidFill>
              <a:latin typeface="Segoe UI Semibold" panose="020B0702040204020203" pitchFamily="34" charset="0"/>
            </a:endParaRPr>
          </a:p>
        </p:txBody>
      </p:sp>
      <p:sp>
        <p:nvSpPr>
          <p:cNvPr id="62" name="Rectangle 61"/>
          <p:cNvSpPr/>
          <p:nvPr/>
        </p:nvSpPr>
        <p:spPr>
          <a:xfrm>
            <a:off x="12332681" y="4204008"/>
            <a:ext cx="8267480" cy="2929137"/>
          </a:xfrm>
          <a:prstGeom prst="rect">
            <a:avLst/>
          </a:prstGeom>
          <a:solidFill>
            <a:srgbClr val="69A0B5"/>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l" defTabSz="1828827" fontAlgn="auto">
              <a:spcBef>
                <a:spcPts val="0"/>
              </a:spcBef>
              <a:spcAft>
                <a:spcPts val="0"/>
              </a:spcAft>
            </a:pPr>
            <a:endParaRPr lang="en-US" sz="2800" dirty="0">
              <a:solidFill>
                <a:srgbClr val="FFFFFF"/>
              </a:solidFill>
              <a:latin typeface="Segoe UI"/>
            </a:endParaRPr>
          </a:p>
          <a:p>
            <a:pPr algn="l" defTabSz="1828827" fontAlgn="auto">
              <a:spcBef>
                <a:spcPts val="0"/>
              </a:spcBef>
              <a:spcAft>
                <a:spcPts val="0"/>
              </a:spcAft>
            </a:pPr>
            <a:r>
              <a:rPr lang="en-US" sz="2800" dirty="0">
                <a:solidFill>
                  <a:srgbClr val="FFFFFF"/>
                </a:solidFill>
                <a:latin typeface="Segoe UI"/>
              </a:rPr>
              <a:t>Predict remaining useful life, the amount of time before the next failure</a:t>
            </a:r>
          </a:p>
          <a:p>
            <a:pPr algn="l" defTabSz="1828827" fontAlgn="auto">
              <a:spcBef>
                <a:spcPts val="0"/>
              </a:spcBef>
              <a:spcAft>
                <a:spcPts val="0"/>
              </a:spcAft>
            </a:pPr>
            <a:endParaRPr lang="en-US" sz="2800" dirty="0">
              <a:solidFill>
                <a:srgbClr val="FFFFFF"/>
              </a:solidFill>
              <a:latin typeface="Segoe UI"/>
            </a:endParaRPr>
          </a:p>
          <a:p>
            <a:pPr marL="571419" indent="-571419" algn="l" defTabSz="1828827" fontAlgn="auto">
              <a:spcBef>
                <a:spcPts val="0"/>
              </a:spcBef>
              <a:spcAft>
                <a:spcPts val="0"/>
              </a:spcAft>
              <a:buFont typeface="Arial" panose="020B0604020202020204" pitchFamily="34" charset="0"/>
              <a:buChar char="•"/>
            </a:pPr>
            <a:endParaRPr lang="en-US" sz="2800" dirty="0">
              <a:solidFill>
                <a:srgbClr val="FFFFFF"/>
              </a:solidFill>
              <a:latin typeface="Segoe UI"/>
            </a:endParaRPr>
          </a:p>
        </p:txBody>
      </p:sp>
      <p:sp>
        <p:nvSpPr>
          <p:cNvPr id="65" name="Rectangle 64"/>
          <p:cNvSpPr/>
          <p:nvPr/>
        </p:nvSpPr>
        <p:spPr>
          <a:xfrm>
            <a:off x="12254136" y="2160064"/>
            <a:ext cx="4228835" cy="646331"/>
          </a:xfrm>
          <a:prstGeom prst="rect">
            <a:avLst/>
          </a:prstGeom>
        </p:spPr>
        <p:txBody>
          <a:bodyPr wrap="square">
            <a:spAutoFit/>
          </a:bodyPr>
          <a:lstStyle/>
          <a:p>
            <a:pPr algn="l" defTabSz="1828827" fontAlgn="auto">
              <a:spcBef>
                <a:spcPts val="0"/>
              </a:spcBef>
              <a:spcAft>
                <a:spcPts val="0"/>
              </a:spcAft>
            </a:pPr>
            <a:r>
              <a:rPr lang="en-US" sz="3600" b="1" dirty="0">
                <a:solidFill>
                  <a:srgbClr val="FFFFFF"/>
                </a:solidFill>
                <a:latin typeface="Segoe UI Semibold" panose="020B0702040204020203" pitchFamily="34" charset="0"/>
                <a:ea typeface="+mn-ea"/>
              </a:rPr>
              <a:t>REGRESSION</a:t>
            </a:r>
          </a:p>
        </p:txBody>
      </p:sp>
      <p:sp>
        <p:nvSpPr>
          <p:cNvPr id="66" name="Oval 65"/>
          <p:cNvSpPr/>
          <p:nvPr/>
        </p:nvSpPr>
        <p:spPr>
          <a:xfrm>
            <a:off x="12563641" y="3180672"/>
            <a:ext cx="303143" cy="336128"/>
          </a:xfrm>
          <a:prstGeom prst="ellipse">
            <a:avLst/>
          </a:prstGeom>
          <a:solidFill>
            <a:srgbClr val="69A0B5"/>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defTabSz="1828827" fontAlgn="auto">
              <a:spcBef>
                <a:spcPts val="0"/>
              </a:spcBef>
              <a:spcAft>
                <a:spcPts val="0"/>
              </a:spcAft>
            </a:pPr>
            <a:endParaRPr lang="en-US" sz="3600" dirty="0">
              <a:solidFill>
                <a:srgbClr val="FFFFFF"/>
              </a:solidFill>
              <a:latin typeface="Segoe UI"/>
            </a:endParaRPr>
          </a:p>
        </p:txBody>
      </p:sp>
      <p:sp>
        <p:nvSpPr>
          <p:cNvPr id="67" name="Oval 66"/>
          <p:cNvSpPr/>
          <p:nvPr/>
        </p:nvSpPr>
        <p:spPr>
          <a:xfrm>
            <a:off x="13016294" y="3186536"/>
            <a:ext cx="303143" cy="336128"/>
          </a:xfrm>
          <a:prstGeom prst="ellipse">
            <a:avLst/>
          </a:prstGeom>
          <a:solidFill>
            <a:srgbClr val="69A0B5"/>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defTabSz="1828827" fontAlgn="auto">
              <a:spcBef>
                <a:spcPts val="0"/>
              </a:spcBef>
              <a:spcAft>
                <a:spcPts val="0"/>
              </a:spcAft>
            </a:pPr>
            <a:endParaRPr lang="en-US" sz="3600" dirty="0">
              <a:solidFill>
                <a:srgbClr val="FFFFFF"/>
              </a:solidFill>
              <a:latin typeface="Segoe UI"/>
            </a:endParaRPr>
          </a:p>
        </p:txBody>
      </p:sp>
      <p:sp>
        <p:nvSpPr>
          <p:cNvPr id="68" name="Oval 67"/>
          <p:cNvSpPr/>
          <p:nvPr/>
        </p:nvSpPr>
        <p:spPr>
          <a:xfrm>
            <a:off x="13459411" y="3180672"/>
            <a:ext cx="303143" cy="336128"/>
          </a:xfrm>
          <a:prstGeom prst="ellipse">
            <a:avLst/>
          </a:prstGeom>
          <a:solidFill>
            <a:srgbClr val="69A0B5"/>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defTabSz="1828827" fontAlgn="auto">
              <a:spcBef>
                <a:spcPts val="0"/>
              </a:spcBef>
              <a:spcAft>
                <a:spcPts val="0"/>
              </a:spcAft>
            </a:pPr>
            <a:endParaRPr lang="en-US" sz="3600" dirty="0">
              <a:solidFill>
                <a:srgbClr val="FFFFFF"/>
              </a:solidFill>
              <a:latin typeface="Segoe UI"/>
            </a:endParaRPr>
          </a:p>
        </p:txBody>
      </p:sp>
      <p:sp>
        <p:nvSpPr>
          <p:cNvPr id="69" name="Rectangle 68"/>
          <p:cNvSpPr/>
          <p:nvPr/>
        </p:nvSpPr>
        <p:spPr>
          <a:xfrm>
            <a:off x="12310514" y="8560652"/>
            <a:ext cx="8267384" cy="4279829"/>
          </a:xfrm>
          <a:prstGeom prst="rect">
            <a:avLst/>
          </a:prstGeom>
          <a:solidFill>
            <a:schemeClr val="bg1"/>
          </a:solid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tIns="91427" bIns="91427" rtlCol="0" anchor="t">
            <a:noAutofit/>
          </a:bodyPr>
          <a:lstStyle/>
          <a:p>
            <a:pPr algn="l" defTabSz="1828827" fontAlgn="auto">
              <a:spcBef>
                <a:spcPts val="0"/>
              </a:spcBef>
              <a:spcAft>
                <a:spcPts val="0"/>
              </a:spcAft>
            </a:pPr>
            <a:endParaRPr lang="en-US" sz="3600" b="1" dirty="0">
              <a:solidFill>
                <a:srgbClr val="FFFFFF"/>
              </a:solidFill>
              <a:latin typeface="Segoe UI Semibold" panose="020B0702040204020203" pitchFamily="34" charset="0"/>
            </a:endParaRPr>
          </a:p>
        </p:txBody>
      </p:sp>
      <p:sp>
        <p:nvSpPr>
          <p:cNvPr id="70" name="Rectangle 69"/>
          <p:cNvSpPr/>
          <p:nvPr/>
        </p:nvSpPr>
        <p:spPr>
          <a:xfrm>
            <a:off x="12310688" y="9913966"/>
            <a:ext cx="8267209" cy="2967125"/>
          </a:xfrm>
          <a:prstGeom prst="rect">
            <a:avLst/>
          </a:prstGeom>
          <a:solidFill>
            <a:schemeClr val="tx2"/>
          </a:solidFill>
          <a:ln w="3175">
            <a:solidFill>
              <a:schemeClr val="tx2"/>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l" defTabSz="1828827" fontAlgn="auto">
              <a:spcBef>
                <a:spcPts val="0"/>
              </a:spcBef>
              <a:spcAft>
                <a:spcPts val="0"/>
              </a:spcAft>
            </a:pPr>
            <a:endParaRPr lang="en-US" sz="2800" dirty="0">
              <a:solidFill>
                <a:srgbClr val="FFFFFF"/>
              </a:solidFill>
              <a:latin typeface="Segoe UI"/>
            </a:endParaRPr>
          </a:p>
          <a:p>
            <a:pPr algn="l" defTabSz="1828827" fontAlgn="auto">
              <a:spcBef>
                <a:spcPts val="0"/>
              </a:spcBef>
              <a:spcAft>
                <a:spcPts val="0"/>
              </a:spcAft>
            </a:pPr>
            <a:r>
              <a:rPr lang="en-US" sz="2800" dirty="0">
                <a:solidFill>
                  <a:srgbClr val="FFFFFF"/>
                </a:solidFill>
                <a:latin typeface="Segoe UI"/>
              </a:rPr>
              <a:t>Identify change in normal trends to find anomalies</a:t>
            </a:r>
          </a:p>
          <a:p>
            <a:pPr marL="571419" indent="-571419" algn="l" defTabSz="1828827" fontAlgn="auto">
              <a:spcBef>
                <a:spcPts val="0"/>
              </a:spcBef>
              <a:spcAft>
                <a:spcPts val="0"/>
              </a:spcAft>
              <a:buFont typeface="Arial" panose="020B0604020202020204" pitchFamily="34" charset="0"/>
              <a:buChar char="•"/>
            </a:pPr>
            <a:endParaRPr lang="en-US" sz="2800" dirty="0">
              <a:solidFill>
                <a:srgbClr val="FFFFFF"/>
              </a:solidFill>
              <a:latin typeface="Segoe UI"/>
            </a:endParaRPr>
          </a:p>
          <a:p>
            <a:pPr marL="571419" indent="-571419" algn="l" defTabSz="1828827" fontAlgn="auto">
              <a:spcBef>
                <a:spcPts val="0"/>
              </a:spcBef>
              <a:spcAft>
                <a:spcPts val="0"/>
              </a:spcAft>
              <a:buFont typeface="Arial" panose="020B0604020202020204" pitchFamily="34" charset="0"/>
              <a:buChar char="•"/>
            </a:pPr>
            <a:endParaRPr lang="en-US" sz="2800" dirty="0">
              <a:solidFill>
                <a:srgbClr val="FFFFFF"/>
              </a:solidFill>
              <a:latin typeface="Segoe UI"/>
            </a:endParaRPr>
          </a:p>
        </p:txBody>
      </p:sp>
      <p:sp>
        <p:nvSpPr>
          <p:cNvPr id="71" name="Rectangle 70"/>
          <p:cNvSpPr/>
          <p:nvPr/>
        </p:nvSpPr>
        <p:spPr>
          <a:xfrm>
            <a:off x="12393324" y="7862703"/>
            <a:ext cx="4314451" cy="646331"/>
          </a:xfrm>
          <a:prstGeom prst="rect">
            <a:avLst/>
          </a:prstGeom>
        </p:spPr>
        <p:txBody>
          <a:bodyPr wrap="none">
            <a:spAutoFit/>
          </a:bodyPr>
          <a:lstStyle/>
          <a:p>
            <a:pPr algn="l" defTabSz="1828827" fontAlgn="auto">
              <a:spcBef>
                <a:spcPts val="0"/>
              </a:spcBef>
              <a:spcAft>
                <a:spcPts val="0"/>
              </a:spcAft>
            </a:pPr>
            <a:r>
              <a:rPr lang="en-US" sz="3600" b="1" spc="-300" dirty="0">
                <a:solidFill>
                  <a:srgbClr val="FFFFFF"/>
                </a:solidFill>
                <a:latin typeface="Segoe UI Semibold" panose="020B0702040204020203" pitchFamily="34" charset="0"/>
                <a:ea typeface="+mn-ea"/>
              </a:rPr>
              <a:t>ANOMALY DETECTION</a:t>
            </a:r>
          </a:p>
        </p:txBody>
      </p:sp>
      <p:sp>
        <p:nvSpPr>
          <p:cNvPr id="72" name="Oval 71"/>
          <p:cNvSpPr/>
          <p:nvPr/>
        </p:nvSpPr>
        <p:spPr>
          <a:xfrm>
            <a:off x="12577106" y="8922085"/>
            <a:ext cx="336128" cy="336128"/>
          </a:xfrm>
          <a:prstGeom prst="ellipse">
            <a:avLst/>
          </a:prstGeom>
          <a:solidFill>
            <a:srgbClr val="00B0F0"/>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defTabSz="1828827" fontAlgn="auto">
              <a:spcBef>
                <a:spcPts val="0"/>
              </a:spcBef>
              <a:spcAft>
                <a:spcPts val="0"/>
              </a:spcAft>
            </a:pPr>
            <a:endParaRPr lang="en-US" sz="3600" dirty="0">
              <a:solidFill>
                <a:srgbClr val="FFFFFF"/>
              </a:solidFill>
              <a:latin typeface="Segoe UI"/>
            </a:endParaRPr>
          </a:p>
        </p:txBody>
      </p:sp>
      <p:pic>
        <p:nvPicPr>
          <p:cNvPr id="74" name="Picture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590984">
            <a:off x="19118777" y="8811724"/>
            <a:ext cx="909383" cy="786309"/>
          </a:xfrm>
          <a:prstGeom prst="rect">
            <a:avLst/>
          </a:prstGeom>
        </p:spPr>
      </p:pic>
      <p:sp>
        <p:nvSpPr>
          <p:cNvPr id="76" name="Oval 75"/>
          <p:cNvSpPr/>
          <p:nvPr/>
        </p:nvSpPr>
        <p:spPr>
          <a:xfrm>
            <a:off x="3150086" y="3221107"/>
            <a:ext cx="303143" cy="336128"/>
          </a:xfrm>
          <a:prstGeom prst="ellipse">
            <a:avLst/>
          </a:prstGeom>
          <a:solidFill>
            <a:schemeClr val="bg1">
              <a:lumMod val="65000"/>
            </a:schemeClr>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defTabSz="1828827" fontAlgn="auto">
              <a:spcBef>
                <a:spcPts val="0"/>
              </a:spcBef>
              <a:spcAft>
                <a:spcPts val="0"/>
              </a:spcAft>
            </a:pPr>
            <a:endParaRPr lang="en-US" sz="3600" dirty="0">
              <a:solidFill>
                <a:srgbClr val="FFFFFF"/>
              </a:solidFill>
              <a:latin typeface="Segoe UI"/>
            </a:endParaRPr>
          </a:p>
        </p:txBody>
      </p:sp>
      <p:pic>
        <p:nvPicPr>
          <p:cNvPr id="77" name="Picture 7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590984">
            <a:off x="19101685" y="2995114"/>
            <a:ext cx="909383" cy="904462"/>
          </a:xfrm>
          <a:prstGeom prst="rect">
            <a:avLst/>
          </a:prstGeom>
        </p:spPr>
      </p:pic>
      <p:sp>
        <p:nvSpPr>
          <p:cNvPr id="78" name="Oval 77"/>
          <p:cNvSpPr/>
          <p:nvPr/>
        </p:nvSpPr>
        <p:spPr>
          <a:xfrm>
            <a:off x="2686442" y="8861725"/>
            <a:ext cx="336128" cy="386635"/>
          </a:xfrm>
          <a:prstGeom prst="ellipse">
            <a:avLst/>
          </a:prstGeom>
          <a:solidFill>
            <a:srgbClr val="92D050"/>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defTabSz="1828827" fontAlgn="auto">
              <a:spcBef>
                <a:spcPts val="0"/>
              </a:spcBef>
              <a:spcAft>
                <a:spcPts val="0"/>
              </a:spcAft>
            </a:pPr>
            <a:endParaRPr lang="en-US" sz="3600" dirty="0">
              <a:solidFill>
                <a:srgbClr val="FFFFFF"/>
              </a:solidFill>
              <a:latin typeface="Segoe UI"/>
            </a:endParaRPr>
          </a:p>
        </p:txBody>
      </p:sp>
      <p:sp>
        <p:nvSpPr>
          <p:cNvPr id="79" name="Oval 78"/>
          <p:cNvSpPr/>
          <p:nvPr/>
        </p:nvSpPr>
        <p:spPr>
          <a:xfrm>
            <a:off x="13057566" y="8917291"/>
            <a:ext cx="336128" cy="336128"/>
          </a:xfrm>
          <a:prstGeom prst="ellipse">
            <a:avLst/>
          </a:prstGeom>
          <a:solidFill>
            <a:srgbClr val="00B0F0"/>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defTabSz="1828827" fontAlgn="auto">
              <a:spcBef>
                <a:spcPts val="0"/>
              </a:spcBef>
              <a:spcAft>
                <a:spcPts val="0"/>
              </a:spcAft>
            </a:pPr>
            <a:endParaRPr lang="en-US" sz="3600" dirty="0">
              <a:solidFill>
                <a:srgbClr val="FFFFFF"/>
              </a:solidFill>
              <a:latin typeface="Segoe UI"/>
            </a:endParaRPr>
          </a:p>
        </p:txBody>
      </p:sp>
      <p:sp>
        <p:nvSpPr>
          <p:cNvPr id="81" name="Oval 80"/>
          <p:cNvSpPr/>
          <p:nvPr/>
        </p:nvSpPr>
        <p:spPr>
          <a:xfrm>
            <a:off x="13547603" y="8923936"/>
            <a:ext cx="336128" cy="336128"/>
          </a:xfrm>
          <a:prstGeom prst="ellipse">
            <a:avLst/>
          </a:prstGeom>
          <a:solidFill>
            <a:srgbClr val="00B0F0"/>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defTabSz="1828827" fontAlgn="auto">
              <a:spcBef>
                <a:spcPts val="0"/>
              </a:spcBef>
              <a:spcAft>
                <a:spcPts val="0"/>
              </a:spcAft>
            </a:pPr>
            <a:endParaRPr lang="en-US" sz="3600" dirty="0">
              <a:solidFill>
                <a:srgbClr val="FFFFFF"/>
              </a:solidFill>
              <a:latin typeface="Segoe UI"/>
            </a:endParaRPr>
          </a:p>
        </p:txBody>
      </p:sp>
    </p:spTree>
    <p:extLst>
      <p:ext uri="{BB962C8B-B14F-4D97-AF65-F5344CB8AC3E}">
        <p14:creationId xmlns:p14="http://schemas.microsoft.com/office/powerpoint/2010/main" val="2900042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Text Placeholder 2"/>
          <p:cNvSpPr>
            <a:spLocks noGrp="1"/>
          </p:cNvSpPr>
          <p:nvPr>
            <p:ph type="body" sz="quarter" idx="10"/>
          </p:nvPr>
        </p:nvSpPr>
        <p:spPr>
          <a:xfrm>
            <a:off x="538479" y="2378990"/>
            <a:ext cx="23307045" cy="5253939"/>
          </a:xfrm>
        </p:spPr>
        <p:txBody>
          <a:bodyPr/>
          <a:lstStyle/>
          <a:p>
            <a:pPr marL="1120540" indent="-1120540">
              <a:buFont typeface="Arial" panose="020B0604020202020204" pitchFamily="34" charset="0"/>
              <a:buChar char="•"/>
            </a:pPr>
            <a:r>
              <a:rPr lang="en-US" dirty="0" smtClean="0"/>
              <a:t>Predictive Maintenance Use Cases</a:t>
            </a:r>
          </a:p>
          <a:p>
            <a:pPr marL="1120540" indent="-1120540">
              <a:buFont typeface="Arial" panose="020B0604020202020204" pitchFamily="34" charset="0"/>
              <a:buChar char="•"/>
            </a:pPr>
            <a:r>
              <a:rPr lang="en-US" dirty="0"/>
              <a:t>Building E2E solution with Cortana Analytics </a:t>
            </a:r>
            <a:r>
              <a:rPr lang="en-US" dirty="0" smtClean="0"/>
              <a:t>Suite</a:t>
            </a:r>
          </a:p>
          <a:p>
            <a:pPr marL="1120540" indent="-1120540">
              <a:buFont typeface="Arial" panose="020B0604020202020204" pitchFamily="34" charset="0"/>
              <a:buChar char="•"/>
            </a:pPr>
            <a:r>
              <a:rPr lang="en-US" dirty="0" smtClean="0"/>
              <a:t>Data</a:t>
            </a:r>
          </a:p>
          <a:p>
            <a:pPr marL="1120540" indent="-1120540">
              <a:buFont typeface="Arial" panose="020B0604020202020204" pitchFamily="34" charset="0"/>
              <a:buChar char="•"/>
            </a:pPr>
            <a:r>
              <a:rPr lang="en-US" dirty="0" smtClean="0"/>
              <a:t>Modeling, Evaluation</a:t>
            </a:r>
          </a:p>
        </p:txBody>
      </p:sp>
    </p:spTree>
    <p:extLst>
      <p:ext uri="{BB962C8B-B14F-4D97-AF65-F5344CB8AC3E}">
        <p14:creationId xmlns:p14="http://schemas.microsoft.com/office/powerpoint/2010/main" val="127481592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idx="4294967295"/>
          </p:nvPr>
        </p:nvSpPr>
        <p:spPr>
          <a:xfrm>
            <a:off x="1074729" y="578742"/>
            <a:ext cx="23307543" cy="1799971"/>
          </a:xfrm>
        </p:spPr>
        <p:txBody>
          <a:bodyPr/>
          <a:lstStyle/>
          <a:p>
            <a:r>
              <a:rPr lang="en-US" dirty="0" smtClean="0"/>
              <a:t>Data Labeling</a:t>
            </a:r>
            <a:endParaRPr lang="en-US" dirty="0"/>
          </a:p>
        </p:txBody>
      </p:sp>
      <p:graphicFrame>
        <p:nvGraphicFramePr>
          <p:cNvPr id="21" name="Content Placeholder 11"/>
          <p:cNvGraphicFramePr>
            <a:graphicFrameLocks/>
          </p:cNvGraphicFramePr>
          <p:nvPr>
            <p:extLst/>
          </p:nvPr>
        </p:nvGraphicFramePr>
        <p:xfrm>
          <a:off x="10002286" y="80569"/>
          <a:ext cx="6164412" cy="12681786"/>
        </p:xfrm>
        <a:graphic>
          <a:graphicData uri="http://schemas.openxmlformats.org/drawingml/2006/table">
            <a:tbl>
              <a:tblPr>
                <a:tableStyleId>{5C22544A-7EE6-4342-B048-85BDC9FD1C3A}</a:tableStyleId>
              </a:tblPr>
              <a:tblGrid>
                <a:gridCol w="1027402">
                  <a:extLst>
                    <a:ext uri="{9D8B030D-6E8A-4147-A177-3AD203B41FA5}">
                      <a16:colId xmlns:a16="http://schemas.microsoft.com/office/drawing/2014/main" val="20000"/>
                    </a:ext>
                  </a:extLst>
                </a:gridCol>
                <a:gridCol w="1027402">
                  <a:extLst>
                    <a:ext uri="{9D8B030D-6E8A-4147-A177-3AD203B41FA5}">
                      <a16:colId xmlns:a16="http://schemas.microsoft.com/office/drawing/2014/main" val="20001"/>
                    </a:ext>
                  </a:extLst>
                </a:gridCol>
                <a:gridCol w="1027402">
                  <a:extLst>
                    <a:ext uri="{9D8B030D-6E8A-4147-A177-3AD203B41FA5}">
                      <a16:colId xmlns:a16="http://schemas.microsoft.com/office/drawing/2014/main" val="20002"/>
                    </a:ext>
                  </a:extLst>
                </a:gridCol>
                <a:gridCol w="1027402">
                  <a:extLst>
                    <a:ext uri="{9D8B030D-6E8A-4147-A177-3AD203B41FA5}">
                      <a16:colId xmlns:a16="http://schemas.microsoft.com/office/drawing/2014/main" val="20003"/>
                    </a:ext>
                  </a:extLst>
                </a:gridCol>
                <a:gridCol w="1027402">
                  <a:extLst>
                    <a:ext uri="{9D8B030D-6E8A-4147-A177-3AD203B41FA5}">
                      <a16:colId xmlns:a16="http://schemas.microsoft.com/office/drawing/2014/main" val="20004"/>
                    </a:ext>
                  </a:extLst>
                </a:gridCol>
                <a:gridCol w="1027402">
                  <a:extLst>
                    <a:ext uri="{9D8B030D-6E8A-4147-A177-3AD203B41FA5}">
                      <a16:colId xmlns:a16="http://schemas.microsoft.com/office/drawing/2014/main" val="20005"/>
                    </a:ext>
                  </a:extLst>
                </a:gridCol>
              </a:tblGrid>
              <a:tr h="325174">
                <a:tc>
                  <a:txBody>
                    <a:bodyPr/>
                    <a:lstStyle/>
                    <a:p>
                      <a:pPr algn="l" fontAlgn="b"/>
                      <a:r>
                        <a:rPr lang="en-US" sz="2000" u="none" strike="noStrike" dirty="0">
                          <a:effectLst/>
                        </a:rPr>
                        <a:t>id</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r>
                        <a:rPr lang="en-US" sz="2000" u="none" strike="noStrike" dirty="0">
                          <a:effectLst/>
                        </a:rPr>
                        <a:t>cycle</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r>
                        <a:rPr lang="en-US" sz="2000" u="none" strike="noStrike" dirty="0">
                          <a:effectLst/>
                        </a:rPr>
                        <a:t>…</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r>
                        <a:rPr lang="en-US" sz="2000" u="none" strike="noStrike" dirty="0">
                          <a:effectLst/>
                        </a:rPr>
                        <a:t>RUL</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r>
                        <a:rPr lang="en-US" sz="2000" u="none" strike="noStrike" dirty="0">
                          <a:effectLst/>
                        </a:rPr>
                        <a:t>label1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r>
                        <a:rPr lang="en-US" sz="2000" u="none" strike="noStrike" dirty="0">
                          <a:effectLst/>
                        </a:rPr>
                        <a:t>label2</a:t>
                      </a:r>
                      <a:endParaRPr lang="en-US" sz="2000" b="0" i="0" u="none" strike="noStrike" dirty="0">
                        <a:solidFill>
                          <a:srgbClr val="000000"/>
                        </a:solidFill>
                        <a:effectLst/>
                        <a:latin typeface="Calibri" panose="020F0502020204030204" pitchFamily="34" charset="0"/>
                      </a:endParaRPr>
                    </a:p>
                  </a:txBody>
                  <a:tcPr marL="11154" marR="11154" marT="11154" marB="0" anchor="b"/>
                </a:tc>
                <a:extLst>
                  <a:ext uri="{0D108BD9-81ED-4DB2-BD59-A6C34878D82A}">
                    <a16:rowId xmlns:a16="http://schemas.microsoft.com/office/drawing/2014/main" val="10000"/>
                  </a:ext>
                </a:extLst>
              </a:tr>
              <a:tr h="325174">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191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0</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0</a:t>
                      </a:r>
                      <a:endParaRPr lang="en-US" sz="2000" b="0" i="0" u="none" strike="noStrike" dirty="0">
                        <a:solidFill>
                          <a:srgbClr val="000000"/>
                        </a:solidFill>
                        <a:effectLst/>
                        <a:latin typeface="Calibri" panose="020F0502020204030204" pitchFamily="34" charset="0"/>
                      </a:endParaRPr>
                    </a:p>
                  </a:txBody>
                  <a:tcPr marL="11154" marR="11154" marT="11154" marB="0" anchor="b"/>
                </a:tc>
                <a:extLst>
                  <a:ext uri="{0D108BD9-81ED-4DB2-BD59-A6C34878D82A}">
                    <a16:rowId xmlns:a16="http://schemas.microsoft.com/office/drawing/2014/main" val="10001"/>
                  </a:ext>
                </a:extLst>
              </a:tr>
              <a:tr h="325174">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190</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0</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0</a:t>
                      </a:r>
                      <a:endParaRPr lang="en-US" sz="2000" b="0" i="0" u="none" strike="noStrike" dirty="0">
                        <a:solidFill>
                          <a:srgbClr val="000000"/>
                        </a:solidFill>
                        <a:effectLst/>
                        <a:latin typeface="Calibri" panose="020F0502020204030204" pitchFamily="34" charset="0"/>
                      </a:endParaRPr>
                    </a:p>
                  </a:txBody>
                  <a:tcPr marL="11154" marR="11154" marT="11154" marB="0" anchor="b"/>
                </a:tc>
                <a:extLst>
                  <a:ext uri="{0D108BD9-81ED-4DB2-BD59-A6C34878D82A}">
                    <a16:rowId xmlns:a16="http://schemas.microsoft.com/office/drawing/2014/main" val="10002"/>
                  </a:ext>
                </a:extLst>
              </a:tr>
              <a:tr h="325174">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3</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189</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0</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0</a:t>
                      </a:r>
                      <a:endParaRPr lang="en-US" sz="2000" b="0" i="0" u="none" strike="noStrike" dirty="0">
                        <a:solidFill>
                          <a:srgbClr val="000000"/>
                        </a:solidFill>
                        <a:effectLst/>
                        <a:latin typeface="Calibri" panose="020F0502020204030204" pitchFamily="34" charset="0"/>
                      </a:endParaRPr>
                    </a:p>
                  </a:txBody>
                  <a:tcPr marL="11154" marR="11154" marT="11154" marB="0" anchor="b"/>
                </a:tc>
                <a:extLst>
                  <a:ext uri="{0D108BD9-81ED-4DB2-BD59-A6C34878D82A}">
                    <a16:rowId xmlns:a16="http://schemas.microsoft.com/office/drawing/2014/main" val="10003"/>
                  </a:ext>
                </a:extLst>
              </a:tr>
              <a:tr h="325174">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4</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188</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0</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0</a:t>
                      </a:r>
                      <a:endParaRPr lang="en-US" sz="2000" b="0" i="0" u="none" strike="noStrike" dirty="0">
                        <a:solidFill>
                          <a:srgbClr val="000000"/>
                        </a:solidFill>
                        <a:effectLst/>
                        <a:latin typeface="Calibri" panose="020F0502020204030204" pitchFamily="34" charset="0"/>
                      </a:endParaRPr>
                    </a:p>
                  </a:txBody>
                  <a:tcPr marL="11154" marR="11154" marT="11154" marB="0" anchor="b"/>
                </a:tc>
                <a:extLst>
                  <a:ext uri="{0D108BD9-81ED-4DB2-BD59-A6C34878D82A}">
                    <a16:rowId xmlns:a16="http://schemas.microsoft.com/office/drawing/2014/main" val="10004"/>
                  </a:ext>
                </a:extLst>
              </a:tr>
              <a:tr h="325174">
                <a:tc>
                  <a:txBody>
                    <a:bodyPr/>
                    <a:lstStyle/>
                    <a:p>
                      <a:pPr algn="l" fontAlgn="b"/>
                      <a:r>
                        <a:rPr lang="en-US" sz="2000" u="none" strike="noStrike" dirty="0">
                          <a:effectLst/>
                        </a:rPr>
                        <a:t>…</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r>
                        <a:rPr lang="en-US" sz="2000" u="none" strike="noStrike" dirty="0">
                          <a:effectLst/>
                        </a:rPr>
                        <a:t>…</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r>
                        <a:rPr lang="en-US" sz="2000" u="none" strike="noStrike" dirty="0">
                          <a:effectLst/>
                        </a:rPr>
                        <a:t>…</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r>
                        <a:rPr lang="en-US" sz="2000" u="none" strike="noStrike" dirty="0">
                          <a:effectLst/>
                        </a:rPr>
                        <a:t>…</a:t>
                      </a:r>
                      <a:endParaRPr lang="en-US" sz="2000" b="0" i="0" u="none" strike="noStrike" dirty="0">
                        <a:solidFill>
                          <a:srgbClr val="000000"/>
                        </a:solidFill>
                        <a:effectLst/>
                        <a:latin typeface="Calibri" panose="020F0502020204030204" pitchFamily="34" charset="0"/>
                      </a:endParaRPr>
                    </a:p>
                  </a:txBody>
                  <a:tcPr marL="11154" marR="11154" marT="11154" marB="0" anchor="b"/>
                </a:tc>
                <a:extLst>
                  <a:ext uri="{0D108BD9-81ED-4DB2-BD59-A6C34878D82A}">
                    <a16:rowId xmlns:a16="http://schemas.microsoft.com/office/drawing/2014/main" val="10005"/>
                  </a:ext>
                </a:extLst>
              </a:tr>
              <a:tr h="325174">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160</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32</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0</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0</a:t>
                      </a:r>
                      <a:endParaRPr lang="en-US" sz="2000" b="0" i="0" u="none" strike="noStrike" dirty="0">
                        <a:solidFill>
                          <a:srgbClr val="000000"/>
                        </a:solidFill>
                        <a:effectLst/>
                        <a:latin typeface="Calibri" panose="020F0502020204030204" pitchFamily="34" charset="0"/>
                      </a:endParaRPr>
                    </a:p>
                  </a:txBody>
                  <a:tcPr marL="11154" marR="11154" marT="11154" marB="0" anchor="b"/>
                </a:tc>
                <a:extLst>
                  <a:ext uri="{0D108BD9-81ED-4DB2-BD59-A6C34878D82A}">
                    <a16:rowId xmlns:a16="http://schemas.microsoft.com/office/drawing/2014/main" val="10006"/>
                  </a:ext>
                </a:extLst>
              </a:tr>
              <a:tr h="325174">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161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31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0</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0</a:t>
                      </a:r>
                      <a:endParaRPr lang="en-US" sz="2000" b="0" i="0" u="none" strike="noStrike" dirty="0">
                        <a:solidFill>
                          <a:srgbClr val="000000"/>
                        </a:solidFill>
                        <a:effectLst/>
                        <a:latin typeface="Calibri" panose="020F0502020204030204" pitchFamily="34" charset="0"/>
                      </a:endParaRPr>
                    </a:p>
                  </a:txBody>
                  <a:tcPr marL="11154" marR="11154" marT="11154" marB="0" anchor="b"/>
                </a:tc>
                <a:extLst>
                  <a:ext uri="{0D108BD9-81ED-4DB2-BD59-A6C34878D82A}">
                    <a16:rowId xmlns:a16="http://schemas.microsoft.com/office/drawing/2014/main" val="10007"/>
                  </a:ext>
                </a:extLst>
              </a:tr>
              <a:tr h="325174">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162</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30</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extLst>
                  <a:ext uri="{0D108BD9-81ED-4DB2-BD59-A6C34878D82A}">
                    <a16:rowId xmlns:a16="http://schemas.microsoft.com/office/drawing/2014/main" val="10008"/>
                  </a:ext>
                </a:extLst>
              </a:tr>
              <a:tr h="325174">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163</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29</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extLst>
                  <a:ext uri="{0D108BD9-81ED-4DB2-BD59-A6C34878D82A}">
                    <a16:rowId xmlns:a16="http://schemas.microsoft.com/office/drawing/2014/main" val="10009"/>
                  </a:ext>
                </a:extLst>
              </a:tr>
              <a:tr h="325174">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164</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28</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extLst>
                  <a:ext uri="{0D108BD9-81ED-4DB2-BD59-A6C34878D82A}">
                    <a16:rowId xmlns:a16="http://schemas.microsoft.com/office/drawing/2014/main" val="10010"/>
                  </a:ext>
                </a:extLst>
              </a:tr>
              <a:tr h="325174">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165</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27</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extLst>
                  <a:ext uri="{0D108BD9-81ED-4DB2-BD59-A6C34878D82A}">
                    <a16:rowId xmlns:a16="http://schemas.microsoft.com/office/drawing/2014/main" val="10011"/>
                  </a:ext>
                </a:extLst>
              </a:tr>
              <a:tr h="325174">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166</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26</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extLst>
                  <a:ext uri="{0D108BD9-81ED-4DB2-BD59-A6C34878D82A}">
                    <a16:rowId xmlns:a16="http://schemas.microsoft.com/office/drawing/2014/main" val="10012"/>
                  </a:ext>
                </a:extLst>
              </a:tr>
              <a:tr h="325174">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167</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25</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extLst>
                  <a:ext uri="{0D108BD9-81ED-4DB2-BD59-A6C34878D82A}">
                    <a16:rowId xmlns:a16="http://schemas.microsoft.com/office/drawing/2014/main" val="10013"/>
                  </a:ext>
                </a:extLst>
              </a:tr>
              <a:tr h="325174">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168</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24</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extLst>
                  <a:ext uri="{0D108BD9-81ED-4DB2-BD59-A6C34878D82A}">
                    <a16:rowId xmlns:a16="http://schemas.microsoft.com/office/drawing/2014/main" val="10014"/>
                  </a:ext>
                </a:extLst>
              </a:tr>
              <a:tr h="325174">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169</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23</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extLst>
                  <a:ext uri="{0D108BD9-81ED-4DB2-BD59-A6C34878D82A}">
                    <a16:rowId xmlns:a16="http://schemas.microsoft.com/office/drawing/2014/main" val="10015"/>
                  </a:ext>
                </a:extLst>
              </a:tr>
              <a:tr h="325174">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170</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22</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extLst>
                  <a:ext uri="{0D108BD9-81ED-4DB2-BD59-A6C34878D82A}">
                    <a16:rowId xmlns:a16="http://schemas.microsoft.com/office/drawing/2014/main" val="10016"/>
                  </a:ext>
                </a:extLst>
              </a:tr>
              <a:tr h="325174">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171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21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extLst>
                  <a:ext uri="{0D108BD9-81ED-4DB2-BD59-A6C34878D82A}">
                    <a16:rowId xmlns:a16="http://schemas.microsoft.com/office/drawing/2014/main" val="10017"/>
                  </a:ext>
                </a:extLst>
              </a:tr>
              <a:tr h="325174">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172</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20</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extLst>
                  <a:ext uri="{0D108BD9-81ED-4DB2-BD59-A6C34878D82A}">
                    <a16:rowId xmlns:a16="http://schemas.microsoft.com/office/drawing/2014/main" val="10018"/>
                  </a:ext>
                </a:extLst>
              </a:tr>
              <a:tr h="325174">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173</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19</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extLst>
                  <a:ext uri="{0D108BD9-81ED-4DB2-BD59-A6C34878D82A}">
                    <a16:rowId xmlns:a16="http://schemas.microsoft.com/office/drawing/2014/main" val="10019"/>
                  </a:ext>
                </a:extLst>
              </a:tr>
              <a:tr h="325174">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174</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18</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extLst>
                  <a:ext uri="{0D108BD9-81ED-4DB2-BD59-A6C34878D82A}">
                    <a16:rowId xmlns:a16="http://schemas.microsoft.com/office/drawing/2014/main" val="10020"/>
                  </a:ext>
                </a:extLst>
              </a:tr>
              <a:tr h="325174">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175</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17</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extLst>
                  <a:ext uri="{0D108BD9-81ED-4DB2-BD59-A6C34878D82A}">
                    <a16:rowId xmlns:a16="http://schemas.microsoft.com/office/drawing/2014/main" val="10021"/>
                  </a:ext>
                </a:extLst>
              </a:tr>
              <a:tr h="325174">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176</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16</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extLst>
                  <a:ext uri="{0D108BD9-81ED-4DB2-BD59-A6C34878D82A}">
                    <a16:rowId xmlns:a16="http://schemas.microsoft.com/office/drawing/2014/main" val="10022"/>
                  </a:ext>
                </a:extLst>
              </a:tr>
              <a:tr h="325174">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177</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15</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11154" marR="11154" marT="11154" marB="0" anchor="b"/>
                </a:tc>
                <a:extLst>
                  <a:ext uri="{0D108BD9-81ED-4DB2-BD59-A6C34878D82A}">
                    <a16:rowId xmlns:a16="http://schemas.microsoft.com/office/drawing/2014/main" val="10023"/>
                  </a:ext>
                </a:extLst>
              </a:tr>
              <a:tr h="325174">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178</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14</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11154" marR="11154" marT="11154" marB="0" anchor="b"/>
                </a:tc>
                <a:extLst>
                  <a:ext uri="{0D108BD9-81ED-4DB2-BD59-A6C34878D82A}">
                    <a16:rowId xmlns:a16="http://schemas.microsoft.com/office/drawing/2014/main" val="10024"/>
                  </a:ext>
                </a:extLst>
              </a:tr>
              <a:tr h="325174">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179</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13</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11154" marR="11154" marT="11154" marB="0" anchor="b"/>
                </a:tc>
                <a:extLst>
                  <a:ext uri="{0D108BD9-81ED-4DB2-BD59-A6C34878D82A}">
                    <a16:rowId xmlns:a16="http://schemas.microsoft.com/office/drawing/2014/main" val="10025"/>
                  </a:ext>
                </a:extLst>
              </a:tr>
              <a:tr h="325174">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180</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12</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11154" marR="11154" marT="11154" marB="0" anchor="b"/>
                </a:tc>
                <a:extLst>
                  <a:ext uri="{0D108BD9-81ED-4DB2-BD59-A6C34878D82A}">
                    <a16:rowId xmlns:a16="http://schemas.microsoft.com/office/drawing/2014/main" val="10026"/>
                  </a:ext>
                </a:extLst>
              </a:tr>
              <a:tr h="325174">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181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11154" marR="11154" marT="11154" marB="0" anchor="b"/>
                </a:tc>
                <a:extLst>
                  <a:ext uri="{0D108BD9-81ED-4DB2-BD59-A6C34878D82A}">
                    <a16:rowId xmlns:a16="http://schemas.microsoft.com/office/drawing/2014/main" val="10027"/>
                  </a:ext>
                </a:extLst>
              </a:tr>
              <a:tr h="325174">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182</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10</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11154" marR="11154" marT="11154" marB="0" anchor="b"/>
                </a:tc>
                <a:extLst>
                  <a:ext uri="{0D108BD9-81ED-4DB2-BD59-A6C34878D82A}">
                    <a16:rowId xmlns:a16="http://schemas.microsoft.com/office/drawing/2014/main" val="10028"/>
                  </a:ext>
                </a:extLst>
              </a:tr>
              <a:tr h="325174">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183</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9</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11154" marR="11154" marT="11154" marB="0" anchor="b"/>
                </a:tc>
                <a:extLst>
                  <a:ext uri="{0D108BD9-81ED-4DB2-BD59-A6C34878D82A}">
                    <a16:rowId xmlns:a16="http://schemas.microsoft.com/office/drawing/2014/main" val="10029"/>
                  </a:ext>
                </a:extLst>
              </a:tr>
              <a:tr h="325174">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184</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8</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11154" marR="11154" marT="11154" marB="0" anchor="b"/>
                </a:tc>
                <a:extLst>
                  <a:ext uri="{0D108BD9-81ED-4DB2-BD59-A6C34878D82A}">
                    <a16:rowId xmlns:a16="http://schemas.microsoft.com/office/drawing/2014/main" val="10030"/>
                  </a:ext>
                </a:extLst>
              </a:tr>
              <a:tr h="325174">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185</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7</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11154" marR="11154" marT="11154" marB="0" anchor="b"/>
                </a:tc>
                <a:extLst>
                  <a:ext uri="{0D108BD9-81ED-4DB2-BD59-A6C34878D82A}">
                    <a16:rowId xmlns:a16="http://schemas.microsoft.com/office/drawing/2014/main" val="10031"/>
                  </a:ext>
                </a:extLst>
              </a:tr>
              <a:tr h="325174">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186</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6</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11154" marR="11154" marT="11154" marB="0" anchor="b"/>
                </a:tc>
                <a:extLst>
                  <a:ext uri="{0D108BD9-81ED-4DB2-BD59-A6C34878D82A}">
                    <a16:rowId xmlns:a16="http://schemas.microsoft.com/office/drawing/2014/main" val="10032"/>
                  </a:ext>
                </a:extLst>
              </a:tr>
              <a:tr h="325174">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187</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5</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11154" marR="11154" marT="11154" marB="0" anchor="b"/>
                </a:tc>
                <a:extLst>
                  <a:ext uri="{0D108BD9-81ED-4DB2-BD59-A6C34878D82A}">
                    <a16:rowId xmlns:a16="http://schemas.microsoft.com/office/drawing/2014/main" val="10033"/>
                  </a:ext>
                </a:extLst>
              </a:tr>
              <a:tr h="325174">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188</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4</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11154" marR="11154" marT="11154" marB="0" anchor="b"/>
                </a:tc>
                <a:extLst>
                  <a:ext uri="{0D108BD9-81ED-4DB2-BD59-A6C34878D82A}">
                    <a16:rowId xmlns:a16="http://schemas.microsoft.com/office/drawing/2014/main" val="10034"/>
                  </a:ext>
                </a:extLst>
              </a:tr>
              <a:tr h="325174">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189</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3</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11154" marR="11154" marT="11154" marB="0" anchor="b"/>
                </a:tc>
                <a:extLst>
                  <a:ext uri="{0D108BD9-81ED-4DB2-BD59-A6C34878D82A}">
                    <a16:rowId xmlns:a16="http://schemas.microsoft.com/office/drawing/2014/main" val="10035"/>
                  </a:ext>
                </a:extLst>
              </a:tr>
              <a:tr h="325174">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190</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11154" marR="11154" marT="11154" marB="0" anchor="b"/>
                </a:tc>
                <a:extLst>
                  <a:ext uri="{0D108BD9-81ED-4DB2-BD59-A6C34878D82A}">
                    <a16:rowId xmlns:a16="http://schemas.microsoft.com/office/drawing/2014/main" val="10036"/>
                  </a:ext>
                </a:extLst>
              </a:tr>
              <a:tr h="325174">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191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11154" marR="11154" marT="11154" marB="0" anchor="b"/>
                </a:tc>
                <a:extLst>
                  <a:ext uri="{0D108BD9-81ED-4DB2-BD59-A6C34878D82A}">
                    <a16:rowId xmlns:a16="http://schemas.microsoft.com/office/drawing/2014/main" val="10037"/>
                  </a:ext>
                </a:extLst>
              </a:tr>
              <a:tr h="325174">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192</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0</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11154" marR="11154" marT="11154" marB="0" anchor="b"/>
                </a:tc>
                <a:tc>
                  <a:txBody>
                    <a:bodyPr/>
                    <a:lstStyle/>
                    <a:p>
                      <a:pPr algn="r" fontAlgn="b"/>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11154" marR="11154" marT="11154" marB="0" anchor="b"/>
                </a:tc>
                <a:extLst>
                  <a:ext uri="{0D108BD9-81ED-4DB2-BD59-A6C34878D82A}">
                    <a16:rowId xmlns:a16="http://schemas.microsoft.com/office/drawing/2014/main" val="10038"/>
                  </a:ext>
                </a:extLst>
              </a:tr>
            </a:tbl>
          </a:graphicData>
        </a:graphic>
      </p:graphicFrame>
      <p:sp>
        <p:nvSpPr>
          <p:cNvPr id="24" name="TextBox 23"/>
          <p:cNvSpPr txBox="1"/>
          <p:nvPr/>
        </p:nvSpPr>
        <p:spPr>
          <a:xfrm>
            <a:off x="18615471" y="2486845"/>
            <a:ext cx="5636095" cy="2917786"/>
          </a:xfrm>
          <a:prstGeom prst="rect">
            <a:avLst/>
          </a:prstGeom>
          <a:noFill/>
        </p:spPr>
        <p:txBody>
          <a:bodyPr wrap="square" rtlCol="0">
            <a:spAutoFit/>
          </a:bodyPr>
          <a:lstStyle/>
          <a:p>
            <a:pPr algn="l" defTabSz="1828827" fontAlgn="auto">
              <a:spcBef>
                <a:spcPts val="0"/>
              </a:spcBef>
              <a:spcAft>
                <a:spcPts val="0"/>
              </a:spcAft>
            </a:pPr>
            <a:r>
              <a:rPr lang="en-US" sz="3672" dirty="0">
                <a:solidFill>
                  <a:srgbClr val="FFFFFF"/>
                </a:solidFill>
                <a:latin typeface="Segoe UI"/>
                <a:ea typeface="+mn-ea"/>
              </a:rPr>
              <a:t>Predefined window size for classification models</a:t>
            </a:r>
          </a:p>
          <a:p>
            <a:pPr algn="l" defTabSz="1828827" fontAlgn="auto">
              <a:spcBef>
                <a:spcPts val="0"/>
              </a:spcBef>
              <a:spcAft>
                <a:spcPts val="0"/>
              </a:spcAft>
            </a:pPr>
            <a:endParaRPr lang="en-US" sz="3672" dirty="0">
              <a:solidFill>
                <a:srgbClr val="FFFFFF"/>
              </a:solidFill>
              <a:latin typeface="Segoe UI"/>
              <a:ea typeface="+mn-ea"/>
            </a:endParaRPr>
          </a:p>
          <a:p>
            <a:pPr algn="l" defTabSz="1828827" fontAlgn="auto">
              <a:spcBef>
                <a:spcPts val="0"/>
              </a:spcBef>
              <a:spcAft>
                <a:spcPts val="0"/>
              </a:spcAft>
            </a:pPr>
            <a:r>
              <a:rPr lang="en-US" sz="3672" dirty="0">
                <a:solidFill>
                  <a:srgbClr val="FFFFFF"/>
                </a:solidFill>
                <a:latin typeface="Segoe UI"/>
                <a:ea typeface="+mn-ea"/>
              </a:rPr>
              <a:t>w1 = 30</a:t>
            </a:r>
          </a:p>
          <a:p>
            <a:pPr algn="l" defTabSz="1828827" fontAlgn="auto">
              <a:spcBef>
                <a:spcPts val="0"/>
              </a:spcBef>
              <a:spcAft>
                <a:spcPts val="0"/>
              </a:spcAft>
            </a:pPr>
            <a:r>
              <a:rPr lang="en-US" sz="3672" dirty="0">
                <a:solidFill>
                  <a:srgbClr val="FFFFFF"/>
                </a:solidFill>
                <a:latin typeface="Segoe UI"/>
                <a:ea typeface="+mn-ea"/>
              </a:rPr>
              <a:t>w0 = 15</a:t>
            </a:r>
          </a:p>
        </p:txBody>
      </p:sp>
      <p:sp>
        <p:nvSpPr>
          <p:cNvPr id="25" name="Right Brace 24"/>
          <p:cNvSpPr/>
          <p:nvPr/>
        </p:nvSpPr>
        <p:spPr>
          <a:xfrm>
            <a:off x="15179661" y="2719470"/>
            <a:ext cx="2659876" cy="10019339"/>
          </a:xfrm>
          <a:prstGeom prst="rightBrace">
            <a:avLst>
              <a:gd name="adj1" fmla="val 8333"/>
              <a:gd name="adj2" fmla="val 39147"/>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defTabSz="1828827" fontAlgn="auto">
              <a:spcBef>
                <a:spcPts val="0"/>
              </a:spcBef>
              <a:spcAft>
                <a:spcPts val="0"/>
              </a:spcAft>
            </a:pPr>
            <a:endParaRPr lang="en-US" sz="3672" dirty="0">
              <a:solidFill>
                <a:srgbClr val="D2D2D2"/>
              </a:solidFill>
              <a:latin typeface="Segoe UI"/>
            </a:endParaRPr>
          </a:p>
        </p:txBody>
      </p:sp>
      <p:sp>
        <p:nvSpPr>
          <p:cNvPr id="26" name="Right Brace 25"/>
          <p:cNvSpPr/>
          <p:nvPr/>
        </p:nvSpPr>
        <p:spPr>
          <a:xfrm>
            <a:off x="16300197" y="7593885"/>
            <a:ext cx="2356478" cy="5144924"/>
          </a:xfrm>
          <a:prstGeom prst="rightBrace">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defTabSz="1828827" fontAlgn="auto">
              <a:spcBef>
                <a:spcPts val="0"/>
              </a:spcBef>
              <a:spcAft>
                <a:spcPts val="0"/>
              </a:spcAft>
            </a:pPr>
            <a:endParaRPr lang="en-US" sz="3672" dirty="0">
              <a:solidFill>
                <a:srgbClr val="FFFFFF"/>
              </a:solidFill>
              <a:latin typeface="Segoe UI"/>
            </a:endParaRPr>
          </a:p>
        </p:txBody>
      </p:sp>
      <p:sp>
        <p:nvSpPr>
          <p:cNvPr id="27" name="TextBox 26"/>
          <p:cNvSpPr txBox="1"/>
          <p:nvPr/>
        </p:nvSpPr>
        <p:spPr>
          <a:xfrm>
            <a:off x="17289869" y="5872564"/>
            <a:ext cx="1007419" cy="657424"/>
          </a:xfrm>
          <a:prstGeom prst="rect">
            <a:avLst/>
          </a:prstGeom>
          <a:noFill/>
        </p:spPr>
        <p:txBody>
          <a:bodyPr wrap="square" rtlCol="0">
            <a:spAutoFit/>
          </a:bodyPr>
          <a:lstStyle/>
          <a:p>
            <a:pPr algn="l" defTabSz="1828827" fontAlgn="auto">
              <a:spcBef>
                <a:spcPts val="0"/>
              </a:spcBef>
              <a:spcAft>
                <a:spcPts val="0"/>
              </a:spcAft>
            </a:pPr>
            <a:r>
              <a:rPr lang="en-US" sz="3672" dirty="0">
                <a:solidFill>
                  <a:srgbClr val="FFFFFF"/>
                </a:solidFill>
                <a:latin typeface="Segoe UI"/>
                <a:ea typeface="+mn-ea"/>
              </a:rPr>
              <a:t>w1</a:t>
            </a:r>
          </a:p>
        </p:txBody>
      </p:sp>
      <p:sp>
        <p:nvSpPr>
          <p:cNvPr id="28" name="TextBox 27"/>
          <p:cNvSpPr txBox="1"/>
          <p:nvPr/>
        </p:nvSpPr>
        <p:spPr>
          <a:xfrm>
            <a:off x="18074184" y="9406103"/>
            <a:ext cx="1007419" cy="657424"/>
          </a:xfrm>
          <a:prstGeom prst="rect">
            <a:avLst/>
          </a:prstGeom>
          <a:noFill/>
        </p:spPr>
        <p:txBody>
          <a:bodyPr wrap="square" rtlCol="0">
            <a:spAutoFit/>
          </a:bodyPr>
          <a:lstStyle/>
          <a:p>
            <a:pPr algn="l" defTabSz="1828827" fontAlgn="auto">
              <a:spcBef>
                <a:spcPts val="0"/>
              </a:spcBef>
              <a:spcAft>
                <a:spcPts val="0"/>
              </a:spcAft>
            </a:pPr>
            <a:r>
              <a:rPr lang="en-US" sz="3672" dirty="0">
                <a:solidFill>
                  <a:srgbClr val="FFFFFF"/>
                </a:solidFill>
                <a:latin typeface="Segoe UI"/>
                <a:ea typeface="+mn-ea"/>
              </a:rPr>
              <a:t>w0</a:t>
            </a:r>
          </a:p>
        </p:txBody>
      </p:sp>
      <p:sp>
        <p:nvSpPr>
          <p:cNvPr id="29" name="TextBox 28"/>
          <p:cNvSpPr txBox="1"/>
          <p:nvPr/>
        </p:nvSpPr>
        <p:spPr>
          <a:xfrm>
            <a:off x="1735195" y="3571574"/>
            <a:ext cx="6274084" cy="1231013"/>
          </a:xfrm>
          <a:prstGeom prst="rect">
            <a:avLst/>
          </a:prstGeom>
          <a:noFill/>
        </p:spPr>
        <p:txBody>
          <a:bodyPr wrap="square" lIns="358519" tIns="286815" rIns="358519" bIns="286815" rtlCol="0">
            <a:spAutoFit/>
          </a:bodyPr>
          <a:lstStyle/>
          <a:p>
            <a:pPr algn="l" defTabSz="1828827" fontAlgn="auto">
              <a:lnSpc>
                <a:spcPct val="90000"/>
              </a:lnSpc>
              <a:spcBef>
                <a:spcPts val="0"/>
              </a:spcBef>
              <a:spcAft>
                <a:spcPts val="1176"/>
              </a:spcAft>
            </a:pPr>
            <a:r>
              <a:rPr lang="en-US" sz="4706" dirty="0">
                <a:gradFill>
                  <a:gsLst>
                    <a:gs pos="2917">
                      <a:srgbClr val="FFFFFF"/>
                    </a:gs>
                    <a:gs pos="30000">
                      <a:srgbClr val="FFFFFF"/>
                    </a:gs>
                  </a:gsLst>
                  <a:lin ang="5400000" scaled="0"/>
                </a:gradFill>
                <a:latin typeface="Segoe UI"/>
                <a:ea typeface="+mn-ea"/>
              </a:rPr>
              <a:t>Regression</a:t>
            </a:r>
          </a:p>
        </p:txBody>
      </p:sp>
      <p:sp>
        <p:nvSpPr>
          <p:cNvPr id="30" name="TextBox 29"/>
          <p:cNvSpPr txBox="1"/>
          <p:nvPr/>
        </p:nvSpPr>
        <p:spPr>
          <a:xfrm>
            <a:off x="1735195" y="5070336"/>
            <a:ext cx="6274084" cy="1231013"/>
          </a:xfrm>
          <a:prstGeom prst="rect">
            <a:avLst/>
          </a:prstGeom>
          <a:noFill/>
        </p:spPr>
        <p:txBody>
          <a:bodyPr wrap="square" lIns="358519" tIns="286815" rIns="358519" bIns="286815" rtlCol="0">
            <a:spAutoFit/>
          </a:bodyPr>
          <a:lstStyle/>
          <a:p>
            <a:pPr algn="l" defTabSz="1828827" fontAlgn="auto">
              <a:lnSpc>
                <a:spcPct val="90000"/>
              </a:lnSpc>
              <a:spcBef>
                <a:spcPts val="0"/>
              </a:spcBef>
              <a:spcAft>
                <a:spcPts val="1176"/>
              </a:spcAft>
            </a:pPr>
            <a:r>
              <a:rPr lang="en-US" sz="4706" dirty="0">
                <a:gradFill>
                  <a:gsLst>
                    <a:gs pos="2917">
                      <a:srgbClr val="FFFFFF"/>
                    </a:gs>
                    <a:gs pos="30000">
                      <a:srgbClr val="FFFFFF"/>
                    </a:gs>
                  </a:gsLst>
                  <a:lin ang="5400000" scaled="0"/>
                </a:gradFill>
                <a:latin typeface="Segoe UI"/>
                <a:ea typeface="+mn-ea"/>
              </a:rPr>
              <a:t>Binary classification</a:t>
            </a:r>
          </a:p>
        </p:txBody>
      </p:sp>
      <p:sp>
        <p:nvSpPr>
          <p:cNvPr id="31" name="TextBox 30"/>
          <p:cNvSpPr txBox="1"/>
          <p:nvPr/>
        </p:nvSpPr>
        <p:spPr>
          <a:xfrm>
            <a:off x="1735195" y="6604078"/>
            <a:ext cx="7767913" cy="1231013"/>
          </a:xfrm>
          <a:prstGeom prst="rect">
            <a:avLst/>
          </a:prstGeom>
          <a:noFill/>
        </p:spPr>
        <p:txBody>
          <a:bodyPr wrap="square" lIns="358519" tIns="286815" rIns="358519" bIns="286815" rtlCol="0">
            <a:spAutoFit/>
          </a:bodyPr>
          <a:lstStyle/>
          <a:p>
            <a:pPr algn="l" defTabSz="1828827" fontAlgn="auto">
              <a:lnSpc>
                <a:spcPct val="90000"/>
              </a:lnSpc>
              <a:spcBef>
                <a:spcPts val="0"/>
              </a:spcBef>
              <a:spcAft>
                <a:spcPts val="1176"/>
              </a:spcAft>
            </a:pPr>
            <a:r>
              <a:rPr lang="en-US" sz="4706" dirty="0">
                <a:gradFill>
                  <a:gsLst>
                    <a:gs pos="2917">
                      <a:srgbClr val="FFFFFF"/>
                    </a:gs>
                    <a:gs pos="30000">
                      <a:srgbClr val="FFFFFF"/>
                    </a:gs>
                  </a:gsLst>
                  <a:lin ang="5400000" scaled="0"/>
                </a:gradFill>
                <a:latin typeface="Segoe UI"/>
                <a:ea typeface="+mn-ea"/>
              </a:rPr>
              <a:t>Multi-class classification</a:t>
            </a:r>
          </a:p>
        </p:txBody>
      </p:sp>
      <p:cxnSp>
        <p:nvCxnSpPr>
          <p:cNvPr id="32" name="Straight Arrow Connector 31"/>
          <p:cNvCxnSpPr/>
          <p:nvPr/>
        </p:nvCxnSpPr>
        <p:spPr>
          <a:xfrm flipV="1">
            <a:off x="5619152" y="487465"/>
            <a:ext cx="7319763" cy="3449669"/>
          </a:xfrm>
          <a:prstGeom prst="straightConnector1">
            <a:avLst/>
          </a:prstGeom>
          <a:ln w="28575">
            <a:solidFill>
              <a:srgbClr val="FF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7411748" y="552355"/>
            <a:ext cx="7029555" cy="5133416"/>
          </a:xfrm>
          <a:prstGeom prst="straightConnector1">
            <a:avLst/>
          </a:prstGeom>
          <a:ln w="28575">
            <a:solidFill>
              <a:srgbClr val="FF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8654995" y="580806"/>
            <a:ext cx="7023596" cy="6638710"/>
          </a:xfrm>
          <a:prstGeom prst="straightConnector1">
            <a:avLst/>
          </a:prstGeom>
          <a:ln w="28575">
            <a:solidFill>
              <a:srgbClr val="FF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35" name="Oval 34"/>
          <p:cNvSpPr/>
          <p:nvPr/>
        </p:nvSpPr>
        <p:spPr bwMode="auto">
          <a:xfrm>
            <a:off x="11367977" y="12405062"/>
            <a:ext cx="1045680" cy="480979"/>
          </a:xfrm>
          <a:prstGeom prst="ellipse">
            <a:avLst/>
          </a:prstGeom>
          <a:noFill/>
          <a:ln w="28575">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91427" rIns="0" bIns="91427" numCol="1" rtlCol="0" anchor="ctr" anchorCtr="0" compatLnSpc="1">
            <a:prstTxWarp prst="textNoShape">
              <a:avLst/>
            </a:prstTxWarp>
          </a:bodyPr>
          <a:lstStyle/>
          <a:p>
            <a:pPr defTabSz="1827947"/>
            <a:endParaRPr lang="en-US" sz="3921" dirty="0">
              <a:gradFill>
                <a:gsLst>
                  <a:gs pos="0">
                    <a:srgbClr val="FFFFFF"/>
                  </a:gs>
                  <a:gs pos="100000">
                    <a:srgbClr val="FFFFFF"/>
                  </a:gs>
                </a:gsLst>
                <a:lin ang="5400000" scaled="0"/>
              </a:gradFill>
              <a:latin typeface="Segoe UI"/>
            </a:endParaRPr>
          </a:p>
        </p:txBody>
      </p:sp>
      <p:sp>
        <p:nvSpPr>
          <p:cNvPr id="41" name="Rectangle 40"/>
          <p:cNvSpPr/>
          <p:nvPr/>
        </p:nvSpPr>
        <p:spPr bwMode="auto">
          <a:xfrm>
            <a:off x="12938915" y="1946"/>
            <a:ext cx="746915" cy="457071"/>
          </a:xfrm>
          <a:prstGeom prst="rect">
            <a:avLst/>
          </a:prstGeom>
          <a:noFill/>
          <a:ln w="28575">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91427" rIns="0" bIns="91427" numCol="1" rtlCol="0" anchor="ctr" anchorCtr="0" compatLnSpc="1">
            <a:prstTxWarp prst="textNoShape">
              <a:avLst/>
            </a:prstTxWarp>
          </a:bodyPr>
          <a:lstStyle/>
          <a:p>
            <a:pPr defTabSz="1827947"/>
            <a:endParaRPr lang="en-US" sz="3921" dirty="0">
              <a:gradFill>
                <a:gsLst>
                  <a:gs pos="0">
                    <a:srgbClr val="FFFFFF"/>
                  </a:gs>
                  <a:gs pos="100000">
                    <a:srgbClr val="FFFFFF"/>
                  </a:gs>
                </a:gsLst>
                <a:lin ang="5400000" scaled="0"/>
              </a:gradFill>
              <a:latin typeface="Segoe UI"/>
            </a:endParaRPr>
          </a:p>
        </p:txBody>
      </p:sp>
      <p:sp>
        <p:nvSpPr>
          <p:cNvPr id="42" name="Rectangle 41"/>
          <p:cNvSpPr/>
          <p:nvPr/>
        </p:nvSpPr>
        <p:spPr bwMode="auto">
          <a:xfrm>
            <a:off x="13984597" y="5061"/>
            <a:ext cx="913412" cy="453959"/>
          </a:xfrm>
          <a:prstGeom prst="rect">
            <a:avLst/>
          </a:prstGeom>
          <a:noFill/>
          <a:ln w="28575">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91427" rIns="0" bIns="91427" numCol="1" rtlCol="0" anchor="ctr" anchorCtr="0" compatLnSpc="1">
            <a:prstTxWarp prst="textNoShape">
              <a:avLst/>
            </a:prstTxWarp>
          </a:bodyPr>
          <a:lstStyle/>
          <a:p>
            <a:pPr defTabSz="1827947"/>
            <a:endParaRPr lang="en-US" sz="3921" dirty="0">
              <a:gradFill>
                <a:gsLst>
                  <a:gs pos="0">
                    <a:srgbClr val="FFFFFF"/>
                  </a:gs>
                  <a:gs pos="100000">
                    <a:srgbClr val="FFFFFF"/>
                  </a:gs>
                </a:gsLst>
                <a:lin ang="5400000" scaled="0"/>
              </a:gradFill>
              <a:latin typeface="Segoe UI"/>
            </a:endParaRPr>
          </a:p>
        </p:txBody>
      </p:sp>
      <p:sp>
        <p:nvSpPr>
          <p:cNvPr id="43" name="Rectangle 42"/>
          <p:cNvSpPr/>
          <p:nvPr/>
        </p:nvSpPr>
        <p:spPr bwMode="auto">
          <a:xfrm>
            <a:off x="15045062" y="33504"/>
            <a:ext cx="913412" cy="453959"/>
          </a:xfrm>
          <a:prstGeom prst="rect">
            <a:avLst/>
          </a:prstGeom>
          <a:noFill/>
          <a:ln w="28575">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91427" rIns="0" bIns="91427" numCol="1" rtlCol="0" anchor="ctr" anchorCtr="0" compatLnSpc="1">
            <a:prstTxWarp prst="textNoShape">
              <a:avLst/>
            </a:prstTxWarp>
          </a:bodyPr>
          <a:lstStyle/>
          <a:p>
            <a:pPr defTabSz="1827947"/>
            <a:endParaRPr lang="en-US" sz="3921" dirty="0">
              <a:gradFill>
                <a:gsLst>
                  <a:gs pos="0">
                    <a:srgbClr val="FFFFFF"/>
                  </a:gs>
                  <a:gs pos="100000">
                    <a:srgbClr val="FFFFFF"/>
                  </a:gs>
                </a:gsLst>
                <a:lin ang="5400000" scaled="0"/>
              </a:gradFill>
              <a:latin typeface="Segoe UI"/>
            </a:endParaRPr>
          </a:p>
        </p:txBody>
      </p:sp>
    </p:spTree>
    <p:extLst>
      <p:ext uri="{BB962C8B-B14F-4D97-AF65-F5344CB8AC3E}">
        <p14:creationId xmlns:p14="http://schemas.microsoft.com/office/powerpoint/2010/main" val="1852346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Process</a:t>
            </a:r>
            <a:endParaRPr lang="en-US" dirty="0"/>
          </a:p>
        </p:txBody>
      </p:sp>
      <p:sp>
        <p:nvSpPr>
          <p:cNvPr id="5" name="Rectangle 4"/>
          <p:cNvSpPr/>
          <p:nvPr/>
        </p:nvSpPr>
        <p:spPr>
          <a:xfrm>
            <a:off x="1858866" y="4416854"/>
            <a:ext cx="3377637" cy="179259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27" fontAlgn="auto">
              <a:spcBef>
                <a:spcPts val="0"/>
              </a:spcBef>
              <a:spcAft>
                <a:spcPts val="0"/>
              </a:spcAft>
            </a:pPr>
            <a:r>
              <a:rPr lang="en-US" sz="2800" dirty="0">
                <a:solidFill>
                  <a:srgbClr val="FFFFFF"/>
                </a:solidFill>
                <a:latin typeface="Segoe UI"/>
              </a:rPr>
              <a:t>Define Objective</a:t>
            </a:r>
          </a:p>
        </p:txBody>
      </p:sp>
      <p:sp>
        <p:nvSpPr>
          <p:cNvPr id="6" name="Rectangle 5"/>
          <p:cNvSpPr/>
          <p:nvPr/>
        </p:nvSpPr>
        <p:spPr>
          <a:xfrm>
            <a:off x="1858866" y="7051184"/>
            <a:ext cx="3374163" cy="179259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27" fontAlgn="auto">
              <a:spcBef>
                <a:spcPts val="0"/>
              </a:spcBef>
              <a:spcAft>
                <a:spcPts val="0"/>
              </a:spcAft>
            </a:pPr>
            <a:r>
              <a:rPr lang="en-US" sz="2800" dirty="0">
                <a:solidFill>
                  <a:srgbClr val="FFFFFF"/>
                </a:solidFill>
                <a:latin typeface="Segoe UI"/>
              </a:rPr>
              <a:t>Access and Understand the data</a:t>
            </a:r>
          </a:p>
        </p:txBody>
      </p:sp>
      <p:sp>
        <p:nvSpPr>
          <p:cNvPr id="7" name="Rectangle 6"/>
          <p:cNvSpPr/>
          <p:nvPr/>
        </p:nvSpPr>
        <p:spPr>
          <a:xfrm>
            <a:off x="1855392" y="9554170"/>
            <a:ext cx="3405361" cy="179259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27" fontAlgn="auto">
              <a:spcBef>
                <a:spcPts val="0"/>
              </a:spcBef>
              <a:spcAft>
                <a:spcPts val="0"/>
              </a:spcAft>
            </a:pPr>
            <a:r>
              <a:rPr lang="en-US" sz="2800" dirty="0">
                <a:solidFill>
                  <a:srgbClr val="FFFFFF"/>
                </a:solidFill>
                <a:latin typeface="Segoe UI"/>
              </a:rPr>
              <a:t>Pre-processing</a:t>
            </a:r>
          </a:p>
        </p:txBody>
      </p:sp>
      <p:sp>
        <p:nvSpPr>
          <p:cNvPr id="13" name="TextBox 12"/>
          <p:cNvSpPr txBox="1"/>
          <p:nvPr/>
        </p:nvSpPr>
        <p:spPr>
          <a:xfrm>
            <a:off x="4509278" y="9454498"/>
            <a:ext cx="887641" cy="978647"/>
          </a:xfrm>
          <a:prstGeom prst="rect">
            <a:avLst/>
          </a:prstGeom>
          <a:noFill/>
        </p:spPr>
        <p:txBody>
          <a:bodyPr wrap="none" lIns="365709" tIns="292567" rIns="365709" bIns="292567" rtlCol="0">
            <a:spAutoFit/>
          </a:bodyPr>
          <a:lstStyle/>
          <a:p>
            <a:pPr algn="l" defTabSz="1828827" fontAlgn="auto">
              <a:lnSpc>
                <a:spcPct val="90000"/>
              </a:lnSpc>
              <a:spcBef>
                <a:spcPts val="0"/>
              </a:spcBef>
              <a:spcAft>
                <a:spcPts val="1200"/>
              </a:spcAft>
            </a:pPr>
            <a:r>
              <a:rPr lang="en-US" sz="2800" dirty="0">
                <a:gradFill>
                  <a:gsLst>
                    <a:gs pos="2917">
                      <a:srgbClr val="FFFFFF"/>
                    </a:gs>
                    <a:gs pos="30000">
                      <a:srgbClr val="FFFFFF"/>
                    </a:gs>
                  </a:gsLst>
                  <a:lin ang="5400000" scaled="0"/>
                </a:gradFill>
                <a:latin typeface="Segoe UI"/>
                <a:ea typeface="+mn-ea"/>
              </a:rPr>
              <a:t>*</a:t>
            </a:r>
          </a:p>
        </p:txBody>
      </p:sp>
      <p:sp>
        <p:nvSpPr>
          <p:cNvPr id="25" name="TextBox 24"/>
          <p:cNvSpPr txBox="1"/>
          <p:nvPr/>
        </p:nvSpPr>
        <p:spPr>
          <a:xfrm>
            <a:off x="1731" y="12736436"/>
            <a:ext cx="24572586" cy="978647"/>
          </a:xfrm>
          <a:prstGeom prst="rect">
            <a:avLst/>
          </a:prstGeom>
          <a:noFill/>
        </p:spPr>
        <p:txBody>
          <a:bodyPr wrap="none" lIns="365709" tIns="292567" rIns="365709" bIns="292567" rtlCol="0">
            <a:spAutoFit/>
          </a:bodyPr>
          <a:lstStyle/>
          <a:p>
            <a:pPr algn="l" defTabSz="1828827" fontAlgn="auto">
              <a:lnSpc>
                <a:spcPct val="90000"/>
              </a:lnSpc>
              <a:spcBef>
                <a:spcPts val="0"/>
              </a:spcBef>
              <a:spcAft>
                <a:spcPts val="1200"/>
              </a:spcAft>
            </a:pPr>
            <a:r>
              <a:rPr lang="en-US" sz="2800" dirty="0">
                <a:gradFill>
                  <a:gsLst>
                    <a:gs pos="2917">
                      <a:srgbClr val="FFFFFF"/>
                    </a:gs>
                    <a:gs pos="30000">
                      <a:srgbClr val="FFFFFF"/>
                    </a:gs>
                  </a:gsLst>
                  <a:lin ang="5400000" scaled="0"/>
                </a:gradFill>
                <a:latin typeface="Segoe UI"/>
                <a:ea typeface="+mn-ea"/>
              </a:rPr>
              <a:t>*Depending largely on size/complexity, may want to do pre-processing and/or feature/target construction before ingesting into AML Studio / AML API.</a:t>
            </a:r>
          </a:p>
        </p:txBody>
      </p:sp>
      <p:sp>
        <p:nvSpPr>
          <p:cNvPr id="3" name="Oval 2"/>
          <p:cNvSpPr/>
          <p:nvPr/>
        </p:nvSpPr>
        <p:spPr bwMode="auto">
          <a:xfrm>
            <a:off x="10417211" y="2182263"/>
            <a:ext cx="4555024" cy="157174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09" tIns="292567" rIns="365709" bIns="292567" numCol="1" spcCol="0" rtlCol="0" fromWordArt="0" anchor="t" anchorCtr="0" forceAA="0" compatLnSpc="1">
            <a:prstTxWarp prst="textNoShape">
              <a:avLst/>
            </a:prstTxWarp>
            <a:noAutofit/>
          </a:bodyPr>
          <a:lstStyle/>
          <a:p>
            <a:pPr defTabSz="1864681">
              <a:lnSpc>
                <a:spcPct val="90000"/>
              </a:lnSpc>
            </a:pPr>
            <a:r>
              <a:rPr lang="en-US" sz="2400" dirty="0">
                <a:gradFill>
                  <a:gsLst>
                    <a:gs pos="0">
                      <a:srgbClr val="FFFFFF"/>
                    </a:gs>
                    <a:gs pos="100000">
                      <a:srgbClr val="FFFFFF"/>
                    </a:gs>
                  </a:gsLst>
                  <a:lin ang="5400000" scaled="0"/>
                </a:gradFill>
                <a:latin typeface="Segoe UI"/>
                <a:ea typeface="Segoe UI" pitchFamily="34" charset="0"/>
                <a:cs typeface="Segoe UI" pitchFamily="34" charset="0"/>
              </a:rPr>
              <a:t>Historical Data</a:t>
            </a:r>
          </a:p>
          <a:p>
            <a:pPr defTabSz="1864681">
              <a:lnSpc>
                <a:spcPct val="90000"/>
              </a:lnSpc>
            </a:pPr>
            <a:r>
              <a:rPr lang="en-US" sz="2400" dirty="0">
                <a:gradFill>
                  <a:gsLst>
                    <a:gs pos="0">
                      <a:srgbClr val="FFFFFF"/>
                    </a:gs>
                    <a:gs pos="100000">
                      <a:srgbClr val="FFFFFF"/>
                    </a:gs>
                  </a:gsLst>
                  <a:lin ang="5400000" scaled="0"/>
                </a:gradFill>
                <a:latin typeface="Segoe UI"/>
                <a:ea typeface="Segoe UI" pitchFamily="34" charset="0"/>
                <a:cs typeface="Segoe UI" pitchFamily="34" charset="0"/>
              </a:rPr>
              <a:t>[features + labels]</a:t>
            </a:r>
          </a:p>
        </p:txBody>
      </p:sp>
      <p:sp>
        <p:nvSpPr>
          <p:cNvPr id="15" name="Oval 14"/>
          <p:cNvSpPr/>
          <p:nvPr/>
        </p:nvSpPr>
        <p:spPr bwMode="auto">
          <a:xfrm>
            <a:off x="7822254" y="5781350"/>
            <a:ext cx="4555024" cy="157174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09" tIns="292567" rIns="365709" bIns="292567" numCol="1" spcCol="0" rtlCol="0" fromWordArt="0" anchor="t" anchorCtr="0" forceAA="0" compatLnSpc="1">
            <a:prstTxWarp prst="textNoShape">
              <a:avLst/>
            </a:prstTxWarp>
            <a:noAutofit/>
          </a:bodyPr>
          <a:lstStyle/>
          <a:p>
            <a:pPr defTabSz="1864681">
              <a:lnSpc>
                <a:spcPct val="90000"/>
              </a:lnSpc>
            </a:pPr>
            <a:r>
              <a:rPr lang="en-US" sz="2400" dirty="0">
                <a:gradFill>
                  <a:gsLst>
                    <a:gs pos="0">
                      <a:srgbClr val="FFFFFF"/>
                    </a:gs>
                    <a:gs pos="100000">
                      <a:srgbClr val="FFFFFF"/>
                    </a:gs>
                  </a:gsLst>
                  <a:lin ang="5400000" scaled="0"/>
                </a:gradFill>
                <a:latin typeface="Segoe UI"/>
                <a:ea typeface="Segoe UI" pitchFamily="34" charset="0"/>
                <a:cs typeface="Segoe UI" pitchFamily="34" charset="0"/>
              </a:rPr>
              <a:t>Training Data</a:t>
            </a:r>
          </a:p>
          <a:p>
            <a:pPr defTabSz="1864681">
              <a:lnSpc>
                <a:spcPct val="90000"/>
              </a:lnSpc>
            </a:pPr>
            <a:r>
              <a:rPr lang="en-US" sz="2400" dirty="0">
                <a:gradFill>
                  <a:gsLst>
                    <a:gs pos="0">
                      <a:srgbClr val="FFFFFF"/>
                    </a:gs>
                    <a:gs pos="100000">
                      <a:srgbClr val="FFFFFF"/>
                    </a:gs>
                  </a:gsLst>
                  <a:lin ang="5400000" scaled="0"/>
                </a:gradFill>
                <a:latin typeface="Segoe UI"/>
                <a:ea typeface="Segoe UI" pitchFamily="34" charset="0"/>
                <a:cs typeface="Segoe UI" pitchFamily="34" charset="0"/>
              </a:rPr>
              <a:t>[features + labels]</a:t>
            </a:r>
          </a:p>
        </p:txBody>
      </p:sp>
      <p:sp>
        <p:nvSpPr>
          <p:cNvPr id="17" name="Oval 16"/>
          <p:cNvSpPr/>
          <p:nvPr/>
        </p:nvSpPr>
        <p:spPr bwMode="auto">
          <a:xfrm>
            <a:off x="13061672" y="5781350"/>
            <a:ext cx="4555024" cy="157174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09" tIns="292567" rIns="365709" bIns="292567" numCol="1" spcCol="0" rtlCol="0" fromWordArt="0" anchor="t" anchorCtr="0" forceAA="0" compatLnSpc="1">
            <a:prstTxWarp prst="textNoShape">
              <a:avLst/>
            </a:prstTxWarp>
            <a:noAutofit/>
          </a:bodyPr>
          <a:lstStyle/>
          <a:p>
            <a:pPr defTabSz="1864681">
              <a:lnSpc>
                <a:spcPct val="90000"/>
              </a:lnSpc>
            </a:pPr>
            <a:r>
              <a:rPr lang="en-US" sz="2400" dirty="0">
                <a:gradFill>
                  <a:gsLst>
                    <a:gs pos="0">
                      <a:srgbClr val="FFFFFF"/>
                    </a:gs>
                    <a:gs pos="100000">
                      <a:srgbClr val="FFFFFF"/>
                    </a:gs>
                  </a:gsLst>
                  <a:lin ang="5400000" scaled="0"/>
                </a:gradFill>
                <a:latin typeface="Segoe UI"/>
                <a:ea typeface="Segoe UI" pitchFamily="34" charset="0"/>
                <a:cs typeface="Segoe UI" pitchFamily="34" charset="0"/>
              </a:rPr>
              <a:t>Testing Data</a:t>
            </a:r>
          </a:p>
          <a:p>
            <a:pPr defTabSz="1864681">
              <a:lnSpc>
                <a:spcPct val="90000"/>
              </a:lnSpc>
            </a:pPr>
            <a:r>
              <a:rPr lang="en-US" sz="2400" dirty="0">
                <a:gradFill>
                  <a:gsLst>
                    <a:gs pos="0">
                      <a:srgbClr val="FFFFFF"/>
                    </a:gs>
                    <a:gs pos="100000">
                      <a:srgbClr val="FFFFFF"/>
                    </a:gs>
                  </a:gsLst>
                  <a:lin ang="5400000" scaled="0"/>
                </a:gradFill>
                <a:latin typeface="Segoe UI"/>
                <a:ea typeface="Segoe UI" pitchFamily="34" charset="0"/>
                <a:cs typeface="Segoe UI" pitchFamily="34" charset="0"/>
              </a:rPr>
              <a:t>[features + labels]</a:t>
            </a:r>
          </a:p>
        </p:txBody>
      </p:sp>
      <p:sp>
        <p:nvSpPr>
          <p:cNvPr id="18" name="Oval 17"/>
          <p:cNvSpPr/>
          <p:nvPr/>
        </p:nvSpPr>
        <p:spPr bwMode="auto">
          <a:xfrm>
            <a:off x="19354908" y="2266438"/>
            <a:ext cx="4555024" cy="1571745"/>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5709" tIns="292567" rIns="365709" bIns="292567" numCol="1" spcCol="0" rtlCol="0" fromWordArt="0" anchor="t" anchorCtr="0" forceAA="0" compatLnSpc="1">
            <a:prstTxWarp prst="textNoShape">
              <a:avLst/>
            </a:prstTxWarp>
            <a:noAutofit/>
          </a:bodyPr>
          <a:lstStyle/>
          <a:p>
            <a:pPr defTabSz="1864681">
              <a:lnSpc>
                <a:spcPct val="90000"/>
              </a:lnSpc>
            </a:pPr>
            <a:r>
              <a:rPr lang="en-US" sz="2400" dirty="0">
                <a:gradFill>
                  <a:gsLst>
                    <a:gs pos="0">
                      <a:srgbClr val="FFFFFF"/>
                    </a:gs>
                    <a:gs pos="100000">
                      <a:srgbClr val="FFFFFF"/>
                    </a:gs>
                  </a:gsLst>
                  <a:lin ang="5400000" scaled="0"/>
                </a:gradFill>
                <a:latin typeface="Segoe UI"/>
                <a:ea typeface="Segoe UI" pitchFamily="34" charset="0"/>
                <a:cs typeface="Segoe UI" pitchFamily="34" charset="0"/>
              </a:rPr>
              <a:t>Future Data</a:t>
            </a:r>
          </a:p>
          <a:p>
            <a:pPr defTabSz="1864681">
              <a:lnSpc>
                <a:spcPct val="90000"/>
              </a:lnSpc>
            </a:pPr>
            <a:r>
              <a:rPr lang="en-US" sz="2400" dirty="0">
                <a:gradFill>
                  <a:gsLst>
                    <a:gs pos="0">
                      <a:srgbClr val="FFFFFF"/>
                    </a:gs>
                    <a:gs pos="100000">
                      <a:srgbClr val="FFFFFF"/>
                    </a:gs>
                  </a:gsLst>
                  <a:lin ang="5400000" scaled="0"/>
                </a:gradFill>
                <a:latin typeface="Segoe UI"/>
                <a:ea typeface="Segoe UI" pitchFamily="34" charset="0"/>
                <a:cs typeface="Segoe UI" pitchFamily="34" charset="0"/>
              </a:rPr>
              <a:t>[features only]</a:t>
            </a:r>
          </a:p>
        </p:txBody>
      </p:sp>
      <p:sp>
        <p:nvSpPr>
          <p:cNvPr id="12" name="Diamond 11"/>
          <p:cNvSpPr/>
          <p:nvPr/>
        </p:nvSpPr>
        <p:spPr bwMode="auto">
          <a:xfrm>
            <a:off x="11053934" y="4261195"/>
            <a:ext cx="3281578" cy="1485689"/>
          </a:xfrm>
          <a:prstGeom prst="diamon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09" tIns="292567" rIns="365709" bIns="292567" numCol="1" spcCol="0" rtlCol="0" fromWordArt="0" anchor="t" anchorCtr="0" forceAA="0" compatLnSpc="1">
            <a:prstTxWarp prst="textNoShape">
              <a:avLst/>
            </a:prstTxWarp>
            <a:noAutofit/>
          </a:bodyPr>
          <a:lstStyle/>
          <a:p>
            <a:pPr defTabSz="1864681">
              <a:lnSpc>
                <a:spcPct val="90000"/>
              </a:lnSpc>
            </a:pPr>
            <a:r>
              <a:rPr lang="en-US" sz="2400" dirty="0">
                <a:gradFill>
                  <a:gsLst>
                    <a:gs pos="0">
                      <a:srgbClr val="FFFFFF"/>
                    </a:gs>
                    <a:gs pos="100000">
                      <a:srgbClr val="FFFFFF"/>
                    </a:gs>
                  </a:gsLst>
                  <a:lin ang="5400000" scaled="0"/>
                </a:gradFill>
                <a:latin typeface="Segoe UI"/>
                <a:ea typeface="Segoe UI" pitchFamily="34" charset="0"/>
                <a:cs typeface="Segoe UI" pitchFamily="34" charset="0"/>
              </a:rPr>
              <a:t>Split</a:t>
            </a:r>
          </a:p>
        </p:txBody>
      </p:sp>
      <p:sp>
        <p:nvSpPr>
          <p:cNvPr id="14" name="Rectangle 13"/>
          <p:cNvSpPr/>
          <p:nvPr/>
        </p:nvSpPr>
        <p:spPr bwMode="auto">
          <a:xfrm>
            <a:off x="11053936" y="7918564"/>
            <a:ext cx="3774323" cy="134664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09" tIns="292567" rIns="365709" bIns="292567" numCol="1" spcCol="0" rtlCol="0" fromWordArt="0" anchor="t" anchorCtr="0" forceAA="0" compatLnSpc="1">
            <a:prstTxWarp prst="textNoShape">
              <a:avLst/>
            </a:prstTxWarp>
            <a:noAutofit/>
          </a:bodyPr>
          <a:lstStyle/>
          <a:p>
            <a:pPr defTabSz="1864681">
              <a:lnSpc>
                <a:spcPct val="90000"/>
              </a:lnSpc>
            </a:pPr>
            <a:r>
              <a:rPr lang="en-US" sz="2400" dirty="0">
                <a:gradFill>
                  <a:gsLst>
                    <a:gs pos="0">
                      <a:srgbClr val="FFFFFF"/>
                    </a:gs>
                    <a:gs pos="100000">
                      <a:srgbClr val="FFFFFF"/>
                    </a:gs>
                  </a:gsLst>
                  <a:lin ang="5400000" scaled="0"/>
                </a:gradFill>
                <a:latin typeface="Segoe UI"/>
                <a:ea typeface="Segoe UI" pitchFamily="34" charset="0"/>
                <a:cs typeface="Segoe UI" pitchFamily="34" charset="0"/>
              </a:rPr>
              <a:t>Train Model </a:t>
            </a:r>
          </a:p>
          <a:p>
            <a:pPr defTabSz="1864681">
              <a:lnSpc>
                <a:spcPct val="90000"/>
              </a:lnSpc>
            </a:pPr>
            <a:r>
              <a:rPr lang="en-US" sz="2400" dirty="0">
                <a:gradFill>
                  <a:gsLst>
                    <a:gs pos="0">
                      <a:srgbClr val="FFFFFF"/>
                    </a:gs>
                    <a:gs pos="100000">
                      <a:srgbClr val="FFFFFF"/>
                    </a:gs>
                  </a:gsLst>
                  <a:lin ang="5400000" scaled="0"/>
                </a:gradFill>
                <a:latin typeface="Segoe UI"/>
                <a:ea typeface="Segoe UI" pitchFamily="34" charset="0"/>
                <a:cs typeface="Segoe UI" pitchFamily="34" charset="0"/>
              </a:rPr>
              <a:t>[model learns from training data]</a:t>
            </a:r>
          </a:p>
        </p:txBody>
      </p:sp>
      <p:sp>
        <p:nvSpPr>
          <p:cNvPr id="21" name="Rectangle 20"/>
          <p:cNvSpPr/>
          <p:nvPr/>
        </p:nvSpPr>
        <p:spPr bwMode="auto">
          <a:xfrm>
            <a:off x="11053936" y="9534491"/>
            <a:ext cx="3802047" cy="13560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09" tIns="292567" rIns="365709" bIns="292567" numCol="1" spcCol="0" rtlCol="0" fromWordArt="0" anchor="t" anchorCtr="0" forceAA="0" compatLnSpc="1">
            <a:prstTxWarp prst="textNoShape">
              <a:avLst/>
            </a:prstTxWarp>
            <a:noAutofit/>
          </a:bodyPr>
          <a:lstStyle/>
          <a:p>
            <a:pPr defTabSz="1864681">
              <a:lnSpc>
                <a:spcPct val="90000"/>
              </a:lnSpc>
            </a:pPr>
            <a:r>
              <a:rPr lang="en-US" sz="2400" dirty="0">
                <a:gradFill>
                  <a:gsLst>
                    <a:gs pos="0">
                      <a:srgbClr val="FFFFFF"/>
                    </a:gs>
                    <a:gs pos="100000">
                      <a:srgbClr val="FFFFFF"/>
                    </a:gs>
                  </a:gsLst>
                  <a:lin ang="5400000" scaled="0"/>
                </a:gradFill>
                <a:latin typeface="Segoe UI"/>
                <a:ea typeface="Segoe UI" pitchFamily="34" charset="0"/>
                <a:cs typeface="Segoe UI" pitchFamily="34" charset="0"/>
              </a:rPr>
              <a:t>Score Model</a:t>
            </a:r>
          </a:p>
          <a:p>
            <a:pPr defTabSz="1864681">
              <a:lnSpc>
                <a:spcPct val="90000"/>
              </a:lnSpc>
            </a:pPr>
            <a:r>
              <a:rPr lang="en-US" sz="2400" dirty="0">
                <a:gradFill>
                  <a:gsLst>
                    <a:gs pos="0">
                      <a:srgbClr val="FFFFFF"/>
                    </a:gs>
                    <a:gs pos="100000">
                      <a:srgbClr val="FFFFFF"/>
                    </a:gs>
                  </a:gsLst>
                  <a:lin ang="5400000" scaled="0"/>
                </a:gradFill>
                <a:latin typeface="Segoe UI"/>
                <a:ea typeface="Segoe UI" pitchFamily="34" charset="0"/>
                <a:cs typeface="Segoe UI" pitchFamily="34" charset="0"/>
              </a:rPr>
              <a:t>[model predicts on testing data]</a:t>
            </a:r>
          </a:p>
        </p:txBody>
      </p:sp>
      <p:sp>
        <p:nvSpPr>
          <p:cNvPr id="22" name="Rectangle 21"/>
          <p:cNvSpPr/>
          <p:nvPr/>
        </p:nvSpPr>
        <p:spPr bwMode="auto">
          <a:xfrm>
            <a:off x="11053936" y="11159953"/>
            <a:ext cx="3802047" cy="133060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09" tIns="292567" rIns="365709" bIns="292567" numCol="1" spcCol="0" rtlCol="0" fromWordArt="0" anchor="t" anchorCtr="0" forceAA="0" compatLnSpc="1">
            <a:prstTxWarp prst="textNoShape">
              <a:avLst/>
            </a:prstTxWarp>
            <a:noAutofit/>
          </a:bodyPr>
          <a:lstStyle/>
          <a:p>
            <a:pPr defTabSz="1864681">
              <a:lnSpc>
                <a:spcPct val="90000"/>
              </a:lnSpc>
            </a:pPr>
            <a:r>
              <a:rPr lang="en-US" sz="2400" dirty="0">
                <a:gradFill>
                  <a:gsLst>
                    <a:gs pos="0">
                      <a:srgbClr val="FFFFFF"/>
                    </a:gs>
                    <a:gs pos="100000">
                      <a:srgbClr val="FFFFFF"/>
                    </a:gs>
                  </a:gsLst>
                  <a:lin ang="5400000" scaled="0"/>
                </a:gradFill>
                <a:latin typeface="Segoe UI"/>
                <a:ea typeface="Segoe UI" pitchFamily="34" charset="0"/>
                <a:cs typeface="Segoe UI" pitchFamily="34" charset="0"/>
              </a:rPr>
              <a:t>Evaluate Model </a:t>
            </a:r>
          </a:p>
          <a:p>
            <a:pPr defTabSz="1864681">
              <a:lnSpc>
                <a:spcPct val="90000"/>
              </a:lnSpc>
            </a:pPr>
            <a:r>
              <a:rPr lang="en-US" sz="2400" dirty="0">
                <a:gradFill>
                  <a:gsLst>
                    <a:gs pos="0">
                      <a:srgbClr val="FFFFFF"/>
                    </a:gs>
                    <a:gs pos="100000">
                      <a:srgbClr val="FFFFFF"/>
                    </a:gs>
                  </a:gsLst>
                  <a:lin ang="5400000" scaled="0"/>
                </a:gradFill>
                <a:latin typeface="Segoe UI"/>
                <a:ea typeface="Segoe UI" pitchFamily="34" charset="0"/>
                <a:cs typeface="Segoe UI" pitchFamily="34" charset="0"/>
              </a:rPr>
              <a:t>[Compare predicted results and true labels]</a:t>
            </a:r>
          </a:p>
        </p:txBody>
      </p:sp>
      <p:sp>
        <p:nvSpPr>
          <p:cNvPr id="23" name="Rectangle 22"/>
          <p:cNvSpPr/>
          <p:nvPr/>
        </p:nvSpPr>
        <p:spPr bwMode="auto">
          <a:xfrm>
            <a:off x="18269393" y="7913837"/>
            <a:ext cx="3802047" cy="1356095"/>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5709" tIns="292567" rIns="365709" bIns="292567" numCol="1" spcCol="0" rtlCol="0" fromWordArt="0" anchor="t" anchorCtr="0" forceAA="0" compatLnSpc="1">
            <a:prstTxWarp prst="textNoShape">
              <a:avLst/>
            </a:prstTxWarp>
            <a:noAutofit/>
          </a:bodyPr>
          <a:lstStyle/>
          <a:p>
            <a:pPr defTabSz="1864681">
              <a:lnSpc>
                <a:spcPct val="90000"/>
              </a:lnSpc>
            </a:pPr>
            <a:r>
              <a:rPr lang="en-US" sz="2400" dirty="0">
                <a:gradFill>
                  <a:gsLst>
                    <a:gs pos="0">
                      <a:srgbClr val="FFFFFF"/>
                    </a:gs>
                    <a:gs pos="100000">
                      <a:srgbClr val="FFFFFF"/>
                    </a:gs>
                  </a:gsLst>
                  <a:lin ang="5400000" scaled="0"/>
                </a:gradFill>
                <a:latin typeface="Segoe UI"/>
                <a:ea typeface="Segoe UI" pitchFamily="34" charset="0"/>
                <a:cs typeface="Segoe UI" pitchFamily="34" charset="0"/>
              </a:rPr>
              <a:t>Score Model</a:t>
            </a:r>
          </a:p>
          <a:p>
            <a:pPr defTabSz="1864681">
              <a:lnSpc>
                <a:spcPct val="90000"/>
              </a:lnSpc>
            </a:pPr>
            <a:r>
              <a:rPr lang="en-US" sz="2400" dirty="0">
                <a:gradFill>
                  <a:gsLst>
                    <a:gs pos="0">
                      <a:srgbClr val="FFFFFF"/>
                    </a:gs>
                    <a:gs pos="100000">
                      <a:srgbClr val="FFFFFF"/>
                    </a:gs>
                  </a:gsLst>
                  <a:lin ang="5400000" scaled="0"/>
                </a:gradFill>
                <a:latin typeface="Segoe UI"/>
                <a:ea typeface="Segoe UI" pitchFamily="34" charset="0"/>
                <a:cs typeface="Segoe UI" pitchFamily="34" charset="0"/>
              </a:rPr>
              <a:t>[model predicts on future data]</a:t>
            </a:r>
          </a:p>
        </p:txBody>
      </p:sp>
      <p:sp>
        <p:nvSpPr>
          <p:cNvPr id="24" name="Oval 23"/>
          <p:cNvSpPr/>
          <p:nvPr/>
        </p:nvSpPr>
        <p:spPr bwMode="auto">
          <a:xfrm>
            <a:off x="17892902" y="9943255"/>
            <a:ext cx="4555024" cy="1571745"/>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5709" tIns="292567" rIns="365709" bIns="292567" numCol="1" spcCol="0" rtlCol="0" fromWordArt="0" anchor="t" anchorCtr="0" forceAA="0" compatLnSpc="1">
            <a:prstTxWarp prst="textNoShape">
              <a:avLst/>
            </a:prstTxWarp>
            <a:noAutofit/>
          </a:bodyPr>
          <a:lstStyle/>
          <a:p>
            <a:pPr defTabSz="1864681">
              <a:lnSpc>
                <a:spcPct val="90000"/>
              </a:lnSpc>
            </a:pPr>
            <a:r>
              <a:rPr lang="en-US" sz="2400" dirty="0">
                <a:gradFill>
                  <a:gsLst>
                    <a:gs pos="0">
                      <a:srgbClr val="FFFFFF"/>
                    </a:gs>
                    <a:gs pos="100000">
                      <a:srgbClr val="FFFFFF"/>
                    </a:gs>
                  </a:gsLst>
                  <a:lin ang="5400000" scaled="0"/>
                </a:gradFill>
                <a:latin typeface="Segoe UI"/>
                <a:ea typeface="Segoe UI" pitchFamily="34" charset="0"/>
                <a:cs typeface="Segoe UI" pitchFamily="34" charset="0"/>
              </a:rPr>
              <a:t>Prediction Results</a:t>
            </a:r>
          </a:p>
        </p:txBody>
      </p:sp>
      <p:cxnSp>
        <p:nvCxnSpPr>
          <p:cNvPr id="20" name="Straight Arrow Connector 19"/>
          <p:cNvCxnSpPr>
            <a:stCxn id="3" idx="4"/>
            <a:endCxn id="12" idx="0"/>
          </p:cNvCxnSpPr>
          <p:nvPr/>
        </p:nvCxnSpPr>
        <p:spPr>
          <a:xfrm>
            <a:off x="12694723" y="3754009"/>
            <a:ext cx="0" cy="507186"/>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2" idx="1"/>
            <a:endCxn id="15" idx="0"/>
          </p:cNvCxnSpPr>
          <p:nvPr/>
        </p:nvCxnSpPr>
        <p:spPr>
          <a:xfrm rot="10800000" flipV="1">
            <a:off x="10099765" y="5004040"/>
            <a:ext cx="954169" cy="777309"/>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2" idx="3"/>
            <a:endCxn id="17" idx="0"/>
          </p:cNvCxnSpPr>
          <p:nvPr/>
        </p:nvCxnSpPr>
        <p:spPr>
          <a:xfrm>
            <a:off x="14335513" y="5004040"/>
            <a:ext cx="1003672" cy="777309"/>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5" idx="4"/>
            <a:endCxn id="14" idx="1"/>
          </p:cNvCxnSpPr>
          <p:nvPr/>
        </p:nvCxnSpPr>
        <p:spPr>
          <a:xfrm rot="16200000" flipH="1">
            <a:off x="9957453" y="7495406"/>
            <a:ext cx="1238792" cy="954169"/>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17" idx="4"/>
            <a:endCxn id="21" idx="3"/>
          </p:cNvCxnSpPr>
          <p:nvPr/>
        </p:nvCxnSpPr>
        <p:spPr>
          <a:xfrm rot="5400000">
            <a:off x="13667863" y="8541214"/>
            <a:ext cx="2859444" cy="483203"/>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14" idx="3"/>
            <a:endCxn id="23" idx="1"/>
          </p:cNvCxnSpPr>
          <p:nvPr/>
        </p:nvCxnSpPr>
        <p:spPr>
          <a:xfrm flipV="1">
            <a:off x="14828258" y="8591887"/>
            <a:ext cx="3441134" cy="2"/>
          </a:xfrm>
          <a:prstGeom prst="bentConnector3">
            <a:avLst>
              <a:gd name="adj1" fmla="val 50000"/>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18" idx="4"/>
            <a:endCxn id="23" idx="0"/>
          </p:cNvCxnSpPr>
          <p:nvPr/>
        </p:nvCxnSpPr>
        <p:spPr>
          <a:xfrm rot="5400000">
            <a:off x="18863591" y="5145007"/>
            <a:ext cx="4075655" cy="1462004"/>
          </a:xfrm>
          <a:prstGeom prst="bentConnector3">
            <a:avLst>
              <a:gd name="adj1" fmla="val 50000"/>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23" idx="2"/>
            <a:endCxn id="24" idx="0"/>
          </p:cNvCxnSpPr>
          <p:nvPr/>
        </p:nvCxnSpPr>
        <p:spPr>
          <a:xfrm rot="5400000">
            <a:off x="19833755" y="9606594"/>
            <a:ext cx="673322" cy="2"/>
          </a:xfrm>
          <a:prstGeom prst="bentConnector3">
            <a:avLst>
              <a:gd name="adj1" fmla="val 50000"/>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4" idx="2"/>
            <a:endCxn id="21" idx="0"/>
          </p:cNvCxnSpPr>
          <p:nvPr/>
        </p:nvCxnSpPr>
        <p:spPr>
          <a:xfrm>
            <a:off x="12941095" y="9265210"/>
            <a:ext cx="13862" cy="269282"/>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1" idx="2"/>
            <a:endCxn id="22" idx="0"/>
          </p:cNvCxnSpPr>
          <p:nvPr/>
        </p:nvCxnSpPr>
        <p:spPr>
          <a:xfrm>
            <a:off x="12954957" y="10890586"/>
            <a:ext cx="0" cy="269367"/>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7" idx="3"/>
            <a:endCxn id="3" idx="2"/>
          </p:cNvCxnSpPr>
          <p:nvPr/>
        </p:nvCxnSpPr>
        <p:spPr>
          <a:xfrm flipV="1">
            <a:off x="5260752" y="2968136"/>
            <a:ext cx="5156458" cy="7482332"/>
          </a:xfrm>
          <a:prstGeom prst="bentConnector3">
            <a:avLst>
              <a:gd name="adj1" fmla="val 38587"/>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5" idx="2"/>
            <a:endCxn id="6" idx="0"/>
          </p:cNvCxnSpPr>
          <p:nvPr/>
        </p:nvCxnSpPr>
        <p:spPr>
          <a:xfrm flipH="1">
            <a:off x="3545947" y="6209450"/>
            <a:ext cx="1737" cy="841735"/>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6" idx="2"/>
            <a:endCxn id="7" idx="0"/>
          </p:cNvCxnSpPr>
          <p:nvPr/>
        </p:nvCxnSpPr>
        <p:spPr>
          <a:xfrm>
            <a:off x="3545947" y="8843779"/>
            <a:ext cx="12125" cy="710391"/>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39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0003" y="3393818"/>
            <a:ext cx="20671280" cy="1698844"/>
          </a:xfrm>
          <a:prstGeom prst="rect">
            <a:avLst/>
          </a:prstGeom>
          <a:noFill/>
        </p:spPr>
        <p:txBody>
          <a:bodyPr wrap="square" lIns="365709" tIns="292567" rIns="365709" bIns="292567" rtlCol="0">
            <a:spAutoFit/>
          </a:bodyPr>
          <a:lstStyle/>
          <a:p>
            <a:pPr algn="l" defTabSz="1828827" fontAlgn="auto">
              <a:lnSpc>
                <a:spcPct val="90000"/>
              </a:lnSpc>
              <a:spcBef>
                <a:spcPts val="0"/>
              </a:spcBef>
              <a:spcAft>
                <a:spcPts val="1200"/>
              </a:spcAft>
            </a:pPr>
            <a:r>
              <a:rPr lang="en-US" sz="8000" i="1" dirty="0">
                <a:gradFill>
                  <a:gsLst>
                    <a:gs pos="2917">
                      <a:srgbClr val="FFFFFF"/>
                    </a:gs>
                    <a:gs pos="30000">
                      <a:srgbClr val="FFFFFF"/>
                    </a:gs>
                  </a:gsLst>
                  <a:lin ang="5400000" scaled="0"/>
                </a:gradFill>
                <a:latin typeface="Segoe UI"/>
                <a:ea typeface="+mn-ea"/>
              </a:rPr>
              <a:t>“Most IoT data are not used currently…</a:t>
            </a:r>
          </a:p>
        </p:txBody>
      </p:sp>
      <p:sp>
        <p:nvSpPr>
          <p:cNvPr id="3" name="Rectangle 2"/>
          <p:cNvSpPr/>
          <p:nvPr/>
        </p:nvSpPr>
        <p:spPr>
          <a:xfrm>
            <a:off x="3713798" y="5285957"/>
            <a:ext cx="19367293" cy="4524315"/>
          </a:xfrm>
          <a:prstGeom prst="rect">
            <a:avLst/>
          </a:prstGeom>
        </p:spPr>
        <p:txBody>
          <a:bodyPr wrap="square">
            <a:spAutoFit/>
          </a:bodyPr>
          <a:lstStyle/>
          <a:p>
            <a:pPr algn="l" defTabSz="1828827" fontAlgn="auto">
              <a:lnSpc>
                <a:spcPct val="90000"/>
              </a:lnSpc>
              <a:spcBef>
                <a:spcPts val="0"/>
              </a:spcBef>
              <a:spcAft>
                <a:spcPts val="1200"/>
              </a:spcAft>
            </a:pPr>
            <a:r>
              <a:rPr lang="en-US" sz="8000" i="1" dirty="0">
                <a:gradFill>
                  <a:gsLst>
                    <a:gs pos="2917">
                      <a:srgbClr val="FFFFFF"/>
                    </a:gs>
                    <a:gs pos="30000">
                      <a:srgbClr val="FFFFFF"/>
                    </a:gs>
                  </a:gsLst>
                  <a:lin ang="5400000" scaled="0"/>
                </a:gradFill>
                <a:latin typeface="Segoe UI"/>
                <a:ea typeface="+mn-ea"/>
              </a:rPr>
              <a:t>the data that are used today are mostly for anomaly detection and control, not </a:t>
            </a:r>
            <a:r>
              <a:rPr lang="en-US" sz="8000" b="1" i="1" dirty="0">
                <a:gradFill>
                  <a:gsLst>
                    <a:gs pos="2917">
                      <a:srgbClr val="FFFFFF"/>
                    </a:gs>
                    <a:gs pos="30000">
                      <a:srgbClr val="FFFFFF"/>
                    </a:gs>
                  </a:gsLst>
                  <a:lin ang="5400000" scaled="0"/>
                </a:gradFill>
                <a:latin typeface="Segoe UI"/>
                <a:ea typeface="+mn-ea"/>
              </a:rPr>
              <a:t>optimization and prediction</a:t>
            </a:r>
            <a:r>
              <a:rPr lang="en-US" sz="8000" i="1" dirty="0">
                <a:gradFill>
                  <a:gsLst>
                    <a:gs pos="2917">
                      <a:srgbClr val="FFFFFF"/>
                    </a:gs>
                    <a:gs pos="30000">
                      <a:srgbClr val="FFFFFF"/>
                    </a:gs>
                  </a:gsLst>
                  <a:lin ang="5400000" scaled="0"/>
                </a:gradFill>
                <a:latin typeface="Segoe UI"/>
                <a:ea typeface="+mn-ea"/>
              </a:rPr>
              <a:t>, which provide the greatest value.”</a:t>
            </a:r>
            <a:r>
              <a:rPr lang="en-US" sz="8000" i="1" baseline="30000" dirty="0">
                <a:gradFill>
                  <a:gsLst>
                    <a:gs pos="2917">
                      <a:srgbClr val="FFFFFF"/>
                    </a:gs>
                    <a:gs pos="30000">
                      <a:srgbClr val="FFFFFF"/>
                    </a:gs>
                  </a:gsLst>
                  <a:lin ang="5400000" scaled="0"/>
                </a:gradFill>
                <a:latin typeface="Segoe UI"/>
                <a:ea typeface="+mn-ea"/>
              </a:rPr>
              <a:t>1</a:t>
            </a:r>
          </a:p>
        </p:txBody>
      </p:sp>
    </p:spTree>
    <p:extLst>
      <p:ext uri="{BB962C8B-B14F-4D97-AF65-F5344CB8AC3E}">
        <p14:creationId xmlns:p14="http://schemas.microsoft.com/office/powerpoint/2010/main" val="1255722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2589673" y="2524531"/>
            <a:ext cx="20833673" cy="8810409"/>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2324" indent="-672324" defTabSz="1828827">
              <a:buClr>
                <a:srgbClr val="FFFFFF"/>
              </a:buClr>
            </a:pPr>
            <a:r>
              <a:rPr lang="en-US" sz="7843" b="1" dirty="0">
                <a:solidFill>
                  <a:srgbClr val="FFFFFF"/>
                </a:solidFill>
                <a:latin typeface="Segoe UI Light"/>
              </a:rPr>
              <a:t>Learn from </a:t>
            </a:r>
            <a:r>
              <a:rPr lang="en-US" sz="7843" b="1" dirty="0" smtClean="0">
                <a:solidFill>
                  <a:srgbClr val="FFFFFF"/>
                </a:solidFill>
                <a:latin typeface="Segoe UI Light"/>
              </a:rPr>
              <a:t>Cortana Analytics Gallery </a:t>
            </a:r>
            <a:r>
              <a:rPr lang="en-US" sz="7843" dirty="0">
                <a:solidFill>
                  <a:srgbClr val="FFFFFF"/>
                </a:solidFill>
                <a:latin typeface="Segoe UI Light"/>
                <a:hlinkClick r:id="rId3"/>
              </a:rPr>
              <a:t>http://gallery.azureml.net</a:t>
            </a:r>
            <a:r>
              <a:rPr lang="en-US" sz="7843" dirty="0">
                <a:solidFill>
                  <a:srgbClr val="FFFFFF"/>
                </a:solidFill>
                <a:latin typeface="Segoe UI Light"/>
              </a:rPr>
              <a:t> </a:t>
            </a:r>
            <a:r>
              <a:rPr lang="en-US" sz="7843" dirty="0" smtClean="0">
                <a:solidFill>
                  <a:srgbClr val="FFFFFF"/>
                </a:solidFill>
                <a:latin typeface="Segoe UI Light"/>
              </a:rPr>
              <a:t>(“</a:t>
            </a:r>
            <a:r>
              <a:rPr lang="en-US" sz="7843" dirty="0">
                <a:solidFill>
                  <a:srgbClr val="FFFFFF"/>
                </a:solidFill>
                <a:latin typeface="Segoe UI Light"/>
              </a:rPr>
              <a:t>predictive maintenance template</a:t>
            </a:r>
            <a:r>
              <a:rPr lang="en-US" sz="7843" dirty="0" smtClean="0">
                <a:solidFill>
                  <a:srgbClr val="FFFFFF"/>
                </a:solidFill>
                <a:latin typeface="Segoe UI Light"/>
              </a:rPr>
              <a:t>” in collection)</a:t>
            </a:r>
            <a:endParaRPr lang="en-US" sz="7843" dirty="0">
              <a:solidFill>
                <a:srgbClr val="FFFFFF"/>
              </a:solidFill>
              <a:latin typeface="Segoe UI Light"/>
            </a:endParaRPr>
          </a:p>
          <a:p>
            <a:pPr marL="672324" indent="-672324" defTabSz="1828827">
              <a:buClr>
                <a:srgbClr val="FFFFFF"/>
              </a:buClr>
            </a:pPr>
            <a:endParaRPr lang="en-US" sz="7843" dirty="0">
              <a:solidFill>
                <a:srgbClr val="FFFFFF"/>
              </a:solidFill>
              <a:latin typeface="Segoe UI Light"/>
            </a:endParaRPr>
          </a:p>
        </p:txBody>
      </p:sp>
      <p:sp>
        <p:nvSpPr>
          <p:cNvPr id="7" name="Title 1"/>
          <p:cNvSpPr txBox="1">
            <a:spLocks/>
          </p:cNvSpPr>
          <p:nvPr/>
        </p:nvSpPr>
        <p:spPr>
          <a:xfrm>
            <a:off x="538481" y="579914"/>
            <a:ext cx="23311680" cy="179907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1828827" fontAlgn="auto">
              <a:spcAft>
                <a:spcPts val="0"/>
              </a:spcAft>
            </a:pPr>
            <a:r>
              <a:rPr lang="en-US" sz="10588" spc="-200" dirty="0">
                <a:gradFill>
                  <a:gsLst>
                    <a:gs pos="1250">
                      <a:srgbClr val="FFFFFF"/>
                    </a:gs>
                    <a:gs pos="100000">
                      <a:srgbClr val="FFFFFF"/>
                    </a:gs>
                  </a:gsLst>
                  <a:lin ang="5400000" scaled="0"/>
                </a:gradFill>
                <a:latin typeface="Segoe UI Light"/>
              </a:rPr>
              <a:t>Go Dos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5510" y="6559193"/>
            <a:ext cx="6237623" cy="4201991"/>
          </a:xfrm>
          <a:prstGeom prst="rect">
            <a:avLst/>
          </a:prstGeom>
        </p:spPr>
      </p:pic>
    </p:spTree>
    <p:extLst>
      <p:ext uri="{BB962C8B-B14F-4D97-AF65-F5344CB8AC3E}">
        <p14:creationId xmlns:p14="http://schemas.microsoft.com/office/powerpoint/2010/main" val="2905643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4" name="Text Placeholder 3"/>
          <p:cNvSpPr>
            <a:spLocks noGrp="1"/>
          </p:cNvSpPr>
          <p:nvPr>
            <p:ph type="body" sz="quarter" idx="10"/>
          </p:nvPr>
        </p:nvSpPr>
        <p:spPr>
          <a:xfrm>
            <a:off x="538479" y="2378991"/>
            <a:ext cx="23307045" cy="8078494"/>
          </a:xfrm>
          <a:prstGeom prst="rect">
            <a:avLst/>
          </a:prstGeom>
        </p:spPr>
        <p:txBody>
          <a:bodyPr>
            <a:spAutoFit/>
          </a:bodyPr>
          <a:lstStyle/>
          <a:p>
            <a:r>
              <a:rPr lang="en-US" sz="4706" dirty="0">
                <a:solidFill>
                  <a:schemeClr val="bg1">
                    <a:lumMod val="20000"/>
                    <a:lumOff val="80000"/>
                  </a:schemeClr>
                </a:solidFill>
                <a:ea typeface="Calibri" panose="020F0502020204030204" pitchFamily="34" charset="0"/>
                <a:cs typeface="Times New Roman" panose="02020603050405020304" pitchFamily="18" charset="0"/>
              </a:rPr>
              <a:t>We utilized the following publically available data to help us generate realistic data for this pre-configured solution. We received assistance in creating this solution as a result of this repository and the donators of the data. </a:t>
            </a:r>
          </a:p>
          <a:p>
            <a:r>
              <a:rPr lang="en-US" sz="4706" dirty="0">
                <a:solidFill>
                  <a:schemeClr val="bg1">
                    <a:lumMod val="20000"/>
                    <a:lumOff val="80000"/>
                  </a:schemeClr>
                </a:solidFill>
                <a:ea typeface="Calibri" panose="020F0502020204030204" pitchFamily="34" charset="0"/>
                <a:cs typeface="Times New Roman" panose="02020603050405020304" pitchFamily="18" charset="0"/>
              </a:rPr>
              <a:t> </a:t>
            </a:r>
          </a:p>
          <a:p>
            <a:r>
              <a:rPr lang="en-US" sz="4706" dirty="0">
                <a:solidFill>
                  <a:schemeClr val="bg1">
                    <a:lumMod val="20000"/>
                    <a:lumOff val="80000"/>
                  </a:schemeClr>
                </a:solidFill>
                <a:ea typeface="Calibri" panose="020F0502020204030204" pitchFamily="34" charset="0"/>
                <a:cs typeface="Times New Roman" panose="02020603050405020304" pitchFamily="18" charset="0"/>
              </a:rPr>
              <a:t>“A. </a:t>
            </a:r>
            <a:r>
              <a:rPr lang="en-US" sz="4706" dirty="0" err="1">
                <a:solidFill>
                  <a:schemeClr val="bg1">
                    <a:lumMod val="20000"/>
                    <a:lumOff val="80000"/>
                  </a:schemeClr>
                </a:solidFill>
                <a:ea typeface="Calibri" panose="020F0502020204030204" pitchFamily="34" charset="0"/>
                <a:cs typeface="Times New Roman" panose="02020603050405020304" pitchFamily="18" charset="0"/>
              </a:rPr>
              <a:t>Saxena</a:t>
            </a:r>
            <a:r>
              <a:rPr lang="en-US" sz="4706" dirty="0">
                <a:solidFill>
                  <a:schemeClr val="bg1">
                    <a:lumMod val="20000"/>
                    <a:lumOff val="80000"/>
                  </a:schemeClr>
                </a:solidFill>
                <a:ea typeface="Calibri" panose="020F0502020204030204" pitchFamily="34" charset="0"/>
                <a:cs typeface="Times New Roman" panose="02020603050405020304" pitchFamily="18" charset="0"/>
              </a:rPr>
              <a:t> and K. Goebel (2008). "PHM08 Challenge Data Set", NASA Ames Prognostics Data Repository (</a:t>
            </a:r>
            <a:r>
              <a:rPr lang="en-US" sz="4706" u="sng" dirty="0">
                <a:solidFill>
                  <a:schemeClr val="bg1">
                    <a:lumMod val="20000"/>
                    <a:lumOff val="80000"/>
                  </a:schemeClr>
                </a:solidFill>
                <a:ea typeface="Calibri" panose="020F0502020204030204" pitchFamily="34" charset="0"/>
                <a:cs typeface="Times New Roman" panose="02020603050405020304" pitchFamily="18" charset="0"/>
                <a:hlinkClick r:id="rId2"/>
              </a:rPr>
              <a:t>http://ti.arc.nasa.gov/project/prognostic-data-repository</a:t>
            </a:r>
            <a:r>
              <a:rPr lang="en-US" sz="4706" dirty="0">
                <a:solidFill>
                  <a:schemeClr val="bg1">
                    <a:lumMod val="20000"/>
                    <a:lumOff val="80000"/>
                  </a:schemeClr>
                </a:solidFill>
                <a:ea typeface="Calibri" panose="020F0502020204030204" pitchFamily="34" charset="0"/>
                <a:cs typeface="Times New Roman" panose="02020603050405020304" pitchFamily="18" charset="0"/>
              </a:rPr>
              <a:t>), NASA Ames Research Center, Moffett Field, CA.”</a:t>
            </a:r>
          </a:p>
          <a:p>
            <a:endParaRPr lang="en-US" sz="4706" dirty="0">
              <a:solidFill>
                <a:schemeClr val="bg1">
                  <a:lumMod val="20000"/>
                  <a:lumOff val="80000"/>
                </a:schemeClr>
              </a:solidFill>
              <a:ea typeface="Calibri" panose="020F0502020204030204" pitchFamily="34" charset="0"/>
              <a:cs typeface="Times New Roman" panose="02020603050405020304" pitchFamily="18" charset="0"/>
            </a:endParaRPr>
          </a:p>
          <a:p>
            <a:r>
              <a:rPr lang="en-US" sz="4706" dirty="0">
                <a:solidFill>
                  <a:schemeClr val="bg1">
                    <a:lumMod val="20000"/>
                    <a:lumOff val="80000"/>
                  </a:schemeClr>
                </a:solidFill>
                <a:ea typeface="Calibri" panose="020F0502020204030204" pitchFamily="34" charset="0"/>
                <a:cs typeface="Times New Roman" panose="02020603050405020304" pitchFamily="18" charset="0"/>
              </a:rPr>
              <a:t>Quote on Slide 23: </a:t>
            </a:r>
            <a:r>
              <a:rPr lang="en-US" sz="4706" dirty="0" err="1">
                <a:solidFill>
                  <a:schemeClr val="bg1">
                    <a:lumMod val="20000"/>
                    <a:lumOff val="80000"/>
                  </a:schemeClr>
                </a:solidFill>
              </a:rPr>
              <a:t>McKinskey</a:t>
            </a:r>
            <a:r>
              <a:rPr lang="en-US" sz="4706" dirty="0">
                <a:solidFill>
                  <a:schemeClr val="bg1">
                    <a:lumMod val="20000"/>
                    <a:lumOff val="80000"/>
                  </a:schemeClr>
                </a:solidFill>
              </a:rPr>
              <a:t> Global Institute, The Internet of Things: Mapping the Value beyond the hype</a:t>
            </a:r>
          </a:p>
          <a:p>
            <a:endParaRPr lang="en-US" sz="4706"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789745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06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Predictive Maintenance Concepts</a:t>
            </a:r>
            <a:endParaRPr lang="en-US" dirty="0"/>
          </a:p>
        </p:txBody>
      </p:sp>
      <p:sp>
        <p:nvSpPr>
          <p:cNvPr id="6" name="Text Placeholder 2"/>
          <p:cNvSpPr>
            <a:spLocks noGrp="1"/>
          </p:cNvSpPr>
          <p:nvPr>
            <p:ph type="body" sz="quarter" idx="10"/>
          </p:nvPr>
        </p:nvSpPr>
        <p:spPr>
          <a:xfrm>
            <a:off x="1001282" y="2371425"/>
            <a:ext cx="45697755" cy="2115707"/>
          </a:xfrm>
          <a:prstGeom prst="rect">
            <a:avLst/>
          </a:prstGeom>
        </p:spPr>
        <p:txBody>
          <a:bodyPr/>
          <a:lstStyle/>
          <a:p>
            <a:r>
              <a:rPr lang="en-US" altLang="zh-CN" sz="6274" dirty="0"/>
              <a:t>Important task in </a:t>
            </a:r>
            <a:r>
              <a:rPr lang="en-US" sz="6274" dirty="0"/>
              <a:t>Internet of Things applications</a:t>
            </a:r>
          </a:p>
          <a:p>
            <a:r>
              <a:rPr lang="en-US" sz="6274" dirty="0"/>
              <a:t>Goal: improve production/maintenance efficiency</a:t>
            </a:r>
          </a:p>
        </p:txBody>
      </p:sp>
      <p:graphicFrame>
        <p:nvGraphicFramePr>
          <p:cNvPr id="5" name="Table 4"/>
          <p:cNvGraphicFramePr>
            <a:graphicFrameLocks noGrp="1"/>
          </p:cNvGraphicFramePr>
          <p:nvPr>
            <p:extLst/>
          </p:nvPr>
        </p:nvGraphicFramePr>
        <p:xfrm>
          <a:off x="2928945" y="4766343"/>
          <a:ext cx="17928495" cy="8685352"/>
        </p:xfrm>
        <a:graphic>
          <a:graphicData uri="http://schemas.openxmlformats.org/drawingml/2006/table">
            <a:tbl>
              <a:tblPr firstRow="1" firstCol="1" bandRow="1">
                <a:tableStyleId>{5C22544A-7EE6-4342-B048-85BDC9FD1C3A}</a:tableStyleId>
              </a:tblPr>
              <a:tblGrid>
                <a:gridCol w="4100936">
                  <a:extLst>
                    <a:ext uri="{9D8B030D-6E8A-4147-A177-3AD203B41FA5}">
                      <a16:colId xmlns:a16="http://schemas.microsoft.com/office/drawing/2014/main" val="20000"/>
                    </a:ext>
                  </a:extLst>
                </a:gridCol>
                <a:gridCol w="7158205">
                  <a:extLst>
                    <a:ext uri="{9D8B030D-6E8A-4147-A177-3AD203B41FA5}">
                      <a16:colId xmlns:a16="http://schemas.microsoft.com/office/drawing/2014/main" val="20001"/>
                    </a:ext>
                  </a:extLst>
                </a:gridCol>
                <a:gridCol w="6669354">
                  <a:extLst>
                    <a:ext uri="{9D8B030D-6E8A-4147-A177-3AD203B41FA5}">
                      <a16:colId xmlns:a16="http://schemas.microsoft.com/office/drawing/2014/main" val="20002"/>
                    </a:ext>
                  </a:extLst>
                </a:gridCol>
              </a:tblGrid>
              <a:tr h="1333544">
                <a:tc>
                  <a:txBody>
                    <a:bodyPr/>
                    <a:lstStyle/>
                    <a:p>
                      <a:pPr marL="0" marR="0">
                        <a:lnSpc>
                          <a:spcPct val="107000"/>
                        </a:lnSpc>
                        <a:spcBef>
                          <a:spcPts val="0"/>
                        </a:spcBef>
                        <a:spcAft>
                          <a:spcPts val="0"/>
                        </a:spcAft>
                      </a:pPr>
                      <a:r>
                        <a:rPr lang="en-US" sz="2700" dirty="0">
                          <a:effectLst/>
                        </a:rPr>
                        <a:t> </a:t>
                      </a:r>
                      <a:endParaRPr lang="en-US" sz="3500" dirty="0">
                        <a:effectLst/>
                        <a:latin typeface="Calibri" panose="020F0502020204030204" pitchFamily="34" charset="0"/>
                        <a:ea typeface="Calibri" panose="020F0502020204030204" pitchFamily="34" charset="0"/>
                        <a:cs typeface="Times New Roman" panose="02020603050405020304" pitchFamily="18" charset="0"/>
                      </a:endParaRPr>
                    </a:p>
                  </a:txBody>
                  <a:tcPr marL="134464" marR="134464" marT="0" marB="0" anchor="ctr"/>
                </a:tc>
                <a:tc>
                  <a:txBody>
                    <a:bodyPr/>
                    <a:lstStyle/>
                    <a:p>
                      <a:pPr marL="0" marR="0">
                        <a:lnSpc>
                          <a:spcPct val="107000"/>
                        </a:lnSpc>
                        <a:spcBef>
                          <a:spcPts val="0"/>
                        </a:spcBef>
                        <a:spcAft>
                          <a:spcPts val="0"/>
                        </a:spcAft>
                      </a:pPr>
                      <a:r>
                        <a:rPr lang="en-US" sz="2700">
                          <a:effectLst/>
                        </a:rPr>
                        <a:t>Predictive Maintenance in IoT</a:t>
                      </a:r>
                      <a:endParaRPr lang="en-US" sz="3500">
                        <a:effectLst/>
                        <a:latin typeface="Calibri" panose="020F0502020204030204" pitchFamily="34" charset="0"/>
                        <a:ea typeface="Calibri" panose="020F0502020204030204" pitchFamily="34" charset="0"/>
                        <a:cs typeface="Times New Roman" panose="02020603050405020304" pitchFamily="18" charset="0"/>
                      </a:endParaRPr>
                    </a:p>
                  </a:txBody>
                  <a:tcPr marL="134464" marR="134464" marT="0" marB="0" anchor="ctr"/>
                </a:tc>
                <a:tc>
                  <a:txBody>
                    <a:bodyPr/>
                    <a:lstStyle/>
                    <a:p>
                      <a:pPr marL="0" marR="0">
                        <a:lnSpc>
                          <a:spcPct val="107000"/>
                        </a:lnSpc>
                        <a:spcBef>
                          <a:spcPts val="0"/>
                        </a:spcBef>
                        <a:spcAft>
                          <a:spcPts val="0"/>
                        </a:spcAft>
                      </a:pPr>
                      <a:r>
                        <a:rPr lang="en-US" sz="2700">
                          <a:effectLst/>
                        </a:rPr>
                        <a:t>Traditional Predicative Maintenance</a:t>
                      </a:r>
                      <a:endParaRPr lang="en-US" sz="3500">
                        <a:effectLst/>
                        <a:latin typeface="Calibri" panose="020F0502020204030204" pitchFamily="34" charset="0"/>
                        <a:ea typeface="Calibri" panose="020F0502020204030204" pitchFamily="34" charset="0"/>
                        <a:cs typeface="Times New Roman" panose="02020603050405020304" pitchFamily="18" charset="0"/>
                      </a:endParaRPr>
                    </a:p>
                  </a:txBody>
                  <a:tcPr marL="134464" marR="134464" marT="0" marB="0" anchor="ctr"/>
                </a:tc>
                <a:extLst>
                  <a:ext uri="{0D108BD9-81ED-4DB2-BD59-A6C34878D82A}">
                    <a16:rowId xmlns:a16="http://schemas.microsoft.com/office/drawing/2014/main" val="10000"/>
                  </a:ext>
                </a:extLst>
              </a:tr>
              <a:tr h="1333544">
                <a:tc>
                  <a:txBody>
                    <a:bodyPr/>
                    <a:lstStyle/>
                    <a:p>
                      <a:pPr marL="0" marR="0">
                        <a:lnSpc>
                          <a:spcPct val="107000"/>
                        </a:lnSpc>
                        <a:spcBef>
                          <a:spcPts val="0"/>
                        </a:spcBef>
                        <a:spcAft>
                          <a:spcPts val="0"/>
                        </a:spcAft>
                      </a:pPr>
                      <a:r>
                        <a:rPr lang="en-US" sz="2700">
                          <a:effectLst/>
                        </a:rPr>
                        <a:t>Goal</a:t>
                      </a:r>
                      <a:endParaRPr lang="en-US" sz="3500">
                        <a:effectLst/>
                        <a:latin typeface="Calibri" panose="020F0502020204030204" pitchFamily="34" charset="0"/>
                        <a:ea typeface="Calibri" panose="020F0502020204030204" pitchFamily="34" charset="0"/>
                        <a:cs typeface="Times New Roman" panose="02020603050405020304" pitchFamily="18" charset="0"/>
                      </a:endParaRPr>
                    </a:p>
                  </a:txBody>
                  <a:tcPr marL="134464" marR="134464" marT="0" marB="0" anchor="ctr"/>
                </a:tc>
                <a:tc>
                  <a:txBody>
                    <a:bodyPr/>
                    <a:lstStyle/>
                    <a:p>
                      <a:pPr marL="0" marR="0">
                        <a:lnSpc>
                          <a:spcPct val="107000"/>
                        </a:lnSpc>
                        <a:spcBef>
                          <a:spcPts val="0"/>
                        </a:spcBef>
                        <a:spcAft>
                          <a:spcPts val="0"/>
                        </a:spcAft>
                      </a:pPr>
                      <a:r>
                        <a:rPr lang="en-US" sz="2700">
                          <a:effectLst/>
                        </a:rPr>
                        <a:t>Improve production and/or maintenance efficiency</a:t>
                      </a:r>
                      <a:endParaRPr lang="en-US" sz="3500">
                        <a:effectLst/>
                        <a:latin typeface="Calibri" panose="020F0502020204030204" pitchFamily="34" charset="0"/>
                        <a:ea typeface="Calibri" panose="020F0502020204030204" pitchFamily="34" charset="0"/>
                        <a:cs typeface="Times New Roman" panose="02020603050405020304" pitchFamily="18" charset="0"/>
                      </a:endParaRPr>
                    </a:p>
                  </a:txBody>
                  <a:tcPr marL="134464" marR="134464" marT="0" marB="0" anchor="ctr"/>
                </a:tc>
                <a:tc>
                  <a:txBody>
                    <a:bodyPr/>
                    <a:lstStyle/>
                    <a:p>
                      <a:pPr marL="0" marR="0">
                        <a:lnSpc>
                          <a:spcPct val="107000"/>
                        </a:lnSpc>
                        <a:spcBef>
                          <a:spcPts val="0"/>
                        </a:spcBef>
                        <a:spcAft>
                          <a:spcPts val="0"/>
                        </a:spcAft>
                      </a:pPr>
                      <a:r>
                        <a:rPr lang="en-US" sz="2700">
                          <a:effectLst/>
                        </a:rPr>
                        <a:t>Ensure the reliability of machine operation</a:t>
                      </a:r>
                      <a:endParaRPr lang="en-US" sz="3500">
                        <a:effectLst/>
                        <a:latin typeface="Calibri" panose="020F0502020204030204" pitchFamily="34" charset="0"/>
                        <a:ea typeface="Calibri" panose="020F0502020204030204" pitchFamily="34" charset="0"/>
                        <a:cs typeface="Times New Roman" panose="02020603050405020304" pitchFamily="18" charset="0"/>
                      </a:endParaRPr>
                    </a:p>
                  </a:txBody>
                  <a:tcPr marL="134464" marR="134464" marT="0" marB="0" anchor="ctr"/>
                </a:tc>
                <a:extLst>
                  <a:ext uri="{0D108BD9-81ED-4DB2-BD59-A6C34878D82A}">
                    <a16:rowId xmlns:a16="http://schemas.microsoft.com/office/drawing/2014/main" val="10001"/>
                  </a:ext>
                </a:extLst>
              </a:tr>
              <a:tr h="1333544">
                <a:tc>
                  <a:txBody>
                    <a:bodyPr/>
                    <a:lstStyle/>
                    <a:p>
                      <a:pPr marL="0" marR="0">
                        <a:lnSpc>
                          <a:spcPct val="107000"/>
                        </a:lnSpc>
                        <a:spcBef>
                          <a:spcPts val="0"/>
                        </a:spcBef>
                        <a:spcAft>
                          <a:spcPts val="0"/>
                        </a:spcAft>
                      </a:pPr>
                      <a:r>
                        <a:rPr lang="en-US" sz="2700" dirty="0">
                          <a:effectLst/>
                        </a:rPr>
                        <a:t>Data</a:t>
                      </a:r>
                      <a:endParaRPr lang="en-US" sz="3500" dirty="0">
                        <a:effectLst/>
                        <a:latin typeface="Calibri" panose="020F0502020204030204" pitchFamily="34" charset="0"/>
                        <a:ea typeface="Calibri" panose="020F0502020204030204" pitchFamily="34" charset="0"/>
                        <a:cs typeface="Times New Roman" panose="02020603050405020304" pitchFamily="18" charset="0"/>
                      </a:endParaRPr>
                    </a:p>
                  </a:txBody>
                  <a:tcPr marL="134464" marR="134464" marT="0" marB="0" anchor="ctr"/>
                </a:tc>
                <a:tc>
                  <a:txBody>
                    <a:bodyPr/>
                    <a:lstStyle/>
                    <a:p>
                      <a:pPr marL="0" marR="0">
                        <a:lnSpc>
                          <a:spcPct val="107000"/>
                        </a:lnSpc>
                        <a:spcBef>
                          <a:spcPts val="0"/>
                        </a:spcBef>
                        <a:spcAft>
                          <a:spcPts val="0"/>
                        </a:spcAft>
                      </a:pPr>
                      <a:r>
                        <a:rPr lang="en-US" sz="2700">
                          <a:effectLst/>
                        </a:rPr>
                        <a:t>Data stream (time varying features), Multiple data sources</a:t>
                      </a:r>
                      <a:endParaRPr lang="en-US" sz="3500">
                        <a:effectLst/>
                        <a:latin typeface="Calibri" panose="020F0502020204030204" pitchFamily="34" charset="0"/>
                        <a:ea typeface="Calibri" panose="020F0502020204030204" pitchFamily="34" charset="0"/>
                        <a:cs typeface="Times New Roman" panose="02020603050405020304" pitchFamily="18" charset="0"/>
                      </a:endParaRPr>
                    </a:p>
                  </a:txBody>
                  <a:tcPr marL="134464" marR="134464" marT="0" marB="0" anchor="ctr"/>
                </a:tc>
                <a:tc>
                  <a:txBody>
                    <a:bodyPr/>
                    <a:lstStyle/>
                    <a:p>
                      <a:pPr marL="0" marR="0">
                        <a:lnSpc>
                          <a:spcPct val="107000"/>
                        </a:lnSpc>
                        <a:spcBef>
                          <a:spcPts val="0"/>
                        </a:spcBef>
                        <a:spcAft>
                          <a:spcPts val="0"/>
                        </a:spcAft>
                      </a:pPr>
                      <a:r>
                        <a:rPr lang="en-US" sz="2700">
                          <a:effectLst/>
                        </a:rPr>
                        <a:t>Very limited time varying features</a:t>
                      </a:r>
                      <a:endParaRPr lang="en-US" sz="3500">
                        <a:effectLst/>
                        <a:latin typeface="Calibri" panose="020F0502020204030204" pitchFamily="34" charset="0"/>
                        <a:ea typeface="Calibri" panose="020F0502020204030204" pitchFamily="34" charset="0"/>
                        <a:cs typeface="Times New Roman" panose="02020603050405020304" pitchFamily="18" charset="0"/>
                      </a:endParaRPr>
                    </a:p>
                  </a:txBody>
                  <a:tcPr marL="134464" marR="134464" marT="0" marB="0" anchor="ctr"/>
                </a:tc>
                <a:extLst>
                  <a:ext uri="{0D108BD9-81ED-4DB2-BD59-A6C34878D82A}">
                    <a16:rowId xmlns:a16="http://schemas.microsoft.com/office/drawing/2014/main" val="10002"/>
                  </a:ext>
                </a:extLst>
              </a:tr>
              <a:tr h="649457">
                <a:tc>
                  <a:txBody>
                    <a:bodyPr/>
                    <a:lstStyle/>
                    <a:p>
                      <a:pPr marL="0" marR="0">
                        <a:lnSpc>
                          <a:spcPct val="107000"/>
                        </a:lnSpc>
                        <a:spcBef>
                          <a:spcPts val="0"/>
                        </a:spcBef>
                        <a:spcAft>
                          <a:spcPts val="0"/>
                        </a:spcAft>
                      </a:pPr>
                      <a:r>
                        <a:rPr lang="en-US" sz="2700">
                          <a:effectLst/>
                        </a:rPr>
                        <a:t>Scope</a:t>
                      </a:r>
                      <a:endParaRPr lang="en-US" sz="3500">
                        <a:effectLst/>
                        <a:latin typeface="Calibri" panose="020F0502020204030204" pitchFamily="34" charset="0"/>
                        <a:ea typeface="Calibri" panose="020F0502020204030204" pitchFamily="34" charset="0"/>
                        <a:cs typeface="Times New Roman" panose="02020603050405020304" pitchFamily="18" charset="0"/>
                      </a:endParaRPr>
                    </a:p>
                  </a:txBody>
                  <a:tcPr marL="134464" marR="134464" marT="0" marB="0" anchor="ctr"/>
                </a:tc>
                <a:tc>
                  <a:txBody>
                    <a:bodyPr/>
                    <a:lstStyle/>
                    <a:p>
                      <a:pPr marL="0" marR="0">
                        <a:lnSpc>
                          <a:spcPct val="107000"/>
                        </a:lnSpc>
                        <a:spcBef>
                          <a:spcPts val="0"/>
                        </a:spcBef>
                        <a:spcAft>
                          <a:spcPts val="0"/>
                        </a:spcAft>
                      </a:pPr>
                      <a:r>
                        <a:rPr lang="en-US" sz="2700">
                          <a:effectLst/>
                        </a:rPr>
                        <a:t>Component level, System level</a:t>
                      </a:r>
                      <a:endParaRPr lang="en-US" sz="3500">
                        <a:effectLst/>
                        <a:latin typeface="Calibri" panose="020F0502020204030204" pitchFamily="34" charset="0"/>
                        <a:ea typeface="Calibri" panose="020F0502020204030204" pitchFamily="34" charset="0"/>
                        <a:cs typeface="Times New Roman" panose="02020603050405020304" pitchFamily="18" charset="0"/>
                      </a:endParaRPr>
                    </a:p>
                  </a:txBody>
                  <a:tcPr marL="134464" marR="134464" marT="0" marB="0" anchor="ctr"/>
                </a:tc>
                <a:tc>
                  <a:txBody>
                    <a:bodyPr/>
                    <a:lstStyle/>
                    <a:p>
                      <a:pPr marL="0" marR="0">
                        <a:lnSpc>
                          <a:spcPct val="107000"/>
                        </a:lnSpc>
                        <a:spcBef>
                          <a:spcPts val="0"/>
                        </a:spcBef>
                        <a:spcAft>
                          <a:spcPts val="0"/>
                        </a:spcAft>
                      </a:pPr>
                      <a:r>
                        <a:rPr lang="en-US" sz="2700">
                          <a:effectLst/>
                        </a:rPr>
                        <a:t>Parts level</a:t>
                      </a:r>
                      <a:endParaRPr lang="en-US" sz="3500">
                        <a:effectLst/>
                        <a:latin typeface="Calibri" panose="020F0502020204030204" pitchFamily="34" charset="0"/>
                        <a:ea typeface="Calibri" panose="020F0502020204030204" pitchFamily="34" charset="0"/>
                        <a:cs typeface="Times New Roman" panose="02020603050405020304" pitchFamily="18" charset="0"/>
                      </a:endParaRPr>
                    </a:p>
                  </a:txBody>
                  <a:tcPr marL="134464" marR="134464" marT="0" marB="0" anchor="ctr"/>
                </a:tc>
                <a:extLst>
                  <a:ext uri="{0D108BD9-81ED-4DB2-BD59-A6C34878D82A}">
                    <a16:rowId xmlns:a16="http://schemas.microsoft.com/office/drawing/2014/main" val="10003"/>
                  </a:ext>
                </a:extLst>
              </a:tr>
              <a:tr h="649457">
                <a:tc>
                  <a:txBody>
                    <a:bodyPr/>
                    <a:lstStyle/>
                    <a:p>
                      <a:pPr marL="0" marR="0">
                        <a:lnSpc>
                          <a:spcPct val="107000"/>
                        </a:lnSpc>
                        <a:spcBef>
                          <a:spcPts val="0"/>
                        </a:spcBef>
                        <a:spcAft>
                          <a:spcPts val="0"/>
                        </a:spcAft>
                      </a:pPr>
                      <a:r>
                        <a:rPr lang="en-US" sz="2700">
                          <a:effectLst/>
                        </a:rPr>
                        <a:t>Approach</a:t>
                      </a:r>
                      <a:endParaRPr lang="en-US" sz="3500">
                        <a:effectLst/>
                        <a:latin typeface="Calibri" panose="020F0502020204030204" pitchFamily="34" charset="0"/>
                        <a:ea typeface="Calibri" panose="020F0502020204030204" pitchFamily="34" charset="0"/>
                        <a:cs typeface="Times New Roman" panose="02020603050405020304" pitchFamily="18" charset="0"/>
                      </a:endParaRPr>
                    </a:p>
                  </a:txBody>
                  <a:tcPr marL="134464" marR="134464" marT="0" marB="0" anchor="ctr"/>
                </a:tc>
                <a:tc>
                  <a:txBody>
                    <a:bodyPr/>
                    <a:lstStyle/>
                    <a:p>
                      <a:pPr marL="0" marR="0">
                        <a:lnSpc>
                          <a:spcPct val="107000"/>
                        </a:lnSpc>
                        <a:spcBef>
                          <a:spcPts val="0"/>
                        </a:spcBef>
                        <a:spcAft>
                          <a:spcPts val="0"/>
                        </a:spcAft>
                      </a:pPr>
                      <a:r>
                        <a:rPr lang="en-US" sz="2700">
                          <a:effectLst/>
                        </a:rPr>
                        <a:t>Data driven</a:t>
                      </a:r>
                      <a:endParaRPr lang="en-US" sz="3500">
                        <a:effectLst/>
                        <a:latin typeface="Calibri" panose="020F0502020204030204" pitchFamily="34" charset="0"/>
                        <a:ea typeface="Calibri" panose="020F0502020204030204" pitchFamily="34" charset="0"/>
                        <a:cs typeface="Times New Roman" panose="02020603050405020304" pitchFamily="18" charset="0"/>
                      </a:endParaRPr>
                    </a:p>
                  </a:txBody>
                  <a:tcPr marL="134464" marR="134464" marT="0" marB="0" anchor="ctr"/>
                </a:tc>
                <a:tc>
                  <a:txBody>
                    <a:bodyPr/>
                    <a:lstStyle/>
                    <a:p>
                      <a:pPr marL="0" marR="0">
                        <a:lnSpc>
                          <a:spcPct val="107000"/>
                        </a:lnSpc>
                        <a:spcBef>
                          <a:spcPts val="0"/>
                        </a:spcBef>
                        <a:spcAft>
                          <a:spcPts val="0"/>
                        </a:spcAft>
                      </a:pPr>
                      <a:r>
                        <a:rPr lang="en-US" sz="2700">
                          <a:effectLst/>
                        </a:rPr>
                        <a:t>Model driven</a:t>
                      </a:r>
                      <a:endParaRPr lang="en-US" sz="3500">
                        <a:effectLst/>
                        <a:latin typeface="Calibri" panose="020F0502020204030204" pitchFamily="34" charset="0"/>
                        <a:ea typeface="Calibri" panose="020F0502020204030204" pitchFamily="34" charset="0"/>
                        <a:cs typeface="Times New Roman" panose="02020603050405020304" pitchFamily="18" charset="0"/>
                      </a:endParaRPr>
                    </a:p>
                  </a:txBody>
                  <a:tcPr marL="134464" marR="134464" marT="0" marB="0" anchor="ctr"/>
                </a:tc>
                <a:extLst>
                  <a:ext uri="{0D108BD9-81ED-4DB2-BD59-A6C34878D82A}">
                    <a16:rowId xmlns:a16="http://schemas.microsoft.com/office/drawing/2014/main" val="10004"/>
                  </a:ext>
                </a:extLst>
              </a:tr>
              <a:tr h="3385806">
                <a:tc>
                  <a:txBody>
                    <a:bodyPr/>
                    <a:lstStyle/>
                    <a:p>
                      <a:pPr marL="0" marR="0">
                        <a:lnSpc>
                          <a:spcPct val="107000"/>
                        </a:lnSpc>
                        <a:spcBef>
                          <a:spcPts val="0"/>
                        </a:spcBef>
                        <a:spcAft>
                          <a:spcPts val="0"/>
                        </a:spcAft>
                      </a:pPr>
                      <a:r>
                        <a:rPr lang="en-US" sz="2700" dirty="0">
                          <a:effectLst/>
                        </a:rPr>
                        <a:t>Tasks</a:t>
                      </a:r>
                      <a:endParaRPr lang="en-US" sz="3500" dirty="0">
                        <a:effectLst/>
                        <a:latin typeface="Calibri" panose="020F0502020204030204" pitchFamily="34" charset="0"/>
                        <a:ea typeface="Calibri" panose="020F0502020204030204" pitchFamily="34" charset="0"/>
                        <a:cs typeface="Times New Roman" panose="02020603050405020304" pitchFamily="18" charset="0"/>
                      </a:endParaRPr>
                    </a:p>
                  </a:txBody>
                  <a:tcPr marL="134464" marR="134464" marT="0" marB="0" anchor="ctr"/>
                </a:tc>
                <a:tc>
                  <a:txBody>
                    <a:bodyPr/>
                    <a:lstStyle/>
                    <a:p>
                      <a:pPr marL="0" marR="0">
                        <a:lnSpc>
                          <a:spcPct val="107000"/>
                        </a:lnSpc>
                        <a:spcBef>
                          <a:spcPts val="0"/>
                        </a:spcBef>
                        <a:spcAft>
                          <a:spcPts val="0"/>
                        </a:spcAft>
                      </a:pPr>
                      <a:r>
                        <a:rPr lang="en-US" sz="2700" dirty="0">
                          <a:effectLst/>
                        </a:rPr>
                        <a:t>Failure prediction, fault/failure detection &amp; diagnosis, maintenance actions recommendation, etc. Essentially any task that improves production/maintenance efficiency</a:t>
                      </a:r>
                      <a:endParaRPr lang="en-US" sz="3500" dirty="0">
                        <a:effectLst/>
                        <a:latin typeface="Calibri" panose="020F0502020204030204" pitchFamily="34" charset="0"/>
                        <a:ea typeface="Calibri" panose="020F0502020204030204" pitchFamily="34" charset="0"/>
                        <a:cs typeface="Times New Roman" panose="02020603050405020304" pitchFamily="18" charset="0"/>
                      </a:endParaRPr>
                    </a:p>
                  </a:txBody>
                  <a:tcPr marL="134464" marR="134464" marT="0" marB="0" anchor="ctr"/>
                </a:tc>
                <a:tc>
                  <a:txBody>
                    <a:bodyPr/>
                    <a:lstStyle/>
                    <a:p>
                      <a:pPr marL="0" marR="0">
                        <a:lnSpc>
                          <a:spcPct val="107000"/>
                        </a:lnSpc>
                        <a:spcBef>
                          <a:spcPts val="0"/>
                        </a:spcBef>
                        <a:spcAft>
                          <a:spcPts val="0"/>
                        </a:spcAft>
                      </a:pPr>
                      <a:r>
                        <a:rPr lang="en-US" sz="2700" dirty="0">
                          <a:effectLst/>
                        </a:rPr>
                        <a:t>Failure prediction (prognosis), fault/failure detection &amp; diagnosis (diagnosis)</a:t>
                      </a:r>
                      <a:endParaRPr lang="en-US" sz="3500" dirty="0">
                        <a:effectLst/>
                        <a:latin typeface="Calibri" panose="020F0502020204030204" pitchFamily="34" charset="0"/>
                        <a:ea typeface="Calibri" panose="020F0502020204030204" pitchFamily="34" charset="0"/>
                        <a:cs typeface="Times New Roman" panose="02020603050405020304" pitchFamily="18" charset="0"/>
                      </a:endParaRPr>
                    </a:p>
                  </a:txBody>
                  <a:tcPr marL="134464" marR="134464"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46498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Predictive Maintenance Use Cases</a:t>
            </a:r>
            <a:endParaRPr lang="en-US" dirty="0"/>
          </a:p>
        </p:txBody>
      </p:sp>
      <p:sp>
        <p:nvSpPr>
          <p:cNvPr id="4" name="Rectangle 3"/>
          <p:cNvSpPr/>
          <p:nvPr/>
        </p:nvSpPr>
        <p:spPr bwMode="auto">
          <a:xfrm>
            <a:off x="538482" y="3425060"/>
            <a:ext cx="5736305" cy="1480552"/>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1613335" tIns="91427" rIns="358519" bIns="91427" numCol="1" rtlCol="0" anchor="ctr" anchorCtr="0" compatLnSpc="1">
            <a:prstTxWarp prst="textNoShape">
              <a:avLst/>
            </a:prstTxWarp>
          </a:bodyPr>
          <a:lstStyle/>
          <a:p>
            <a:pPr algn="l" defTabSz="1827947">
              <a:lnSpc>
                <a:spcPct val="90000"/>
              </a:lnSpc>
            </a:pPr>
            <a:r>
              <a:rPr lang="en-US" sz="3135" kern="0" dirty="0">
                <a:gradFill>
                  <a:gsLst>
                    <a:gs pos="1250">
                      <a:srgbClr val="FFFFFF"/>
                    </a:gs>
                    <a:gs pos="100000">
                      <a:srgbClr val="FFFFFF"/>
                    </a:gs>
                  </a:gsLst>
                  <a:lin ang="5400000" scaled="0"/>
                </a:gradFill>
                <a:latin typeface="Segoe UI"/>
                <a:cs typeface="Segoe UI" pitchFamily="34" charset="0"/>
              </a:rPr>
              <a:t>Aerospace</a:t>
            </a:r>
          </a:p>
        </p:txBody>
      </p:sp>
      <p:sp>
        <p:nvSpPr>
          <p:cNvPr id="5" name="Rectangle 4"/>
          <p:cNvSpPr/>
          <p:nvPr/>
        </p:nvSpPr>
        <p:spPr bwMode="auto">
          <a:xfrm>
            <a:off x="6379551" y="7900493"/>
            <a:ext cx="5752983" cy="1320633"/>
          </a:xfrm>
          <a:prstGeom prst="rect">
            <a:avLst/>
          </a:prstGeom>
          <a:solidFill>
            <a:schemeClr val="bg2">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613335" tIns="91427" rIns="0" bIns="91427" numCol="1" spcCol="0" rtlCol="0" fromWordArt="0" anchor="ctr" anchorCtr="0" forceAA="0" compatLnSpc="1">
            <a:prstTxWarp prst="textNoShape">
              <a:avLst/>
            </a:prstTxWarp>
            <a:noAutofit/>
          </a:bodyPr>
          <a:lstStyle/>
          <a:p>
            <a:pPr algn="l" defTabSz="1827947">
              <a:lnSpc>
                <a:spcPct val="90000"/>
              </a:lnSpc>
            </a:pPr>
            <a:r>
              <a:rPr lang="en-US" sz="2351" dirty="0">
                <a:gradFill>
                  <a:gsLst>
                    <a:gs pos="1250">
                      <a:srgbClr val="FFFFFF"/>
                    </a:gs>
                    <a:gs pos="100000">
                      <a:srgbClr val="FFFFFF"/>
                    </a:gs>
                  </a:gsLst>
                  <a:lin ang="5400000" scaled="0"/>
                </a:gradFill>
                <a:latin typeface="Segoe UI"/>
              </a:rPr>
              <a:t>Is the ATM going to dispense the next 5 notes without failing?</a:t>
            </a:r>
          </a:p>
        </p:txBody>
      </p:sp>
      <p:sp>
        <p:nvSpPr>
          <p:cNvPr id="6" name="Rectangle 5"/>
          <p:cNvSpPr/>
          <p:nvPr/>
        </p:nvSpPr>
        <p:spPr bwMode="auto">
          <a:xfrm>
            <a:off x="6395838" y="3425060"/>
            <a:ext cx="5736305" cy="1480552"/>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1613335" tIns="91427" rIns="358519" bIns="91427" numCol="1" rtlCol="0" anchor="ctr" anchorCtr="0" compatLnSpc="1">
            <a:prstTxWarp prst="textNoShape">
              <a:avLst/>
            </a:prstTxWarp>
          </a:bodyPr>
          <a:lstStyle/>
          <a:p>
            <a:pPr algn="l" defTabSz="1827947">
              <a:lnSpc>
                <a:spcPct val="90000"/>
              </a:lnSpc>
            </a:pPr>
            <a:r>
              <a:rPr lang="en-US" sz="3135" kern="0" dirty="0">
                <a:gradFill>
                  <a:gsLst>
                    <a:gs pos="1250">
                      <a:srgbClr val="FFFFFF"/>
                    </a:gs>
                    <a:gs pos="100000">
                      <a:srgbClr val="FFFFFF"/>
                    </a:gs>
                  </a:gsLst>
                  <a:lin ang="5400000" scaled="0"/>
                </a:gradFill>
                <a:latin typeface="Segoe UI"/>
                <a:cs typeface="Segoe UI" pitchFamily="34" charset="0"/>
              </a:rPr>
              <a:t>Utilities</a:t>
            </a:r>
          </a:p>
        </p:txBody>
      </p:sp>
      <p:sp>
        <p:nvSpPr>
          <p:cNvPr id="7" name="Rectangle 6"/>
          <p:cNvSpPr/>
          <p:nvPr/>
        </p:nvSpPr>
        <p:spPr bwMode="auto">
          <a:xfrm>
            <a:off x="538478" y="6458288"/>
            <a:ext cx="5736305" cy="1320633"/>
          </a:xfrm>
          <a:prstGeom prst="rect">
            <a:avLst/>
          </a:prstGeom>
          <a:solidFill>
            <a:schemeClr val="bg2">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613335" tIns="91427" rIns="0" bIns="91427" numCol="1" spcCol="0" rtlCol="0" fromWordArt="0" anchor="ctr" anchorCtr="0" forceAA="0" compatLnSpc="1">
            <a:prstTxWarp prst="textNoShape">
              <a:avLst/>
            </a:prstTxWarp>
            <a:noAutofit/>
          </a:bodyPr>
          <a:lstStyle/>
          <a:p>
            <a:pPr algn="l" defTabSz="1827947">
              <a:lnSpc>
                <a:spcPct val="90000"/>
              </a:lnSpc>
            </a:pPr>
            <a:r>
              <a:rPr lang="en-US" sz="2351" dirty="0">
                <a:gradFill>
                  <a:gsLst>
                    <a:gs pos="1250">
                      <a:srgbClr val="FFFFFF"/>
                    </a:gs>
                    <a:gs pos="100000">
                      <a:srgbClr val="FFFFFF"/>
                    </a:gs>
                  </a:gsLst>
                  <a:lin ang="5400000" scaled="0"/>
                </a:gradFill>
                <a:latin typeface="Segoe UI"/>
              </a:rPr>
              <a:t>When is this aircraft component likely to fail next?</a:t>
            </a:r>
          </a:p>
        </p:txBody>
      </p:sp>
      <p:sp>
        <p:nvSpPr>
          <p:cNvPr id="8" name="Rectangle 7"/>
          <p:cNvSpPr/>
          <p:nvPr/>
        </p:nvSpPr>
        <p:spPr bwMode="auto">
          <a:xfrm>
            <a:off x="6387646" y="6469697"/>
            <a:ext cx="5736305" cy="1320633"/>
          </a:xfrm>
          <a:prstGeom prst="rect">
            <a:avLst/>
          </a:prstGeom>
          <a:solidFill>
            <a:schemeClr val="bg2">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613335" tIns="91427" rIns="0" bIns="91427" numCol="1" spcCol="0" rtlCol="0" fromWordArt="0" anchor="ctr" anchorCtr="0" forceAA="0" compatLnSpc="1">
            <a:prstTxWarp prst="textNoShape">
              <a:avLst/>
            </a:prstTxWarp>
            <a:noAutofit/>
          </a:bodyPr>
          <a:lstStyle/>
          <a:p>
            <a:pPr algn="l" defTabSz="1827947">
              <a:lnSpc>
                <a:spcPct val="90000"/>
              </a:lnSpc>
            </a:pPr>
            <a:r>
              <a:rPr lang="en-US" sz="2351" dirty="0">
                <a:gradFill>
                  <a:gsLst>
                    <a:gs pos="1250">
                      <a:srgbClr val="FFFFFF"/>
                    </a:gs>
                    <a:gs pos="100000">
                      <a:srgbClr val="FFFFFF"/>
                    </a:gs>
                  </a:gsLst>
                  <a:lin ang="5400000" scaled="0"/>
                </a:gradFill>
                <a:latin typeface="Segoe UI"/>
              </a:rPr>
              <a:t>Which circuit breakers in my system are likely to fail in the next month?</a:t>
            </a:r>
          </a:p>
        </p:txBody>
      </p:sp>
      <p:sp>
        <p:nvSpPr>
          <p:cNvPr id="9" name="Rectangle 8"/>
          <p:cNvSpPr/>
          <p:nvPr/>
        </p:nvSpPr>
        <p:spPr bwMode="auto">
          <a:xfrm>
            <a:off x="12251008" y="6486681"/>
            <a:ext cx="5736305" cy="1320633"/>
          </a:xfrm>
          <a:prstGeom prst="rect">
            <a:avLst/>
          </a:prstGeom>
          <a:solidFill>
            <a:schemeClr val="bg2">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613335" tIns="91427" rIns="0" bIns="91427" numCol="1" spcCol="0" rtlCol="0" fromWordArt="0" anchor="ctr" anchorCtr="0" forceAA="0" compatLnSpc="1">
            <a:prstTxWarp prst="textNoShape">
              <a:avLst/>
            </a:prstTxWarp>
            <a:noAutofit/>
          </a:bodyPr>
          <a:lstStyle/>
          <a:p>
            <a:pPr algn="l" defTabSz="1827947">
              <a:lnSpc>
                <a:spcPct val="90000"/>
              </a:lnSpc>
            </a:pPr>
            <a:r>
              <a:rPr lang="en-US" sz="2351" dirty="0">
                <a:gradFill>
                  <a:gsLst>
                    <a:gs pos="1250">
                      <a:srgbClr val="FFFFFF"/>
                    </a:gs>
                    <a:gs pos="100000">
                      <a:srgbClr val="FFFFFF"/>
                    </a:gs>
                  </a:gsLst>
                  <a:lin ang="5400000" scaled="0"/>
                </a:gradFill>
                <a:latin typeface="Segoe UI"/>
              </a:rPr>
              <a:t>What is the root cause of the  test failure?</a:t>
            </a:r>
          </a:p>
        </p:txBody>
      </p:sp>
      <p:sp>
        <p:nvSpPr>
          <p:cNvPr id="10" name="Rectangle 9"/>
          <p:cNvSpPr/>
          <p:nvPr/>
        </p:nvSpPr>
        <p:spPr bwMode="auto">
          <a:xfrm>
            <a:off x="12256655" y="5014220"/>
            <a:ext cx="5736305" cy="1320633"/>
          </a:xfrm>
          <a:prstGeom prst="rect">
            <a:avLst/>
          </a:prstGeom>
          <a:solidFill>
            <a:schemeClr val="bg2">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613335" tIns="91427" rIns="0" bIns="91427" numCol="1" spcCol="0" rtlCol="0" fromWordArt="0" anchor="ctr" anchorCtr="0" forceAA="0" compatLnSpc="1">
            <a:prstTxWarp prst="textNoShape">
              <a:avLst/>
            </a:prstTxWarp>
            <a:noAutofit/>
          </a:bodyPr>
          <a:lstStyle/>
          <a:p>
            <a:pPr algn="l" defTabSz="1827947">
              <a:lnSpc>
                <a:spcPct val="90000"/>
              </a:lnSpc>
            </a:pPr>
            <a:r>
              <a:rPr lang="en-US" sz="2351" dirty="0">
                <a:gradFill>
                  <a:gsLst>
                    <a:gs pos="1250">
                      <a:srgbClr val="FFFFFF"/>
                    </a:gs>
                    <a:gs pos="100000">
                      <a:srgbClr val="FFFFFF"/>
                    </a:gs>
                  </a:gsLst>
                  <a:lin ang="5400000" scaled="0"/>
                </a:gradFill>
                <a:latin typeface="Segoe UI"/>
              </a:rPr>
              <a:t>Will the component pass the next stage of testing on factory floor or do I need to rework?</a:t>
            </a:r>
          </a:p>
        </p:txBody>
      </p:sp>
      <p:sp>
        <p:nvSpPr>
          <p:cNvPr id="13" name="Rectangle 12"/>
          <p:cNvSpPr/>
          <p:nvPr/>
        </p:nvSpPr>
        <p:spPr bwMode="auto">
          <a:xfrm>
            <a:off x="18105511" y="5019148"/>
            <a:ext cx="5736305" cy="1320633"/>
          </a:xfrm>
          <a:prstGeom prst="rect">
            <a:avLst/>
          </a:prstGeom>
          <a:solidFill>
            <a:schemeClr val="bg2">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613335" tIns="91427" rIns="0" bIns="91427" numCol="1" spcCol="0" rtlCol="0" fromWordArt="0" anchor="ctr" anchorCtr="0" forceAA="0" compatLnSpc="1">
            <a:prstTxWarp prst="textNoShape">
              <a:avLst/>
            </a:prstTxWarp>
            <a:noAutofit/>
          </a:bodyPr>
          <a:lstStyle/>
          <a:p>
            <a:pPr algn="l" defTabSz="1827947">
              <a:lnSpc>
                <a:spcPct val="90000"/>
              </a:lnSpc>
            </a:pPr>
            <a:r>
              <a:rPr lang="en-US" sz="2351" dirty="0">
                <a:gradFill>
                  <a:gsLst>
                    <a:gs pos="1250">
                      <a:srgbClr val="FFFFFF"/>
                    </a:gs>
                    <a:gs pos="100000">
                      <a:srgbClr val="FFFFFF"/>
                    </a:gs>
                  </a:gsLst>
                  <a:lin ang="5400000" scaled="0"/>
                </a:gradFill>
                <a:latin typeface="Segoe UI"/>
              </a:rPr>
              <a:t>Should I replace the break disks in my car or can I wait for another month?</a:t>
            </a:r>
          </a:p>
        </p:txBody>
      </p:sp>
      <p:sp>
        <p:nvSpPr>
          <p:cNvPr id="14" name="Rectangle 13"/>
          <p:cNvSpPr/>
          <p:nvPr/>
        </p:nvSpPr>
        <p:spPr bwMode="auto">
          <a:xfrm>
            <a:off x="6405858" y="5014220"/>
            <a:ext cx="5719626" cy="1320633"/>
          </a:xfrm>
          <a:prstGeom prst="rect">
            <a:avLst/>
          </a:prstGeom>
          <a:solidFill>
            <a:schemeClr val="bg2">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613335" tIns="91427" rIns="0" bIns="91427" numCol="1" spcCol="0" rtlCol="0" fromWordArt="0" anchor="ctr" anchorCtr="0" forceAA="0" compatLnSpc="1">
            <a:prstTxWarp prst="textNoShape">
              <a:avLst/>
            </a:prstTxWarp>
            <a:noAutofit/>
          </a:bodyPr>
          <a:lstStyle/>
          <a:p>
            <a:pPr algn="l" defTabSz="1827947">
              <a:lnSpc>
                <a:spcPct val="90000"/>
              </a:lnSpc>
            </a:pPr>
            <a:r>
              <a:rPr lang="en-US" sz="2351" dirty="0">
                <a:gradFill>
                  <a:gsLst>
                    <a:gs pos="1250">
                      <a:srgbClr val="FFFFFF"/>
                    </a:gs>
                    <a:gs pos="100000">
                      <a:srgbClr val="FFFFFF"/>
                    </a:gs>
                  </a:gsLst>
                  <a:lin ang="5400000" scaled="0"/>
                </a:gradFill>
                <a:latin typeface="Segoe UI"/>
              </a:rPr>
              <a:t>When is my solar panel or wind turbine going to fail next?</a:t>
            </a:r>
          </a:p>
        </p:txBody>
      </p:sp>
      <p:sp>
        <p:nvSpPr>
          <p:cNvPr id="15" name="Rectangle 14"/>
          <p:cNvSpPr/>
          <p:nvPr/>
        </p:nvSpPr>
        <p:spPr bwMode="auto">
          <a:xfrm>
            <a:off x="550692" y="5014220"/>
            <a:ext cx="5736305" cy="1320633"/>
          </a:xfrm>
          <a:prstGeom prst="rect">
            <a:avLst/>
          </a:prstGeom>
          <a:solidFill>
            <a:schemeClr val="bg2">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613335" tIns="91427" rIns="0" bIns="91427" numCol="1" rtlCol="0" anchor="ctr" anchorCtr="0" compatLnSpc="1">
            <a:prstTxWarp prst="textNoShape">
              <a:avLst/>
            </a:prstTxWarp>
          </a:bodyPr>
          <a:lstStyle/>
          <a:p>
            <a:pPr algn="l" defTabSz="1827947">
              <a:lnSpc>
                <a:spcPct val="90000"/>
              </a:lnSpc>
            </a:pPr>
            <a:r>
              <a:rPr lang="en-US" sz="2351" dirty="0">
                <a:gradFill>
                  <a:gsLst>
                    <a:gs pos="1250">
                      <a:srgbClr val="FFFFFF"/>
                    </a:gs>
                    <a:gs pos="100000">
                      <a:srgbClr val="FFFFFF"/>
                    </a:gs>
                  </a:gsLst>
                  <a:lin ang="5400000" scaled="0"/>
                </a:gradFill>
                <a:latin typeface="Segoe UI"/>
              </a:rPr>
              <a:t>What is the likelihood of delay due to mechanical issues?</a:t>
            </a:r>
          </a:p>
        </p:txBody>
      </p:sp>
      <p:sp>
        <p:nvSpPr>
          <p:cNvPr id="25" name="Freeform 58"/>
          <p:cNvSpPr>
            <a:spLocks noEditPoints="1"/>
          </p:cNvSpPr>
          <p:nvPr/>
        </p:nvSpPr>
        <p:spPr bwMode="black">
          <a:xfrm>
            <a:off x="12632506" y="5305937"/>
            <a:ext cx="746929" cy="800573"/>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solidFill>
          <a:ln>
            <a:noFill/>
          </a:ln>
        </p:spPr>
        <p:txBody>
          <a:bodyPr vert="horz" wrap="square" lIns="0" tIns="80676" rIns="161351" bIns="80676" numCol="1" anchor="t" anchorCtr="0" compatLnSpc="1">
            <a:prstTxWarp prst="textNoShape">
              <a:avLst/>
            </a:prstTxWarp>
          </a:bodyPr>
          <a:lstStyle/>
          <a:p>
            <a:pPr defTabSz="1792446" fontAlgn="auto">
              <a:spcBef>
                <a:spcPts val="0"/>
              </a:spcBef>
              <a:spcAft>
                <a:spcPts val="0"/>
              </a:spcAft>
            </a:pPr>
            <a:endParaRPr lang="en-US" sz="3135" dirty="0">
              <a:gradFill>
                <a:gsLst>
                  <a:gs pos="1250">
                    <a:srgbClr val="FFFFFF"/>
                  </a:gs>
                  <a:gs pos="100000">
                    <a:srgbClr val="FFFFFF"/>
                  </a:gs>
                </a:gsLst>
                <a:lin ang="5400000" scaled="0"/>
              </a:gradFill>
              <a:latin typeface="Segoe UI"/>
              <a:ea typeface="+mn-ea"/>
            </a:endParaRPr>
          </a:p>
        </p:txBody>
      </p:sp>
      <p:sp>
        <p:nvSpPr>
          <p:cNvPr id="27" name="Freeform 22"/>
          <p:cNvSpPr>
            <a:spLocks noChangeAspect="1" noEditPoints="1"/>
          </p:cNvSpPr>
          <p:nvPr/>
        </p:nvSpPr>
        <p:spPr bwMode="black">
          <a:xfrm>
            <a:off x="12636569" y="6707539"/>
            <a:ext cx="742864" cy="742668"/>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tx1"/>
          </a:solidFill>
          <a:ln>
            <a:noFill/>
          </a:ln>
          <a:extLst/>
        </p:spPr>
        <p:txBody>
          <a:bodyPr vert="horz" wrap="square" lIns="161351" tIns="80676" rIns="161351" bIns="80676" numCol="1" anchor="t" anchorCtr="0" compatLnSpc="1">
            <a:prstTxWarp prst="textNoShape">
              <a:avLst/>
            </a:prstTxWarp>
          </a:bodyPr>
          <a:lstStyle/>
          <a:p>
            <a:pPr algn="l" defTabSz="1828827" fontAlgn="auto">
              <a:spcBef>
                <a:spcPts val="0"/>
              </a:spcBef>
              <a:spcAft>
                <a:spcPts val="0"/>
              </a:spcAft>
            </a:pPr>
            <a:endParaRPr lang="en-US" sz="3135" dirty="0">
              <a:gradFill>
                <a:gsLst>
                  <a:gs pos="1250">
                    <a:srgbClr val="FFFFFF"/>
                  </a:gs>
                  <a:gs pos="100000">
                    <a:srgbClr val="FFFFFF"/>
                  </a:gs>
                </a:gsLst>
                <a:lin ang="5400000" scaled="0"/>
              </a:gradFill>
              <a:latin typeface="Segoe UI"/>
              <a:ea typeface="+mn-ea"/>
            </a:endParaRPr>
          </a:p>
        </p:txBody>
      </p:sp>
      <p:sp>
        <p:nvSpPr>
          <p:cNvPr id="30" name="Freeform 9"/>
          <p:cNvSpPr>
            <a:spLocks noEditPoints="1"/>
          </p:cNvSpPr>
          <p:nvPr/>
        </p:nvSpPr>
        <p:spPr bwMode="auto">
          <a:xfrm>
            <a:off x="6783689" y="8281422"/>
            <a:ext cx="824442" cy="531222"/>
          </a:xfrm>
          <a:custGeom>
            <a:avLst/>
            <a:gdLst>
              <a:gd name="T0" fmla="*/ 2219 w 2399"/>
              <a:gd name="T1" fmla="*/ 0 h 1545"/>
              <a:gd name="T2" fmla="*/ 179 w 2399"/>
              <a:gd name="T3" fmla="*/ 0 h 1545"/>
              <a:gd name="T4" fmla="*/ 0 w 2399"/>
              <a:gd name="T5" fmla="*/ 179 h 1545"/>
              <a:gd name="T6" fmla="*/ 0 w 2399"/>
              <a:gd name="T7" fmla="*/ 1365 h 1545"/>
              <a:gd name="T8" fmla="*/ 179 w 2399"/>
              <a:gd name="T9" fmla="*/ 1545 h 1545"/>
              <a:gd name="T10" fmla="*/ 2219 w 2399"/>
              <a:gd name="T11" fmla="*/ 1545 h 1545"/>
              <a:gd name="T12" fmla="*/ 2399 w 2399"/>
              <a:gd name="T13" fmla="*/ 1365 h 1545"/>
              <a:gd name="T14" fmla="*/ 2399 w 2399"/>
              <a:gd name="T15" fmla="*/ 179 h 1545"/>
              <a:gd name="T16" fmla="*/ 2219 w 2399"/>
              <a:gd name="T17" fmla="*/ 0 h 1545"/>
              <a:gd name="T18" fmla="*/ 179 w 2399"/>
              <a:gd name="T19" fmla="*/ 107 h 1545"/>
              <a:gd name="T20" fmla="*/ 2219 w 2399"/>
              <a:gd name="T21" fmla="*/ 107 h 1545"/>
              <a:gd name="T22" fmla="*/ 2291 w 2399"/>
              <a:gd name="T23" fmla="*/ 179 h 1545"/>
              <a:gd name="T24" fmla="*/ 2291 w 2399"/>
              <a:gd name="T25" fmla="*/ 377 h 1545"/>
              <a:gd name="T26" fmla="*/ 108 w 2399"/>
              <a:gd name="T27" fmla="*/ 377 h 1545"/>
              <a:gd name="T28" fmla="*/ 108 w 2399"/>
              <a:gd name="T29" fmla="*/ 179 h 1545"/>
              <a:gd name="T30" fmla="*/ 179 w 2399"/>
              <a:gd name="T31" fmla="*/ 107 h 1545"/>
              <a:gd name="T32" fmla="*/ 2219 w 2399"/>
              <a:gd name="T33" fmla="*/ 1437 h 1545"/>
              <a:gd name="T34" fmla="*/ 179 w 2399"/>
              <a:gd name="T35" fmla="*/ 1437 h 1545"/>
              <a:gd name="T36" fmla="*/ 108 w 2399"/>
              <a:gd name="T37" fmla="*/ 1365 h 1545"/>
              <a:gd name="T38" fmla="*/ 108 w 2399"/>
              <a:gd name="T39" fmla="*/ 772 h 1545"/>
              <a:gd name="T40" fmla="*/ 2291 w 2399"/>
              <a:gd name="T41" fmla="*/ 772 h 1545"/>
              <a:gd name="T42" fmla="*/ 2291 w 2399"/>
              <a:gd name="T43" fmla="*/ 1365 h 1545"/>
              <a:gd name="T44" fmla="*/ 2219 w 2399"/>
              <a:gd name="T45" fmla="*/ 1437 h 1545"/>
              <a:gd name="T46" fmla="*/ 196 w 2399"/>
              <a:gd name="T47" fmla="*/ 1159 h 1545"/>
              <a:gd name="T48" fmla="*/ 196 w 2399"/>
              <a:gd name="T49" fmla="*/ 1253 h 1545"/>
              <a:gd name="T50" fmla="*/ 488 w 2399"/>
              <a:gd name="T51" fmla="*/ 1253 h 1545"/>
              <a:gd name="T52" fmla="*/ 488 w 2399"/>
              <a:gd name="T53" fmla="*/ 1159 h 1545"/>
              <a:gd name="T54" fmla="*/ 196 w 2399"/>
              <a:gd name="T55" fmla="*/ 1159 h 1545"/>
              <a:gd name="T56" fmla="*/ 582 w 2399"/>
              <a:gd name="T57" fmla="*/ 1159 h 1545"/>
              <a:gd name="T58" fmla="*/ 582 w 2399"/>
              <a:gd name="T59" fmla="*/ 1253 h 1545"/>
              <a:gd name="T60" fmla="*/ 1199 w 2399"/>
              <a:gd name="T61" fmla="*/ 1253 h 1545"/>
              <a:gd name="T62" fmla="*/ 1199 w 2399"/>
              <a:gd name="T63" fmla="*/ 1159 h 1545"/>
              <a:gd name="T64" fmla="*/ 582 w 2399"/>
              <a:gd name="T65" fmla="*/ 1159 h 1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9" h="1545">
                <a:moveTo>
                  <a:pt x="2219" y="0"/>
                </a:moveTo>
                <a:cubicBezTo>
                  <a:pt x="179" y="0"/>
                  <a:pt x="179" y="0"/>
                  <a:pt x="179" y="0"/>
                </a:cubicBezTo>
                <a:cubicBezTo>
                  <a:pt x="78" y="0"/>
                  <a:pt x="0" y="83"/>
                  <a:pt x="0" y="179"/>
                </a:cubicBezTo>
                <a:cubicBezTo>
                  <a:pt x="0" y="1365"/>
                  <a:pt x="0" y="1365"/>
                  <a:pt x="0" y="1365"/>
                </a:cubicBezTo>
                <a:cubicBezTo>
                  <a:pt x="0" y="1461"/>
                  <a:pt x="78" y="1545"/>
                  <a:pt x="179" y="1545"/>
                </a:cubicBezTo>
                <a:cubicBezTo>
                  <a:pt x="2219" y="1545"/>
                  <a:pt x="2219" y="1545"/>
                  <a:pt x="2219" y="1545"/>
                </a:cubicBezTo>
                <a:cubicBezTo>
                  <a:pt x="2321" y="1545"/>
                  <a:pt x="2399" y="1461"/>
                  <a:pt x="2399" y="1365"/>
                </a:cubicBezTo>
                <a:cubicBezTo>
                  <a:pt x="2399" y="179"/>
                  <a:pt x="2399" y="179"/>
                  <a:pt x="2399" y="179"/>
                </a:cubicBezTo>
                <a:cubicBezTo>
                  <a:pt x="2399" y="83"/>
                  <a:pt x="2321" y="0"/>
                  <a:pt x="2219" y="0"/>
                </a:cubicBezTo>
                <a:close/>
                <a:moveTo>
                  <a:pt x="179" y="107"/>
                </a:moveTo>
                <a:cubicBezTo>
                  <a:pt x="2219" y="107"/>
                  <a:pt x="2219" y="107"/>
                  <a:pt x="2219" y="107"/>
                </a:cubicBezTo>
                <a:cubicBezTo>
                  <a:pt x="2261" y="107"/>
                  <a:pt x="2291" y="143"/>
                  <a:pt x="2291" y="179"/>
                </a:cubicBezTo>
                <a:cubicBezTo>
                  <a:pt x="2291" y="377"/>
                  <a:pt x="2291" y="377"/>
                  <a:pt x="2291" y="377"/>
                </a:cubicBezTo>
                <a:cubicBezTo>
                  <a:pt x="108" y="377"/>
                  <a:pt x="108" y="377"/>
                  <a:pt x="108" y="377"/>
                </a:cubicBezTo>
                <a:cubicBezTo>
                  <a:pt x="108" y="179"/>
                  <a:pt x="108" y="179"/>
                  <a:pt x="108" y="179"/>
                </a:cubicBezTo>
                <a:cubicBezTo>
                  <a:pt x="108" y="143"/>
                  <a:pt x="138" y="107"/>
                  <a:pt x="179" y="107"/>
                </a:cubicBezTo>
                <a:close/>
                <a:moveTo>
                  <a:pt x="2219" y="1437"/>
                </a:moveTo>
                <a:cubicBezTo>
                  <a:pt x="179" y="1437"/>
                  <a:pt x="179" y="1437"/>
                  <a:pt x="179" y="1437"/>
                </a:cubicBezTo>
                <a:cubicBezTo>
                  <a:pt x="138" y="1437"/>
                  <a:pt x="108" y="1401"/>
                  <a:pt x="108" y="1365"/>
                </a:cubicBezTo>
                <a:cubicBezTo>
                  <a:pt x="108" y="772"/>
                  <a:pt x="108" y="772"/>
                  <a:pt x="108" y="772"/>
                </a:cubicBezTo>
                <a:cubicBezTo>
                  <a:pt x="2291" y="772"/>
                  <a:pt x="2291" y="772"/>
                  <a:pt x="2291" y="772"/>
                </a:cubicBezTo>
                <a:cubicBezTo>
                  <a:pt x="2291" y="1365"/>
                  <a:pt x="2291" y="1365"/>
                  <a:pt x="2291" y="1365"/>
                </a:cubicBezTo>
                <a:cubicBezTo>
                  <a:pt x="2291" y="1401"/>
                  <a:pt x="2261" y="1437"/>
                  <a:pt x="2219" y="1437"/>
                </a:cubicBezTo>
                <a:close/>
                <a:moveTo>
                  <a:pt x="196" y="1159"/>
                </a:moveTo>
                <a:cubicBezTo>
                  <a:pt x="196" y="1253"/>
                  <a:pt x="196" y="1253"/>
                  <a:pt x="196" y="1253"/>
                </a:cubicBezTo>
                <a:cubicBezTo>
                  <a:pt x="488" y="1253"/>
                  <a:pt x="488" y="1253"/>
                  <a:pt x="488" y="1253"/>
                </a:cubicBezTo>
                <a:cubicBezTo>
                  <a:pt x="488" y="1159"/>
                  <a:pt x="488" y="1159"/>
                  <a:pt x="488" y="1159"/>
                </a:cubicBezTo>
                <a:cubicBezTo>
                  <a:pt x="196" y="1159"/>
                  <a:pt x="196" y="1159"/>
                  <a:pt x="196" y="1159"/>
                </a:cubicBezTo>
                <a:close/>
                <a:moveTo>
                  <a:pt x="582" y="1159"/>
                </a:moveTo>
                <a:cubicBezTo>
                  <a:pt x="582" y="1253"/>
                  <a:pt x="582" y="1253"/>
                  <a:pt x="582" y="1253"/>
                </a:cubicBezTo>
                <a:cubicBezTo>
                  <a:pt x="1199" y="1253"/>
                  <a:pt x="1199" y="1253"/>
                  <a:pt x="1199" y="1253"/>
                </a:cubicBezTo>
                <a:cubicBezTo>
                  <a:pt x="1199" y="1159"/>
                  <a:pt x="1199" y="1159"/>
                  <a:pt x="1199" y="1159"/>
                </a:cubicBezTo>
                <a:cubicBezTo>
                  <a:pt x="582" y="1159"/>
                  <a:pt x="582" y="1159"/>
                  <a:pt x="582" y="1159"/>
                </a:cubicBezTo>
                <a:close/>
              </a:path>
            </a:pathLst>
          </a:custGeom>
          <a:solidFill>
            <a:schemeClr val="tx1"/>
          </a:solidFill>
          <a:ln>
            <a:noFill/>
          </a:ln>
        </p:spPr>
        <p:txBody>
          <a:bodyPr vert="horz" wrap="square" lIns="179259" tIns="89629" rIns="179259" bIns="89629" numCol="1" anchor="t" anchorCtr="0" compatLnSpc="1">
            <a:prstTxWarp prst="textNoShape">
              <a:avLst/>
            </a:prstTxWarp>
          </a:bodyPr>
          <a:lstStyle/>
          <a:p>
            <a:pPr algn="l" defTabSz="1828827" fontAlgn="auto">
              <a:spcBef>
                <a:spcPts val="0"/>
              </a:spcBef>
              <a:spcAft>
                <a:spcPts val="0"/>
              </a:spcAft>
            </a:pPr>
            <a:endParaRPr lang="en-US" sz="3529" dirty="0">
              <a:gradFill>
                <a:gsLst>
                  <a:gs pos="1250">
                    <a:srgbClr val="FFFFFF"/>
                  </a:gs>
                  <a:gs pos="100000">
                    <a:srgbClr val="FFFFFF"/>
                  </a:gs>
                </a:gsLst>
                <a:lin ang="5400000" scaled="0"/>
              </a:gradFill>
              <a:latin typeface="Segoe UI"/>
              <a:ea typeface="+mn-ea"/>
            </a:endParaRPr>
          </a:p>
        </p:txBody>
      </p:sp>
      <p:sp>
        <p:nvSpPr>
          <p:cNvPr id="44" name="Freeform 5"/>
          <p:cNvSpPr>
            <a:spLocks noEditPoints="1"/>
          </p:cNvSpPr>
          <p:nvPr/>
        </p:nvSpPr>
        <p:spPr bwMode="auto">
          <a:xfrm rot="1148920" flipH="1">
            <a:off x="6839989" y="6712660"/>
            <a:ext cx="673683" cy="763851"/>
          </a:xfrm>
          <a:custGeom>
            <a:avLst/>
            <a:gdLst>
              <a:gd name="T0" fmla="*/ 160 w 440"/>
              <a:gd name="T1" fmla="*/ 176 h 499"/>
              <a:gd name="T2" fmla="*/ 93 w 440"/>
              <a:gd name="T3" fmla="*/ 216 h 499"/>
              <a:gd name="T4" fmla="*/ 99 w 440"/>
              <a:gd name="T5" fmla="*/ 286 h 499"/>
              <a:gd name="T6" fmla="*/ 135 w 440"/>
              <a:gd name="T7" fmla="*/ 250 h 499"/>
              <a:gd name="T8" fmla="*/ 161 w 440"/>
              <a:gd name="T9" fmla="*/ 246 h 499"/>
              <a:gd name="T10" fmla="*/ 213 w 440"/>
              <a:gd name="T11" fmla="*/ 295 h 499"/>
              <a:gd name="T12" fmla="*/ 185 w 440"/>
              <a:gd name="T13" fmla="*/ 305 h 499"/>
              <a:gd name="T14" fmla="*/ 207 w 440"/>
              <a:gd name="T15" fmla="*/ 394 h 499"/>
              <a:gd name="T16" fmla="*/ 157 w 440"/>
              <a:gd name="T17" fmla="*/ 425 h 499"/>
              <a:gd name="T18" fmla="*/ 147 w 440"/>
              <a:gd name="T19" fmla="*/ 471 h 499"/>
              <a:gd name="T20" fmla="*/ 230 w 440"/>
              <a:gd name="T21" fmla="*/ 447 h 499"/>
              <a:gd name="T22" fmla="*/ 269 w 440"/>
              <a:gd name="T23" fmla="*/ 390 h 499"/>
              <a:gd name="T24" fmla="*/ 440 w 440"/>
              <a:gd name="T25" fmla="*/ 377 h 499"/>
              <a:gd name="T26" fmla="*/ 299 w 440"/>
              <a:gd name="T27" fmla="*/ 226 h 499"/>
              <a:gd name="T28" fmla="*/ 73 w 440"/>
              <a:gd name="T29" fmla="*/ 224 h 499"/>
              <a:gd name="T30" fmla="*/ 55 w 440"/>
              <a:gd name="T31" fmla="*/ 270 h 499"/>
              <a:gd name="T32" fmla="*/ 73 w 440"/>
              <a:gd name="T33" fmla="*/ 224 h 499"/>
              <a:gd name="T34" fmla="*/ 62 w 440"/>
              <a:gd name="T35" fmla="*/ 287 h 499"/>
              <a:gd name="T36" fmla="*/ 94 w 440"/>
              <a:gd name="T37" fmla="*/ 296 h 499"/>
              <a:gd name="T38" fmla="*/ 162 w 440"/>
              <a:gd name="T39" fmla="*/ 301 h 499"/>
              <a:gd name="T40" fmla="*/ 65 w 440"/>
              <a:gd name="T41" fmla="*/ 317 h 499"/>
              <a:gd name="T42" fmla="*/ 76 w 440"/>
              <a:gd name="T43" fmla="*/ 342 h 499"/>
              <a:gd name="T44" fmla="*/ 166 w 440"/>
              <a:gd name="T45" fmla="*/ 319 h 499"/>
              <a:gd name="T46" fmla="*/ 92 w 440"/>
              <a:gd name="T47" fmla="*/ 365 h 499"/>
              <a:gd name="T48" fmla="*/ 76 w 440"/>
              <a:gd name="T49" fmla="*/ 342 h 499"/>
              <a:gd name="T50" fmla="*/ 176 w 440"/>
              <a:gd name="T51" fmla="*/ 371 h 499"/>
              <a:gd name="T52" fmla="*/ 138 w 440"/>
              <a:gd name="T53" fmla="*/ 410 h 499"/>
              <a:gd name="T54" fmla="*/ 95 w 440"/>
              <a:gd name="T55" fmla="*/ 383 h 499"/>
              <a:gd name="T56" fmla="*/ 53 w 440"/>
              <a:gd name="T57" fmla="*/ 148 h 499"/>
              <a:gd name="T58" fmla="*/ 0 w 440"/>
              <a:gd name="T59" fmla="*/ 81 h 499"/>
              <a:gd name="T60" fmla="*/ 30 w 440"/>
              <a:gd name="T61" fmla="*/ 23 h 499"/>
              <a:gd name="T62" fmla="*/ 54 w 440"/>
              <a:gd name="T63" fmla="*/ 79 h 499"/>
              <a:gd name="T64" fmla="*/ 102 w 440"/>
              <a:gd name="T65" fmla="*/ 57 h 499"/>
              <a:gd name="T66" fmla="*/ 107 w 440"/>
              <a:gd name="T67" fmla="*/ 0 h 499"/>
              <a:gd name="T68" fmla="*/ 154 w 440"/>
              <a:gd name="T69" fmla="*/ 73 h 499"/>
              <a:gd name="T70" fmla="*/ 147 w 440"/>
              <a:gd name="T71" fmla="*/ 161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0" h="499">
                <a:moveTo>
                  <a:pt x="262" y="221"/>
                </a:moveTo>
                <a:cubicBezTo>
                  <a:pt x="239" y="208"/>
                  <a:pt x="195" y="187"/>
                  <a:pt x="160" y="176"/>
                </a:cubicBezTo>
                <a:cubicBezTo>
                  <a:pt x="152" y="174"/>
                  <a:pt x="144" y="177"/>
                  <a:pt x="138" y="182"/>
                </a:cubicBezTo>
                <a:cubicBezTo>
                  <a:pt x="125" y="194"/>
                  <a:pt x="100" y="211"/>
                  <a:pt x="93" y="216"/>
                </a:cubicBezTo>
                <a:cubicBezTo>
                  <a:pt x="86" y="222"/>
                  <a:pt x="81" y="226"/>
                  <a:pt x="85" y="237"/>
                </a:cubicBezTo>
                <a:cubicBezTo>
                  <a:pt x="99" y="286"/>
                  <a:pt x="99" y="286"/>
                  <a:pt x="99" y="286"/>
                </a:cubicBezTo>
                <a:cubicBezTo>
                  <a:pt x="101" y="290"/>
                  <a:pt x="102" y="291"/>
                  <a:pt x="106" y="292"/>
                </a:cubicBezTo>
                <a:cubicBezTo>
                  <a:pt x="129" y="297"/>
                  <a:pt x="145" y="264"/>
                  <a:pt x="135" y="250"/>
                </a:cubicBezTo>
                <a:cubicBezTo>
                  <a:pt x="135" y="250"/>
                  <a:pt x="136" y="250"/>
                  <a:pt x="136" y="250"/>
                </a:cubicBezTo>
                <a:cubicBezTo>
                  <a:pt x="141" y="252"/>
                  <a:pt x="154" y="252"/>
                  <a:pt x="161" y="246"/>
                </a:cubicBezTo>
                <a:cubicBezTo>
                  <a:pt x="163" y="244"/>
                  <a:pt x="174" y="259"/>
                  <a:pt x="176" y="261"/>
                </a:cubicBezTo>
                <a:cubicBezTo>
                  <a:pt x="183" y="268"/>
                  <a:pt x="198" y="284"/>
                  <a:pt x="213" y="295"/>
                </a:cubicBezTo>
                <a:cubicBezTo>
                  <a:pt x="233" y="308"/>
                  <a:pt x="204" y="299"/>
                  <a:pt x="188" y="290"/>
                </a:cubicBezTo>
                <a:cubicBezTo>
                  <a:pt x="188" y="295"/>
                  <a:pt x="187" y="300"/>
                  <a:pt x="185" y="305"/>
                </a:cubicBezTo>
                <a:cubicBezTo>
                  <a:pt x="200" y="318"/>
                  <a:pt x="203" y="339"/>
                  <a:pt x="198" y="357"/>
                </a:cubicBezTo>
                <a:cubicBezTo>
                  <a:pt x="209" y="366"/>
                  <a:pt x="213" y="381"/>
                  <a:pt x="207" y="394"/>
                </a:cubicBezTo>
                <a:cubicBezTo>
                  <a:pt x="204" y="401"/>
                  <a:pt x="198" y="408"/>
                  <a:pt x="190" y="413"/>
                </a:cubicBezTo>
                <a:cubicBezTo>
                  <a:pt x="178" y="419"/>
                  <a:pt x="167" y="423"/>
                  <a:pt x="157" y="425"/>
                </a:cubicBezTo>
                <a:cubicBezTo>
                  <a:pt x="148" y="427"/>
                  <a:pt x="142" y="428"/>
                  <a:pt x="133" y="423"/>
                </a:cubicBezTo>
                <a:cubicBezTo>
                  <a:pt x="147" y="471"/>
                  <a:pt x="147" y="471"/>
                  <a:pt x="147" y="471"/>
                </a:cubicBezTo>
                <a:cubicBezTo>
                  <a:pt x="154" y="494"/>
                  <a:pt x="178" y="499"/>
                  <a:pt x="198" y="491"/>
                </a:cubicBezTo>
                <a:cubicBezTo>
                  <a:pt x="219" y="487"/>
                  <a:pt x="237" y="470"/>
                  <a:pt x="230" y="447"/>
                </a:cubicBezTo>
                <a:cubicBezTo>
                  <a:pt x="220" y="411"/>
                  <a:pt x="220" y="411"/>
                  <a:pt x="220" y="411"/>
                </a:cubicBezTo>
                <a:cubicBezTo>
                  <a:pt x="235" y="405"/>
                  <a:pt x="253" y="397"/>
                  <a:pt x="269" y="390"/>
                </a:cubicBezTo>
                <a:cubicBezTo>
                  <a:pt x="276" y="386"/>
                  <a:pt x="283" y="383"/>
                  <a:pt x="290" y="383"/>
                </a:cubicBezTo>
                <a:cubicBezTo>
                  <a:pt x="339" y="381"/>
                  <a:pt x="389" y="379"/>
                  <a:pt x="440" y="377"/>
                </a:cubicBezTo>
                <a:cubicBezTo>
                  <a:pt x="424" y="214"/>
                  <a:pt x="424" y="214"/>
                  <a:pt x="424" y="214"/>
                </a:cubicBezTo>
                <a:cubicBezTo>
                  <a:pt x="299" y="226"/>
                  <a:pt x="299" y="226"/>
                  <a:pt x="299" y="226"/>
                </a:cubicBezTo>
                <a:cubicBezTo>
                  <a:pt x="286" y="227"/>
                  <a:pt x="274" y="226"/>
                  <a:pt x="262" y="221"/>
                </a:cubicBezTo>
                <a:close/>
                <a:moveTo>
                  <a:pt x="73" y="224"/>
                </a:moveTo>
                <a:cubicBezTo>
                  <a:pt x="73" y="233"/>
                  <a:pt x="80" y="254"/>
                  <a:pt x="83" y="265"/>
                </a:cubicBezTo>
                <a:cubicBezTo>
                  <a:pt x="55" y="270"/>
                  <a:pt x="55" y="270"/>
                  <a:pt x="55" y="270"/>
                </a:cubicBezTo>
                <a:cubicBezTo>
                  <a:pt x="52" y="270"/>
                  <a:pt x="51" y="269"/>
                  <a:pt x="50" y="267"/>
                </a:cubicBezTo>
                <a:cubicBezTo>
                  <a:pt x="47" y="250"/>
                  <a:pt x="57" y="230"/>
                  <a:pt x="73" y="224"/>
                </a:cubicBezTo>
                <a:close/>
                <a:moveTo>
                  <a:pt x="57" y="293"/>
                </a:moveTo>
                <a:cubicBezTo>
                  <a:pt x="57" y="289"/>
                  <a:pt x="59" y="287"/>
                  <a:pt x="62" y="287"/>
                </a:cubicBezTo>
                <a:cubicBezTo>
                  <a:pt x="87" y="282"/>
                  <a:pt x="87" y="282"/>
                  <a:pt x="87" y="282"/>
                </a:cubicBezTo>
                <a:cubicBezTo>
                  <a:pt x="89" y="288"/>
                  <a:pt x="91" y="293"/>
                  <a:pt x="94" y="296"/>
                </a:cubicBezTo>
                <a:cubicBezTo>
                  <a:pt x="106" y="311"/>
                  <a:pt x="139" y="300"/>
                  <a:pt x="147" y="274"/>
                </a:cubicBezTo>
                <a:cubicBezTo>
                  <a:pt x="171" y="269"/>
                  <a:pt x="174" y="297"/>
                  <a:pt x="162" y="301"/>
                </a:cubicBezTo>
                <a:cubicBezTo>
                  <a:pt x="72" y="320"/>
                  <a:pt x="72" y="320"/>
                  <a:pt x="72" y="320"/>
                </a:cubicBezTo>
                <a:cubicBezTo>
                  <a:pt x="70" y="321"/>
                  <a:pt x="67" y="320"/>
                  <a:pt x="65" y="317"/>
                </a:cubicBezTo>
                <a:cubicBezTo>
                  <a:pt x="59" y="308"/>
                  <a:pt x="58" y="299"/>
                  <a:pt x="57" y="293"/>
                </a:cubicBezTo>
                <a:close/>
                <a:moveTo>
                  <a:pt x="76" y="342"/>
                </a:moveTo>
                <a:cubicBezTo>
                  <a:pt x="76" y="339"/>
                  <a:pt x="78" y="337"/>
                  <a:pt x="81" y="337"/>
                </a:cubicBezTo>
                <a:cubicBezTo>
                  <a:pt x="166" y="319"/>
                  <a:pt x="166" y="319"/>
                  <a:pt x="166" y="319"/>
                </a:cubicBezTo>
                <a:cubicBezTo>
                  <a:pt x="182" y="316"/>
                  <a:pt x="191" y="351"/>
                  <a:pt x="173" y="353"/>
                </a:cubicBezTo>
                <a:cubicBezTo>
                  <a:pt x="92" y="365"/>
                  <a:pt x="92" y="365"/>
                  <a:pt x="92" y="365"/>
                </a:cubicBezTo>
                <a:cubicBezTo>
                  <a:pt x="89" y="365"/>
                  <a:pt x="87" y="364"/>
                  <a:pt x="85" y="363"/>
                </a:cubicBezTo>
                <a:cubicBezTo>
                  <a:pt x="79" y="355"/>
                  <a:pt x="77" y="348"/>
                  <a:pt x="76" y="342"/>
                </a:cubicBezTo>
                <a:close/>
                <a:moveTo>
                  <a:pt x="95" y="383"/>
                </a:moveTo>
                <a:cubicBezTo>
                  <a:pt x="176" y="371"/>
                  <a:pt x="176" y="371"/>
                  <a:pt x="176" y="371"/>
                </a:cubicBezTo>
                <a:cubicBezTo>
                  <a:pt x="199" y="368"/>
                  <a:pt x="195" y="389"/>
                  <a:pt x="181" y="397"/>
                </a:cubicBezTo>
                <a:cubicBezTo>
                  <a:pt x="167" y="405"/>
                  <a:pt x="153" y="409"/>
                  <a:pt x="138" y="410"/>
                </a:cubicBezTo>
                <a:cubicBezTo>
                  <a:pt x="128" y="411"/>
                  <a:pt x="111" y="405"/>
                  <a:pt x="104" y="398"/>
                </a:cubicBezTo>
                <a:cubicBezTo>
                  <a:pt x="100" y="394"/>
                  <a:pt x="97" y="388"/>
                  <a:pt x="95" y="383"/>
                </a:cubicBezTo>
                <a:close/>
                <a:moveTo>
                  <a:pt x="73" y="216"/>
                </a:moveTo>
                <a:cubicBezTo>
                  <a:pt x="53" y="148"/>
                  <a:pt x="53" y="148"/>
                  <a:pt x="53" y="148"/>
                </a:cubicBezTo>
                <a:cubicBezTo>
                  <a:pt x="10" y="115"/>
                  <a:pt x="10" y="115"/>
                  <a:pt x="10" y="115"/>
                </a:cubicBezTo>
                <a:cubicBezTo>
                  <a:pt x="0" y="81"/>
                  <a:pt x="0" y="81"/>
                  <a:pt x="0" y="81"/>
                </a:cubicBezTo>
                <a:cubicBezTo>
                  <a:pt x="10" y="29"/>
                  <a:pt x="10" y="29"/>
                  <a:pt x="10" y="29"/>
                </a:cubicBezTo>
                <a:cubicBezTo>
                  <a:pt x="30" y="23"/>
                  <a:pt x="30" y="23"/>
                  <a:pt x="30" y="23"/>
                </a:cubicBezTo>
                <a:cubicBezTo>
                  <a:pt x="45" y="74"/>
                  <a:pt x="45" y="74"/>
                  <a:pt x="45" y="74"/>
                </a:cubicBezTo>
                <a:cubicBezTo>
                  <a:pt x="46" y="77"/>
                  <a:pt x="51" y="80"/>
                  <a:pt x="54" y="79"/>
                </a:cubicBezTo>
                <a:cubicBezTo>
                  <a:pt x="98" y="66"/>
                  <a:pt x="98" y="66"/>
                  <a:pt x="98" y="66"/>
                </a:cubicBezTo>
                <a:cubicBezTo>
                  <a:pt x="101" y="65"/>
                  <a:pt x="103" y="60"/>
                  <a:pt x="102" y="57"/>
                </a:cubicBezTo>
                <a:cubicBezTo>
                  <a:pt x="87" y="6"/>
                  <a:pt x="87" y="6"/>
                  <a:pt x="87" y="6"/>
                </a:cubicBezTo>
                <a:cubicBezTo>
                  <a:pt x="107" y="0"/>
                  <a:pt x="107" y="0"/>
                  <a:pt x="107" y="0"/>
                </a:cubicBezTo>
                <a:cubicBezTo>
                  <a:pt x="144" y="39"/>
                  <a:pt x="144" y="39"/>
                  <a:pt x="144" y="39"/>
                </a:cubicBezTo>
                <a:cubicBezTo>
                  <a:pt x="154" y="73"/>
                  <a:pt x="154" y="73"/>
                  <a:pt x="154" y="73"/>
                </a:cubicBezTo>
                <a:cubicBezTo>
                  <a:pt x="136" y="124"/>
                  <a:pt x="136" y="124"/>
                  <a:pt x="136" y="124"/>
                </a:cubicBezTo>
                <a:cubicBezTo>
                  <a:pt x="147" y="161"/>
                  <a:pt x="147" y="161"/>
                  <a:pt x="147" y="161"/>
                </a:cubicBezTo>
                <a:lnTo>
                  <a:pt x="73" y="216"/>
                </a:lnTo>
                <a:close/>
              </a:path>
            </a:pathLst>
          </a:custGeom>
          <a:solidFill>
            <a:schemeClr val="tx1"/>
          </a:solidFill>
          <a:ln>
            <a:noFill/>
          </a:ln>
        </p:spPr>
        <p:txBody>
          <a:bodyPr vert="horz" wrap="square" lIns="179187" tIns="89593" rIns="179187" bIns="89593" numCol="1" anchor="t" anchorCtr="0" compatLnSpc="1">
            <a:prstTxWarp prst="textNoShape">
              <a:avLst/>
            </a:prstTxWarp>
          </a:bodyPr>
          <a:lstStyle/>
          <a:p>
            <a:pPr algn="l" defTabSz="1792090" fontAlgn="auto">
              <a:spcBef>
                <a:spcPts val="0"/>
              </a:spcBef>
              <a:spcAft>
                <a:spcPts val="0"/>
              </a:spcAft>
            </a:pPr>
            <a:endParaRPr lang="en-US" sz="3600" dirty="0">
              <a:gradFill>
                <a:gsLst>
                  <a:gs pos="1250">
                    <a:srgbClr val="FFFFFF"/>
                  </a:gs>
                  <a:gs pos="100000">
                    <a:srgbClr val="FFFFFF"/>
                  </a:gs>
                </a:gsLst>
                <a:lin ang="5400000" scaled="0"/>
              </a:gradFill>
              <a:latin typeface="Segoe UI"/>
              <a:ea typeface="+mn-ea"/>
            </a:endParaRPr>
          </a:p>
        </p:txBody>
      </p:sp>
      <p:sp>
        <p:nvSpPr>
          <p:cNvPr id="45" name="Rectangle 44"/>
          <p:cNvSpPr/>
          <p:nvPr/>
        </p:nvSpPr>
        <p:spPr bwMode="auto">
          <a:xfrm>
            <a:off x="12251008" y="3425060"/>
            <a:ext cx="5736305" cy="1480552"/>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1613335" tIns="91427" rIns="358519" bIns="91427" numCol="1" rtlCol="0" anchor="ctr" anchorCtr="0" compatLnSpc="1">
            <a:prstTxWarp prst="textNoShape">
              <a:avLst/>
            </a:prstTxWarp>
          </a:bodyPr>
          <a:lstStyle/>
          <a:p>
            <a:pPr algn="l" defTabSz="1827947">
              <a:lnSpc>
                <a:spcPct val="90000"/>
              </a:lnSpc>
            </a:pPr>
            <a:r>
              <a:rPr lang="en-US" sz="3135" kern="0" dirty="0">
                <a:gradFill>
                  <a:gsLst>
                    <a:gs pos="1250">
                      <a:srgbClr val="FFFFFF"/>
                    </a:gs>
                    <a:gs pos="100000">
                      <a:srgbClr val="FFFFFF"/>
                    </a:gs>
                  </a:gsLst>
                  <a:lin ang="5400000" scaled="0"/>
                </a:gradFill>
                <a:latin typeface="Segoe UI"/>
                <a:cs typeface="Segoe UI" pitchFamily="34" charset="0"/>
              </a:rPr>
              <a:t>Manufacturing</a:t>
            </a:r>
          </a:p>
        </p:txBody>
      </p:sp>
      <p:grpSp>
        <p:nvGrpSpPr>
          <p:cNvPr id="47" name="Group 46"/>
          <p:cNvGrpSpPr/>
          <p:nvPr/>
        </p:nvGrpSpPr>
        <p:grpSpPr>
          <a:xfrm>
            <a:off x="994556" y="5233449"/>
            <a:ext cx="842871" cy="842871"/>
            <a:chOff x="7156450" y="28575"/>
            <a:chExt cx="325438" cy="325438"/>
          </a:xfrm>
          <a:solidFill>
            <a:schemeClr val="tx1"/>
          </a:solidFill>
        </p:grpSpPr>
        <p:sp>
          <p:nvSpPr>
            <p:cNvPr id="48" name="Freeform 26"/>
            <p:cNvSpPr>
              <a:spLocks noEditPoints="1"/>
            </p:cNvSpPr>
            <p:nvPr/>
          </p:nvSpPr>
          <p:spPr bwMode="auto">
            <a:xfrm>
              <a:off x="7164388" y="88900"/>
              <a:ext cx="261938" cy="261938"/>
            </a:xfrm>
            <a:custGeom>
              <a:avLst/>
              <a:gdLst>
                <a:gd name="T0" fmla="*/ 70 w 70"/>
                <a:gd name="T1" fmla="*/ 17 h 70"/>
                <a:gd name="T2" fmla="*/ 57 w 70"/>
                <a:gd name="T3" fmla="*/ 29 h 70"/>
                <a:gd name="T4" fmla="*/ 49 w 70"/>
                <a:gd name="T5" fmla="*/ 21 h 70"/>
                <a:gd name="T6" fmla="*/ 55 w 70"/>
                <a:gd name="T7" fmla="*/ 14 h 70"/>
                <a:gd name="T8" fmla="*/ 55 w 70"/>
                <a:gd name="T9" fmla="*/ 11 h 70"/>
                <a:gd name="T10" fmla="*/ 55 w 70"/>
                <a:gd name="T11" fmla="*/ 11 h 70"/>
                <a:gd name="T12" fmla="*/ 51 w 70"/>
                <a:gd name="T13" fmla="*/ 11 h 70"/>
                <a:gd name="T14" fmla="*/ 45 w 70"/>
                <a:gd name="T15" fmla="*/ 17 h 70"/>
                <a:gd name="T16" fmla="*/ 40 w 70"/>
                <a:gd name="T17" fmla="*/ 12 h 70"/>
                <a:gd name="T18" fmla="*/ 53 w 70"/>
                <a:gd name="T19" fmla="*/ 0 h 70"/>
                <a:gd name="T20" fmla="*/ 70 w 70"/>
                <a:gd name="T21" fmla="*/ 17 h 70"/>
                <a:gd name="T22" fmla="*/ 43 w 70"/>
                <a:gd name="T23" fmla="*/ 44 h 70"/>
                <a:gd name="T24" fmla="*/ 34 w 70"/>
                <a:gd name="T25" fmla="*/ 35 h 70"/>
                <a:gd name="T26" fmla="*/ 19 w 70"/>
                <a:gd name="T27" fmla="*/ 50 h 70"/>
                <a:gd name="T28" fmla="*/ 15 w 70"/>
                <a:gd name="T29" fmla="*/ 50 h 70"/>
                <a:gd name="T30" fmla="*/ 15 w 70"/>
                <a:gd name="T31" fmla="*/ 50 h 70"/>
                <a:gd name="T32" fmla="*/ 15 w 70"/>
                <a:gd name="T33" fmla="*/ 47 h 70"/>
                <a:gd name="T34" fmla="*/ 31 w 70"/>
                <a:gd name="T35" fmla="*/ 31 h 70"/>
                <a:gd name="T36" fmla="*/ 26 w 70"/>
                <a:gd name="T37" fmla="*/ 27 h 70"/>
                <a:gd name="T38" fmla="*/ 7 w 70"/>
                <a:gd name="T39" fmla="*/ 46 h 70"/>
                <a:gd name="T40" fmla="*/ 0 w 70"/>
                <a:gd name="T41" fmla="*/ 70 h 70"/>
                <a:gd name="T42" fmla="*/ 24 w 70"/>
                <a:gd name="T43" fmla="*/ 63 h 70"/>
                <a:gd name="T44" fmla="*/ 43 w 70"/>
                <a:gd name="T45" fmla="*/ 4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0">
                  <a:moveTo>
                    <a:pt x="70" y="17"/>
                  </a:moveTo>
                  <a:cubicBezTo>
                    <a:pt x="57" y="29"/>
                    <a:pt x="57" y="29"/>
                    <a:pt x="57" y="29"/>
                  </a:cubicBezTo>
                  <a:cubicBezTo>
                    <a:pt x="49" y="21"/>
                    <a:pt x="49" y="21"/>
                    <a:pt x="49" y="21"/>
                  </a:cubicBezTo>
                  <a:cubicBezTo>
                    <a:pt x="55" y="14"/>
                    <a:pt x="55" y="14"/>
                    <a:pt x="55" y="14"/>
                  </a:cubicBezTo>
                  <a:cubicBezTo>
                    <a:pt x="56" y="13"/>
                    <a:pt x="56" y="12"/>
                    <a:pt x="55" y="11"/>
                  </a:cubicBezTo>
                  <a:cubicBezTo>
                    <a:pt x="55" y="11"/>
                    <a:pt x="55" y="11"/>
                    <a:pt x="55" y="11"/>
                  </a:cubicBezTo>
                  <a:cubicBezTo>
                    <a:pt x="54" y="10"/>
                    <a:pt x="52" y="10"/>
                    <a:pt x="51" y="11"/>
                  </a:cubicBezTo>
                  <a:cubicBezTo>
                    <a:pt x="45" y="17"/>
                    <a:pt x="45" y="17"/>
                    <a:pt x="45" y="17"/>
                  </a:cubicBezTo>
                  <a:cubicBezTo>
                    <a:pt x="40" y="12"/>
                    <a:pt x="40" y="12"/>
                    <a:pt x="40" y="12"/>
                  </a:cubicBezTo>
                  <a:cubicBezTo>
                    <a:pt x="53" y="0"/>
                    <a:pt x="53" y="0"/>
                    <a:pt x="53" y="0"/>
                  </a:cubicBezTo>
                  <a:cubicBezTo>
                    <a:pt x="70" y="17"/>
                    <a:pt x="70" y="17"/>
                    <a:pt x="70" y="17"/>
                  </a:cubicBezTo>
                  <a:close/>
                  <a:moveTo>
                    <a:pt x="43" y="44"/>
                  </a:moveTo>
                  <a:cubicBezTo>
                    <a:pt x="34" y="35"/>
                    <a:pt x="34" y="35"/>
                    <a:pt x="34" y="35"/>
                  </a:cubicBezTo>
                  <a:cubicBezTo>
                    <a:pt x="19" y="50"/>
                    <a:pt x="19" y="50"/>
                    <a:pt x="19" y="50"/>
                  </a:cubicBezTo>
                  <a:cubicBezTo>
                    <a:pt x="18" y="51"/>
                    <a:pt x="16" y="51"/>
                    <a:pt x="15" y="50"/>
                  </a:cubicBezTo>
                  <a:cubicBezTo>
                    <a:pt x="15" y="50"/>
                    <a:pt x="15" y="50"/>
                    <a:pt x="15" y="50"/>
                  </a:cubicBezTo>
                  <a:cubicBezTo>
                    <a:pt x="14" y="49"/>
                    <a:pt x="14" y="48"/>
                    <a:pt x="15" y="47"/>
                  </a:cubicBezTo>
                  <a:cubicBezTo>
                    <a:pt x="31" y="31"/>
                    <a:pt x="31" y="31"/>
                    <a:pt x="31" y="31"/>
                  </a:cubicBezTo>
                  <a:cubicBezTo>
                    <a:pt x="26" y="27"/>
                    <a:pt x="26" y="27"/>
                    <a:pt x="26" y="27"/>
                  </a:cubicBezTo>
                  <a:cubicBezTo>
                    <a:pt x="7" y="46"/>
                    <a:pt x="7" y="46"/>
                    <a:pt x="7" y="46"/>
                  </a:cubicBezTo>
                  <a:cubicBezTo>
                    <a:pt x="0" y="70"/>
                    <a:pt x="0" y="70"/>
                    <a:pt x="0" y="70"/>
                  </a:cubicBezTo>
                  <a:cubicBezTo>
                    <a:pt x="24" y="63"/>
                    <a:pt x="24" y="63"/>
                    <a:pt x="24" y="63"/>
                  </a:cubicBezTo>
                  <a:lnTo>
                    <a:pt x="43" y="44"/>
                  </a:lnTo>
                  <a:close/>
                </a:path>
              </a:pathLst>
            </a:custGeom>
            <a:grpFill/>
            <a:ln>
              <a:noFill/>
            </a:ln>
          </p:spPr>
          <p:txBody>
            <a:bodyPr vert="horz" wrap="square" lIns="182853" tIns="91427" rIns="182853" bIns="91427" numCol="1" anchor="t" anchorCtr="0" compatLnSpc="1">
              <a:prstTxWarp prst="textNoShape">
                <a:avLst/>
              </a:prstTxWarp>
            </a:bodyPr>
            <a:lstStyle/>
            <a:p>
              <a:pPr algn="l" defTabSz="1828110" fontAlgn="auto">
                <a:spcBef>
                  <a:spcPts val="0"/>
                </a:spcBef>
                <a:spcAft>
                  <a:spcPts val="0"/>
                </a:spcAft>
              </a:pPr>
              <a:endParaRPr lang="en-US" sz="3400" dirty="0">
                <a:gradFill>
                  <a:gsLst>
                    <a:gs pos="1250">
                      <a:srgbClr val="FFFFFF"/>
                    </a:gs>
                    <a:gs pos="100000">
                      <a:srgbClr val="FFFFFF"/>
                    </a:gs>
                  </a:gsLst>
                  <a:lin ang="5400000" scaled="0"/>
                </a:gradFill>
                <a:latin typeface="Segoe UI"/>
                <a:ea typeface="+mn-ea"/>
              </a:endParaRPr>
            </a:p>
          </p:txBody>
        </p:sp>
        <p:sp>
          <p:nvSpPr>
            <p:cNvPr id="49" name="Freeform 27"/>
            <p:cNvSpPr>
              <a:spLocks/>
            </p:cNvSpPr>
            <p:nvPr/>
          </p:nvSpPr>
          <p:spPr bwMode="auto">
            <a:xfrm>
              <a:off x="7377113" y="28575"/>
              <a:ext cx="104775" cy="107950"/>
            </a:xfrm>
            <a:custGeom>
              <a:avLst/>
              <a:gdLst>
                <a:gd name="T0" fmla="*/ 0 w 66"/>
                <a:gd name="T1" fmla="*/ 28 h 68"/>
                <a:gd name="T2" fmla="*/ 26 w 66"/>
                <a:gd name="T3" fmla="*/ 0 h 68"/>
                <a:gd name="T4" fmla="*/ 66 w 66"/>
                <a:gd name="T5" fmla="*/ 40 h 68"/>
                <a:gd name="T6" fmla="*/ 40 w 66"/>
                <a:gd name="T7" fmla="*/ 68 h 68"/>
                <a:gd name="T8" fmla="*/ 0 w 66"/>
                <a:gd name="T9" fmla="*/ 28 h 68"/>
              </a:gdLst>
              <a:ahLst/>
              <a:cxnLst>
                <a:cxn ang="0">
                  <a:pos x="T0" y="T1"/>
                </a:cxn>
                <a:cxn ang="0">
                  <a:pos x="T2" y="T3"/>
                </a:cxn>
                <a:cxn ang="0">
                  <a:pos x="T4" y="T5"/>
                </a:cxn>
                <a:cxn ang="0">
                  <a:pos x="T6" y="T7"/>
                </a:cxn>
                <a:cxn ang="0">
                  <a:pos x="T8" y="T9"/>
                </a:cxn>
              </a:cxnLst>
              <a:rect l="0" t="0" r="r" b="b"/>
              <a:pathLst>
                <a:path w="66" h="68">
                  <a:moveTo>
                    <a:pt x="0" y="28"/>
                  </a:moveTo>
                  <a:lnTo>
                    <a:pt x="26" y="0"/>
                  </a:lnTo>
                  <a:lnTo>
                    <a:pt x="66" y="40"/>
                  </a:lnTo>
                  <a:lnTo>
                    <a:pt x="40" y="68"/>
                  </a:lnTo>
                  <a:lnTo>
                    <a:pt x="0" y="28"/>
                  </a:lnTo>
                  <a:close/>
                </a:path>
              </a:pathLst>
            </a:custGeom>
            <a:grpFill/>
            <a:ln>
              <a:noFill/>
            </a:ln>
          </p:spPr>
          <p:txBody>
            <a:bodyPr vert="horz" wrap="square" lIns="182853" tIns="91427" rIns="182853" bIns="91427" numCol="1" anchor="t" anchorCtr="0" compatLnSpc="1">
              <a:prstTxWarp prst="textNoShape">
                <a:avLst/>
              </a:prstTxWarp>
            </a:bodyPr>
            <a:lstStyle/>
            <a:p>
              <a:pPr algn="l" defTabSz="1828110" fontAlgn="auto">
                <a:spcBef>
                  <a:spcPts val="0"/>
                </a:spcBef>
                <a:spcAft>
                  <a:spcPts val="0"/>
                </a:spcAft>
              </a:pPr>
              <a:endParaRPr lang="en-US" sz="3400" dirty="0">
                <a:gradFill>
                  <a:gsLst>
                    <a:gs pos="1250">
                      <a:srgbClr val="FFFFFF"/>
                    </a:gs>
                    <a:gs pos="100000">
                      <a:srgbClr val="FFFFFF"/>
                    </a:gs>
                  </a:gsLst>
                  <a:lin ang="5400000" scaled="0"/>
                </a:gradFill>
                <a:latin typeface="Segoe UI"/>
                <a:ea typeface="+mn-ea"/>
              </a:endParaRPr>
            </a:p>
          </p:txBody>
        </p:sp>
        <p:sp>
          <p:nvSpPr>
            <p:cNvPr id="50" name="Freeform 28"/>
            <p:cNvSpPr>
              <a:spLocks/>
            </p:cNvSpPr>
            <p:nvPr/>
          </p:nvSpPr>
          <p:spPr bwMode="auto">
            <a:xfrm>
              <a:off x="7156450" y="28575"/>
              <a:ext cx="319088" cy="325438"/>
            </a:xfrm>
            <a:custGeom>
              <a:avLst/>
              <a:gdLst>
                <a:gd name="T0" fmla="*/ 85 w 85"/>
                <a:gd name="T1" fmla="*/ 69 h 87"/>
                <a:gd name="T2" fmla="*/ 84 w 85"/>
                <a:gd name="T3" fmla="*/ 74 h 87"/>
                <a:gd name="T4" fmla="*/ 80 w 85"/>
                <a:gd name="T5" fmla="*/ 71 h 87"/>
                <a:gd name="T6" fmla="*/ 70 w 85"/>
                <a:gd name="T7" fmla="*/ 62 h 87"/>
                <a:gd name="T8" fmla="*/ 60 w 85"/>
                <a:gd name="T9" fmla="*/ 73 h 87"/>
                <a:gd name="T10" fmla="*/ 66 w 85"/>
                <a:gd name="T11" fmla="*/ 82 h 87"/>
                <a:gd name="T12" fmla="*/ 67 w 85"/>
                <a:gd name="T13" fmla="*/ 87 h 87"/>
                <a:gd name="T14" fmla="*/ 67 w 85"/>
                <a:gd name="T15" fmla="*/ 87 h 87"/>
                <a:gd name="T16" fmla="*/ 49 w 85"/>
                <a:gd name="T17" fmla="*/ 69 h 87"/>
                <a:gd name="T18" fmla="*/ 50 w 85"/>
                <a:gd name="T19" fmla="*/ 62 h 87"/>
                <a:gd name="T20" fmla="*/ 23 w 85"/>
                <a:gd name="T21" fmla="*/ 36 h 87"/>
                <a:gd name="T22" fmla="*/ 18 w 85"/>
                <a:gd name="T23" fmla="*/ 36 h 87"/>
                <a:gd name="T24" fmla="*/ 0 w 85"/>
                <a:gd name="T25" fmla="*/ 18 h 87"/>
                <a:gd name="T26" fmla="*/ 1 w 85"/>
                <a:gd name="T27" fmla="*/ 13 h 87"/>
                <a:gd name="T28" fmla="*/ 4 w 85"/>
                <a:gd name="T29" fmla="*/ 16 h 87"/>
                <a:gd name="T30" fmla="*/ 15 w 85"/>
                <a:gd name="T31" fmla="*/ 25 h 87"/>
                <a:gd name="T32" fmla="*/ 25 w 85"/>
                <a:gd name="T33" fmla="*/ 15 h 87"/>
                <a:gd name="T34" fmla="*/ 19 w 85"/>
                <a:gd name="T35" fmla="*/ 5 h 87"/>
                <a:gd name="T36" fmla="*/ 18 w 85"/>
                <a:gd name="T37" fmla="*/ 0 h 87"/>
                <a:gd name="T38" fmla="*/ 18 w 85"/>
                <a:gd name="T39" fmla="*/ 0 h 87"/>
                <a:gd name="T40" fmla="*/ 36 w 85"/>
                <a:gd name="T41" fmla="*/ 18 h 87"/>
                <a:gd name="T42" fmla="*/ 35 w 85"/>
                <a:gd name="T43" fmla="*/ 25 h 87"/>
                <a:gd name="T44" fmla="*/ 62 w 85"/>
                <a:gd name="T45" fmla="*/ 51 h 87"/>
                <a:gd name="T46" fmla="*/ 66 w 85"/>
                <a:gd name="T47" fmla="*/ 51 h 87"/>
                <a:gd name="T48" fmla="*/ 85 w 85"/>
                <a:gd name="T49" fmla="*/ 6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5" h="87">
                  <a:moveTo>
                    <a:pt x="85" y="69"/>
                  </a:moveTo>
                  <a:cubicBezTo>
                    <a:pt x="85" y="71"/>
                    <a:pt x="84" y="73"/>
                    <a:pt x="84" y="74"/>
                  </a:cubicBezTo>
                  <a:cubicBezTo>
                    <a:pt x="80" y="71"/>
                    <a:pt x="80" y="71"/>
                    <a:pt x="80" y="71"/>
                  </a:cubicBezTo>
                  <a:cubicBezTo>
                    <a:pt x="80" y="66"/>
                    <a:pt x="75" y="62"/>
                    <a:pt x="70" y="62"/>
                  </a:cubicBezTo>
                  <a:cubicBezTo>
                    <a:pt x="64" y="62"/>
                    <a:pt x="60" y="67"/>
                    <a:pt x="60" y="73"/>
                  </a:cubicBezTo>
                  <a:cubicBezTo>
                    <a:pt x="60" y="77"/>
                    <a:pt x="62" y="80"/>
                    <a:pt x="66" y="82"/>
                  </a:cubicBezTo>
                  <a:cubicBezTo>
                    <a:pt x="67" y="87"/>
                    <a:pt x="67" y="87"/>
                    <a:pt x="67" y="87"/>
                  </a:cubicBezTo>
                  <a:cubicBezTo>
                    <a:pt x="67" y="87"/>
                    <a:pt x="67" y="87"/>
                    <a:pt x="67" y="87"/>
                  </a:cubicBezTo>
                  <a:cubicBezTo>
                    <a:pt x="57" y="87"/>
                    <a:pt x="49" y="79"/>
                    <a:pt x="49" y="69"/>
                  </a:cubicBezTo>
                  <a:cubicBezTo>
                    <a:pt x="49" y="67"/>
                    <a:pt x="49" y="64"/>
                    <a:pt x="50" y="62"/>
                  </a:cubicBezTo>
                  <a:cubicBezTo>
                    <a:pt x="23" y="36"/>
                    <a:pt x="23" y="36"/>
                    <a:pt x="23" y="36"/>
                  </a:cubicBezTo>
                  <a:cubicBezTo>
                    <a:pt x="22" y="36"/>
                    <a:pt x="20" y="36"/>
                    <a:pt x="18" y="36"/>
                  </a:cubicBezTo>
                  <a:cubicBezTo>
                    <a:pt x="9" y="36"/>
                    <a:pt x="0" y="28"/>
                    <a:pt x="0" y="18"/>
                  </a:cubicBezTo>
                  <a:cubicBezTo>
                    <a:pt x="0" y="17"/>
                    <a:pt x="1" y="15"/>
                    <a:pt x="1" y="13"/>
                  </a:cubicBezTo>
                  <a:cubicBezTo>
                    <a:pt x="4" y="16"/>
                    <a:pt x="4" y="16"/>
                    <a:pt x="4" y="16"/>
                  </a:cubicBezTo>
                  <a:cubicBezTo>
                    <a:pt x="5" y="21"/>
                    <a:pt x="10" y="25"/>
                    <a:pt x="15" y="25"/>
                  </a:cubicBezTo>
                  <a:cubicBezTo>
                    <a:pt x="21" y="25"/>
                    <a:pt x="25" y="20"/>
                    <a:pt x="25" y="15"/>
                  </a:cubicBezTo>
                  <a:cubicBezTo>
                    <a:pt x="25" y="11"/>
                    <a:pt x="23" y="7"/>
                    <a:pt x="19" y="5"/>
                  </a:cubicBezTo>
                  <a:cubicBezTo>
                    <a:pt x="18" y="0"/>
                    <a:pt x="18" y="0"/>
                    <a:pt x="18" y="0"/>
                  </a:cubicBezTo>
                  <a:cubicBezTo>
                    <a:pt x="18" y="0"/>
                    <a:pt x="18" y="0"/>
                    <a:pt x="18" y="0"/>
                  </a:cubicBezTo>
                  <a:cubicBezTo>
                    <a:pt x="28" y="0"/>
                    <a:pt x="36" y="8"/>
                    <a:pt x="36" y="18"/>
                  </a:cubicBezTo>
                  <a:cubicBezTo>
                    <a:pt x="36" y="20"/>
                    <a:pt x="36" y="23"/>
                    <a:pt x="35" y="25"/>
                  </a:cubicBezTo>
                  <a:cubicBezTo>
                    <a:pt x="62" y="51"/>
                    <a:pt x="62" y="51"/>
                    <a:pt x="62" y="51"/>
                  </a:cubicBezTo>
                  <a:cubicBezTo>
                    <a:pt x="64" y="51"/>
                    <a:pt x="65" y="51"/>
                    <a:pt x="66" y="51"/>
                  </a:cubicBezTo>
                  <a:cubicBezTo>
                    <a:pt x="76" y="51"/>
                    <a:pt x="84" y="59"/>
                    <a:pt x="85" y="69"/>
                  </a:cubicBezTo>
                  <a:close/>
                </a:path>
              </a:pathLst>
            </a:custGeom>
            <a:grpFill/>
            <a:ln>
              <a:noFill/>
            </a:ln>
          </p:spPr>
          <p:txBody>
            <a:bodyPr vert="horz" wrap="square" lIns="182853" tIns="91427" rIns="182853" bIns="91427" numCol="1" anchor="t" anchorCtr="0" compatLnSpc="1">
              <a:prstTxWarp prst="textNoShape">
                <a:avLst/>
              </a:prstTxWarp>
            </a:bodyPr>
            <a:lstStyle/>
            <a:p>
              <a:pPr algn="l" defTabSz="1828110" fontAlgn="auto">
                <a:spcBef>
                  <a:spcPts val="0"/>
                </a:spcBef>
                <a:spcAft>
                  <a:spcPts val="0"/>
                </a:spcAft>
              </a:pPr>
              <a:endParaRPr lang="en-US" sz="3400" dirty="0">
                <a:gradFill>
                  <a:gsLst>
                    <a:gs pos="1250">
                      <a:srgbClr val="FFFFFF"/>
                    </a:gs>
                    <a:gs pos="100000">
                      <a:srgbClr val="FFFFFF"/>
                    </a:gs>
                  </a:gsLst>
                  <a:lin ang="5400000" scaled="0"/>
                </a:gradFill>
                <a:latin typeface="Segoe UI"/>
                <a:ea typeface="+mn-ea"/>
              </a:endParaRPr>
            </a:p>
          </p:txBody>
        </p:sp>
      </p:grpSp>
      <p:sp>
        <p:nvSpPr>
          <p:cNvPr id="51" name="Rectangle 50"/>
          <p:cNvSpPr/>
          <p:nvPr/>
        </p:nvSpPr>
        <p:spPr bwMode="auto">
          <a:xfrm>
            <a:off x="18113857" y="3422803"/>
            <a:ext cx="5736305" cy="1480552"/>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1613335" tIns="91427" rIns="358519" bIns="91427" numCol="1" rtlCol="0" anchor="ctr" anchorCtr="0" compatLnSpc="1">
            <a:prstTxWarp prst="textNoShape">
              <a:avLst/>
            </a:prstTxWarp>
          </a:bodyPr>
          <a:lstStyle/>
          <a:p>
            <a:pPr algn="l" defTabSz="1827947">
              <a:lnSpc>
                <a:spcPct val="90000"/>
              </a:lnSpc>
            </a:pPr>
            <a:r>
              <a:rPr lang="en-US" sz="3135" kern="0" dirty="0">
                <a:gradFill>
                  <a:gsLst>
                    <a:gs pos="1250">
                      <a:srgbClr val="FFFFFF"/>
                    </a:gs>
                    <a:gs pos="100000">
                      <a:srgbClr val="FFFFFF"/>
                    </a:gs>
                  </a:gsLst>
                  <a:lin ang="5400000" scaled="0"/>
                </a:gradFill>
                <a:latin typeface="Segoe UI"/>
                <a:cs typeface="Segoe UI" pitchFamily="34" charset="0"/>
              </a:rPr>
              <a:t>Transportation &amp; Logistics</a:t>
            </a:r>
          </a:p>
        </p:txBody>
      </p:sp>
      <p:sp>
        <p:nvSpPr>
          <p:cNvPr id="52" name="Rectangle 51"/>
          <p:cNvSpPr/>
          <p:nvPr/>
        </p:nvSpPr>
        <p:spPr bwMode="auto">
          <a:xfrm>
            <a:off x="18105511" y="6466595"/>
            <a:ext cx="5736305" cy="1320633"/>
          </a:xfrm>
          <a:prstGeom prst="rect">
            <a:avLst/>
          </a:prstGeom>
          <a:solidFill>
            <a:schemeClr val="bg2">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613335" tIns="91427" rIns="0" bIns="91427" numCol="1" spcCol="0" rtlCol="0" fromWordArt="0" anchor="ctr" anchorCtr="0" forceAA="0" compatLnSpc="1">
            <a:prstTxWarp prst="textNoShape">
              <a:avLst/>
            </a:prstTxWarp>
            <a:noAutofit/>
          </a:bodyPr>
          <a:lstStyle/>
          <a:p>
            <a:pPr algn="l" defTabSz="1827947">
              <a:lnSpc>
                <a:spcPct val="90000"/>
              </a:lnSpc>
            </a:pPr>
            <a:r>
              <a:rPr lang="en-US" sz="2351" dirty="0">
                <a:gradFill>
                  <a:gsLst>
                    <a:gs pos="1250">
                      <a:srgbClr val="FFFFFF"/>
                    </a:gs>
                    <a:gs pos="100000">
                      <a:srgbClr val="FFFFFF"/>
                    </a:gs>
                  </a:gsLst>
                  <a:lin ang="5400000" scaled="0"/>
                </a:gradFill>
                <a:latin typeface="Segoe UI"/>
              </a:rPr>
              <a:t>What maintenance task should I perform on my elevator?</a:t>
            </a:r>
          </a:p>
        </p:txBody>
      </p:sp>
      <p:pic>
        <p:nvPicPr>
          <p:cNvPr id="55" name="Picture 54"/>
          <p:cNvPicPr>
            <a:picLocks noChangeAspect="1"/>
          </p:cNvPicPr>
          <p:nvPr/>
        </p:nvPicPr>
        <p:blipFill>
          <a:blip r:embed="rId2">
            <a:duotone>
              <a:prstClr val="black"/>
              <a:schemeClr val="tx2">
                <a:tint val="45000"/>
                <a:satMod val="400000"/>
              </a:schemeClr>
            </a:duotone>
          </a:blip>
          <a:stretch>
            <a:fillRect/>
          </a:stretch>
        </p:blipFill>
        <p:spPr>
          <a:xfrm>
            <a:off x="6473915" y="4966852"/>
            <a:ext cx="1443987" cy="1443987"/>
          </a:xfrm>
          <a:prstGeom prst="rect">
            <a:avLst/>
          </a:prstGeom>
        </p:spPr>
      </p:pic>
      <p:pic>
        <p:nvPicPr>
          <p:cNvPr id="56" name="Picture 55"/>
          <p:cNvPicPr>
            <a:picLocks noChangeAspect="1"/>
          </p:cNvPicPr>
          <p:nvPr/>
        </p:nvPicPr>
        <p:blipFill>
          <a:blip r:embed="rId3">
            <a:duotone>
              <a:schemeClr val="accent4">
                <a:shade val="45000"/>
                <a:satMod val="135000"/>
              </a:schemeClr>
              <a:prstClr val="white"/>
            </a:duotone>
          </a:blip>
          <a:stretch>
            <a:fillRect/>
          </a:stretch>
        </p:blipFill>
        <p:spPr>
          <a:xfrm>
            <a:off x="18160707" y="6436918"/>
            <a:ext cx="1283911" cy="1283911"/>
          </a:xfrm>
          <a:prstGeom prst="rect">
            <a:avLst/>
          </a:prstGeom>
        </p:spPr>
      </p:pic>
      <p:pic>
        <p:nvPicPr>
          <p:cNvPr id="60" name="Picture 59"/>
          <p:cNvPicPr>
            <a:picLocks noChangeAspect="1"/>
          </p:cNvPicPr>
          <p:nvPr/>
        </p:nvPicPr>
        <p:blipFill>
          <a:blip r:embed="rId4"/>
          <a:stretch>
            <a:fillRect/>
          </a:stretch>
        </p:blipFill>
        <p:spPr>
          <a:xfrm>
            <a:off x="1015117" y="6692640"/>
            <a:ext cx="834042" cy="803896"/>
          </a:xfrm>
          <a:prstGeom prst="rect">
            <a:avLst/>
          </a:prstGeom>
        </p:spPr>
      </p:pic>
      <p:pic>
        <p:nvPicPr>
          <p:cNvPr id="61" name="Picture 60"/>
          <p:cNvPicPr>
            <a:picLocks noChangeAspect="1"/>
          </p:cNvPicPr>
          <p:nvPr/>
        </p:nvPicPr>
        <p:blipFill>
          <a:blip r:embed="rId5">
            <a:duotone>
              <a:schemeClr val="accent4">
                <a:shade val="45000"/>
                <a:satMod val="135000"/>
              </a:schemeClr>
              <a:prstClr val="white"/>
            </a:duotone>
          </a:blip>
          <a:stretch>
            <a:fillRect/>
          </a:stretch>
        </p:blipFill>
        <p:spPr>
          <a:xfrm rot="19899486">
            <a:off x="18100552" y="4999159"/>
            <a:ext cx="1404224" cy="1404224"/>
          </a:xfrm>
          <a:prstGeom prst="rect">
            <a:avLst/>
          </a:prstGeom>
        </p:spPr>
      </p:pic>
    </p:spTree>
    <p:extLst>
      <p:ext uri="{BB962C8B-B14F-4D97-AF65-F5344CB8AC3E}">
        <p14:creationId xmlns:p14="http://schemas.microsoft.com/office/powerpoint/2010/main" val="218144661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20806449" y="4642342"/>
            <a:ext cx="927327" cy="4266853"/>
            <a:chOff x="10611830" y="3082745"/>
            <a:chExt cx="472961" cy="2176206"/>
          </a:xfrm>
        </p:grpSpPr>
        <p:cxnSp>
          <p:nvCxnSpPr>
            <p:cNvPr id="104" name="Straight Connector 103"/>
            <p:cNvCxnSpPr/>
            <p:nvPr/>
          </p:nvCxnSpPr>
          <p:spPr>
            <a:xfrm>
              <a:off x="10826434" y="3082745"/>
              <a:ext cx="6378" cy="2169658"/>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0611830" y="3082745"/>
              <a:ext cx="214604" cy="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10611830" y="5258632"/>
              <a:ext cx="214604" cy="319"/>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65" idx="3"/>
            </p:cNvCxnSpPr>
            <p:nvPr/>
          </p:nvCxnSpPr>
          <p:spPr>
            <a:xfrm flipV="1">
              <a:off x="10675766" y="4104261"/>
              <a:ext cx="409025" cy="2906"/>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13" name="Straight Connector 112"/>
          <p:cNvCxnSpPr/>
          <p:nvPr/>
        </p:nvCxnSpPr>
        <p:spPr>
          <a:xfrm flipV="1">
            <a:off x="20821665" y="10303170"/>
            <a:ext cx="1040398" cy="12782"/>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16740359" y="10011260"/>
            <a:ext cx="4191449" cy="1972134"/>
            <a:chOff x="8538017" y="4739224"/>
            <a:chExt cx="2137748" cy="1005840"/>
          </a:xfrm>
        </p:grpSpPr>
        <p:sp>
          <p:nvSpPr>
            <p:cNvPr id="45" name="Rectangle 44"/>
            <p:cNvSpPr/>
            <p:nvPr/>
          </p:nvSpPr>
          <p:spPr bwMode="auto">
            <a:xfrm>
              <a:off x="8538017" y="4739224"/>
              <a:ext cx="2137748" cy="1005840"/>
            </a:xfrm>
            <a:prstGeom prst="rect">
              <a:avLst/>
            </a:prstGeom>
            <a:solidFill>
              <a:srgbClr val="003C6C"/>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35843" tIns="89629" rIns="35843" bIns="179208" numCol="1" spcCol="1270" anchor="t" anchorCtr="0">
              <a:noAutofit/>
            </a:bodyPr>
            <a:lstStyle/>
            <a:p>
              <a:pPr defTabSz="1421531" fontAlgn="auto">
                <a:spcAft>
                  <a:spcPct val="35000"/>
                </a:spcAft>
              </a:pPr>
              <a:r>
                <a:rPr lang="en-US" sz="3137" b="1" spc="-5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Business Scenarios</a:t>
              </a:r>
            </a:p>
          </p:txBody>
        </p:sp>
        <p:sp>
          <p:nvSpPr>
            <p:cNvPr id="129" name="Rectangle 128"/>
            <p:cNvSpPr/>
            <p:nvPr/>
          </p:nvSpPr>
          <p:spPr>
            <a:xfrm>
              <a:off x="9204619" y="5056791"/>
              <a:ext cx="1294578" cy="601113"/>
            </a:xfrm>
            <a:prstGeom prst="rect">
              <a:avLst/>
            </a:prstGeom>
          </p:spPr>
          <p:txBody>
            <a:bodyPr wrap="none">
              <a:spAutoFit/>
            </a:bodyPr>
            <a:lstStyle/>
            <a:p>
              <a:pPr algn="l" defTabSz="1828827" fontAlgn="auto">
                <a:spcBef>
                  <a:spcPts val="0"/>
                </a:spcBef>
                <a:spcAft>
                  <a:spcPts val="0"/>
                </a:spcAft>
              </a:pPr>
              <a:r>
                <a:rPr lang="en-US" sz="2353"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Recommendations,</a:t>
              </a:r>
            </a:p>
            <a:p>
              <a:pPr algn="l" defTabSz="1828827" fontAlgn="auto">
                <a:spcBef>
                  <a:spcPts val="0"/>
                </a:spcBef>
                <a:spcAft>
                  <a:spcPts val="0"/>
                </a:spcAft>
              </a:pPr>
              <a:r>
                <a:rPr lang="en-US" sz="2353"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customer churn,</a:t>
              </a:r>
            </a:p>
            <a:p>
              <a:pPr algn="l" defTabSz="1828827" fontAlgn="auto">
                <a:spcBef>
                  <a:spcPts val="0"/>
                </a:spcBef>
                <a:spcAft>
                  <a:spcPts val="0"/>
                </a:spcAft>
              </a:pPr>
              <a:r>
                <a:rPr lang="en-US" sz="2353"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forecasting, etc.</a:t>
              </a:r>
            </a:p>
          </p:txBody>
        </p:sp>
        <p:grpSp>
          <p:nvGrpSpPr>
            <p:cNvPr id="128" name="Group 127"/>
            <p:cNvGrpSpPr/>
            <p:nvPr/>
          </p:nvGrpSpPr>
          <p:grpSpPr>
            <a:xfrm>
              <a:off x="8754885" y="5208429"/>
              <a:ext cx="433307" cy="352792"/>
              <a:chOff x="-2530475" y="305948"/>
              <a:chExt cx="1119187" cy="911226"/>
            </a:xfrm>
            <a:solidFill>
              <a:schemeClr val="bg1"/>
            </a:solidFill>
          </p:grpSpPr>
          <p:sp>
            <p:nvSpPr>
              <p:cNvPr id="154" name="Freeform 31"/>
              <p:cNvSpPr>
                <a:spLocks noEditPoints="1"/>
              </p:cNvSpPr>
              <p:nvPr/>
            </p:nvSpPr>
            <p:spPr bwMode="auto">
              <a:xfrm>
                <a:off x="-2530475" y="305948"/>
                <a:ext cx="1119187" cy="622300"/>
              </a:xfrm>
              <a:custGeom>
                <a:avLst/>
                <a:gdLst>
                  <a:gd name="T0" fmla="*/ 296 w 296"/>
                  <a:gd name="T1" fmla="*/ 24 h 164"/>
                  <a:gd name="T2" fmla="*/ 290 w 296"/>
                  <a:gd name="T3" fmla="*/ 24 h 164"/>
                  <a:gd name="T4" fmla="*/ 288 w 296"/>
                  <a:gd name="T5" fmla="*/ 149 h 164"/>
                  <a:gd name="T6" fmla="*/ 291 w 296"/>
                  <a:gd name="T7" fmla="*/ 154 h 164"/>
                  <a:gd name="T8" fmla="*/ 287 w 296"/>
                  <a:gd name="T9" fmla="*/ 164 h 164"/>
                  <a:gd name="T10" fmla="*/ 9 w 296"/>
                  <a:gd name="T11" fmla="*/ 164 h 164"/>
                  <a:gd name="T12" fmla="*/ 9 w 296"/>
                  <a:gd name="T13" fmla="*/ 24 h 164"/>
                  <a:gd name="T14" fmla="*/ 0 w 296"/>
                  <a:gd name="T15" fmla="*/ 24 h 164"/>
                  <a:gd name="T16" fmla="*/ 0 w 296"/>
                  <a:gd name="T17" fmla="*/ 0 h 164"/>
                  <a:gd name="T18" fmla="*/ 296 w 296"/>
                  <a:gd name="T19" fmla="*/ 0 h 164"/>
                  <a:gd name="T20" fmla="*/ 296 w 296"/>
                  <a:gd name="T21" fmla="*/ 24 h 164"/>
                  <a:gd name="T22" fmla="*/ 32 w 296"/>
                  <a:gd name="T23" fmla="*/ 139 h 164"/>
                  <a:gd name="T24" fmla="*/ 264 w 296"/>
                  <a:gd name="T25" fmla="*/ 139 h 164"/>
                  <a:gd name="T26" fmla="*/ 264 w 296"/>
                  <a:gd name="T27" fmla="*/ 27 h 164"/>
                  <a:gd name="T28" fmla="*/ 263 w 296"/>
                  <a:gd name="T29" fmla="*/ 25 h 164"/>
                  <a:gd name="T30" fmla="*/ 263 w 296"/>
                  <a:gd name="T31" fmla="*/ 25 h 164"/>
                  <a:gd name="T32" fmla="*/ 32 w 296"/>
                  <a:gd name="T33" fmla="*/ 25 h 164"/>
                  <a:gd name="T34" fmla="*/ 32 w 296"/>
                  <a:gd name="T35" fmla="*/ 13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6" h="164">
                    <a:moveTo>
                      <a:pt x="296" y="24"/>
                    </a:moveTo>
                    <a:cubicBezTo>
                      <a:pt x="294" y="24"/>
                      <a:pt x="292" y="24"/>
                      <a:pt x="290" y="24"/>
                    </a:cubicBezTo>
                    <a:cubicBezTo>
                      <a:pt x="288" y="34"/>
                      <a:pt x="287" y="134"/>
                      <a:pt x="288" y="149"/>
                    </a:cubicBezTo>
                    <a:cubicBezTo>
                      <a:pt x="288" y="151"/>
                      <a:pt x="290" y="152"/>
                      <a:pt x="291" y="154"/>
                    </a:cubicBezTo>
                    <a:cubicBezTo>
                      <a:pt x="290" y="157"/>
                      <a:pt x="288" y="160"/>
                      <a:pt x="287" y="164"/>
                    </a:cubicBezTo>
                    <a:cubicBezTo>
                      <a:pt x="195" y="164"/>
                      <a:pt x="102" y="164"/>
                      <a:pt x="9" y="164"/>
                    </a:cubicBezTo>
                    <a:cubicBezTo>
                      <a:pt x="9" y="118"/>
                      <a:pt x="9" y="72"/>
                      <a:pt x="9" y="24"/>
                    </a:cubicBezTo>
                    <a:cubicBezTo>
                      <a:pt x="5" y="24"/>
                      <a:pt x="2" y="24"/>
                      <a:pt x="0" y="24"/>
                    </a:cubicBezTo>
                    <a:cubicBezTo>
                      <a:pt x="0" y="16"/>
                      <a:pt x="0" y="8"/>
                      <a:pt x="0" y="0"/>
                    </a:cubicBezTo>
                    <a:cubicBezTo>
                      <a:pt x="99" y="0"/>
                      <a:pt x="197" y="0"/>
                      <a:pt x="296" y="0"/>
                    </a:cubicBezTo>
                    <a:cubicBezTo>
                      <a:pt x="296" y="8"/>
                      <a:pt x="296" y="16"/>
                      <a:pt x="296" y="24"/>
                    </a:cubicBezTo>
                    <a:close/>
                    <a:moveTo>
                      <a:pt x="32" y="139"/>
                    </a:moveTo>
                    <a:cubicBezTo>
                      <a:pt x="110" y="139"/>
                      <a:pt x="187" y="139"/>
                      <a:pt x="264" y="139"/>
                    </a:cubicBezTo>
                    <a:cubicBezTo>
                      <a:pt x="264" y="102"/>
                      <a:pt x="264" y="64"/>
                      <a:pt x="264" y="27"/>
                    </a:cubicBezTo>
                    <a:cubicBezTo>
                      <a:pt x="264" y="27"/>
                      <a:pt x="264" y="26"/>
                      <a:pt x="263" y="25"/>
                    </a:cubicBezTo>
                    <a:cubicBezTo>
                      <a:pt x="263" y="25"/>
                      <a:pt x="262" y="24"/>
                      <a:pt x="263" y="25"/>
                    </a:cubicBezTo>
                    <a:cubicBezTo>
                      <a:pt x="186" y="25"/>
                      <a:pt x="109" y="25"/>
                      <a:pt x="32" y="25"/>
                    </a:cubicBezTo>
                    <a:cubicBezTo>
                      <a:pt x="32" y="63"/>
                      <a:pt x="32" y="101"/>
                      <a:pt x="32" y="13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79285" tIns="89642" rIns="179285" bIns="89642" numCol="1" anchor="t" anchorCtr="0" compatLnSpc="1">
                <a:prstTxWarp prst="textNoShape">
                  <a:avLst/>
                </a:prstTxWarp>
              </a:bodyPr>
              <a:lstStyle/>
              <a:p>
                <a:pPr algn="l" defTabSz="1828827" fontAlgn="auto">
                  <a:spcBef>
                    <a:spcPts val="0"/>
                  </a:spcBef>
                  <a:spcAft>
                    <a:spcPts val="0"/>
                  </a:spcAft>
                </a:pPr>
                <a:endParaRPr lang="en-US" sz="3529">
                  <a:solidFill>
                    <a:srgbClr val="FFFFFF"/>
                  </a:solidFill>
                  <a:latin typeface="Segoe UI"/>
                  <a:ea typeface="MS PGothic" panose="020B0600070205080204" pitchFamily="34" charset="-128"/>
                </a:endParaRPr>
              </a:p>
            </p:txBody>
          </p:sp>
          <p:sp>
            <p:nvSpPr>
              <p:cNvPr id="155" name="Freeform 32"/>
              <p:cNvSpPr>
                <a:spLocks/>
              </p:cNvSpPr>
              <p:nvPr/>
            </p:nvSpPr>
            <p:spPr bwMode="auto">
              <a:xfrm>
                <a:off x="-2212975" y="961586"/>
                <a:ext cx="514350" cy="255588"/>
              </a:xfrm>
              <a:custGeom>
                <a:avLst/>
                <a:gdLst>
                  <a:gd name="T0" fmla="*/ 0 w 136"/>
                  <a:gd name="T1" fmla="*/ 67 h 67"/>
                  <a:gd name="T2" fmla="*/ 0 w 136"/>
                  <a:gd name="T3" fmla="*/ 52 h 67"/>
                  <a:gd name="T4" fmla="*/ 27 w 136"/>
                  <a:gd name="T5" fmla="*/ 51 h 67"/>
                  <a:gd name="T6" fmla="*/ 55 w 136"/>
                  <a:gd name="T7" fmla="*/ 51 h 67"/>
                  <a:gd name="T8" fmla="*/ 55 w 136"/>
                  <a:gd name="T9" fmla="*/ 0 h 67"/>
                  <a:gd name="T10" fmla="*/ 79 w 136"/>
                  <a:gd name="T11" fmla="*/ 0 h 67"/>
                  <a:gd name="T12" fmla="*/ 79 w 136"/>
                  <a:gd name="T13" fmla="*/ 50 h 67"/>
                  <a:gd name="T14" fmla="*/ 107 w 136"/>
                  <a:gd name="T15" fmla="*/ 51 h 67"/>
                  <a:gd name="T16" fmla="*/ 136 w 136"/>
                  <a:gd name="T17" fmla="*/ 51 h 67"/>
                  <a:gd name="T18" fmla="*/ 136 w 136"/>
                  <a:gd name="T19" fmla="*/ 67 h 67"/>
                  <a:gd name="T20" fmla="*/ 0 w 136"/>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 h="67">
                    <a:moveTo>
                      <a:pt x="0" y="67"/>
                    </a:moveTo>
                    <a:cubicBezTo>
                      <a:pt x="0" y="62"/>
                      <a:pt x="0" y="58"/>
                      <a:pt x="0" y="52"/>
                    </a:cubicBezTo>
                    <a:cubicBezTo>
                      <a:pt x="9" y="50"/>
                      <a:pt x="18" y="51"/>
                      <a:pt x="27" y="51"/>
                    </a:cubicBezTo>
                    <a:cubicBezTo>
                      <a:pt x="36" y="51"/>
                      <a:pt x="45" y="51"/>
                      <a:pt x="55" y="51"/>
                    </a:cubicBezTo>
                    <a:cubicBezTo>
                      <a:pt x="55" y="34"/>
                      <a:pt x="55" y="18"/>
                      <a:pt x="55" y="0"/>
                    </a:cubicBezTo>
                    <a:cubicBezTo>
                      <a:pt x="63" y="0"/>
                      <a:pt x="71" y="0"/>
                      <a:pt x="79" y="0"/>
                    </a:cubicBezTo>
                    <a:cubicBezTo>
                      <a:pt x="79" y="16"/>
                      <a:pt x="79" y="33"/>
                      <a:pt x="79" y="50"/>
                    </a:cubicBezTo>
                    <a:cubicBezTo>
                      <a:pt x="89" y="52"/>
                      <a:pt x="98" y="51"/>
                      <a:pt x="107" y="51"/>
                    </a:cubicBezTo>
                    <a:cubicBezTo>
                      <a:pt x="116" y="51"/>
                      <a:pt x="125" y="51"/>
                      <a:pt x="136" y="51"/>
                    </a:cubicBezTo>
                    <a:cubicBezTo>
                      <a:pt x="136" y="57"/>
                      <a:pt x="136" y="62"/>
                      <a:pt x="136" y="67"/>
                    </a:cubicBezTo>
                    <a:cubicBezTo>
                      <a:pt x="91" y="67"/>
                      <a:pt x="45" y="67"/>
                      <a:pt x="0" y="6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79285" tIns="89642" rIns="179285" bIns="89642" numCol="1" anchor="t" anchorCtr="0" compatLnSpc="1">
                <a:prstTxWarp prst="textNoShape">
                  <a:avLst/>
                </a:prstTxWarp>
              </a:bodyPr>
              <a:lstStyle/>
              <a:p>
                <a:pPr algn="l" defTabSz="1828827" fontAlgn="auto">
                  <a:spcBef>
                    <a:spcPts val="0"/>
                  </a:spcBef>
                  <a:spcAft>
                    <a:spcPts val="0"/>
                  </a:spcAft>
                </a:pPr>
                <a:endParaRPr lang="en-US" sz="3529">
                  <a:solidFill>
                    <a:srgbClr val="FFFFFF"/>
                  </a:solidFill>
                  <a:latin typeface="Segoe UI"/>
                  <a:ea typeface="MS PGothic" panose="020B0600070205080204" pitchFamily="34" charset="-128"/>
                </a:endParaRPr>
              </a:p>
            </p:txBody>
          </p:sp>
          <p:sp>
            <p:nvSpPr>
              <p:cNvPr id="156" name="Freeform 34"/>
              <p:cNvSpPr>
                <a:spLocks/>
              </p:cNvSpPr>
              <p:nvPr/>
            </p:nvSpPr>
            <p:spPr bwMode="auto">
              <a:xfrm>
                <a:off x="-1876426" y="472635"/>
                <a:ext cx="268288" cy="269874"/>
              </a:xfrm>
              <a:custGeom>
                <a:avLst/>
                <a:gdLst>
                  <a:gd name="T0" fmla="*/ 16 w 71"/>
                  <a:gd name="T1" fmla="*/ 71 h 71"/>
                  <a:gd name="T2" fmla="*/ 0 w 71"/>
                  <a:gd name="T3" fmla="*/ 54 h 71"/>
                  <a:gd name="T4" fmla="*/ 0 w 71"/>
                  <a:gd name="T5" fmla="*/ 17 h 71"/>
                  <a:gd name="T6" fmla="*/ 17 w 71"/>
                  <a:gd name="T7" fmla="*/ 0 h 71"/>
                  <a:gd name="T8" fmla="*/ 31 w 71"/>
                  <a:gd name="T9" fmla="*/ 0 h 71"/>
                  <a:gd name="T10" fmla="*/ 31 w 71"/>
                  <a:gd name="T11" fmla="*/ 36 h 71"/>
                  <a:gd name="T12" fmla="*/ 38 w 71"/>
                  <a:gd name="T13" fmla="*/ 36 h 71"/>
                  <a:gd name="T14" fmla="*/ 38 w 71"/>
                  <a:gd name="T15" fmla="*/ 0 h 71"/>
                  <a:gd name="T16" fmla="*/ 52 w 71"/>
                  <a:gd name="T17" fmla="*/ 0 h 71"/>
                  <a:gd name="T18" fmla="*/ 71 w 71"/>
                  <a:gd name="T19" fmla="*/ 20 h 71"/>
                  <a:gd name="T20" fmla="*/ 71 w 71"/>
                  <a:gd name="T21" fmla="*/ 54 h 71"/>
                  <a:gd name="T22" fmla="*/ 52 w 71"/>
                  <a:gd name="T23" fmla="*/ 71 h 71"/>
                  <a:gd name="T24" fmla="*/ 16 w 71"/>
                  <a:gd name="T25"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71">
                    <a:moveTo>
                      <a:pt x="16" y="71"/>
                    </a:moveTo>
                    <a:cubicBezTo>
                      <a:pt x="11" y="66"/>
                      <a:pt x="6" y="61"/>
                      <a:pt x="0" y="54"/>
                    </a:cubicBezTo>
                    <a:cubicBezTo>
                      <a:pt x="0" y="43"/>
                      <a:pt x="0" y="30"/>
                      <a:pt x="0" y="17"/>
                    </a:cubicBezTo>
                    <a:cubicBezTo>
                      <a:pt x="5" y="12"/>
                      <a:pt x="11" y="6"/>
                      <a:pt x="17" y="0"/>
                    </a:cubicBezTo>
                    <a:cubicBezTo>
                      <a:pt x="21" y="0"/>
                      <a:pt x="25" y="0"/>
                      <a:pt x="31" y="0"/>
                    </a:cubicBezTo>
                    <a:cubicBezTo>
                      <a:pt x="31" y="12"/>
                      <a:pt x="31" y="24"/>
                      <a:pt x="31" y="36"/>
                    </a:cubicBezTo>
                    <a:cubicBezTo>
                      <a:pt x="34" y="36"/>
                      <a:pt x="36" y="36"/>
                      <a:pt x="38" y="36"/>
                    </a:cubicBezTo>
                    <a:cubicBezTo>
                      <a:pt x="38" y="24"/>
                      <a:pt x="38" y="13"/>
                      <a:pt x="38" y="0"/>
                    </a:cubicBezTo>
                    <a:cubicBezTo>
                      <a:pt x="43" y="0"/>
                      <a:pt x="48" y="0"/>
                      <a:pt x="52" y="0"/>
                    </a:cubicBezTo>
                    <a:cubicBezTo>
                      <a:pt x="58" y="6"/>
                      <a:pt x="64" y="12"/>
                      <a:pt x="71" y="20"/>
                    </a:cubicBezTo>
                    <a:cubicBezTo>
                      <a:pt x="71" y="30"/>
                      <a:pt x="71" y="42"/>
                      <a:pt x="71" y="54"/>
                    </a:cubicBezTo>
                    <a:cubicBezTo>
                      <a:pt x="65" y="59"/>
                      <a:pt x="60" y="65"/>
                      <a:pt x="52" y="71"/>
                    </a:cubicBezTo>
                    <a:cubicBezTo>
                      <a:pt x="42" y="71"/>
                      <a:pt x="30" y="71"/>
                      <a:pt x="16" y="7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79285" tIns="89642" rIns="179285" bIns="89642" numCol="1" anchor="t" anchorCtr="0" compatLnSpc="1">
                <a:prstTxWarp prst="textNoShape">
                  <a:avLst/>
                </a:prstTxWarp>
              </a:bodyPr>
              <a:lstStyle/>
              <a:p>
                <a:pPr algn="l" defTabSz="1828827" fontAlgn="auto">
                  <a:spcBef>
                    <a:spcPts val="0"/>
                  </a:spcBef>
                  <a:spcAft>
                    <a:spcPts val="0"/>
                  </a:spcAft>
                </a:pPr>
                <a:endParaRPr lang="en-US" sz="3529">
                  <a:solidFill>
                    <a:srgbClr val="FFFFFF"/>
                  </a:solidFill>
                  <a:latin typeface="Segoe UI"/>
                  <a:ea typeface="MS PGothic" panose="020B0600070205080204" pitchFamily="34" charset="-128"/>
                </a:endParaRPr>
              </a:p>
            </p:txBody>
          </p:sp>
          <p:sp>
            <p:nvSpPr>
              <p:cNvPr id="157" name="Freeform 35"/>
              <p:cNvSpPr>
                <a:spLocks/>
              </p:cNvSpPr>
              <p:nvPr/>
            </p:nvSpPr>
            <p:spPr bwMode="auto">
              <a:xfrm>
                <a:off x="-2349499" y="472635"/>
                <a:ext cx="393701" cy="314326"/>
              </a:xfrm>
              <a:custGeom>
                <a:avLst/>
                <a:gdLst>
                  <a:gd name="T0" fmla="*/ 104 w 104"/>
                  <a:gd name="T1" fmla="*/ 76 h 83"/>
                  <a:gd name="T2" fmla="*/ 104 w 104"/>
                  <a:gd name="T3" fmla="*/ 83 h 83"/>
                  <a:gd name="T4" fmla="*/ 0 w 104"/>
                  <a:gd name="T5" fmla="*/ 83 h 83"/>
                  <a:gd name="T6" fmla="*/ 0 w 104"/>
                  <a:gd name="T7" fmla="*/ 1 h 83"/>
                  <a:gd name="T8" fmla="*/ 7 w 104"/>
                  <a:gd name="T9" fmla="*/ 0 h 83"/>
                  <a:gd name="T10" fmla="*/ 7 w 104"/>
                  <a:gd name="T11" fmla="*/ 76 h 83"/>
                  <a:gd name="T12" fmla="*/ 104 w 104"/>
                  <a:gd name="T13" fmla="*/ 76 h 83"/>
                </a:gdLst>
                <a:ahLst/>
                <a:cxnLst>
                  <a:cxn ang="0">
                    <a:pos x="T0" y="T1"/>
                  </a:cxn>
                  <a:cxn ang="0">
                    <a:pos x="T2" y="T3"/>
                  </a:cxn>
                  <a:cxn ang="0">
                    <a:pos x="T4" y="T5"/>
                  </a:cxn>
                  <a:cxn ang="0">
                    <a:pos x="T6" y="T7"/>
                  </a:cxn>
                  <a:cxn ang="0">
                    <a:pos x="T8" y="T9"/>
                  </a:cxn>
                  <a:cxn ang="0">
                    <a:pos x="T10" y="T11"/>
                  </a:cxn>
                  <a:cxn ang="0">
                    <a:pos x="T12" y="T13"/>
                  </a:cxn>
                </a:cxnLst>
                <a:rect l="0" t="0" r="r" b="b"/>
                <a:pathLst>
                  <a:path w="104" h="83">
                    <a:moveTo>
                      <a:pt x="104" y="76"/>
                    </a:moveTo>
                    <a:cubicBezTo>
                      <a:pt x="104" y="79"/>
                      <a:pt x="104" y="81"/>
                      <a:pt x="104" y="83"/>
                    </a:cubicBezTo>
                    <a:cubicBezTo>
                      <a:pt x="69" y="83"/>
                      <a:pt x="36" y="83"/>
                      <a:pt x="0" y="83"/>
                    </a:cubicBezTo>
                    <a:cubicBezTo>
                      <a:pt x="0" y="56"/>
                      <a:pt x="0" y="29"/>
                      <a:pt x="0" y="1"/>
                    </a:cubicBezTo>
                    <a:cubicBezTo>
                      <a:pt x="2" y="0"/>
                      <a:pt x="4" y="0"/>
                      <a:pt x="7" y="0"/>
                    </a:cubicBezTo>
                    <a:cubicBezTo>
                      <a:pt x="7" y="25"/>
                      <a:pt x="7" y="50"/>
                      <a:pt x="7" y="76"/>
                    </a:cubicBezTo>
                    <a:cubicBezTo>
                      <a:pt x="40" y="76"/>
                      <a:pt x="72" y="76"/>
                      <a:pt x="104" y="7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79285" tIns="89642" rIns="179285" bIns="89642" numCol="1" anchor="t" anchorCtr="0" compatLnSpc="1">
                <a:prstTxWarp prst="textNoShape">
                  <a:avLst/>
                </a:prstTxWarp>
              </a:bodyPr>
              <a:lstStyle/>
              <a:p>
                <a:pPr algn="l" defTabSz="1828827" fontAlgn="auto">
                  <a:spcBef>
                    <a:spcPts val="0"/>
                  </a:spcBef>
                  <a:spcAft>
                    <a:spcPts val="0"/>
                  </a:spcAft>
                </a:pPr>
                <a:endParaRPr lang="en-US" sz="3529">
                  <a:solidFill>
                    <a:srgbClr val="FFFFFF"/>
                  </a:solidFill>
                  <a:latin typeface="Segoe UI"/>
                  <a:ea typeface="MS PGothic" panose="020B0600070205080204" pitchFamily="34" charset="-128"/>
                </a:endParaRPr>
              </a:p>
            </p:txBody>
          </p:sp>
          <p:sp>
            <p:nvSpPr>
              <p:cNvPr id="161" name="Freeform 36"/>
              <p:cNvSpPr>
                <a:spLocks/>
              </p:cNvSpPr>
              <p:nvPr/>
            </p:nvSpPr>
            <p:spPr bwMode="auto">
              <a:xfrm>
                <a:off x="-2027239" y="456761"/>
                <a:ext cx="22226" cy="273051"/>
              </a:xfrm>
              <a:custGeom>
                <a:avLst/>
                <a:gdLst>
                  <a:gd name="T0" fmla="*/ 0 w 6"/>
                  <a:gd name="T1" fmla="*/ 0 h 72"/>
                  <a:gd name="T2" fmla="*/ 6 w 6"/>
                  <a:gd name="T3" fmla="*/ 0 h 72"/>
                  <a:gd name="T4" fmla="*/ 6 w 6"/>
                  <a:gd name="T5" fmla="*/ 72 h 72"/>
                  <a:gd name="T6" fmla="*/ 0 w 6"/>
                  <a:gd name="T7" fmla="*/ 72 h 72"/>
                  <a:gd name="T8" fmla="*/ 0 w 6"/>
                  <a:gd name="T9" fmla="*/ 0 h 72"/>
                </a:gdLst>
                <a:ahLst/>
                <a:cxnLst>
                  <a:cxn ang="0">
                    <a:pos x="T0" y="T1"/>
                  </a:cxn>
                  <a:cxn ang="0">
                    <a:pos x="T2" y="T3"/>
                  </a:cxn>
                  <a:cxn ang="0">
                    <a:pos x="T4" y="T5"/>
                  </a:cxn>
                  <a:cxn ang="0">
                    <a:pos x="T6" y="T7"/>
                  </a:cxn>
                  <a:cxn ang="0">
                    <a:pos x="T8" y="T9"/>
                  </a:cxn>
                </a:cxnLst>
                <a:rect l="0" t="0" r="r" b="b"/>
                <a:pathLst>
                  <a:path w="6" h="72">
                    <a:moveTo>
                      <a:pt x="0" y="0"/>
                    </a:moveTo>
                    <a:cubicBezTo>
                      <a:pt x="2" y="0"/>
                      <a:pt x="4" y="0"/>
                      <a:pt x="6" y="0"/>
                    </a:cubicBezTo>
                    <a:cubicBezTo>
                      <a:pt x="6" y="24"/>
                      <a:pt x="6" y="48"/>
                      <a:pt x="6" y="72"/>
                    </a:cubicBezTo>
                    <a:cubicBezTo>
                      <a:pt x="4" y="72"/>
                      <a:pt x="2" y="72"/>
                      <a:pt x="0" y="72"/>
                    </a:cubicBezTo>
                    <a:cubicBezTo>
                      <a:pt x="0" y="48"/>
                      <a:pt x="0" y="24"/>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79285" tIns="89642" rIns="179285" bIns="89642" numCol="1" anchor="t" anchorCtr="0" compatLnSpc="1">
                <a:prstTxWarp prst="textNoShape">
                  <a:avLst/>
                </a:prstTxWarp>
              </a:bodyPr>
              <a:lstStyle/>
              <a:p>
                <a:pPr algn="l" defTabSz="1828827" fontAlgn="auto">
                  <a:spcBef>
                    <a:spcPts val="0"/>
                  </a:spcBef>
                  <a:spcAft>
                    <a:spcPts val="0"/>
                  </a:spcAft>
                </a:pPr>
                <a:endParaRPr lang="en-US" sz="3529">
                  <a:solidFill>
                    <a:srgbClr val="FFFFFF"/>
                  </a:solidFill>
                  <a:latin typeface="Segoe UI"/>
                  <a:ea typeface="MS PGothic" panose="020B0600070205080204" pitchFamily="34" charset="-128"/>
                </a:endParaRPr>
              </a:p>
            </p:txBody>
          </p:sp>
          <p:sp>
            <p:nvSpPr>
              <p:cNvPr id="162" name="Freeform 37"/>
              <p:cNvSpPr>
                <a:spLocks/>
              </p:cNvSpPr>
              <p:nvPr/>
            </p:nvSpPr>
            <p:spPr bwMode="auto">
              <a:xfrm>
                <a:off x="-2087563" y="518673"/>
                <a:ext cx="22226" cy="211139"/>
              </a:xfrm>
              <a:custGeom>
                <a:avLst/>
                <a:gdLst>
                  <a:gd name="T0" fmla="*/ 0 w 6"/>
                  <a:gd name="T1" fmla="*/ 0 h 56"/>
                  <a:gd name="T2" fmla="*/ 6 w 6"/>
                  <a:gd name="T3" fmla="*/ 0 h 56"/>
                  <a:gd name="T4" fmla="*/ 6 w 6"/>
                  <a:gd name="T5" fmla="*/ 56 h 56"/>
                  <a:gd name="T6" fmla="*/ 0 w 6"/>
                  <a:gd name="T7" fmla="*/ 56 h 56"/>
                  <a:gd name="T8" fmla="*/ 0 w 6"/>
                  <a:gd name="T9" fmla="*/ 0 h 56"/>
                </a:gdLst>
                <a:ahLst/>
                <a:cxnLst>
                  <a:cxn ang="0">
                    <a:pos x="T0" y="T1"/>
                  </a:cxn>
                  <a:cxn ang="0">
                    <a:pos x="T2" y="T3"/>
                  </a:cxn>
                  <a:cxn ang="0">
                    <a:pos x="T4" y="T5"/>
                  </a:cxn>
                  <a:cxn ang="0">
                    <a:pos x="T6" y="T7"/>
                  </a:cxn>
                  <a:cxn ang="0">
                    <a:pos x="T8" y="T9"/>
                  </a:cxn>
                </a:cxnLst>
                <a:rect l="0" t="0" r="r" b="b"/>
                <a:pathLst>
                  <a:path w="6" h="56">
                    <a:moveTo>
                      <a:pt x="0" y="0"/>
                    </a:moveTo>
                    <a:cubicBezTo>
                      <a:pt x="2" y="0"/>
                      <a:pt x="4" y="0"/>
                      <a:pt x="6" y="0"/>
                    </a:cubicBezTo>
                    <a:cubicBezTo>
                      <a:pt x="6" y="19"/>
                      <a:pt x="6" y="37"/>
                      <a:pt x="6" y="56"/>
                    </a:cubicBezTo>
                    <a:cubicBezTo>
                      <a:pt x="4" y="56"/>
                      <a:pt x="2" y="56"/>
                      <a:pt x="0" y="56"/>
                    </a:cubicBezTo>
                    <a:cubicBezTo>
                      <a:pt x="0" y="37"/>
                      <a:pt x="0" y="19"/>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79285" tIns="89642" rIns="179285" bIns="89642" numCol="1" anchor="t" anchorCtr="0" compatLnSpc="1">
                <a:prstTxWarp prst="textNoShape">
                  <a:avLst/>
                </a:prstTxWarp>
              </a:bodyPr>
              <a:lstStyle/>
              <a:p>
                <a:pPr algn="l" defTabSz="1828827" fontAlgn="auto">
                  <a:spcBef>
                    <a:spcPts val="0"/>
                  </a:spcBef>
                  <a:spcAft>
                    <a:spcPts val="0"/>
                  </a:spcAft>
                </a:pPr>
                <a:endParaRPr lang="en-US" sz="3529">
                  <a:solidFill>
                    <a:srgbClr val="FFFFFF"/>
                  </a:solidFill>
                  <a:latin typeface="Segoe UI"/>
                  <a:ea typeface="MS PGothic" panose="020B0600070205080204" pitchFamily="34" charset="-128"/>
                </a:endParaRPr>
              </a:p>
            </p:txBody>
          </p:sp>
        </p:grpSp>
      </p:grpSp>
      <p:grpSp>
        <p:nvGrpSpPr>
          <p:cNvPr id="15" name="Group 14"/>
          <p:cNvGrpSpPr/>
          <p:nvPr/>
        </p:nvGrpSpPr>
        <p:grpSpPr>
          <a:xfrm>
            <a:off x="16740354" y="7827803"/>
            <a:ext cx="4191451" cy="1972134"/>
            <a:chOff x="8538016" y="3277427"/>
            <a:chExt cx="2137749" cy="1005840"/>
          </a:xfrm>
        </p:grpSpPr>
        <p:sp>
          <p:nvSpPr>
            <p:cNvPr id="96" name="Rectangle 95"/>
            <p:cNvSpPr/>
            <p:nvPr/>
          </p:nvSpPr>
          <p:spPr bwMode="auto">
            <a:xfrm>
              <a:off x="8538016" y="3277427"/>
              <a:ext cx="2137749" cy="1005840"/>
            </a:xfrm>
            <a:prstGeom prst="rect">
              <a:avLst/>
            </a:prstGeom>
            <a:solidFill>
              <a:srgbClr val="003C6C"/>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35843" tIns="89629" rIns="35843" bIns="179208" numCol="1" spcCol="1270" anchor="t" anchorCtr="0">
              <a:noAutofit/>
            </a:bodyPr>
            <a:lstStyle/>
            <a:p>
              <a:pPr defTabSz="1421531" fontAlgn="auto">
                <a:spcAft>
                  <a:spcPct val="35000"/>
                </a:spcAft>
              </a:pPr>
              <a:r>
                <a:rPr lang="en-US" sz="3137" b="1" spc="-5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Perceptual Intelligence</a:t>
              </a:r>
            </a:p>
          </p:txBody>
        </p:sp>
        <p:sp>
          <p:nvSpPr>
            <p:cNvPr id="125" name="Rectangle 124"/>
            <p:cNvSpPr/>
            <p:nvPr/>
          </p:nvSpPr>
          <p:spPr>
            <a:xfrm>
              <a:off x="9204619" y="3670433"/>
              <a:ext cx="793504" cy="231766"/>
            </a:xfrm>
            <a:prstGeom prst="rect">
              <a:avLst/>
            </a:prstGeom>
          </p:spPr>
          <p:txBody>
            <a:bodyPr wrap="none">
              <a:spAutoFit/>
            </a:bodyPr>
            <a:lstStyle/>
            <a:p>
              <a:pPr algn="l" defTabSz="1828827" fontAlgn="auto">
                <a:spcBef>
                  <a:spcPts val="0"/>
                </a:spcBef>
                <a:spcAft>
                  <a:spcPts val="0"/>
                </a:spcAft>
              </a:pPr>
              <a:r>
                <a:rPr lang="en-US" sz="2353"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Face, vision</a:t>
              </a:r>
            </a:p>
          </p:txBody>
        </p:sp>
        <p:sp>
          <p:nvSpPr>
            <p:cNvPr id="126" name="Rectangle 125"/>
            <p:cNvSpPr/>
            <p:nvPr/>
          </p:nvSpPr>
          <p:spPr>
            <a:xfrm>
              <a:off x="9204619" y="3990981"/>
              <a:ext cx="848706" cy="231766"/>
            </a:xfrm>
            <a:prstGeom prst="rect">
              <a:avLst/>
            </a:prstGeom>
          </p:spPr>
          <p:txBody>
            <a:bodyPr wrap="none">
              <a:spAutoFit/>
            </a:bodyPr>
            <a:lstStyle/>
            <a:p>
              <a:pPr algn="l" defTabSz="1828827" fontAlgn="auto">
                <a:spcBef>
                  <a:spcPts val="0"/>
                </a:spcBef>
                <a:spcAft>
                  <a:spcPts val="0"/>
                </a:spcAft>
              </a:pPr>
              <a:r>
                <a:rPr lang="en-US" sz="2353"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Speech, text</a:t>
              </a:r>
            </a:p>
          </p:txBody>
        </p:sp>
        <p:grpSp>
          <p:nvGrpSpPr>
            <p:cNvPr id="95" name="Group 94"/>
            <p:cNvGrpSpPr/>
            <p:nvPr/>
          </p:nvGrpSpPr>
          <p:grpSpPr>
            <a:xfrm>
              <a:off x="8892356" y="3676097"/>
              <a:ext cx="269629" cy="255077"/>
              <a:chOff x="3248025" y="1189989"/>
              <a:chExt cx="5153661" cy="4875531"/>
            </a:xfrm>
            <a:solidFill>
              <a:schemeClr val="bg1"/>
            </a:solidFill>
          </p:grpSpPr>
          <p:sp>
            <p:nvSpPr>
              <p:cNvPr id="99" name="Freeform 98"/>
              <p:cNvSpPr/>
              <p:nvPr/>
            </p:nvSpPr>
            <p:spPr bwMode="auto">
              <a:xfrm>
                <a:off x="4140351" y="2041127"/>
                <a:ext cx="3427810" cy="3427810"/>
              </a:xfrm>
              <a:custGeom>
                <a:avLst/>
                <a:gdLst>
                  <a:gd name="connsiteX0" fmla="*/ 1713905 w 3427810"/>
                  <a:gd name="connsiteY0" fmla="*/ 0 h 3427810"/>
                  <a:gd name="connsiteX1" fmla="*/ 3427810 w 3427810"/>
                  <a:gd name="connsiteY1" fmla="*/ 1713905 h 3427810"/>
                  <a:gd name="connsiteX2" fmla="*/ 1713905 w 3427810"/>
                  <a:gd name="connsiteY2" fmla="*/ 3427810 h 3427810"/>
                  <a:gd name="connsiteX3" fmla="*/ 0 w 3427810"/>
                  <a:gd name="connsiteY3" fmla="*/ 1713905 h 3427810"/>
                  <a:gd name="connsiteX4" fmla="*/ 1713905 w 3427810"/>
                  <a:gd name="connsiteY4" fmla="*/ 0 h 3427810"/>
                  <a:gd name="connsiteX5" fmla="*/ 1208864 w 3427810"/>
                  <a:gd name="connsiteY5" fmla="*/ 1047322 h 3427810"/>
                  <a:gd name="connsiteX6" fmla="*/ 996139 w 3427810"/>
                  <a:gd name="connsiteY6" fmla="*/ 1260047 h 3427810"/>
                  <a:gd name="connsiteX7" fmla="*/ 1208864 w 3427810"/>
                  <a:gd name="connsiteY7" fmla="*/ 1472772 h 3427810"/>
                  <a:gd name="connsiteX8" fmla="*/ 1421589 w 3427810"/>
                  <a:gd name="connsiteY8" fmla="*/ 1260047 h 3427810"/>
                  <a:gd name="connsiteX9" fmla="*/ 1208864 w 3427810"/>
                  <a:gd name="connsiteY9" fmla="*/ 1047322 h 3427810"/>
                  <a:gd name="connsiteX10" fmla="*/ 2115987 w 3427810"/>
                  <a:gd name="connsiteY10" fmla="*/ 1047322 h 3427810"/>
                  <a:gd name="connsiteX11" fmla="*/ 1903262 w 3427810"/>
                  <a:gd name="connsiteY11" fmla="*/ 1260047 h 3427810"/>
                  <a:gd name="connsiteX12" fmla="*/ 2115987 w 3427810"/>
                  <a:gd name="connsiteY12" fmla="*/ 1472772 h 3427810"/>
                  <a:gd name="connsiteX13" fmla="*/ 2328712 w 3427810"/>
                  <a:gd name="connsiteY13" fmla="*/ 1260047 h 3427810"/>
                  <a:gd name="connsiteX14" fmla="*/ 2115987 w 3427810"/>
                  <a:gd name="connsiteY14" fmla="*/ 1047322 h 3427810"/>
                  <a:gd name="connsiteX15" fmla="*/ 516914 w 3427810"/>
                  <a:gd name="connsiteY15" fmla="*/ 1913335 h 3427810"/>
                  <a:gd name="connsiteX16" fmla="*/ 536018 w 3427810"/>
                  <a:gd name="connsiteY16" fmla="*/ 1987632 h 3427810"/>
                  <a:gd name="connsiteX17" fmla="*/ 1680074 w 3427810"/>
                  <a:gd name="connsiteY17" fmla="*/ 2829321 h 3427810"/>
                  <a:gd name="connsiteX18" fmla="*/ 2824130 w 3427810"/>
                  <a:gd name="connsiteY18" fmla="*/ 1987632 h 3427810"/>
                  <a:gd name="connsiteX19" fmla="*/ 2843234 w 3427810"/>
                  <a:gd name="connsiteY19" fmla="*/ 1913335 h 3427810"/>
                  <a:gd name="connsiteX20" fmla="*/ 2613164 w 3427810"/>
                  <a:gd name="connsiteY20" fmla="*/ 1913335 h 3427810"/>
                  <a:gd name="connsiteX21" fmla="*/ 2611114 w 3427810"/>
                  <a:gd name="connsiteY21" fmla="*/ 1921305 h 3427810"/>
                  <a:gd name="connsiteX22" fmla="*/ 1680074 w 3427810"/>
                  <a:gd name="connsiteY22" fmla="*/ 2606277 h 3427810"/>
                  <a:gd name="connsiteX23" fmla="*/ 749034 w 3427810"/>
                  <a:gd name="connsiteY23" fmla="*/ 1921305 h 3427810"/>
                  <a:gd name="connsiteX24" fmla="*/ 746985 w 3427810"/>
                  <a:gd name="connsiteY24" fmla="*/ 1913335 h 3427810"/>
                  <a:gd name="connsiteX25" fmla="*/ 516914 w 3427810"/>
                  <a:gd name="connsiteY25" fmla="*/ 1913335 h 3427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427810" h="3427810">
                    <a:moveTo>
                      <a:pt x="1713905" y="0"/>
                    </a:moveTo>
                    <a:cubicBezTo>
                      <a:pt x="2660469" y="0"/>
                      <a:pt x="3427810" y="767341"/>
                      <a:pt x="3427810" y="1713905"/>
                    </a:cubicBezTo>
                    <a:cubicBezTo>
                      <a:pt x="3427810" y="2660469"/>
                      <a:pt x="2660469" y="3427810"/>
                      <a:pt x="1713905" y="3427810"/>
                    </a:cubicBezTo>
                    <a:cubicBezTo>
                      <a:pt x="767341" y="3427810"/>
                      <a:pt x="0" y="2660469"/>
                      <a:pt x="0" y="1713905"/>
                    </a:cubicBezTo>
                    <a:cubicBezTo>
                      <a:pt x="0" y="767341"/>
                      <a:pt x="767341" y="0"/>
                      <a:pt x="1713905" y="0"/>
                    </a:cubicBezTo>
                    <a:close/>
                    <a:moveTo>
                      <a:pt x="1208864" y="1047322"/>
                    </a:moveTo>
                    <a:cubicBezTo>
                      <a:pt x="1091379" y="1047322"/>
                      <a:pt x="996139" y="1142562"/>
                      <a:pt x="996139" y="1260047"/>
                    </a:cubicBezTo>
                    <a:cubicBezTo>
                      <a:pt x="996139" y="1377532"/>
                      <a:pt x="1091379" y="1472772"/>
                      <a:pt x="1208864" y="1472772"/>
                    </a:cubicBezTo>
                    <a:cubicBezTo>
                      <a:pt x="1326349" y="1472772"/>
                      <a:pt x="1421589" y="1377532"/>
                      <a:pt x="1421589" y="1260047"/>
                    </a:cubicBezTo>
                    <a:cubicBezTo>
                      <a:pt x="1421589" y="1142562"/>
                      <a:pt x="1326349" y="1047322"/>
                      <a:pt x="1208864" y="1047322"/>
                    </a:cubicBezTo>
                    <a:close/>
                    <a:moveTo>
                      <a:pt x="2115987" y="1047322"/>
                    </a:moveTo>
                    <a:cubicBezTo>
                      <a:pt x="1998502" y="1047322"/>
                      <a:pt x="1903262" y="1142562"/>
                      <a:pt x="1903262" y="1260047"/>
                    </a:cubicBezTo>
                    <a:cubicBezTo>
                      <a:pt x="1903262" y="1377532"/>
                      <a:pt x="1998502" y="1472772"/>
                      <a:pt x="2115987" y="1472772"/>
                    </a:cubicBezTo>
                    <a:cubicBezTo>
                      <a:pt x="2233472" y="1472772"/>
                      <a:pt x="2328712" y="1377532"/>
                      <a:pt x="2328712" y="1260047"/>
                    </a:cubicBezTo>
                    <a:cubicBezTo>
                      <a:pt x="2328712" y="1142562"/>
                      <a:pt x="2233472" y="1047322"/>
                      <a:pt x="2115987" y="1047322"/>
                    </a:cubicBezTo>
                    <a:close/>
                    <a:moveTo>
                      <a:pt x="516914" y="1913335"/>
                    </a:moveTo>
                    <a:lnTo>
                      <a:pt x="536018" y="1987632"/>
                    </a:lnTo>
                    <a:cubicBezTo>
                      <a:pt x="687687" y="2475264"/>
                      <a:pt x="1142533" y="2829321"/>
                      <a:pt x="1680074" y="2829321"/>
                    </a:cubicBezTo>
                    <a:cubicBezTo>
                      <a:pt x="2217615" y="2829321"/>
                      <a:pt x="2672461" y="2475264"/>
                      <a:pt x="2824130" y="1987632"/>
                    </a:cubicBezTo>
                    <a:lnTo>
                      <a:pt x="2843234" y="1913335"/>
                    </a:lnTo>
                    <a:lnTo>
                      <a:pt x="2613164" y="1913335"/>
                    </a:lnTo>
                    <a:lnTo>
                      <a:pt x="2611114" y="1921305"/>
                    </a:lnTo>
                    <a:cubicBezTo>
                      <a:pt x="2487685" y="2318143"/>
                      <a:pt x="2117528" y="2606277"/>
                      <a:pt x="1680074" y="2606277"/>
                    </a:cubicBezTo>
                    <a:cubicBezTo>
                      <a:pt x="1242620" y="2606277"/>
                      <a:pt x="872464" y="2318143"/>
                      <a:pt x="749034" y="1921305"/>
                    </a:cubicBezTo>
                    <a:lnTo>
                      <a:pt x="746985" y="1913335"/>
                    </a:lnTo>
                    <a:lnTo>
                      <a:pt x="516914" y="1913335"/>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0" name="Freeform 99"/>
              <p:cNvSpPr/>
              <p:nvPr/>
            </p:nvSpPr>
            <p:spPr bwMode="auto">
              <a:xfrm rot="5400000">
                <a:off x="3270885" y="1189989"/>
                <a:ext cx="1016001" cy="1061721"/>
              </a:xfrm>
              <a:custGeom>
                <a:avLst/>
                <a:gdLst>
                  <a:gd name="connsiteX0" fmla="*/ 0 w 1016001"/>
                  <a:gd name="connsiteY0" fmla="*/ 1061721 h 1061721"/>
                  <a:gd name="connsiteX1" fmla="*/ 0 w 1016001"/>
                  <a:gd name="connsiteY1" fmla="*/ 1016001 h 1061721"/>
                  <a:gd name="connsiteX2" fmla="*/ 0 w 1016001"/>
                  <a:gd name="connsiteY2" fmla="*/ 880746 h 1061721"/>
                  <a:gd name="connsiteX3" fmla="*/ 0 w 1016001"/>
                  <a:gd name="connsiteY3" fmla="*/ 0 h 1061721"/>
                  <a:gd name="connsiteX4" fmla="*/ 180975 w 1016001"/>
                  <a:gd name="connsiteY4" fmla="*/ 0 h 1061721"/>
                  <a:gd name="connsiteX5" fmla="*/ 180975 w 1016001"/>
                  <a:gd name="connsiteY5" fmla="*/ 880746 h 1061721"/>
                  <a:gd name="connsiteX6" fmla="*/ 1016001 w 1016001"/>
                  <a:gd name="connsiteY6" fmla="*/ 880746 h 1061721"/>
                  <a:gd name="connsiteX7" fmla="*/ 1016001 w 1016001"/>
                  <a:gd name="connsiteY7" fmla="*/ 1061721 h 106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1" h="1061721">
                    <a:moveTo>
                      <a:pt x="0" y="1061721"/>
                    </a:moveTo>
                    <a:lnTo>
                      <a:pt x="0" y="1016001"/>
                    </a:lnTo>
                    <a:lnTo>
                      <a:pt x="0" y="880746"/>
                    </a:lnTo>
                    <a:lnTo>
                      <a:pt x="0" y="0"/>
                    </a:lnTo>
                    <a:lnTo>
                      <a:pt x="180975" y="0"/>
                    </a:lnTo>
                    <a:lnTo>
                      <a:pt x="180975" y="880746"/>
                    </a:lnTo>
                    <a:lnTo>
                      <a:pt x="1016001" y="880746"/>
                    </a:lnTo>
                    <a:lnTo>
                      <a:pt x="1016001" y="1061721"/>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1" name="Freeform 100"/>
              <p:cNvSpPr/>
              <p:nvPr/>
            </p:nvSpPr>
            <p:spPr bwMode="auto">
              <a:xfrm rot="10800000">
                <a:off x="7385685" y="1189989"/>
                <a:ext cx="1016001" cy="1061721"/>
              </a:xfrm>
              <a:custGeom>
                <a:avLst/>
                <a:gdLst>
                  <a:gd name="connsiteX0" fmla="*/ 0 w 1016001"/>
                  <a:gd name="connsiteY0" fmla="*/ 1061721 h 1061721"/>
                  <a:gd name="connsiteX1" fmla="*/ 0 w 1016001"/>
                  <a:gd name="connsiteY1" fmla="*/ 1016001 h 1061721"/>
                  <a:gd name="connsiteX2" fmla="*/ 0 w 1016001"/>
                  <a:gd name="connsiteY2" fmla="*/ 880746 h 1061721"/>
                  <a:gd name="connsiteX3" fmla="*/ 0 w 1016001"/>
                  <a:gd name="connsiteY3" fmla="*/ 0 h 1061721"/>
                  <a:gd name="connsiteX4" fmla="*/ 180975 w 1016001"/>
                  <a:gd name="connsiteY4" fmla="*/ 0 h 1061721"/>
                  <a:gd name="connsiteX5" fmla="*/ 180975 w 1016001"/>
                  <a:gd name="connsiteY5" fmla="*/ 880746 h 1061721"/>
                  <a:gd name="connsiteX6" fmla="*/ 1016001 w 1016001"/>
                  <a:gd name="connsiteY6" fmla="*/ 880746 h 1061721"/>
                  <a:gd name="connsiteX7" fmla="*/ 1016001 w 1016001"/>
                  <a:gd name="connsiteY7" fmla="*/ 1061721 h 106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1" h="1061721">
                    <a:moveTo>
                      <a:pt x="0" y="1061721"/>
                    </a:moveTo>
                    <a:lnTo>
                      <a:pt x="0" y="1016001"/>
                    </a:lnTo>
                    <a:lnTo>
                      <a:pt x="0" y="880746"/>
                    </a:lnTo>
                    <a:lnTo>
                      <a:pt x="0" y="0"/>
                    </a:lnTo>
                    <a:lnTo>
                      <a:pt x="180975" y="0"/>
                    </a:lnTo>
                    <a:lnTo>
                      <a:pt x="180975" y="880746"/>
                    </a:lnTo>
                    <a:lnTo>
                      <a:pt x="1016001" y="880746"/>
                    </a:lnTo>
                    <a:lnTo>
                      <a:pt x="1016001" y="1061721"/>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2" name="Freeform 101"/>
              <p:cNvSpPr/>
              <p:nvPr/>
            </p:nvSpPr>
            <p:spPr bwMode="auto">
              <a:xfrm>
                <a:off x="3248025" y="5033549"/>
                <a:ext cx="1016001" cy="1031971"/>
              </a:xfrm>
              <a:custGeom>
                <a:avLst/>
                <a:gdLst>
                  <a:gd name="connsiteX0" fmla="*/ 0 w 1016001"/>
                  <a:gd name="connsiteY0" fmla="*/ 1061721 h 1061721"/>
                  <a:gd name="connsiteX1" fmla="*/ 0 w 1016001"/>
                  <a:gd name="connsiteY1" fmla="*/ 1016001 h 1061721"/>
                  <a:gd name="connsiteX2" fmla="*/ 0 w 1016001"/>
                  <a:gd name="connsiteY2" fmla="*/ 880746 h 1061721"/>
                  <a:gd name="connsiteX3" fmla="*/ 0 w 1016001"/>
                  <a:gd name="connsiteY3" fmla="*/ 0 h 1061721"/>
                  <a:gd name="connsiteX4" fmla="*/ 180975 w 1016001"/>
                  <a:gd name="connsiteY4" fmla="*/ 0 h 1061721"/>
                  <a:gd name="connsiteX5" fmla="*/ 180975 w 1016001"/>
                  <a:gd name="connsiteY5" fmla="*/ 880746 h 1061721"/>
                  <a:gd name="connsiteX6" fmla="*/ 1016001 w 1016001"/>
                  <a:gd name="connsiteY6" fmla="*/ 880746 h 1061721"/>
                  <a:gd name="connsiteX7" fmla="*/ 1016001 w 1016001"/>
                  <a:gd name="connsiteY7" fmla="*/ 1061721 h 106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1" h="1061721">
                    <a:moveTo>
                      <a:pt x="0" y="1061721"/>
                    </a:moveTo>
                    <a:lnTo>
                      <a:pt x="0" y="1016001"/>
                    </a:lnTo>
                    <a:lnTo>
                      <a:pt x="0" y="880746"/>
                    </a:lnTo>
                    <a:lnTo>
                      <a:pt x="0" y="0"/>
                    </a:lnTo>
                    <a:lnTo>
                      <a:pt x="180975" y="0"/>
                    </a:lnTo>
                    <a:lnTo>
                      <a:pt x="180975" y="880746"/>
                    </a:lnTo>
                    <a:lnTo>
                      <a:pt x="1016001" y="880746"/>
                    </a:lnTo>
                    <a:lnTo>
                      <a:pt x="1016001" y="1061721"/>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3" name="Freeform 102"/>
              <p:cNvSpPr/>
              <p:nvPr/>
            </p:nvSpPr>
            <p:spPr bwMode="auto">
              <a:xfrm rot="16200000">
                <a:off x="7377700" y="5041534"/>
                <a:ext cx="1016001" cy="1031971"/>
              </a:xfrm>
              <a:custGeom>
                <a:avLst/>
                <a:gdLst>
                  <a:gd name="connsiteX0" fmla="*/ 0 w 1016001"/>
                  <a:gd name="connsiteY0" fmla="*/ 1061721 h 1061721"/>
                  <a:gd name="connsiteX1" fmla="*/ 0 w 1016001"/>
                  <a:gd name="connsiteY1" fmla="*/ 1016001 h 1061721"/>
                  <a:gd name="connsiteX2" fmla="*/ 0 w 1016001"/>
                  <a:gd name="connsiteY2" fmla="*/ 880746 h 1061721"/>
                  <a:gd name="connsiteX3" fmla="*/ 0 w 1016001"/>
                  <a:gd name="connsiteY3" fmla="*/ 0 h 1061721"/>
                  <a:gd name="connsiteX4" fmla="*/ 180975 w 1016001"/>
                  <a:gd name="connsiteY4" fmla="*/ 0 h 1061721"/>
                  <a:gd name="connsiteX5" fmla="*/ 180975 w 1016001"/>
                  <a:gd name="connsiteY5" fmla="*/ 880746 h 1061721"/>
                  <a:gd name="connsiteX6" fmla="*/ 1016001 w 1016001"/>
                  <a:gd name="connsiteY6" fmla="*/ 880746 h 1061721"/>
                  <a:gd name="connsiteX7" fmla="*/ 1016001 w 1016001"/>
                  <a:gd name="connsiteY7" fmla="*/ 1061721 h 106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1" h="1061721">
                    <a:moveTo>
                      <a:pt x="0" y="1061721"/>
                    </a:moveTo>
                    <a:lnTo>
                      <a:pt x="0" y="1016001"/>
                    </a:lnTo>
                    <a:lnTo>
                      <a:pt x="0" y="880746"/>
                    </a:lnTo>
                    <a:lnTo>
                      <a:pt x="0" y="0"/>
                    </a:lnTo>
                    <a:lnTo>
                      <a:pt x="180975" y="0"/>
                    </a:lnTo>
                    <a:lnTo>
                      <a:pt x="180975" y="880746"/>
                    </a:lnTo>
                    <a:lnTo>
                      <a:pt x="1016001" y="880746"/>
                    </a:lnTo>
                    <a:lnTo>
                      <a:pt x="1016001" y="1061721"/>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15" name="Group 114"/>
            <p:cNvGrpSpPr/>
            <p:nvPr/>
          </p:nvGrpSpPr>
          <p:grpSpPr>
            <a:xfrm>
              <a:off x="8883959" y="4029213"/>
              <a:ext cx="286422" cy="241797"/>
              <a:chOff x="4746173" y="1443591"/>
              <a:chExt cx="4626426" cy="3905623"/>
            </a:xfrm>
            <a:solidFill>
              <a:schemeClr val="bg1"/>
            </a:solidFill>
          </p:grpSpPr>
          <p:grpSp>
            <p:nvGrpSpPr>
              <p:cNvPr id="116" name="Group 386"/>
              <p:cNvGrpSpPr>
                <a:grpSpLocks noChangeAspect="1"/>
              </p:cNvGrpSpPr>
              <p:nvPr/>
            </p:nvGrpSpPr>
            <p:grpSpPr bwMode="auto">
              <a:xfrm>
                <a:off x="4746173" y="2973313"/>
                <a:ext cx="1414640" cy="2318440"/>
                <a:chOff x="-1261" y="1888"/>
                <a:chExt cx="576" cy="944"/>
              </a:xfrm>
              <a:grpFill/>
            </p:grpSpPr>
            <p:sp>
              <p:nvSpPr>
                <p:cNvPr id="140" name="Freeform 387"/>
                <p:cNvSpPr>
                  <a:spLocks/>
                </p:cNvSpPr>
                <p:nvPr/>
              </p:nvSpPr>
              <p:spPr bwMode="auto">
                <a:xfrm>
                  <a:off x="-1115" y="1888"/>
                  <a:ext cx="284" cy="607"/>
                </a:xfrm>
                <a:custGeom>
                  <a:avLst/>
                  <a:gdLst>
                    <a:gd name="T0" fmla="*/ 60 w 120"/>
                    <a:gd name="T1" fmla="*/ 257 h 257"/>
                    <a:gd name="T2" fmla="*/ 120 w 120"/>
                    <a:gd name="T3" fmla="*/ 196 h 257"/>
                    <a:gd name="T4" fmla="*/ 120 w 120"/>
                    <a:gd name="T5" fmla="*/ 61 h 257"/>
                    <a:gd name="T6" fmla="*/ 60 w 120"/>
                    <a:gd name="T7" fmla="*/ 0 h 257"/>
                    <a:gd name="T8" fmla="*/ 0 w 120"/>
                    <a:gd name="T9" fmla="*/ 61 h 257"/>
                    <a:gd name="T10" fmla="*/ 0 w 120"/>
                    <a:gd name="T11" fmla="*/ 196 h 257"/>
                    <a:gd name="T12" fmla="*/ 60 w 120"/>
                    <a:gd name="T13" fmla="*/ 257 h 257"/>
                  </a:gdLst>
                  <a:ahLst/>
                  <a:cxnLst>
                    <a:cxn ang="0">
                      <a:pos x="T0" y="T1"/>
                    </a:cxn>
                    <a:cxn ang="0">
                      <a:pos x="T2" y="T3"/>
                    </a:cxn>
                    <a:cxn ang="0">
                      <a:pos x="T4" y="T5"/>
                    </a:cxn>
                    <a:cxn ang="0">
                      <a:pos x="T6" y="T7"/>
                    </a:cxn>
                    <a:cxn ang="0">
                      <a:pos x="T8" y="T9"/>
                    </a:cxn>
                    <a:cxn ang="0">
                      <a:pos x="T10" y="T11"/>
                    </a:cxn>
                    <a:cxn ang="0">
                      <a:pos x="T12" y="T13"/>
                    </a:cxn>
                  </a:cxnLst>
                  <a:rect l="0" t="0" r="r" b="b"/>
                  <a:pathLst>
                    <a:path w="120" h="257">
                      <a:moveTo>
                        <a:pt x="60" y="257"/>
                      </a:moveTo>
                      <a:cubicBezTo>
                        <a:pt x="93" y="257"/>
                        <a:pt x="120" y="230"/>
                        <a:pt x="120" y="196"/>
                      </a:cubicBezTo>
                      <a:cubicBezTo>
                        <a:pt x="120" y="175"/>
                        <a:pt x="120" y="86"/>
                        <a:pt x="120" y="61"/>
                      </a:cubicBezTo>
                      <a:cubicBezTo>
                        <a:pt x="120" y="27"/>
                        <a:pt x="93" y="0"/>
                        <a:pt x="60" y="0"/>
                      </a:cubicBezTo>
                      <a:cubicBezTo>
                        <a:pt x="27" y="0"/>
                        <a:pt x="0" y="27"/>
                        <a:pt x="0" y="61"/>
                      </a:cubicBezTo>
                      <a:cubicBezTo>
                        <a:pt x="0" y="80"/>
                        <a:pt x="0" y="177"/>
                        <a:pt x="0" y="196"/>
                      </a:cubicBezTo>
                      <a:cubicBezTo>
                        <a:pt x="0" y="230"/>
                        <a:pt x="27" y="257"/>
                        <a:pt x="60" y="25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79285" tIns="89642" rIns="179285" bIns="89642" numCol="1" anchor="t" anchorCtr="0" compatLnSpc="1">
                  <a:prstTxWarp prst="textNoShape">
                    <a:avLst/>
                  </a:prstTxWarp>
                </a:bodyPr>
                <a:lstStyle/>
                <a:p>
                  <a:pPr algn="l" defTabSz="1792792" fontAlgn="auto">
                    <a:spcBef>
                      <a:spcPts val="0"/>
                    </a:spcBef>
                    <a:spcAft>
                      <a:spcPts val="0"/>
                    </a:spcAft>
                  </a:pPr>
                  <a:endParaRPr lang="en-US" sz="3333">
                    <a:solidFill>
                      <a:srgbClr val="FFFFFF"/>
                    </a:solidFill>
                    <a:latin typeface="Segoe UI"/>
                    <a:ea typeface="MS PGothic" panose="020B0600070205080204" pitchFamily="34" charset="-128"/>
                  </a:endParaRPr>
                </a:p>
              </p:txBody>
            </p:sp>
            <p:sp>
              <p:nvSpPr>
                <p:cNvPr id="141" name="Freeform 388"/>
                <p:cNvSpPr>
                  <a:spLocks/>
                </p:cNvSpPr>
                <p:nvPr/>
              </p:nvSpPr>
              <p:spPr bwMode="auto">
                <a:xfrm>
                  <a:off x="-1261" y="2261"/>
                  <a:ext cx="576" cy="571"/>
                </a:xfrm>
                <a:custGeom>
                  <a:avLst/>
                  <a:gdLst>
                    <a:gd name="T0" fmla="*/ 204 w 244"/>
                    <a:gd name="T1" fmla="*/ 0 h 242"/>
                    <a:gd name="T2" fmla="*/ 204 w 244"/>
                    <a:gd name="T3" fmla="*/ 51 h 242"/>
                    <a:gd name="T4" fmla="*/ 136 w 244"/>
                    <a:gd name="T5" fmla="*/ 120 h 242"/>
                    <a:gd name="T6" fmla="*/ 108 w 244"/>
                    <a:gd name="T7" fmla="*/ 120 h 242"/>
                    <a:gd name="T8" fmla="*/ 40 w 244"/>
                    <a:gd name="T9" fmla="*/ 51 h 242"/>
                    <a:gd name="T10" fmla="*/ 40 w 244"/>
                    <a:gd name="T11" fmla="*/ 0 h 242"/>
                    <a:gd name="T12" fmla="*/ 0 w 244"/>
                    <a:gd name="T13" fmla="*/ 0 h 242"/>
                    <a:gd name="T14" fmla="*/ 0 w 244"/>
                    <a:gd name="T15" fmla="*/ 51 h 242"/>
                    <a:gd name="T16" fmla="*/ 102 w 244"/>
                    <a:gd name="T17" fmla="*/ 160 h 242"/>
                    <a:gd name="T18" fmla="*/ 102 w 244"/>
                    <a:gd name="T19" fmla="*/ 202 h 242"/>
                    <a:gd name="T20" fmla="*/ 41 w 244"/>
                    <a:gd name="T21" fmla="*/ 202 h 242"/>
                    <a:gd name="T22" fmla="*/ 41 w 244"/>
                    <a:gd name="T23" fmla="*/ 242 h 242"/>
                    <a:gd name="T24" fmla="*/ 203 w 244"/>
                    <a:gd name="T25" fmla="*/ 242 h 242"/>
                    <a:gd name="T26" fmla="*/ 203 w 244"/>
                    <a:gd name="T27" fmla="*/ 202 h 242"/>
                    <a:gd name="T28" fmla="*/ 142 w 244"/>
                    <a:gd name="T29" fmla="*/ 202 h 242"/>
                    <a:gd name="T30" fmla="*/ 142 w 244"/>
                    <a:gd name="T31" fmla="*/ 160 h 242"/>
                    <a:gd name="T32" fmla="*/ 244 w 244"/>
                    <a:gd name="T33" fmla="*/ 51 h 242"/>
                    <a:gd name="T34" fmla="*/ 244 w 244"/>
                    <a:gd name="T35" fmla="*/ 0 h 242"/>
                    <a:gd name="T36" fmla="*/ 204 w 244"/>
                    <a:gd name="T37"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4" h="242">
                      <a:moveTo>
                        <a:pt x="204" y="0"/>
                      </a:moveTo>
                      <a:cubicBezTo>
                        <a:pt x="204" y="51"/>
                        <a:pt x="204" y="51"/>
                        <a:pt x="204" y="51"/>
                      </a:cubicBezTo>
                      <a:cubicBezTo>
                        <a:pt x="204" y="89"/>
                        <a:pt x="173" y="120"/>
                        <a:pt x="136" y="120"/>
                      </a:cubicBezTo>
                      <a:cubicBezTo>
                        <a:pt x="108" y="120"/>
                        <a:pt x="108" y="120"/>
                        <a:pt x="108" y="120"/>
                      </a:cubicBezTo>
                      <a:cubicBezTo>
                        <a:pt x="71" y="120"/>
                        <a:pt x="40" y="89"/>
                        <a:pt x="40" y="51"/>
                      </a:cubicBezTo>
                      <a:cubicBezTo>
                        <a:pt x="40" y="0"/>
                        <a:pt x="40" y="0"/>
                        <a:pt x="40" y="0"/>
                      </a:cubicBezTo>
                      <a:cubicBezTo>
                        <a:pt x="0" y="0"/>
                        <a:pt x="0" y="0"/>
                        <a:pt x="0" y="0"/>
                      </a:cubicBezTo>
                      <a:cubicBezTo>
                        <a:pt x="0" y="51"/>
                        <a:pt x="0" y="51"/>
                        <a:pt x="0" y="51"/>
                      </a:cubicBezTo>
                      <a:cubicBezTo>
                        <a:pt x="0" y="109"/>
                        <a:pt x="45" y="156"/>
                        <a:pt x="102" y="160"/>
                      </a:cubicBezTo>
                      <a:cubicBezTo>
                        <a:pt x="102" y="202"/>
                        <a:pt x="102" y="202"/>
                        <a:pt x="102" y="202"/>
                      </a:cubicBezTo>
                      <a:cubicBezTo>
                        <a:pt x="41" y="202"/>
                        <a:pt x="41" y="202"/>
                        <a:pt x="41" y="202"/>
                      </a:cubicBezTo>
                      <a:cubicBezTo>
                        <a:pt x="41" y="242"/>
                        <a:pt x="41" y="242"/>
                        <a:pt x="41" y="242"/>
                      </a:cubicBezTo>
                      <a:cubicBezTo>
                        <a:pt x="203" y="242"/>
                        <a:pt x="203" y="242"/>
                        <a:pt x="203" y="242"/>
                      </a:cubicBezTo>
                      <a:cubicBezTo>
                        <a:pt x="203" y="202"/>
                        <a:pt x="203" y="202"/>
                        <a:pt x="203" y="202"/>
                      </a:cubicBezTo>
                      <a:cubicBezTo>
                        <a:pt x="142" y="202"/>
                        <a:pt x="142" y="202"/>
                        <a:pt x="142" y="202"/>
                      </a:cubicBezTo>
                      <a:cubicBezTo>
                        <a:pt x="142" y="160"/>
                        <a:pt x="142" y="160"/>
                        <a:pt x="142" y="160"/>
                      </a:cubicBezTo>
                      <a:cubicBezTo>
                        <a:pt x="199" y="156"/>
                        <a:pt x="244" y="109"/>
                        <a:pt x="244" y="51"/>
                      </a:cubicBezTo>
                      <a:cubicBezTo>
                        <a:pt x="244" y="0"/>
                        <a:pt x="244" y="0"/>
                        <a:pt x="244" y="0"/>
                      </a:cubicBezTo>
                      <a:lnTo>
                        <a:pt x="20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79285" tIns="89642" rIns="179285" bIns="89642" numCol="1" anchor="t" anchorCtr="0" compatLnSpc="1">
                  <a:prstTxWarp prst="textNoShape">
                    <a:avLst/>
                  </a:prstTxWarp>
                </a:bodyPr>
                <a:lstStyle/>
                <a:p>
                  <a:pPr algn="l" defTabSz="1792792" fontAlgn="auto">
                    <a:spcBef>
                      <a:spcPts val="0"/>
                    </a:spcBef>
                    <a:spcAft>
                      <a:spcPts val="0"/>
                    </a:spcAft>
                  </a:pPr>
                  <a:endParaRPr lang="en-US" sz="3333">
                    <a:solidFill>
                      <a:srgbClr val="FFFFFF"/>
                    </a:solidFill>
                    <a:latin typeface="Segoe UI"/>
                    <a:ea typeface="MS PGothic" panose="020B0600070205080204" pitchFamily="34" charset="-128"/>
                  </a:endParaRPr>
                </a:p>
              </p:txBody>
            </p:sp>
            <p:sp>
              <p:nvSpPr>
                <p:cNvPr id="142" name="Freeform 389"/>
                <p:cNvSpPr>
                  <a:spLocks noEditPoints="1"/>
                </p:cNvSpPr>
                <p:nvPr/>
              </p:nvSpPr>
              <p:spPr bwMode="auto">
                <a:xfrm>
                  <a:off x="-926" y="2738"/>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79285" tIns="89642" rIns="179285" bIns="89642" numCol="1" anchor="t" anchorCtr="0" compatLnSpc="1">
                  <a:prstTxWarp prst="textNoShape">
                    <a:avLst/>
                  </a:prstTxWarp>
                </a:bodyPr>
                <a:lstStyle/>
                <a:p>
                  <a:pPr algn="l" defTabSz="1792792" fontAlgn="auto">
                    <a:spcBef>
                      <a:spcPts val="0"/>
                    </a:spcBef>
                    <a:spcAft>
                      <a:spcPts val="0"/>
                    </a:spcAft>
                  </a:pPr>
                  <a:endParaRPr lang="en-US" sz="3333">
                    <a:solidFill>
                      <a:srgbClr val="FFFFFF"/>
                    </a:solidFill>
                    <a:latin typeface="Segoe UI"/>
                    <a:ea typeface="MS PGothic" panose="020B0600070205080204" pitchFamily="34" charset="-128"/>
                  </a:endParaRPr>
                </a:p>
              </p:txBody>
            </p:sp>
          </p:grpSp>
          <p:grpSp>
            <p:nvGrpSpPr>
              <p:cNvPr id="130" name="Group 129"/>
              <p:cNvGrpSpPr/>
              <p:nvPr/>
            </p:nvGrpSpPr>
            <p:grpSpPr>
              <a:xfrm>
                <a:off x="5345480" y="1443592"/>
                <a:ext cx="1381394" cy="1269128"/>
                <a:chOff x="5345480" y="1443592"/>
                <a:chExt cx="1381394" cy="1269128"/>
              </a:xfrm>
              <a:grpFill/>
            </p:grpSpPr>
            <p:sp>
              <p:nvSpPr>
                <p:cNvPr id="138" name="Bent Arrow 137"/>
                <p:cNvSpPr/>
                <p:nvPr/>
              </p:nvSpPr>
              <p:spPr bwMode="auto">
                <a:xfrm>
                  <a:off x="5345480" y="1554480"/>
                  <a:ext cx="1222960" cy="1158240"/>
                </a:xfrm>
                <a:prstGeom prst="bentArrow">
                  <a:avLst>
                    <a:gd name="adj1" fmla="val 19737"/>
                    <a:gd name="adj2" fmla="val 25000"/>
                    <a:gd name="adj3" fmla="val 26316"/>
                    <a:gd name="adj4" fmla="val 5592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9" name="Isosceles Triangle 138"/>
                <p:cNvSpPr/>
                <p:nvPr/>
              </p:nvSpPr>
              <p:spPr bwMode="auto">
                <a:xfrm rot="5400000">
                  <a:off x="6110896" y="1589033"/>
                  <a:ext cx="761420" cy="470537"/>
                </a:xfrm>
                <a:prstGeom prst="triangl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31" name="Group 130"/>
              <p:cNvGrpSpPr/>
              <p:nvPr/>
            </p:nvGrpSpPr>
            <p:grpSpPr>
              <a:xfrm rot="10800000">
                <a:off x="7049745" y="4080086"/>
                <a:ext cx="1381394" cy="1269128"/>
                <a:chOff x="5345480" y="1443592"/>
                <a:chExt cx="1381394" cy="1269128"/>
              </a:xfrm>
              <a:grpFill/>
            </p:grpSpPr>
            <p:sp>
              <p:nvSpPr>
                <p:cNvPr id="136" name="Bent Arrow 135"/>
                <p:cNvSpPr/>
                <p:nvPr/>
              </p:nvSpPr>
              <p:spPr bwMode="auto">
                <a:xfrm>
                  <a:off x="5345480" y="1554480"/>
                  <a:ext cx="1222960" cy="1158240"/>
                </a:xfrm>
                <a:prstGeom prst="bentArrow">
                  <a:avLst>
                    <a:gd name="adj1" fmla="val 19737"/>
                    <a:gd name="adj2" fmla="val 25000"/>
                    <a:gd name="adj3" fmla="val 26316"/>
                    <a:gd name="adj4" fmla="val 5592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7" name="Isosceles Triangle 136"/>
                <p:cNvSpPr/>
                <p:nvPr/>
              </p:nvSpPr>
              <p:spPr bwMode="auto">
                <a:xfrm rot="5400000">
                  <a:off x="6110896" y="1589033"/>
                  <a:ext cx="761420" cy="470537"/>
                </a:xfrm>
                <a:prstGeom prst="triangl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32" name="Freeform 131"/>
              <p:cNvSpPr/>
              <p:nvPr/>
            </p:nvSpPr>
            <p:spPr bwMode="auto">
              <a:xfrm>
                <a:off x="7275189" y="1443591"/>
                <a:ext cx="2097410" cy="2549289"/>
              </a:xfrm>
              <a:custGeom>
                <a:avLst/>
                <a:gdLst>
                  <a:gd name="connsiteX0" fmla="*/ 0 w 2097410"/>
                  <a:gd name="connsiteY0" fmla="*/ 0 h 2549289"/>
                  <a:gd name="connsiteX1" fmla="*/ 2097410 w 2097410"/>
                  <a:gd name="connsiteY1" fmla="*/ 0 h 2549289"/>
                  <a:gd name="connsiteX2" fmla="*/ 2097410 w 2097410"/>
                  <a:gd name="connsiteY2" fmla="*/ 2549289 h 2549289"/>
                  <a:gd name="connsiteX3" fmla="*/ 0 w 2097410"/>
                  <a:gd name="connsiteY3" fmla="*/ 2549289 h 2549289"/>
                  <a:gd name="connsiteX4" fmla="*/ 0 w 2097410"/>
                  <a:gd name="connsiteY4" fmla="*/ 0 h 2549289"/>
                  <a:gd name="connsiteX5" fmla="*/ 157095 w 2097410"/>
                  <a:gd name="connsiteY5" fmla="*/ 154388 h 2549289"/>
                  <a:gd name="connsiteX6" fmla="*/ 157095 w 2097410"/>
                  <a:gd name="connsiteY6" fmla="*/ 2394900 h 2549289"/>
                  <a:gd name="connsiteX7" fmla="*/ 1940316 w 2097410"/>
                  <a:gd name="connsiteY7" fmla="*/ 2394900 h 2549289"/>
                  <a:gd name="connsiteX8" fmla="*/ 1940316 w 2097410"/>
                  <a:gd name="connsiteY8" fmla="*/ 154388 h 2549289"/>
                  <a:gd name="connsiteX9" fmla="*/ 157095 w 2097410"/>
                  <a:gd name="connsiteY9" fmla="*/ 154388 h 2549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7410" h="2549289">
                    <a:moveTo>
                      <a:pt x="0" y="0"/>
                    </a:moveTo>
                    <a:lnTo>
                      <a:pt x="2097410" y="0"/>
                    </a:lnTo>
                    <a:lnTo>
                      <a:pt x="2097410" y="2549289"/>
                    </a:lnTo>
                    <a:lnTo>
                      <a:pt x="0" y="2549289"/>
                    </a:lnTo>
                    <a:lnTo>
                      <a:pt x="0" y="0"/>
                    </a:lnTo>
                    <a:close/>
                    <a:moveTo>
                      <a:pt x="157095" y="154388"/>
                    </a:moveTo>
                    <a:lnTo>
                      <a:pt x="157095" y="2394900"/>
                    </a:lnTo>
                    <a:lnTo>
                      <a:pt x="1940316" y="2394900"/>
                    </a:lnTo>
                    <a:lnTo>
                      <a:pt x="1940316" y="154388"/>
                    </a:lnTo>
                    <a:lnTo>
                      <a:pt x="157095" y="154388"/>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3" name="Rectangle 132"/>
              <p:cNvSpPr/>
              <p:nvPr/>
            </p:nvSpPr>
            <p:spPr bwMode="auto">
              <a:xfrm>
                <a:off x="7711440" y="1981200"/>
                <a:ext cx="1127760" cy="152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4" name="Rectangle 133"/>
              <p:cNvSpPr/>
              <p:nvPr/>
            </p:nvSpPr>
            <p:spPr bwMode="auto">
              <a:xfrm>
                <a:off x="7711440" y="2518221"/>
                <a:ext cx="1127760" cy="152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5" name="Rectangle 134"/>
              <p:cNvSpPr/>
              <p:nvPr/>
            </p:nvSpPr>
            <p:spPr bwMode="auto">
              <a:xfrm>
                <a:off x="7711440" y="3055242"/>
                <a:ext cx="1127760" cy="152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grpSp>
        <p:nvGrpSpPr>
          <p:cNvPr id="25" name="Group 24"/>
          <p:cNvGrpSpPr/>
          <p:nvPr/>
        </p:nvGrpSpPr>
        <p:grpSpPr>
          <a:xfrm>
            <a:off x="16720546" y="5664843"/>
            <a:ext cx="4211261" cy="1972135"/>
            <a:chOff x="8527913" y="2888721"/>
            <a:chExt cx="2147853" cy="1005840"/>
          </a:xfrm>
        </p:grpSpPr>
        <p:sp>
          <p:nvSpPr>
            <p:cNvPr id="165" name="Rectangle 164"/>
            <p:cNvSpPr/>
            <p:nvPr/>
          </p:nvSpPr>
          <p:spPr bwMode="auto">
            <a:xfrm>
              <a:off x="8527913" y="2888721"/>
              <a:ext cx="2147853" cy="1005840"/>
            </a:xfrm>
            <a:prstGeom prst="rect">
              <a:avLst/>
            </a:prstGeom>
            <a:solidFill>
              <a:srgbClr val="003C6C"/>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35843" tIns="89629" rIns="35843" bIns="179208" numCol="1" spcCol="1270" anchor="t" anchorCtr="0">
              <a:noAutofit/>
            </a:bodyPr>
            <a:lstStyle/>
            <a:p>
              <a:pPr defTabSz="1421531" fontAlgn="auto">
                <a:spcAft>
                  <a:spcPct val="35000"/>
                </a:spcAft>
              </a:pPr>
              <a:r>
                <a:rPr lang="en-US" sz="3137" b="1" spc="-5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Personal Digital Assistant</a:t>
              </a:r>
            </a:p>
          </p:txBody>
        </p:sp>
        <p:sp>
          <p:nvSpPr>
            <p:cNvPr id="166" name="Rectangle 165"/>
            <p:cNvSpPr/>
            <p:nvPr/>
          </p:nvSpPr>
          <p:spPr>
            <a:xfrm>
              <a:off x="9194516" y="3376977"/>
              <a:ext cx="595684" cy="231766"/>
            </a:xfrm>
            <a:prstGeom prst="rect">
              <a:avLst/>
            </a:prstGeom>
          </p:spPr>
          <p:txBody>
            <a:bodyPr wrap="none">
              <a:spAutoFit/>
            </a:bodyPr>
            <a:lstStyle/>
            <a:p>
              <a:pPr algn="l" defTabSz="1828827" fontAlgn="auto">
                <a:spcBef>
                  <a:spcPts val="0"/>
                </a:spcBef>
                <a:spcAft>
                  <a:spcPts val="0"/>
                </a:spcAft>
              </a:pPr>
              <a:r>
                <a:rPr lang="en-US" sz="2353"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Cortana</a:t>
              </a:r>
            </a:p>
          </p:txBody>
        </p:sp>
        <p:pic>
          <p:nvPicPr>
            <p:cNvPr id="192" name="Picture 191" descr="http://winaero.com/blog/wp-content/uploads/2015/01/cortana-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76963" y="3392261"/>
              <a:ext cx="259973" cy="25997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16740356" y="3506045"/>
            <a:ext cx="4191453" cy="1972135"/>
            <a:chOff x="8538017" y="1787678"/>
            <a:chExt cx="2137750" cy="1005840"/>
          </a:xfrm>
        </p:grpSpPr>
        <p:sp>
          <p:nvSpPr>
            <p:cNvPr id="44" name="Rectangle 43"/>
            <p:cNvSpPr/>
            <p:nvPr/>
          </p:nvSpPr>
          <p:spPr bwMode="auto">
            <a:xfrm>
              <a:off x="8538017" y="1787678"/>
              <a:ext cx="2137750" cy="1005840"/>
            </a:xfrm>
            <a:prstGeom prst="rect">
              <a:avLst/>
            </a:prstGeom>
            <a:solidFill>
              <a:srgbClr val="003C6C"/>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35843" tIns="89629" rIns="35843" bIns="179208" numCol="1" spcCol="1270" anchor="t" anchorCtr="0">
              <a:noAutofit/>
            </a:bodyPr>
            <a:lstStyle/>
            <a:p>
              <a:pPr defTabSz="1421531" fontAlgn="auto">
                <a:spcAft>
                  <a:spcPct val="35000"/>
                </a:spcAft>
              </a:pPr>
              <a:r>
                <a:rPr lang="en-US" sz="3137" b="1" spc="-5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Dashboards and Visualizations</a:t>
              </a:r>
            </a:p>
          </p:txBody>
        </p:sp>
        <p:grpSp>
          <p:nvGrpSpPr>
            <p:cNvPr id="68" name="Group 67"/>
            <p:cNvGrpSpPr/>
            <p:nvPr/>
          </p:nvGrpSpPr>
          <p:grpSpPr>
            <a:xfrm>
              <a:off x="8847475" y="2434373"/>
              <a:ext cx="399110" cy="255091"/>
              <a:chOff x="4481847" y="2708926"/>
              <a:chExt cx="673103" cy="430214"/>
            </a:xfrm>
            <a:solidFill>
              <a:schemeClr val="bg1"/>
            </a:solidFill>
          </p:grpSpPr>
          <p:sp>
            <p:nvSpPr>
              <p:cNvPr id="69" name="Freeform 5"/>
              <p:cNvSpPr>
                <a:spLocks noEditPoints="1"/>
              </p:cNvSpPr>
              <p:nvPr/>
            </p:nvSpPr>
            <p:spPr bwMode="auto">
              <a:xfrm>
                <a:off x="4481847" y="2708926"/>
                <a:ext cx="673103" cy="430214"/>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solidFill>
                <a:schemeClr val="tx1"/>
              </a:solidFill>
              <a:ln>
                <a:noFill/>
              </a:ln>
            </p:spPr>
            <p:txBody>
              <a:bodyPr vert="horz" wrap="square" lIns="179285" tIns="89642" rIns="179285" bIns="89642" numCol="1" anchor="t" anchorCtr="0" compatLnSpc="1">
                <a:prstTxWarp prst="textNoShape">
                  <a:avLst/>
                </a:prstTxWarp>
              </a:bodyPr>
              <a:lstStyle/>
              <a:p>
                <a:pPr algn="l" defTabSz="1828827" fontAlgn="auto">
                  <a:spcBef>
                    <a:spcPts val="0"/>
                  </a:spcBef>
                  <a:spcAft>
                    <a:spcPts val="0"/>
                  </a:spcAft>
                </a:pPr>
                <a:endParaRPr lang="en-US" sz="3529">
                  <a:solidFill>
                    <a:srgbClr val="FFFFFF"/>
                  </a:solidFill>
                  <a:latin typeface="Segoe UI"/>
                  <a:ea typeface="MS PGothic" panose="020B0600070205080204" pitchFamily="34" charset="-128"/>
                </a:endParaRPr>
              </a:p>
            </p:txBody>
          </p:sp>
          <p:sp>
            <p:nvSpPr>
              <p:cNvPr id="70" name="Freeform 6"/>
              <p:cNvSpPr>
                <a:spLocks/>
              </p:cNvSpPr>
              <p:nvPr/>
            </p:nvSpPr>
            <p:spPr bwMode="auto">
              <a:xfrm>
                <a:off x="4727910" y="2799414"/>
                <a:ext cx="73024" cy="257176"/>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solidFill>
                <a:schemeClr val="tx1"/>
              </a:solidFill>
              <a:ln>
                <a:noFill/>
              </a:ln>
            </p:spPr>
            <p:txBody>
              <a:bodyPr vert="horz" wrap="square" lIns="179285" tIns="89642" rIns="179285" bIns="89642" numCol="1" anchor="t" anchorCtr="0" compatLnSpc="1">
                <a:prstTxWarp prst="textNoShape">
                  <a:avLst/>
                </a:prstTxWarp>
              </a:bodyPr>
              <a:lstStyle/>
              <a:p>
                <a:pPr algn="l" defTabSz="1828827" fontAlgn="auto">
                  <a:spcBef>
                    <a:spcPts val="0"/>
                  </a:spcBef>
                  <a:spcAft>
                    <a:spcPts val="0"/>
                  </a:spcAft>
                </a:pPr>
                <a:endParaRPr lang="en-US" sz="3529">
                  <a:solidFill>
                    <a:srgbClr val="FFFFFF"/>
                  </a:solidFill>
                  <a:latin typeface="Segoe UI"/>
                  <a:ea typeface="MS PGothic" panose="020B0600070205080204" pitchFamily="34" charset="-128"/>
                </a:endParaRPr>
              </a:p>
            </p:txBody>
          </p:sp>
          <p:sp>
            <p:nvSpPr>
              <p:cNvPr id="71" name="Freeform 7"/>
              <p:cNvSpPr>
                <a:spLocks/>
              </p:cNvSpPr>
              <p:nvPr/>
            </p:nvSpPr>
            <p:spPr bwMode="auto">
              <a:xfrm>
                <a:off x="4837449" y="2872438"/>
                <a:ext cx="74613" cy="184150"/>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solidFill>
                <a:schemeClr val="tx1"/>
              </a:solidFill>
              <a:ln>
                <a:noFill/>
              </a:ln>
            </p:spPr>
            <p:txBody>
              <a:bodyPr vert="horz" wrap="square" lIns="179285" tIns="89642" rIns="179285" bIns="89642" numCol="1" anchor="t" anchorCtr="0" compatLnSpc="1">
                <a:prstTxWarp prst="textNoShape">
                  <a:avLst/>
                </a:prstTxWarp>
              </a:bodyPr>
              <a:lstStyle/>
              <a:p>
                <a:pPr algn="l" defTabSz="1828827" fontAlgn="auto">
                  <a:spcBef>
                    <a:spcPts val="0"/>
                  </a:spcBef>
                  <a:spcAft>
                    <a:spcPts val="0"/>
                  </a:spcAft>
                </a:pPr>
                <a:endParaRPr lang="en-US" sz="3529">
                  <a:solidFill>
                    <a:srgbClr val="FFFFFF"/>
                  </a:solidFill>
                  <a:latin typeface="Segoe UI"/>
                  <a:ea typeface="MS PGothic" panose="020B0600070205080204" pitchFamily="34" charset="-128"/>
                </a:endParaRPr>
              </a:p>
            </p:txBody>
          </p:sp>
          <p:sp>
            <p:nvSpPr>
              <p:cNvPr id="72" name="Freeform 8"/>
              <p:cNvSpPr>
                <a:spLocks/>
              </p:cNvSpPr>
              <p:nvPr/>
            </p:nvSpPr>
            <p:spPr bwMode="auto">
              <a:xfrm>
                <a:off x="4604085" y="2937526"/>
                <a:ext cx="103187" cy="119063"/>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solidFill>
                <a:schemeClr val="tx1"/>
              </a:solidFill>
              <a:ln>
                <a:noFill/>
              </a:ln>
            </p:spPr>
            <p:txBody>
              <a:bodyPr vert="horz" wrap="square" lIns="179285" tIns="89642" rIns="179285" bIns="89642" numCol="1" anchor="t" anchorCtr="0" compatLnSpc="1">
                <a:prstTxWarp prst="textNoShape">
                  <a:avLst/>
                </a:prstTxWarp>
              </a:bodyPr>
              <a:lstStyle/>
              <a:p>
                <a:pPr algn="l" defTabSz="1828827" fontAlgn="auto">
                  <a:spcBef>
                    <a:spcPts val="0"/>
                  </a:spcBef>
                  <a:spcAft>
                    <a:spcPts val="0"/>
                  </a:spcAft>
                </a:pPr>
                <a:endParaRPr lang="en-US" sz="3529">
                  <a:solidFill>
                    <a:srgbClr val="FFFFFF"/>
                  </a:solidFill>
                  <a:latin typeface="Segoe UI"/>
                  <a:ea typeface="MS PGothic" panose="020B0600070205080204" pitchFamily="34" charset="-128"/>
                </a:endParaRPr>
              </a:p>
            </p:txBody>
          </p:sp>
          <p:sp>
            <p:nvSpPr>
              <p:cNvPr id="73" name="Freeform 9"/>
              <p:cNvSpPr>
                <a:spLocks/>
              </p:cNvSpPr>
              <p:nvPr/>
            </p:nvSpPr>
            <p:spPr bwMode="auto">
              <a:xfrm>
                <a:off x="4939050" y="2954988"/>
                <a:ext cx="87312" cy="101601"/>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solidFill>
                <a:schemeClr val="tx1"/>
              </a:solidFill>
              <a:ln>
                <a:noFill/>
              </a:ln>
            </p:spPr>
            <p:txBody>
              <a:bodyPr vert="horz" wrap="square" lIns="179285" tIns="89642" rIns="179285" bIns="89642" numCol="1" anchor="t" anchorCtr="0" compatLnSpc="1">
                <a:prstTxWarp prst="textNoShape">
                  <a:avLst/>
                </a:prstTxWarp>
              </a:bodyPr>
              <a:lstStyle/>
              <a:p>
                <a:pPr algn="l" defTabSz="1828827" fontAlgn="auto">
                  <a:spcBef>
                    <a:spcPts val="0"/>
                  </a:spcBef>
                  <a:spcAft>
                    <a:spcPts val="0"/>
                  </a:spcAft>
                </a:pPr>
                <a:endParaRPr lang="en-US" sz="3529">
                  <a:solidFill>
                    <a:srgbClr val="FFFFFF"/>
                  </a:solidFill>
                  <a:latin typeface="Segoe UI"/>
                  <a:ea typeface="MS PGothic" panose="020B0600070205080204" pitchFamily="34" charset="-128"/>
                </a:endParaRPr>
              </a:p>
            </p:txBody>
          </p:sp>
        </p:grpSp>
        <p:sp>
          <p:nvSpPr>
            <p:cNvPr id="86" name="Rectangle 85"/>
            <p:cNvSpPr/>
            <p:nvPr/>
          </p:nvSpPr>
          <p:spPr>
            <a:xfrm>
              <a:off x="9204619" y="2421304"/>
              <a:ext cx="636497" cy="231766"/>
            </a:xfrm>
            <a:prstGeom prst="rect">
              <a:avLst/>
            </a:prstGeom>
          </p:spPr>
          <p:txBody>
            <a:bodyPr wrap="none">
              <a:spAutoFit/>
            </a:bodyPr>
            <a:lstStyle/>
            <a:p>
              <a:pPr algn="l" defTabSz="1828827" fontAlgn="auto">
                <a:spcBef>
                  <a:spcPts val="0"/>
                </a:spcBef>
                <a:spcAft>
                  <a:spcPts val="0"/>
                </a:spcAft>
              </a:pPr>
              <a:r>
                <a:rPr lang="en-US" sz="2353"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Power BI</a:t>
              </a:r>
            </a:p>
          </p:txBody>
        </p:sp>
      </p:grpSp>
      <p:grpSp>
        <p:nvGrpSpPr>
          <p:cNvPr id="24" name="Group 23"/>
          <p:cNvGrpSpPr/>
          <p:nvPr/>
        </p:nvGrpSpPr>
        <p:grpSpPr>
          <a:xfrm>
            <a:off x="12309013" y="3511374"/>
            <a:ext cx="4647108" cy="8470350"/>
            <a:chOff x="6277916" y="1790395"/>
            <a:chExt cx="2370146" cy="4320099"/>
          </a:xfrm>
        </p:grpSpPr>
        <p:sp>
          <p:nvSpPr>
            <p:cNvPr id="43" name="Rectangle 42"/>
            <p:cNvSpPr/>
            <p:nvPr/>
          </p:nvSpPr>
          <p:spPr bwMode="auto">
            <a:xfrm>
              <a:off x="6277916" y="1790395"/>
              <a:ext cx="2079506" cy="4320099"/>
            </a:xfrm>
            <a:prstGeom prst="rect">
              <a:avLst/>
            </a:prstGeom>
            <a:solidFill>
              <a:srgbClr val="005AA1"/>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35843" tIns="89629" rIns="35843" bIns="179208" numCol="1" spcCol="1270" anchor="t" anchorCtr="0">
              <a:noAutofit/>
            </a:bodyPr>
            <a:lstStyle/>
            <a:p>
              <a:pPr defTabSz="1421531" fontAlgn="auto">
                <a:spcAft>
                  <a:spcPct val="35000"/>
                </a:spcAft>
              </a:pPr>
              <a:r>
                <a:rPr lang="en-US" sz="3137" b="1" spc="-5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Machine Learning </a:t>
              </a:r>
              <a:br>
                <a:rPr lang="en-US" sz="3137" b="1" spc="-5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br>
              <a:r>
                <a:rPr lang="en-US" sz="3137" b="1" spc="-5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and Analytics</a:t>
              </a:r>
            </a:p>
          </p:txBody>
        </p:sp>
        <p:pic>
          <p:nvPicPr>
            <p:cNvPr id="74" name="Picture 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8398" y="2896065"/>
              <a:ext cx="353933" cy="375063"/>
            </a:xfrm>
            <a:prstGeom prst="rect">
              <a:avLst/>
            </a:prstGeom>
          </p:spPr>
        </p:pic>
        <p:pic>
          <p:nvPicPr>
            <p:cNvPr id="75" name="Picture 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80490" y="3992088"/>
              <a:ext cx="428269" cy="310126"/>
            </a:xfrm>
            <a:prstGeom prst="rect">
              <a:avLst/>
            </a:prstGeom>
          </p:spPr>
        </p:pic>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51467" y="4994031"/>
              <a:ext cx="474530" cy="367761"/>
            </a:xfrm>
            <a:prstGeom prst="rect">
              <a:avLst/>
            </a:prstGeom>
          </p:spPr>
        </p:pic>
        <p:sp>
          <p:nvSpPr>
            <p:cNvPr id="83" name="Rectangle 82"/>
            <p:cNvSpPr/>
            <p:nvPr/>
          </p:nvSpPr>
          <p:spPr>
            <a:xfrm>
              <a:off x="6767968" y="2860458"/>
              <a:ext cx="1210270" cy="416439"/>
            </a:xfrm>
            <a:prstGeom prst="rect">
              <a:avLst/>
            </a:prstGeom>
          </p:spPr>
          <p:txBody>
            <a:bodyPr wrap="none">
              <a:spAutoFit/>
            </a:bodyPr>
            <a:lstStyle/>
            <a:p>
              <a:pPr algn="l" defTabSz="1828827" fontAlgn="auto">
                <a:spcBef>
                  <a:spcPts val="0"/>
                </a:spcBef>
                <a:spcAft>
                  <a:spcPts val="0"/>
                </a:spcAft>
              </a:pPr>
              <a:r>
                <a:rPr lang="en-US" sz="2353"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Azure </a:t>
              </a:r>
            </a:p>
            <a:p>
              <a:pPr algn="l" defTabSz="1828827" fontAlgn="auto">
                <a:spcBef>
                  <a:spcPts val="0"/>
                </a:spcBef>
                <a:spcAft>
                  <a:spcPts val="0"/>
                </a:spcAft>
              </a:pPr>
              <a:r>
                <a:rPr lang="en-US" sz="2353"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Machine Learning</a:t>
              </a:r>
            </a:p>
          </p:txBody>
        </p:sp>
        <p:sp>
          <p:nvSpPr>
            <p:cNvPr id="84" name="Rectangle 83"/>
            <p:cNvSpPr/>
            <p:nvPr/>
          </p:nvSpPr>
          <p:spPr>
            <a:xfrm>
              <a:off x="6808759" y="3900664"/>
              <a:ext cx="1349192" cy="416439"/>
            </a:xfrm>
            <a:prstGeom prst="rect">
              <a:avLst/>
            </a:prstGeom>
          </p:spPr>
          <p:txBody>
            <a:bodyPr wrap="none">
              <a:spAutoFit/>
            </a:bodyPr>
            <a:lstStyle/>
            <a:p>
              <a:pPr algn="l" defTabSz="1828827" fontAlgn="auto">
                <a:spcBef>
                  <a:spcPts val="0"/>
                </a:spcBef>
                <a:spcAft>
                  <a:spcPts val="0"/>
                </a:spcAft>
              </a:pPr>
              <a:r>
                <a:rPr lang="en-US" sz="2353"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Azure </a:t>
              </a:r>
            </a:p>
            <a:p>
              <a:pPr algn="l" defTabSz="1828827" fontAlgn="auto">
                <a:spcBef>
                  <a:spcPts val="0"/>
                </a:spcBef>
                <a:spcAft>
                  <a:spcPts val="0"/>
                </a:spcAft>
              </a:pPr>
              <a:r>
                <a:rPr lang="en-US" sz="2353"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HDInsight (Hadoop)</a:t>
              </a:r>
            </a:p>
          </p:txBody>
        </p:sp>
        <p:sp>
          <p:nvSpPr>
            <p:cNvPr id="85" name="Rectangle 84"/>
            <p:cNvSpPr/>
            <p:nvPr/>
          </p:nvSpPr>
          <p:spPr>
            <a:xfrm>
              <a:off x="6808759" y="4922306"/>
              <a:ext cx="1115726" cy="416439"/>
            </a:xfrm>
            <a:prstGeom prst="rect">
              <a:avLst/>
            </a:prstGeom>
          </p:spPr>
          <p:txBody>
            <a:bodyPr wrap="none">
              <a:spAutoFit/>
            </a:bodyPr>
            <a:lstStyle/>
            <a:p>
              <a:pPr algn="l" defTabSz="1828827" fontAlgn="auto">
                <a:spcBef>
                  <a:spcPts val="0"/>
                </a:spcBef>
                <a:spcAft>
                  <a:spcPts val="0"/>
                </a:spcAft>
              </a:pPr>
              <a:r>
                <a:rPr lang="en-US" sz="2353"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Azure </a:t>
              </a:r>
            </a:p>
            <a:p>
              <a:pPr algn="l" defTabSz="1828827" fontAlgn="auto">
                <a:spcBef>
                  <a:spcPts val="0"/>
                </a:spcBef>
                <a:spcAft>
                  <a:spcPts val="0"/>
                </a:spcAft>
              </a:pPr>
              <a:r>
                <a:rPr lang="en-US" sz="2353"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Stream Analytics</a:t>
              </a:r>
            </a:p>
          </p:txBody>
        </p:sp>
        <p:grpSp>
          <p:nvGrpSpPr>
            <p:cNvPr id="148" name="Group 147"/>
            <p:cNvGrpSpPr/>
            <p:nvPr/>
          </p:nvGrpSpPr>
          <p:grpSpPr>
            <a:xfrm>
              <a:off x="8352819" y="2143445"/>
              <a:ext cx="295243" cy="1834529"/>
              <a:chOff x="3832324" y="5254390"/>
              <a:chExt cx="295243" cy="1834529"/>
            </a:xfrm>
          </p:grpSpPr>
          <p:sp>
            <p:nvSpPr>
              <p:cNvPr id="149" name="Isosceles Triangle 148"/>
              <p:cNvSpPr/>
              <p:nvPr/>
            </p:nvSpPr>
            <p:spPr bwMode="auto">
              <a:xfrm rot="5400000">
                <a:off x="3576707" y="5557205"/>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0" name="Isosceles Triangle 149"/>
              <p:cNvSpPr/>
              <p:nvPr/>
            </p:nvSpPr>
            <p:spPr bwMode="auto">
              <a:xfrm rot="5400000">
                <a:off x="3529509" y="5557205"/>
                <a:ext cx="853675" cy="248045"/>
              </a:xfrm>
              <a:prstGeom prst="triangl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1" name="Isosceles Triangle 190"/>
              <p:cNvSpPr/>
              <p:nvPr/>
            </p:nvSpPr>
            <p:spPr bwMode="auto">
              <a:xfrm rot="5400000">
                <a:off x="3576707" y="6538059"/>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51" name="Group 150"/>
            <p:cNvGrpSpPr/>
            <p:nvPr/>
          </p:nvGrpSpPr>
          <p:grpSpPr>
            <a:xfrm>
              <a:off x="8352819" y="4071625"/>
              <a:ext cx="295243" cy="853675"/>
              <a:chOff x="3832324" y="5673490"/>
              <a:chExt cx="295243" cy="853675"/>
            </a:xfrm>
          </p:grpSpPr>
          <p:sp>
            <p:nvSpPr>
              <p:cNvPr id="152" name="Isosceles Triangle 151"/>
              <p:cNvSpPr/>
              <p:nvPr/>
            </p:nvSpPr>
            <p:spPr bwMode="auto">
              <a:xfrm rot="5400000">
                <a:off x="3576707" y="5976305"/>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3" name="Isosceles Triangle 152"/>
              <p:cNvSpPr/>
              <p:nvPr/>
            </p:nvSpPr>
            <p:spPr bwMode="auto">
              <a:xfrm rot="5400000">
                <a:off x="3529509" y="5976305"/>
                <a:ext cx="853675" cy="248045"/>
              </a:xfrm>
              <a:prstGeom prst="triangl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58" name="Group 157"/>
            <p:cNvGrpSpPr/>
            <p:nvPr/>
          </p:nvGrpSpPr>
          <p:grpSpPr>
            <a:xfrm>
              <a:off x="8352819" y="5171433"/>
              <a:ext cx="295243" cy="853675"/>
              <a:chOff x="3832324" y="5397265"/>
              <a:chExt cx="295243" cy="853675"/>
            </a:xfrm>
          </p:grpSpPr>
          <p:sp>
            <p:nvSpPr>
              <p:cNvPr id="159" name="Isosceles Triangle 158"/>
              <p:cNvSpPr/>
              <p:nvPr/>
            </p:nvSpPr>
            <p:spPr bwMode="auto">
              <a:xfrm rot="5400000">
                <a:off x="3576707" y="5700080"/>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0" name="Isosceles Triangle 159"/>
              <p:cNvSpPr/>
              <p:nvPr/>
            </p:nvSpPr>
            <p:spPr bwMode="auto">
              <a:xfrm rot="5400000">
                <a:off x="3529509" y="5700080"/>
                <a:ext cx="853675" cy="248045"/>
              </a:xfrm>
              <a:prstGeom prst="triangl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90" name="Isosceles Triangle 189"/>
            <p:cNvSpPr/>
            <p:nvPr/>
          </p:nvSpPr>
          <p:spPr bwMode="auto">
            <a:xfrm rot="5400000">
              <a:off x="8050088" y="3428236"/>
              <a:ext cx="853675" cy="248045"/>
            </a:xfrm>
            <a:prstGeom prst="triangl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83" name="Freeform 389"/>
          <p:cNvSpPr>
            <a:spLocks noEditPoints="1"/>
          </p:cNvSpPr>
          <p:nvPr/>
        </p:nvSpPr>
        <p:spPr bwMode="auto">
          <a:xfrm>
            <a:off x="17772950" y="6767063"/>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79285" tIns="89642" rIns="179285" bIns="89642" numCol="1" anchor="t" anchorCtr="0" compatLnSpc="1">
            <a:prstTxWarp prst="textNoShape">
              <a:avLst/>
            </a:prstTxWarp>
          </a:bodyPr>
          <a:lstStyle/>
          <a:p>
            <a:pPr algn="l" defTabSz="1792792" fontAlgn="auto">
              <a:spcBef>
                <a:spcPts val="0"/>
              </a:spcBef>
              <a:spcAft>
                <a:spcPts val="0"/>
              </a:spcAft>
            </a:pPr>
            <a:endParaRPr lang="en-US" sz="3333">
              <a:solidFill>
                <a:srgbClr val="FFFFFF"/>
              </a:solidFill>
              <a:latin typeface="Segoe UI"/>
              <a:ea typeface="MS PGothic" panose="020B0600070205080204" pitchFamily="34" charset="-128"/>
            </a:endParaRPr>
          </a:p>
        </p:txBody>
      </p:sp>
      <p:sp>
        <p:nvSpPr>
          <p:cNvPr id="5" name="Title 1"/>
          <p:cNvSpPr>
            <a:spLocks noGrp="1"/>
          </p:cNvSpPr>
          <p:nvPr>
            <p:ph type="title"/>
          </p:nvPr>
        </p:nvSpPr>
        <p:spPr>
          <a:prstGeom prst="rect">
            <a:avLst/>
          </a:prstGeom>
        </p:spPr>
        <p:txBody>
          <a:bodyPr/>
          <a:lstStyle/>
          <a:p>
            <a:r>
              <a:rPr lang="en-US" dirty="0" smtClean="0"/>
              <a:t>Cortana Analytics </a:t>
            </a:r>
            <a:r>
              <a:rPr lang="en-US" dirty="0"/>
              <a:t>S</a:t>
            </a:r>
            <a:r>
              <a:rPr lang="en-US" dirty="0" smtClean="0"/>
              <a:t>uite</a:t>
            </a:r>
            <a:br>
              <a:rPr lang="en-US" dirty="0" smtClean="0"/>
            </a:br>
            <a:r>
              <a:rPr lang="en-US" sz="7057" dirty="0"/>
              <a:t>Transform data into intelligent action</a:t>
            </a:r>
          </a:p>
        </p:txBody>
      </p:sp>
      <p:sp>
        <p:nvSpPr>
          <p:cNvPr id="20" name="Rectangle 19"/>
          <p:cNvSpPr/>
          <p:nvPr/>
        </p:nvSpPr>
        <p:spPr>
          <a:xfrm>
            <a:off x="885765" y="12157411"/>
            <a:ext cx="1087541" cy="574773"/>
          </a:xfrm>
          <a:prstGeom prst="rect">
            <a:avLst/>
          </a:prstGeom>
        </p:spPr>
        <p:txBody>
          <a:bodyPr wrap="none">
            <a:spAutoFit/>
          </a:bodyPr>
          <a:lstStyle/>
          <a:p>
            <a:pPr defTabSz="1421531" fontAlgn="auto">
              <a:spcAft>
                <a:spcPct val="35000"/>
              </a:spcAft>
            </a:pPr>
            <a:r>
              <a:rPr lang="en-US" sz="3135" b="1"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DATA</a:t>
            </a:r>
          </a:p>
        </p:txBody>
      </p:sp>
      <p:grpSp>
        <p:nvGrpSpPr>
          <p:cNvPr id="6" name="Group 5"/>
          <p:cNvGrpSpPr/>
          <p:nvPr/>
        </p:nvGrpSpPr>
        <p:grpSpPr>
          <a:xfrm>
            <a:off x="541603" y="4182527"/>
            <a:ext cx="3041307" cy="7478422"/>
            <a:chOff x="276231" y="2132701"/>
            <a:chExt cx="1551146" cy="3814190"/>
          </a:xfrm>
        </p:grpSpPr>
        <p:cxnSp>
          <p:nvCxnSpPr>
            <p:cNvPr id="87" name="Straight Connector 86"/>
            <p:cNvCxnSpPr/>
            <p:nvPr/>
          </p:nvCxnSpPr>
          <p:spPr>
            <a:xfrm>
              <a:off x="1399592" y="2407298"/>
              <a:ext cx="7864" cy="2729556"/>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84988" y="2407298"/>
              <a:ext cx="214604" cy="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1184988" y="3768264"/>
              <a:ext cx="570278" cy="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184988" y="5136854"/>
              <a:ext cx="214604" cy="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97" name="Freeform 34"/>
            <p:cNvSpPr>
              <a:spLocks noEditPoints="1"/>
            </p:cNvSpPr>
            <p:nvPr/>
          </p:nvSpPr>
          <p:spPr bwMode="auto">
            <a:xfrm>
              <a:off x="485527" y="2132701"/>
              <a:ext cx="613677" cy="485488"/>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chemeClr val="tx1"/>
            </a:solidFill>
            <a:ln>
              <a:noFill/>
            </a:ln>
          </p:spPr>
          <p:txBody>
            <a:bodyPr vert="horz" wrap="square" lIns="179259" tIns="89629" rIns="179259" bIns="89629" numCol="1" anchor="t" anchorCtr="0" compatLnSpc="1">
              <a:prstTxWarp prst="textNoShape">
                <a:avLst/>
              </a:prstTxWarp>
            </a:bodyPr>
            <a:lstStyle/>
            <a:p>
              <a:pPr algn="l" defTabSz="1828476" fontAlgn="auto">
                <a:spcBef>
                  <a:spcPts val="0"/>
                </a:spcBef>
                <a:spcAft>
                  <a:spcPts val="0"/>
                </a:spcAft>
              </a:pPr>
              <a:endParaRPr lang="en-US" sz="3529">
                <a:solidFill>
                  <a:srgbClr val="333333"/>
                </a:solidFill>
                <a:latin typeface="Segoe UI"/>
                <a:ea typeface="MS PGothic" panose="020B0600070205080204" pitchFamily="34" charset="-128"/>
              </a:endParaRPr>
            </a:p>
          </p:txBody>
        </p:sp>
        <p:sp>
          <p:nvSpPr>
            <p:cNvPr id="3" name="TextBox 2"/>
            <p:cNvSpPr txBox="1"/>
            <p:nvPr/>
          </p:nvSpPr>
          <p:spPr>
            <a:xfrm>
              <a:off x="290952" y="2519818"/>
              <a:ext cx="1239881" cy="614015"/>
            </a:xfrm>
            <a:prstGeom prst="rect">
              <a:avLst/>
            </a:prstGeom>
            <a:noFill/>
          </p:spPr>
          <p:txBody>
            <a:bodyPr wrap="square" lIns="358519" tIns="286815" rIns="358519" bIns="286815" rtlCol="0">
              <a:spAutoFit/>
            </a:bodyPr>
            <a:lstStyle/>
            <a:p>
              <a:pPr algn="l" defTabSz="1828476" fontAlgn="auto">
                <a:lnSpc>
                  <a:spcPct val="90000"/>
                </a:lnSpc>
                <a:spcAft>
                  <a:spcPts val="1176"/>
                </a:spcAft>
              </a:pPr>
              <a:r>
                <a:rPr lang="en-US" sz="2255"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Business </a:t>
              </a:r>
              <a:br>
                <a:rPr lang="en-US" sz="2255"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br>
              <a:r>
                <a:rPr lang="en-US" sz="2255"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apps</a:t>
              </a:r>
            </a:p>
          </p:txBody>
        </p:sp>
        <p:sp>
          <p:nvSpPr>
            <p:cNvPr id="106" name="TextBox 105"/>
            <p:cNvSpPr txBox="1"/>
            <p:nvPr/>
          </p:nvSpPr>
          <p:spPr>
            <a:xfrm>
              <a:off x="286638" y="4033285"/>
              <a:ext cx="1239881" cy="614015"/>
            </a:xfrm>
            <a:prstGeom prst="rect">
              <a:avLst/>
            </a:prstGeom>
            <a:noFill/>
          </p:spPr>
          <p:txBody>
            <a:bodyPr wrap="square" lIns="358519" tIns="286815" rIns="358519" bIns="286815" rtlCol="0">
              <a:spAutoFit/>
            </a:bodyPr>
            <a:lstStyle/>
            <a:p>
              <a:pPr algn="l" defTabSz="1828476" fontAlgn="auto">
                <a:lnSpc>
                  <a:spcPct val="90000"/>
                </a:lnSpc>
                <a:spcAft>
                  <a:spcPts val="1176"/>
                </a:spcAft>
              </a:pPr>
              <a:r>
                <a:rPr lang="en-US" sz="2255"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Custom </a:t>
              </a:r>
              <a:br>
                <a:rPr lang="en-US" sz="2255"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br>
              <a:r>
                <a:rPr lang="en-US" sz="2255"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apps</a:t>
              </a:r>
            </a:p>
          </p:txBody>
        </p:sp>
        <p:sp>
          <p:nvSpPr>
            <p:cNvPr id="107" name="Freeform 53"/>
            <p:cNvSpPr>
              <a:spLocks noEditPoints="1"/>
            </p:cNvSpPr>
            <p:nvPr/>
          </p:nvSpPr>
          <p:spPr bwMode="auto">
            <a:xfrm>
              <a:off x="566387" y="3483627"/>
              <a:ext cx="451956" cy="645040"/>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tx1"/>
            </a:solidFill>
            <a:ln>
              <a:noFill/>
            </a:ln>
          </p:spPr>
          <p:txBody>
            <a:bodyPr vert="horz" wrap="square" lIns="179259" tIns="89629" rIns="179259" bIns="89629" numCol="1" anchor="t" anchorCtr="0" compatLnSpc="1">
              <a:prstTxWarp prst="textNoShape">
                <a:avLst/>
              </a:prstTxWarp>
            </a:bodyPr>
            <a:lstStyle/>
            <a:p>
              <a:pPr algn="l" defTabSz="1828476" fontAlgn="auto">
                <a:spcBef>
                  <a:spcPts val="0"/>
                </a:spcBef>
                <a:spcAft>
                  <a:spcPts val="0"/>
                </a:spcAft>
              </a:pPr>
              <a:endParaRPr lang="en-US" sz="3529">
                <a:solidFill>
                  <a:srgbClr val="333333"/>
                </a:solidFill>
                <a:latin typeface="Segoe UI"/>
                <a:ea typeface="MS PGothic" panose="020B0600070205080204" pitchFamily="34" charset="-128"/>
              </a:endParaRPr>
            </a:p>
          </p:txBody>
        </p:sp>
        <p:sp>
          <p:nvSpPr>
            <p:cNvPr id="110" name="TextBox 109"/>
            <p:cNvSpPr txBox="1"/>
            <p:nvPr/>
          </p:nvSpPr>
          <p:spPr>
            <a:xfrm>
              <a:off x="276231" y="5332876"/>
              <a:ext cx="1551146" cy="614015"/>
            </a:xfrm>
            <a:prstGeom prst="rect">
              <a:avLst/>
            </a:prstGeom>
            <a:noFill/>
          </p:spPr>
          <p:txBody>
            <a:bodyPr wrap="square" lIns="358519" tIns="286815" rIns="358519" bIns="286815" rtlCol="0">
              <a:spAutoFit/>
            </a:bodyPr>
            <a:lstStyle/>
            <a:p>
              <a:pPr algn="l" defTabSz="1828476" fontAlgn="auto">
                <a:lnSpc>
                  <a:spcPct val="90000"/>
                </a:lnSpc>
                <a:spcAft>
                  <a:spcPts val="1176"/>
                </a:spcAft>
              </a:pPr>
              <a:r>
                <a:rPr lang="en-US" sz="2255"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Sensors </a:t>
              </a:r>
              <a:br>
                <a:rPr lang="en-US" sz="2255"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br>
              <a:r>
                <a:rPr lang="en-US" sz="2255"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and devices</a:t>
              </a:r>
            </a:p>
          </p:txBody>
        </p:sp>
        <p:sp>
          <p:nvSpPr>
            <p:cNvPr id="111" name="Freeform 16"/>
            <p:cNvSpPr>
              <a:spLocks noChangeAspect="1" noEditPoints="1"/>
            </p:cNvSpPr>
            <p:nvPr/>
          </p:nvSpPr>
          <p:spPr bwMode="auto">
            <a:xfrm>
              <a:off x="474853" y="4945056"/>
              <a:ext cx="576951" cy="530500"/>
            </a:xfrm>
            <a:custGeom>
              <a:avLst/>
              <a:gdLst>
                <a:gd name="T0" fmla="*/ 363 w 400"/>
                <a:gd name="T1" fmla="*/ 0 h 367"/>
                <a:gd name="T2" fmla="*/ 38 w 400"/>
                <a:gd name="T3" fmla="*/ 0 h 367"/>
                <a:gd name="T4" fmla="*/ 0 w 400"/>
                <a:gd name="T5" fmla="*/ 37 h 367"/>
                <a:gd name="T6" fmla="*/ 0 w 400"/>
                <a:gd name="T7" fmla="*/ 255 h 367"/>
                <a:gd name="T8" fmla="*/ 38 w 400"/>
                <a:gd name="T9" fmla="*/ 292 h 367"/>
                <a:gd name="T10" fmla="*/ 184 w 400"/>
                <a:gd name="T11" fmla="*/ 292 h 367"/>
                <a:gd name="T12" fmla="*/ 230 w 400"/>
                <a:gd name="T13" fmla="*/ 335 h 367"/>
                <a:gd name="T14" fmla="*/ 230 w 400"/>
                <a:gd name="T15" fmla="*/ 367 h 367"/>
                <a:gd name="T16" fmla="*/ 328 w 400"/>
                <a:gd name="T17" fmla="*/ 367 h 367"/>
                <a:gd name="T18" fmla="*/ 328 w 400"/>
                <a:gd name="T19" fmla="*/ 292 h 367"/>
                <a:gd name="T20" fmla="*/ 363 w 400"/>
                <a:gd name="T21" fmla="*/ 292 h 367"/>
                <a:gd name="T22" fmla="*/ 400 w 400"/>
                <a:gd name="T23" fmla="*/ 255 h 367"/>
                <a:gd name="T24" fmla="*/ 400 w 400"/>
                <a:gd name="T25" fmla="*/ 37 h 367"/>
                <a:gd name="T26" fmla="*/ 363 w 400"/>
                <a:gd name="T27" fmla="*/ 0 h 367"/>
                <a:gd name="T28" fmla="*/ 361 w 400"/>
                <a:gd name="T29" fmla="*/ 253 h 367"/>
                <a:gd name="T30" fmla="*/ 328 w 400"/>
                <a:gd name="T31" fmla="*/ 253 h 367"/>
                <a:gd name="T32" fmla="*/ 328 w 400"/>
                <a:gd name="T33" fmla="*/ 197 h 367"/>
                <a:gd name="T34" fmla="*/ 305 w 400"/>
                <a:gd name="T35" fmla="*/ 197 h 367"/>
                <a:gd name="T36" fmla="*/ 305 w 400"/>
                <a:gd name="T37" fmla="*/ 219 h 367"/>
                <a:gd name="T38" fmla="*/ 298 w 400"/>
                <a:gd name="T39" fmla="*/ 219 h 367"/>
                <a:gd name="T40" fmla="*/ 298 w 400"/>
                <a:gd name="T41" fmla="*/ 180 h 367"/>
                <a:gd name="T42" fmla="*/ 275 w 400"/>
                <a:gd name="T43" fmla="*/ 180 h 367"/>
                <a:gd name="T44" fmla="*/ 275 w 400"/>
                <a:gd name="T45" fmla="*/ 219 h 367"/>
                <a:gd name="T46" fmla="*/ 269 w 400"/>
                <a:gd name="T47" fmla="*/ 219 h 367"/>
                <a:gd name="T48" fmla="*/ 269 w 400"/>
                <a:gd name="T49" fmla="*/ 166 h 367"/>
                <a:gd name="T50" fmla="*/ 245 w 400"/>
                <a:gd name="T51" fmla="*/ 166 h 367"/>
                <a:gd name="T52" fmla="*/ 245 w 400"/>
                <a:gd name="T53" fmla="*/ 219 h 367"/>
                <a:gd name="T54" fmla="*/ 239 w 400"/>
                <a:gd name="T55" fmla="*/ 219 h 367"/>
                <a:gd name="T56" fmla="*/ 239 w 400"/>
                <a:gd name="T57" fmla="*/ 111 h 367"/>
                <a:gd name="T58" fmla="*/ 216 w 400"/>
                <a:gd name="T59" fmla="*/ 111 h 367"/>
                <a:gd name="T60" fmla="*/ 216 w 400"/>
                <a:gd name="T61" fmla="*/ 249 h 367"/>
                <a:gd name="T62" fmla="*/ 208 w 400"/>
                <a:gd name="T63" fmla="*/ 249 h 367"/>
                <a:gd name="T64" fmla="*/ 208 w 400"/>
                <a:gd name="T65" fmla="*/ 197 h 367"/>
                <a:gd name="T66" fmla="*/ 183 w 400"/>
                <a:gd name="T67" fmla="*/ 197 h 367"/>
                <a:gd name="T68" fmla="*/ 183 w 400"/>
                <a:gd name="T69" fmla="*/ 253 h 367"/>
                <a:gd name="T70" fmla="*/ 39 w 400"/>
                <a:gd name="T71" fmla="*/ 253 h 367"/>
                <a:gd name="T72" fmla="*/ 39 w 400"/>
                <a:gd name="T73" fmla="*/ 39 h 367"/>
                <a:gd name="T74" fmla="*/ 361 w 400"/>
                <a:gd name="T75" fmla="*/ 39 h 367"/>
                <a:gd name="T76" fmla="*/ 361 w 400"/>
                <a:gd name="T77" fmla="*/ 25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0" h="367">
                  <a:moveTo>
                    <a:pt x="363" y="0"/>
                  </a:moveTo>
                  <a:cubicBezTo>
                    <a:pt x="38" y="0"/>
                    <a:pt x="38" y="0"/>
                    <a:pt x="38" y="0"/>
                  </a:cubicBezTo>
                  <a:cubicBezTo>
                    <a:pt x="17" y="0"/>
                    <a:pt x="0" y="16"/>
                    <a:pt x="0" y="37"/>
                  </a:cubicBezTo>
                  <a:cubicBezTo>
                    <a:pt x="0" y="255"/>
                    <a:pt x="0" y="255"/>
                    <a:pt x="0" y="255"/>
                  </a:cubicBezTo>
                  <a:cubicBezTo>
                    <a:pt x="0" y="275"/>
                    <a:pt x="17" y="292"/>
                    <a:pt x="38" y="292"/>
                  </a:cubicBezTo>
                  <a:cubicBezTo>
                    <a:pt x="184" y="292"/>
                    <a:pt x="184" y="292"/>
                    <a:pt x="184" y="292"/>
                  </a:cubicBezTo>
                  <a:cubicBezTo>
                    <a:pt x="191" y="310"/>
                    <a:pt x="230" y="335"/>
                    <a:pt x="230" y="335"/>
                  </a:cubicBezTo>
                  <a:cubicBezTo>
                    <a:pt x="230" y="367"/>
                    <a:pt x="230" y="367"/>
                    <a:pt x="230" y="367"/>
                  </a:cubicBezTo>
                  <a:cubicBezTo>
                    <a:pt x="328" y="367"/>
                    <a:pt x="328" y="367"/>
                    <a:pt x="328" y="367"/>
                  </a:cubicBezTo>
                  <a:cubicBezTo>
                    <a:pt x="328" y="292"/>
                    <a:pt x="328" y="292"/>
                    <a:pt x="328" y="292"/>
                  </a:cubicBezTo>
                  <a:cubicBezTo>
                    <a:pt x="363" y="292"/>
                    <a:pt x="363" y="292"/>
                    <a:pt x="363" y="292"/>
                  </a:cubicBezTo>
                  <a:cubicBezTo>
                    <a:pt x="384" y="292"/>
                    <a:pt x="400" y="275"/>
                    <a:pt x="400" y="255"/>
                  </a:cubicBezTo>
                  <a:cubicBezTo>
                    <a:pt x="400" y="37"/>
                    <a:pt x="400" y="37"/>
                    <a:pt x="400" y="37"/>
                  </a:cubicBezTo>
                  <a:cubicBezTo>
                    <a:pt x="400" y="16"/>
                    <a:pt x="384" y="0"/>
                    <a:pt x="363" y="0"/>
                  </a:cubicBezTo>
                  <a:close/>
                  <a:moveTo>
                    <a:pt x="361" y="253"/>
                  </a:moveTo>
                  <a:cubicBezTo>
                    <a:pt x="328" y="253"/>
                    <a:pt x="328" y="253"/>
                    <a:pt x="328" y="253"/>
                  </a:cubicBezTo>
                  <a:cubicBezTo>
                    <a:pt x="328" y="197"/>
                    <a:pt x="328" y="197"/>
                    <a:pt x="328" y="197"/>
                  </a:cubicBezTo>
                  <a:cubicBezTo>
                    <a:pt x="328" y="181"/>
                    <a:pt x="305" y="181"/>
                    <a:pt x="305" y="197"/>
                  </a:cubicBezTo>
                  <a:cubicBezTo>
                    <a:pt x="305" y="219"/>
                    <a:pt x="305" y="219"/>
                    <a:pt x="305" y="219"/>
                  </a:cubicBezTo>
                  <a:cubicBezTo>
                    <a:pt x="305" y="222"/>
                    <a:pt x="298" y="222"/>
                    <a:pt x="298" y="219"/>
                  </a:cubicBezTo>
                  <a:cubicBezTo>
                    <a:pt x="298" y="180"/>
                    <a:pt x="298" y="180"/>
                    <a:pt x="298" y="180"/>
                  </a:cubicBezTo>
                  <a:cubicBezTo>
                    <a:pt x="298" y="165"/>
                    <a:pt x="275" y="165"/>
                    <a:pt x="275" y="180"/>
                  </a:cubicBezTo>
                  <a:cubicBezTo>
                    <a:pt x="275" y="219"/>
                    <a:pt x="275" y="219"/>
                    <a:pt x="275" y="219"/>
                  </a:cubicBezTo>
                  <a:cubicBezTo>
                    <a:pt x="275" y="222"/>
                    <a:pt x="269" y="222"/>
                    <a:pt x="269" y="219"/>
                  </a:cubicBezTo>
                  <a:cubicBezTo>
                    <a:pt x="269" y="166"/>
                    <a:pt x="269" y="166"/>
                    <a:pt x="269" y="166"/>
                  </a:cubicBezTo>
                  <a:cubicBezTo>
                    <a:pt x="269" y="150"/>
                    <a:pt x="245" y="150"/>
                    <a:pt x="245" y="166"/>
                  </a:cubicBezTo>
                  <a:cubicBezTo>
                    <a:pt x="245" y="219"/>
                    <a:pt x="245" y="219"/>
                    <a:pt x="245" y="219"/>
                  </a:cubicBezTo>
                  <a:cubicBezTo>
                    <a:pt x="245" y="222"/>
                    <a:pt x="239" y="222"/>
                    <a:pt x="239" y="219"/>
                  </a:cubicBezTo>
                  <a:cubicBezTo>
                    <a:pt x="239" y="111"/>
                    <a:pt x="239" y="111"/>
                    <a:pt x="239" y="111"/>
                  </a:cubicBezTo>
                  <a:cubicBezTo>
                    <a:pt x="239" y="96"/>
                    <a:pt x="216" y="96"/>
                    <a:pt x="216" y="111"/>
                  </a:cubicBezTo>
                  <a:cubicBezTo>
                    <a:pt x="216" y="249"/>
                    <a:pt x="216" y="249"/>
                    <a:pt x="216" y="249"/>
                  </a:cubicBezTo>
                  <a:cubicBezTo>
                    <a:pt x="216" y="252"/>
                    <a:pt x="208" y="252"/>
                    <a:pt x="208" y="249"/>
                  </a:cubicBezTo>
                  <a:cubicBezTo>
                    <a:pt x="208" y="197"/>
                    <a:pt x="208" y="197"/>
                    <a:pt x="208" y="197"/>
                  </a:cubicBezTo>
                  <a:cubicBezTo>
                    <a:pt x="208" y="178"/>
                    <a:pt x="183" y="179"/>
                    <a:pt x="183" y="197"/>
                  </a:cubicBezTo>
                  <a:cubicBezTo>
                    <a:pt x="183" y="253"/>
                    <a:pt x="183" y="253"/>
                    <a:pt x="183" y="253"/>
                  </a:cubicBezTo>
                  <a:cubicBezTo>
                    <a:pt x="39" y="253"/>
                    <a:pt x="39" y="253"/>
                    <a:pt x="39" y="253"/>
                  </a:cubicBezTo>
                  <a:cubicBezTo>
                    <a:pt x="39" y="39"/>
                    <a:pt x="39" y="39"/>
                    <a:pt x="39" y="39"/>
                  </a:cubicBezTo>
                  <a:cubicBezTo>
                    <a:pt x="361" y="39"/>
                    <a:pt x="361" y="39"/>
                    <a:pt x="361" y="39"/>
                  </a:cubicBezTo>
                  <a:cubicBezTo>
                    <a:pt x="361" y="253"/>
                    <a:pt x="361" y="253"/>
                    <a:pt x="361" y="253"/>
                  </a:cubicBezTo>
                  <a:close/>
                </a:path>
              </a:pathLst>
            </a:custGeom>
            <a:solidFill>
              <a:schemeClr val="tx1"/>
            </a:solidFill>
            <a:ln>
              <a:noFill/>
            </a:ln>
            <a:extLst/>
          </p:spPr>
          <p:txBody>
            <a:bodyPr vert="horz" wrap="square" lIns="179259" tIns="89629" rIns="179259" bIns="89629" numCol="1" anchor="t" anchorCtr="0" compatLnSpc="1">
              <a:prstTxWarp prst="textNoShape">
                <a:avLst/>
              </a:prstTxWarp>
            </a:bodyPr>
            <a:lstStyle/>
            <a:p>
              <a:pPr algn="l" defTabSz="1828476" fontAlgn="auto">
                <a:spcBef>
                  <a:spcPts val="0"/>
                </a:spcBef>
                <a:spcAft>
                  <a:spcPts val="0"/>
                </a:spcAft>
              </a:pPr>
              <a:endParaRPr lang="en-US" sz="3529">
                <a:solidFill>
                  <a:srgbClr val="333333"/>
                </a:solidFill>
                <a:latin typeface="Segoe UI"/>
                <a:ea typeface="MS PGothic" panose="020B0600070205080204" pitchFamily="34" charset="-128"/>
              </a:endParaRPr>
            </a:p>
          </p:txBody>
        </p:sp>
      </p:grpSp>
      <p:sp>
        <p:nvSpPr>
          <p:cNvPr id="21" name="Rectangle 20"/>
          <p:cNvSpPr/>
          <p:nvPr/>
        </p:nvSpPr>
        <p:spPr>
          <a:xfrm>
            <a:off x="10359003" y="12157411"/>
            <a:ext cx="2591350" cy="574773"/>
          </a:xfrm>
          <a:prstGeom prst="rect">
            <a:avLst/>
          </a:prstGeom>
        </p:spPr>
        <p:txBody>
          <a:bodyPr wrap="none">
            <a:spAutoFit/>
          </a:bodyPr>
          <a:lstStyle/>
          <a:p>
            <a:pPr defTabSz="1421531" fontAlgn="auto">
              <a:spcAft>
                <a:spcPct val="35000"/>
              </a:spcAft>
            </a:pPr>
            <a:r>
              <a:rPr lang="en-US" sz="3135" b="1"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INTELLIGENCE</a:t>
            </a:r>
          </a:p>
        </p:txBody>
      </p:sp>
      <p:sp>
        <p:nvSpPr>
          <p:cNvPr id="2" name="Right Arrow 1"/>
          <p:cNvSpPr/>
          <p:nvPr/>
        </p:nvSpPr>
        <p:spPr bwMode="auto">
          <a:xfrm>
            <a:off x="3441526" y="12234747"/>
            <a:ext cx="6832951" cy="509025"/>
          </a:xfrm>
          <a:prstGeom prst="rightArrow">
            <a:avLst/>
          </a:prstGeom>
          <a:solidFill>
            <a:srgbClr val="0080EA"/>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35843" tIns="89629" rIns="35843" bIns="179208" numCol="1" spcCol="1270" anchor="t" anchorCtr="0">
            <a:noAutofit/>
          </a:bodyPr>
          <a:lstStyle/>
          <a:p>
            <a:pPr defTabSz="1421531" fontAlgn="auto">
              <a:spcAft>
                <a:spcPct val="35000"/>
              </a:spcAft>
            </a:pPr>
            <a:endParaRPr lang="en-US" sz="3137" b="1" spc="-59" dirty="0" err="1">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sp>
        <p:nvSpPr>
          <p:cNvPr id="22" name="Rectangle 21"/>
          <p:cNvSpPr/>
          <p:nvPr/>
        </p:nvSpPr>
        <p:spPr>
          <a:xfrm>
            <a:off x="21934705" y="12157411"/>
            <a:ext cx="1546193" cy="574773"/>
          </a:xfrm>
          <a:prstGeom prst="rect">
            <a:avLst/>
          </a:prstGeom>
        </p:spPr>
        <p:txBody>
          <a:bodyPr wrap="none">
            <a:spAutoFit/>
          </a:bodyPr>
          <a:lstStyle/>
          <a:p>
            <a:pPr defTabSz="1421531" fontAlgn="auto">
              <a:spcAft>
                <a:spcPct val="35000"/>
              </a:spcAft>
            </a:pPr>
            <a:r>
              <a:rPr lang="en-US" sz="3135" b="1"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ACTION</a:t>
            </a:r>
          </a:p>
        </p:txBody>
      </p:sp>
      <p:grpSp>
        <p:nvGrpSpPr>
          <p:cNvPr id="18" name="Group 17"/>
          <p:cNvGrpSpPr/>
          <p:nvPr/>
        </p:nvGrpSpPr>
        <p:grpSpPr>
          <a:xfrm>
            <a:off x="21411434" y="6032384"/>
            <a:ext cx="2431015" cy="2067420"/>
            <a:chOff x="10920388" y="2780901"/>
            <a:chExt cx="1239881" cy="1054438"/>
          </a:xfrm>
        </p:grpSpPr>
        <p:grpSp>
          <p:nvGrpSpPr>
            <p:cNvPr id="9" name="Group 8"/>
            <p:cNvGrpSpPr/>
            <p:nvPr/>
          </p:nvGrpSpPr>
          <p:grpSpPr>
            <a:xfrm>
              <a:off x="11311238" y="2780901"/>
              <a:ext cx="458181" cy="590870"/>
              <a:chOff x="8824650" y="2294433"/>
              <a:chExt cx="368737" cy="475523"/>
            </a:xfrm>
          </p:grpSpPr>
          <p:sp>
            <p:nvSpPr>
              <p:cNvPr id="117" name="Freeform 74"/>
              <p:cNvSpPr>
                <a:spLocks noEditPoints="1"/>
              </p:cNvSpPr>
              <p:nvPr/>
            </p:nvSpPr>
            <p:spPr bwMode="auto">
              <a:xfrm flipH="1">
                <a:off x="8824650" y="2294433"/>
                <a:ext cx="176113" cy="475523"/>
              </a:xfrm>
              <a:custGeom>
                <a:avLst/>
                <a:gdLst>
                  <a:gd name="T0" fmla="*/ 417 w 858"/>
                  <a:gd name="T1" fmla="*/ 0 h 2322"/>
                  <a:gd name="T2" fmla="*/ 609 w 858"/>
                  <a:gd name="T3" fmla="*/ 191 h 2322"/>
                  <a:gd name="T4" fmla="*/ 417 w 858"/>
                  <a:gd name="T5" fmla="*/ 377 h 2322"/>
                  <a:gd name="T6" fmla="*/ 226 w 858"/>
                  <a:gd name="T7" fmla="*/ 191 h 2322"/>
                  <a:gd name="T8" fmla="*/ 417 w 858"/>
                  <a:gd name="T9" fmla="*/ 0 h 2322"/>
                  <a:gd name="T10" fmla="*/ 191 w 858"/>
                  <a:gd name="T11" fmla="*/ 2218 h 2322"/>
                  <a:gd name="T12" fmla="*/ 301 w 858"/>
                  <a:gd name="T13" fmla="*/ 2322 h 2322"/>
                  <a:gd name="T14" fmla="*/ 406 w 858"/>
                  <a:gd name="T15" fmla="*/ 2218 h 2322"/>
                  <a:gd name="T16" fmla="*/ 406 w 858"/>
                  <a:gd name="T17" fmla="*/ 1324 h 2322"/>
                  <a:gd name="T18" fmla="*/ 452 w 858"/>
                  <a:gd name="T19" fmla="*/ 1324 h 2322"/>
                  <a:gd name="T20" fmla="*/ 452 w 858"/>
                  <a:gd name="T21" fmla="*/ 2218 h 2322"/>
                  <a:gd name="T22" fmla="*/ 557 w 858"/>
                  <a:gd name="T23" fmla="*/ 2322 h 2322"/>
                  <a:gd name="T24" fmla="*/ 667 w 858"/>
                  <a:gd name="T25" fmla="*/ 2218 h 2322"/>
                  <a:gd name="T26" fmla="*/ 667 w 858"/>
                  <a:gd name="T27" fmla="*/ 679 h 2322"/>
                  <a:gd name="T28" fmla="*/ 713 w 858"/>
                  <a:gd name="T29" fmla="*/ 679 h 2322"/>
                  <a:gd name="T30" fmla="*/ 713 w 858"/>
                  <a:gd name="T31" fmla="*/ 1248 h 2322"/>
                  <a:gd name="T32" fmla="*/ 858 w 858"/>
                  <a:gd name="T33" fmla="*/ 1248 h 2322"/>
                  <a:gd name="T34" fmla="*/ 858 w 858"/>
                  <a:gd name="T35" fmla="*/ 667 h 2322"/>
                  <a:gd name="T36" fmla="*/ 638 w 858"/>
                  <a:gd name="T37" fmla="*/ 418 h 2322"/>
                  <a:gd name="T38" fmla="*/ 215 w 858"/>
                  <a:gd name="T39" fmla="*/ 418 h 2322"/>
                  <a:gd name="T40" fmla="*/ 0 w 858"/>
                  <a:gd name="T41" fmla="*/ 662 h 2322"/>
                  <a:gd name="T42" fmla="*/ 0 w 858"/>
                  <a:gd name="T43" fmla="*/ 1248 h 2322"/>
                  <a:gd name="T44" fmla="*/ 145 w 858"/>
                  <a:gd name="T45" fmla="*/ 1248 h 2322"/>
                  <a:gd name="T46" fmla="*/ 145 w 858"/>
                  <a:gd name="T47" fmla="*/ 679 h 2322"/>
                  <a:gd name="T48" fmla="*/ 197 w 858"/>
                  <a:gd name="T49" fmla="*/ 679 h 2322"/>
                  <a:gd name="T50" fmla="*/ 191 w 858"/>
                  <a:gd name="T51" fmla="*/ 2218 h 2322"/>
                  <a:gd name="T52" fmla="*/ 191 w 858"/>
                  <a:gd name="T53" fmla="*/ 2218 h 2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8" h="2322">
                    <a:moveTo>
                      <a:pt x="417" y="0"/>
                    </a:moveTo>
                    <a:cubicBezTo>
                      <a:pt x="522" y="0"/>
                      <a:pt x="609" y="87"/>
                      <a:pt x="609" y="191"/>
                    </a:cubicBezTo>
                    <a:cubicBezTo>
                      <a:pt x="609" y="296"/>
                      <a:pt x="522" y="377"/>
                      <a:pt x="417" y="377"/>
                    </a:cubicBezTo>
                    <a:cubicBezTo>
                      <a:pt x="313" y="377"/>
                      <a:pt x="226" y="296"/>
                      <a:pt x="226" y="191"/>
                    </a:cubicBezTo>
                    <a:cubicBezTo>
                      <a:pt x="226" y="87"/>
                      <a:pt x="313" y="0"/>
                      <a:pt x="417" y="0"/>
                    </a:cubicBezTo>
                    <a:close/>
                    <a:moveTo>
                      <a:pt x="191" y="2218"/>
                    </a:moveTo>
                    <a:cubicBezTo>
                      <a:pt x="191" y="2276"/>
                      <a:pt x="244" y="2322"/>
                      <a:pt x="301" y="2322"/>
                    </a:cubicBezTo>
                    <a:cubicBezTo>
                      <a:pt x="359" y="2322"/>
                      <a:pt x="406" y="2276"/>
                      <a:pt x="406" y="2218"/>
                    </a:cubicBezTo>
                    <a:cubicBezTo>
                      <a:pt x="406" y="1324"/>
                      <a:pt x="406" y="1324"/>
                      <a:pt x="406" y="1324"/>
                    </a:cubicBezTo>
                    <a:cubicBezTo>
                      <a:pt x="452" y="1324"/>
                      <a:pt x="452" y="1324"/>
                      <a:pt x="452" y="1324"/>
                    </a:cubicBezTo>
                    <a:cubicBezTo>
                      <a:pt x="452" y="2218"/>
                      <a:pt x="452" y="2218"/>
                      <a:pt x="452" y="2218"/>
                    </a:cubicBezTo>
                    <a:cubicBezTo>
                      <a:pt x="452" y="2276"/>
                      <a:pt x="499" y="2322"/>
                      <a:pt x="557" y="2322"/>
                    </a:cubicBezTo>
                    <a:cubicBezTo>
                      <a:pt x="620" y="2322"/>
                      <a:pt x="667" y="2276"/>
                      <a:pt x="667" y="2218"/>
                    </a:cubicBezTo>
                    <a:cubicBezTo>
                      <a:pt x="667" y="679"/>
                      <a:pt x="667" y="679"/>
                      <a:pt x="667" y="679"/>
                    </a:cubicBezTo>
                    <a:cubicBezTo>
                      <a:pt x="713" y="679"/>
                      <a:pt x="713" y="679"/>
                      <a:pt x="713" y="679"/>
                    </a:cubicBezTo>
                    <a:cubicBezTo>
                      <a:pt x="713" y="1248"/>
                      <a:pt x="713" y="1248"/>
                      <a:pt x="713" y="1248"/>
                    </a:cubicBezTo>
                    <a:cubicBezTo>
                      <a:pt x="713" y="1358"/>
                      <a:pt x="858" y="1358"/>
                      <a:pt x="858" y="1248"/>
                    </a:cubicBezTo>
                    <a:cubicBezTo>
                      <a:pt x="858" y="667"/>
                      <a:pt x="858" y="667"/>
                      <a:pt x="858" y="667"/>
                    </a:cubicBezTo>
                    <a:cubicBezTo>
                      <a:pt x="858" y="540"/>
                      <a:pt x="788" y="418"/>
                      <a:pt x="638" y="418"/>
                    </a:cubicBezTo>
                    <a:cubicBezTo>
                      <a:pt x="215" y="418"/>
                      <a:pt x="215" y="418"/>
                      <a:pt x="215" y="418"/>
                    </a:cubicBezTo>
                    <a:cubicBezTo>
                      <a:pt x="81" y="418"/>
                      <a:pt x="0" y="528"/>
                      <a:pt x="0" y="662"/>
                    </a:cubicBezTo>
                    <a:cubicBezTo>
                      <a:pt x="0" y="1248"/>
                      <a:pt x="0" y="1248"/>
                      <a:pt x="0" y="1248"/>
                    </a:cubicBezTo>
                    <a:cubicBezTo>
                      <a:pt x="0" y="1358"/>
                      <a:pt x="145" y="1358"/>
                      <a:pt x="145" y="1248"/>
                    </a:cubicBezTo>
                    <a:cubicBezTo>
                      <a:pt x="145" y="679"/>
                      <a:pt x="145" y="679"/>
                      <a:pt x="145" y="679"/>
                    </a:cubicBezTo>
                    <a:cubicBezTo>
                      <a:pt x="197" y="679"/>
                      <a:pt x="197" y="679"/>
                      <a:pt x="197" y="679"/>
                    </a:cubicBezTo>
                    <a:cubicBezTo>
                      <a:pt x="191" y="2218"/>
                      <a:pt x="191" y="2218"/>
                      <a:pt x="191" y="2218"/>
                    </a:cubicBezTo>
                    <a:cubicBezTo>
                      <a:pt x="191" y="2218"/>
                      <a:pt x="191" y="2218"/>
                      <a:pt x="191" y="2218"/>
                    </a:cubicBezTo>
                    <a:close/>
                  </a:path>
                </a:pathLst>
              </a:custGeom>
              <a:solidFill>
                <a:schemeClr val="tx1"/>
              </a:solidFill>
              <a:ln>
                <a:noFill/>
              </a:ln>
            </p:spPr>
            <p:txBody>
              <a:bodyPr vert="horz" wrap="square" lIns="179259" tIns="89629" rIns="179259" bIns="89629" numCol="1" anchor="t" anchorCtr="0" compatLnSpc="1">
                <a:prstTxWarp prst="textNoShape">
                  <a:avLst/>
                </a:prstTxWarp>
              </a:bodyPr>
              <a:lstStyle/>
              <a:p>
                <a:pPr algn="l" defTabSz="1828476" fontAlgn="auto">
                  <a:spcBef>
                    <a:spcPts val="0"/>
                  </a:spcBef>
                  <a:spcAft>
                    <a:spcPts val="0"/>
                  </a:spcAft>
                </a:pPr>
                <a:endParaRPr lang="en-US" sz="3529">
                  <a:solidFill>
                    <a:srgbClr val="333333"/>
                  </a:solidFill>
                  <a:latin typeface="Segoe UI"/>
                  <a:ea typeface="MS PGothic" panose="020B0600070205080204" pitchFamily="34" charset="-128"/>
                </a:endParaRPr>
              </a:p>
            </p:txBody>
          </p:sp>
          <p:sp>
            <p:nvSpPr>
              <p:cNvPr id="118" name="Freeform 74"/>
              <p:cNvSpPr>
                <a:spLocks noEditPoints="1"/>
              </p:cNvSpPr>
              <p:nvPr/>
            </p:nvSpPr>
            <p:spPr bwMode="auto">
              <a:xfrm flipH="1">
                <a:off x="9017274" y="2294433"/>
                <a:ext cx="176113" cy="475523"/>
              </a:xfrm>
              <a:custGeom>
                <a:avLst/>
                <a:gdLst>
                  <a:gd name="T0" fmla="*/ 417 w 858"/>
                  <a:gd name="T1" fmla="*/ 0 h 2322"/>
                  <a:gd name="T2" fmla="*/ 609 w 858"/>
                  <a:gd name="T3" fmla="*/ 191 h 2322"/>
                  <a:gd name="T4" fmla="*/ 417 w 858"/>
                  <a:gd name="T5" fmla="*/ 377 h 2322"/>
                  <a:gd name="T6" fmla="*/ 226 w 858"/>
                  <a:gd name="T7" fmla="*/ 191 h 2322"/>
                  <a:gd name="T8" fmla="*/ 417 w 858"/>
                  <a:gd name="T9" fmla="*/ 0 h 2322"/>
                  <a:gd name="T10" fmla="*/ 191 w 858"/>
                  <a:gd name="T11" fmla="*/ 2218 h 2322"/>
                  <a:gd name="T12" fmla="*/ 301 w 858"/>
                  <a:gd name="T13" fmla="*/ 2322 h 2322"/>
                  <a:gd name="T14" fmla="*/ 406 w 858"/>
                  <a:gd name="T15" fmla="*/ 2218 h 2322"/>
                  <a:gd name="T16" fmla="*/ 406 w 858"/>
                  <a:gd name="T17" fmla="*/ 1324 h 2322"/>
                  <a:gd name="T18" fmla="*/ 452 w 858"/>
                  <a:gd name="T19" fmla="*/ 1324 h 2322"/>
                  <a:gd name="T20" fmla="*/ 452 w 858"/>
                  <a:gd name="T21" fmla="*/ 2218 h 2322"/>
                  <a:gd name="T22" fmla="*/ 557 w 858"/>
                  <a:gd name="T23" fmla="*/ 2322 h 2322"/>
                  <a:gd name="T24" fmla="*/ 667 w 858"/>
                  <a:gd name="T25" fmla="*/ 2218 h 2322"/>
                  <a:gd name="T26" fmla="*/ 667 w 858"/>
                  <a:gd name="T27" fmla="*/ 679 h 2322"/>
                  <a:gd name="T28" fmla="*/ 713 w 858"/>
                  <a:gd name="T29" fmla="*/ 679 h 2322"/>
                  <a:gd name="T30" fmla="*/ 713 w 858"/>
                  <a:gd name="T31" fmla="*/ 1248 h 2322"/>
                  <a:gd name="T32" fmla="*/ 858 w 858"/>
                  <a:gd name="T33" fmla="*/ 1248 h 2322"/>
                  <a:gd name="T34" fmla="*/ 858 w 858"/>
                  <a:gd name="T35" fmla="*/ 667 h 2322"/>
                  <a:gd name="T36" fmla="*/ 638 w 858"/>
                  <a:gd name="T37" fmla="*/ 418 h 2322"/>
                  <a:gd name="T38" fmla="*/ 215 w 858"/>
                  <a:gd name="T39" fmla="*/ 418 h 2322"/>
                  <a:gd name="T40" fmla="*/ 0 w 858"/>
                  <a:gd name="T41" fmla="*/ 662 h 2322"/>
                  <a:gd name="T42" fmla="*/ 0 w 858"/>
                  <a:gd name="T43" fmla="*/ 1248 h 2322"/>
                  <a:gd name="T44" fmla="*/ 145 w 858"/>
                  <a:gd name="T45" fmla="*/ 1248 h 2322"/>
                  <a:gd name="T46" fmla="*/ 145 w 858"/>
                  <a:gd name="T47" fmla="*/ 679 h 2322"/>
                  <a:gd name="T48" fmla="*/ 197 w 858"/>
                  <a:gd name="T49" fmla="*/ 679 h 2322"/>
                  <a:gd name="T50" fmla="*/ 191 w 858"/>
                  <a:gd name="T51" fmla="*/ 2218 h 2322"/>
                  <a:gd name="T52" fmla="*/ 191 w 858"/>
                  <a:gd name="T53" fmla="*/ 2218 h 2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8" h="2322">
                    <a:moveTo>
                      <a:pt x="417" y="0"/>
                    </a:moveTo>
                    <a:cubicBezTo>
                      <a:pt x="522" y="0"/>
                      <a:pt x="609" y="87"/>
                      <a:pt x="609" y="191"/>
                    </a:cubicBezTo>
                    <a:cubicBezTo>
                      <a:pt x="609" y="296"/>
                      <a:pt x="522" y="377"/>
                      <a:pt x="417" y="377"/>
                    </a:cubicBezTo>
                    <a:cubicBezTo>
                      <a:pt x="313" y="377"/>
                      <a:pt x="226" y="296"/>
                      <a:pt x="226" y="191"/>
                    </a:cubicBezTo>
                    <a:cubicBezTo>
                      <a:pt x="226" y="87"/>
                      <a:pt x="313" y="0"/>
                      <a:pt x="417" y="0"/>
                    </a:cubicBezTo>
                    <a:close/>
                    <a:moveTo>
                      <a:pt x="191" y="2218"/>
                    </a:moveTo>
                    <a:cubicBezTo>
                      <a:pt x="191" y="2276"/>
                      <a:pt x="244" y="2322"/>
                      <a:pt x="301" y="2322"/>
                    </a:cubicBezTo>
                    <a:cubicBezTo>
                      <a:pt x="359" y="2322"/>
                      <a:pt x="406" y="2276"/>
                      <a:pt x="406" y="2218"/>
                    </a:cubicBezTo>
                    <a:cubicBezTo>
                      <a:pt x="406" y="1324"/>
                      <a:pt x="406" y="1324"/>
                      <a:pt x="406" y="1324"/>
                    </a:cubicBezTo>
                    <a:cubicBezTo>
                      <a:pt x="452" y="1324"/>
                      <a:pt x="452" y="1324"/>
                      <a:pt x="452" y="1324"/>
                    </a:cubicBezTo>
                    <a:cubicBezTo>
                      <a:pt x="452" y="2218"/>
                      <a:pt x="452" y="2218"/>
                      <a:pt x="452" y="2218"/>
                    </a:cubicBezTo>
                    <a:cubicBezTo>
                      <a:pt x="452" y="2276"/>
                      <a:pt x="499" y="2322"/>
                      <a:pt x="557" y="2322"/>
                    </a:cubicBezTo>
                    <a:cubicBezTo>
                      <a:pt x="620" y="2322"/>
                      <a:pt x="667" y="2276"/>
                      <a:pt x="667" y="2218"/>
                    </a:cubicBezTo>
                    <a:cubicBezTo>
                      <a:pt x="667" y="679"/>
                      <a:pt x="667" y="679"/>
                      <a:pt x="667" y="679"/>
                    </a:cubicBezTo>
                    <a:cubicBezTo>
                      <a:pt x="713" y="679"/>
                      <a:pt x="713" y="679"/>
                      <a:pt x="713" y="679"/>
                    </a:cubicBezTo>
                    <a:cubicBezTo>
                      <a:pt x="713" y="1248"/>
                      <a:pt x="713" y="1248"/>
                      <a:pt x="713" y="1248"/>
                    </a:cubicBezTo>
                    <a:cubicBezTo>
                      <a:pt x="713" y="1358"/>
                      <a:pt x="858" y="1358"/>
                      <a:pt x="858" y="1248"/>
                    </a:cubicBezTo>
                    <a:cubicBezTo>
                      <a:pt x="858" y="667"/>
                      <a:pt x="858" y="667"/>
                      <a:pt x="858" y="667"/>
                    </a:cubicBezTo>
                    <a:cubicBezTo>
                      <a:pt x="858" y="540"/>
                      <a:pt x="788" y="418"/>
                      <a:pt x="638" y="418"/>
                    </a:cubicBezTo>
                    <a:cubicBezTo>
                      <a:pt x="215" y="418"/>
                      <a:pt x="215" y="418"/>
                      <a:pt x="215" y="418"/>
                    </a:cubicBezTo>
                    <a:cubicBezTo>
                      <a:pt x="81" y="418"/>
                      <a:pt x="0" y="528"/>
                      <a:pt x="0" y="662"/>
                    </a:cubicBezTo>
                    <a:cubicBezTo>
                      <a:pt x="0" y="1248"/>
                      <a:pt x="0" y="1248"/>
                      <a:pt x="0" y="1248"/>
                    </a:cubicBezTo>
                    <a:cubicBezTo>
                      <a:pt x="0" y="1358"/>
                      <a:pt x="145" y="1358"/>
                      <a:pt x="145" y="1248"/>
                    </a:cubicBezTo>
                    <a:cubicBezTo>
                      <a:pt x="145" y="679"/>
                      <a:pt x="145" y="679"/>
                      <a:pt x="145" y="679"/>
                    </a:cubicBezTo>
                    <a:cubicBezTo>
                      <a:pt x="197" y="679"/>
                      <a:pt x="197" y="679"/>
                      <a:pt x="197" y="679"/>
                    </a:cubicBezTo>
                    <a:cubicBezTo>
                      <a:pt x="191" y="2218"/>
                      <a:pt x="191" y="2218"/>
                      <a:pt x="191" y="2218"/>
                    </a:cubicBezTo>
                    <a:cubicBezTo>
                      <a:pt x="191" y="2218"/>
                      <a:pt x="191" y="2218"/>
                      <a:pt x="191" y="2218"/>
                    </a:cubicBezTo>
                    <a:close/>
                  </a:path>
                </a:pathLst>
              </a:custGeom>
              <a:solidFill>
                <a:schemeClr val="tx1"/>
              </a:solidFill>
              <a:ln>
                <a:noFill/>
              </a:ln>
            </p:spPr>
            <p:txBody>
              <a:bodyPr vert="horz" wrap="square" lIns="179259" tIns="89629" rIns="179259" bIns="89629" numCol="1" anchor="t" anchorCtr="0" compatLnSpc="1">
                <a:prstTxWarp prst="textNoShape">
                  <a:avLst/>
                </a:prstTxWarp>
              </a:bodyPr>
              <a:lstStyle/>
              <a:p>
                <a:pPr algn="l" defTabSz="1828476" fontAlgn="auto">
                  <a:spcBef>
                    <a:spcPts val="0"/>
                  </a:spcBef>
                  <a:spcAft>
                    <a:spcPts val="0"/>
                  </a:spcAft>
                </a:pPr>
                <a:endParaRPr lang="en-US" sz="3529">
                  <a:solidFill>
                    <a:srgbClr val="333333"/>
                  </a:solidFill>
                  <a:latin typeface="Segoe UI"/>
                  <a:ea typeface="MS PGothic" panose="020B0600070205080204" pitchFamily="34" charset="-128"/>
                </a:endParaRPr>
              </a:p>
            </p:txBody>
          </p:sp>
        </p:grpSp>
        <p:sp>
          <p:nvSpPr>
            <p:cNvPr id="119" name="TextBox 118"/>
            <p:cNvSpPr txBox="1"/>
            <p:nvPr/>
          </p:nvSpPr>
          <p:spPr>
            <a:xfrm>
              <a:off x="10920388" y="3380620"/>
              <a:ext cx="1239881" cy="454719"/>
            </a:xfrm>
            <a:prstGeom prst="rect">
              <a:avLst/>
            </a:prstGeom>
            <a:noFill/>
          </p:spPr>
          <p:txBody>
            <a:bodyPr wrap="square" lIns="358519" tIns="286815" rIns="358519" bIns="286815" rtlCol="0">
              <a:spAutoFit/>
            </a:bodyPr>
            <a:lstStyle/>
            <a:p>
              <a:pPr defTabSz="1828476" fontAlgn="auto">
                <a:lnSpc>
                  <a:spcPct val="90000"/>
                </a:lnSpc>
                <a:spcAft>
                  <a:spcPts val="1176"/>
                </a:spcAft>
              </a:pPr>
              <a:r>
                <a:rPr lang="en-US" sz="2255"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People</a:t>
              </a:r>
            </a:p>
          </p:txBody>
        </p:sp>
      </p:grpSp>
      <p:grpSp>
        <p:nvGrpSpPr>
          <p:cNvPr id="19" name="Group 18"/>
          <p:cNvGrpSpPr/>
          <p:nvPr/>
        </p:nvGrpSpPr>
        <p:grpSpPr>
          <a:xfrm>
            <a:off x="21733777" y="9335225"/>
            <a:ext cx="2111749" cy="2565950"/>
            <a:chOff x="11084791" y="4760710"/>
            <a:chExt cx="1077047" cy="1308701"/>
          </a:xfrm>
        </p:grpSpPr>
        <p:grpSp>
          <p:nvGrpSpPr>
            <p:cNvPr id="10" name="Group 9"/>
            <p:cNvGrpSpPr/>
            <p:nvPr/>
          </p:nvGrpSpPr>
          <p:grpSpPr>
            <a:xfrm>
              <a:off x="11311897" y="4760710"/>
              <a:ext cx="503712" cy="783392"/>
              <a:chOff x="8597110" y="4718972"/>
              <a:chExt cx="361215" cy="561776"/>
            </a:xfrm>
          </p:grpSpPr>
          <p:sp>
            <p:nvSpPr>
              <p:cNvPr id="120" name="Freeform 68"/>
              <p:cNvSpPr>
                <a:spLocks/>
              </p:cNvSpPr>
              <p:nvPr/>
            </p:nvSpPr>
            <p:spPr bwMode="auto">
              <a:xfrm rot="16200000">
                <a:off x="8612012" y="5015484"/>
                <a:ext cx="273629" cy="256899"/>
              </a:xfrm>
              <a:custGeom>
                <a:avLst/>
                <a:gdLst>
                  <a:gd name="T0" fmla="*/ 564 w 1203"/>
                  <a:gd name="T1" fmla="*/ 1129 h 1129"/>
                  <a:gd name="T2" fmla="*/ 0 w 1203"/>
                  <a:gd name="T3" fmla="*/ 565 h 1129"/>
                  <a:gd name="T4" fmla="*/ 564 w 1203"/>
                  <a:gd name="T5" fmla="*/ 0 h 1129"/>
                  <a:gd name="T6" fmla="*/ 1115 w 1203"/>
                  <a:gd name="T7" fmla="*/ 443 h 1129"/>
                  <a:gd name="T8" fmla="*/ 1203 w 1203"/>
                  <a:gd name="T9" fmla="*/ 449 h 1129"/>
                  <a:gd name="T10" fmla="*/ 1055 w 1203"/>
                  <a:gd name="T11" fmla="*/ 599 h 1129"/>
                  <a:gd name="T12" fmla="*/ 876 w 1203"/>
                  <a:gd name="T13" fmla="*/ 426 h 1129"/>
                  <a:gd name="T14" fmla="*/ 963 w 1203"/>
                  <a:gd name="T15" fmla="*/ 432 h 1129"/>
                  <a:gd name="T16" fmla="*/ 431 w 1203"/>
                  <a:gd name="T17" fmla="*/ 166 h 1129"/>
                  <a:gd name="T18" fmla="*/ 165 w 1203"/>
                  <a:gd name="T19" fmla="*/ 698 h 1129"/>
                  <a:gd name="T20" fmla="*/ 564 w 1203"/>
                  <a:gd name="T21" fmla="*/ 985 h 1129"/>
                  <a:gd name="T22" fmla="*/ 564 w 1203"/>
                  <a:gd name="T23" fmla="*/ 1129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3" h="1129">
                    <a:moveTo>
                      <a:pt x="564" y="1129"/>
                    </a:moveTo>
                    <a:cubicBezTo>
                      <a:pt x="252" y="1129"/>
                      <a:pt x="0" y="877"/>
                      <a:pt x="0" y="565"/>
                    </a:cubicBezTo>
                    <a:cubicBezTo>
                      <a:pt x="0" y="253"/>
                      <a:pt x="252" y="0"/>
                      <a:pt x="564" y="0"/>
                    </a:cubicBezTo>
                    <a:cubicBezTo>
                      <a:pt x="829" y="0"/>
                      <a:pt x="1058" y="184"/>
                      <a:pt x="1115" y="443"/>
                    </a:cubicBezTo>
                    <a:cubicBezTo>
                      <a:pt x="1203" y="449"/>
                      <a:pt x="1203" y="449"/>
                      <a:pt x="1203" y="449"/>
                    </a:cubicBezTo>
                    <a:cubicBezTo>
                      <a:pt x="1055" y="599"/>
                      <a:pt x="1055" y="599"/>
                      <a:pt x="1055" y="599"/>
                    </a:cubicBezTo>
                    <a:cubicBezTo>
                      <a:pt x="876" y="426"/>
                      <a:pt x="876" y="426"/>
                      <a:pt x="876" y="426"/>
                    </a:cubicBezTo>
                    <a:cubicBezTo>
                      <a:pt x="963" y="432"/>
                      <a:pt x="963" y="432"/>
                      <a:pt x="963" y="432"/>
                    </a:cubicBezTo>
                    <a:cubicBezTo>
                      <a:pt x="889" y="212"/>
                      <a:pt x="651" y="93"/>
                      <a:pt x="431" y="166"/>
                    </a:cubicBezTo>
                    <a:cubicBezTo>
                      <a:pt x="211" y="239"/>
                      <a:pt x="92" y="477"/>
                      <a:pt x="165" y="698"/>
                    </a:cubicBezTo>
                    <a:cubicBezTo>
                      <a:pt x="222" y="869"/>
                      <a:pt x="383" y="985"/>
                      <a:pt x="564" y="985"/>
                    </a:cubicBezTo>
                    <a:lnTo>
                      <a:pt x="564" y="1129"/>
                    </a:lnTo>
                    <a:close/>
                  </a:path>
                </a:pathLst>
              </a:custGeom>
              <a:solidFill>
                <a:schemeClr val="tx1"/>
              </a:solidFill>
              <a:ln>
                <a:noFill/>
              </a:ln>
              <a:extLst/>
            </p:spPr>
            <p:txBody>
              <a:bodyPr vert="horz" wrap="square" lIns="179259" tIns="89629" rIns="179259" bIns="89629" numCol="1" anchor="t" anchorCtr="0" compatLnSpc="1">
                <a:prstTxWarp prst="textNoShape">
                  <a:avLst/>
                </a:prstTxWarp>
              </a:bodyPr>
              <a:lstStyle/>
              <a:p>
                <a:pPr algn="l" defTabSz="1828476" fontAlgn="auto">
                  <a:spcBef>
                    <a:spcPts val="0"/>
                  </a:spcBef>
                  <a:spcAft>
                    <a:spcPts val="0"/>
                  </a:spcAft>
                </a:pPr>
                <a:endParaRPr lang="en-US" sz="3529">
                  <a:solidFill>
                    <a:srgbClr val="333333"/>
                  </a:solidFill>
                  <a:latin typeface="Segoe UI"/>
                  <a:ea typeface="MS PGothic" panose="020B0600070205080204" pitchFamily="34" charset="-128"/>
                </a:endParaRPr>
              </a:p>
            </p:txBody>
          </p:sp>
          <p:sp>
            <p:nvSpPr>
              <p:cNvPr id="121" name="Freeform 69"/>
              <p:cNvSpPr>
                <a:spLocks/>
              </p:cNvSpPr>
              <p:nvPr/>
            </p:nvSpPr>
            <p:spPr bwMode="auto">
              <a:xfrm rot="16200000">
                <a:off x="8699407" y="4896072"/>
                <a:ext cx="286127" cy="231709"/>
              </a:xfrm>
              <a:custGeom>
                <a:avLst/>
                <a:gdLst>
                  <a:gd name="T0" fmla="*/ 219 w 1258"/>
                  <a:gd name="T1" fmla="*/ 0 h 1018"/>
                  <a:gd name="T2" fmla="*/ 321 w 1258"/>
                  <a:gd name="T3" fmla="*/ 102 h 1018"/>
                  <a:gd name="T4" fmla="*/ 321 w 1258"/>
                  <a:gd name="T5" fmla="*/ 697 h 1018"/>
                  <a:gd name="T6" fmla="*/ 916 w 1258"/>
                  <a:gd name="T7" fmla="*/ 697 h 1018"/>
                  <a:gd name="T8" fmla="*/ 1017 w 1258"/>
                  <a:gd name="T9" fmla="*/ 532 h 1018"/>
                  <a:gd name="T10" fmla="*/ 930 w 1258"/>
                  <a:gd name="T11" fmla="*/ 539 h 1018"/>
                  <a:gd name="T12" fmla="*/ 1110 w 1258"/>
                  <a:gd name="T13" fmla="*/ 365 h 1018"/>
                  <a:gd name="T14" fmla="*/ 1258 w 1258"/>
                  <a:gd name="T15" fmla="*/ 515 h 1018"/>
                  <a:gd name="T16" fmla="*/ 1170 w 1258"/>
                  <a:gd name="T17" fmla="*/ 522 h 1018"/>
                  <a:gd name="T18" fmla="*/ 496 w 1258"/>
                  <a:gd name="T19" fmla="*/ 951 h 1018"/>
                  <a:gd name="T20" fmla="*/ 67 w 1258"/>
                  <a:gd name="T21" fmla="*/ 277 h 1018"/>
                  <a:gd name="T22" fmla="*/ 219 w 1258"/>
                  <a:gd name="T23" fmla="*/ 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58" h="1018">
                    <a:moveTo>
                      <a:pt x="219" y="0"/>
                    </a:moveTo>
                    <a:cubicBezTo>
                      <a:pt x="321" y="102"/>
                      <a:pt x="321" y="102"/>
                      <a:pt x="321" y="102"/>
                    </a:cubicBezTo>
                    <a:cubicBezTo>
                      <a:pt x="157" y="266"/>
                      <a:pt x="157" y="533"/>
                      <a:pt x="321" y="697"/>
                    </a:cubicBezTo>
                    <a:cubicBezTo>
                      <a:pt x="486" y="861"/>
                      <a:pt x="752" y="861"/>
                      <a:pt x="916" y="697"/>
                    </a:cubicBezTo>
                    <a:cubicBezTo>
                      <a:pt x="962" y="651"/>
                      <a:pt x="997" y="594"/>
                      <a:pt x="1017" y="532"/>
                    </a:cubicBezTo>
                    <a:cubicBezTo>
                      <a:pt x="930" y="539"/>
                      <a:pt x="930" y="539"/>
                      <a:pt x="930" y="539"/>
                    </a:cubicBezTo>
                    <a:cubicBezTo>
                      <a:pt x="1110" y="365"/>
                      <a:pt x="1110" y="365"/>
                      <a:pt x="1110" y="365"/>
                    </a:cubicBezTo>
                    <a:cubicBezTo>
                      <a:pt x="1258" y="515"/>
                      <a:pt x="1258" y="515"/>
                      <a:pt x="1258" y="515"/>
                    </a:cubicBezTo>
                    <a:cubicBezTo>
                      <a:pt x="1170" y="522"/>
                      <a:pt x="1170" y="522"/>
                      <a:pt x="1170" y="522"/>
                    </a:cubicBezTo>
                    <a:cubicBezTo>
                      <a:pt x="1102" y="826"/>
                      <a:pt x="801" y="1018"/>
                      <a:pt x="496" y="951"/>
                    </a:cubicBezTo>
                    <a:cubicBezTo>
                      <a:pt x="192" y="883"/>
                      <a:pt x="0" y="582"/>
                      <a:pt x="67" y="277"/>
                    </a:cubicBezTo>
                    <a:cubicBezTo>
                      <a:pt x="91" y="172"/>
                      <a:pt x="143" y="76"/>
                      <a:pt x="219" y="0"/>
                    </a:cubicBezTo>
                    <a:close/>
                  </a:path>
                </a:pathLst>
              </a:custGeom>
              <a:solidFill>
                <a:schemeClr val="tx1"/>
              </a:solidFill>
              <a:ln>
                <a:noFill/>
              </a:ln>
              <a:extLst/>
            </p:spPr>
            <p:txBody>
              <a:bodyPr vert="horz" wrap="square" lIns="179259" tIns="89629" rIns="179259" bIns="89629" numCol="1" anchor="t" anchorCtr="0" compatLnSpc="1">
                <a:prstTxWarp prst="textNoShape">
                  <a:avLst/>
                </a:prstTxWarp>
              </a:bodyPr>
              <a:lstStyle/>
              <a:p>
                <a:pPr algn="l" defTabSz="1828476" fontAlgn="auto">
                  <a:spcBef>
                    <a:spcPts val="0"/>
                  </a:spcBef>
                  <a:spcAft>
                    <a:spcPts val="0"/>
                  </a:spcAft>
                </a:pPr>
                <a:endParaRPr lang="en-US" sz="3529">
                  <a:solidFill>
                    <a:srgbClr val="333333"/>
                  </a:solidFill>
                  <a:latin typeface="Segoe UI"/>
                  <a:ea typeface="MS PGothic" panose="020B0600070205080204" pitchFamily="34" charset="-128"/>
                </a:endParaRPr>
              </a:p>
            </p:txBody>
          </p:sp>
          <p:sp>
            <p:nvSpPr>
              <p:cNvPr id="122" name="Freeform 70"/>
              <p:cNvSpPr>
                <a:spLocks/>
              </p:cNvSpPr>
              <p:nvPr/>
            </p:nvSpPr>
            <p:spPr bwMode="auto">
              <a:xfrm rot="16200000">
                <a:off x="8591100" y="4724982"/>
                <a:ext cx="281801" cy="269782"/>
              </a:xfrm>
              <a:custGeom>
                <a:avLst/>
                <a:gdLst>
                  <a:gd name="T0" fmla="*/ 220 w 1239"/>
                  <a:gd name="T1" fmla="*/ 1019 h 1185"/>
                  <a:gd name="T2" fmla="*/ 220 w 1239"/>
                  <a:gd name="T3" fmla="*/ 221 h 1185"/>
                  <a:gd name="T4" fmla="*/ 1019 w 1239"/>
                  <a:gd name="T5" fmla="*/ 221 h 1185"/>
                  <a:gd name="T6" fmla="*/ 1019 w 1239"/>
                  <a:gd name="T7" fmla="*/ 1019 h 1185"/>
                  <a:gd name="T8" fmla="*/ 620 w 1239"/>
                  <a:gd name="T9" fmla="*/ 1185 h 1185"/>
                  <a:gd name="T10" fmla="*/ 620 w 1239"/>
                  <a:gd name="T11" fmla="*/ 1041 h 1185"/>
                  <a:gd name="T12" fmla="*/ 1040 w 1239"/>
                  <a:gd name="T13" fmla="*/ 620 h 1185"/>
                  <a:gd name="T14" fmla="*/ 620 w 1239"/>
                  <a:gd name="T15" fmla="*/ 199 h 1185"/>
                  <a:gd name="T16" fmla="*/ 199 w 1239"/>
                  <a:gd name="T17" fmla="*/ 620 h 1185"/>
                  <a:gd name="T18" fmla="*/ 322 w 1239"/>
                  <a:gd name="T19" fmla="*/ 917 h 1185"/>
                  <a:gd name="T20" fmla="*/ 220 w 1239"/>
                  <a:gd name="T21" fmla="*/ 1019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9" h="1185">
                    <a:moveTo>
                      <a:pt x="220" y="1019"/>
                    </a:moveTo>
                    <a:cubicBezTo>
                      <a:pt x="0" y="799"/>
                      <a:pt x="0" y="441"/>
                      <a:pt x="220" y="221"/>
                    </a:cubicBezTo>
                    <a:cubicBezTo>
                      <a:pt x="441" y="0"/>
                      <a:pt x="798" y="0"/>
                      <a:pt x="1019" y="221"/>
                    </a:cubicBezTo>
                    <a:cubicBezTo>
                      <a:pt x="1239" y="441"/>
                      <a:pt x="1239" y="799"/>
                      <a:pt x="1019" y="1019"/>
                    </a:cubicBezTo>
                    <a:cubicBezTo>
                      <a:pt x="913" y="1125"/>
                      <a:pt x="769" y="1185"/>
                      <a:pt x="620" y="1185"/>
                    </a:cubicBezTo>
                    <a:cubicBezTo>
                      <a:pt x="620" y="1041"/>
                      <a:pt x="620" y="1041"/>
                      <a:pt x="620" y="1041"/>
                    </a:cubicBezTo>
                    <a:cubicBezTo>
                      <a:pt x="852" y="1041"/>
                      <a:pt x="1040" y="852"/>
                      <a:pt x="1040" y="620"/>
                    </a:cubicBezTo>
                    <a:cubicBezTo>
                      <a:pt x="1040" y="387"/>
                      <a:pt x="852" y="199"/>
                      <a:pt x="620" y="199"/>
                    </a:cubicBezTo>
                    <a:cubicBezTo>
                      <a:pt x="387" y="199"/>
                      <a:pt x="199" y="387"/>
                      <a:pt x="199" y="620"/>
                    </a:cubicBezTo>
                    <a:cubicBezTo>
                      <a:pt x="199" y="732"/>
                      <a:pt x="243" y="839"/>
                      <a:pt x="322" y="917"/>
                    </a:cubicBezTo>
                    <a:lnTo>
                      <a:pt x="220" y="1019"/>
                    </a:lnTo>
                    <a:close/>
                  </a:path>
                </a:pathLst>
              </a:custGeom>
              <a:solidFill>
                <a:schemeClr val="tx1"/>
              </a:solidFill>
              <a:ln>
                <a:noFill/>
              </a:ln>
              <a:extLst/>
            </p:spPr>
            <p:txBody>
              <a:bodyPr vert="horz" wrap="square" lIns="179259" tIns="89629" rIns="179259" bIns="89629" numCol="1" anchor="t" anchorCtr="0" compatLnSpc="1">
                <a:prstTxWarp prst="textNoShape">
                  <a:avLst/>
                </a:prstTxWarp>
              </a:bodyPr>
              <a:lstStyle/>
              <a:p>
                <a:pPr algn="l" defTabSz="1828476" fontAlgn="auto">
                  <a:spcBef>
                    <a:spcPts val="0"/>
                  </a:spcBef>
                  <a:spcAft>
                    <a:spcPts val="0"/>
                  </a:spcAft>
                </a:pPr>
                <a:endParaRPr lang="en-US" sz="3529">
                  <a:solidFill>
                    <a:srgbClr val="333333"/>
                  </a:solidFill>
                  <a:latin typeface="Segoe UI"/>
                  <a:ea typeface="MS PGothic" panose="020B0600070205080204" pitchFamily="34" charset="-128"/>
                </a:endParaRPr>
              </a:p>
            </p:txBody>
          </p:sp>
        </p:grpSp>
        <p:sp>
          <p:nvSpPr>
            <p:cNvPr id="124" name="TextBox 123"/>
            <p:cNvSpPr txBox="1"/>
            <p:nvPr/>
          </p:nvSpPr>
          <p:spPr>
            <a:xfrm>
              <a:off x="11084791" y="5455396"/>
              <a:ext cx="1077047" cy="614015"/>
            </a:xfrm>
            <a:prstGeom prst="rect">
              <a:avLst/>
            </a:prstGeom>
            <a:noFill/>
          </p:spPr>
          <p:txBody>
            <a:bodyPr wrap="square" lIns="358519" tIns="286815" rIns="358519" bIns="286815" rtlCol="0">
              <a:spAutoFit/>
            </a:bodyPr>
            <a:lstStyle/>
            <a:p>
              <a:pPr algn="l" defTabSz="1828476" fontAlgn="auto">
                <a:lnSpc>
                  <a:spcPct val="90000"/>
                </a:lnSpc>
                <a:spcAft>
                  <a:spcPts val="1176"/>
                </a:spcAft>
              </a:pPr>
              <a:r>
                <a:rPr lang="en-US" sz="2255"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Automated </a:t>
              </a:r>
              <a:br>
                <a:rPr lang="en-US" sz="2255"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br>
              <a:r>
                <a:rPr lang="en-US" sz="2255"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Systems</a:t>
              </a:r>
            </a:p>
          </p:txBody>
        </p:sp>
      </p:grpSp>
      <p:sp>
        <p:nvSpPr>
          <p:cNvPr id="37" name="Right Arrow 36"/>
          <p:cNvSpPr/>
          <p:nvPr/>
        </p:nvSpPr>
        <p:spPr bwMode="auto">
          <a:xfrm>
            <a:off x="13302683" y="12234747"/>
            <a:ext cx="7501707" cy="509025"/>
          </a:xfrm>
          <a:prstGeom prst="rightArrow">
            <a:avLst/>
          </a:prstGeom>
          <a:solidFill>
            <a:srgbClr val="0080EA"/>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35843" tIns="89629" rIns="35843" bIns="179208" numCol="1" spcCol="1270" anchor="t" anchorCtr="0">
            <a:noAutofit/>
          </a:bodyPr>
          <a:lstStyle/>
          <a:p>
            <a:pPr defTabSz="1421531" fontAlgn="auto">
              <a:spcAft>
                <a:spcPct val="35000"/>
              </a:spcAft>
            </a:pPr>
            <a:endParaRPr lang="en-US" sz="3137" b="1" spc="-59" dirty="0" err="1">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grpSp>
        <p:nvGrpSpPr>
          <p:cNvPr id="8" name="Group 7"/>
          <p:cNvGrpSpPr/>
          <p:nvPr/>
        </p:nvGrpSpPr>
        <p:grpSpPr>
          <a:xfrm>
            <a:off x="7872868" y="3511374"/>
            <a:ext cx="4656066" cy="8470350"/>
            <a:chOff x="4015367" y="1790395"/>
            <a:chExt cx="2374715" cy="4320099"/>
          </a:xfrm>
        </p:grpSpPr>
        <p:sp>
          <p:nvSpPr>
            <p:cNvPr id="42" name="Rectangle 41"/>
            <p:cNvSpPr/>
            <p:nvPr/>
          </p:nvSpPr>
          <p:spPr bwMode="auto">
            <a:xfrm>
              <a:off x="4015367" y="1790395"/>
              <a:ext cx="2079506" cy="4320099"/>
            </a:xfrm>
            <a:prstGeom prst="rect">
              <a:avLst/>
            </a:prstGeom>
            <a:solidFill>
              <a:srgbClr val="0080EA"/>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35843" tIns="89629" rIns="35843" bIns="179208" numCol="1" spcCol="1270" anchor="t" anchorCtr="0">
              <a:noAutofit/>
            </a:bodyPr>
            <a:lstStyle/>
            <a:p>
              <a:pPr defTabSz="1421531" fontAlgn="auto">
                <a:spcAft>
                  <a:spcPct val="35000"/>
                </a:spcAft>
              </a:pPr>
              <a:r>
                <a:rPr lang="en-US" sz="3137" b="1" spc="-5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Big Data Stores</a:t>
              </a:r>
            </a:p>
          </p:txBody>
        </p:sp>
        <p:pic>
          <p:nvPicPr>
            <p:cNvPr id="36" name="Picture 13"/>
            <p:cNvPicPr>
              <a:picLocks noChangeAspect="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4128059" y="4437777"/>
              <a:ext cx="329771" cy="429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Rounded Rectangle 38"/>
            <p:cNvSpPr/>
            <p:nvPr/>
          </p:nvSpPr>
          <p:spPr bwMode="auto">
            <a:xfrm>
              <a:off x="4149766" y="3430749"/>
              <a:ext cx="331473" cy="331473"/>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Rectangle 39"/>
            <p:cNvSpPr/>
            <p:nvPr/>
          </p:nvSpPr>
          <p:spPr bwMode="auto">
            <a:xfrm>
              <a:off x="4188894" y="3468844"/>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 name="Rectangle 46"/>
            <p:cNvSpPr/>
            <p:nvPr/>
          </p:nvSpPr>
          <p:spPr bwMode="auto">
            <a:xfrm>
              <a:off x="4331042" y="3468844"/>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Oval 47"/>
            <p:cNvSpPr/>
            <p:nvPr/>
          </p:nvSpPr>
          <p:spPr bwMode="auto">
            <a:xfrm>
              <a:off x="4258333" y="3469240"/>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 name="Oval 48"/>
            <p:cNvSpPr/>
            <p:nvPr/>
          </p:nvSpPr>
          <p:spPr bwMode="auto">
            <a:xfrm>
              <a:off x="4400481" y="3469240"/>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 name="Rectangle 49"/>
            <p:cNvSpPr/>
            <p:nvPr/>
          </p:nvSpPr>
          <p:spPr bwMode="auto">
            <a:xfrm>
              <a:off x="4188894" y="3621011"/>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1" name="Rectangle 50"/>
            <p:cNvSpPr/>
            <p:nvPr/>
          </p:nvSpPr>
          <p:spPr bwMode="auto">
            <a:xfrm>
              <a:off x="4331042" y="3621011"/>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2" name="Oval 51"/>
            <p:cNvSpPr/>
            <p:nvPr/>
          </p:nvSpPr>
          <p:spPr bwMode="auto">
            <a:xfrm>
              <a:off x="4258333" y="3621407"/>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 name="Oval 52"/>
            <p:cNvSpPr/>
            <p:nvPr/>
          </p:nvSpPr>
          <p:spPr bwMode="auto">
            <a:xfrm>
              <a:off x="4400481" y="3621407"/>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 name="Rectangle 53"/>
            <p:cNvSpPr/>
            <p:nvPr/>
          </p:nvSpPr>
          <p:spPr bwMode="auto">
            <a:xfrm>
              <a:off x="4261998" y="3693760"/>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Rectangle 54"/>
            <p:cNvSpPr/>
            <p:nvPr/>
          </p:nvSpPr>
          <p:spPr bwMode="auto">
            <a:xfrm>
              <a:off x="4404146" y="3693760"/>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 name="Oval 55"/>
            <p:cNvSpPr/>
            <p:nvPr/>
          </p:nvSpPr>
          <p:spPr bwMode="auto">
            <a:xfrm>
              <a:off x="4189290" y="3694156"/>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 name="Oval 56"/>
            <p:cNvSpPr/>
            <p:nvPr/>
          </p:nvSpPr>
          <p:spPr bwMode="auto">
            <a:xfrm>
              <a:off x="4331438" y="3694156"/>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 name="Rectangle 57"/>
            <p:cNvSpPr/>
            <p:nvPr/>
          </p:nvSpPr>
          <p:spPr bwMode="auto">
            <a:xfrm>
              <a:off x="4261998" y="3534947"/>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 name="Rectangle 58"/>
            <p:cNvSpPr/>
            <p:nvPr/>
          </p:nvSpPr>
          <p:spPr bwMode="auto">
            <a:xfrm>
              <a:off x="4404146" y="3534947"/>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 name="Oval 59"/>
            <p:cNvSpPr/>
            <p:nvPr/>
          </p:nvSpPr>
          <p:spPr bwMode="auto">
            <a:xfrm>
              <a:off x="4189290" y="3535344"/>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1" name="Oval 60"/>
            <p:cNvSpPr/>
            <p:nvPr/>
          </p:nvSpPr>
          <p:spPr bwMode="auto">
            <a:xfrm>
              <a:off x="4331438" y="3535344"/>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1" name="Rectangle 80"/>
            <p:cNvSpPr/>
            <p:nvPr/>
          </p:nvSpPr>
          <p:spPr>
            <a:xfrm>
              <a:off x="4508069" y="3352325"/>
              <a:ext cx="707168" cy="416439"/>
            </a:xfrm>
            <a:prstGeom prst="rect">
              <a:avLst/>
            </a:prstGeom>
          </p:spPr>
          <p:txBody>
            <a:bodyPr wrap="none">
              <a:spAutoFit/>
            </a:bodyPr>
            <a:lstStyle/>
            <a:p>
              <a:pPr algn="l" defTabSz="1828827" fontAlgn="auto">
                <a:spcBef>
                  <a:spcPts val="0"/>
                </a:spcBef>
                <a:spcAft>
                  <a:spcPts val="0"/>
                </a:spcAft>
              </a:pPr>
              <a:r>
                <a:rPr lang="en-US" sz="2353"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Azure </a:t>
              </a:r>
            </a:p>
            <a:p>
              <a:pPr algn="l" defTabSz="1828827" fontAlgn="auto">
                <a:spcBef>
                  <a:spcPts val="0"/>
                </a:spcBef>
                <a:spcAft>
                  <a:spcPts val="0"/>
                </a:spcAft>
              </a:pPr>
              <a:r>
                <a:rPr lang="en-US" sz="2353"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Data Lake</a:t>
              </a:r>
              <a:endParaRPr lang="en-US" sz="2353" dirty="0">
                <a:gradFill>
                  <a:gsLst>
                    <a:gs pos="0">
                      <a:srgbClr val="FFFFFF"/>
                    </a:gs>
                    <a:gs pos="100000">
                      <a:srgbClr val="FFFFFF"/>
                    </a:gs>
                  </a:gsLst>
                  <a:lin ang="5400000" scaled="0"/>
                </a:gradFill>
                <a:latin typeface="Segoe UI"/>
                <a:ea typeface="MS PGothic" panose="020B0600070205080204" pitchFamily="34" charset="-128"/>
              </a:endParaRPr>
            </a:p>
          </p:txBody>
        </p:sp>
        <p:sp>
          <p:nvSpPr>
            <p:cNvPr id="82" name="Rectangle 81"/>
            <p:cNvSpPr/>
            <p:nvPr/>
          </p:nvSpPr>
          <p:spPr>
            <a:xfrm>
              <a:off x="4489683" y="4446182"/>
              <a:ext cx="1365511" cy="408754"/>
            </a:xfrm>
            <a:prstGeom prst="rect">
              <a:avLst/>
            </a:prstGeom>
          </p:spPr>
          <p:txBody>
            <a:bodyPr wrap="none">
              <a:spAutoFit/>
            </a:bodyPr>
            <a:lstStyle/>
            <a:p>
              <a:pPr algn="l" defTabSz="1828827" fontAlgn="auto">
                <a:spcBef>
                  <a:spcPts val="0"/>
                </a:spcBef>
                <a:spcAft>
                  <a:spcPts val="0"/>
                </a:spcAft>
              </a:pPr>
              <a:r>
                <a:rPr lang="en-US" sz="2353"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Azure</a:t>
              </a:r>
              <a:r>
                <a:rPr lang="en-US" sz="2255"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 </a:t>
              </a:r>
            </a:p>
            <a:p>
              <a:pPr algn="l" defTabSz="1828827" fontAlgn="auto">
                <a:spcBef>
                  <a:spcPts val="0"/>
                </a:spcBef>
                <a:spcAft>
                  <a:spcPts val="0"/>
                </a:spcAft>
              </a:pPr>
              <a:r>
                <a:rPr lang="en-US" sz="2255"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SQL Data Warehouse</a:t>
              </a:r>
              <a:endParaRPr lang="en-US" sz="2255" dirty="0">
                <a:gradFill>
                  <a:gsLst>
                    <a:gs pos="0">
                      <a:srgbClr val="FFFFFF"/>
                    </a:gs>
                    <a:gs pos="100000">
                      <a:srgbClr val="FFFFFF"/>
                    </a:gs>
                  </a:gsLst>
                  <a:lin ang="5400000" scaled="0"/>
                </a:gradFill>
                <a:latin typeface="Segoe UI"/>
                <a:ea typeface="MS PGothic" panose="020B0600070205080204" pitchFamily="34" charset="-128"/>
              </a:endParaRPr>
            </a:p>
          </p:txBody>
        </p:sp>
        <p:grpSp>
          <p:nvGrpSpPr>
            <p:cNvPr id="145" name="Group 144"/>
            <p:cNvGrpSpPr/>
            <p:nvPr/>
          </p:nvGrpSpPr>
          <p:grpSpPr>
            <a:xfrm>
              <a:off x="6065837" y="5254390"/>
              <a:ext cx="324245" cy="853675"/>
              <a:chOff x="3803288" y="5254390"/>
              <a:chExt cx="324245" cy="853675"/>
            </a:xfrm>
          </p:grpSpPr>
          <p:sp>
            <p:nvSpPr>
              <p:cNvPr id="147" name="Isosceles Triangle 146"/>
              <p:cNvSpPr/>
              <p:nvPr/>
            </p:nvSpPr>
            <p:spPr bwMode="auto">
              <a:xfrm rot="5400000">
                <a:off x="3576673" y="5557205"/>
                <a:ext cx="853675" cy="248045"/>
              </a:xfrm>
              <a:prstGeom prs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6" name="Isosceles Triangle 145"/>
              <p:cNvSpPr/>
              <p:nvPr/>
            </p:nvSpPr>
            <p:spPr bwMode="auto">
              <a:xfrm rot="5400000">
                <a:off x="3500473" y="5557205"/>
                <a:ext cx="853675" cy="248045"/>
              </a:xfrm>
              <a:prstGeom prst="triangle">
                <a:avLst/>
              </a:prstGeom>
              <a:solidFill>
                <a:srgbClr val="0080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grpSp>
        <p:nvGrpSpPr>
          <p:cNvPr id="7" name="Group 6"/>
          <p:cNvGrpSpPr/>
          <p:nvPr/>
        </p:nvGrpSpPr>
        <p:grpSpPr>
          <a:xfrm>
            <a:off x="3441524" y="3511374"/>
            <a:ext cx="4651333" cy="8470350"/>
            <a:chOff x="1755266" y="1790395"/>
            <a:chExt cx="2372301" cy="4320099"/>
          </a:xfrm>
        </p:grpSpPr>
        <p:sp>
          <p:nvSpPr>
            <p:cNvPr id="41" name="Rectangle 40"/>
            <p:cNvSpPr/>
            <p:nvPr/>
          </p:nvSpPr>
          <p:spPr bwMode="auto">
            <a:xfrm>
              <a:off x="1755266" y="1790395"/>
              <a:ext cx="2079506" cy="4320099"/>
            </a:xfrm>
            <a:prstGeom prst="rect">
              <a:avLst/>
            </a:prstGeom>
            <a:solidFill>
              <a:srgbClr val="00BCF2"/>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35843" tIns="89629" rIns="35843" bIns="179208" numCol="1" spcCol="1270" anchor="t" anchorCtr="0">
              <a:noAutofit/>
            </a:bodyPr>
            <a:lstStyle/>
            <a:p>
              <a:pPr defTabSz="1421531" fontAlgn="auto">
                <a:spcAft>
                  <a:spcPct val="35000"/>
                </a:spcAft>
              </a:pPr>
              <a:r>
                <a:rPr lang="en-US" sz="3137" b="1" spc="-5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Information Management</a:t>
              </a:r>
            </a:p>
          </p:txBody>
        </p:sp>
        <p:pic>
          <p:nvPicPr>
            <p:cNvPr id="46" name="Picture 4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92648" y="2887432"/>
              <a:ext cx="375108" cy="375108"/>
            </a:xfrm>
            <a:prstGeom prst="rect">
              <a:avLst/>
            </a:prstGeom>
          </p:spPr>
        </p:pic>
        <p:pic>
          <p:nvPicPr>
            <p:cNvPr id="78" name="Picture 7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92648" y="5001504"/>
              <a:ext cx="339648" cy="352813"/>
            </a:xfrm>
            <a:prstGeom prst="rect">
              <a:avLst/>
            </a:prstGeom>
          </p:spPr>
        </p:pic>
        <p:sp>
          <p:nvSpPr>
            <p:cNvPr id="4" name="Rectangle 3"/>
            <p:cNvSpPr/>
            <p:nvPr/>
          </p:nvSpPr>
          <p:spPr>
            <a:xfrm>
              <a:off x="2295424" y="2888599"/>
              <a:ext cx="918037" cy="416439"/>
            </a:xfrm>
            <a:prstGeom prst="rect">
              <a:avLst/>
            </a:prstGeom>
          </p:spPr>
          <p:txBody>
            <a:bodyPr wrap="none">
              <a:spAutoFit/>
            </a:bodyPr>
            <a:lstStyle/>
            <a:p>
              <a:pPr algn="l" defTabSz="1828827" fontAlgn="auto">
                <a:spcBef>
                  <a:spcPts val="0"/>
                </a:spcBef>
                <a:spcAft>
                  <a:spcPts val="0"/>
                </a:spcAft>
              </a:pPr>
              <a:r>
                <a:rPr lang="en-US" sz="2353"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Azure </a:t>
              </a:r>
            </a:p>
            <a:p>
              <a:pPr algn="l" defTabSz="1828827" fontAlgn="auto">
                <a:spcBef>
                  <a:spcPts val="0"/>
                </a:spcBef>
                <a:spcAft>
                  <a:spcPts val="0"/>
                </a:spcAft>
              </a:pPr>
              <a:r>
                <a:rPr lang="en-US" sz="2353"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Data Factory </a:t>
              </a:r>
              <a:endParaRPr lang="en-US" sz="2353" dirty="0">
                <a:gradFill>
                  <a:gsLst>
                    <a:gs pos="0">
                      <a:srgbClr val="FFFFFF"/>
                    </a:gs>
                    <a:gs pos="100000">
                      <a:srgbClr val="FFFFFF"/>
                    </a:gs>
                  </a:gsLst>
                  <a:lin ang="5400000" scaled="0"/>
                </a:gradFill>
                <a:latin typeface="Segoe UI"/>
                <a:ea typeface="MS PGothic" panose="020B0600070205080204" pitchFamily="34" charset="-128"/>
              </a:endParaRPr>
            </a:p>
          </p:txBody>
        </p:sp>
        <p:sp>
          <p:nvSpPr>
            <p:cNvPr id="79" name="Rectangle 78"/>
            <p:cNvSpPr/>
            <p:nvPr/>
          </p:nvSpPr>
          <p:spPr>
            <a:xfrm>
              <a:off x="2295424" y="3922283"/>
              <a:ext cx="907964" cy="416439"/>
            </a:xfrm>
            <a:prstGeom prst="rect">
              <a:avLst/>
            </a:prstGeom>
          </p:spPr>
          <p:txBody>
            <a:bodyPr wrap="none">
              <a:spAutoFit/>
            </a:bodyPr>
            <a:lstStyle/>
            <a:p>
              <a:pPr algn="l" defTabSz="1828827" fontAlgn="auto">
                <a:spcBef>
                  <a:spcPts val="0"/>
                </a:spcBef>
                <a:spcAft>
                  <a:spcPts val="0"/>
                </a:spcAft>
              </a:pPr>
              <a:r>
                <a:rPr lang="en-US" sz="2353"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Azure </a:t>
              </a:r>
            </a:p>
            <a:p>
              <a:pPr algn="l" defTabSz="1828827" fontAlgn="auto">
                <a:spcBef>
                  <a:spcPts val="0"/>
                </a:spcBef>
                <a:spcAft>
                  <a:spcPts val="0"/>
                </a:spcAft>
              </a:pPr>
              <a:r>
                <a:rPr lang="en-US" sz="2353"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Data Catalog</a:t>
              </a:r>
              <a:endParaRPr lang="en-US" sz="2353" dirty="0">
                <a:gradFill>
                  <a:gsLst>
                    <a:gs pos="0">
                      <a:srgbClr val="FFFFFF"/>
                    </a:gs>
                    <a:gs pos="100000">
                      <a:srgbClr val="FFFFFF"/>
                    </a:gs>
                  </a:gsLst>
                  <a:lin ang="5400000" scaled="0"/>
                </a:gradFill>
                <a:latin typeface="Segoe UI"/>
                <a:ea typeface="MS PGothic" panose="020B0600070205080204" pitchFamily="34" charset="-128"/>
              </a:endParaRPr>
            </a:p>
          </p:txBody>
        </p:sp>
        <p:sp>
          <p:nvSpPr>
            <p:cNvPr id="80" name="Rectangle 79"/>
            <p:cNvSpPr/>
            <p:nvPr/>
          </p:nvSpPr>
          <p:spPr>
            <a:xfrm>
              <a:off x="2295424" y="4954772"/>
              <a:ext cx="744482" cy="416439"/>
            </a:xfrm>
            <a:prstGeom prst="rect">
              <a:avLst/>
            </a:prstGeom>
          </p:spPr>
          <p:txBody>
            <a:bodyPr wrap="none">
              <a:spAutoFit/>
            </a:bodyPr>
            <a:lstStyle/>
            <a:p>
              <a:pPr algn="l" defTabSz="1828827" fontAlgn="auto">
                <a:spcBef>
                  <a:spcPts val="0"/>
                </a:spcBef>
                <a:spcAft>
                  <a:spcPts val="0"/>
                </a:spcAft>
              </a:pPr>
              <a:r>
                <a:rPr lang="en-US" sz="2353"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Azure </a:t>
              </a:r>
            </a:p>
            <a:p>
              <a:pPr algn="l" defTabSz="1828827" fontAlgn="auto">
                <a:spcBef>
                  <a:spcPts val="0"/>
                </a:spcBef>
                <a:spcAft>
                  <a:spcPts val="0"/>
                </a:spcAft>
              </a:pPr>
              <a:r>
                <a:rPr lang="en-US" sz="2353"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Event Hub</a:t>
              </a:r>
              <a:endParaRPr lang="en-US" sz="2353" dirty="0">
                <a:gradFill>
                  <a:gsLst>
                    <a:gs pos="0">
                      <a:srgbClr val="FFFFFF"/>
                    </a:gs>
                    <a:gs pos="100000">
                      <a:srgbClr val="FFFFFF"/>
                    </a:gs>
                  </a:gsLst>
                  <a:lin ang="5400000" scaled="0"/>
                </a:gradFill>
                <a:latin typeface="Segoe UI"/>
                <a:ea typeface="MS PGothic" panose="020B0600070205080204" pitchFamily="34" charset="-128"/>
              </a:endParaRPr>
            </a:p>
          </p:txBody>
        </p:sp>
        <p:grpSp>
          <p:nvGrpSpPr>
            <p:cNvPr id="12" name="Group 11"/>
            <p:cNvGrpSpPr/>
            <p:nvPr/>
          </p:nvGrpSpPr>
          <p:grpSpPr>
            <a:xfrm>
              <a:off x="3832324" y="5254390"/>
              <a:ext cx="295243" cy="853675"/>
              <a:chOff x="3832324" y="5254390"/>
              <a:chExt cx="295243" cy="853675"/>
            </a:xfrm>
          </p:grpSpPr>
          <p:sp>
            <p:nvSpPr>
              <p:cNvPr id="144" name="Isosceles Triangle 143"/>
              <p:cNvSpPr/>
              <p:nvPr/>
            </p:nvSpPr>
            <p:spPr bwMode="auto">
              <a:xfrm rot="5400000">
                <a:off x="3576707" y="5557205"/>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Isosceles Triangle 10"/>
              <p:cNvSpPr/>
              <p:nvPr/>
            </p:nvSpPr>
            <p:spPr bwMode="auto">
              <a:xfrm rot="5400000">
                <a:off x="3529509" y="5557205"/>
                <a:ext cx="853675" cy="248045"/>
              </a:xfrm>
              <a:prstGeom prst="triangl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pic>
        <p:nvPicPr>
          <p:cNvPr id="143" name="Picture 1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32741" y="7463627"/>
            <a:ext cx="1746832" cy="1359078"/>
          </a:xfrm>
          <a:prstGeom prst="rect">
            <a:avLst/>
          </a:prstGeom>
        </p:spPr>
      </p:pic>
    </p:spTree>
    <p:extLst>
      <p:ext uri="{BB962C8B-B14F-4D97-AF65-F5344CB8AC3E}">
        <p14:creationId xmlns:p14="http://schemas.microsoft.com/office/powerpoint/2010/main" val="252271752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20806449" y="4642342"/>
            <a:ext cx="927327" cy="4266853"/>
            <a:chOff x="10611830" y="3082745"/>
            <a:chExt cx="472961" cy="2176206"/>
          </a:xfrm>
        </p:grpSpPr>
        <p:cxnSp>
          <p:nvCxnSpPr>
            <p:cNvPr id="104" name="Straight Connector 103"/>
            <p:cNvCxnSpPr/>
            <p:nvPr/>
          </p:nvCxnSpPr>
          <p:spPr>
            <a:xfrm>
              <a:off x="10826434" y="3082745"/>
              <a:ext cx="6378" cy="2169658"/>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0611830" y="3082745"/>
              <a:ext cx="214604" cy="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10611830" y="5258632"/>
              <a:ext cx="214604" cy="319"/>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65" idx="3"/>
            </p:cNvCxnSpPr>
            <p:nvPr/>
          </p:nvCxnSpPr>
          <p:spPr>
            <a:xfrm flipV="1">
              <a:off x="10675766" y="4104261"/>
              <a:ext cx="409025" cy="2906"/>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13" name="Straight Connector 112"/>
          <p:cNvCxnSpPr/>
          <p:nvPr/>
        </p:nvCxnSpPr>
        <p:spPr>
          <a:xfrm flipV="1">
            <a:off x="20821665" y="10303170"/>
            <a:ext cx="1040398" cy="12782"/>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16740356" y="10011263"/>
            <a:ext cx="4191449" cy="1972135"/>
            <a:chOff x="8538017" y="4739224"/>
            <a:chExt cx="2137748" cy="1005840"/>
          </a:xfrm>
        </p:grpSpPr>
        <p:sp>
          <p:nvSpPr>
            <p:cNvPr id="45" name="Rectangle 44"/>
            <p:cNvSpPr/>
            <p:nvPr/>
          </p:nvSpPr>
          <p:spPr bwMode="auto">
            <a:xfrm>
              <a:off x="8538017" y="4739224"/>
              <a:ext cx="2137748" cy="1005840"/>
            </a:xfrm>
            <a:prstGeom prst="rect">
              <a:avLst/>
            </a:prstGeom>
            <a:solidFill>
              <a:srgbClr val="003C6C"/>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35843" tIns="89629" rIns="35843" bIns="179208" numCol="1" spcCol="1270" anchor="t" anchorCtr="0">
              <a:noAutofit/>
            </a:bodyPr>
            <a:lstStyle/>
            <a:p>
              <a:pPr defTabSz="1421531" fontAlgn="auto">
                <a:spcAft>
                  <a:spcPct val="35000"/>
                </a:spcAft>
              </a:pPr>
              <a:r>
                <a:rPr lang="en-US" sz="3137" b="1" spc="-5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Business Scenarios</a:t>
              </a:r>
            </a:p>
          </p:txBody>
        </p:sp>
        <p:sp>
          <p:nvSpPr>
            <p:cNvPr id="129" name="Rectangle 128"/>
            <p:cNvSpPr/>
            <p:nvPr/>
          </p:nvSpPr>
          <p:spPr>
            <a:xfrm>
              <a:off x="9204620" y="5056791"/>
              <a:ext cx="1414972" cy="601113"/>
            </a:xfrm>
            <a:prstGeom prst="rect">
              <a:avLst/>
            </a:prstGeom>
          </p:spPr>
          <p:txBody>
            <a:bodyPr wrap="square">
              <a:spAutoFit/>
            </a:bodyPr>
            <a:lstStyle/>
            <a:p>
              <a:pPr algn="l" defTabSz="1828827" fontAlgn="auto">
                <a:spcBef>
                  <a:spcPts val="0"/>
                </a:spcBef>
                <a:spcAft>
                  <a:spcPts val="0"/>
                </a:spcAft>
              </a:pPr>
              <a:r>
                <a:rPr lang="en-US" sz="2353"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Maintenance scheduling, parts ordering…</a:t>
              </a:r>
            </a:p>
          </p:txBody>
        </p:sp>
        <p:grpSp>
          <p:nvGrpSpPr>
            <p:cNvPr id="128" name="Group 127"/>
            <p:cNvGrpSpPr/>
            <p:nvPr/>
          </p:nvGrpSpPr>
          <p:grpSpPr>
            <a:xfrm>
              <a:off x="8754885" y="5208429"/>
              <a:ext cx="433307" cy="352792"/>
              <a:chOff x="-2530475" y="305948"/>
              <a:chExt cx="1119187" cy="911226"/>
            </a:xfrm>
            <a:solidFill>
              <a:schemeClr val="bg1"/>
            </a:solidFill>
          </p:grpSpPr>
          <p:sp>
            <p:nvSpPr>
              <p:cNvPr id="154" name="Freeform 31"/>
              <p:cNvSpPr>
                <a:spLocks noEditPoints="1"/>
              </p:cNvSpPr>
              <p:nvPr/>
            </p:nvSpPr>
            <p:spPr bwMode="auto">
              <a:xfrm>
                <a:off x="-2530475" y="305948"/>
                <a:ext cx="1119187" cy="622300"/>
              </a:xfrm>
              <a:custGeom>
                <a:avLst/>
                <a:gdLst>
                  <a:gd name="T0" fmla="*/ 296 w 296"/>
                  <a:gd name="T1" fmla="*/ 24 h 164"/>
                  <a:gd name="T2" fmla="*/ 290 w 296"/>
                  <a:gd name="T3" fmla="*/ 24 h 164"/>
                  <a:gd name="T4" fmla="*/ 288 w 296"/>
                  <a:gd name="T5" fmla="*/ 149 h 164"/>
                  <a:gd name="T6" fmla="*/ 291 w 296"/>
                  <a:gd name="T7" fmla="*/ 154 h 164"/>
                  <a:gd name="T8" fmla="*/ 287 w 296"/>
                  <a:gd name="T9" fmla="*/ 164 h 164"/>
                  <a:gd name="T10" fmla="*/ 9 w 296"/>
                  <a:gd name="T11" fmla="*/ 164 h 164"/>
                  <a:gd name="T12" fmla="*/ 9 w 296"/>
                  <a:gd name="T13" fmla="*/ 24 h 164"/>
                  <a:gd name="T14" fmla="*/ 0 w 296"/>
                  <a:gd name="T15" fmla="*/ 24 h 164"/>
                  <a:gd name="T16" fmla="*/ 0 w 296"/>
                  <a:gd name="T17" fmla="*/ 0 h 164"/>
                  <a:gd name="T18" fmla="*/ 296 w 296"/>
                  <a:gd name="T19" fmla="*/ 0 h 164"/>
                  <a:gd name="T20" fmla="*/ 296 w 296"/>
                  <a:gd name="T21" fmla="*/ 24 h 164"/>
                  <a:gd name="T22" fmla="*/ 32 w 296"/>
                  <a:gd name="T23" fmla="*/ 139 h 164"/>
                  <a:gd name="T24" fmla="*/ 264 w 296"/>
                  <a:gd name="T25" fmla="*/ 139 h 164"/>
                  <a:gd name="T26" fmla="*/ 264 w 296"/>
                  <a:gd name="T27" fmla="*/ 27 h 164"/>
                  <a:gd name="T28" fmla="*/ 263 w 296"/>
                  <a:gd name="T29" fmla="*/ 25 h 164"/>
                  <a:gd name="T30" fmla="*/ 263 w 296"/>
                  <a:gd name="T31" fmla="*/ 25 h 164"/>
                  <a:gd name="T32" fmla="*/ 32 w 296"/>
                  <a:gd name="T33" fmla="*/ 25 h 164"/>
                  <a:gd name="T34" fmla="*/ 32 w 296"/>
                  <a:gd name="T35" fmla="*/ 13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6" h="164">
                    <a:moveTo>
                      <a:pt x="296" y="24"/>
                    </a:moveTo>
                    <a:cubicBezTo>
                      <a:pt x="294" y="24"/>
                      <a:pt x="292" y="24"/>
                      <a:pt x="290" y="24"/>
                    </a:cubicBezTo>
                    <a:cubicBezTo>
                      <a:pt x="288" y="34"/>
                      <a:pt x="287" y="134"/>
                      <a:pt x="288" y="149"/>
                    </a:cubicBezTo>
                    <a:cubicBezTo>
                      <a:pt x="288" y="151"/>
                      <a:pt x="290" y="152"/>
                      <a:pt x="291" y="154"/>
                    </a:cubicBezTo>
                    <a:cubicBezTo>
                      <a:pt x="290" y="157"/>
                      <a:pt x="288" y="160"/>
                      <a:pt x="287" y="164"/>
                    </a:cubicBezTo>
                    <a:cubicBezTo>
                      <a:pt x="195" y="164"/>
                      <a:pt x="102" y="164"/>
                      <a:pt x="9" y="164"/>
                    </a:cubicBezTo>
                    <a:cubicBezTo>
                      <a:pt x="9" y="118"/>
                      <a:pt x="9" y="72"/>
                      <a:pt x="9" y="24"/>
                    </a:cubicBezTo>
                    <a:cubicBezTo>
                      <a:pt x="5" y="24"/>
                      <a:pt x="2" y="24"/>
                      <a:pt x="0" y="24"/>
                    </a:cubicBezTo>
                    <a:cubicBezTo>
                      <a:pt x="0" y="16"/>
                      <a:pt x="0" y="8"/>
                      <a:pt x="0" y="0"/>
                    </a:cubicBezTo>
                    <a:cubicBezTo>
                      <a:pt x="99" y="0"/>
                      <a:pt x="197" y="0"/>
                      <a:pt x="296" y="0"/>
                    </a:cubicBezTo>
                    <a:cubicBezTo>
                      <a:pt x="296" y="8"/>
                      <a:pt x="296" y="16"/>
                      <a:pt x="296" y="24"/>
                    </a:cubicBezTo>
                    <a:close/>
                    <a:moveTo>
                      <a:pt x="32" y="139"/>
                    </a:moveTo>
                    <a:cubicBezTo>
                      <a:pt x="110" y="139"/>
                      <a:pt x="187" y="139"/>
                      <a:pt x="264" y="139"/>
                    </a:cubicBezTo>
                    <a:cubicBezTo>
                      <a:pt x="264" y="102"/>
                      <a:pt x="264" y="64"/>
                      <a:pt x="264" y="27"/>
                    </a:cubicBezTo>
                    <a:cubicBezTo>
                      <a:pt x="264" y="27"/>
                      <a:pt x="264" y="26"/>
                      <a:pt x="263" y="25"/>
                    </a:cubicBezTo>
                    <a:cubicBezTo>
                      <a:pt x="263" y="25"/>
                      <a:pt x="262" y="24"/>
                      <a:pt x="263" y="25"/>
                    </a:cubicBezTo>
                    <a:cubicBezTo>
                      <a:pt x="186" y="25"/>
                      <a:pt x="109" y="25"/>
                      <a:pt x="32" y="25"/>
                    </a:cubicBezTo>
                    <a:cubicBezTo>
                      <a:pt x="32" y="63"/>
                      <a:pt x="32" y="101"/>
                      <a:pt x="32" y="13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79285" tIns="89642" rIns="179285" bIns="89642" numCol="1" anchor="t" anchorCtr="0" compatLnSpc="1">
                <a:prstTxWarp prst="textNoShape">
                  <a:avLst/>
                </a:prstTxWarp>
              </a:bodyPr>
              <a:lstStyle/>
              <a:p>
                <a:pPr algn="l" defTabSz="1828827" fontAlgn="auto">
                  <a:spcBef>
                    <a:spcPts val="0"/>
                  </a:spcBef>
                  <a:spcAft>
                    <a:spcPts val="0"/>
                  </a:spcAft>
                </a:pPr>
                <a:endParaRPr lang="en-US" sz="3529">
                  <a:solidFill>
                    <a:srgbClr val="FFFFFF"/>
                  </a:solidFill>
                  <a:latin typeface="Segoe UI"/>
                  <a:ea typeface="MS PGothic" panose="020B0600070205080204" pitchFamily="34" charset="-128"/>
                </a:endParaRPr>
              </a:p>
            </p:txBody>
          </p:sp>
          <p:sp>
            <p:nvSpPr>
              <p:cNvPr id="155" name="Freeform 32"/>
              <p:cNvSpPr>
                <a:spLocks/>
              </p:cNvSpPr>
              <p:nvPr/>
            </p:nvSpPr>
            <p:spPr bwMode="auto">
              <a:xfrm>
                <a:off x="-2212975" y="961586"/>
                <a:ext cx="514350" cy="255588"/>
              </a:xfrm>
              <a:custGeom>
                <a:avLst/>
                <a:gdLst>
                  <a:gd name="T0" fmla="*/ 0 w 136"/>
                  <a:gd name="T1" fmla="*/ 67 h 67"/>
                  <a:gd name="T2" fmla="*/ 0 w 136"/>
                  <a:gd name="T3" fmla="*/ 52 h 67"/>
                  <a:gd name="T4" fmla="*/ 27 w 136"/>
                  <a:gd name="T5" fmla="*/ 51 h 67"/>
                  <a:gd name="T6" fmla="*/ 55 w 136"/>
                  <a:gd name="T7" fmla="*/ 51 h 67"/>
                  <a:gd name="T8" fmla="*/ 55 w 136"/>
                  <a:gd name="T9" fmla="*/ 0 h 67"/>
                  <a:gd name="T10" fmla="*/ 79 w 136"/>
                  <a:gd name="T11" fmla="*/ 0 h 67"/>
                  <a:gd name="T12" fmla="*/ 79 w 136"/>
                  <a:gd name="T13" fmla="*/ 50 h 67"/>
                  <a:gd name="T14" fmla="*/ 107 w 136"/>
                  <a:gd name="T15" fmla="*/ 51 h 67"/>
                  <a:gd name="T16" fmla="*/ 136 w 136"/>
                  <a:gd name="T17" fmla="*/ 51 h 67"/>
                  <a:gd name="T18" fmla="*/ 136 w 136"/>
                  <a:gd name="T19" fmla="*/ 67 h 67"/>
                  <a:gd name="T20" fmla="*/ 0 w 136"/>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 h="67">
                    <a:moveTo>
                      <a:pt x="0" y="67"/>
                    </a:moveTo>
                    <a:cubicBezTo>
                      <a:pt x="0" y="62"/>
                      <a:pt x="0" y="58"/>
                      <a:pt x="0" y="52"/>
                    </a:cubicBezTo>
                    <a:cubicBezTo>
                      <a:pt x="9" y="50"/>
                      <a:pt x="18" y="51"/>
                      <a:pt x="27" y="51"/>
                    </a:cubicBezTo>
                    <a:cubicBezTo>
                      <a:pt x="36" y="51"/>
                      <a:pt x="45" y="51"/>
                      <a:pt x="55" y="51"/>
                    </a:cubicBezTo>
                    <a:cubicBezTo>
                      <a:pt x="55" y="34"/>
                      <a:pt x="55" y="18"/>
                      <a:pt x="55" y="0"/>
                    </a:cubicBezTo>
                    <a:cubicBezTo>
                      <a:pt x="63" y="0"/>
                      <a:pt x="71" y="0"/>
                      <a:pt x="79" y="0"/>
                    </a:cubicBezTo>
                    <a:cubicBezTo>
                      <a:pt x="79" y="16"/>
                      <a:pt x="79" y="33"/>
                      <a:pt x="79" y="50"/>
                    </a:cubicBezTo>
                    <a:cubicBezTo>
                      <a:pt x="89" y="52"/>
                      <a:pt x="98" y="51"/>
                      <a:pt x="107" y="51"/>
                    </a:cubicBezTo>
                    <a:cubicBezTo>
                      <a:pt x="116" y="51"/>
                      <a:pt x="125" y="51"/>
                      <a:pt x="136" y="51"/>
                    </a:cubicBezTo>
                    <a:cubicBezTo>
                      <a:pt x="136" y="57"/>
                      <a:pt x="136" y="62"/>
                      <a:pt x="136" y="67"/>
                    </a:cubicBezTo>
                    <a:cubicBezTo>
                      <a:pt x="91" y="67"/>
                      <a:pt x="45" y="67"/>
                      <a:pt x="0" y="6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79285" tIns="89642" rIns="179285" bIns="89642" numCol="1" anchor="t" anchorCtr="0" compatLnSpc="1">
                <a:prstTxWarp prst="textNoShape">
                  <a:avLst/>
                </a:prstTxWarp>
              </a:bodyPr>
              <a:lstStyle/>
              <a:p>
                <a:pPr algn="l" defTabSz="1828827" fontAlgn="auto">
                  <a:spcBef>
                    <a:spcPts val="0"/>
                  </a:spcBef>
                  <a:spcAft>
                    <a:spcPts val="0"/>
                  </a:spcAft>
                </a:pPr>
                <a:endParaRPr lang="en-US" sz="3529">
                  <a:solidFill>
                    <a:srgbClr val="FFFFFF"/>
                  </a:solidFill>
                  <a:latin typeface="Segoe UI"/>
                  <a:ea typeface="MS PGothic" panose="020B0600070205080204" pitchFamily="34" charset="-128"/>
                </a:endParaRPr>
              </a:p>
            </p:txBody>
          </p:sp>
          <p:sp>
            <p:nvSpPr>
              <p:cNvPr id="156" name="Freeform 34"/>
              <p:cNvSpPr>
                <a:spLocks/>
              </p:cNvSpPr>
              <p:nvPr/>
            </p:nvSpPr>
            <p:spPr bwMode="auto">
              <a:xfrm>
                <a:off x="-1876426" y="472635"/>
                <a:ext cx="268288" cy="269874"/>
              </a:xfrm>
              <a:custGeom>
                <a:avLst/>
                <a:gdLst>
                  <a:gd name="T0" fmla="*/ 16 w 71"/>
                  <a:gd name="T1" fmla="*/ 71 h 71"/>
                  <a:gd name="T2" fmla="*/ 0 w 71"/>
                  <a:gd name="T3" fmla="*/ 54 h 71"/>
                  <a:gd name="T4" fmla="*/ 0 w 71"/>
                  <a:gd name="T5" fmla="*/ 17 h 71"/>
                  <a:gd name="T6" fmla="*/ 17 w 71"/>
                  <a:gd name="T7" fmla="*/ 0 h 71"/>
                  <a:gd name="T8" fmla="*/ 31 w 71"/>
                  <a:gd name="T9" fmla="*/ 0 h 71"/>
                  <a:gd name="T10" fmla="*/ 31 w 71"/>
                  <a:gd name="T11" fmla="*/ 36 h 71"/>
                  <a:gd name="T12" fmla="*/ 38 w 71"/>
                  <a:gd name="T13" fmla="*/ 36 h 71"/>
                  <a:gd name="T14" fmla="*/ 38 w 71"/>
                  <a:gd name="T15" fmla="*/ 0 h 71"/>
                  <a:gd name="T16" fmla="*/ 52 w 71"/>
                  <a:gd name="T17" fmla="*/ 0 h 71"/>
                  <a:gd name="T18" fmla="*/ 71 w 71"/>
                  <a:gd name="T19" fmla="*/ 20 h 71"/>
                  <a:gd name="T20" fmla="*/ 71 w 71"/>
                  <a:gd name="T21" fmla="*/ 54 h 71"/>
                  <a:gd name="T22" fmla="*/ 52 w 71"/>
                  <a:gd name="T23" fmla="*/ 71 h 71"/>
                  <a:gd name="T24" fmla="*/ 16 w 71"/>
                  <a:gd name="T25"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71">
                    <a:moveTo>
                      <a:pt x="16" y="71"/>
                    </a:moveTo>
                    <a:cubicBezTo>
                      <a:pt x="11" y="66"/>
                      <a:pt x="6" y="61"/>
                      <a:pt x="0" y="54"/>
                    </a:cubicBezTo>
                    <a:cubicBezTo>
                      <a:pt x="0" y="43"/>
                      <a:pt x="0" y="30"/>
                      <a:pt x="0" y="17"/>
                    </a:cubicBezTo>
                    <a:cubicBezTo>
                      <a:pt x="5" y="12"/>
                      <a:pt x="11" y="6"/>
                      <a:pt x="17" y="0"/>
                    </a:cubicBezTo>
                    <a:cubicBezTo>
                      <a:pt x="21" y="0"/>
                      <a:pt x="25" y="0"/>
                      <a:pt x="31" y="0"/>
                    </a:cubicBezTo>
                    <a:cubicBezTo>
                      <a:pt x="31" y="12"/>
                      <a:pt x="31" y="24"/>
                      <a:pt x="31" y="36"/>
                    </a:cubicBezTo>
                    <a:cubicBezTo>
                      <a:pt x="34" y="36"/>
                      <a:pt x="36" y="36"/>
                      <a:pt x="38" y="36"/>
                    </a:cubicBezTo>
                    <a:cubicBezTo>
                      <a:pt x="38" y="24"/>
                      <a:pt x="38" y="13"/>
                      <a:pt x="38" y="0"/>
                    </a:cubicBezTo>
                    <a:cubicBezTo>
                      <a:pt x="43" y="0"/>
                      <a:pt x="48" y="0"/>
                      <a:pt x="52" y="0"/>
                    </a:cubicBezTo>
                    <a:cubicBezTo>
                      <a:pt x="58" y="6"/>
                      <a:pt x="64" y="12"/>
                      <a:pt x="71" y="20"/>
                    </a:cubicBezTo>
                    <a:cubicBezTo>
                      <a:pt x="71" y="30"/>
                      <a:pt x="71" y="42"/>
                      <a:pt x="71" y="54"/>
                    </a:cubicBezTo>
                    <a:cubicBezTo>
                      <a:pt x="65" y="59"/>
                      <a:pt x="60" y="65"/>
                      <a:pt x="52" y="71"/>
                    </a:cubicBezTo>
                    <a:cubicBezTo>
                      <a:pt x="42" y="71"/>
                      <a:pt x="30" y="71"/>
                      <a:pt x="16" y="7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79285" tIns="89642" rIns="179285" bIns="89642" numCol="1" anchor="t" anchorCtr="0" compatLnSpc="1">
                <a:prstTxWarp prst="textNoShape">
                  <a:avLst/>
                </a:prstTxWarp>
              </a:bodyPr>
              <a:lstStyle/>
              <a:p>
                <a:pPr algn="l" defTabSz="1828827" fontAlgn="auto">
                  <a:spcBef>
                    <a:spcPts val="0"/>
                  </a:spcBef>
                  <a:spcAft>
                    <a:spcPts val="0"/>
                  </a:spcAft>
                </a:pPr>
                <a:endParaRPr lang="en-US" sz="3529">
                  <a:solidFill>
                    <a:srgbClr val="FFFFFF"/>
                  </a:solidFill>
                  <a:latin typeface="Segoe UI"/>
                  <a:ea typeface="MS PGothic" panose="020B0600070205080204" pitchFamily="34" charset="-128"/>
                </a:endParaRPr>
              </a:p>
            </p:txBody>
          </p:sp>
          <p:sp>
            <p:nvSpPr>
              <p:cNvPr id="157" name="Freeform 35"/>
              <p:cNvSpPr>
                <a:spLocks/>
              </p:cNvSpPr>
              <p:nvPr/>
            </p:nvSpPr>
            <p:spPr bwMode="auto">
              <a:xfrm>
                <a:off x="-2349499" y="472635"/>
                <a:ext cx="393701" cy="314326"/>
              </a:xfrm>
              <a:custGeom>
                <a:avLst/>
                <a:gdLst>
                  <a:gd name="T0" fmla="*/ 104 w 104"/>
                  <a:gd name="T1" fmla="*/ 76 h 83"/>
                  <a:gd name="T2" fmla="*/ 104 w 104"/>
                  <a:gd name="T3" fmla="*/ 83 h 83"/>
                  <a:gd name="T4" fmla="*/ 0 w 104"/>
                  <a:gd name="T5" fmla="*/ 83 h 83"/>
                  <a:gd name="T6" fmla="*/ 0 w 104"/>
                  <a:gd name="T7" fmla="*/ 1 h 83"/>
                  <a:gd name="T8" fmla="*/ 7 w 104"/>
                  <a:gd name="T9" fmla="*/ 0 h 83"/>
                  <a:gd name="T10" fmla="*/ 7 w 104"/>
                  <a:gd name="T11" fmla="*/ 76 h 83"/>
                  <a:gd name="T12" fmla="*/ 104 w 104"/>
                  <a:gd name="T13" fmla="*/ 76 h 83"/>
                </a:gdLst>
                <a:ahLst/>
                <a:cxnLst>
                  <a:cxn ang="0">
                    <a:pos x="T0" y="T1"/>
                  </a:cxn>
                  <a:cxn ang="0">
                    <a:pos x="T2" y="T3"/>
                  </a:cxn>
                  <a:cxn ang="0">
                    <a:pos x="T4" y="T5"/>
                  </a:cxn>
                  <a:cxn ang="0">
                    <a:pos x="T6" y="T7"/>
                  </a:cxn>
                  <a:cxn ang="0">
                    <a:pos x="T8" y="T9"/>
                  </a:cxn>
                  <a:cxn ang="0">
                    <a:pos x="T10" y="T11"/>
                  </a:cxn>
                  <a:cxn ang="0">
                    <a:pos x="T12" y="T13"/>
                  </a:cxn>
                </a:cxnLst>
                <a:rect l="0" t="0" r="r" b="b"/>
                <a:pathLst>
                  <a:path w="104" h="83">
                    <a:moveTo>
                      <a:pt x="104" y="76"/>
                    </a:moveTo>
                    <a:cubicBezTo>
                      <a:pt x="104" y="79"/>
                      <a:pt x="104" y="81"/>
                      <a:pt x="104" y="83"/>
                    </a:cubicBezTo>
                    <a:cubicBezTo>
                      <a:pt x="69" y="83"/>
                      <a:pt x="36" y="83"/>
                      <a:pt x="0" y="83"/>
                    </a:cubicBezTo>
                    <a:cubicBezTo>
                      <a:pt x="0" y="56"/>
                      <a:pt x="0" y="29"/>
                      <a:pt x="0" y="1"/>
                    </a:cubicBezTo>
                    <a:cubicBezTo>
                      <a:pt x="2" y="0"/>
                      <a:pt x="4" y="0"/>
                      <a:pt x="7" y="0"/>
                    </a:cubicBezTo>
                    <a:cubicBezTo>
                      <a:pt x="7" y="25"/>
                      <a:pt x="7" y="50"/>
                      <a:pt x="7" y="76"/>
                    </a:cubicBezTo>
                    <a:cubicBezTo>
                      <a:pt x="40" y="76"/>
                      <a:pt x="72" y="76"/>
                      <a:pt x="104" y="7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79285" tIns="89642" rIns="179285" bIns="89642" numCol="1" anchor="t" anchorCtr="0" compatLnSpc="1">
                <a:prstTxWarp prst="textNoShape">
                  <a:avLst/>
                </a:prstTxWarp>
              </a:bodyPr>
              <a:lstStyle/>
              <a:p>
                <a:pPr algn="l" defTabSz="1828827" fontAlgn="auto">
                  <a:spcBef>
                    <a:spcPts val="0"/>
                  </a:spcBef>
                  <a:spcAft>
                    <a:spcPts val="0"/>
                  </a:spcAft>
                </a:pPr>
                <a:endParaRPr lang="en-US" sz="3529">
                  <a:solidFill>
                    <a:srgbClr val="FFFFFF"/>
                  </a:solidFill>
                  <a:latin typeface="Segoe UI"/>
                  <a:ea typeface="MS PGothic" panose="020B0600070205080204" pitchFamily="34" charset="-128"/>
                </a:endParaRPr>
              </a:p>
            </p:txBody>
          </p:sp>
          <p:sp>
            <p:nvSpPr>
              <p:cNvPr id="161" name="Freeform 36"/>
              <p:cNvSpPr>
                <a:spLocks/>
              </p:cNvSpPr>
              <p:nvPr/>
            </p:nvSpPr>
            <p:spPr bwMode="auto">
              <a:xfrm>
                <a:off x="-2027239" y="456761"/>
                <a:ext cx="22226" cy="273051"/>
              </a:xfrm>
              <a:custGeom>
                <a:avLst/>
                <a:gdLst>
                  <a:gd name="T0" fmla="*/ 0 w 6"/>
                  <a:gd name="T1" fmla="*/ 0 h 72"/>
                  <a:gd name="T2" fmla="*/ 6 w 6"/>
                  <a:gd name="T3" fmla="*/ 0 h 72"/>
                  <a:gd name="T4" fmla="*/ 6 w 6"/>
                  <a:gd name="T5" fmla="*/ 72 h 72"/>
                  <a:gd name="T6" fmla="*/ 0 w 6"/>
                  <a:gd name="T7" fmla="*/ 72 h 72"/>
                  <a:gd name="T8" fmla="*/ 0 w 6"/>
                  <a:gd name="T9" fmla="*/ 0 h 72"/>
                </a:gdLst>
                <a:ahLst/>
                <a:cxnLst>
                  <a:cxn ang="0">
                    <a:pos x="T0" y="T1"/>
                  </a:cxn>
                  <a:cxn ang="0">
                    <a:pos x="T2" y="T3"/>
                  </a:cxn>
                  <a:cxn ang="0">
                    <a:pos x="T4" y="T5"/>
                  </a:cxn>
                  <a:cxn ang="0">
                    <a:pos x="T6" y="T7"/>
                  </a:cxn>
                  <a:cxn ang="0">
                    <a:pos x="T8" y="T9"/>
                  </a:cxn>
                </a:cxnLst>
                <a:rect l="0" t="0" r="r" b="b"/>
                <a:pathLst>
                  <a:path w="6" h="72">
                    <a:moveTo>
                      <a:pt x="0" y="0"/>
                    </a:moveTo>
                    <a:cubicBezTo>
                      <a:pt x="2" y="0"/>
                      <a:pt x="4" y="0"/>
                      <a:pt x="6" y="0"/>
                    </a:cubicBezTo>
                    <a:cubicBezTo>
                      <a:pt x="6" y="24"/>
                      <a:pt x="6" y="48"/>
                      <a:pt x="6" y="72"/>
                    </a:cubicBezTo>
                    <a:cubicBezTo>
                      <a:pt x="4" y="72"/>
                      <a:pt x="2" y="72"/>
                      <a:pt x="0" y="72"/>
                    </a:cubicBezTo>
                    <a:cubicBezTo>
                      <a:pt x="0" y="48"/>
                      <a:pt x="0" y="24"/>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79285" tIns="89642" rIns="179285" bIns="89642" numCol="1" anchor="t" anchorCtr="0" compatLnSpc="1">
                <a:prstTxWarp prst="textNoShape">
                  <a:avLst/>
                </a:prstTxWarp>
              </a:bodyPr>
              <a:lstStyle/>
              <a:p>
                <a:pPr algn="l" defTabSz="1828827" fontAlgn="auto">
                  <a:spcBef>
                    <a:spcPts val="0"/>
                  </a:spcBef>
                  <a:spcAft>
                    <a:spcPts val="0"/>
                  </a:spcAft>
                </a:pPr>
                <a:endParaRPr lang="en-US" sz="3529">
                  <a:solidFill>
                    <a:srgbClr val="FFFFFF"/>
                  </a:solidFill>
                  <a:latin typeface="Segoe UI"/>
                  <a:ea typeface="MS PGothic" panose="020B0600070205080204" pitchFamily="34" charset="-128"/>
                </a:endParaRPr>
              </a:p>
            </p:txBody>
          </p:sp>
          <p:sp>
            <p:nvSpPr>
              <p:cNvPr id="162" name="Freeform 37"/>
              <p:cNvSpPr>
                <a:spLocks/>
              </p:cNvSpPr>
              <p:nvPr/>
            </p:nvSpPr>
            <p:spPr bwMode="auto">
              <a:xfrm>
                <a:off x="-2087563" y="518673"/>
                <a:ext cx="22226" cy="211139"/>
              </a:xfrm>
              <a:custGeom>
                <a:avLst/>
                <a:gdLst>
                  <a:gd name="T0" fmla="*/ 0 w 6"/>
                  <a:gd name="T1" fmla="*/ 0 h 56"/>
                  <a:gd name="T2" fmla="*/ 6 w 6"/>
                  <a:gd name="T3" fmla="*/ 0 h 56"/>
                  <a:gd name="T4" fmla="*/ 6 w 6"/>
                  <a:gd name="T5" fmla="*/ 56 h 56"/>
                  <a:gd name="T6" fmla="*/ 0 w 6"/>
                  <a:gd name="T7" fmla="*/ 56 h 56"/>
                  <a:gd name="T8" fmla="*/ 0 w 6"/>
                  <a:gd name="T9" fmla="*/ 0 h 56"/>
                </a:gdLst>
                <a:ahLst/>
                <a:cxnLst>
                  <a:cxn ang="0">
                    <a:pos x="T0" y="T1"/>
                  </a:cxn>
                  <a:cxn ang="0">
                    <a:pos x="T2" y="T3"/>
                  </a:cxn>
                  <a:cxn ang="0">
                    <a:pos x="T4" y="T5"/>
                  </a:cxn>
                  <a:cxn ang="0">
                    <a:pos x="T6" y="T7"/>
                  </a:cxn>
                  <a:cxn ang="0">
                    <a:pos x="T8" y="T9"/>
                  </a:cxn>
                </a:cxnLst>
                <a:rect l="0" t="0" r="r" b="b"/>
                <a:pathLst>
                  <a:path w="6" h="56">
                    <a:moveTo>
                      <a:pt x="0" y="0"/>
                    </a:moveTo>
                    <a:cubicBezTo>
                      <a:pt x="2" y="0"/>
                      <a:pt x="4" y="0"/>
                      <a:pt x="6" y="0"/>
                    </a:cubicBezTo>
                    <a:cubicBezTo>
                      <a:pt x="6" y="19"/>
                      <a:pt x="6" y="37"/>
                      <a:pt x="6" y="56"/>
                    </a:cubicBezTo>
                    <a:cubicBezTo>
                      <a:pt x="4" y="56"/>
                      <a:pt x="2" y="56"/>
                      <a:pt x="0" y="56"/>
                    </a:cubicBezTo>
                    <a:cubicBezTo>
                      <a:pt x="0" y="37"/>
                      <a:pt x="0" y="19"/>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79285" tIns="89642" rIns="179285" bIns="89642" numCol="1" anchor="t" anchorCtr="0" compatLnSpc="1">
                <a:prstTxWarp prst="textNoShape">
                  <a:avLst/>
                </a:prstTxWarp>
              </a:bodyPr>
              <a:lstStyle/>
              <a:p>
                <a:pPr algn="l" defTabSz="1828827" fontAlgn="auto">
                  <a:spcBef>
                    <a:spcPts val="0"/>
                  </a:spcBef>
                  <a:spcAft>
                    <a:spcPts val="0"/>
                  </a:spcAft>
                </a:pPr>
                <a:endParaRPr lang="en-US" sz="3529">
                  <a:solidFill>
                    <a:srgbClr val="FFFFFF"/>
                  </a:solidFill>
                  <a:latin typeface="Segoe UI"/>
                  <a:ea typeface="MS PGothic" panose="020B0600070205080204" pitchFamily="34" charset="-128"/>
                </a:endParaRPr>
              </a:p>
            </p:txBody>
          </p:sp>
        </p:grpSp>
      </p:grpSp>
      <p:grpSp>
        <p:nvGrpSpPr>
          <p:cNvPr id="14" name="Group 13"/>
          <p:cNvGrpSpPr/>
          <p:nvPr/>
        </p:nvGrpSpPr>
        <p:grpSpPr>
          <a:xfrm>
            <a:off x="16740356" y="3506045"/>
            <a:ext cx="4191453" cy="1972135"/>
            <a:chOff x="8538017" y="1787678"/>
            <a:chExt cx="2137750" cy="1005840"/>
          </a:xfrm>
        </p:grpSpPr>
        <p:sp>
          <p:nvSpPr>
            <p:cNvPr id="44" name="Rectangle 43"/>
            <p:cNvSpPr/>
            <p:nvPr/>
          </p:nvSpPr>
          <p:spPr bwMode="auto">
            <a:xfrm>
              <a:off x="8538017" y="1787678"/>
              <a:ext cx="2137750" cy="1005840"/>
            </a:xfrm>
            <a:prstGeom prst="rect">
              <a:avLst/>
            </a:prstGeom>
            <a:solidFill>
              <a:srgbClr val="003C6C"/>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35843" tIns="89629" rIns="35843" bIns="179208" numCol="1" spcCol="1270" anchor="t" anchorCtr="0">
              <a:noAutofit/>
            </a:bodyPr>
            <a:lstStyle/>
            <a:p>
              <a:pPr defTabSz="1421531" fontAlgn="auto">
                <a:spcAft>
                  <a:spcPct val="35000"/>
                </a:spcAft>
              </a:pPr>
              <a:r>
                <a:rPr lang="en-US" sz="3137" b="1" spc="-5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Dashboards and Visualizations</a:t>
              </a:r>
            </a:p>
          </p:txBody>
        </p:sp>
        <p:grpSp>
          <p:nvGrpSpPr>
            <p:cNvPr id="68" name="Group 67"/>
            <p:cNvGrpSpPr/>
            <p:nvPr/>
          </p:nvGrpSpPr>
          <p:grpSpPr>
            <a:xfrm>
              <a:off x="8847475" y="2434373"/>
              <a:ext cx="399110" cy="255091"/>
              <a:chOff x="4481847" y="2708926"/>
              <a:chExt cx="673103" cy="430214"/>
            </a:xfrm>
            <a:solidFill>
              <a:schemeClr val="bg1"/>
            </a:solidFill>
          </p:grpSpPr>
          <p:sp>
            <p:nvSpPr>
              <p:cNvPr id="69" name="Freeform 5"/>
              <p:cNvSpPr>
                <a:spLocks noEditPoints="1"/>
              </p:cNvSpPr>
              <p:nvPr/>
            </p:nvSpPr>
            <p:spPr bwMode="auto">
              <a:xfrm>
                <a:off x="4481847" y="2708926"/>
                <a:ext cx="673103" cy="430214"/>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solidFill>
                <a:schemeClr val="tx1"/>
              </a:solidFill>
              <a:ln>
                <a:noFill/>
              </a:ln>
            </p:spPr>
            <p:txBody>
              <a:bodyPr vert="horz" wrap="square" lIns="179285" tIns="89642" rIns="179285" bIns="89642" numCol="1" anchor="t" anchorCtr="0" compatLnSpc="1">
                <a:prstTxWarp prst="textNoShape">
                  <a:avLst/>
                </a:prstTxWarp>
              </a:bodyPr>
              <a:lstStyle/>
              <a:p>
                <a:pPr algn="l" defTabSz="1828827" fontAlgn="auto">
                  <a:spcBef>
                    <a:spcPts val="0"/>
                  </a:spcBef>
                  <a:spcAft>
                    <a:spcPts val="0"/>
                  </a:spcAft>
                </a:pPr>
                <a:endParaRPr lang="en-US" sz="3529">
                  <a:solidFill>
                    <a:srgbClr val="FFFFFF"/>
                  </a:solidFill>
                  <a:latin typeface="Segoe UI"/>
                  <a:ea typeface="MS PGothic" panose="020B0600070205080204" pitchFamily="34" charset="-128"/>
                </a:endParaRPr>
              </a:p>
            </p:txBody>
          </p:sp>
          <p:sp>
            <p:nvSpPr>
              <p:cNvPr id="70" name="Freeform 6"/>
              <p:cNvSpPr>
                <a:spLocks/>
              </p:cNvSpPr>
              <p:nvPr/>
            </p:nvSpPr>
            <p:spPr bwMode="auto">
              <a:xfrm>
                <a:off x="4727910" y="2799414"/>
                <a:ext cx="73024" cy="257176"/>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solidFill>
                <a:schemeClr val="tx1"/>
              </a:solidFill>
              <a:ln>
                <a:noFill/>
              </a:ln>
            </p:spPr>
            <p:txBody>
              <a:bodyPr vert="horz" wrap="square" lIns="179285" tIns="89642" rIns="179285" bIns="89642" numCol="1" anchor="t" anchorCtr="0" compatLnSpc="1">
                <a:prstTxWarp prst="textNoShape">
                  <a:avLst/>
                </a:prstTxWarp>
              </a:bodyPr>
              <a:lstStyle/>
              <a:p>
                <a:pPr algn="l" defTabSz="1828827" fontAlgn="auto">
                  <a:spcBef>
                    <a:spcPts val="0"/>
                  </a:spcBef>
                  <a:spcAft>
                    <a:spcPts val="0"/>
                  </a:spcAft>
                </a:pPr>
                <a:endParaRPr lang="en-US" sz="3529">
                  <a:solidFill>
                    <a:srgbClr val="FFFFFF"/>
                  </a:solidFill>
                  <a:latin typeface="Segoe UI"/>
                  <a:ea typeface="MS PGothic" panose="020B0600070205080204" pitchFamily="34" charset="-128"/>
                </a:endParaRPr>
              </a:p>
            </p:txBody>
          </p:sp>
          <p:sp>
            <p:nvSpPr>
              <p:cNvPr id="71" name="Freeform 7"/>
              <p:cNvSpPr>
                <a:spLocks/>
              </p:cNvSpPr>
              <p:nvPr/>
            </p:nvSpPr>
            <p:spPr bwMode="auto">
              <a:xfrm>
                <a:off x="4837449" y="2872438"/>
                <a:ext cx="74613" cy="184150"/>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solidFill>
                <a:schemeClr val="tx1"/>
              </a:solidFill>
              <a:ln>
                <a:noFill/>
              </a:ln>
            </p:spPr>
            <p:txBody>
              <a:bodyPr vert="horz" wrap="square" lIns="179285" tIns="89642" rIns="179285" bIns="89642" numCol="1" anchor="t" anchorCtr="0" compatLnSpc="1">
                <a:prstTxWarp prst="textNoShape">
                  <a:avLst/>
                </a:prstTxWarp>
              </a:bodyPr>
              <a:lstStyle/>
              <a:p>
                <a:pPr algn="l" defTabSz="1828827" fontAlgn="auto">
                  <a:spcBef>
                    <a:spcPts val="0"/>
                  </a:spcBef>
                  <a:spcAft>
                    <a:spcPts val="0"/>
                  </a:spcAft>
                </a:pPr>
                <a:endParaRPr lang="en-US" sz="3529">
                  <a:solidFill>
                    <a:srgbClr val="FFFFFF"/>
                  </a:solidFill>
                  <a:latin typeface="Segoe UI"/>
                  <a:ea typeface="MS PGothic" panose="020B0600070205080204" pitchFamily="34" charset="-128"/>
                </a:endParaRPr>
              </a:p>
            </p:txBody>
          </p:sp>
          <p:sp>
            <p:nvSpPr>
              <p:cNvPr id="72" name="Freeform 8"/>
              <p:cNvSpPr>
                <a:spLocks/>
              </p:cNvSpPr>
              <p:nvPr/>
            </p:nvSpPr>
            <p:spPr bwMode="auto">
              <a:xfrm>
                <a:off x="4604085" y="2937526"/>
                <a:ext cx="103187" cy="119063"/>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solidFill>
                <a:schemeClr val="tx1"/>
              </a:solidFill>
              <a:ln>
                <a:noFill/>
              </a:ln>
            </p:spPr>
            <p:txBody>
              <a:bodyPr vert="horz" wrap="square" lIns="179285" tIns="89642" rIns="179285" bIns="89642" numCol="1" anchor="t" anchorCtr="0" compatLnSpc="1">
                <a:prstTxWarp prst="textNoShape">
                  <a:avLst/>
                </a:prstTxWarp>
              </a:bodyPr>
              <a:lstStyle/>
              <a:p>
                <a:pPr algn="l" defTabSz="1828827" fontAlgn="auto">
                  <a:spcBef>
                    <a:spcPts val="0"/>
                  </a:spcBef>
                  <a:spcAft>
                    <a:spcPts val="0"/>
                  </a:spcAft>
                </a:pPr>
                <a:endParaRPr lang="en-US" sz="3529">
                  <a:solidFill>
                    <a:srgbClr val="FFFFFF"/>
                  </a:solidFill>
                  <a:latin typeface="Segoe UI"/>
                  <a:ea typeface="MS PGothic" panose="020B0600070205080204" pitchFamily="34" charset="-128"/>
                </a:endParaRPr>
              </a:p>
            </p:txBody>
          </p:sp>
          <p:sp>
            <p:nvSpPr>
              <p:cNvPr id="73" name="Freeform 9"/>
              <p:cNvSpPr>
                <a:spLocks/>
              </p:cNvSpPr>
              <p:nvPr/>
            </p:nvSpPr>
            <p:spPr bwMode="auto">
              <a:xfrm>
                <a:off x="4939050" y="2954988"/>
                <a:ext cx="87312" cy="101601"/>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solidFill>
                <a:schemeClr val="tx1"/>
              </a:solidFill>
              <a:ln>
                <a:noFill/>
              </a:ln>
            </p:spPr>
            <p:txBody>
              <a:bodyPr vert="horz" wrap="square" lIns="179285" tIns="89642" rIns="179285" bIns="89642" numCol="1" anchor="t" anchorCtr="0" compatLnSpc="1">
                <a:prstTxWarp prst="textNoShape">
                  <a:avLst/>
                </a:prstTxWarp>
              </a:bodyPr>
              <a:lstStyle/>
              <a:p>
                <a:pPr algn="l" defTabSz="1828827" fontAlgn="auto">
                  <a:spcBef>
                    <a:spcPts val="0"/>
                  </a:spcBef>
                  <a:spcAft>
                    <a:spcPts val="0"/>
                  </a:spcAft>
                </a:pPr>
                <a:endParaRPr lang="en-US" sz="3529">
                  <a:solidFill>
                    <a:srgbClr val="FFFFFF"/>
                  </a:solidFill>
                  <a:latin typeface="Segoe UI"/>
                  <a:ea typeface="MS PGothic" panose="020B0600070205080204" pitchFamily="34" charset="-128"/>
                </a:endParaRPr>
              </a:p>
            </p:txBody>
          </p:sp>
        </p:grpSp>
        <p:sp>
          <p:nvSpPr>
            <p:cNvPr id="86" name="Rectangle 85"/>
            <p:cNvSpPr/>
            <p:nvPr/>
          </p:nvSpPr>
          <p:spPr>
            <a:xfrm>
              <a:off x="9204619" y="2421304"/>
              <a:ext cx="636497" cy="231766"/>
            </a:xfrm>
            <a:prstGeom prst="rect">
              <a:avLst/>
            </a:prstGeom>
          </p:spPr>
          <p:txBody>
            <a:bodyPr wrap="none">
              <a:spAutoFit/>
            </a:bodyPr>
            <a:lstStyle/>
            <a:p>
              <a:pPr algn="l" defTabSz="1828827" fontAlgn="auto">
                <a:spcBef>
                  <a:spcPts val="0"/>
                </a:spcBef>
                <a:spcAft>
                  <a:spcPts val="0"/>
                </a:spcAft>
              </a:pPr>
              <a:r>
                <a:rPr lang="en-US" sz="2353"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Power BI</a:t>
              </a:r>
            </a:p>
          </p:txBody>
        </p:sp>
      </p:grpSp>
      <p:grpSp>
        <p:nvGrpSpPr>
          <p:cNvPr id="24" name="Group 23"/>
          <p:cNvGrpSpPr/>
          <p:nvPr/>
        </p:nvGrpSpPr>
        <p:grpSpPr>
          <a:xfrm>
            <a:off x="12309012" y="3511374"/>
            <a:ext cx="4647108" cy="8470350"/>
            <a:chOff x="6277916" y="1790395"/>
            <a:chExt cx="2370146" cy="4320099"/>
          </a:xfrm>
        </p:grpSpPr>
        <p:sp>
          <p:nvSpPr>
            <p:cNvPr id="43" name="Rectangle 42"/>
            <p:cNvSpPr/>
            <p:nvPr/>
          </p:nvSpPr>
          <p:spPr bwMode="auto">
            <a:xfrm>
              <a:off x="6277916" y="1790395"/>
              <a:ext cx="2079506" cy="4320099"/>
            </a:xfrm>
            <a:prstGeom prst="rect">
              <a:avLst/>
            </a:prstGeom>
            <a:solidFill>
              <a:srgbClr val="005AA1"/>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35843" tIns="89629" rIns="35843" bIns="179208" numCol="1" spcCol="1270" anchor="t" anchorCtr="0">
              <a:noAutofit/>
            </a:bodyPr>
            <a:lstStyle/>
            <a:p>
              <a:pPr defTabSz="1421531" fontAlgn="auto">
                <a:spcAft>
                  <a:spcPct val="35000"/>
                </a:spcAft>
              </a:pPr>
              <a:r>
                <a:rPr lang="en-US" sz="3137" b="1" spc="-5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Machine Learning </a:t>
              </a:r>
              <a:br>
                <a:rPr lang="en-US" sz="3137" b="1" spc="-5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br>
              <a:r>
                <a:rPr lang="en-US" sz="3137" b="1" spc="-5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and Analytics</a:t>
              </a:r>
            </a:p>
          </p:txBody>
        </p:sp>
        <p:pic>
          <p:nvPicPr>
            <p:cNvPr id="74" name="Picture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8398" y="2896065"/>
              <a:ext cx="353933" cy="375063"/>
            </a:xfrm>
            <a:prstGeom prst="rect">
              <a:avLst/>
            </a:prstGeom>
          </p:spPr>
        </p:pic>
        <p:pic>
          <p:nvPicPr>
            <p:cNvPr id="76" name="Picture 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1467" y="4994031"/>
              <a:ext cx="474530" cy="367761"/>
            </a:xfrm>
            <a:prstGeom prst="rect">
              <a:avLst/>
            </a:prstGeom>
          </p:spPr>
        </p:pic>
        <p:sp>
          <p:nvSpPr>
            <p:cNvPr id="83" name="Rectangle 82"/>
            <p:cNvSpPr/>
            <p:nvPr/>
          </p:nvSpPr>
          <p:spPr>
            <a:xfrm>
              <a:off x="6767968" y="2860458"/>
              <a:ext cx="1210270" cy="416439"/>
            </a:xfrm>
            <a:prstGeom prst="rect">
              <a:avLst/>
            </a:prstGeom>
          </p:spPr>
          <p:txBody>
            <a:bodyPr wrap="none">
              <a:spAutoFit/>
            </a:bodyPr>
            <a:lstStyle/>
            <a:p>
              <a:pPr algn="l" defTabSz="1828827" fontAlgn="auto">
                <a:spcBef>
                  <a:spcPts val="0"/>
                </a:spcBef>
                <a:spcAft>
                  <a:spcPts val="0"/>
                </a:spcAft>
              </a:pPr>
              <a:r>
                <a:rPr lang="en-US" sz="2353"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Azure </a:t>
              </a:r>
            </a:p>
            <a:p>
              <a:pPr algn="l" defTabSz="1828827" fontAlgn="auto">
                <a:spcBef>
                  <a:spcPts val="0"/>
                </a:spcBef>
                <a:spcAft>
                  <a:spcPts val="0"/>
                </a:spcAft>
              </a:pPr>
              <a:r>
                <a:rPr lang="en-US" sz="2353"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Machine Learning</a:t>
              </a:r>
            </a:p>
          </p:txBody>
        </p:sp>
        <p:sp>
          <p:nvSpPr>
            <p:cNvPr id="85" name="Rectangle 84"/>
            <p:cNvSpPr/>
            <p:nvPr/>
          </p:nvSpPr>
          <p:spPr>
            <a:xfrm>
              <a:off x="6808759" y="4922306"/>
              <a:ext cx="1115726" cy="416439"/>
            </a:xfrm>
            <a:prstGeom prst="rect">
              <a:avLst/>
            </a:prstGeom>
          </p:spPr>
          <p:txBody>
            <a:bodyPr wrap="none">
              <a:spAutoFit/>
            </a:bodyPr>
            <a:lstStyle/>
            <a:p>
              <a:pPr algn="l" defTabSz="1828827" fontAlgn="auto">
                <a:spcBef>
                  <a:spcPts val="0"/>
                </a:spcBef>
                <a:spcAft>
                  <a:spcPts val="0"/>
                </a:spcAft>
              </a:pPr>
              <a:r>
                <a:rPr lang="en-US" sz="2353"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Azure </a:t>
              </a:r>
            </a:p>
            <a:p>
              <a:pPr algn="l" defTabSz="1828827" fontAlgn="auto">
                <a:spcBef>
                  <a:spcPts val="0"/>
                </a:spcBef>
                <a:spcAft>
                  <a:spcPts val="0"/>
                </a:spcAft>
              </a:pPr>
              <a:r>
                <a:rPr lang="en-US" sz="2353"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Stream Analytics</a:t>
              </a:r>
            </a:p>
          </p:txBody>
        </p:sp>
        <p:grpSp>
          <p:nvGrpSpPr>
            <p:cNvPr id="148" name="Group 147"/>
            <p:cNvGrpSpPr/>
            <p:nvPr/>
          </p:nvGrpSpPr>
          <p:grpSpPr>
            <a:xfrm>
              <a:off x="8352819" y="2143445"/>
              <a:ext cx="295243" cy="1834529"/>
              <a:chOff x="3832324" y="5254390"/>
              <a:chExt cx="295243" cy="1834529"/>
            </a:xfrm>
          </p:grpSpPr>
          <p:sp>
            <p:nvSpPr>
              <p:cNvPr id="149" name="Isosceles Triangle 148"/>
              <p:cNvSpPr/>
              <p:nvPr/>
            </p:nvSpPr>
            <p:spPr bwMode="auto">
              <a:xfrm rot="5400000">
                <a:off x="3576707" y="5557205"/>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0" name="Isosceles Triangle 149"/>
              <p:cNvSpPr/>
              <p:nvPr/>
            </p:nvSpPr>
            <p:spPr bwMode="auto">
              <a:xfrm rot="5400000">
                <a:off x="3529509" y="5557205"/>
                <a:ext cx="853675" cy="248045"/>
              </a:xfrm>
              <a:prstGeom prst="triangl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1" name="Isosceles Triangle 190"/>
              <p:cNvSpPr/>
              <p:nvPr/>
            </p:nvSpPr>
            <p:spPr bwMode="auto">
              <a:xfrm rot="5400000">
                <a:off x="3576707" y="6538059"/>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51" name="Group 150"/>
            <p:cNvGrpSpPr/>
            <p:nvPr/>
          </p:nvGrpSpPr>
          <p:grpSpPr>
            <a:xfrm>
              <a:off x="8352819" y="4071625"/>
              <a:ext cx="295243" cy="853675"/>
              <a:chOff x="3832324" y="5673490"/>
              <a:chExt cx="295243" cy="853675"/>
            </a:xfrm>
          </p:grpSpPr>
          <p:sp>
            <p:nvSpPr>
              <p:cNvPr id="152" name="Isosceles Triangle 151"/>
              <p:cNvSpPr/>
              <p:nvPr/>
            </p:nvSpPr>
            <p:spPr bwMode="auto">
              <a:xfrm rot="5400000">
                <a:off x="3576707" y="5976305"/>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3" name="Isosceles Triangle 152"/>
              <p:cNvSpPr/>
              <p:nvPr/>
            </p:nvSpPr>
            <p:spPr bwMode="auto">
              <a:xfrm rot="5400000">
                <a:off x="3529509" y="5976305"/>
                <a:ext cx="853675" cy="248045"/>
              </a:xfrm>
              <a:prstGeom prst="triangl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58" name="Group 157"/>
            <p:cNvGrpSpPr/>
            <p:nvPr/>
          </p:nvGrpSpPr>
          <p:grpSpPr>
            <a:xfrm>
              <a:off x="8352819" y="5171433"/>
              <a:ext cx="295243" cy="853675"/>
              <a:chOff x="3832324" y="5397265"/>
              <a:chExt cx="295243" cy="853675"/>
            </a:xfrm>
          </p:grpSpPr>
          <p:sp>
            <p:nvSpPr>
              <p:cNvPr id="159" name="Isosceles Triangle 158"/>
              <p:cNvSpPr/>
              <p:nvPr/>
            </p:nvSpPr>
            <p:spPr bwMode="auto">
              <a:xfrm rot="5400000">
                <a:off x="3576707" y="5700080"/>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0" name="Isosceles Triangle 159"/>
              <p:cNvSpPr/>
              <p:nvPr/>
            </p:nvSpPr>
            <p:spPr bwMode="auto">
              <a:xfrm rot="5400000">
                <a:off x="3529509" y="5700080"/>
                <a:ext cx="853675" cy="248045"/>
              </a:xfrm>
              <a:prstGeom prst="triangl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90" name="Isosceles Triangle 189"/>
            <p:cNvSpPr/>
            <p:nvPr/>
          </p:nvSpPr>
          <p:spPr bwMode="auto">
            <a:xfrm rot="5400000">
              <a:off x="8050088" y="3428236"/>
              <a:ext cx="853675" cy="248045"/>
            </a:xfrm>
            <a:prstGeom prst="triangl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83" name="Freeform 389"/>
          <p:cNvSpPr>
            <a:spLocks noEditPoints="1"/>
          </p:cNvSpPr>
          <p:nvPr/>
        </p:nvSpPr>
        <p:spPr bwMode="auto">
          <a:xfrm>
            <a:off x="17772950" y="6767063"/>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79285" tIns="89642" rIns="179285" bIns="89642" numCol="1" anchor="t" anchorCtr="0" compatLnSpc="1">
            <a:prstTxWarp prst="textNoShape">
              <a:avLst/>
            </a:prstTxWarp>
          </a:bodyPr>
          <a:lstStyle/>
          <a:p>
            <a:pPr algn="l" defTabSz="1792792" fontAlgn="auto">
              <a:spcBef>
                <a:spcPts val="0"/>
              </a:spcBef>
              <a:spcAft>
                <a:spcPts val="0"/>
              </a:spcAft>
            </a:pPr>
            <a:endParaRPr lang="en-US" sz="3333">
              <a:solidFill>
                <a:srgbClr val="FFFFFF"/>
              </a:solidFill>
              <a:latin typeface="Segoe UI"/>
              <a:ea typeface="MS PGothic" panose="020B0600070205080204" pitchFamily="34" charset="-128"/>
            </a:endParaRPr>
          </a:p>
        </p:txBody>
      </p:sp>
      <p:sp>
        <p:nvSpPr>
          <p:cNvPr id="5" name="Title 1"/>
          <p:cNvSpPr>
            <a:spLocks noGrp="1"/>
          </p:cNvSpPr>
          <p:nvPr>
            <p:ph type="title"/>
          </p:nvPr>
        </p:nvSpPr>
        <p:spPr>
          <a:prstGeom prst="rect">
            <a:avLst/>
          </a:prstGeom>
        </p:spPr>
        <p:txBody>
          <a:bodyPr/>
          <a:lstStyle/>
          <a:p>
            <a:r>
              <a:rPr lang="en-US" dirty="0" smtClean="0"/>
              <a:t>Today’s Talk</a:t>
            </a:r>
            <a:endParaRPr lang="en-US" sz="7057" dirty="0"/>
          </a:p>
        </p:txBody>
      </p:sp>
      <p:sp>
        <p:nvSpPr>
          <p:cNvPr id="20" name="Rectangle 19"/>
          <p:cNvSpPr/>
          <p:nvPr/>
        </p:nvSpPr>
        <p:spPr>
          <a:xfrm>
            <a:off x="885765" y="12157411"/>
            <a:ext cx="1087541" cy="574773"/>
          </a:xfrm>
          <a:prstGeom prst="rect">
            <a:avLst/>
          </a:prstGeom>
        </p:spPr>
        <p:txBody>
          <a:bodyPr wrap="none">
            <a:spAutoFit/>
          </a:bodyPr>
          <a:lstStyle/>
          <a:p>
            <a:pPr defTabSz="1421531" fontAlgn="auto">
              <a:spcAft>
                <a:spcPct val="35000"/>
              </a:spcAft>
            </a:pPr>
            <a:r>
              <a:rPr lang="en-US" sz="3135" b="1"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DATA</a:t>
            </a:r>
          </a:p>
        </p:txBody>
      </p:sp>
      <p:grpSp>
        <p:nvGrpSpPr>
          <p:cNvPr id="6" name="Group 5"/>
          <p:cNvGrpSpPr/>
          <p:nvPr/>
        </p:nvGrpSpPr>
        <p:grpSpPr>
          <a:xfrm>
            <a:off x="541603" y="4720926"/>
            <a:ext cx="3041307" cy="6940024"/>
            <a:chOff x="276231" y="2407298"/>
            <a:chExt cx="1551146" cy="3539593"/>
          </a:xfrm>
        </p:grpSpPr>
        <p:cxnSp>
          <p:nvCxnSpPr>
            <p:cNvPr id="87" name="Straight Connector 86"/>
            <p:cNvCxnSpPr/>
            <p:nvPr/>
          </p:nvCxnSpPr>
          <p:spPr>
            <a:xfrm>
              <a:off x="1399592" y="2407298"/>
              <a:ext cx="7864" cy="2729556"/>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84988" y="2407298"/>
              <a:ext cx="214604" cy="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1184988" y="3768264"/>
              <a:ext cx="570278" cy="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184988" y="5136854"/>
              <a:ext cx="214604" cy="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276231" y="5332876"/>
              <a:ext cx="1551146" cy="614015"/>
            </a:xfrm>
            <a:prstGeom prst="rect">
              <a:avLst/>
            </a:prstGeom>
            <a:noFill/>
          </p:spPr>
          <p:txBody>
            <a:bodyPr wrap="square" lIns="358519" tIns="286815" rIns="358519" bIns="286815" rtlCol="0">
              <a:spAutoFit/>
            </a:bodyPr>
            <a:lstStyle/>
            <a:p>
              <a:pPr algn="l" defTabSz="1828476" fontAlgn="auto">
                <a:lnSpc>
                  <a:spcPct val="90000"/>
                </a:lnSpc>
                <a:spcAft>
                  <a:spcPts val="1176"/>
                </a:spcAft>
              </a:pPr>
              <a:r>
                <a:rPr lang="en-US" sz="2255"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Sensors </a:t>
              </a:r>
              <a:br>
                <a:rPr lang="en-US" sz="2255"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br>
              <a:r>
                <a:rPr lang="en-US" sz="2255"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and devices</a:t>
              </a:r>
            </a:p>
          </p:txBody>
        </p:sp>
        <p:sp>
          <p:nvSpPr>
            <p:cNvPr id="111" name="Freeform 16"/>
            <p:cNvSpPr>
              <a:spLocks noChangeAspect="1" noEditPoints="1"/>
            </p:cNvSpPr>
            <p:nvPr/>
          </p:nvSpPr>
          <p:spPr bwMode="auto">
            <a:xfrm>
              <a:off x="474853" y="4945056"/>
              <a:ext cx="576951" cy="530500"/>
            </a:xfrm>
            <a:custGeom>
              <a:avLst/>
              <a:gdLst>
                <a:gd name="T0" fmla="*/ 363 w 400"/>
                <a:gd name="T1" fmla="*/ 0 h 367"/>
                <a:gd name="T2" fmla="*/ 38 w 400"/>
                <a:gd name="T3" fmla="*/ 0 h 367"/>
                <a:gd name="T4" fmla="*/ 0 w 400"/>
                <a:gd name="T5" fmla="*/ 37 h 367"/>
                <a:gd name="T6" fmla="*/ 0 w 400"/>
                <a:gd name="T7" fmla="*/ 255 h 367"/>
                <a:gd name="T8" fmla="*/ 38 w 400"/>
                <a:gd name="T9" fmla="*/ 292 h 367"/>
                <a:gd name="T10" fmla="*/ 184 w 400"/>
                <a:gd name="T11" fmla="*/ 292 h 367"/>
                <a:gd name="T12" fmla="*/ 230 w 400"/>
                <a:gd name="T13" fmla="*/ 335 h 367"/>
                <a:gd name="T14" fmla="*/ 230 w 400"/>
                <a:gd name="T15" fmla="*/ 367 h 367"/>
                <a:gd name="T16" fmla="*/ 328 w 400"/>
                <a:gd name="T17" fmla="*/ 367 h 367"/>
                <a:gd name="T18" fmla="*/ 328 w 400"/>
                <a:gd name="T19" fmla="*/ 292 h 367"/>
                <a:gd name="T20" fmla="*/ 363 w 400"/>
                <a:gd name="T21" fmla="*/ 292 h 367"/>
                <a:gd name="T22" fmla="*/ 400 w 400"/>
                <a:gd name="T23" fmla="*/ 255 h 367"/>
                <a:gd name="T24" fmla="*/ 400 w 400"/>
                <a:gd name="T25" fmla="*/ 37 h 367"/>
                <a:gd name="T26" fmla="*/ 363 w 400"/>
                <a:gd name="T27" fmla="*/ 0 h 367"/>
                <a:gd name="T28" fmla="*/ 361 w 400"/>
                <a:gd name="T29" fmla="*/ 253 h 367"/>
                <a:gd name="T30" fmla="*/ 328 w 400"/>
                <a:gd name="T31" fmla="*/ 253 h 367"/>
                <a:gd name="T32" fmla="*/ 328 w 400"/>
                <a:gd name="T33" fmla="*/ 197 h 367"/>
                <a:gd name="T34" fmla="*/ 305 w 400"/>
                <a:gd name="T35" fmla="*/ 197 h 367"/>
                <a:gd name="T36" fmla="*/ 305 w 400"/>
                <a:gd name="T37" fmla="*/ 219 h 367"/>
                <a:gd name="T38" fmla="*/ 298 w 400"/>
                <a:gd name="T39" fmla="*/ 219 h 367"/>
                <a:gd name="T40" fmla="*/ 298 w 400"/>
                <a:gd name="T41" fmla="*/ 180 h 367"/>
                <a:gd name="T42" fmla="*/ 275 w 400"/>
                <a:gd name="T43" fmla="*/ 180 h 367"/>
                <a:gd name="T44" fmla="*/ 275 w 400"/>
                <a:gd name="T45" fmla="*/ 219 h 367"/>
                <a:gd name="T46" fmla="*/ 269 w 400"/>
                <a:gd name="T47" fmla="*/ 219 h 367"/>
                <a:gd name="T48" fmla="*/ 269 w 400"/>
                <a:gd name="T49" fmla="*/ 166 h 367"/>
                <a:gd name="T50" fmla="*/ 245 w 400"/>
                <a:gd name="T51" fmla="*/ 166 h 367"/>
                <a:gd name="T52" fmla="*/ 245 w 400"/>
                <a:gd name="T53" fmla="*/ 219 h 367"/>
                <a:gd name="T54" fmla="*/ 239 w 400"/>
                <a:gd name="T55" fmla="*/ 219 h 367"/>
                <a:gd name="T56" fmla="*/ 239 w 400"/>
                <a:gd name="T57" fmla="*/ 111 h 367"/>
                <a:gd name="T58" fmla="*/ 216 w 400"/>
                <a:gd name="T59" fmla="*/ 111 h 367"/>
                <a:gd name="T60" fmla="*/ 216 w 400"/>
                <a:gd name="T61" fmla="*/ 249 h 367"/>
                <a:gd name="T62" fmla="*/ 208 w 400"/>
                <a:gd name="T63" fmla="*/ 249 h 367"/>
                <a:gd name="T64" fmla="*/ 208 w 400"/>
                <a:gd name="T65" fmla="*/ 197 h 367"/>
                <a:gd name="T66" fmla="*/ 183 w 400"/>
                <a:gd name="T67" fmla="*/ 197 h 367"/>
                <a:gd name="T68" fmla="*/ 183 w 400"/>
                <a:gd name="T69" fmla="*/ 253 h 367"/>
                <a:gd name="T70" fmla="*/ 39 w 400"/>
                <a:gd name="T71" fmla="*/ 253 h 367"/>
                <a:gd name="T72" fmla="*/ 39 w 400"/>
                <a:gd name="T73" fmla="*/ 39 h 367"/>
                <a:gd name="T74" fmla="*/ 361 w 400"/>
                <a:gd name="T75" fmla="*/ 39 h 367"/>
                <a:gd name="T76" fmla="*/ 361 w 400"/>
                <a:gd name="T77" fmla="*/ 25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0" h="367">
                  <a:moveTo>
                    <a:pt x="363" y="0"/>
                  </a:moveTo>
                  <a:cubicBezTo>
                    <a:pt x="38" y="0"/>
                    <a:pt x="38" y="0"/>
                    <a:pt x="38" y="0"/>
                  </a:cubicBezTo>
                  <a:cubicBezTo>
                    <a:pt x="17" y="0"/>
                    <a:pt x="0" y="16"/>
                    <a:pt x="0" y="37"/>
                  </a:cubicBezTo>
                  <a:cubicBezTo>
                    <a:pt x="0" y="255"/>
                    <a:pt x="0" y="255"/>
                    <a:pt x="0" y="255"/>
                  </a:cubicBezTo>
                  <a:cubicBezTo>
                    <a:pt x="0" y="275"/>
                    <a:pt x="17" y="292"/>
                    <a:pt x="38" y="292"/>
                  </a:cubicBezTo>
                  <a:cubicBezTo>
                    <a:pt x="184" y="292"/>
                    <a:pt x="184" y="292"/>
                    <a:pt x="184" y="292"/>
                  </a:cubicBezTo>
                  <a:cubicBezTo>
                    <a:pt x="191" y="310"/>
                    <a:pt x="230" y="335"/>
                    <a:pt x="230" y="335"/>
                  </a:cubicBezTo>
                  <a:cubicBezTo>
                    <a:pt x="230" y="367"/>
                    <a:pt x="230" y="367"/>
                    <a:pt x="230" y="367"/>
                  </a:cubicBezTo>
                  <a:cubicBezTo>
                    <a:pt x="328" y="367"/>
                    <a:pt x="328" y="367"/>
                    <a:pt x="328" y="367"/>
                  </a:cubicBezTo>
                  <a:cubicBezTo>
                    <a:pt x="328" y="292"/>
                    <a:pt x="328" y="292"/>
                    <a:pt x="328" y="292"/>
                  </a:cubicBezTo>
                  <a:cubicBezTo>
                    <a:pt x="363" y="292"/>
                    <a:pt x="363" y="292"/>
                    <a:pt x="363" y="292"/>
                  </a:cubicBezTo>
                  <a:cubicBezTo>
                    <a:pt x="384" y="292"/>
                    <a:pt x="400" y="275"/>
                    <a:pt x="400" y="255"/>
                  </a:cubicBezTo>
                  <a:cubicBezTo>
                    <a:pt x="400" y="37"/>
                    <a:pt x="400" y="37"/>
                    <a:pt x="400" y="37"/>
                  </a:cubicBezTo>
                  <a:cubicBezTo>
                    <a:pt x="400" y="16"/>
                    <a:pt x="384" y="0"/>
                    <a:pt x="363" y="0"/>
                  </a:cubicBezTo>
                  <a:close/>
                  <a:moveTo>
                    <a:pt x="361" y="253"/>
                  </a:moveTo>
                  <a:cubicBezTo>
                    <a:pt x="328" y="253"/>
                    <a:pt x="328" y="253"/>
                    <a:pt x="328" y="253"/>
                  </a:cubicBezTo>
                  <a:cubicBezTo>
                    <a:pt x="328" y="197"/>
                    <a:pt x="328" y="197"/>
                    <a:pt x="328" y="197"/>
                  </a:cubicBezTo>
                  <a:cubicBezTo>
                    <a:pt x="328" y="181"/>
                    <a:pt x="305" y="181"/>
                    <a:pt x="305" y="197"/>
                  </a:cubicBezTo>
                  <a:cubicBezTo>
                    <a:pt x="305" y="219"/>
                    <a:pt x="305" y="219"/>
                    <a:pt x="305" y="219"/>
                  </a:cubicBezTo>
                  <a:cubicBezTo>
                    <a:pt x="305" y="222"/>
                    <a:pt x="298" y="222"/>
                    <a:pt x="298" y="219"/>
                  </a:cubicBezTo>
                  <a:cubicBezTo>
                    <a:pt x="298" y="180"/>
                    <a:pt x="298" y="180"/>
                    <a:pt x="298" y="180"/>
                  </a:cubicBezTo>
                  <a:cubicBezTo>
                    <a:pt x="298" y="165"/>
                    <a:pt x="275" y="165"/>
                    <a:pt x="275" y="180"/>
                  </a:cubicBezTo>
                  <a:cubicBezTo>
                    <a:pt x="275" y="219"/>
                    <a:pt x="275" y="219"/>
                    <a:pt x="275" y="219"/>
                  </a:cubicBezTo>
                  <a:cubicBezTo>
                    <a:pt x="275" y="222"/>
                    <a:pt x="269" y="222"/>
                    <a:pt x="269" y="219"/>
                  </a:cubicBezTo>
                  <a:cubicBezTo>
                    <a:pt x="269" y="166"/>
                    <a:pt x="269" y="166"/>
                    <a:pt x="269" y="166"/>
                  </a:cubicBezTo>
                  <a:cubicBezTo>
                    <a:pt x="269" y="150"/>
                    <a:pt x="245" y="150"/>
                    <a:pt x="245" y="166"/>
                  </a:cubicBezTo>
                  <a:cubicBezTo>
                    <a:pt x="245" y="219"/>
                    <a:pt x="245" y="219"/>
                    <a:pt x="245" y="219"/>
                  </a:cubicBezTo>
                  <a:cubicBezTo>
                    <a:pt x="245" y="222"/>
                    <a:pt x="239" y="222"/>
                    <a:pt x="239" y="219"/>
                  </a:cubicBezTo>
                  <a:cubicBezTo>
                    <a:pt x="239" y="111"/>
                    <a:pt x="239" y="111"/>
                    <a:pt x="239" y="111"/>
                  </a:cubicBezTo>
                  <a:cubicBezTo>
                    <a:pt x="239" y="96"/>
                    <a:pt x="216" y="96"/>
                    <a:pt x="216" y="111"/>
                  </a:cubicBezTo>
                  <a:cubicBezTo>
                    <a:pt x="216" y="249"/>
                    <a:pt x="216" y="249"/>
                    <a:pt x="216" y="249"/>
                  </a:cubicBezTo>
                  <a:cubicBezTo>
                    <a:pt x="216" y="252"/>
                    <a:pt x="208" y="252"/>
                    <a:pt x="208" y="249"/>
                  </a:cubicBezTo>
                  <a:cubicBezTo>
                    <a:pt x="208" y="197"/>
                    <a:pt x="208" y="197"/>
                    <a:pt x="208" y="197"/>
                  </a:cubicBezTo>
                  <a:cubicBezTo>
                    <a:pt x="208" y="178"/>
                    <a:pt x="183" y="179"/>
                    <a:pt x="183" y="197"/>
                  </a:cubicBezTo>
                  <a:cubicBezTo>
                    <a:pt x="183" y="253"/>
                    <a:pt x="183" y="253"/>
                    <a:pt x="183" y="253"/>
                  </a:cubicBezTo>
                  <a:cubicBezTo>
                    <a:pt x="39" y="253"/>
                    <a:pt x="39" y="253"/>
                    <a:pt x="39" y="253"/>
                  </a:cubicBezTo>
                  <a:cubicBezTo>
                    <a:pt x="39" y="39"/>
                    <a:pt x="39" y="39"/>
                    <a:pt x="39" y="39"/>
                  </a:cubicBezTo>
                  <a:cubicBezTo>
                    <a:pt x="361" y="39"/>
                    <a:pt x="361" y="39"/>
                    <a:pt x="361" y="39"/>
                  </a:cubicBezTo>
                  <a:cubicBezTo>
                    <a:pt x="361" y="253"/>
                    <a:pt x="361" y="253"/>
                    <a:pt x="361" y="253"/>
                  </a:cubicBezTo>
                  <a:close/>
                </a:path>
              </a:pathLst>
            </a:custGeom>
            <a:solidFill>
              <a:schemeClr val="tx1"/>
            </a:solidFill>
            <a:ln>
              <a:noFill/>
            </a:ln>
            <a:extLst/>
          </p:spPr>
          <p:txBody>
            <a:bodyPr vert="horz" wrap="square" lIns="179259" tIns="89629" rIns="179259" bIns="89629" numCol="1" anchor="t" anchorCtr="0" compatLnSpc="1">
              <a:prstTxWarp prst="textNoShape">
                <a:avLst/>
              </a:prstTxWarp>
            </a:bodyPr>
            <a:lstStyle/>
            <a:p>
              <a:pPr algn="l" defTabSz="1828476" fontAlgn="auto">
                <a:spcBef>
                  <a:spcPts val="0"/>
                </a:spcBef>
                <a:spcAft>
                  <a:spcPts val="0"/>
                </a:spcAft>
              </a:pPr>
              <a:endParaRPr lang="en-US" sz="3529">
                <a:solidFill>
                  <a:srgbClr val="333333"/>
                </a:solidFill>
                <a:latin typeface="Segoe UI"/>
                <a:ea typeface="MS PGothic" panose="020B0600070205080204" pitchFamily="34" charset="-128"/>
              </a:endParaRPr>
            </a:p>
          </p:txBody>
        </p:sp>
      </p:grpSp>
      <p:sp>
        <p:nvSpPr>
          <p:cNvPr id="21" name="Rectangle 20"/>
          <p:cNvSpPr/>
          <p:nvPr/>
        </p:nvSpPr>
        <p:spPr>
          <a:xfrm>
            <a:off x="10359003" y="12157411"/>
            <a:ext cx="2591350" cy="574773"/>
          </a:xfrm>
          <a:prstGeom prst="rect">
            <a:avLst/>
          </a:prstGeom>
        </p:spPr>
        <p:txBody>
          <a:bodyPr wrap="none">
            <a:spAutoFit/>
          </a:bodyPr>
          <a:lstStyle/>
          <a:p>
            <a:pPr defTabSz="1421531" fontAlgn="auto">
              <a:spcAft>
                <a:spcPct val="35000"/>
              </a:spcAft>
            </a:pPr>
            <a:r>
              <a:rPr lang="en-US" sz="3135" b="1"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INTELLIGENCE</a:t>
            </a:r>
          </a:p>
        </p:txBody>
      </p:sp>
      <p:sp>
        <p:nvSpPr>
          <p:cNvPr id="2" name="Right Arrow 1"/>
          <p:cNvSpPr/>
          <p:nvPr/>
        </p:nvSpPr>
        <p:spPr bwMode="auto">
          <a:xfrm>
            <a:off x="3441526" y="12234747"/>
            <a:ext cx="6832951" cy="509025"/>
          </a:xfrm>
          <a:prstGeom prst="rightArrow">
            <a:avLst/>
          </a:prstGeom>
          <a:solidFill>
            <a:srgbClr val="0080EA"/>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35843" tIns="89629" rIns="35843" bIns="179208" numCol="1" spcCol="1270" anchor="t" anchorCtr="0">
            <a:noAutofit/>
          </a:bodyPr>
          <a:lstStyle/>
          <a:p>
            <a:pPr defTabSz="1421531" fontAlgn="auto">
              <a:spcAft>
                <a:spcPct val="35000"/>
              </a:spcAft>
            </a:pPr>
            <a:endParaRPr lang="en-US" sz="3137" b="1" spc="-59" dirty="0" err="1">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sp>
        <p:nvSpPr>
          <p:cNvPr id="22" name="Rectangle 21"/>
          <p:cNvSpPr/>
          <p:nvPr/>
        </p:nvSpPr>
        <p:spPr>
          <a:xfrm>
            <a:off x="21934705" y="12157411"/>
            <a:ext cx="1546193" cy="574773"/>
          </a:xfrm>
          <a:prstGeom prst="rect">
            <a:avLst/>
          </a:prstGeom>
        </p:spPr>
        <p:txBody>
          <a:bodyPr wrap="none">
            <a:spAutoFit/>
          </a:bodyPr>
          <a:lstStyle/>
          <a:p>
            <a:pPr defTabSz="1421531" fontAlgn="auto">
              <a:spcAft>
                <a:spcPct val="35000"/>
              </a:spcAft>
            </a:pPr>
            <a:r>
              <a:rPr lang="en-US" sz="3135" b="1"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ACTION</a:t>
            </a:r>
          </a:p>
        </p:txBody>
      </p:sp>
      <p:grpSp>
        <p:nvGrpSpPr>
          <p:cNvPr id="18" name="Group 17"/>
          <p:cNvGrpSpPr/>
          <p:nvPr/>
        </p:nvGrpSpPr>
        <p:grpSpPr>
          <a:xfrm>
            <a:off x="21411434" y="6032384"/>
            <a:ext cx="2431015" cy="2067420"/>
            <a:chOff x="10920388" y="2780901"/>
            <a:chExt cx="1239881" cy="1054438"/>
          </a:xfrm>
        </p:grpSpPr>
        <p:grpSp>
          <p:nvGrpSpPr>
            <p:cNvPr id="9" name="Group 8"/>
            <p:cNvGrpSpPr/>
            <p:nvPr/>
          </p:nvGrpSpPr>
          <p:grpSpPr>
            <a:xfrm>
              <a:off x="11311238" y="2780901"/>
              <a:ext cx="458181" cy="590870"/>
              <a:chOff x="8824650" y="2294433"/>
              <a:chExt cx="368737" cy="475523"/>
            </a:xfrm>
          </p:grpSpPr>
          <p:sp>
            <p:nvSpPr>
              <p:cNvPr id="117" name="Freeform 74"/>
              <p:cNvSpPr>
                <a:spLocks noEditPoints="1"/>
              </p:cNvSpPr>
              <p:nvPr/>
            </p:nvSpPr>
            <p:spPr bwMode="auto">
              <a:xfrm flipH="1">
                <a:off x="8824650" y="2294433"/>
                <a:ext cx="176113" cy="475523"/>
              </a:xfrm>
              <a:custGeom>
                <a:avLst/>
                <a:gdLst>
                  <a:gd name="T0" fmla="*/ 417 w 858"/>
                  <a:gd name="T1" fmla="*/ 0 h 2322"/>
                  <a:gd name="T2" fmla="*/ 609 w 858"/>
                  <a:gd name="T3" fmla="*/ 191 h 2322"/>
                  <a:gd name="T4" fmla="*/ 417 w 858"/>
                  <a:gd name="T5" fmla="*/ 377 h 2322"/>
                  <a:gd name="T6" fmla="*/ 226 w 858"/>
                  <a:gd name="T7" fmla="*/ 191 h 2322"/>
                  <a:gd name="T8" fmla="*/ 417 w 858"/>
                  <a:gd name="T9" fmla="*/ 0 h 2322"/>
                  <a:gd name="T10" fmla="*/ 191 w 858"/>
                  <a:gd name="T11" fmla="*/ 2218 h 2322"/>
                  <a:gd name="T12" fmla="*/ 301 w 858"/>
                  <a:gd name="T13" fmla="*/ 2322 h 2322"/>
                  <a:gd name="T14" fmla="*/ 406 w 858"/>
                  <a:gd name="T15" fmla="*/ 2218 h 2322"/>
                  <a:gd name="T16" fmla="*/ 406 w 858"/>
                  <a:gd name="T17" fmla="*/ 1324 h 2322"/>
                  <a:gd name="T18" fmla="*/ 452 w 858"/>
                  <a:gd name="T19" fmla="*/ 1324 h 2322"/>
                  <a:gd name="T20" fmla="*/ 452 w 858"/>
                  <a:gd name="T21" fmla="*/ 2218 h 2322"/>
                  <a:gd name="T22" fmla="*/ 557 w 858"/>
                  <a:gd name="T23" fmla="*/ 2322 h 2322"/>
                  <a:gd name="T24" fmla="*/ 667 w 858"/>
                  <a:gd name="T25" fmla="*/ 2218 h 2322"/>
                  <a:gd name="T26" fmla="*/ 667 w 858"/>
                  <a:gd name="T27" fmla="*/ 679 h 2322"/>
                  <a:gd name="T28" fmla="*/ 713 w 858"/>
                  <a:gd name="T29" fmla="*/ 679 h 2322"/>
                  <a:gd name="T30" fmla="*/ 713 w 858"/>
                  <a:gd name="T31" fmla="*/ 1248 h 2322"/>
                  <a:gd name="T32" fmla="*/ 858 w 858"/>
                  <a:gd name="T33" fmla="*/ 1248 h 2322"/>
                  <a:gd name="T34" fmla="*/ 858 w 858"/>
                  <a:gd name="T35" fmla="*/ 667 h 2322"/>
                  <a:gd name="T36" fmla="*/ 638 w 858"/>
                  <a:gd name="T37" fmla="*/ 418 h 2322"/>
                  <a:gd name="T38" fmla="*/ 215 w 858"/>
                  <a:gd name="T39" fmla="*/ 418 h 2322"/>
                  <a:gd name="T40" fmla="*/ 0 w 858"/>
                  <a:gd name="T41" fmla="*/ 662 h 2322"/>
                  <a:gd name="T42" fmla="*/ 0 w 858"/>
                  <a:gd name="T43" fmla="*/ 1248 h 2322"/>
                  <a:gd name="T44" fmla="*/ 145 w 858"/>
                  <a:gd name="T45" fmla="*/ 1248 h 2322"/>
                  <a:gd name="T46" fmla="*/ 145 w 858"/>
                  <a:gd name="T47" fmla="*/ 679 h 2322"/>
                  <a:gd name="T48" fmla="*/ 197 w 858"/>
                  <a:gd name="T49" fmla="*/ 679 h 2322"/>
                  <a:gd name="T50" fmla="*/ 191 w 858"/>
                  <a:gd name="T51" fmla="*/ 2218 h 2322"/>
                  <a:gd name="T52" fmla="*/ 191 w 858"/>
                  <a:gd name="T53" fmla="*/ 2218 h 2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8" h="2322">
                    <a:moveTo>
                      <a:pt x="417" y="0"/>
                    </a:moveTo>
                    <a:cubicBezTo>
                      <a:pt x="522" y="0"/>
                      <a:pt x="609" y="87"/>
                      <a:pt x="609" y="191"/>
                    </a:cubicBezTo>
                    <a:cubicBezTo>
                      <a:pt x="609" y="296"/>
                      <a:pt x="522" y="377"/>
                      <a:pt x="417" y="377"/>
                    </a:cubicBezTo>
                    <a:cubicBezTo>
                      <a:pt x="313" y="377"/>
                      <a:pt x="226" y="296"/>
                      <a:pt x="226" y="191"/>
                    </a:cubicBezTo>
                    <a:cubicBezTo>
                      <a:pt x="226" y="87"/>
                      <a:pt x="313" y="0"/>
                      <a:pt x="417" y="0"/>
                    </a:cubicBezTo>
                    <a:close/>
                    <a:moveTo>
                      <a:pt x="191" y="2218"/>
                    </a:moveTo>
                    <a:cubicBezTo>
                      <a:pt x="191" y="2276"/>
                      <a:pt x="244" y="2322"/>
                      <a:pt x="301" y="2322"/>
                    </a:cubicBezTo>
                    <a:cubicBezTo>
                      <a:pt x="359" y="2322"/>
                      <a:pt x="406" y="2276"/>
                      <a:pt x="406" y="2218"/>
                    </a:cubicBezTo>
                    <a:cubicBezTo>
                      <a:pt x="406" y="1324"/>
                      <a:pt x="406" y="1324"/>
                      <a:pt x="406" y="1324"/>
                    </a:cubicBezTo>
                    <a:cubicBezTo>
                      <a:pt x="452" y="1324"/>
                      <a:pt x="452" y="1324"/>
                      <a:pt x="452" y="1324"/>
                    </a:cubicBezTo>
                    <a:cubicBezTo>
                      <a:pt x="452" y="2218"/>
                      <a:pt x="452" y="2218"/>
                      <a:pt x="452" y="2218"/>
                    </a:cubicBezTo>
                    <a:cubicBezTo>
                      <a:pt x="452" y="2276"/>
                      <a:pt x="499" y="2322"/>
                      <a:pt x="557" y="2322"/>
                    </a:cubicBezTo>
                    <a:cubicBezTo>
                      <a:pt x="620" y="2322"/>
                      <a:pt x="667" y="2276"/>
                      <a:pt x="667" y="2218"/>
                    </a:cubicBezTo>
                    <a:cubicBezTo>
                      <a:pt x="667" y="679"/>
                      <a:pt x="667" y="679"/>
                      <a:pt x="667" y="679"/>
                    </a:cubicBezTo>
                    <a:cubicBezTo>
                      <a:pt x="713" y="679"/>
                      <a:pt x="713" y="679"/>
                      <a:pt x="713" y="679"/>
                    </a:cubicBezTo>
                    <a:cubicBezTo>
                      <a:pt x="713" y="1248"/>
                      <a:pt x="713" y="1248"/>
                      <a:pt x="713" y="1248"/>
                    </a:cubicBezTo>
                    <a:cubicBezTo>
                      <a:pt x="713" y="1358"/>
                      <a:pt x="858" y="1358"/>
                      <a:pt x="858" y="1248"/>
                    </a:cubicBezTo>
                    <a:cubicBezTo>
                      <a:pt x="858" y="667"/>
                      <a:pt x="858" y="667"/>
                      <a:pt x="858" y="667"/>
                    </a:cubicBezTo>
                    <a:cubicBezTo>
                      <a:pt x="858" y="540"/>
                      <a:pt x="788" y="418"/>
                      <a:pt x="638" y="418"/>
                    </a:cubicBezTo>
                    <a:cubicBezTo>
                      <a:pt x="215" y="418"/>
                      <a:pt x="215" y="418"/>
                      <a:pt x="215" y="418"/>
                    </a:cubicBezTo>
                    <a:cubicBezTo>
                      <a:pt x="81" y="418"/>
                      <a:pt x="0" y="528"/>
                      <a:pt x="0" y="662"/>
                    </a:cubicBezTo>
                    <a:cubicBezTo>
                      <a:pt x="0" y="1248"/>
                      <a:pt x="0" y="1248"/>
                      <a:pt x="0" y="1248"/>
                    </a:cubicBezTo>
                    <a:cubicBezTo>
                      <a:pt x="0" y="1358"/>
                      <a:pt x="145" y="1358"/>
                      <a:pt x="145" y="1248"/>
                    </a:cubicBezTo>
                    <a:cubicBezTo>
                      <a:pt x="145" y="679"/>
                      <a:pt x="145" y="679"/>
                      <a:pt x="145" y="679"/>
                    </a:cubicBezTo>
                    <a:cubicBezTo>
                      <a:pt x="197" y="679"/>
                      <a:pt x="197" y="679"/>
                      <a:pt x="197" y="679"/>
                    </a:cubicBezTo>
                    <a:cubicBezTo>
                      <a:pt x="191" y="2218"/>
                      <a:pt x="191" y="2218"/>
                      <a:pt x="191" y="2218"/>
                    </a:cubicBezTo>
                    <a:cubicBezTo>
                      <a:pt x="191" y="2218"/>
                      <a:pt x="191" y="2218"/>
                      <a:pt x="191" y="2218"/>
                    </a:cubicBezTo>
                    <a:close/>
                  </a:path>
                </a:pathLst>
              </a:custGeom>
              <a:solidFill>
                <a:schemeClr val="tx1"/>
              </a:solidFill>
              <a:ln>
                <a:noFill/>
              </a:ln>
            </p:spPr>
            <p:txBody>
              <a:bodyPr vert="horz" wrap="square" lIns="179259" tIns="89629" rIns="179259" bIns="89629" numCol="1" anchor="t" anchorCtr="0" compatLnSpc="1">
                <a:prstTxWarp prst="textNoShape">
                  <a:avLst/>
                </a:prstTxWarp>
              </a:bodyPr>
              <a:lstStyle/>
              <a:p>
                <a:pPr algn="l" defTabSz="1828476" fontAlgn="auto">
                  <a:spcBef>
                    <a:spcPts val="0"/>
                  </a:spcBef>
                  <a:spcAft>
                    <a:spcPts val="0"/>
                  </a:spcAft>
                </a:pPr>
                <a:endParaRPr lang="en-US" sz="3529">
                  <a:solidFill>
                    <a:srgbClr val="333333"/>
                  </a:solidFill>
                  <a:latin typeface="Segoe UI"/>
                  <a:ea typeface="MS PGothic" panose="020B0600070205080204" pitchFamily="34" charset="-128"/>
                </a:endParaRPr>
              </a:p>
            </p:txBody>
          </p:sp>
          <p:sp>
            <p:nvSpPr>
              <p:cNvPr id="118" name="Freeform 74"/>
              <p:cNvSpPr>
                <a:spLocks noEditPoints="1"/>
              </p:cNvSpPr>
              <p:nvPr/>
            </p:nvSpPr>
            <p:spPr bwMode="auto">
              <a:xfrm flipH="1">
                <a:off x="9017274" y="2294433"/>
                <a:ext cx="176113" cy="475523"/>
              </a:xfrm>
              <a:custGeom>
                <a:avLst/>
                <a:gdLst>
                  <a:gd name="T0" fmla="*/ 417 w 858"/>
                  <a:gd name="T1" fmla="*/ 0 h 2322"/>
                  <a:gd name="T2" fmla="*/ 609 w 858"/>
                  <a:gd name="T3" fmla="*/ 191 h 2322"/>
                  <a:gd name="T4" fmla="*/ 417 w 858"/>
                  <a:gd name="T5" fmla="*/ 377 h 2322"/>
                  <a:gd name="T6" fmla="*/ 226 w 858"/>
                  <a:gd name="T7" fmla="*/ 191 h 2322"/>
                  <a:gd name="T8" fmla="*/ 417 w 858"/>
                  <a:gd name="T9" fmla="*/ 0 h 2322"/>
                  <a:gd name="T10" fmla="*/ 191 w 858"/>
                  <a:gd name="T11" fmla="*/ 2218 h 2322"/>
                  <a:gd name="T12" fmla="*/ 301 w 858"/>
                  <a:gd name="T13" fmla="*/ 2322 h 2322"/>
                  <a:gd name="T14" fmla="*/ 406 w 858"/>
                  <a:gd name="T15" fmla="*/ 2218 h 2322"/>
                  <a:gd name="T16" fmla="*/ 406 w 858"/>
                  <a:gd name="T17" fmla="*/ 1324 h 2322"/>
                  <a:gd name="T18" fmla="*/ 452 w 858"/>
                  <a:gd name="T19" fmla="*/ 1324 h 2322"/>
                  <a:gd name="T20" fmla="*/ 452 w 858"/>
                  <a:gd name="T21" fmla="*/ 2218 h 2322"/>
                  <a:gd name="T22" fmla="*/ 557 w 858"/>
                  <a:gd name="T23" fmla="*/ 2322 h 2322"/>
                  <a:gd name="T24" fmla="*/ 667 w 858"/>
                  <a:gd name="T25" fmla="*/ 2218 h 2322"/>
                  <a:gd name="T26" fmla="*/ 667 w 858"/>
                  <a:gd name="T27" fmla="*/ 679 h 2322"/>
                  <a:gd name="T28" fmla="*/ 713 w 858"/>
                  <a:gd name="T29" fmla="*/ 679 h 2322"/>
                  <a:gd name="T30" fmla="*/ 713 w 858"/>
                  <a:gd name="T31" fmla="*/ 1248 h 2322"/>
                  <a:gd name="T32" fmla="*/ 858 w 858"/>
                  <a:gd name="T33" fmla="*/ 1248 h 2322"/>
                  <a:gd name="T34" fmla="*/ 858 w 858"/>
                  <a:gd name="T35" fmla="*/ 667 h 2322"/>
                  <a:gd name="T36" fmla="*/ 638 w 858"/>
                  <a:gd name="T37" fmla="*/ 418 h 2322"/>
                  <a:gd name="T38" fmla="*/ 215 w 858"/>
                  <a:gd name="T39" fmla="*/ 418 h 2322"/>
                  <a:gd name="T40" fmla="*/ 0 w 858"/>
                  <a:gd name="T41" fmla="*/ 662 h 2322"/>
                  <a:gd name="T42" fmla="*/ 0 w 858"/>
                  <a:gd name="T43" fmla="*/ 1248 h 2322"/>
                  <a:gd name="T44" fmla="*/ 145 w 858"/>
                  <a:gd name="T45" fmla="*/ 1248 h 2322"/>
                  <a:gd name="T46" fmla="*/ 145 w 858"/>
                  <a:gd name="T47" fmla="*/ 679 h 2322"/>
                  <a:gd name="T48" fmla="*/ 197 w 858"/>
                  <a:gd name="T49" fmla="*/ 679 h 2322"/>
                  <a:gd name="T50" fmla="*/ 191 w 858"/>
                  <a:gd name="T51" fmla="*/ 2218 h 2322"/>
                  <a:gd name="T52" fmla="*/ 191 w 858"/>
                  <a:gd name="T53" fmla="*/ 2218 h 2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8" h="2322">
                    <a:moveTo>
                      <a:pt x="417" y="0"/>
                    </a:moveTo>
                    <a:cubicBezTo>
                      <a:pt x="522" y="0"/>
                      <a:pt x="609" y="87"/>
                      <a:pt x="609" y="191"/>
                    </a:cubicBezTo>
                    <a:cubicBezTo>
                      <a:pt x="609" y="296"/>
                      <a:pt x="522" y="377"/>
                      <a:pt x="417" y="377"/>
                    </a:cubicBezTo>
                    <a:cubicBezTo>
                      <a:pt x="313" y="377"/>
                      <a:pt x="226" y="296"/>
                      <a:pt x="226" y="191"/>
                    </a:cubicBezTo>
                    <a:cubicBezTo>
                      <a:pt x="226" y="87"/>
                      <a:pt x="313" y="0"/>
                      <a:pt x="417" y="0"/>
                    </a:cubicBezTo>
                    <a:close/>
                    <a:moveTo>
                      <a:pt x="191" y="2218"/>
                    </a:moveTo>
                    <a:cubicBezTo>
                      <a:pt x="191" y="2276"/>
                      <a:pt x="244" y="2322"/>
                      <a:pt x="301" y="2322"/>
                    </a:cubicBezTo>
                    <a:cubicBezTo>
                      <a:pt x="359" y="2322"/>
                      <a:pt x="406" y="2276"/>
                      <a:pt x="406" y="2218"/>
                    </a:cubicBezTo>
                    <a:cubicBezTo>
                      <a:pt x="406" y="1324"/>
                      <a:pt x="406" y="1324"/>
                      <a:pt x="406" y="1324"/>
                    </a:cubicBezTo>
                    <a:cubicBezTo>
                      <a:pt x="452" y="1324"/>
                      <a:pt x="452" y="1324"/>
                      <a:pt x="452" y="1324"/>
                    </a:cubicBezTo>
                    <a:cubicBezTo>
                      <a:pt x="452" y="2218"/>
                      <a:pt x="452" y="2218"/>
                      <a:pt x="452" y="2218"/>
                    </a:cubicBezTo>
                    <a:cubicBezTo>
                      <a:pt x="452" y="2276"/>
                      <a:pt x="499" y="2322"/>
                      <a:pt x="557" y="2322"/>
                    </a:cubicBezTo>
                    <a:cubicBezTo>
                      <a:pt x="620" y="2322"/>
                      <a:pt x="667" y="2276"/>
                      <a:pt x="667" y="2218"/>
                    </a:cubicBezTo>
                    <a:cubicBezTo>
                      <a:pt x="667" y="679"/>
                      <a:pt x="667" y="679"/>
                      <a:pt x="667" y="679"/>
                    </a:cubicBezTo>
                    <a:cubicBezTo>
                      <a:pt x="713" y="679"/>
                      <a:pt x="713" y="679"/>
                      <a:pt x="713" y="679"/>
                    </a:cubicBezTo>
                    <a:cubicBezTo>
                      <a:pt x="713" y="1248"/>
                      <a:pt x="713" y="1248"/>
                      <a:pt x="713" y="1248"/>
                    </a:cubicBezTo>
                    <a:cubicBezTo>
                      <a:pt x="713" y="1358"/>
                      <a:pt x="858" y="1358"/>
                      <a:pt x="858" y="1248"/>
                    </a:cubicBezTo>
                    <a:cubicBezTo>
                      <a:pt x="858" y="667"/>
                      <a:pt x="858" y="667"/>
                      <a:pt x="858" y="667"/>
                    </a:cubicBezTo>
                    <a:cubicBezTo>
                      <a:pt x="858" y="540"/>
                      <a:pt x="788" y="418"/>
                      <a:pt x="638" y="418"/>
                    </a:cubicBezTo>
                    <a:cubicBezTo>
                      <a:pt x="215" y="418"/>
                      <a:pt x="215" y="418"/>
                      <a:pt x="215" y="418"/>
                    </a:cubicBezTo>
                    <a:cubicBezTo>
                      <a:pt x="81" y="418"/>
                      <a:pt x="0" y="528"/>
                      <a:pt x="0" y="662"/>
                    </a:cubicBezTo>
                    <a:cubicBezTo>
                      <a:pt x="0" y="1248"/>
                      <a:pt x="0" y="1248"/>
                      <a:pt x="0" y="1248"/>
                    </a:cubicBezTo>
                    <a:cubicBezTo>
                      <a:pt x="0" y="1358"/>
                      <a:pt x="145" y="1358"/>
                      <a:pt x="145" y="1248"/>
                    </a:cubicBezTo>
                    <a:cubicBezTo>
                      <a:pt x="145" y="679"/>
                      <a:pt x="145" y="679"/>
                      <a:pt x="145" y="679"/>
                    </a:cubicBezTo>
                    <a:cubicBezTo>
                      <a:pt x="197" y="679"/>
                      <a:pt x="197" y="679"/>
                      <a:pt x="197" y="679"/>
                    </a:cubicBezTo>
                    <a:cubicBezTo>
                      <a:pt x="191" y="2218"/>
                      <a:pt x="191" y="2218"/>
                      <a:pt x="191" y="2218"/>
                    </a:cubicBezTo>
                    <a:cubicBezTo>
                      <a:pt x="191" y="2218"/>
                      <a:pt x="191" y="2218"/>
                      <a:pt x="191" y="2218"/>
                    </a:cubicBezTo>
                    <a:close/>
                  </a:path>
                </a:pathLst>
              </a:custGeom>
              <a:solidFill>
                <a:schemeClr val="tx1"/>
              </a:solidFill>
              <a:ln>
                <a:noFill/>
              </a:ln>
            </p:spPr>
            <p:txBody>
              <a:bodyPr vert="horz" wrap="square" lIns="179259" tIns="89629" rIns="179259" bIns="89629" numCol="1" anchor="t" anchorCtr="0" compatLnSpc="1">
                <a:prstTxWarp prst="textNoShape">
                  <a:avLst/>
                </a:prstTxWarp>
              </a:bodyPr>
              <a:lstStyle/>
              <a:p>
                <a:pPr algn="l" defTabSz="1828476" fontAlgn="auto">
                  <a:spcBef>
                    <a:spcPts val="0"/>
                  </a:spcBef>
                  <a:spcAft>
                    <a:spcPts val="0"/>
                  </a:spcAft>
                </a:pPr>
                <a:endParaRPr lang="en-US" sz="3529">
                  <a:solidFill>
                    <a:srgbClr val="333333"/>
                  </a:solidFill>
                  <a:latin typeface="Segoe UI"/>
                  <a:ea typeface="MS PGothic" panose="020B0600070205080204" pitchFamily="34" charset="-128"/>
                </a:endParaRPr>
              </a:p>
            </p:txBody>
          </p:sp>
        </p:grpSp>
        <p:sp>
          <p:nvSpPr>
            <p:cNvPr id="119" name="TextBox 118"/>
            <p:cNvSpPr txBox="1"/>
            <p:nvPr/>
          </p:nvSpPr>
          <p:spPr>
            <a:xfrm>
              <a:off x="10920388" y="3380620"/>
              <a:ext cx="1239881" cy="454719"/>
            </a:xfrm>
            <a:prstGeom prst="rect">
              <a:avLst/>
            </a:prstGeom>
            <a:noFill/>
          </p:spPr>
          <p:txBody>
            <a:bodyPr wrap="square" lIns="358519" tIns="286815" rIns="358519" bIns="286815" rtlCol="0">
              <a:spAutoFit/>
            </a:bodyPr>
            <a:lstStyle/>
            <a:p>
              <a:pPr defTabSz="1828476" fontAlgn="auto">
                <a:lnSpc>
                  <a:spcPct val="90000"/>
                </a:lnSpc>
                <a:spcAft>
                  <a:spcPts val="1176"/>
                </a:spcAft>
              </a:pPr>
              <a:r>
                <a:rPr lang="en-US" sz="2255"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People</a:t>
              </a:r>
            </a:p>
          </p:txBody>
        </p:sp>
      </p:grpSp>
      <p:grpSp>
        <p:nvGrpSpPr>
          <p:cNvPr id="19" name="Group 18"/>
          <p:cNvGrpSpPr/>
          <p:nvPr/>
        </p:nvGrpSpPr>
        <p:grpSpPr>
          <a:xfrm>
            <a:off x="21733777" y="9335225"/>
            <a:ext cx="2111749" cy="2565950"/>
            <a:chOff x="11084791" y="4760710"/>
            <a:chExt cx="1077047" cy="1308701"/>
          </a:xfrm>
        </p:grpSpPr>
        <p:grpSp>
          <p:nvGrpSpPr>
            <p:cNvPr id="10" name="Group 9"/>
            <p:cNvGrpSpPr/>
            <p:nvPr/>
          </p:nvGrpSpPr>
          <p:grpSpPr>
            <a:xfrm>
              <a:off x="11311897" y="4760710"/>
              <a:ext cx="503712" cy="783392"/>
              <a:chOff x="8597110" y="4718972"/>
              <a:chExt cx="361215" cy="561776"/>
            </a:xfrm>
          </p:grpSpPr>
          <p:sp>
            <p:nvSpPr>
              <p:cNvPr id="120" name="Freeform 68"/>
              <p:cNvSpPr>
                <a:spLocks/>
              </p:cNvSpPr>
              <p:nvPr/>
            </p:nvSpPr>
            <p:spPr bwMode="auto">
              <a:xfrm rot="16200000">
                <a:off x="8612012" y="5015484"/>
                <a:ext cx="273629" cy="256899"/>
              </a:xfrm>
              <a:custGeom>
                <a:avLst/>
                <a:gdLst>
                  <a:gd name="T0" fmla="*/ 564 w 1203"/>
                  <a:gd name="T1" fmla="*/ 1129 h 1129"/>
                  <a:gd name="T2" fmla="*/ 0 w 1203"/>
                  <a:gd name="T3" fmla="*/ 565 h 1129"/>
                  <a:gd name="T4" fmla="*/ 564 w 1203"/>
                  <a:gd name="T5" fmla="*/ 0 h 1129"/>
                  <a:gd name="T6" fmla="*/ 1115 w 1203"/>
                  <a:gd name="T7" fmla="*/ 443 h 1129"/>
                  <a:gd name="T8" fmla="*/ 1203 w 1203"/>
                  <a:gd name="T9" fmla="*/ 449 h 1129"/>
                  <a:gd name="T10" fmla="*/ 1055 w 1203"/>
                  <a:gd name="T11" fmla="*/ 599 h 1129"/>
                  <a:gd name="T12" fmla="*/ 876 w 1203"/>
                  <a:gd name="T13" fmla="*/ 426 h 1129"/>
                  <a:gd name="T14" fmla="*/ 963 w 1203"/>
                  <a:gd name="T15" fmla="*/ 432 h 1129"/>
                  <a:gd name="T16" fmla="*/ 431 w 1203"/>
                  <a:gd name="T17" fmla="*/ 166 h 1129"/>
                  <a:gd name="T18" fmla="*/ 165 w 1203"/>
                  <a:gd name="T19" fmla="*/ 698 h 1129"/>
                  <a:gd name="T20" fmla="*/ 564 w 1203"/>
                  <a:gd name="T21" fmla="*/ 985 h 1129"/>
                  <a:gd name="T22" fmla="*/ 564 w 1203"/>
                  <a:gd name="T23" fmla="*/ 1129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3" h="1129">
                    <a:moveTo>
                      <a:pt x="564" y="1129"/>
                    </a:moveTo>
                    <a:cubicBezTo>
                      <a:pt x="252" y="1129"/>
                      <a:pt x="0" y="877"/>
                      <a:pt x="0" y="565"/>
                    </a:cubicBezTo>
                    <a:cubicBezTo>
                      <a:pt x="0" y="253"/>
                      <a:pt x="252" y="0"/>
                      <a:pt x="564" y="0"/>
                    </a:cubicBezTo>
                    <a:cubicBezTo>
                      <a:pt x="829" y="0"/>
                      <a:pt x="1058" y="184"/>
                      <a:pt x="1115" y="443"/>
                    </a:cubicBezTo>
                    <a:cubicBezTo>
                      <a:pt x="1203" y="449"/>
                      <a:pt x="1203" y="449"/>
                      <a:pt x="1203" y="449"/>
                    </a:cubicBezTo>
                    <a:cubicBezTo>
                      <a:pt x="1055" y="599"/>
                      <a:pt x="1055" y="599"/>
                      <a:pt x="1055" y="599"/>
                    </a:cubicBezTo>
                    <a:cubicBezTo>
                      <a:pt x="876" y="426"/>
                      <a:pt x="876" y="426"/>
                      <a:pt x="876" y="426"/>
                    </a:cubicBezTo>
                    <a:cubicBezTo>
                      <a:pt x="963" y="432"/>
                      <a:pt x="963" y="432"/>
                      <a:pt x="963" y="432"/>
                    </a:cubicBezTo>
                    <a:cubicBezTo>
                      <a:pt x="889" y="212"/>
                      <a:pt x="651" y="93"/>
                      <a:pt x="431" y="166"/>
                    </a:cubicBezTo>
                    <a:cubicBezTo>
                      <a:pt x="211" y="239"/>
                      <a:pt x="92" y="477"/>
                      <a:pt x="165" y="698"/>
                    </a:cubicBezTo>
                    <a:cubicBezTo>
                      <a:pt x="222" y="869"/>
                      <a:pt x="383" y="985"/>
                      <a:pt x="564" y="985"/>
                    </a:cubicBezTo>
                    <a:lnTo>
                      <a:pt x="564" y="1129"/>
                    </a:lnTo>
                    <a:close/>
                  </a:path>
                </a:pathLst>
              </a:custGeom>
              <a:solidFill>
                <a:schemeClr val="tx1"/>
              </a:solidFill>
              <a:ln>
                <a:noFill/>
              </a:ln>
              <a:extLst/>
            </p:spPr>
            <p:txBody>
              <a:bodyPr vert="horz" wrap="square" lIns="179259" tIns="89629" rIns="179259" bIns="89629" numCol="1" anchor="t" anchorCtr="0" compatLnSpc="1">
                <a:prstTxWarp prst="textNoShape">
                  <a:avLst/>
                </a:prstTxWarp>
              </a:bodyPr>
              <a:lstStyle/>
              <a:p>
                <a:pPr algn="l" defTabSz="1828476" fontAlgn="auto">
                  <a:spcBef>
                    <a:spcPts val="0"/>
                  </a:spcBef>
                  <a:spcAft>
                    <a:spcPts val="0"/>
                  </a:spcAft>
                </a:pPr>
                <a:endParaRPr lang="en-US" sz="3529">
                  <a:solidFill>
                    <a:srgbClr val="333333"/>
                  </a:solidFill>
                  <a:latin typeface="Segoe UI"/>
                  <a:ea typeface="MS PGothic" panose="020B0600070205080204" pitchFamily="34" charset="-128"/>
                </a:endParaRPr>
              </a:p>
            </p:txBody>
          </p:sp>
          <p:sp>
            <p:nvSpPr>
              <p:cNvPr id="121" name="Freeform 69"/>
              <p:cNvSpPr>
                <a:spLocks/>
              </p:cNvSpPr>
              <p:nvPr/>
            </p:nvSpPr>
            <p:spPr bwMode="auto">
              <a:xfrm rot="16200000">
                <a:off x="8699407" y="4896072"/>
                <a:ext cx="286127" cy="231709"/>
              </a:xfrm>
              <a:custGeom>
                <a:avLst/>
                <a:gdLst>
                  <a:gd name="T0" fmla="*/ 219 w 1258"/>
                  <a:gd name="T1" fmla="*/ 0 h 1018"/>
                  <a:gd name="T2" fmla="*/ 321 w 1258"/>
                  <a:gd name="T3" fmla="*/ 102 h 1018"/>
                  <a:gd name="T4" fmla="*/ 321 w 1258"/>
                  <a:gd name="T5" fmla="*/ 697 h 1018"/>
                  <a:gd name="T6" fmla="*/ 916 w 1258"/>
                  <a:gd name="T7" fmla="*/ 697 h 1018"/>
                  <a:gd name="T8" fmla="*/ 1017 w 1258"/>
                  <a:gd name="T9" fmla="*/ 532 h 1018"/>
                  <a:gd name="T10" fmla="*/ 930 w 1258"/>
                  <a:gd name="T11" fmla="*/ 539 h 1018"/>
                  <a:gd name="T12" fmla="*/ 1110 w 1258"/>
                  <a:gd name="T13" fmla="*/ 365 h 1018"/>
                  <a:gd name="T14" fmla="*/ 1258 w 1258"/>
                  <a:gd name="T15" fmla="*/ 515 h 1018"/>
                  <a:gd name="T16" fmla="*/ 1170 w 1258"/>
                  <a:gd name="T17" fmla="*/ 522 h 1018"/>
                  <a:gd name="T18" fmla="*/ 496 w 1258"/>
                  <a:gd name="T19" fmla="*/ 951 h 1018"/>
                  <a:gd name="T20" fmla="*/ 67 w 1258"/>
                  <a:gd name="T21" fmla="*/ 277 h 1018"/>
                  <a:gd name="T22" fmla="*/ 219 w 1258"/>
                  <a:gd name="T23" fmla="*/ 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58" h="1018">
                    <a:moveTo>
                      <a:pt x="219" y="0"/>
                    </a:moveTo>
                    <a:cubicBezTo>
                      <a:pt x="321" y="102"/>
                      <a:pt x="321" y="102"/>
                      <a:pt x="321" y="102"/>
                    </a:cubicBezTo>
                    <a:cubicBezTo>
                      <a:pt x="157" y="266"/>
                      <a:pt x="157" y="533"/>
                      <a:pt x="321" y="697"/>
                    </a:cubicBezTo>
                    <a:cubicBezTo>
                      <a:pt x="486" y="861"/>
                      <a:pt x="752" y="861"/>
                      <a:pt x="916" y="697"/>
                    </a:cubicBezTo>
                    <a:cubicBezTo>
                      <a:pt x="962" y="651"/>
                      <a:pt x="997" y="594"/>
                      <a:pt x="1017" y="532"/>
                    </a:cubicBezTo>
                    <a:cubicBezTo>
                      <a:pt x="930" y="539"/>
                      <a:pt x="930" y="539"/>
                      <a:pt x="930" y="539"/>
                    </a:cubicBezTo>
                    <a:cubicBezTo>
                      <a:pt x="1110" y="365"/>
                      <a:pt x="1110" y="365"/>
                      <a:pt x="1110" y="365"/>
                    </a:cubicBezTo>
                    <a:cubicBezTo>
                      <a:pt x="1258" y="515"/>
                      <a:pt x="1258" y="515"/>
                      <a:pt x="1258" y="515"/>
                    </a:cubicBezTo>
                    <a:cubicBezTo>
                      <a:pt x="1170" y="522"/>
                      <a:pt x="1170" y="522"/>
                      <a:pt x="1170" y="522"/>
                    </a:cubicBezTo>
                    <a:cubicBezTo>
                      <a:pt x="1102" y="826"/>
                      <a:pt x="801" y="1018"/>
                      <a:pt x="496" y="951"/>
                    </a:cubicBezTo>
                    <a:cubicBezTo>
                      <a:pt x="192" y="883"/>
                      <a:pt x="0" y="582"/>
                      <a:pt x="67" y="277"/>
                    </a:cubicBezTo>
                    <a:cubicBezTo>
                      <a:pt x="91" y="172"/>
                      <a:pt x="143" y="76"/>
                      <a:pt x="219" y="0"/>
                    </a:cubicBezTo>
                    <a:close/>
                  </a:path>
                </a:pathLst>
              </a:custGeom>
              <a:solidFill>
                <a:schemeClr val="tx1"/>
              </a:solidFill>
              <a:ln>
                <a:noFill/>
              </a:ln>
              <a:extLst/>
            </p:spPr>
            <p:txBody>
              <a:bodyPr vert="horz" wrap="square" lIns="179259" tIns="89629" rIns="179259" bIns="89629" numCol="1" anchor="t" anchorCtr="0" compatLnSpc="1">
                <a:prstTxWarp prst="textNoShape">
                  <a:avLst/>
                </a:prstTxWarp>
              </a:bodyPr>
              <a:lstStyle/>
              <a:p>
                <a:pPr algn="l" defTabSz="1828476" fontAlgn="auto">
                  <a:spcBef>
                    <a:spcPts val="0"/>
                  </a:spcBef>
                  <a:spcAft>
                    <a:spcPts val="0"/>
                  </a:spcAft>
                </a:pPr>
                <a:endParaRPr lang="en-US" sz="3529">
                  <a:solidFill>
                    <a:srgbClr val="333333"/>
                  </a:solidFill>
                  <a:latin typeface="Segoe UI"/>
                  <a:ea typeface="MS PGothic" panose="020B0600070205080204" pitchFamily="34" charset="-128"/>
                </a:endParaRPr>
              </a:p>
            </p:txBody>
          </p:sp>
          <p:sp>
            <p:nvSpPr>
              <p:cNvPr id="122" name="Freeform 70"/>
              <p:cNvSpPr>
                <a:spLocks/>
              </p:cNvSpPr>
              <p:nvPr/>
            </p:nvSpPr>
            <p:spPr bwMode="auto">
              <a:xfrm rot="16200000">
                <a:off x="8591100" y="4724982"/>
                <a:ext cx="281801" cy="269782"/>
              </a:xfrm>
              <a:custGeom>
                <a:avLst/>
                <a:gdLst>
                  <a:gd name="T0" fmla="*/ 220 w 1239"/>
                  <a:gd name="T1" fmla="*/ 1019 h 1185"/>
                  <a:gd name="T2" fmla="*/ 220 w 1239"/>
                  <a:gd name="T3" fmla="*/ 221 h 1185"/>
                  <a:gd name="T4" fmla="*/ 1019 w 1239"/>
                  <a:gd name="T5" fmla="*/ 221 h 1185"/>
                  <a:gd name="T6" fmla="*/ 1019 w 1239"/>
                  <a:gd name="T7" fmla="*/ 1019 h 1185"/>
                  <a:gd name="T8" fmla="*/ 620 w 1239"/>
                  <a:gd name="T9" fmla="*/ 1185 h 1185"/>
                  <a:gd name="T10" fmla="*/ 620 w 1239"/>
                  <a:gd name="T11" fmla="*/ 1041 h 1185"/>
                  <a:gd name="T12" fmla="*/ 1040 w 1239"/>
                  <a:gd name="T13" fmla="*/ 620 h 1185"/>
                  <a:gd name="T14" fmla="*/ 620 w 1239"/>
                  <a:gd name="T15" fmla="*/ 199 h 1185"/>
                  <a:gd name="T16" fmla="*/ 199 w 1239"/>
                  <a:gd name="T17" fmla="*/ 620 h 1185"/>
                  <a:gd name="T18" fmla="*/ 322 w 1239"/>
                  <a:gd name="T19" fmla="*/ 917 h 1185"/>
                  <a:gd name="T20" fmla="*/ 220 w 1239"/>
                  <a:gd name="T21" fmla="*/ 1019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9" h="1185">
                    <a:moveTo>
                      <a:pt x="220" y="1019"/>
                    </a:moveTo>
                    <a:cubicBezTo>
                      <a:pt x="0" y="799"/>
                      <a:pt x="0" y="441"/>
                      <a:pt x="220" y="221"/>
                    </a:cubicBezTo>
                    <a:cubicBezTo>
                      <a:pt x="441" y="0"/>
                      <a:pt x="798" y="0"/>
                      <a:pt x="1019" y="221"/>
                    </a:cubicBezTo>
                    <a:cubicBezTo>
                      <a:pt x="1239" y="441"/>
                      <a:pt x="1239" y="799"/>
                      <a:pt x="1019" y="1019"/>
                    </a:cubicBezTo>
                    <a:cubicBezTo>
                      <a:pt x="913" y="1125"/>
                      <a:pt x="769" y="1185"/>
                      <a:pt x="620" y="1185"/>
                    </a:cubicBezTo>
                    <a:cubicBezTo>
                      <a:pt x="620" y="1041"/>
                      <a:pt x="620" y="1041"/>
                      <a:pt x="620" y="1041"/>
                    </a:cubicBezTo>
                    <a:cubicBezTo>
                      <a:pt x="852" y="1041"/>
                      <a:pt x="1040" y="852"/>
                      <a:pt x="1040" y="620"/>
                    </a:cubicBezTo>
                    <a:cubicBezTo>
                      <a:pt x="1040" y="387"/>
                      <a:pt x="852" y="199"/>
                      <a:pt x="620" y="199"/>
                    </a:cubicBezTo>
                    <a:cubicBezTo>
                      <a:pt x="387" y="199"/>
                      <a:pt x="199" y="387"/>
                      <a:pt x="199" y="620"/>
                    </a:cubicBezTo>
                    <a:cubicBezTo>
                      <a:pt x="199" y="732"/>
                      <a:pt x="243" y="839"/>
                      <a:pt x="322" y="917"/>
                    </a:cubicBezTo>
                    <a:lnTo>
                      <a:pt x="220" y="1019"/>
                    </a:lnTo>
                    <a:close/>
                  </a:path>
                </a:pathLst>
              </a:custGeom>
              <a:solidFill>
                <a:schemeClr val="tx1"/>
              </a:solidFill>
              <a:ln>
                <a:noFill/>
              </a:ln>
              <a:extLst/>
            </p:spPr>
            <p:txBody>
              <a:bodyPr vert="horz" wrap="square" lIns="179259" tIns="89629" rIns="179259" bIns="89629" numCol="1" anchor="t" anchorCtr="0" compatLnSpc="1">
                <a:prstTxWarp prst="textNoShape">
                  <a:avLst/>
                </a:prstTxWarp>
              </a:bodyPr>
              <a:lstStyle/>
              <a:p>
                <a:pPr algn="l" defTabSz="1828476" fontAlgn="auto">
                  <a:spcBef>
                    <a:spcPts val="0"/>
                  </a:spcBef>
                  <a:spcAft>
                    <a:spcPts val="0"/>
                  </a:spcAft>
                </a:pPr>
                <a:endParaRPr lang="en-US" sz="3529">
                  <a:solidFill>
                    <a:srgbClr val="333333"/>
                  </a:solidFill>
                  <a:latin typeface="Segoe UI"/>
                  <a:ea typeface="MS PGothic" panose="020B0600070205080204" pitchFamily="34" charset="-128"/>
                </a:endParaRPr>
              </a:p>
            </p:txBody>
          </p:sp>
        </p:grpSp>
        <p:sp>
          <p:nvSpPr>
            <p:cNvPr id="124" name="TextBox 123"/>
            <p:cNvSpPr txBox="1"/>
            <p:nvPr/>
          </p:nvSpPr>
          <p:spPr>
            <a:xfrm>
              <a:off x="11084791" y="5455396"/>
              <a:ext cx="1077047" cy="614015"/>
            </a:xfrm>
            <a:prstGeom prst="rect">
              <a:avLst/>
            </a:prstGeom>
            <a:noFill/>
          </p:spPr>
          <p:txBody>
            <a:bodyPr wrap="square" lIns="358519" tIns="286815" rIns="358519" bIns="286815" rtlCol="0">
              <a:spAutoFit/>
            </a:bodyPr>
            <a:lstStyle/>
            <a:p>
              <a:pPr algn="l" defTabSz="1828476" fontAlgn="auto">
                <a:lnSpc>
                  <a:spcPct val="90000"/>
                </a:lnSpc>
                <a:spcAft>
                  <a:spcPts val="1176"/>
                </a:spcAft>
              </a:pPr>
              <a:r>
                <a:rPr lang="en-US" sz="2255"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Automated </a:t>
              </a:r>
              <a:br>
                <a:rPr lang="en-US" sz="2255"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br>
              <a:r>
                <a:rPr lang="en-US" sz="2255"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Systems</a:t>
              </a:r>
            </a:p>
          </p:txBody>
        </p:sp>
      </p:grpSp>
      <p:sp>
        <p:nvSpPr>
          <p:cNvPr id="37" name="Right Arrow 36"/>
          <p:cNvSpPr/>
          <p:nvPr/>
        </p:nvSpPr>
        <p:spPr bwMode="auto">
          <a:xfrm>
            <a:off x="13302683" y="12234747"/>
            <a:ext cx="7501707" cy="509025"/>
          </a:xfrm>
          <a:prstGeom prst="rightArrow">
            <a:avLst/>
          </a:prstGeom>
          <a:solidFill>
            <a:srgbClr val="0080EA"/>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35843" tIns="89629" rIns="35843" bIns="179208" numCol="1" spcCol="1270" anchor="t" anchorCtr="0">
            <a:noAutofit/>
          </a:bodyPr>
          <a:lstStyle/>
          <a:p>
            <a:pPr defTabSz="1421531" fontAlgn="auto">
              <a:spcAft>
                <a:spcPct val="35000"/>
              </a:spcAft>
            </a:pPr>
            <a:endParaRPr lang="en-US" sz="3137" b="1" spc="-59" dirty="0" err="1">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grpSp>
        <p:nvGrpSpPr>
          <p:cNvPr id="8" name="Group 7"/>
          <p:cNvGrpSpPr/>
          <p:nvPr/>
        </p:nvGrpSpPr>
        <p:grpSpPr>
          <a:xfrm>
            <a:off x="7899605" y="3506046"/>
            <a:ext cx="4553058" cy="8470915"/>
            <a:chOff x="4067904" y="1787678"/>
            <a:chExt cx="2322178" cy="4320387"/>
          </a:xfrm>
        </p:grpSpPr>
        <p:sp>
          <p:nvSpPr>
            <p:cNvPr id="42" name="Rectangle 41"/>
            <p:cNvSpPr/>
            <p:nvPr/>
          </p:nvSpPr>
          <p:spPr bwMode="auto">
            <a:xfrm>
              <a:off x="4067904" y="1787678"/>
              <a:ext cx="2079506" cy="4320099"/>
            </a:xfrm>
            <a:prstGeom prst="rect">
              <a:avLst/>
            </a:prstGeom>
            <a:solidFill>
              <a:srgbClr val="0080EA"/>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35843" tIns="89629" rIns="35843" bIns="179208" numCol="1" spcCol="1270" anchor="t" anchorCtr="0">
              <a:noAutofit/>
            </a:bodyPr>
            <a:lstStyle/>
            <a:p>
              <a:pPr defTabSz="1421531" fontAlgn="auto">
                <a:spcAft>
                  <a:spcPct val="35000"/>
                </a:spcAft>
              </a:pPr>
              <a:r>
                <a:rPr lang="en-US" sz="3137" b="1" spc="-5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Data Stores</a:t>
              </a:r>
            </a:p>
          </p:txBody>
        </p:sp>
        <p:pic>
          <p:nvPicPr>
            <p:cNvPr id="36" name="Picture 13"/>
            <p:cNvPicPr>
              <a:picLocks noChangeAspect="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4610496" y="3781673"/>
              <a:ext cx="329771" cy="429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Rectangle 81"/>
            <p:cNvSpPr/>
            <p:nvPr/>
          </p:nvSpPr>
          <p:spPr>
            <a:xfrm>
              <a:off x="4937076" y="3757561"/>
              <a:ext cx="932197" cy="408754"/>
            </a:xfrm>
            <a:prstGeom prst="rect">
              <a:avLst/>
            </a:prstGeom>
          </p:spPr>
          <p:txBody>
            <a:bodyPr wrap="none">
              <a:spAutoFit/>
            </a:bodyPr>
            <a:lstStyle/>
            <a:p>
              <a:pPr algn="l" defTabSz="1828827" fontAlgn="auto">
                <a:spcBef>
                  <a:spcPts val="0"/>
                </a:spcBef>
                <a:spcAft>
                  <a:spcPts val="0"/>
                </a:spcAft>
              </a:pPr>
              <a:r>
                <a:rPr lang="en-US" sz="2353"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Azure</a:t>
              </a:r>
              <a:r>
                <a:rPr lang="en-US" sz="2255"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 </a:t>
              </a:r>
            </a:p>
            <a:p>
              <a:pPr algn="l" defTabSz="1828827" fontAlgn="auto">
                <a:spcBef>
                  <a:spcPts val="0"/>
                </a:spcBef>
                <a:spcAft>
                  <a:spcPts val="0"/>
                </a:spcAft>
              </a:pPr>
              <a:r>
                <a:rPr lang="en-US" sz="2255"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SQL Database</a:t>
              </a:r>
              <a:endParaRPr lang="en-US" sz="2255" dirty="0">
                <a:gradFill>
                  <a:gsLst>
                    <a:gs pos="0">
                      <a:srgbClr val="FFFFFF"/>
                    </a:gs>
                    <a:gs pos="100000">
                      <a:srgbClr val="FFFFFF"/>
                    </a:gs>
                  </a:gsLst>
                  <a:lin ang="5400000" scaled="0"/>
                </a:gradFill>
                <a:latin typeface="Segoe UI"/>
                <a:ea typeface="MS PGothic" panose="020B0600070205080204" pitchFamily="34" charset="-128"/>
              </a:endParaRPr>
            </a:p>
          </p:txBody>
        </p:sp>
        <p:grpSp>
          <p:nvGrpSpPr>
            <p:cNvPr id="145" name="Group 144"/>
            <p:cNvGrpSpPr/>
            <p:nvPr/>
          </p:nvGrpSpPr>
          <p:grpSpPr>
            <a:xfrm>
              <a:off x="6065837" y="5254390"/>
              <a:ext cx="324245" cy="853675"/>
              <a:chOff x="3803288" y="5254390"/>
              <a:chExt cx="324245" cy="853675"/>
            </a:xfrm>
          </p:grpSpPr>
          <p:sp>
            <p:nvSpPr>
              <p:cNvPr id="147" name="Isosceles Triangle 146"/>
              <p:cNvSpPr/>
              <p:nvPr/>
            </p:nvSpPr>
            <p:spPr bwMode="auto">
              <a:xfrm rot="5400000">
                <a:off x="3576673" y="5557205"/>
                <a:ext cx="853675" cy="248045"/>
              </a:xfrm>
              <a:prstGeom prs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6" name="Isosceles Triangle 145"/>
              <p:cNvSpPr/>
              <p:nvPr/>
            </p:nvSpPr>
            <p:spPr bwMode="auto">
              <a:xfrm rot="5400000">
                <a:off x="3500473" y="5557205"/>
                <a:ext cx="853675" cy="248045"/>
              </a:xfrm>
              <a:prstGeom prst="triangle">
                <a:avLst/>
              </a:prstGeom>
              <a:solidFill>
                <a:srgbClr val="0080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grpSp>
        <p:nvGrpSpPr>
          <p:cNvPr id="7" name="Group 6"/>
          <p:cNvGrpSpPr/>
          <p:nvPr/>
        </p:nvGrpSpPr>
        <p:grpSpPr>
          <a:xfrm>
            <a:off x="3441524" y="3511374"/>
            <a:ext cx="4651333" cy="8470350"/>
            <a:chOff x="1755266" y="1790395"/>
            <a:chExt cx="2372301" cy="4320099"/>
          </a:xfrm>
        </p:grpSpPr>
        <p:sp>
          <p:nvSpPr>
            <p:cNvPr id="41" name="Rectangle 40"/>
            <p:cNvSpPr/>
            <p:nvPr/>
          </p:nvSpPr>
          <p:spPr bwMode="auto">
            <a:xfrm>
              <a:off x="1755266" y="1790395"/>
              <a:ext cx="2079506" cy="4320099"/>
            </a:xfrm>
            <a:prstGeom prst="rect">
              <a:avLst/>
            </a:prstGeom>
            <a:solidFill>
              <a:srgbClr val="00BCF2"/>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35843" tIns="89629" rIns="35843" bIns="179208" numCol="1" spcCol="1270" anchor="t" anchorCtr="0">
              <a:noAutofit/>
            </a:bodyPr>
            <a:lstStyle/>
            <a:p>
              <a:pPr defTabSz="1421531" fontAlgn="auto">
                <a:spcAft>
                  <a:spcPct val="35000"/>
                </a:spcAft>
              </a:pPr>
              <a:r>
                <a:rPr lang="en-US" sz="3137" b="1" spc="-5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Information Management</a:t>
              </a:r>
            </a:p>
          </p:txBody>
        </p:sp>
        <p:pic>
          <p:nvPicPr>
            <p:cNvPr id="46" name="Picture 4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92648" y="2887432"/>
              <a:ext cx="375108" cy="375108"/>
            </a:xfrm>
            <a:prstGeom prst="rect">
              <a:avLst/>
            </a:prstGeom>
          </p:spPr>
        </p:pic>
        <p:pic>
          <p:nvPicPr>
            <p:cNvPr id="78" name="Picture 7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92648" y="5001504"/>
              <a:ext cx="339648" cy="352813"/>
            </a:xfrm>
            <a:prstGeom prst="rect">
              <a:avLst/>
            </a:prstGeom>
          </p:spPr>
        </p:pic>
        <p:sp>
          <p:nvSpPr>
            <p:cNvPr id="4" name="Rectangle 3"/>
            <p:cNvSpPr/>
            <p:nvPr/>
          </p:nvSpPr>
          <p:spPr>
            <a:xfrm>
              <a:off x="2295424" y="2888599"/>
              <a:ext cx="918854" cy="416439"/>
            </a:xfrm>
            <a:prstGeom prst="rect">
              <a:avLst/>
            </a:prstGeom>
          </p:spPr>
          <p:txBody>
            <a:bodyPr wrap="none">
              <a:spAutoFit/>
            </a:bodyPr>
            <a:lstStyle/>
            <a:p>
              <a:pPr algn="l" defTabSz="1828827" fontAlgn="auto">
                <a:spcBef>
                  <a:spcPts val="0"/>
                </a:spcBef>
                <a:spcAft>
                  <a:spcPts val="0"/>
                </a:spcAft>
              </a:pPr>
              <a:r>
                <a:rPr lang="en-US" sz="2353" b="1"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Azure </a:t>
              </a:r>
            </a:p>
            <a:p>
              <a:pPr algn="l" defTabSz="1828827" fontAlgn="auto">
                <a:spcBef>
                  <a:spcPts val="0"/>
                </a:spcBef>
                <a:spcAft>
                  <a:spcPts val="0"/>
                </a:spcAft>
              </a:pPr>
              <a:r>
                <a:rPr lang="en-US" sz="2353" b="1"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Data Factory </a:t>
              </a:r>
              <a:endParaRPr lang="en-US" sz="2353" b="1" dirty="0">
                <a:gradFill>
                  <a:gsLst>
                    <a:gs pos="0">
                      <a:srgbClr val="FFFFFF"/>
                    </a:gs>
                    <a:gs pos="100000">
                      <a:srgbClr val="FFFFFF"/>
                    </a:gs>
                  </a:gsLst>
                  <a:lin ang="5400000" scaled="0"/>
                </a:gradFill>
                <a:latin typeface="Segoe UI"/>
                <a:ea typeface="MS PGothic" panose="020B0600070205080204" pitchFamily="34" charset="-128"/>
              </a:endParaRPr>
            </a:p>
          </p:txBody>
        </p:sp>
        <p:sp>
          <p:nvSpPr>
            <p:cNvPr id="80" name="Rectangle 79"/>
            <p:cNvSpPr/>
            <p:nvPr/>
          </p:nvSpPr>
          <p:spPr>
            <a:xfrm>
              <a:off x="2295424" y="4954772"/>
              <a:ext cx="744482" cy="416439"/>
            </a:xfrm>
            <a:prstGeom prst="rect">
              <a:avLst/>
            </a:prstGeom>
          </p:spPr>
          <p:txBody>
            <a:bodyPr wrap="none">
              <a:spAutoFit/>
            </a:bodyPr>
            <a:lstStyle/>
            <a:p>
              <a:pPr algn="l" defTabSz="1828827" fontAlgn="auto">
                <a:spcBef>
                  <a:spcPts val="0"/>
                </a:spcBef>
                <a:spcAft>
                  <a:spcPts val="0"/>
                </a:spcAft>
              </a:pPr>
              <a:r>
                <a:rPr lang="en-US" sz="2353"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Azure </a:t>
              </a:r>
            </a:p>
            <a:p>
              <a:pPr algn="l" defTabSz="1828827" fontAlgn="auto">
                <a:spcBef>
                  <a:spcPts val="0"/>
                </a:spcBef>
                <a:spcAft>
                  <a:spcPts val="0"/>
                </a:spcAft>
              </a:pPr>
              <a:r>
                <a:rPr lang="en-US" sz="2353" spc="-5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Event Hub</a:t>
              </a:r>
              <a:endParaRPr lang="en-US" sz="2353" dirty="0">
                <a:gradFill>
                  <a:gsLst>
                    <a:gs pos="0">
                      <a:srgbClr val="FFFFFF"/>
                    </a:gs>
                    <a:gs pos="100000">
                      <a:srgbClr val="FFFFFF"/>
                    </a:gs>
                  </a:gsLst>
                  <a:lin ang="5400000" scaled="0"/>
                </a:gradFill>
                <a:latin typeface="Segoe UI"/>
                <a:ea typeface="MS PGothic" panose="020B0600070205080204" pitchFamily="34" charset="-128"/>
              </a:endParaRPr>
            </a:p>
          </p:txBody>
        </p:sp>
        <p:grpSp>
          <p:nvGrpSpPr>
            <p:cNvPr id="12" name="Group 11"/>
            <p:cNvGrpSpPr/>
            <p:nvPr/>
          </p:nvGrpSpPr>
          <p:grpSpPr>
            <a:xfrm>
              <a:off x="3832324" y="5254390"/>
              <a:ext cx="295243" cy="853675"/>
              <a:chOff x="3832324" y="5254390"/>
              <a:chExt cx="295243" cy="853675"/>
            </a:xfrm>
          </p:grpSpPr>
          <p:sp>
            <p:nvSpPr>
              <p:cNvPr id="144" name="Isosceles Triangle 143"/>
              <p:cNvSpPr/>
              <p:nvPr/>
            </p:nvSpPr>
            <p:spPr bwMode="auto">
              <a:xfrm rot="5400000">
                <a:off x="3576707" y="5557205"/>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Isosceles Triangle 10"/>
              <p:cNvSpPr/>
              <p:nvPr/>
            </p:nvSpPr>
            <p:spPr bwMode="auto">
              <a:xfrm rot="5400000">
                <a:off x="3529509" y="5557205"/>
                <a:ext cx="853675" cy="248045"/>
              </a:xfrm>
              <a:prstGeom prst="triangl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286856" rIns="358570" bIns="286856" numCol="1" spcCol="0" rtlCol="0" fromWordArt="0" anchor="t" anchorCtr="0" forceAA="0" compatLnSpc="1">
                <a:prstTxWarp prst="textNoShape">
                  <a:avLst/>
                </a:prstTxWarp>
                <a:noAutofit/>
              </a:bodyPr>
              <a:lstStyle/>
              <a:p>
                <a:pPr defTabSz="1828298">
                  <a:lnSpc>
                    <a:spcPct val="90000"/>
                  </a:lnSpc>
                </a:pPr>
                <a:endParaRPr lang="en-US" sz="47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spTree>
    <p:extLst>
      <p:ext uri="{BB962C8B-B14F-4D97-AF65-F5344CB8AC3E}">
        <p14:creationId xmlns:p14="http://schemas.microsoft.com/office/powerpoint/2010/main" val="151654444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Aircraft Engine Demo</a:t>
            </a:r>
            <a:endParaRPr lang="en-US" dirty="0"/>
          </a:p>
        </p:txBody>
      </p:sp>
    </p:spTree>
    <p:extLst>
      <p:ext uri="{BB962C8B-B14F-4D97-AF65-F5344CB8AC3E}">
        <p14:creationId xmlns:p14="http://schemas.microsoft.com/office/powerpoint/2010/main" val="5041755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16950790" y="4658312"/>
            <a:ext cx="6710859" cy="7872437"/>
          </a:xfrm>
          <a:prstGeom prst="rect">
            <a:avLst/>
          </a:prstGeom>
          <a:solidFill>
            <a:schemeClr val="tx1"/>
          </a:solid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tIns="91427" bIns="91427" rtlCol="0" anchor="t">
            <a:noAutofit/>
          </a:bodyPr>
          <a:lstStyle/>
          <a:p>
            <a:pPr defTabSz="1828827" fontAlgn="auto">
              <a:spcBef>
                <a:spcPts val="0"/>
              </a:spcBef>
              <a:spcAft>
                <a:spcPts val="0"/>
              </a:spcAft>
            </a:pPr>
            <a:endParaRPr lang="en-US" sz="4000" dirty="0">
              <a:solidFill>
                <a:srgbClr val="FFFFFF">
                  <a:lumMod val="75000"/>
                  <a:lumOff val="25000"/>
                </a:srgbClr>
              </a:solidFill>
              <a:latin typeface="Segoe UI Semibold" panose="020B0702040204020203" pitchFamily="34" charset="0"/>
            </a:endParaRPr>
          </a:p>
        </p:txBody>
      </p:sp>
      <p:sp>
        <p:nvSpPr>
          <p:cNvPr id="2" name="Title 1"/>
          <p:cNvSpPr>
            <a:spLocks noGrp="1"/>
          </p:cNvSpPr>
          <p:nvPr>
            <p:ph type="title"/>
          </p:nvPr>
        </p:nvSpPr>
        <p:spPr/>
        <p:txBody>
          <a:bodyPr/>
          <a:lstStyle/>
          <a:p>
            <a:r>
              <a:rPr lang="en-US" dirty="0" smtClean="0"/>
              <a:t>Scenario</a:t>
            </a:r>
            <a:endParaRPr lang="en-US" dirty="0"/>
          </a:p>
        </p:txBody>
      </p:sp>
      <p:sp>
        <p:nvSpPr>
          <p:cNvPr id="18" name="Rectangle 17"/>
          <p:cNvSpPr/>
          <p:nvPr/>
        </p:nvSpPr>
        <p:spPr>
          <a:xfrm>
            <a:off x="729276" y="4658312"/>
            <a:ext cx="7627001" cy="7859650"/>
          </a:xfrm>
          <a:prstGeom prst="rect">
            <a:avLst/>
          </a:prstGeom>
          <a:solidFill>
            <a:schemeClr val="tx1"/>
          </a:solid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tIns="91427" bIns="91427" rtlCol="0" anchor="t">
            <a:noAutofit/>
          </a:bodyPr>
          <a:lstStyle/>
          <a:p>
            <a:pPr defTabSz="1828827" fontAlgn="auto">
              <a:spcBef>
                <a:spcPts val="0"/>
              </a:spcBef>
              <a:spcAft>
                <a:spcPts val="0"/>
              </a:spcAft>
            </a:pPr>
            <a:endParaRPr lang="en-US" sz="4000" dirty="0">
              <a:solidFill>
                <a:srgbClr val="FFFFFF">
                  <a:lumMod val="75000"/>
                  <a:lumOff val="25000"/>
                </a:srgbClr>
              </a:solidFill>
              <a:latin typeface="Segoe UI Semibold" panose="020B0702040204020203" pitchFamily="34" charset="0"/>
            </a:endParaRPr>
          </a:p>
        </p:txBody>
      </p:sp>
      <p:sp>
        <p:nvSpPr>
          <p:cNvPr id="31" name="Rectangle 30"/>
          <p:cNvSpPr/>
          <p:nvPr/>
        </p:nvSpPr>
        <p:spPr>
          <a:xfrm>
            <a:off x="8735438" y="4658312"/>
            <a:ext cx="7835543" cy="7872437"/>
          </a:xfrm>
          <a:prstGeom prst="rect">
            <a:avLst/>
          </a:prstGeom>
          <a:solidFill>
            <a:schemeClr val="tx1"/>
          </a:solid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tIns="91427" bIns="91427" rtlCol="0" anchor="t">
            <a:noAutofit/>
          </a:bodyPr>
          <a:lstStyle/>
          <a:p>
            <a:pPr defTabSz="1828827" fontAlgn="auto">
              <a:spcBef>
                <a:spcPts val="0"/>
              </a:spcBef>
              <a:spcAft>
                <a:spcPts val="0"/>
              </a:spcAft>
            </a:pPr>
            <a:endParaRPr lang="en-US" sz="4000" dirty="0">
              <a:solidFill>
                <a:srgbClr val="FFFFFF">
                  <a:lumMod val="75000"/>
                  <a:lumOff val="25000"/>
                </a:srgbClr>
              </a:solidFill>
              <a:latin typeface="Segoe UI Semibold" panose="020B0702040204020203" pitchFamily="34" charset="0"/>
            </a:endParaRPr>
          </a:p>
        </p:txBody>
      </p:sp>
      <p:sp>
        <p:nvSpPr>
          <p:cNvPr id="7" name="Slide Number Placeholder 6"/>
          <p:cNvSpPr>
            <a:spLocks noGrp="1"/>
          </p:cNvSpPr>
          <p:nvPr>
            <p:ph type="sldNum" sz="quarter" idx="4294967295"/>
          </p:nvPr>
        </p:nvSpPr>
        <p:spPr/>
        <p:txBody>
          <a:bodyPr/>
          <a:lstStyle/>
          <a:p>
            <a:pPr algn="l" defTabSz="1828827" fontAlgn="auto">
              <a:spcBef>
                <a:spcPts val="0"/>
              </a:spcBef>
              <a:spcAft>
                <a:spcPts val="0"/>
              </a:spcAft>
            </a:pPr>
            <a:r>
              <a:rPr lang="en-IN" sz="3529" dirty="0">
                <a:ln>
                  <a:solidFill>
                    <a:srgbClr val="FFFFFF">
                      <a:alpha val="0"/>
                    </a:srgbClr>
                  </a:solidFill>
                </a:ln>
                <a:solidFill>
                  <a:srgbClr val="000000">
                    <a:lumMod val="75000"/>
                    <a:lumOff val="25000"/>
                  </a:srgbClr>
                </a:solidFill>
                <a:latin typeface="Segoe UI"/>
                <a:ea typeface="+mn-ea"/>
              </a:rPr>
              <a:t> </a:t>
            </a:r>
          </a:p>
        </p:txBody>
      </p:sp>
      <p:sp>
        <p:nvSpPr>
          <p:cNvPr id="21" name="Rectangle 20"/>
          <p:cNvSpPr/>
          <p:nvPr/>
        </p:nvSpPr>
        <p:spPr>
          <a:xfrm>
            <a:off x="716193" y="2157127"/>
            <a:ext cx="7640082" cy="2524042"/>
          </a:xfrm>
          <a:prstGeom prst="rect">
            <a:avLst/>
          </a:prstGeom>
          <a:solidFill>
            <a:schemeClr val="tx2"/>
          </a:solidFill>
          <a:ln w="3175">
            <a:solidFill>
              <a:schemeClr val="tx2"/>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defTabSz="1828827" fontAlgn="auto">
              <a:spcBef>
                <a:spcPts val="0"/>
              </a:spcBef>
              <a:spcAft>
                <a:spcPts val="0"/>
              </a:spcAft>
            </a:pPr>
            <a:endParaRPr lang="en-US" sz="3600" dirty="0">
              <a:solidFill>
                <a:srgbClr val="505050"/>
              </a:solidFill>
              <a:latin typeface="Segoe UI"/>
            </a:endParaRPr>
          </a:p>
        </p:txBody>
      </p:sp>
      <p:sp>
        <p:nvSpPr>
          <p:cNvPr id="3" name="Rectangle 2"/>
          <p:cNvSpPr/>
          <p:nvPr/>
        </p:nvSpPr>
        <p:spPr>
          <a:xfrm>
            <a:off x="1094141" y="2226199"/>
            <a:ext cx="6884182" cy="1754326"/>
          </a:xfrm>
          <a:prstGeom prst="rect">
            <a:avLst/>
          </a:prstGeom>
        </p:spPr>
        <p:txBody>
          <a:bodyPr wrap="square">
            <a:spAutoFit/>
          </a:bodyPr>
          <a:lstStyle/>
          <a:p>
            <a:pPr defTabSz="1828827" fontAlgn="auto">
              <a:spcBef>
                <a:spcPts val="0"/>
              </a:spcBef>
              <a:spcAft>
                <a:spcPts val="0"/>
              </a:spcAft>
            </a:pPr>
            <a:r>
              <a:rPr lang="en-US" sz="3600" dirty="0">
                <a:solidFill>
                  <a:srgbClr val="505050"/>
                </a:solidFill>
                <a:latin typeface="Segoe UI Light"/>
                <a:ea typeface="+mn-ea"/>
                <a:cs typeface="Segoe UI Light" panose="020B0502040204020203" pitchFamily="34" charset="0"/>
              </a:rPr>
              <a:t>This is Kyle.</a:t>
            </a:r>
          </a:p>
          <a:p>
            <a:pPr defTabSz="1828827" fontAlgn="auto">
              <a:spcBef>
                <a:spcPts val="0"/>
              </a:spcBef>
              <a:spcAft>
                <a:spcPts val="0"/>
              </a:spcAft>
            </a:pPr>
            <a:r>
              <a:rPr lang="en-US" sz="3600" dirty="0">
                <a:solidFill>
                  <a:srgbClr val="505050"/>
                </a:solidFill>
                <a:latin typeface="Segoe UI Light"/>
                <a:ea typeface="+mn-ea"/>
                <a:cs typeface="Segoe UI Light" panose="020B0502040204020203" pitchFamily="34" charset="0"/>
              </a:rPr>
              <a:t>Kyle manages a team that maintains aircrafts. </a:t>
            </a:r>
          </a:p>
        </p:txBody>
      </p:sp>
      <p:sp>
        <p:nvSpPr>
          <p:cNvPr id="24" name="Rectangle 23"/>
          <p:cNvSpPr/>
          <p:nvPr/>
        </p:nvSpPr>
        <p:spPr>
          <a:xfrm>
            <a:off x="8735437" y="2157127"/>
            <a:ext cx="7835541" cy="2524042"/>
          </a:xfrm>
          <a:prstGeom prst="rect">
            <a:avLst/>
          </a:prstGeom>
          <a:solidFill>
            <a:schemeClr val="tx2"/>
          </a:solidFill>
          <a:ln w="3175">
            <a:solidFill>
              <a:schemeClr val="tx2"/>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defTabSz="1828827" fontAlgn="auto">
              <a:spcBef>
                <a:spcPts val="0"/>
              </a:spcBef>
              <a:spcAft>
                <a:spcPts val="0"/>
              </a:spcAft>
            </a:pPr>
            <a:endParaRPr lang="en-US" sz="3600" dirty="0">
              <a:solidFill>
                <a:srgbClr val="505050"/>
              </a:solidFill>
              <a:latin typeface="Segoe UI"/>
            </a:endParaRPr>
          </a:p>
        </p:txBody>
      </p:sp>
      <p:sp>
        <p:nvSpPr>
          <p:cNvPr id="4" name="Rectangle 3"/>
          <p:cNvSpPr/>
          <p:nvPr/>
        </p:nvSpPr>
        <p:spPr>
          <a:xfrm>
            <a:off x="8734223" y="2325251"/>
            <a:ext cx="7836757" cy="2308324"/>
          </a:xfrm>
          <a:prstGeom prst="rect">
            <a:avLst/>
          </a:prstGeom>
        </p:spPr>
        <p:txBody>
          <a:bodyPr wrap="square">
            <a:spAutoFit/>
          </a:bodyPr>
          <a:lstStyle/>
          <a:p>
            <a:pPr defTabSz="1828827" fontAlgn="auto">
              <a:spcBef>
                <a:spcPts val="0"/>
              </a:spcBef>
              <a:spcAft>
                <a:spcPts val="0"/>
              </a:spcAft>
            </a:pPr>
            <a:r>
              <a:rPr lang="en-US" sz="3600" dirty="0">
                <a:solidFill>
                  <a:srgbClr val="505050"/>
                </a:solidFill>
                <a:latin typeface="Segoe UI Light"/>
                <a:ea typeface="+mn-ea"/>
                <a:cs typeface="Segoe UI Light" panose="020B0502040204020203" pitchFamily="34" charset="0"/>
              </a:rPr>
              <a:t>His job is to make sure that his 100 aircrafts are running properly &amp; especially that the aircraft engines don’t need service.</a:t>
            </a:r>
          </a:p>
        </p:txBody>
      </p:sp>
      <p:sp>
        <p:nvSpPr>
          <p:cNvPr id="49" name="Rectangle 48"/>
          <p:cNvSpPr/>
          <p:nvPr/>
        </p:nvSpPr>
        <p:spPr>
          <a:xfrm>
            <a:off x="16950977" y="2157127"/>
            <a:ext cx="6710673" cy="2524042"/>
          </a:xfrm>
          <a:prstGeom prst="rect">
            <a:avLst/>
          </a:prstGeom>
          <a:solidFill>
            <a:schemeClr val="tx2"/>
          </a:solidFill>
          <a:ln w="3175">
            <a:solidFill>
              <a:schemeClr val="tx2"/>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defTabSz="1828827" fontAlgn="auto">
              <a:spcBef>
                <a:spcPts val="0"/>
              </a:spcBef>
              <a:spcAft>
                <a:spcPts val="0"/>
              </a:spcAft>
            </a:pPr>
            <a:endParaRPr lang="en-US" sz="3600" dirty="0">
              <a:solidFill>
                <a:srgbClr val="505050"/>
              </a:solidFill>
              <a:latin typeface="Segoe UI"/>
            </a:endParaRPr>
          </a:p>
        </p:txBody>
      </p:sp>
      <p:sp>
        <p:nvSpPr>
          <p:cNvPr id="48" name="Rectangle 47"/>
          <p:cNvSpPr/>
          <p:nvPr/>
        </p:nvSpPr>
        <p:spPr>
          <a:xfrm>
            <a:off x="17060474" y="2402837"/>
            <a:ext cx="6491490" cy="1754326"/>
          </a:xfrm>
          <a:prstGeom prst="rect">
            <a:avLst/>
          </a:prstGeom>
        </p:spPr>
        <p:txBody>
          <a:bodyPr wrap="square">
            <a:spAutoFit/>
          </a:bodyPr>
          <a:lstStyle/>
          <a:p>
            <a:pPr defTabSz="1828827" fontAlgn="auto">
              <a:spcBef>
                <a:spcPts val="0"/>
              </a:spcBef>
              <a:spcAft>
                <a:spcPts val="0"/>
              </a:spcAft>
            </a:pPr>
            <a:r>
              <a:rPr lang="en-US" sz="3600" dirty="0">
                <a:solidFill>
                  <a:srgbClr val="505050"/>
                </a:solidFill>
                <a:latin typeface="Segoe UI Light"/>
                <a:ea typeface="+mn-ea"/>
                <a:cs typeface="Segoe UI"/>
              </a:rPr>
              <a:t>Kyle wants to prevent delays due to mechanical issues so his customers will be happy.</a:t>
            </a:r>
            <a:endParaRPr lang="en-US" sz="3600" dirty="0">
              <a:solidFill>
                <a:srgbClr val="505050"/>
              </a:solidFill>
              <a:latin typeface="Segoe UI Light"/>
              <a:ea typeface="+mn-ea"/>
              <a:cs typeface="Segoe UI Light" panose="020B0502040204020203"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99996" y="5513364"/>
            <a:ext cx="2872473" cy="5733227"/>
          </a:xfrm>
          <a:prstGeom prst="rect">
            <a:avLst/>
          </a:prstGeom>
        </p:spPr>
      </p:pic>
      <p:pic>
        <p:nvPicPr>
          <p:cNvPr id="26" name="Picture 25"/>
          <p:cNvPicPr>
            <a:picLocks noChangeAspect="1"/>
          </p:cNvPicPr>
          <p:nvPr/>
        </p:nvPicPr>
        <p:blipFill>
          <a:blip r:embed="rId4"/>
          <a:stretch>
            <a:fillRect/>
          </a:stretch>
        </p:blipFill>
        <p:spPr>
          <a:xfrm>
            <a:off x="18531984" y="4705018"/>
            <a:ext cx="5019979" cy="5019979"/>
          </a:xfrm>
          <a:prstGeom prst="rect">
            <a:avLst/>
          </a:prstGeom>
        </p:spPr>
      </p:pic>
      <p:pic>
        <p:nvPicPr>
          <p:cNvPr id="27" name="Picture 26"/>
          <p:cNvPicPr>
            <a:picLocks noChangeAspect="1"/>
          </p:cNvPicPr>
          <p:nvPr/>
        </p:nvPicPr>
        <p:blipFill>
          <a:blip r:embed="rId5"/>
          <a:stretch>
            <a:fillRect/>
          </a:stretch>
        </p:blipFill>
        <p:spPr>
          <a:xfrm>
            <a:off x="16592769" y="7332562"/>
            <a:ext cx="5019979" cy="5019979"/>
          </a:xfrm>
          <a:prstGeom prst="rect">
            <a:avLst/>
          </a:prstGeom>
        </p:spPr>
      </p:pic>
      <p:pic>
        <p:nvPicPr>
          <p:cNvPr id="28" name="Picture 27"/>
          <p:cNvPicPr>
            <a:picLocks noChangeAspect="1"/>
          </p:cNvPicPr>
          <p:nvPr/>
        </p:nvPicPr>
        <p:blipFill>
          <a:blip r:embed="rId6"/>
          <a:stretch>
            <a:fillRect/>
          </a:stretch>
        </p:blipFill>
        <p:spPr>
          <a:xfrm>
            <a:off x="9622552" y="4615804"/>
            <a:ext cx="6998229" cy="6998229"/>
          </a:xfrm>
          <a:prstGeom prst="rect">
            <a:avLst/>
          </a:prstGeom>
        </p:spPr>
      </p:pic>
    </p:spTree>
    <p:extLst>
      <p:ext uri="{BB962C8B-B14F-4D97-AF65-F5344CB8AC3E}">
        <p14:creationId xmlns:p14="http://schemas.microsoft.com/office/powerpoint/2010/main" val="144470144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9814297" y="4830234"/>
            <a:ext cx="13847354" cy="7186462"/>
          </a:xfrm>
          <a:prstGeom prst="rect">
            <a:avLst/>
          </a:prstGeom>
          <a:solidFill>
            <a:schemeClr val="tx1"/>
          </a:solid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tIns="91427" bIns="91427" rtlCol="0" anchor="t">
            <a:noAutofit/>
          </a:bodyPr>
          <a:lstStyle/>
          <a:p>
            <a:pPr defTabSz="1828827" fontAlgn="auto">
              <a:spcBef>
                <a:spcPts val="0"/>
              </a:spcBef>
              <a:spcAft>
                <a:spcPts val="0"/>
              </a:spcAft>
            </a:pPr>
            <a:endParaRPr lang="en-US" sz="3600" dirty="0">
              <a:solidFill>
                <a:srgbClr val="FFFFFF">
                  <a:lumMod val="75000"/>
                  <a:lumOff val="25000"/>
                </a:srgbClr>
              </a:solidFill>
              <a:latin typeface="Segoe UI Semibold" panose="020B0702040204020203" pitchFamily="34" charset="0"/>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14965" y="7684738"/>
            <a:ext cx="7459592" cy="2010486"/>
          </a:xfrm>
          <a:prstGeom prst="rect">
            <a:avLst/>
          </a:prstGeom>
        </p:spPr>
      </p:pic>
      <p:sp>
        <p:nvSpPr>
          <p:cNvPr id="13" name="Rectangle 12"/>
          <p:cNvSpPr/>
          <p:nvPr/>
        </p:nvSpPr>
        <p:spPr>
          <a:xfrm>
            <a:off x="729762" y="4816382"/>
            <a:ext cx="8810334" cy="7186462"/>
          </a:xfrm>
          <a:prstGeom prst="rect">
            <a:avLst/>
          </a:prstGeom>
          <a:solidFill>
            <a:schemeClr val="tx1"/>
          </a:solid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tIns="91427" bIns="91427" rtlCol="0" anchor="t">
            <a:noAutofit/>
          </a:bodyPr>
          <a:lstStyle/>
          <a:p>
            <a:pPr defTabSz="1828827" fontAlgn="auto">
              <a:spcBef>
                <a:spcPts val="0"/>
              </a:spcBef>
              <a:spcAft>
                <a:spcPts val="0"/>
              </a:spcAft>
            </a:pPr>
            <a:endParaRPr lang="en-US" sz="3600" dirty="0">
              <a:solidFill>
                <a:srgbClr val="FFFFFF">
                  <a:lumMod val="75000"/>
                  <a:lumOff val="25000"/>
                </a:srgbClr>
              </a:solidFill>
              <a:latin typeface="Segoe UI Semibold" panose="020B0702040204020203" pitchFamily="34" charset="0"/>
            </a:endParaRPr>
          </a:p>
        </p:txBody>
      </p:sp>
      <p:sp>
        <p:nvSpPr>
          <p:cNvPr id="2" name="Title 1"/>
          <p:cNvSpPr>
            <a:spLocks noGrp="1"/>
          </p:cNvSpPr>
          <p:nvPr>
            <p:ph type="title"/>
          </p:nvPr>
        </p:nvSpPr>
        <p:spPr/>
        <p:txBody>
          <a:bodyPr/>
          <a:lstStyle/>
          <a:p>
            <a:r>
              <a:rPr lang="en-US" dirty="0" smtClean="0"/>
              <a:t>Scenario</a:t>
            </a:r>
            <a:endParaRPr lang="en-US" dirty="0"/>
          </a:p>
        </p:txBody>
      </p:sp>
      <p:sp>
        <p:nvSpPr>
          <p:cNvPr id="15" name="Rectangle 14"/>
          <p:cNvSpPr/>
          <p:nvPr/>
        </p:nvSpPr>
        <p:spPr>
          <a:xfrm>
            <a:off x="729762" y="2136365"/>
            <a:ext cx="8810334" cy="2693866"/>
          </a:xfrm>
          <a:prstGeom prst="rect">
            <a:avLst/>
          </a:prstGeom>
          <a:solidFill>
            <a:schemeClr val="tx2"/>
          </a:solidFill>
          <a:ln w="3175">
            <a:solidFill>
              <a:schemeClr val="tx2"/>
            </a:solidFill>
          </a:ln>
        </p:spPr>
        <p:style>
          <a:lnRef idx="2">
            <a:schemeClr val="accent1"/>
          </a:lnRef>
          <a:fillRef idx="1">
            <a:schemeClr val="lt1"/>
          </a:fillRef>
          <a:effectRef idx="0">
            <a:schemeClr val="accent1"/>
          </a:effectRef>
          <a:fontRef idx="minor">
            <a:schemeClr val="dk1"/>
          </a:fontRef>
        </p:style>
        <p:txBody>
          <a:bodyPr wrap="square" tIns="91427" bIns="91427" rtlCol="0" anchor="ctr">
            <a:noAutofit/>
          </a:bodyPr>
          <a:lstStyle/>
          <a:p>
            <a:pPr defTabSz="1828827" fontAlgn="auto">
              <a:spcBef>
                <a:spcPts val="0"/>
              </a:spcBef>
              <a:spcAft>
                <a:spcPts val="0"/>
              </a:spcAft>
            </a:pPr>
            <a:endParaRPr lang="en-US" sz="3600" dirty="0">
              <a:solidFill>
                <a:srgbClr val="505050"/>
              </a:solidFill>
              <a:latin typeface="Segoe UI"/>
            </a:endParaRPr>
          </a:p>
        </p:txBody>
      </p:sp>
      <p:sp>
        <p:nvSpPr>
          <p:cNvPr id="17" name="Rectangle 16"/>
          <p:cNvSpPr/>
          <p:nvPr/>
        </p:nvSpPr>
        <p:spPr>
          <a:xfrm>
            <a:off x="9814298" y="2136365"/>
            <a:ext cx="13847352" cy="2693866"/>
          </a:xfrm>
          <a:prstGeom prst="rect">
            <a:avLst/>
          </a:prstGeom>
          <a:solidFill>
            <a:schemeClr val="tx2"/>
          </a:solidFill>
          <a:ln w="3175">
            <a:solidFill>
              <a:schemeClr val="tx2"/>
            </a:solidFill>
          </a:ln>
        </p:spPr>
        <p:style>
          <a:lnRef idx="2">
            <a:schemeClr val="accent1"/>
          </a:lnRef>
          <a:fillRef idx="1">
            <a:schemeClr val="lt1"/>
          </a:fillRef>
          <a:effectRef idx="0">
            <a:schemeClr val="accent1"/>
          </a:effectRef>
          <a:fontRef idx="minor">
            <a:schemeClr val="dk1"/>
          </a:fontRef>
        </p:style>
        <p:txBody>
          <a:bodyPr wrap="square" tIns="91427" bIns="91427" rtlCol="0" anchor="ctr">
            <a:noAutofit/>
          </a:bodyPr>
          <a:lstStyle/>
          <a:p>
            <a:pPr defTabSz="1828827" fontAlgn="auto">
              <a:spcBef>
                <a:spcPts val="0"/>
              </a:spcBef>
              <a:spcAft>
                <a:spcPts val="0"/>
              </a:spcAft>
            </a:pPr>
            <a:endParaRPr lang="en-US" sz="3600" dirty="0">
              <a:solidFill>
                <a:srgbClr val="505050"/>
              </a:solidFill>
              <a:latin typeface="Segoe UI"/>
            </a:endParaRPr>
          </a:p>
        </p:txBody>
      </p:sp>
      <p:sp>
        <p:nvSpPr>
          <p:cNvPr id="4" name="Slide Number Placeholder 3"/>
          <p:cNvSpPr>
            <a:spLocks noGrp="1"/>
          </p:cNvSpPr>
          <p:nvPr>
            <p:ph type="sldNum" sz="quarter" idx="4294967295"/>
          </p:nvPr>
        </p:nvSpPr>
        <p:spPr/>
        <p:txBody>
          <a:bodyPr/>
          <a:lstStyle/>
          <a:p>
            <a:pPr algn="l" defTabSz="1828827" fontAlgn="auto">
              <a:spcBef>
                <a:spcPts val="0"/>
              </a:spcBef>
              <a:spcAft>
                <a:spcPts val="0"/>
              </a:spcAft>
            </a:pPr>
            <a:r>
              <a:rPr lang="en-IN" sz="3529" dirty="0">
                <a:ln>
                  <a:solidFill>
                    <a:srgbClr val="FFFFFF">
                      <a:alpha val="0"/>
                    </a:srgbClr>
                  </a:solidFill>
                </a:ln>
                <a:solidFill>
                  <a:srgbClr val="000000">
                    <a:lumMod val="75000"/>
                    <a:lumOff val="25000"/>
                  </a:srgbClr>
                </a:solidFill>
                <a:latin typeface="Segoe UI"/>
                <a:ea typeface="+mn-ea"/>
              </a:rPr>
              <a:t> </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290751" y="7939690"/>
            <a:ext cx="601258" cy="1010011"/>
          </a:xfrm>
          <a:prstGeom prst="rect">
            <a:avLst/>
          </a:prstGeom>
        </p:spPr>
      </p:pic>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288689" y="8085161"/>
            <a:ext cx="892880" cy="1499888"/>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98869" y="7661866"/>
            <a:ext cx="500886" cy="841406"/>
          </a:xfrm>
          <a:prstGeom prst="rect">
            <a:avLst/>
          </a:prstGeom>
        </p:spPr>
      </p:pic>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63994" y="7491880"/>
            <a:ext cx="500886" cy="841406"/>
          </a:xfrm>
          <a:prstGeom prst="rect">
            <a:avLst/>
          </a:prstGeom>
        </p:spPr>
      </p:pic>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492465" y="8244721"/>
            <a:ext cx="793081" cy="1332246"/>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204618" y="6412837"/>
            <a:ext cx="1011668" cy="1699437"/>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844591" y="7464396"/>
            <a:ext cx="324040" cy="544333"/>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605980" y="7365580"/>
            <a:ext cx="313492" cy="526612"/>
          </a:xfrm>
          <a:prstGeom prst="rect">
            <a:avLst/>
          </a:prstGeom>
        </p:spPr>
      </p:pic>
      <p:sp>
        <p:nvSpPr>
          <p:cNvPr id="9" name="Rectangle 8"/>
          <p:cNvSpPr/>
          <p:nvPr/>
        </p:nvSpPr>
        <p:spPr>
          <a:xfrm>
            <a:off x="1462023" y="2407482"/>
            <a:ext cx="7665616" cy="2308324"/>
          </a:xfrm>
          <a:prstGeom prst="rect">
            <a:avLst/>
          </a:prstGeom>
        </p:spPr>
        <p:txBody>
          <a:bodyPr wrap="square">
            <a:spAutoFit/>
          </a:bodyPr>
          <a:lstStyle/>
          <a:p>
            <a:pPr defTabSz="1828827" fontAlgn="auto">
              <a:spcBef>
                <a:spcPts val="0"/>
              </a:spcBef>
              <a:spcAft>
                <a:spcPts val="0"/>
              </a:spcAft>
            </a:pPr>
            <a:r>
              <a:rPr lang="en-US" sz="3600" dirty="0">
                <a:solidFill>
                  <a:srgbClr val="505050"/>
                </a:solidFill>
                <a:latin typeface="Segoe UI"/>
                <a:ea typeface="+mn-ea"/>
              </a:rPr>
              <a:t>Sadly, engines occasionally show signs of problems &amp; must be taken out of service for maintenance or replacement.</a:t>
            </a:r>
          </a:p>
        </p:txBody>
      </p:sp>
      <p:sp>
        <p:nvSpPr>
          <p:cNvPr id="10" name="Rectangle 9"/>
          <p:cNvSpPr/>
          <p:nvPr/>
        </p:nvSpPr>
        <p:spPr>
          <a:xfrm>
            <a:off x="10059856" y="2449292"/>
            <a:ext cx="13075681" cy="1754326"/>
          </a:xfrm>
          <a:prstGeom prst="rect">
            <a:avLst/>
          </a:prstGeom>
        </p:spPr>
        <p:txBody>
          <a:bodyPr wrap="square">
            <a:spAutoFit/>
          </a:bodyPr>
          <a:lstStyle/>
          <a:p>
            <a:pPr defTabSz="1828827" fontAlgn="auto">
              <a:spcBef>
                <a:spcPts val="0"/>
              </a:spcBef>
              <a:spcAft>
                <a:spcPts val="0"/>
              </a:spcAft>
            </a:pPr>
            <a:r>
              <a:rPr lang="en-US" sz="3600" dirty="0">
                <a:solidFill>
                  <a:srgbClr val="505050"/>
                </a:solidFill>
                <a:latin typeface="Segoe UI"/>
                <a:ea typeface="+mn-ea"/>
              </a:rPr>
              <a:t>To eliminate this occurrence, Kyle must maintain </a:t>
            </a:r>
            <a:br>
              <a:rPr lang="en-US" sz="3600" dirty="0">
                <a:solidFill>
                  <a:srgbClr val="505050"/>
                </a:solidFill>
                <a:latin typeface="Segoe UI"/>
                <a:ea typeface="+mn-ea"/>
              </a:rPr>
            </a:br>
            <a:r>
              <a:rPr lang="en-US" sz="3600" dirty="0">
                <a:solidFill>
                  <a:srgbClr val="505050"/>
                </a:solidFill>
                <a:latin typeface="Segoe UI"/>
                <a:ea typeface="+mn-ea"/>
              </a:rPr>
              <a:t>operations &amp; figure out the best way to utilize </a:t>
            </a:r>
            <a:br>
              <a:rPr lang="en-US" sz="3600" dirty="0">
                <a:solidFill>
                  <a:srgbClr val="505050"/>
                </a:solidFill>
                <a:latin typeface="Segoe UI"/>
                <a:ea typeface="+mn-ea"/>
              </a:rPr>
            </a:br>
            <a:r>
              <a:rPr lang="en-US" sz="3600" dirty="0">
                <a:solidFill>
                  <a:srgbClr val="505050"/>
                </a:solidFill>
                <a:latin typeface="Segoe UI"/>
                <a:ea typeface="+mn-ea"/>
              </a:rPr>
              <a:t>resources in order to minimize delays due to mechanical issues.</a:t>
            </a:r>
          </a:p>
        </p:txBody>
      </p:sp>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000942" y="7421430"/>
            <a:ext cx="313492" cy="526612"/>
          </a:xfrm>
          <a:prstGeom prst="rect">
            <a:avLst/>
          </a:prstGeom>
        </p:spPr>
      </p:pic>
      <p:sp>
        <p:nvSpPr>
          <p:cNvPr id="7" name="Rectangle 6"/>
          <p:cNvSpPr/>
          <p:nvPr/>
        </p:nvSpPr>
        <p:spPr>
          <a:xfrm>
            <a:off x="11414965" y="9695223"/>
            <a:ext cx="7459592" cy="128003"/>
          </a:xfrm>
          <a:prstGeom prst="rect">
            <a:avLst/>
          </a:prstGeom>
          <a:solidFill>
            <a:schemeClr val="bg1">
              <a:lumMod val="85000"/>
            </a:schemeClr>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defTabSz="1828827" fontAlgn="auto">
              <a:spcBef>
                <a:spcPts val="0"/>
              </a:spcBef>
              <a:spcAft>
                <a:spcPts val="0"/>
              </a:spcAft>
            </a:pPr>
            <a:endParaRPr lang="en-US" sz="3600" dirty="0">
              <a:solidFill>
                <a:srgbClr val="505050"/>
              </a:solidFill>
              <a:latin typeface="Segoe UI"/>
            </a:endParaRPr>
          </a:p>
        </p:txBody>
      </p:sp>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11485" y="8132394"/>
            <a:ext cx="313492" cy="526612"/>
          </a:xfrm>
          <a:prstGeom prst="rect">
            <a:avLst/>
          </a:prstGeom>
        </p:spPr>
      </p:pic>
      <p:pic>
        <p:nvPicPr>
          <p:cNvPr id="36" name="Picture 35"/>
          <p:cNvPicPr>
            <a:picLocks noChangeAspect="1"/>
          </p:cNvPicPr>
          <p:nvPr/>
        </p:nvPicPr>
        <p:blipFill>
          <a:blip r:embed="rId6"/>
          <a:stretch>
            <a:fillRect/>
          </a:stretch>
        </p:blipFill>
        <p:spPr>
          <a:xfrm>
            <a:off x="1462023" y="4830232"/>
            <a:ext cx="7395958" cy="7395958"/>
          </a:xfrm>
          <a:prstGeom prst="rect">
            <a:avLst/>
          </a:prstGeom>
        </p:spPr>
      </p:pic>
      <p:pic>
        <p:nvPicPr>
          <p:cNvPr id="37" name="Picture 36"/>
          <p:cNvPicPr>
            <a:picLocks noChangeAspect="1"/>
          </p:cNvPicPr>
          <p:nvPr/>
        </p:nvPicPr>
        <p:blipFill>
          <a:blip r:embed="rId7"/>
          <a:stretch>
            <a:fillRect/>
          </a:stretch>
        </p:blipFill>
        <p:spPr>
          <a:xfrm>
            <a:off x="17796442" y="5115831"/>
            <a:ext cx="6587560" cy="6587560"/>
          </a:xfrm>
          <a:prstGeom prst="rect">
            <a:avLst/>
          </a:prstGeom>
        </p:spPr>
      </p:pic>
    </p:spTree>
    <p:extLst>
      <p:ext uri="{BB962C8B-B14F-4D97-AF65-F5344CB8AC3E}">
        <p14:creationId xmlns:p14="http://schemas.microsoft.com/office/powerpoint/2010/main" val="122450231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Default - Title Slide">
  <a:themeElements>
    <a:clrScheme name="Default - 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Slide">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5-30659_Machine_Learning_Data_Science_Conference_Spring_2015_Template">
  <a:themeElements>
    <a:clrScheme name="MachineLearning">
      <a:dk1>
        <a:srgbClr val="505050"/>
      </a:dk1>
      <a:lt1>
        <a:srgbClr val="FFFFFF"/>
      </a:lt1>
      <a:dk2>
        <a:srgbClr val="0072C6"/>
      </a:dk2>
      <a:lt2>
        <a:srgbClr val="D2D2D2"/>
      </a:lt2>
      <a:accent1>
        <a:srgbClr val="BA141A"/>
      </a:accent1>
      <a:accent2>
        <a:srgbClr val="0072C6"/>
      </a:accent2>
      <a:accent3>
        <a:srgbClr val="442359"/>
      </a:accent3>
      <a:accent4>
        <a:srgbClr val="002050"/>
      </a:accent4>
      <a:accent5>
        <a:srgbClr val="008272"/>
      </a:accent5>
      <a:accent6>
        <a:srgbClr val="DC3C0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ortana_analytics_workshop_Fall_2015_Template" id="{6D008FEA-61D5-4F9D-9B7A-C189686AAA6B}" vid="{FC3A1E4D-B3D0-45CD-9323-AFA0E992A23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Pages>0</Pages>
  <Words>2223</Words>
  <Characters>0</Characters>
  <Application>Microsoft Office PowerPoint</Application>
  <PresentationFormat>Custom</PresentationFormat>
  <Lines>0</Lines>
  <Paragraphs>519</Paragraphs>
  <Slides>25</Slides>
  <Notes>18</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25</vt:i4>
      </vt:variant>
    </vt:vector>
  </HeadingPairs>
  <TitlesOfParts>
    <vt:vector size="40" baseType="lpstr">
      <vt:lpstr>Arial</vt:lpstr>
      <vt:lpstr>Calibri</vt:lpstr>
      <vt:lpstr>Consolas</vt:lpstr>
      <vt:lpstr>Gill Sans</vt:lpstr>
      <vt:lpstr>MS PGothic</vt:lpstr>
      <vt:lpstr>Segoe UI</vt:lpstr>
      <vt:lpstr>Segoe UI Light</vt:lpstr>
      <vt:lpstr>Segoe UI Semibold</vt:lpstr>
      <vt:lpstr>Segoe UI Semilight</vt:lpstr>
      <vt:lpstr>Times New Roman</vt:lpstr>
      <vt:lpstr>Wingdings</vt:lpstr>
      <vt:lpstr>ヒラギノ角ゴ ProN W3</vt:lpstr>
      <vt:lpstr>ヒラギノ角ゴ ProN W6</vt:lpstr>
      <vt:lpstr>Default - Title Slide</vt:lpstr>
      <vt:lpstr>5-30659_Machine_Learning_Data_Science_Conference_Spring_2015_Template</vt:lpstr>
      <vt:lpstr>Modeling machine failure in the IoT era</vt:lpstr>
      <vt:lpstr>Outline</vt:lpstr>
      <vt:lpstr>Predictive Maintenance Concepts</vt:lpstr>
      <vt:lpstr>Predictive Maintenance Use Cases</vt:lpstr>
      <vt:lpstr>Cortana Analytics Suite Transform data into intelligent action</vt:lpstr>
      <vt:lpstr>Today’s Talk</vt:lpstr>
      <vt:lpstr>Aircraft Engine Demo</vt:lpstr>
      <vt:lpstr>Scenario</vt:lpstr>
      <vt:lpstr>Scenario</vt:lpstr>
      <vt:lpstr>Questions &amp; Solutions</vt:lpstr>
      <vt:lpstr>Components</vt:lpstr>
      <vt:lpstr>PowerPoint Presentation</vt:lpstr>
      <vt:lpstr>Conclusion</vt:lpstr>
      <vt:lpstr>Is the customer ready for ML?</vt:lpstr>
      <vt:lpstr>Qualification Criteria</vt:lpstr>
      <vt:lpstr>Data Sources</vt:lpstr>
      <vt:lpstr>Feature Engineering</vt:lpstr>
      <vt:lpstr>Example Feature Engineering Methods</vt:lpstr>
      <vt:lpstr>Modelling Techniques</vt:lpstr>
      <vt:lpstr>Data Labeling</vt:lpstr>
      <vt:lpstr>ML Process</vt:lpstr>
      <vt:lpstr>PowerPoint Presentation</vt:lpstr>
      <vt:lpstr>PowerPoint Presentation</vt:lpstr>
      <vt:lpstr>Acknowledgements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subject/>
  <dc:creator>Diana</dc:creator>
  <cp:keywords/>
  <dc:description/>
  <cp:lastModifiedBy>Danielle Dean</cp:lastModifiedBy>
  <cp:revision>11</cp:revision>
  <dcterms:modified xsi:type="dcterms:W3CDTF">2015-12-02T06:31:26Z</dcterms:modified>
</cp:coreProperties>
</file>