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2"/>
  </p:notesMasterIdLst>
  <p:handoutMasterIdLst>
    <p:handoutMasterId r:id="rId23"/>
  </p:handoutMasterIdLst>
  <p:sldIdLst>
    <p:sldId id="1368" r:id="rId5"/>
    <p:sldId id="1367" r:id="rId6"/>
    <p:sldId id="1379" r:id="rId7"/>
    <p:sldId id="1410" r:id="rId8"/>
    <p:sldId id="1411" r:id="rId9"/>
    <p:sldId id="1412" r:id="rId10"/>
    <p:sldId id="1413" r:id="rId11"/>
    <p:sldId id="1414" r:id="rId12"/>
    <p:sldId id="1415" r:id="rId13"/>
    <p:sldId id="1416" r:id="rId14"/>
    <p:sldId id="1417" r:id="rId15"/>
    <p:sldId id="1418" r:id="rId16"/>
    <p:sldId id="1419" r:id="rId17"/>
    <p:sldId id="1420" r:id="rId18"/>
    <p:sldId id="1409" r:id="rId19"/>
    <p:sldId id="1408" r:id="rId20"/>
    <p:sldId id="1326"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23 ILL Template" id="{A073DAE3-B461-442F-A3D3-6642BD875E45}">
          <p14:sldIdLst>
            <p14:sldId id="1368"/>
            <p14:sldId id="1367"/>
            <p14:sldId id="1379"/>
            <p14:sldId id="1410"/>
            <p14:sldId id="1411"/>
            <p14:sldId id="1412"/>
            <p14:sldId id="1413"/>
            <p14:sldId id="1414"/>
            <p14:sldId id="1415"/>
            <p14:sldId id="1416"/>
            <p14:sldId id="1417"/>
            <p14:sldId id="1418"/>
            <p14:sldId id="1419"/>
            <p14:sldId id="1420"/>
            <p14:sldId id="1409"/>
            <p14:sldId id="1408"/>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FF8C00"/>
    <a:srgbClr val="00BCF2"/>
    <a:srgbClr val="00188F"/>
    <a:srgbClr val="000000"/>
    <a:srgbClr val="D63F27"/>
    <a:srgbClr val="F78C1F"/>
    <a:srgbClr val="0B4B25"/>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2063" autoAdjust="0"/>
  </p:normalViewPr>
  <p:slideViewPr>
    <p:cSldViewPr>
      <p:cViewPr varScale="1">
        <p:scale>
          <a:sx n="156" d="100"/>
          <a:sy n="156" d="100"/>
        </p:scale>
        <p:origin x="114" y="14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122"/>
    </p:cViewPr>
  </p:sorterViewPr>
  <p:notesViewPr>
    <p:cSldViewPr showGuides="1">
      <p:cViewPr>
        <p:scale>
          <a:sx n="100" d="100"/>
          <a:sy n="100" d="100"/>
        </p:scale>
        <p:origin x="2694" y="3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 23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7/20/2016 10:55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7/20/2016 10:54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icrosoft.sharepoint.com/sites/itweb/securelogon/Pages/FAQ.asp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mytechready.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IMPORTANT NOTES:</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TechReady23 will utilize Windows 10 and the new </a:t>
            </a:r>
            <a:r>
              <a:rPr lang="en-US" sz="900" u="sng" kern="1200" dirty="0">
                <a:solidFill>
                  <a:schemeClr val="tx1"/>
                </a:solidFill>
                <a:effectLst/>
                <a:latin typeface="Segoe UI Light" pitchFamily="34" charset="0"/>
                <a:ea typeface="+mn-ea"/>
                <a:cs typeface="+mn-cs"/>
              </a:rPr>
              <a:t>PowerPoint 2016</a:t>
            </a:r>
            <a:r>
              <a:rPr lang="en-US" sz="900" kern="1200" dirty="0">
                <a:solidFill>
                  <a:schemeClr val="tx1"/>
                </a:solidFill>
                <a:effectLst/>
                <a:latin typeface="Segoe UI Light" pitchFamily="34" charset="0"/>
                <a:ea typeface="+mn-ea"/>
                <a:cs typeface="+mn-cs"/>
              </a:rPr>
              <a:t>, as well as </a:t>
            </a:r>
            <a:r>
              <a:rPr lang="en-US" sz="900" u="sng" kern="1200" dirty="0">
                <a:solidFill>
                  <a:schemeClr val="tx1"/>
                </a:solidFill>
                <a:effectLst/>
                <a:latin typeface="Segoe UI Light" pitchFamily="34" charset="0"/>
                <a:ea typeface="+mn-ea"/>
                <a:cs typeface="+mn-cs"/>
              </a:rPr>
              <a:t>PowerPoint 2013</a:t>
            </a:r>
            <a:r>
              <a:rPr lang="en-US" sz="900" kern="1200" dirty="0">
                <a:solidFill>
                  <a:schemeClr val="tx1"/>
                </a:solidFill>
                <a:effectLst/>
                <a:latin typeface="Segoe UI Light" pitchFamily="34" charset="0"/>
                <a:ea typeface="+mn-ea"/>
                <a:cs typeface="+mn-cs"/>
              </a:rPr>
              <a:t> on </a:t>
            </a:r>
            <a:r>
              <a:rPr lang="en-US" sz="900" b="1" kern="1200" dirty="0">
                <a:solidFill>
                  <a:schemeClr val="tx1"/>
                </a:solidFill>
                <a:effectLst/>
                <a:latin typeface="Segoe UI Light" pitchFamily="34" charset="0"/>
                <a:ea typeface="+mn-ea"/>
                <a:cs typeface="+mn-cs"/>
              </a:rPr>
              <a:t>all</a:t>
            </a:r>
            <a:r>
              <a:rPr lang="en-US" sz="900" kern="1200" dirty="0">
                <a:solidFill>
                  <a:schemeClr val="tx1"/>
                </a:solidFill>
                <a:effectLst/>
                <a:latin typeface="Segoe UI Light" pitchFamily="34" charset="0"/>
                <a:ea typeface="+mn-ea"/>
                <a:cs typeface="+mn-cs"/>
              </a:rPr>
              <a:t> event machines. Please build your slides utilizing the appropriate TR23 Template and utilize the version of PowerPoint that works best.</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Windows 10 does not support VPN access with a smart card reader. Phone Authentication is the only supported solution. Speakers using VPN in a demo will need to have Phone Authentication pre-configured. Additional details are available here: </a:t>
            </a:r>
            <a:r>
              <a:rPr lang="en-US" sz="900" u="sng" kern="1200" dirty="0">
                <a:solidFill>
                  <a:schemeClr val="tx1"/>
                </a:solidFill>
                <a:effectLst/>
                <a:latin typeface="Segoe UI Light" pitchFamily="34" charset="0"/>
                <a:ea typeface="+mn-ea"/>
                <a:cs typeface="+mn-cs"/>
                <a:hlinkClick r:id="rId3"/>
              </a:rPr>
              <a:t>https://microsoft.sharepoint.com/sites/itweb/securelogon/Pages/FAQ.aspx</a:t>
            </a: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7/20/2016 10:55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04838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500"/>
              </a:spcBef>
              <a:spcAft>
                <a:spcPts val="500"/>
              </a:spcAft>
            </a:pPr>
            <a:r>
              <a:rPr lang="en-US" b="1" dirty="0">
                <a:latin typeface="Segoe"/>
              </a:rPr>
              <a:t>Exercise 1</a:t>
            </a:r>
            <a:r>
              <a:rPr lang="en-US" dirty="0">
                <a:latin typeface="Segoe"/>
              </a:rPr>
              <a:t> </a:t>
            </a:r>
            <a:r>
              <a:rPr lang="en-US" dirty="0">
                <a:solidFill>
                  <a:srgbClr val="0000FF"/>
                </a:solidFill>
                <a:latin typeface="Segoe"/>
              </a:rPr>
              <a:t>(15 minutes) </a:t>
            </a:r>
            <a:r>
              <a:rPr lang="en-US" dirty="0">
                <a:solidFill>
                  <a:srgbClr val="0000FF"/>
                </a:solidFill>
                <a:latin typeface="Arial" charset="0"/>
              </a:rPr>
              <a:t>–</a:t>
            </a:r>
            <a:r>
              <a:rPr lang="en-US" dirty="0">
                <a:solidFill>
                  <a:srgbClr val="0000FF"/>
                </a:solidFill>
                <a:latin typeface="Segoe"/>
              </a:rPr>
              <a:t> number of exercises and length may vary by session</a:t>
            </a:r>
            <a:endParaRPr lang="en-US" dirty="0">
              <a:latin typeface="Segoe"/>
            </a:endParaRPr>
          </a:p>
          <a:p>
            <a:pPr eaLnBrk="1" hangingPunct="1">
              <a:spcBef>
                <a:spcPts val="500"/>
              </a:spcBef>
              <a:spcAft>
                <a:spcPts val="500"/>
              </a:spcAft>
              <a:buFont typeface="Symbol" pitchFamily="18" charset="2"/>
              <a:buChar char="·"/>
            </a:pPr>
            <a:r>
              <a:rPr lang="en-US" dirty="0">
                <a:latin typeface="Segoe"/>
              </a:rPr>
              <a:t> No presentation here</a:t>
            </a:r>
          </a:p>
          <a:p>
            <a:pPr eaLnBrk="1" hangingPunct="1">
              <a:spcBef>
                <a:spcPts val="500"/>
              </a:spcBef>
              <a:spcAft>
                <a:spcPts val="500"/>
              </a:spcAft>
              <a:buFont typeface="Symbol" pitchFamily="18" charset="2"/>
              <a:buChar char="·"/>
            </a:pPr>
            <a:r>
              <a:rPr lang="en-US" dirty="0">
                <a:latin typeface="Segoe"/>
              </a:rPr>
              <a:t> Instructor/presenter sets the stage for what will be accomplished in this lab or exercise.</a:t>
            </a:r>
          </a:p>
          <a:p>
            <a:pPr eaLnBrk="1" hangingPunct="1">
              <a:spcBef>
                <a:spcPts val="500"/>
              </a:spcBef>
              <a:spcAft>
                <a:spcPts val="500"/>
              </a:spcAft>
              <a:buFont typeface="Symbol" pitchFamily="18" charset="2"/>
              <a:buChar char="·"/>
            </a:pPr>
            <a:r>
              <a:rPr lang="en-US" dirty="0">
                <a:latin typeface="Segoe"/>
              </a:rPr>
              <a:t> Attendees should begin stepping through the 1</a:t>
            </a:r>
            <a:r>
              <a:rPr lang="en-US" baseline="30000" dirty="0">
                <a:latin typeface="Segoe"/>
              </a:rPr>
              <a:t>st</a:t>
            </a:r>
            <a:r>
              <a:rPr lang="en-US" dirty="0">
                <a:latin typeface="Segoe"/>
              </a:rPr>
              <a:t> exercise of the lab</a:t>
            </a:r>
          </a:p>
          <a:p>
            <a:pPr eaLnBrk="1" hangingPunct="1">
              <a:spcBef>
                <a:spcPct val="0"/>
              </a:spcBef>
            </a:pPr>
            <a:endParaRPr lang="en-US" dirty="0">
              <a:latin typeface="Segoe"/>
            </a:endParaRPr>
          </a:p>
          <a:p>
            <a:endParaRPr lang="en-US" dirty="0"/>
          </a:p>
        </p:txBody>
      </p:sp>
      <p:sp>
        <p:nvSpPr>
          <p:cNvPr id="8" name="Date Placeholder 7"/>
          <p:cNvSpPr>
            <a:spLocks noGrp="1"/>
          </p:cNvSpPr>
          <p:nvPr>
            <p:ph type="dt" idx="10"/>
          </p:nvPr>
        </p:nvSpPr>
        <p:spPr/>
        <p:txBody>
          <a:bodyPr/>
          <a:lstStyle/>
          <a:p>
            <a:fld id="{FBB304B8-CEA6-4381-9802-ACE24B000F00}" type="datetime1">
              <a:rPr lang="en-US" smtClean="0"/>
              <a:pPr/>
              <a:t>7/20/2016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12</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837660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500"/>
              </a:spcBef>
              <a:spcAft>
                <a:spcPts val="500"/>
              </a:spcAft>
            </a:pPr>
            <a:r>
              <a:rPr lang="en-US" b="1" dirty="0">
                <a:latin typeface="Segoe"/>
              </a:rPr>
              <a:t>Exercise 1</a:t>
            </a:r>
            <a:r>
              <a:rPr lang="en-US" dirty="0">
                <a:latin typeface="Segoe"/>
              </a:rPr>
              <a:t> </a:t>
            </a:r>
            <a:r>
              <a:rPr lang="en-US" dirty="0">
                <a:solidFill>
                  <a:srgbClr val="0000FF"/>
                </a:solidFill>
                <a:latin typeface="Segoe"/>
              </a:rPr>
              <a:t>(15 minutes) </a:t>
            </a:r>
            <a:r>
              <a:rPr lang="en-US" dirty="0">
                <a:solidFill>
                  <a:srgbClr val="0000FF"/>
                </a:solidFill>
                <a:latin typeface="Arial" charset="0"/>
              </a:rPr>
              <a:t>–</a:t>
            </a:r>
            <a:r>
              <a:rPr lang="en-US" dirty="0">
                <a:solidFill>
                  <a:srgbClr val="0000FF"/>
                </a:solidFill>
                <a:latin typeface="Segoe"/>
              </a:rPr>
              <a:t> number of exercises and length may vary by session</a:t>
            </a:r>
            <a:endParaRPr lang="en-US" dirty="0">
              <a:latin typeface="Segoe"/>
            </a:endParaRPr>
          </a:p>
          <a:p>
            <a:pPr eaLnBrk="1" hangingPunct="1">
              <a:spcBef>
                <a:spcPts val="500"/>
              </a:spcBef>
              <a:spcAft>
                <a:spcPts val="500"/>
              </a:spcAft>
              <a:buFont typeface="Symbol" pitchFamily="18" charset="2"/>
              <a:buChar char="·"/>
            </a:pPr>
            <a:r>
              <a:rPr lang="en-US" dirty="0">
                <a:latin typeface="Segoe"/>
              </a:rPr>
              <a:t> No presentation here</a:t>
            </a:r>
          </a:p>
          <a:p>
            <a:pPr eaLnBrk="1" hangingPunct="1">
              <a:spcBef>
                <a:spcPts val="500"/>
              </a:spcBef>
              <a:spcAft>
                <a:spcPts val="500"/>
              </a:spcAft>
              <a:buFont typeface="Symbol" pitchFamily="18" charset="2"/>
              <a:buChar char="·"/>
            </a:pPr>
            <a:r>
              <a:rPr lang="en-US" dirty="0">
                <a:latin typeface="Segoe"/>
              </a:rPr>
              <a:t> Instructor/presenter sets the stage for what will be accomplished in this lab or exercise.</a:t>
            </a:r>
          </a:p>
          <a:p>
            <a:pPr eaLnBrk="1" hangingPunct="1">
              <a:spcBef>
                <a:spcPts val="500"/>
              </a:spcBef>
              <a:spcAft>
                <a:spcPts val="500"/>
              </a:spcAft>
              <a:buFont typeface="Symbol" pitchFamily="18" charset="2"/>
              <a:buChar char="·"/>
            </a:pPr>
            <a:r>
              <a:rPr lang="en-US" dirty="0">
                <a:latin typeface="Segoe"/>
              </a:rPr>
              <a:t> Attendees should begin stepping through the 1</a:t>
            </a:r>
            <a:r>
              <a:rPr lang="en-US" baseline="30000" dirty="0">
                <a:latin typeface="Segoe"/>
              </a:rPr>
              <a:t>st</a:t>
            </a:r>
            <a:r>
              <a:rPr lang="en-US" dirty="0">
                <a:latin typeface="Segoe"/>
              </a:rPr>
              <a:t> exercise of the lab</a:t>
            </a:r>
          </a:p>
          <a:p>
            <a:pPr eaLnBrk="1" hangingPunct="1">
              <a:spcBef>
                <a:spcPct val="0"/>
              </a:spcBef>
            </a:pPr>
            <a:endParaRPr lang="en-US" dirty="0">
              <a:latin typeface="Segoe"/>
            </a:endParaRPr>
          </a:p>
          <a:p>
            <a:endParaRPr lang="en-US" dirty="0"/>
          </a:p>
        </p:txBody>
      </p:sp>
      <p:sp>
        <p:nvSpPr>
          <p:cNvPr id="8" name="Date Placeholder 7"/>
          <p:cNvSpPr>
            <a:spLocks noGrp="1"/>
          </p:cNvSpPr>
          <p:nvPr>
            <p:ph type="dt" idx="10"/>
          </p:nvPr>
        </p:nvSpPr>
        <p:spPr/>
        <p:txBody>
          <a:bodyPr/>
          <a:lstStyle/>
          <a:p>
            <a:fld id="{FBB304B8-CEA6-4381-9802-ACE24B000F00}" type="datetime1">
              <a:rPr lang="en-US" smtClean="0"/>
              <a:pPr/>
              <a:t>7/20/2016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13</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2600153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latin typeface="Segoe UI" pitchFamily="34" charset="0"/>
                <a:ea typeface="+mn-ea"/>
                <a:cs typeface="+mn-cs"/>
              </a:rPr>
              <a:t>This slide is</a:t>
            </a:r>
            <a:r>
              <a:rPr lang="en-US" sz="900" b="1" kern="1200" baseline="0" dirty="0">
                <a:solidFill>
                  <a:schemeClr val="tx1"/>
                </a:solidFill>
                <a:latin typeface="Segoe UI" pitchFamily="34" charset="0"/>
                <a:ea typeface="+mn-ea"/>
                <a:cs typeface="+mn-cs"/>
              </a:rPr>
              <a:t> recommended as a final slide to recap the objectives of the session to remind attendees what you said would be covered and to highlight that you did indeed cover those points. </a:t>
            </a:r>
            <a:r>
              <a:rPr lang="en-US" sz="900" b="0" kern="1200" baseline="0" dirty="0">
                <a:solidFill>
                  <a:schemeClr val="tx1"/>
                </a:solidFill>
                <a:latin typeface="Segoe UI" pitchFamily="34" charset="0"/>
                <a:ea typeface="+mn-ea"/>
                <a:cs typeface="+mn-cs"/>
              </a:rPr>
              <a:t>The objectives listed on this slide should match the objectives covered on the required Objective slide at the beginning of your presentation. </a:t>
            </a:r>
            <a:endParaRPr lang="en-US" sz="900" b="1" kern="1200" baseline="0" dirty="0">
              <a:solidFill>
                <a:schemeClr val="tx1"/>
              </a:solidFill>
              <a:latin typeface="Segoe UI" pitchFamily="34" charset="0"/>
              <a:ea typeface="+mn-ea"/>
              <a:cs typeface="+mn-cs"/>
            </a:endParaRPr>
          </a:p>
          <a:p>
            <a:endParaRPr lang="en-US" sz="900" b="1" kern="1200" baseline="0" dirty="0">
              <a:solidFill>
                <a:schemeClr val="tx1"/>
              </a:solidFill>
              <a:latin typeface="Segoe UI" pitchFamily="34" charset="0"/>
              <a:ea typeface="+mn-ea"/>
              <a:cs typeface="+mn-cs"/>
            </a:endParaRP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latin typeface="Segoe UI" pitchFamily="34" charset="0"/>
                <a:ea typeface="+mn-ea"/>
                <a:cs typeface="+mn-cs"/>
              </a:rPr>
              <a:t>If you have questions, please contact your Track PM. See slide 5 in this template for a complete</a:t>
            </a:r>
            <a:r>
              <a:rPr lang="en-US" sz="900" kern="1200" baseline="0" dirty="0">
                <a:solidFill>
                  <a:schemeClr val="tx1"/>
                </a:solidFill>
                <a:latin typeface="Segoe UI" pitchFamily="34" charset="0"/>
                <a:ea typeface="+mn-ea"/>
                <a:cs typeface="+mn-cs"/>
              </a:rPr>
              <a:t> list of Tracks and TPMs.</a:t>
            </a:r>
            <a:endParaRPr lang="en-US" sz="900" kern="1200" dirty="0">
              <a:solidFill>
                <a:schemeClr val="tx1"/>
              </a:solidFill>
              <a:latin typeface="Segoe UI" pitchFamily="34" charset="0"/>
              <a:ea typeface="+mn-ea"/>
              <a:cs typeface="+mn-cs"/>
            </a:endParaRPr>
          </a:p>
          <a:p>
            <a:endParaRPr lang="en-US" sz="900" kern="1200" dirty="0">
              <a:solidFill>
                <a:schemeClr val="tx1"/>
              </a:solidFill>
              <a:latin typeface="Segoe UI" pitchFamily="34" charset="0"/>
              <a:ea typeface="+mn-ea"/>
              <a:cs typeface="+mn-cs"/>
            </a:endParaRPr>
          </a:p>
        </p:txBody>
      </p:sp>
      <p:sp>
        <p:nvSpPr>
          <p:cNvPr id="8" name="Date Placeholder 7"/>
          <p:cNvSpPr>
            <a:spLocks noGrp="1"/>
          </p:cNvSpPr>
          <p:nvPr>
            <p:ph type="dt" idx="10"/>
          </p:nvPr>
        </p:nvSpPr>
        <p:spPr/>
        <p:txBody>
          <a:bodyPr/>
          <a:lstStyle/>
          <a:p>
            <a:fld id="{2EC64DE5-4A80-4049-BDC7-E36CCA811281}" type="datetime1">
              <a:rPr lang="en-US" smtClean="0"/>
              <a:pPr/>
              <a:t>7/20/2016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14</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2104540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1" dirty="0">
                <a:latin typeface="Segoe"/>
              </a:rPr>
              <a:t>Speakers: </a:t>
            </a:r>
            <a:r>
              <a:rPr lang="en-US" sz="900" kern="1200" dirty="0">
                <a:solidFill>
                  <a:schemeClr val="tx1"/>
                </a:solidFill>
                <a:effectLst/>
                <a:latin typeface="Segoe UI Light" pitchFamily="34" charset="0"/>
                <a:ea typeface="+mn-ea"/>
                <a:cs typeface="+mn-cs"/>
              </a:rPr>
              <a:t>Encourage lab attendees to end their lab to complete the lab evaluation. Instructor-led lab session evaluations can only be submitted using the lab machine used during the lab.</a:t>
            </a:r>
            <a:endParaRPr lang="en-US" dirty="0"/>
          </a:p>
        </p:txBody>
      </p:sp>
      <p:sp>
        <p:nvSpPr>
          <p:cNvPr id="8" name="Date Placeholder 7"/>
          <p:cNvSpPr>
            <a:spLocks noGrp="1"/>
          </p:cNvSpPr>
          <p:nvPr>
            <p:ph type="dt" idx="10"/>
          </p:nvPr>
        </p:nvSpPr>
        <p:spPr/>
        <p:txBody>
          <a:bodyPr/>
          <a:lstStyle/>
          <a:p>
            <a:fld id="{FAE93440-8CE8-4345-AA9F-8886942F5E27}" type="datetime1">
              <a:rPr lang="en-US" smtClean="0"/>
              <a:pPr/>
              <a:t>7/20/2016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15</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235049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Display this slide during session Q&amp;A and</a:t>
            </a:r>
            <a:r>
              <a:rPr lang="en-US" sz="90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direct attendees to use the Q&amp;A microphone located in the session room:</a:t>
            </a:r>
            <a:endParaRPr lang="en-US" sz="900" kern="1200" dirty="0">
              <a:solidFill>
                <a:schemeClr val="tx1"/>
              </a:solidFill>
              <a:effectLst/>
              <a:latin typeface="Segoe UI Light" pitchFamily="34" charset="0"/>
              <a:ea typeface="+mn-ea"/>
              <a:cs typeface="+mn-cs"/>
            </a:endParaRPr>
          </a:p>
          <a:p>
            <a:pPr lvl="0"/>
            <a:r>
              <a:rPr lang="en-US" sz="900" kern="1200" dirty="0" err="1">
                <a:solidFill>
                  <a:schemeClr val="tx1"/>
                </a:solidFill>
                <a:effectLst/>
                <a:latin typeface="Segoe UI Light" pitchFamily="34" charset="0"/>
                <a:ea typeface="+mn-ea"/>
                <a:cs typeface="+mn-cs"/>
              </a:rPr>
              <a:t>TechReadyTV</a:t>
            </a:r>
            <a:r>
              <a:rPr lang="en-US" sz="900" kern="1200" dirty="0">
                <a:solidFill>
                  <a:schemeClr val="tx1"/>
                </a:solidFill>
                <a:effectLst/>
                <a:latin typeface="Segoe UI Light" pitchFamily="34" charset="0"/>
                <a:ea typeface="+mn-ea"/>
                <a:cs typeface="+mn-cs"/>
              </a:rPr>
              <a:t> recordings cannot capture Q&amp;A unless it is spoken using the microphone</a:t>
            </a:r>
          </a:p>
          <a:p>
            <a:pPr lvl="0"/>
            <a:r>
              <a:rPr lang="en-US" sz="900" kern="1200" dirty="0">
                <a:solidFill>
                  <a:schemeClr val="tx1"/>
                </a:solidFill>
                <a:effectLst/>
                <a:latin typeface="Segoe UI Light" pitchFamily="34" charset="0"/>
                <a:ea typeface="+mn-ea"/>
                <a:cs typeface="+mn-cs"/>
              </a:rPr>
              <a:t>Attendees in the back of the room may not be able to hear a question from someone in the front of the room</a:t>
            </a:r>
          </a:p>
          <a:p>
            <a:r>
              <a:rPr lang="en-US" sz="900" b="1" kern="1200" dirty="0">
                <a:solidFill>
                  <a:schemeClr val="tx1"/>
                </a:solidFill>
                <a:effectLst/>
                <a:latin typeface="Segoe UI Light" pitchFamily="34" charset="0"/>
                <a:ea typeface="+mn-ea"/>
                <a:cs typeface="+mn-cs"/>
              </a:rPr>
              <a:t>SPEAKERS MUST REPEAT THE QUESTIONS IF THE ATTENDEE IS NOT USING THE MICROPHONE</a:t>
            </a:r>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03221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7/20/2016 10:55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1" kern="1200" dirty="0">
                <a:solidFill>
                  <a:schemeClr val="tx1"/>
                </a:solidFill>
                <a:latin typeface="Segoe UI" pitchFamily="34" charset="0"/>
                <a:ea typeface="+mn-ea"/>
                <a:cs typeface="+mn-cs"/>
              </a:rPr>
              <a:t>This slide is required. </a:t>
            </a:r>
            <a:r>
              <a:rPr lang="en-US" sz="900" b="1" u="sng" kern="1200" dirty="0">
                <a:solidFill>
                  <a:schemeClr val="tx1"/>
                </a:solidFill>
                <a:latin typeface="Segoe UI" pitchFamily="34" charset="0"/>
                <a:ea typeface="+mn-ea"/>
                <a:cs typeface="+mn-cs"/>
              </a:rPr>
              <a:t>Do NOT delete</a:t>
            </a:r>
            <a:r>
              <a:rPr lang="en-US" sz="900" b="1" kern="1200" dirty="0">
                <a:solidFill>
                  <a:schemeClr val="tx1"/>
                </a:solidFill>
                <a:latin typeface="Segoe UI" pitchFamily="34" charset="0"/>
                <a:ea typeface="+mn-ea"/>
                <a:cs typeface="+mn-cs"/>
              </a:rPr>
              <a:t>. This should be the first slide after your Title Slide. </a:t>
            </a:r>
            <a:r>
              <a:rPr lang="en-US" sz="900" kern="1200" dirty="0">
                <a:solidFill>
                  <a:schemeClr val="tx1"/>
                </a:solidFill>
                <a:latin typeface="Segoe UI" pitchFamily="34" charset="0"/>
                <a:ea typeface="+mn-ea"/>
                <a:cs typeface="+mn-cs"/>
              </a:rPr>
              <a:t>This is an important year and we need to arm our attendees with the information they can use to Grow Share! Please ensure that your objectives are SMART (defined below) and that they will enable them to go in and win against the competition to grow share.</a:t>
            </a:r>
            <a:r>
              <a:rPr lang="en-US" sz="900" b="1" kern="1200" dirty="0">
                <a:solidFill>
                  <a:schemeClr val="tx1"/>
                </a:solidFill>
                <a:latin typeface="Segoe UI" pitchFamily="34" charset="0"/>
                <a:ea typeface="+mn-ea"/>
                <a:cs typeface="+mn-cs"/>
              </a:rPr>
              <a:t> If you have questions, please contact your Track PM for guidance. We have also posted guidance on writing good objectives, out on the Speaker Portal (</a:t>
            </a:r>
            <a:r>
              <a:rPr lang="en-US" sz="900" b="1" u="sng" kern="1200" dirty="0">
                <a:solidFill>
                  <a:schemeClr val="tx1"/>
                </a:solidFill>
                <a:latin typeface="Segoe UI" pitchFamily="34" charset="0"/>
                <a:ea typeface="+mn-ea"/>
                <a:cs typeface="+mn-cs"/>
                <a:hlinkClick r:id="rId3"/>
              </a:rPr>
              <a:t>https://www.mytechready.com</a:t>
            </a:r>
            <a:r>
              <a:rPr lang="en-US" sz="900" b="1" kern="1200" dirty="0">
                <a:solidFill>
                  <a:schemeClr val="tx1"/>
                </a:solidFill>
                <a:latin typeface="Segoe UI" pitchFamily="34" charset="0"/>
                <a:ea typeface="+mn-ea"/>
                <a:cs typeface="+mn-cs"/>
              </a:rPr>
              <a:t>). </a:t>
            </a:r>
            <a:endParaRPr lang="en-US" sz="900" kern="1200" dirty="0">
              <a:solidFill>
                <a:schemeClr val="tx1"/>
              </a:solidFill>
              <a:latin typeface="Segoe UI" pitchFamily="34" charset="0"/>
              <a:ea typeface="+mn-ea"/>
              <a:cs typeface="+mn-cs"/>
            </a:endParaRPr>
          </a:p>
          <a:p>
            <a:r>
              <a:rPr lang="en-US" sz="900" kern="1200" dirty="0">
                <a:solidFill>
                  <a:schemeClr val="tx1"/>
                </a:solidFill>
                <a:latin typeface="Segoe UI" pitchFamily="34" charset="0"/>
                <a:ea typeface="+mn-ea"/>
                <a:cs typeface="+mn-cs"/>
              </a:rPr>
              <a:t> </a:t>
            </a:r>
          </a:p>
          <a:p>
            <a:pPr lvl="1">
              <a:buFont typeface="Arial" pitchFamily="34" charset="0"/>
              <a:buChar char="•"/>
            </a:pPr>
            <a:r>
              <a:rPr lang="en-US" sz="900" kern="1200" dirty="0">
                <a:solidFill>
                  <a:schemeClr val="tx1"/>
                </a:solidFill>
                <a:latin typeface="Segoe UI" pitchFamily="34" charset="0"/>
                <a:ea typeface="+mn-ea"/>
                <a:cs typeface="+mn-cs"/>
              </a:rPr>
              <a:t>This slide should introduce the session by identifying how this information helps the attendee, partners and customers be more successful. Why is this content important?</a:t>
            </a:r>
          </a:p>
          <a:p>
            <a:pPr lvl="1">
              <a:buFont typeface="Arial" pitchFamily="34" charset="0"/>
              <a:buChar char="•"/>
            </a:pPr>
            <a:r>
              <a:rPr lang="en-US" sz="900" kern="1200" dirty="0">
                <a:solidFill>
                  <a:schemeClr val="tx1"/>
                </a:solidFill>
                <a:latin typeface="Segoe UI" pitchFamily="34" charset="0"/>
                <a:ea typeface="+mn-ea"/>
                <a:cs typeface="+mn-cs"/>
              </a:rPr>
              <a:t>This slide should call out what’s important about the session (sort of the why should we care, why is this important and how will it help our customers/partners be successful) as well as the key takeaways/objectives associated with the session. Call out what attendees will be able to execute on using the information gained in this session. What will they be able to walk away from this session and execute on with their customers.</a:t>
            </a:r>
          </a:p>
          <a:p>
            <a:pPr lvl="1">
              <a:buFont typeface="Arial" pitchFamily="34" charset="0"/>
              <a:buChar char="•"/>
            </a:pPr>
            <a:r>
              <a:rPr lang="en-US" sz="900" kern="1200" dirty="0">
                <a:solidFill>
                  <a:schemeClr val="tx1"/>
                </a:solidFill>
                <a:latin typeface="Segoe UI" pitchFamily="34" charset="0"/>
                <a:ea typeface="+mn-ea"/>
                <a:cs typeface="+mn-cs"/>
              </a:rPr>
              <a:t>Good Objectives should be </a:t>
            </a:r>
            <a:r>
              <a:rPr lang="en-US" sz="900" b="1" kern="1200" dirty="0">
                <a:solidFill>
                  <a:schemeClr val="tx1"/>
                </a:solidFill>
                <a:latin typeface="Segoe UI" pitchFamily="34" charset="0"/>
                <a:ea typeface="+mn-ea"/>
                <a:cs typeface="+mn-cs"/>
              </a:rPr>
              <a:t>SMART</a:t>
            </a:r>
            <a:r>
              <a:rPr lang="en-US" sz="900" kern="1200" dirty="0">
                <a:solidFill>
                  <a:schemeClr val="tx1"/>
                </a:solidFill>
                <a:latin typeface="Segoe UI" pitchFamily="34" charset="0"/>
                <a:ea typeface="+mn-ea"/>
                <a:cs typeface="+mn-cs"/>
              </a:rPr>
              <a:t> (specific, measurable, achievable, realistic, time-bound). Focus on the key takeaways and why this information is important to the attendee, our partners and our customers.</a:t>
            </a:r>
          </a:p>
          <a:p>
            <a:pPr lvl="1">
              <a:buFont typeface="Arial" pitchFamily="34" charset="0"/>
              <a:buChar char="•"/>
            </a:pPr>
            <a:r>
              <a:rPr lang="en-US" sz="900" kern="1200" dirty="0">
                <a:solidFill>
                  <a:schemeClr val="tx1"/>
                </a:solidFill>
                <a:latin typeface="Segoe UI" pitchFamily="34" charset="0"/>
                <a:ea typeface="+mn-ea"/>
                <a:cs typeface="+mn-cs"/>
              </a:rPr>
              <a:t>Each session has objectives defined and published on </a:t>
            </a:r>
            <a:r>
              <a:rPr lang="en-US" sz="900" u="sng" kern="1200" dirty="0">
                <a:solidFill>
                  <a:schemeClr val="tx1"/>
                </a:solidFill>
                <a:latin typeface="Segoe UI" pitchFamily="34" charset="0"/>
                <a:ea typeface="+mn-ea"/>
                <a:cs typeface="+mn-cs"/>
                <a:hlinkClick r:id="rId3"/>
              </a:rPr>
              <a:t>www.mytechready.com</a:t>
            </a:r>
            <a:r>
              <a:rPr lang="en-US" sz="900" kern="1200" dirty="0">
                <a:solidFill>
                  <a:schemeClr val="tx1"/>
                </a:solidFill>
                <a:latin typeface="Segoe UI" pitchFamily="34" charset="0"/>
                <a:ea typeface="+mn-ea"/>
                <a:cs typeface="+mn-cs"/>
              </a:rPr>
              <a:t>, please work with your Track PM to call these out here in the slide deck.</a:t>
            </a:r>
          </a:p>
          <a:p>
            <a:pPr lvl="1">
              <a:buFont typeface="Arial" pitchFamily="34" charset="0"/>
              <a:buNone/>
            </a:pPr>
            <a:endParaRPr lang="en-US" sz="900" kern="1200" dirty="0">
              <a:solidFill>
                <a:schemeClr val="tx1"/>
              </a:solidFill>
              <a:latin typeface="Segoe UI" pitchFamily="34" charset="0"/>
              <a:ea typeface="+mn-ea"/>
              <a:cs typeface="+mn-cs"/>
            </a:endParaRP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latin typeface="Segoe UI" pitchFamily="34" charset="0"/>
                <a:ea typeface="+mn-ea"/>
                <a:cs typeface="+mn-cs"/>
              </a:rPr>
              <a:t>If you have questions, please contact your Track PM. See slide 5 in this template for a complete</a:t>
            </a:r>
            <a:r>
              <a:rPr lang="en-US" sz="900" kern="1200" baseline="0" dirty="0">
                <a:solidFill>
                  <a:schemeClr val="tx1"/>
                </a:solidFill>
                <a:latin typeface="Segoe UI" pitchFamily="34" charset="0"/>
                <a:ea typeface="+mn-ea"/>
                <a:cs typeface="+mn-cs"/>
              </a:rPr>
              <a:t> list of Tracks and TPMs.</a:t>
            </a:r>
          </a:p>
          <a:p>
            <a:endParaRPr lang="en-US" sz="900" kern="1200" dirty="0">
              <a:solidFill>
                <a:schemeClr val="tx1"/>
              </a:solidFill>
              <a:latin typeface="Segoe UI" pitchFamily="34" charset="0"/>
              <a:ea typeface="+mn-ea"/>
              <a:cs typeface="+mn-cs"/>
            </a:endParaRPr>
          </a:p>
        </p:txBody>
      </p:sp>
      <p:sp>
        <p:nvSpPr>
          <p:cNvPr id="8" name="Date Placeholder 7"/>
          <p:cNvSpPr>
            <a:spLocks noGrp="1"/>
          </p:cNvSpPr>
          <p:nvPr>
            <p:ph type="dt" idx="10"/>
          </p:nvPr>
        </p:nvSpPr>
        <p:spPr/>
        <p:txBody>
          <a:bodyPr/>
          <a:lstStyle/>
          <a:p>
            <a:fld id="{7297213D-75F6-4919-A803-35C7BDDB7930}" type="datetime1">
              <a:rPr lang="en-US" smtClean="0"/>
              <a:pPr/>
              <a:t>7/20/2016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4</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49087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8FDF505-D40D-4974-AD6C-E2C77325E4EF}" type="datetime8">
              <a:rPr lang="en-US" smtClean="0"/>
              <a:t>7/20/2016 10:55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5</a:t>
            </a:fld>
            <a:endParaRPr lang="en-US" dirty="0"/>
          </a:p>
        </p:txBody>
      </p:sp>
      <p:sp>
        <p:nvSpPr>
          <p:cNvPr id="6" name="Header Placeholder 5"/>
          <p:cNvSpPr>
            <a:spLocks noGrp="1"/>
          </p:cNvSpPr>
          <p:nvPr>
            <p:ph type="hdr" sz="quarter" idx="13"/>
          </p:nvPr>
        </p:nvSpPr>
        <p:spPr/>
        <p:txBody>
          <a:bodyPr/>
          <a:lstStyle/>
          <a:p>
            <a:endParaRPr lang="en-US" dirty="0"/>
          </a:p>
        </p:txBody>
      </p:sp>
      <p:sp>
        <p:nvSpPr>
          <p:cNvPr id="8" name="Footer Placeholder 7"/>
          <p:cNvSpPr>
            <a:spLocks noGrp="1"/>
          </p:cNvSpPr>
          <p:nvPr>
            <p:ph type="ftr" sz="quarter" idx="14"/>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36235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63" eaLnBrk="1" fontAlgn="auto" hangingPunct="1">
              <a:spcBef>
                <a:spcPts val="0"/>
              </a:spcBef>
              <a:spcAft>
                <a:spcPts val="333"/>
              </a:spcAft>
              <a:defRPr/>
            </a:pPr>
            <a:r>
              <a:rPr lang="en-US" b="1" dirty="0"/>
              <a:t>Lab &amp; Virtual Machine Environment Details </a:t>
            </a:r>
            <a:r>
              <a:rPr lang="en-US" dirty="0">
                <a:solidFill>
                  <a:srgbClr val="0000FF"/>
                </a:solidFill>
              </a:rPr>
              <a:t>(2 minutes)</a:t>
            </a:r>
          </a:p>
          <a:p>
            <a:pPr marL="112713" indent="-112713" defTabSz="914363" eaLnBrk="1" fontAlgn="auto" hangingPunct="1">
              <a:spcBef>
                <a:spcPts val="0"/>
              </a:spcBef>
              <a:spcAft>
                <a:spcPts val="333"/>
              </a:spcAft>
              <a:buFont typeface="Arial" pitchFamily="34" charset="0"/>
              <a:buChar char="•"/>
              <a:defRPr/>
            </a:pPr>
            <a:r>
              <a:rPr lang="en-US" dirty="0"/>
              <a:t>Introduce machine configuration details (What is loaded on each machine?)</a:t>
            </a:r>
          </a:p>
          <a:p>
            <a:pPr marL="112713" indent="-112713" defTabSz="914363" eaLnBrk="1" fontAlgn="auto" hangingPunct="1">
              <a:spcBef>
                <a:spcPts val="0"/>
              </a:spcBef>
              <a:spcAft>
                <a:spcPts val="333"/>
              </a:spcAft>
              <a:buFont typeface="Arial" pitchFamily="34" charset="0"/>
              <a:buChar char="•"/>
              <a:defRPr/>
            </a:pPr>
            <a:r>
              <a:rPr lang="en-US" dirty="0"/>
              <a:t>Introduce relevant networking configuration details between VMs.</a:t>
            </a:r>
          </a:p>
          <a:p>
            <a:pPr marL="112713" indent="-112713" defTabSz="914363" eaLnBrk="1" fontAlgn="auto" hangingPunct="1">
              <a:spcBef>
                <a:spcPts val="0"/>
              </a:spcBef>
              <a:spcAft>
                <a:spcPts val="333"/>
              </a:spcAft>
              <a:buFont typeface="Arial" pitchFamily="34" charset="0"/>
              <a:buChar char="•"/>
              <a:defRPr/>
            </a:pPr>
            <a:r>
              <a:rPr lang="en-US" dirty="0"/>
              <a:t>It is extremely important that the audience have a context of what the lab architecture is before diving into the exercises.</a:t>
            </a:r>
          </a:p>
          <a:p>
            <a:pPr marL="112713" indent="-112713" defTabSz="914363" eaLnBrk="1" fontAlgn="auto" hangingPunct="1">
              <a:spcBef>
                <a:spcPts val="0"/>
              </a:spcBef>
              <a:spcAft>
                <a:spcPts val="333"/>
              </a:spcAft>
              <a:buFont typeface="Arial" pitchFamily="34" charset="0"/>
              <a:buChar char="•"/>
              <a:defRPr/>
            </a:pPr>
            <a:r>
              <a:rPr lang="en-US" dirty="0">
                <a:solidFill>
                  <a:srgbClr val="FF0000"/>
                </a:solidFill>
              </a:rPr>
              <a:t>Call out the fact that we have</a:t>
            </a:r>
            <a:r>
              <a:rPr lang="en-US" baseline="0" dirty="0">
                <a:solidFill>
                  <a:srgbClr val="FF0000"/>
                </a:solidFill>
              </a:rPr>
              <a:t> </a:t>
            </a:r>
            <a:r>
              <a:rPr lang="en-US" b="1" baseline="0" dirty="0">
                <a:solidFill>
                  <a:srgbClr val="FF0000"/>
                </a:solidFill>
              </a:rPr>
              <a:t>‘</a:t>
            </a:r>
            <a:r>
              <a:rPr lang="en-US" sz="900" b="1" u="none" kern="1200" dirty="0">
                <a:solidFill>
                  <a:schemeClr val="tx1"/>
                </a:solidFill>
                <a:effectLst/>
                <a:latin typeface="Segoe UI Light" pitchFamily="34" charset="0"/>
                <a:ea typeface="+mn-ea"/>
                <a:cs typeface="+mn-cs"/>
              </a:rPr>
              <a:t>ILL Technical Subject Matter Experts</a:t>
            </a:r>
            <a:r>
              <a:rPr lang="en-US" b="1" baseline="0" dirty="0">
                <a:solidFill>
                  <a:srgbClr val="FF0000"/>
                </a:solidFill>
              </a:rPr>
              <a:t>’ </a:t>
            </a:r>
            <a:r>
              <a:rPr lang="en-US" baseline="0" dirty="0">
                <a:solidFill>
                  <a:srgbClr val="FF0000"/>
                </a:solidFill>
              </a:rPr>
              <a:t>in the room to help attendees with labs.</a:t>
            </a:r>
            <a:endParaRPr lang="en-US" dirty="0">
              <a:solidFill>
                <a:srgbClr val="FF0000"/>
              </a:solidFill>
            </a:endParaRPr>
          </a:p>
          <a:p>
            <a:pPr marL="212981" lvl="1" indent="-105829" defTabSz="914363" eaLnBrk="1" fontAlgn="auto" hangingPunct="1">
              <a:spcBef>
                <a:spcPts val="0"/>
              </a:spcBef>
              <a:spcAft>
                <a:spcPts val="333"/>
              </a:spcAft>
              <a:buFont typeface="Arial" pitchFamily="34" charset="0"/>
              <a:buChar char="•"/>
              <a:defRPr/>
            </a:pPr>
            <a:endParaRPr lang="en-US" dirty="0"/>
          </a:p>
          <a:p>
            <a:pPr defTabSz="914363" eaLnBrk="1" fontAlgn="auto" hangingPunct="1">
              <a:spcBef>
                <a:spcPts val="0"/>
              </a:spcBef>
              <a:spcAft>
                <a:spcPts val="333"/>
              </a:spcAft>
              <a:defRPr/>
            </a:pPr>
            <a:endParaRPr lang="en-US" dirty="0"/>
          </a:p>
          <a:p>
            <a:endParaRPr lang="en-US" dirty="0"/>
          </a:p>
        </p:txBody>
      </p:sp>
      <p:sp>
        <p:nvSpPr>
          <p:cNvPr id="8" name="Date Placeholder 7"/>
          <p:cNvSpPr>
            <a:spLocks noGrp="1"/>
          </p:cNvSpPr>
          <p:nvPr>
            <p:ph type="dt" idx="10"/>
          </p:nvPr>
        </p:nvSpPr>
        <p:spPr/>
        <p:txBody>
          <a:bodyPr/>
          <a:lstStyle/>
          <a:p>
            <a:fld id="{05A87086-C1F5-4C5D-9CED-CDA2FCE896CC}" type="datetime1">
              <a:rPr lang="en-US" smtClean="0"/>
              <a:pPr/>
              <a:t>7/20/2016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6</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2465808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500"/>
              </a:spcBef>
              <a:spcAft>
                <a:spcPts val="500"/>
              </a:spcAft>
            </a:pPr>
            <a:r>
              <a:rPr lang="en-US" b="1" dirty="0">
                <a:latin typeface="Segoe"/>
              </a:rPr>
              <a:t>Exercise 1</a:t>
            </a:r>
            <a:r>
              <a:rPr lang="en-US" dirty="0">
                <a:latin typeface="Segoe"/>
              </a:rPr>
              <a:t> </a:t>
            </a:r>
            <a:r>
              <a:rPr lang="en-US" dirty="0">
                <a:solidFill>
                  <a:srgbClr val="0000FF"/>
                </a:solidFill>
                <a:latin typeface="Segoe"/>
              </a:rPr>
              <a:t>(15 minutes) </a:t>
            </a:r>
            <a:r>
              <a:rPr lang="en-US" dirty="0">
                <a:solidFill>
                  <a:srgbClr val="0000FF"/>
                </a:solidFill>
                <a:latin typeface="Arial" charset="0"/>
              </a:rPr>
              <a:t>–</a:t>
            </a:r>
            <a:r>
              <a:rPr lang="en-US" dirty="0">
                <a:solidFill>
                  <a:srgbClr val="0000FF"/>
                </a:solidFill>
                <a:latin typeface="Segoe"/>
              </a:rPr>
              <a:t> number of exercises and length may vary by session</a:t>
            </a:r>
            <a:endParaRPr lang="en-US" dirty="0">
              <a:latin typeface="Segoe"/>
            </a:endParaRPr>
          </a:p>
          <a:p>
            <a:pPr eaLnBrk="1" hangingPunct="1">
              <a:spcBef>
                <a:spcPts val="500"/>
              </a:spcBef>
              <a:spcAft>
                <a:spcPts val="500"/>
              </a:spcAft>
              <a:buFont typeface="Symbol" pitchFamily="18" charset="2"/>
              <a:buChar char="·"/>
            </a:pPr>
            <a:r>
              <a:rPr lang="en-US" dirty="0">
                <a:latin typeface="Segoe"/>
              </a:rPr>
              <a:t> No presentation here</a:t>
            </a:r>
          </a:p>
          <a:p>
            <a:pPr eaLnBrk="1" hangingPunct="1">
              <a:spcBef>
                <a:spcPts val="500"/>
              </a:spcBef>
              <a:spcAft>
                <a:spcPts val="500"/>
              </a:spcAft>
              <a:buFont typeface="Symbol" pitchFamily="18" charset="2"/>
              <a:buChar char="·"/>
            </a:pPr>
            <a:r>
              <a:rPr lang="en-US" dirty="0">
                <a:latin typeface="Segoe"/>
              </a:rPr>
              <a:t> Instructor/presenter sets the stage for what will be accomplished in this lab or exercise.</a:t>
            </a:r>
          </a:p>
          <a:p>
            <a:pPr eaLnBrk="1" hangingPunct="1">
              <a:spcBef>
                <a:spcPts val="500"/>
              </a:spcBef>
              <a:spcAft>
                <a:spcPts val="500"/>
              </a:spcAft>
              <a:buFont typeface="Symbol" pitchFamily="18" charset="2"/>
              <a:buChar char="·"/>
            </a:pPr>
            <a:r>
              <a:rPr lang="en-US" dirty="0">
                <a:latin typeface="Segoe"/>
              </a:rPr>
              <a:t> Attendees should begin stepping through the 1</a:t>
            </a:r>
            <a:r>
              <a:rPr lang="en-US" baseline="30000" dirty="0">
                <a:latin typeface="Segoe"/>
              </a:rPr>
              <a:t>st</a:t>
            </a:r>
            <a:r>
              <a:rPr lang="en-US" dirty="0">
                <a:latin typeface="Segoe"/>
              </a:rPr>
              <a:t> exercise of the lab</a:t>
            </a:r>
          </a:p>
          <a:p>
            <a:pPr eaLnBrk="1" hangingPunct="1">
              <a:spcBef>
                <a:spcPct val="0"/>
              </a:spcBef>
            </a:pPr>
            <a:endParaRPr lang="en-US" dirty="0">
              <a:latin typeface="Segoe"/>
            </a:endParaRPr>
          </a:p>
          <a:p>
            <a:endParaRPr lang="en-US" dirty="0"/>
          </a:p>
        </p:txBody>
      </p:sp>
      <p:sp>
        <p:nvSpPr>
          <p:cNvPr id="8" name="Date Placeholder 7"/>
          <p:cNvSpPr>
            <a:spLocks noGrp="1"/>
          </p:cNvSpPr>
          <p:nvPr>
            <p:ph type="dt" idx="10"/>
          </p:nvPr>
        </p:nvSpPr>
        <p:spPr/>
        <p:txBody>
          <a:bodyPr/>
          <a:lstStyle/>
          <a:p>
            <a:fld id="{FBB304B8-CEA6-4381-9802-ACE24B000F00}" type="datetime1">
              <a:rPr lang="en-US" smtClean="0"/>
              <a:pPr/>
              <a:t>7/20/2016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7</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128090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500"/>
              </a:spcBef>
              <a:spcAft>
                <a:spcPts val="500"/>
              </a:spcAft>
            </a:pPr>
            <a:r>
              <a:rPr lang="en-US" b="1" dirty="0">
                <a:latin typeface="Segoe"/>
              </a:rPr>
              <a:t>Exercise 1</a:t>
            </a:r>
            <a:r>
              <a:rPr lang="en-US" dirty="0">
                <a:latin typeface="Segoe"/>
              </a:rPr>
              <a:t> </a:t>
            </a:r>
            <a:r>
              <a:rPr lang="en-US" dirty="0">
                <a:solidFill>
                  <a:srgbClr val="0000FF"/>
                </a:solidFill>
                <a:latin typeface="Segoe"/>
              </a:rPr>
              <a:t>(15 minutes) </a:t>
            </a:r>
            <a:r>
              <a:rPr lang="en-US" dirty="0">
                <a:solidFill>
                  <a:srgbClr val="0000FF"/>
                </a:solidFill>
                <a:latin typeface="Arial" charset="0"/>
              </a:rPr>
              <a:t>–</a:t>
            </a:r>
            <a:r>
              <a:rPr lang="en-US" dirty="0">
                <a:solidFill>
                  <a:srgbClr val="0000FF"/>
                </a:solidFill>
                <a:latin typeface="Segoe"/>
              </a:rPr>
              <a:t> number of exercises and length may vary by session</a:t>
            </a:r>
            <a:endParaRPr lang="en-US" dirty="0">
              <a:latin typeface="Segoe"/>
            </a:endParaRPr>
          </a:p>
          <a:p>
            <a:pPr eaLnBrk="1" hangingPunct="1">
              <a:spcBef>
                <a:spcPts val="500"/>
              </a:spcBef>
              <a:spcAft>
                <a:spcPts val="500"/>
              </a:spcAft>
              <a:buFont typeface="Symbol" pitchFamily="18" charset="2"/>
              <a:buChar char="·"/>
            </a:pPr>
            <a:r>
              <a:rPr lang="en-US" dirty="0">
                <a:latin typeface="Segoe"/>
              </a:rPr>
              <a:t> No presentation here</a:t>
            </a:r>
          </a:p>
          <a:p>
            <a:pPr eaLnBrk="1" hangingPunct="1">
              <a:spcBef>
                <a:spcPts val="500"/>
              </a:spcBef>
              <a:spcAft>
                <a:spcPts val="500"/>
              </a:spcAft>
              <a:buFont typeface="Symbol" pitchFamily="18" charset="2"/>
              <a:buChar char="·"/>
            </a:pPr>
            <a:r>
              <a:rPr lang="en-US" dirty="0">
                <a:latin typeface="Segoe"/>
              </a:rPr>
              <a:t> Instructor/presenter sets the stage for what will be accomplished in this lab or exercise.</a:t>
            </a:r>
          </a:p>
          <a:p>
            <a:pPr eaLnBrk="1" hangingPunct="1">
              <a:spcBef>
                <a:spcPts val="500"/>
              </a:spcBef>
              <a:spcAft>
                <a:spcPts val="500"/>
              </a:spcAft>
              <a:buFont typeface="Symbol" pitchFamily="18" charset="2"/>
              <a:buChar char="·"/>
            </a:pPr>
            <a:r>
              <a:rPr lang="en-US" dirty="0">
                <a:latin typeface="Segoe"/>
              </a:rPr>
              <a:t> Attendees should begin stepping through the 1</a:t>
            </a:r>
            <a:r>
              <a:rPr lang="en-US" baseline="30000" dirty="0">
                <a:latin typeface="Segoe"/>
              </a:rPr>
              <a:t>st</a:t>
            </a:r>
            <a:r>
              <a:rPr lang="en-US" dirty="0">
                <a:latin typeface="Segoe"/>
              </a:rPr>
              <a:t> exercise of the lab</a:t>
            </a:r>
          </a:p>
          <a:p>
            <a:pPr eaLnBrk="1" hangingPunct="1">
              <a:spcBef>
                <a:spcPct val="0"/>
              </a:spcBef>
            </a:pPr>
            <a:endParaRPr lang="en-US" dirty="0">
              <a:latin typeface="Segoe"/>
            </a:endParaRPr>
          </a:p>
          <a:p>
            <a:endParaRPr lang="en-US" dirty="0"/>
          </a:p>
        </p:txBody>
      </p:sp>
      <p:sp>
        <p:nvSpPr>
          <p:cNvPr id="8" name="Date Placeholder 7"/>
          <p:cNvSpPr>
            <a:spLocks noGrp="1"/>
          </p:cNvSpPr>
          <p:nvPr>
            <p:ph type="dt" idx="10"/>
          </p:nvPr>
        </p:nvSpPr>
        <p:spPr/>
        <p:txBody>
          <a:bodyPr/>
          <a:lstStyle/>
          <a:p>
            <a:fld id="{FBB304B8-CEA6-4381-9802-ACE24B000F00}" type="datetime1">
              <a:rPr lang="en-US" smtClean="0"/>
              <a:pPr/>
              <a:t>7/20/2016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8</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205361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500"/>
              </a:spcBef>
              <a:spcAft>
                <a:spcPts val="500"/>
              </a:spcAft>
            </a:pPr>
            <a:r>
              <a:rPr lang="en-US" b="1" dirty="0">
                <a:latin typeface="Segoe"/>
              </a:rPr>
              <a:t>Exercise 1</a:t>
            </a:r>
            <a:r>
              <a:rPr lang="en-US" dirty="0">
                <a:latin typeface="Segoe"/>
              </a:rPr>
              <a:t> </a:t>
            </a:r>
            <a:r>
              <a:rPr lang="en-US" dirty="0">
                <a:solidFill>
                  <a:srgbClr val="0000FF"/>
                </a:solidFill>
                <a:latin typeface="Segoe"/>
              </a:rPr>
              <a:t>(15 minutes) </a:t>
            </a:r>
            <a:r>
              <a:rPr lang="en-US" dirty="0">
                <a:solidFill>
                  <a:srgbClr val="0000FF"/>
                </a:solidFill>
                <a:latin typeface="Arial" charset="0"/>
              </a:rPr>
              <a:t>–</a:t>
            </a:r>
            <a:r>
              <a:rPr lang="en-US" dirty="0">
                <a:solidFill>
                  <a:srgbClr val="0000FF"/>
                </a:solidFill>
                <a:latin typeface="Segoe"/>
              </a:rPr>
              <a:t> number of exercises and length may vary by session</a:t>
            </a:r>
            <a:endParaRPr lang="en-US" dirty="0">
              <a:latin typeface="Segoe"/>
            </a:endParaRPr>
          </a:p>
          <a:p>
            <a:pPr eaLnBrk="1" hangingPunct="1">
              <a:spcBef>
                <a:spcPts val="500"/>
              </a:spcBef>
              <a:spcAft>
                <a:spcPts val="500"/>
              </a:spcAft>
              <a:buFont typeface="Symbol" pitchFamily="18" charset="2"/>
              <a:buChar char="·"/>
            </a:pPr>
            <a:r>
              <a:rPr lang="en-US" dirty="0">
                <a:latin typeface="Segoe"/>
              </a:rPr>
              <a:t> No presentation here</a:t>
            </a:r>
          </a:p>
          <a:p>
            <a:pPr eaLnBrk="1" hangingPunct="1">
              <a:spcBef>
                <a:spcPts val="500"/>
              </a:spcBef>
              <a:spcAft>
                <a:spcPts val="500"/>
              </a:spcAft>
              <a:buFont typeface="Symbol" pitchFamily="18" charset="2"/>
              <a:buChar char="·"/>
            </a:pPr>
            <a:r>
              <a:rPr lang="en-US" dirty="0">
                <a:latin typeface="Segoe"/>
              </a:rPr>
              <a:t> Instructor/presenter sets the stage for what will be accomplished in this lab or exercise.</a:t>
            </a:r>
          </a:p>
          <a:p>
            <a:pPr eaLnBrk="1" hangingPunct="1">
              <a:spcBef>
                <a:spcPts val="500"/>
              </a:spcBef>
              <a:spcAft>
                <a:spcPts val="500"/>
              </a:spcAft>
              <a:buFont typeface="Symbol" pitchFamily="18" charset="2"/>
              <a:buChar char="·"/>
            </a:pPr>
            <a:r>
              <a:rPr lang="en-US" dirty="0">
                <a:latin typeface="Segoe"/>
              </a:rPr>
              <a:t> Attendees should begin stepping through the 1</a:t>
            </a:r>
            <a:r>
              <a:rPr lang="en-US" baseline="30000" dirty="0">
                <a:latin typeface="Segoe"/>
              </a:rPr>
              <a:t>st</a:t>
            </a:r>
            <a:r>
              <a:rPr lang="en-US" dirty="0">
                <a:latin typeface="Segoe"/>
              </a:rPr>
              <a:t> exercise of the lab</a:t>
            </a:r>
          </a:p>
          <a:p>
            <a:pPr eaLnBrk="1" hangingPunct="1">
              <a:spcBef>
                <a:spcPct val="0"/>
              </a:spcBef>
            </a:pPr>
            <a:endParaRPr lang="en-US" dirty="0">
              <a:latin typeface="Segoe"/>
            </a:endParaRPr>
          </a:p>
          <a:p>
            <a:endParaRPr lang="en-US" dirty="0"/>
          </a:p>
        </p:txBody>
      </p:sp>
      <p:sp>
        <p:nvSpPr>
          <p:cNvPr id="8" name="Date Placeholder 7"/>
          <p:cNvSpPr>
            <a:spLocks noGrp="1"/>
          </p:cNvSpPr>
          <p:nvPr>
            <p:ph type="dt" idx="10"/>
          </p:nvPr>
        </p:nvSpPr>
        <p:spPr/>
        <p:txBody>
          <a:bodyPr/>
          <a:lstStyle/>
          <a:p>
            <a:fld id="{FBB304B8-CEA6-4381-9802-ACE24B000F00}" type="datetime1">
              <a:rPr lang="en-US" smtClean="0"/>
              <a:pPr/>
              <a:t>7/20/2016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9</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4050253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500"/>
              </a:spcBef>
              <a:spcAft>
                <a:spcPts val="500"/>
              </a:spcAft>
            </a:pPr>
            <a:r>
              <a:rPr lang="en-US" b="1" dirty="0">
                <a:latin typeface="Segoe"/>
              </a:rPr>
              <a:t>Exercise 1</a:t>
            </a:r>
            <a:r>
              <a:rPr lang="en-US" dirty="0">
                <a:latin typeface="Segoe"/>
              </a:rPr>
              <a:t> </a:t>
            </a:r>
            <a:r>
              <a:rPr lang="en-US" dirty="0">
                <a:solidFill>
                  <a:srgbClr val="0000FF"/>
                </a:solidFill>
                <a:latin typeface="Segoe"/>
              </a:rPr>
              <a:t>(15 minutes) </a:t>
            </a:r>
            <a:r>
              <a:rPr lang="en-US" dirty="0">
                <a:solidFill>
                  <a:srgbClr val="0000FF"/>
                </a:solidFill>
                <a:latin typeface="Arial" charset="0"/>
              </a:rPr>
              <a:t>–</a:t>
            </a:r>
            <a:r>
              <a:rPr lang="en-US" dirty="0">
                <a:solidFill>
                  <a:srgbClr val="0000FF"/>
                </a:solidFill>
                <a:latin typeface="Segoe"/>
              </a:rPr>
              <a:t> number of exercises and length may vary by session</a:t>
            </a:r>
            <a:endParaRPr lang="en-US" dirty="0">
              <a:latin typeface="Segoe"/>
            </a:endParaRPr>
          </a:p>
          <a:p>
            <a:pPr eaLnBrk="1" hangingPunct="1">
              <a:spcBef>
                <a:spcPts val="500"/>
              </a:spcBef>
              <a:spcAft>
                <a:spcPts val="500"/>
              </a:spcAft>
              <a:buFont typeface="Symbol" pitchFamily="18" charset="2"/>
              <a:buChar char="·"/>
            </a:pPr>
            <a:r>
              <a:rPr lang="en-US" dirty="0">
                <a:latin typeface="Segoe"/>
              </a:rPr>
              <a:t> No presentation here</a:t>
            </a:r>
          </a:p>
          <a:p>
            <a:pPr eaLnBrk="1" hangingPunct="1">
              <a:spcBef>
                <a:spcPts val="500"/>
              </a:spcBef>
              <a:spcAft>
                <a:spcPts val="500"/>
              </a:spcAft>
              <a:buFont typeface="Symbol" pitchFamily="18" charset="2"/>
              <a:buChar char="·"/>
            </a:pPr>
            <a:r>
              <a:rPr lang="en-US" dirty="0">
                <a:latin typeface="Segoe"/>
              </a:rPr>
              <a:t> Instructor/presenter sets the stage for what will be accomplished in this lab or exercise.</a:t>
            </a:r>
          </a:p>
          <a:p>
            <a:pPr eaLnBrk="1" hangingPunct="1">
              <a:spcBef>
                <a:spcPts val="500"/>
              </a:spcBef>
              <a:spcAft>
                <a:spcPts val="500"/>
              </a:spcAft>
              <a:buFont typeface="Symbol" pitchFamily="18" charset="2"/>
              <a:buChar char="·"/>
            </a:pPr>
            <a:r>
              <a:rPr lang="en-US" dirty="0">
                <a:latin typeface="Segoe"/>
              </a:rPr>
              <a:t> Attendees should begin stepping through the 1</a:t>
            </a:r>
            <a:r>
              <a:rPr lang="en-US" baseline="30000" dirty="0">
                <a:latin typeface="Segoe"/>
              </a:rPr>
              <a:t>st</a:t>
            </a:r>
            <a:r>
              <a:rPr lang="en-US" dirty="0">
                <a:latin typeface="Segoe"/>
              </a:rPr>
              <a:t> exercise of the lab</a:t>
            </a:r>
          </a:p>
          <a:p>
            <a:pPr eaLnBrk="1" hangingPunct="1">
              <a:spcBef>
                <a:spcPct val="0"/>
              </a:spcBef>
            </a:pPr>
            <a:endParaRPr lang="en-US" dirty="0">
              <a:latin typeface="Segoe"/>
            </a:endParaRPr>
          </a:p>
          <a:p>
            <a:endParaRPr lang="en-US" dirty="0"/>
          </a:p>
        </p:txBody>
      </p:sp>
      <p:sp>
        <p:nvSpPr>
          <p:cNvPr id="8" name="Date Placeholder 7"/>
          <p:cNvSpPr>
            <a:spLocks noGrp="1"/>
          </p:cNvSpPr>
          <p:nvPr>
            <p:ph type="dt" idx="10"/>
          </p:nvPr>
        </p:nvSpPr>
        <p:spPr/>
        <p:txBody>
          <a:bodyPr/>
          <a:lstStyle/>
          <a:p>
            <a:fld id="{FBB304B8-CEA6-4381-9802-ACE24B000F00}" type="datetime1">
              <a:rPr lang="en-US" smtClean="0"/>
              <a:pPr/>
              <a:t>7/20/2016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10</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82302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500"/>
              </a:spcBef>
              <a:spcAft>
                <a:spcPts val="500"/>
              </a:spcAft>
            </a:pPr>
            <a:r>
              <a:rPr lang="en-US" b="1" dirty="0">
                <a:latin typeface="Segoe"/>
              </a:rPr>
              <a:t>Exercise 1</a:t>
            </a:r>
            <a:r>
              <a:rPr lang="en-US" dirty="0">
                <a:latin typeface="Segoe"/>
              </a:rPr>
              <a:t> </a:t>
            </a:r>
            <a:r>
              <a:rPr lang="en-US" dirty="0">
                <a:solidFill>
                  <a:srgbClr val="0000FF"/>
                </a:solidFill>
                <a:latin typeface="Segoe"/>
              </a:rPr>
              <a:t>(15 minutes) </a:t>
            </a:r>
            <a:r>
              <a:rPr lang="en-US" dirty="0">
                <a:solidFill>
                  <a:srgbClr val="0000FF"/>
                </a:solidFill>
                <a:latin typeface="Arial" charset="0"/>
              </a:rPr>
              <a:t>–</a:t>
            </a:r>
            <a:r>
              <a:rPr lang="en-US" dirty="0">
                <a:solidFill>
                  <a:srgbClr val="0000FF"/>
                </a:solidFill>
                <a:latin typeface="Segoe"/>
              </a:rPr>
              <a:t> number of exercises and length may vary by session</a:t>
            </a:r>
            <a:endParaRPr lang="en-US" dirty="0">
              <a:latin typeface="Segoe"/>
            </a:endParaRPr>
          </a:p>
          <a:p>
            <a:pPr eaLnBrk="1" hangingPunct="1">
              <a:spcBef>
                <a:spcPts val="500"/>
              </a:spcBef>
              <a:spcAft>
                <a:spcPts val="500"/>
              </a:spcAft>
              <a:buFont typeface="Symbol" pitchFamily="18" charset="2"/>
              <a:buChar char="·"/>
            </a:pPr>
            <a:r>
              <a:rPr lang="en-US" dirty="0">
                <a:latin typeface="Segoe"/>
              </a:rPr>
              <a:t> No presentation here</a:t>
            </a:r>
          </a:p>
          <a:p>
            <a:pPr eaLnBrk="1" hangingPunct="1">
              <a:spcBef>
                <a:spcPts val="500"/>
              </a:spcBef>
              <a:spcAft>
                <a:spcPts val="500"/>
              </a:spcAft>
              <a:buFont typeface="Symbol" pitchFamily="18" charset="2"/>
              <a:buChar char="·"/>
            </a:pPr>
            <a:r>
              <a:rPr lang="en-US" dirty="0">
                <a:latin typeface="Segoe"/>
              </a:rPr>
              <a:t> Instructor/presenter sets the stage for what will be accomplished in this lab or exercise.</a:t>
            </a:r>
          </a:p>
          <a:p>
            <a:pPr eaLnBrk="1" hangingPunct="1">
              <a:spcBef>
                <a:spcPts val="500"/>
              </a:spcBef>
              <a:spcAft>
                <a:spcPts val="500"/>
              </a:spcAft>
              <a:buFont typeface="Symbol" pitchFamily="18" charset="2"/>
              <a:buChar char="·"/>
            </a:pPr>
            <a:r>
              <a:rPr lang="en-US" dirty="0">
                <a:latin typeface="Segoe"/>
              </a:rPr>
              <a:t> Attendees should begin stepping through the 1</a:t>
            </a:r>
            <a:r>
              <a:rPr lang="en-US" baseline="30000" dirty="0">
                <a:latin typeface="Segoe"/>
              </a:rPr>
              <a:t>st</a:t>
            </a:r>
            <a:r>
              <a:rPr lang="en-US" dirty="0">
                <a:latin typeface="Segoe"/>
              </a:rPr>
              <a:t> exercise of the lab</a:t>
            </a:r>
          </a:p>
          <a:p>
            <a:pPr eaLnBrk="1" hangingPunct="1">
              <a:spcBef>
                <a:spcPct val="0"/>
              </a:spcBef>
            </a:pPr>
            <a:endParaRPr lang="en-US" dirty="0">
              <a:latin typeface="Segoe"/>
            </a:endParaRPr>
          </a:p>
          <a:p>
            <a:endParaRPr lang="en-US" dirty="0"/>
          </a:p>
        </p:txBody>
      </p:sp>
      <p:sp>
        <p:nvSpPr>
          <p:cNvPr id="8" name="Date Placeholder 7"/>
          <p:cNvSpPr>
            <a:spLocks noGrp="1"/>
          </p:cNvSpPr>
          <p:nvPr>
            <p:ph type="dt" idx="10"/>
          </p:nvPr>
        </p:nvSpPr>
        <p:spPr/>
        <p:txBody>
          <a:bodyPr/>
          <a:lstStyle/>
          <a:p>
            <a:fld id="{FBB304B8-CEA6-4381-9802-ACE24B000F00}" type="datetime1">
              <a:rPr lang="en-US" smtClean="0"/>
              <a:pPr/>
              <a:t>7/20/2016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11</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833955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257123134"/>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828564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591571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70151239"/>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737786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233877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295" r:id="rId5"/>
    <p:sldLayoutId id="2147484240" r:id="rId6"/>
    <p:sldLayoutId id="2147484296" r:id="rId7"/>
    <p:sldLayoutId id="2147484241" r:id="rId8"/>
    <p:sldLayoutId id="2147484297" r:id="rId9"/>
    <p:sldLayoutId id="2147484244" r:id="rId10"/>
    <p:sldLayoutId id="2147484298" r:id="rId11"/>
    <p:sldLayoutId id="2147484245" r:id="rId12"/>
    <p:sldLayoutId id="2147484247" r:id="rId13"/>
    <p:sldLayoutId id="2147484249" r:id="rId14"/>
    <p:sldLayoutId id="2147484301" r:id="rId15"/>
    <p:sldLayoutId id="2147484251" r:id="rId16"/>
    <p:sldLayoutId id="2147484252" r:id="rId17"/>
    <p:sldLayoutId id="2147484306" r:id="rId18"/>
    <p:sldLayoutId id="2147484307" r:id="rId19"/>
    <p:sldLayoutId id="2147484254" r:id="rId20"/>
    <p:sldLayoutId id="2147484257" r:id="rId21"/>
    <p:sldLayoutId id="2147484258" r:id="rId22"/>
    <p:sldLayoutId id="2147484260" r:id="rId23"/>
    <p:sldLayoutId id="2147484299" r:id="rId24"/>
    <p:sldLayoutId id="2147484263"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3469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8211479"/>
          </a:xfrm>
        </p:spPr>
        <p:txBody>
          <a:bodyPr/>
          <a:lstStyle/>
          <a:p>
            <a:endParaRPr lang="en-US" dirty="0"/>
          </a:p>
          <a:p>
            <a:r>
              <a:rPr lang="en-US" dirty="0">
                <a:solidFill>
                  <a:schemeClr val="tx2"/>
                </a:solidFill>
              </a:rPr>
              <a:t>In this exercise, you will use the </a:t>
            </a:r>
            <a:r>
              <a:rPr lang="en-US" b="1" dirty="0">
                <a:solidFill>
                  <a:schemeClr val="tx2"/>
                </a:solidFill>
              </a:rPr>
              <a:t>Execute R Script</a:t>
            </a:r>
            <a:r>
              <a:rPr lang="en-US" dirty="0">
                <a:solidFill>
                  <a:schemeClr val="tx2"/>
                </a:solidFill>
              </a:rPr>
              <a:t> module. The purpose of this section is to get you introduced to the functionality and is not intended to dive into R scripting </a:t>
            </a:r>
          </a:p>
          <a:p>
            <a:r>
              <a:rPr lang="en-US" b="1" dirty="0">
                <a:solidFill>
                  <a:schemeClr val="tx2"/>
                </a:solidFill>
              </a:rPr>
              <a:t>Key Points</a:t>
            </a:r>
            <a:endParaRPr lang="en-US" dirty="0">
              <a:solidFill>
                <a:schemeClr val="tx2"/>
              </a:solidFill>
            </a:endParaRPr>
          </a:p>
          <a:p>
            <a:pPr lvl="1"/>
            <a:r>
              <a:rPr lang="en-US" dirty="0"/>
              <a:t>Azure ML can easily be extended with open source R packages and scripts to complement the existing modules. You can find extensive information about R at </a:t>
            </a:r>
            <a:r>
              <a:rPr lang="en-US" u="sng" dirty="0">
                <a:hlinkClick r:id="rId3"/>
              </a:rPr>
              <a:t>http://www.r-project.org</a:t>
            </a:r>
            <a:r>
              <a:rPr lang="en-US" dirty="0"/>
              <a:t>.</a:t>
            </a:r>
          </a:p>
          <a:p>
            <a:endParaRPr lang="en-US" dirty="0"/>
          </a:p>
          <a:p>
            <a:endParaRPr lang="en-US" dirty="0"/>
          </a:p>
          <a:p>
            <a:endParaRPr lang="en-US" dirty="0"/>
          </a:p>
          <a:p>
            <a:endParaRPr lang="en-US" dirty="0"/>
          </a:p>
          <a:p>
            <a:r>
              <a:rPr lang="en-US" dirty="0"/>
              <a:t>Q &amp; A</a:t>
            </a:r>
          </a:p>
        </p:txBody>
      </p:sp>
      <p:sp>
        <p:nvSpPr>
          <p:cNvPr id="4" name="Title 3"/>
          <p:cNvSpPr>
            <a:spLocks noGrp="1"/>
          </p:cNvSpPr>
          <p:nvPr>
            <p:ph type="title"/>
          </p:nvPr>
        </p:nvSpPr>
        <p:spPr/>
        <p:txBody>
          <a:bodyPr/>
          <a:lstStyle/>
          <a:p>
            <a:r>
              <a:rPr lang="en-US" dirty="0"/>
              <a:t>Exercise 4: Executing R Scripts</a:t>
            </a:r>
          </a:p>
        </p:txBody>
      </p:sp>
    </p:spTree>
    <p:extLst>
      <p:ext uri="{BB962C8B-B14F-4D97-AF65-F5344CB8AC3E}">
        <p14:creationId xmlns:p14="http://schemas.microsoft.com/office/powerpoint/2010/main" val="218838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78204"/>
          </a:xfrm>
        </p:spPr>
        <p:txBody>
          <a:bodyPr/>
          <a:lstStyle/>
          <a:p>
            <a:r>
              <a:rPr lang="en-US" dirty="0">
                <a:solidFill>
                  <a:schemeClr val="tx2"/>
                </a:solidFill>
              </a:rPr>
              <a:t>In this part, you will create a Web service to operationalize and deploy your model to production.</a:t>
            </a:r>
          </a:p>
          <a:p>
            <a:r>
              <a:rPr lang="en-US" b="1" dirty="0">
                <a:solidFill>
                  <a:schemeClr val="tx2"/>
                </a:solidFill>
              </a:rPr>
              <a:t>Key Points</a:t>
            </a:r>
            <a:endParaRPr lang="en-US" dirty="0">
              <a:solidFill>
                <a:schemeClr val="tx2"/>
              </a:solidFill>
            </a:endParaRPr>
          </a:p>
          <a:p>
            <a:pPr lvl="1"/>
            <a:r>
              <a:rPr lang="en-US" dirty="0"/>
              <a:t>After creating the web service you will use the test option and Excel to verify the RRS (request response service) is operational.</a:t>
            </a:r>
          </a:p>
          <a:p>
            <a:pPr lvl="1"/>
            <a:r>
              <a:rPr lang="en-US" dirty="0"/>
              <a:t>Azure ML provides example code snippets in different languages (C# etc.) that can be used to call the service from within different custom applications.</a:t>
            </a:r>
          </a:p>
          <a:p>
            <a:r>
              <a:rPr lang="en-US" dirty="0">
                <a:solidFill>
                  <a:schemeClr val="tx2"/>
                </a:solidFill>
              </a:rPr>
              <a:t>Q &amp; A</a:t>
            </a:r>
          </a:p>
        </p:txBody>
      </p:sp>
      <p:sp>
        <p:nvSpPr>
          <p:cNvPr id="4" name="Title 3"/>
          <p:cNvSpPr>
            <a:spLocks noGrp="1"/>
          </p:cNvSpPr>
          <p:nvPr>
            <p:ph type="title"/>
          </p:nvPr>
        </p:nvSpPr>
        <p:spPr/>
        <p:txBody>
          <a:bodyPr/>
          <a:lstStyle/>
          <a:p>
            <a:r>
              <a:rPr lang="en-US" dirty="0"/>
              <a:t>Exercise 5: Creating a Web Service</a:t>
            </a:r>
          </a:p>
        </p:txBody>
      </p:sp>
    </p:spTree>
    <p:extLst>
      <p:ext uri="{BB962C8B-B14F-4D97-AF65-F5344CB8AC3E}">
        <p14:creationId xmlns:p14="http://schemas.microsoft.com/office/powerpoint/2010/main" val="297589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493538"/>
          </a:xfrm>
        </p:spPr>
        <p:txBody>
          <a:bodyPr/>
          <a:lstStyle/>
          <a:p>
            <a:r>
              <a:rPr lang="en-US" dirty="0">
                <a:solidFill>
                  <a:schemeClr val="tx2"/>
                </a:solidFill>
              </a:rPr>
              <a:t>In this part, you will be using an </a:t>
            </a:r>
            <a:r>
              <a:rPr lang="en-US" dirty="0" err="1">
                <a:solidFill>
                  <a:schemeClr val="tx2"/>
                </a:solidFill>
              </a:rPr>
              <a:t>iPython</a:t>
            </a:r>
            <a:r>
              <a:rPr lang="en-US" dirty="0">
                <a:solidFill>
                  <a:schemeClr val="tx2"/>
                </a:solidFill>
              </a:rPr>
              <a:t> notebook to create a clustering experiment using churn data and visualize your results. You will also publish your model as a web service and consume it.</a:t>
            </a:r>
          </a:p>
          <a:p>
            <a:r>
              <a:rPr lang="en-US" b="1" dirty="0">
                <a:solidFill>
                  <a:schemeClr val="tx2"/>
                </a:solidFill>
              </a:rPr>
              <a:t>Key Points</a:t>
            </a:r>
            <a:endParaRPr lang="en-US" dirty="0">
              <a:solidFill>
                <a:schemeClr val="tx2"/>
              </a:solidFill>
            </a:endParaRPr>
          </a:p>
          <a:p>
            <a:pPr lvl="1"/>
            <a:r>
              <a:rPr lang="en-US" dirty="0"/>
              <a:t>You will learn how to integrate </a:t>
            </a:r>
            <a:r>
              <a:rPr lang="en-US" dirty="0" err="1"/>
              <a:t>iPython</a:t>
            </a:r>
            <a:r>
              <a:rPr lang="en-US" dirty="0"/>
              <a:t> Notebooks with your Azure Machine Learning workspace.  </a:t>
            </a:r>
          </a:p>
          <a:p>
            <a:r>
              <a:rPr lang="en-US" dirty="0">
                <a:solidFill>
                  <a:schemeClr val="tx2"/>
                </a:solidFill>
              </a:rPr>
              <a:t>Q &amp; A</a:t>
            </a:r>
          </a:p>
        </p:txBody>
      </p:sp>
      <p:sp>
        <p:nvSpPr>
          <p:cNvPr id="4" name="Title 3"/>
          <p:cNvSpPr>
            <a:spLocks noGrp="1"/>
          </p:cNvSpPr>
          <p:nvPr>
            <p:ph type="title"/>
          </p:nvPr>
        </p:nvSpPr>
        <p:spPr/>
        <p:txBody>
          <a:bodyPr/>
          <a:lstStyle/>
          <a:p>
            <a:r>
              <a:rPr lang="en-US" dirty="0"/>
              <a:t>Optional: Clustering</a:t>
            </a:r>
          </a:p>
        </p:txBody>
      </p:sp>
    </p:spTree>
    <p:extLst>
      <p:ext uri="{BB962C8B-B14F-4D97-AF65-F5344CB8AC3E}">
        <p14:creationId xmlns:p14="http://schemas.microsoft.com/office/powerpoint/2010/main" val="88708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pPr marL="0" indent="0">
              <a:buNone/>
            </a:pPr>
            <a:endParaRPr lang="en-US" dirty="0"/>
          </a:p>
          <a:p>
            <a:r>
              <a:rPr lang="en-US" dirty="0"/>
              <a:t>Visualizations for Classification using Power View</a:t>
            </a:r>
          </a:p>
          <a:p>
            <a:r>
              <a:rPr lang="en-US" dirty="0"/>
              <a:t>Visualizations for Clustering using Power View</a:t>
            </a:r>
          </a:p>
          <a:p>
            <a:r>
              <a:rPr lang="en-US" dirty="0"/>
              <a:t>Reading data from Azure SQL database</a:t>
            </a:r>
          </a:p>
          <a:p>
            <a:r>
              <a:rPr lang="en-US" dirty="0"/>
              <a:t>Writing predictions to Azure SQL database</a:t>
            </a:r>
          </a:p>
          <a:p>
            <a:r>
              <a:rPr lang="en-US" dirty="0"/>
              <a:t>Web service call from </a:t>
            </a:r>
            <a:r>
              <a:rPr lang="en-US" dirty="0" err="1"/>
              <a:t>RStudio</a:t>
            </a:r>
            <a:endParaRPr lang="en-US" dirty="0"/>
          </a:p>
          <a:p>
            <a:r>
              <a:rPr lang="en-US" dirty="0"/>
              <a:t>Publishing R models as Web services from </a:t>
            </a:r>
            <a:r>
              <a:rPr lang="en-US" dirty="0" err="1"/>
              <a:t>RStudio</a:t>
            </a:r>
            <a:endParaRPr lang="en-US" dirty="0"/>
          </a:p>
          <a:p>
            <a:endParaRPr lang="en-US" dirty="0"/>
          </a:p>
        </p:txBody>
      </p:sp>
      <p:sp>
        <p:nvSpPr>
          <p:cNvPr id="4" name="Title 3"/>
          <p:cNvSpPr>
            <a:spLocks noGrp="1"/>
          </p:cNvSpPr>
          <p:nvPr>
            <p:ph type="title"/>
          </p:nvPr>
        </p:nvSpPr>
        <p:spPr/>
        <p:txBody>
          <a:bodyPr/>
          <a:lstStyle/>
          <a:p>
            <a:r>
              <a:rPr lang="en-US" dirty="0"/>
              <a:t>More Optional Exercises</a:t>
            </a:r>
          </a:p>
        </p:txBody>
      </p:sp>
    </p:spTree>
    <p:extLst>
      <p:ext uri="{BB962C8B-B14F-4D97-AF65-F5344CB8AC3E}">
        <p14:creationId xmlns:p14="http://schemas.microsoft.com/office/powerpoint/2010/main" val="354395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a:t>In Review: Session Objectives And Takeaways</a:t>
            </a:r>
          </a:p>
        </p:txBody>
      </p:sp>
      <p:sp>
        <p:nvSpPr>
          <p:cNvPr id="6" name="Text Placeholder 5"/>
          <p:cNvSpPr>
            <a:spLocks noGrp="1"/>
          </p:cNvSpPr>
          <p:nvPr>
            <p:ph type="body" sz="quarter" idx="11"/>
          </p:nvPr>
        </p:nvSpPr>
        <p:spPr>
          <a:xfrm>
            <a:off x="274639" y="1212849"/>
            <a:ext cx="11889564" cy="4936736"/>
          </a:xfrm>
        </p:spPr>
        <p:txBody>
          <a:bodyPr/>
          <a:lstStyle/>
          <a:p>
            <a:r>
              <a:rPr lang="en-US" dirty="0">
                <a:solidFill>
                  <a:schemeClr val="tx2"/>
                </a:solidFill>
                <a:latin typeface="Segoe UI Light" charset="0"/>
                <a:cs typeface="Segoe UI Light" charset="0"/>
              </a:rPr>
              <a:t>Session Objective(s):  </a:t>
            </a:r>
          </a:p>
          <a:p>
            <a:r>
              <a:rPr lang="en-US" sz="2800" dirty="0">
                <a:latin typeface="Segoe UI Light"/>
                <a:cs typeface="Segoe UI Light"/>
              </a:rPr>
              <a:t>Learn how to use Azure Machine Learning Studio for predictive analytics</a:t>
            </a:r>
            <a:r>
              <a:rPr lang="en-US" sz="2800" dirty="0">
                <a:latin typeface="Segoe UI" charset="0"/>
                <a:cs typeface="Segoe UI" charset="0"/>
              </a:rPr>
              <a:t> </a:t>
            </a:r>
            <a:endParaRPr lang="en-US" dirty="0">
              <a:latin typeface="Segoe UI" charset="0"/>
              <a:cs typeface="Segoe UI" charset="0"/>
            </a:endParaRPr>
          </a:p>
          <a:p>
            <a:r>
              <a:rPr lang="en-US" dirty="0">
                <a:solidFill>
                  <a:schemeClr val="tx2"/>
                </a:solidFill>
                <a:latin typeface="Segoe UI Light" charset="0"/>
                <a:cs typeface="Segoe UI Light" charset="0"/>
              </a:rPr>
              <a:t>Key Takeaways </a:t>
            </a:r>
          </a:p>
          <a:p>
            <a:pPr marL="571500" indent="-571500">
              <a:buFont typeface="Arial" panose="020B0604020202020204" pitchFamily="34" charset="0"/>
              <a:buChar char="•"/>
            </a:pPr>
            <a:r>
              <a:rPr lang="en-US" sz="2800" dirty="0">
                <a:latin typeface="Segoe UI Light" charset="0"/>
                <a:cs typeface="Segoe UI Light" charset="0"/>
              </a:rPr>
              <a:t>Ingest data</a:t>
            </a:r>
          </a:p>
          <a:p>
            <a:pPr marL="571500" indent="-571500">
              <a:buFont typeface="Arial" panose="020B0604020202020204" pitchFamily="34" charset="0"/>
              <a:buChar char="•"/>
            </a:pPr>
            <a:r>
              <a:rPr lang="en-US" sz="2800" dirty="0">
                <a:latin typeface="Segoe UI Light" charset="0"/>
                <a:cs typeface="Segoe UI Light" charset="0"/>
              </a:rPr>
              <a:t>Create a predictive model </a:t>
            </a:r>
          </a:p>
          <a:p>
            <a:pPr marL="571500" indent="-571500">
              <a:buFont typeface="Arial" panose="020B0604020202020204" pitchFamily="34" charset="0"/>
              <a:buChar char="•"/>
            </a:pPr>
            <a:r>
              <a:rPr lang="en-US" sz="2800" dirty="0">
                <a:latin typeface="Segoe UI Light" charset="0"/>
                <a:cs typeface="Segoe UI Light" charset="0"/>
              </a:rPr>
              <a:t>Evaluate performance  </a:t>
            </a:r>
          </a:p>
          <a:p>
            <a:pPr marL="571500" indent="-571500">
              <a:buFont typeface="Arial" panose="020B0604020202020204" pitchFamily="34" charset="0"/>
              <a:buChar char="•"/>
            </a:pPr>
            <a:r>
              <a:rPr lang="en-US" sz="2800" dirty="0">
                <a:latin typeface="Segoe UI Light" charset="0"/>
                <a:cs typeface="Segoe UI Light" charset="0"/>
              </a:rPr>
              <a:t>Operationalize the model</a:t>
            </a:r>
          </a:p>
          <a:p>
            <a:pPr marL="571500" indent="-571500">
              <a:buFont typeface="Arial" panose="020B0604020202020204" pitchFamily="34" charset="0"/>
              <a:buChar char="•"/>
            </a:pPr>
            <a:r>
              <a:rPr lang="en-US" sz="2800" dirty="0"/>
              <a:t>Use R and Python along with Azure ML</a:t>
            </a:r>
            <a:endParaRPr lang="en-US" sz="2800" dirty="0">
              <a:latin typeface="Segoe UI Light" charset="0"/>
              <a:cs typeface="Segoe UI Light" charset="0"/>
            </a:endParaRPr>
          </a:p>
          <a:p>
            <a:endParaRPr lang="en-US" dirty="0"/>
          </a:p>
        </p:txBody>
      </p:sp>
    </p:spTree>
    <p:extLst>
      <p:ext uri="{BB962C8B-B14F-4D97-AF65-F5344CB8AC3E}">
        <p14:creationId xmlns:p14="http://schemas.microsoft.com/office/powerpoint/2010/main" val="275006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851360"/>
            <a:ext cx="11887200" cy="3191515"/>
          </a:xfrm>
          <a:prstGeom prst="rect">
            <a:avLst/>
          </a:prstGeom>
        </p:spPr>
        <p:txBody>
          <a:bodyPr lIns="182880" tIns="146304" rIns="182880" bIns="146304"/>
          <a:lstStyle/>
          <a:p>
            <a:pPr marL="348105" indent="-348105">
              <a:buClr>
                <a:schemeClr val="tx1"/>
              </a:buClr>
              <a:buFont typeface="+mj-lt"/>
              <a:buAutoNum type="arabicPeriod"/>
              <a:defRPr/>
            </a:pPr>
            <a:r>
              <a:rPr lang="en-US" sz="2800" dirty="0">
                <a:gradFill>
                  <a:gsLst>
                    <a:gs pos="99115">
                      <a:schemeClr val="tx1"/>
                    </a:gs>
                    <a:gs pos="59000">
                      <a:schemeClr val="tx1"/>
                    </a:gs>
                  </a:gsLst>
                  <a:lin ang="5400000" scaled="0"/>
                </a:gradFill>
              </a:rPr>
              <a:t>Please </a:t>
            </a:r>
            <a:r>
              <a:rPr lang="en-US" sz="2800" u="sng" dirty="0">
                <a:gradFill>
                  <a:gsLst>
                    <a:gs pos="99115">
                      <a:schemeClr val="tx1"/>
                    </a:gs>
                    <a:gs pos="59000">
                      <a:schemeClr val="tx1"/>
                    </a:gs>
                  </a:gsLst>
                  <a:lin ang="5400000" scaled="0"/>
                </a:gradFill>
              </a:rPr>
              <a:t>end</a:t>
            </a:r>
            <a:r>
              <a:rPr lang="en-US" sz="2800" dirty="0">
                <a:gradFill>
                  <a:gsLst>
                    <a:gs pos="99115">
                      <a:schemeClr val="tx1"/>
                    </a:gs>
                    <a:gs pos="59000">
                      <a:schemeClr val="tx1"/>
                    </a:gs>
                  </a:gsLst>
                  <a:lin ang="5400000" scaled="0"/>
                </a:gradFill>
              </a:rPr>
              <a:t> your lab to initiate filling out an evaluation.</a:t>
            </a:r>
          </a:p>
          <a:p>
            <a:pPr marL="348105" indent="-348105">
              <a:buClr>
                <a:schemeClr val="tx1"/>
              </a:buClr>
              <a:buFont typeface="+mj-lt"/>
              <a:buAutoNum type="arabicPeriod"/>
              <a:defRPr/>
            </a:pPr>
            <a:r>
              <a:rPr lang="en-US" sz="2800" dirty="0">
                <a:gradFill>
                  <a:gsLst>
                    <a:gs pos="99115">
                      <a:schemeClr val="tx1"/>
                    </a:gs>
                    <a:gs pos="59000">
                      <a:schemeClr val="tx1"/>
                    </a:gs>
                  </a:gsLst>
                  <a:lin ang="5400000" scaled="0"/>
                </a:gradFill>
              </a:rPr>
              <a:t>Instructor-led lab evaluations can only be submitted using the lab machines within the Instructor-led lab rooms.</a:t>
            </a:r>
          </a:p>
          <a:p>
            <a:pPr marL="348105" indent="-348105">
              <a:buClr>
                <a:schemeClr val="tx1"/>
              </a:buClr>
              <a:buFont typeface="+mj-lt"/>
              <a:buAutoNum type="arabicPeriod"/>
              <a:defRPr/>
            </a:pPr>
            <a:r>
              <a:rPr lang="en-US" sz="2800" dirty="0">
                <a:gradFill>
                  <a:gsLst>
                    <a:gs pos="99115">
                      <a:schemeClr val="tx1"/>
                    </a:gs>
                    <a:gs pos="59000">
                      <a:schemeClr val="tx1"/>
                    </a:gs>
                  </a:gsLst>
                  <a:lin ang="5400000" scaled="0"/>
                </a:gradFill>
              </a:rPr>
              <a:t>Instructor-led lab evaluations must be completed at the end of the lab. They are </a:t>
            </a:r>
            <a:r>
              <a:rPr lang="en-US" sz="2800" u="sng" dirty="0">
                <a:gradFill>
                  <a:gsLst>
                    <a:gs pos="99115">
                      <a:schemeClr val="tx1"/>
                    </a:gs>
                    <a:gs pos="59000">
                      <a:schemeClr val="tx1"/>
                    </a:gs>
                  </a:gsLst>
                  <a:lin ang="5400000" scaled="0"/>
                </a:gradFill>
              </a:rPr>
              <a:t>not</a:t>
            </a:r>
            <a:r>
              <a:rPr lang="en-US" sz="2800" dirty="0">
                <a:gradFill>
                  <a:gsLst>
                    <a:gs pos="99115">
                      <a:schemeClr val="tx1"/>
                    </a:gs>
                    <a:gs pos="59000">
                      <a:schemeClr val="tx1"/>
                    </a:gs>
                  </a:gsLst>
                  <a:lin ang="5400000" scaled="0"/>
                </a:gradFill>
              </a:rPr>
              <a:t> submitted via the CommNet system or mobile devices.</a:t>
            </a:r>
          </a:p>
          <a:p>
            <a:pPr marL="348105" indent="-348105">
              <a:buClr>
                <a:schemeClr val="tx1"/>
              </a:buClr>
              <a:buFont typeface="+mj-lt"/>
              <a:buAutoNum type="arabicPeriod"/>
              <a:defRPr/>
            </a:pPr>
            <a:endParaRPr lang="en-US" sz="2800" dirty="0">
              <a:gradFill>
                <a:gsLst>
                  <a:gs pos="100000">
                    <a:srgbClr val="FFFFFF"/>
                  </a:gs>
                  <a:gs pos="0">
                    <a:srgbClr val="FFFFFF"/>
                  </a:gs>
                </a:gsLst>
                <a:lin ang="5400000" scaled="0"/>
              </a:gradFill>
              <a:latin typeface="+mn-lt"/>
            </a:endParaRPr>
          </a:p>
          <a:p>
            <a:pPr marL="0" indent="0">
              <a:buClr>
                <a:schemeClr val="tx1"/>
              </a:buClr>
              <a:buNone/>
              <a:defRPr/>
            </a:pPr>
            <a:r>
              <a:rPr lang="en-US" sz="1836" dirty="0">
                <a:gradFill>
                  <a:gsLst>
                    <a:gs pos="0">
                      <a:schemeClr val="tx2"/>
                    </a:gs>
                    <a:gs pos="100000">
                      <a:schemeClr val="tx2"/>
                    </a:gs>
                  </a:gsLst>
                  <a:lin ang="5400000" scaled="0"/>
                </a:gradFill>
                <a:latin typeface="+mn-lt"/>
              </a:rPr>
              <a:t>For more information, please refer to CommNet</a:t>
            </a:r>
          </a:p>
        </p:txBody>
      </p:sp>
      <p:sp>
        <p:nvSpPr>
          <p:cNvPr id="2" name="Title 1"/>
          <p:cNvSpPr>
            <a:spLocks noGrp="1"/>
          </p:cNvSpPr>
          <p:nvPr>
            <p:ph type="title"/>
          </p:nvPr>
        </p:nvSpPr>
        <p:spPr/>
        <p:txBody>
          <a:bodyPr/>
          <a:lstStyle/>
          <a:p>
            <a:r>
              <a:rPr lang="en-US"/>
              <a:t>Please Complete An Evaluation Form</a:t>
            </a:r>
            <a:br>
              <a:rPr lang="en-US"/>
            </a:br>
            <a:r>
              <a:rPr lang="en-US" sz="3672">
                <a:gradFill>
                  <a:gsLst>
                    <a:gs pos="0">
                      <a:schemeClr val="tx2"/>
                    </a:gs>
                    <a:gs pos="100000">
                      <a:schemeClr val="tx2"/>
                    </a:gs>
                  </a:gsLst>
                  <a:lin ang="5400000" scaled="0"/>
                </a:gradFill>
              </a:rPr>
              <a:t>Your input is important!</a:t>
            </a:r>
            <a:endParaRPr lang="en-US"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115099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If you have questions please proceed to the </a:t>
            </a:r>
            <a:br>
              <a:rPr lang="en-US" sz="32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rPr>
              <a:t>Q&amp;A MICROPHONE </a:t>
            </a:r>
            <a:r>
              <a:rPr lang="en-US" sz="3200" dirty="0">
                <a:gradFill>
                  <a:gsLst>
                    <a:gs pos="0">
                      <a:srgbClr val="FFFFFF"/>
                    </a:gs>
                    <a:gs pos="100000">
                      <a:srgbClr val="FFFFFF"/>
                    </a:gs>
                  </a:gsLst>
                  <a:lin ang="5400000" scaled="0"/>
                </a:gradFill>
                <a:latin typeface="+mj-lt"/>
              </a:rPr>
              <a:t>located in your session room.</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Freeform 5"/>
          <p:cNvSpPr>
            <a:spLocks noEditPoints="1"/>
          </p:cNvSpPr>
          <p:nvPr/>
        </p:nvSpPr>
        <p:spPr bwMode="auto">
          <a:xfrm>
            <a:off x="908051" y="4204005"/>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12821869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4703" y="4196055"/>
            <a:ext cx="6399213" cy="1830388"/>
          </a:xfrm>
        </p:spPr>
        <p:txBody>
          <a:bodyPr/>
          <a:lstStyle/>
          <a:p>
            <a:r>
              <a:rPr lang="en-US" dirty="0"/>
              <a:t>Danielle Dean, </a:t>
            </a:r>
            <a:r>
              <a:rPr lang="en-US" dirty="0" err="1"/>
              <a:t>Ph.D</a:t>
            </a:r>
            <a:endParaRPr lang="en-US" dirty="0"/>
          </a:p>
          <a:p>
            <a:r>
              <a:rPr lang="en-US" dirty="0"/>
              <a:t>Senior Data Scientist Lead</a:t>
            </a:r>
          </a:p>
        </p:txBody>
      </p:sp>
      <p:sp>
        <p:nvSpPr>
          <p:cNvPr id="4" name="Title 3"/>
          <p:cNvSpPr>
            <a:spLocks noGrp="1"/>
          </p:cNvSpPr>
          <p:nvPr>
            <p:ph type="title"/>
          </p:nvPr>
        </p:nvSpPr>
        <p:spPr/>
        <p:txBody>
          <a:bodyPr/>
          <a:lstStyle/>
          <a:p>
            <a:r>
              <a:rPr lang="en-US" dirty="0"/>
              <a:t>Building End to End Predictive Analytics Models with Azure Machine Learning</a:t>
            </a:r>
          </a:p>
        </p:txBody>
      </p:sp>
      <p:sp>
        <p:nvSpPr>
          <p:cNvPr id="8" name="Text Placeholder 7"/>
          <p:cNvSpPr>
            <a:spLocks noGrp="1"/>
          </p:cNvSpPr>
          <p:nvPr>
            <p:ph type="body" sz="quarter" idx="13"/>
          </p:nvPr>
        </p:nvSpPr>
        <p:spPr>
          <a:xfrm>
            <a:off x="8481738" y="294304"/>
            <a:ext cx="3657600" cy="461665"/>
          </a:xfrm>
        </p:spPr>
        <p:txBody>
          <a:bodyPr/>
          <a:lstStyle/>
          <a:p>
            <a:pPr lvl="0" defTabSz="914400">
              <a:buClr>
                <a:srgbClr val="FFFFFF"/>
              </a:buClr>
              <a:defRPr/>
            </a:pPr>
            <a:r>
              <a:rPr lang="en-US" kern="0" dirty="0">
                <a:gradFill>
                  <a:gsLst>
                    <a:gs pos="1250">
                      <a:srgbClr val="FFFFFF"/>
                    </a:gs>
                    <a:gs pos="100000">
                      <a:srgbClr val="FFFFFF"/>
                    </a:gs>
                  </a:gsLst>
                  <a:lin ang="5400000" scaled="0"/>
                </a:gradFill>
              </a:rPr>
              <a:t>BAIL300</a:t>
            </a:r>
            <a:endParaRPr lang="en-US" sz="1200" kern="0" dirty="0">
              <a:gradFill>
                <a:gsLst>
                  <a:gs pos="1250">
                    <a:srgbClr val="FFFFFF"/>
                  </a:gs>
                  <a:gs pos="100000">
                    <a:srgbClr val="FFFFFF"/>
                  </a:gs>
                </a:gsLst>
                <a:lin ang="5400000" scaled="0"/>
              </a:gradFill>
            </a:endParaRPr>
          </a:p>
        </p:txBody>
      </p:sp>
      <p:sp>
        <p:nvSpPr>
          <p:cNvPr id="9" name="Text Placeholder 8"/>
          <p:cNvSpPr>
            <a:spLocks noGrp="1"/>
          </p:cNvSpPr>
          <p:nvPr>
            <p:ph type="body" sz="quarter" idx="14"/>
          </p:nvPr>
        </p:nvSpPr>
        <p:spPr>
          <a:xfrm>
            <a:off x="274703" y="6026443"/>
            <a:ext cx="3657600" cy="461665"/>
          </a:xfrm>
        </p:spPr>
        <p:txBody>
          <a:bodyPr/>
          <a:lstStyle/>
          <a:p>
            <a:pPr lvl="0" defTabSz="914400">
              <a:buClr>
                <a:srgbClr val="FFFFFF"/>
              </a:buClr>
              <a:defRPr/>
            </a:pPr>
            <a:r>
              <a:rPr lang="en-US" kern="0" dirty="0">
                <a:gradFill>
                  <a:gsLst>
                    <a:gs pos="1250">
                      <a:srgbClr val="FFFFFF"/>
                    </a:gs>
                    <a:gs pos="100000">
                      <a:srgbClr val="FFFFFF"/>
                    </a:gs>
                  </a:gsLst>
                  <a:lin ang="5400000" scaled="0"/>
                </a:gradFill>
              </a:rPr>
              <a:t>#TR23BAIL300</a:t>
            </a:r>
          </a:p>
        </p:txBody>
      </p:sp>
    </p:spTree>
    <p:extLst>
      <p:ext uri="{BB962C8B-B14F-4D97-AF65-F5344CB8AC3E}">
        <p14:creationId xmlns:p14="http://schemas.microsoft.com/office/powerpoint/2010/main" val="266690289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Confidentiality slide</a:t>
            </a:r>
          </a:p>
        </p:txBody>
      </p:sp>
    </p:spTree>
    <p:extLst>
      <p:ext uri="{BB962C8B-B14F-4D97-AF65-F5344CB8AC3E}">
        <p14:creationId xmlns:p14="http://schemas.microsoft.com/office/powerpoint/2010/main" val="6339415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Objectives And Takeaways</a:t>
            </a:r>
            <a:endParaRPr lang="en-US" dirty="0"/>
          </a:p>
        </p:txBody>
      </p:sp>
      <p:sp>
        <p:nvSpPr>
          <p:cNvPr id="4" name="Text Placeholder 3"/>
          <p:cNvSpPr>
            <a:spLocks noGrp="1"/>
          </p:cNvSpPr>
          <p:nvPr>
            <p:ph type="body" sz="quarter" idx="11"/>
          </p:nvPr>
        </p:nvSpPr>
        <p:spPr>
          <a:xfrm>
            <a:off x="274639" y="1212849"/>
            <a:ext cx="11889564" cy="3699474"/>
          </a:xfrm>
        </p:spPr>
        <p:txBody>
          <a:bodyPr/>
          <a:lstStyle/>
          <a:p>
            <a:r>
              <a:rPr lang="en-US" dirty="0">
                <a:gradFill>
                  <a:gsLst>
                    <a:gs pos="1250">
                      <a:schemeClr val="tx2"/>
                    </a:gs>
                    <a:gs pos="99000">
                      <a:schemeClr val="tx2"/>
                    </a:gs>
                  </a:gsLst>
                  <a:lin ang="5400000" scaled="0"/>
                </a:gradFill>
              </a:rPr>
              <a:t>Session Objective(s): </a:t>
            </a:r>
          </a:p>
          <a:p>
            <a:pPr lvl="1"/>
            <a:r>
              <a:rPr lang="en-US" sz="2800" dirty="0">
                <a:latin typeface="Segoe UI Light"/>
                <a:cs typeface="Segoe UI Light"/>
              </a:rPr>
              <a:t>Learn how to use Azure Machine Learning Studio for predictive analytics</a:t>
            </a:r>
          </a:p>
          <a:p>
            <a:r>
              <a:rPr lang="en-US" dirty="0">
                <a:gradFill>
                  <a:gsLst>
                    <a:gs pos="1250">
                      <a:schemeClr val="tx2"/>
                    </a:gs>
                    <a:gs pos="99000">
                      <a:schemeClr val="tx2"/>
                    </a:gs>
                  </a:gsLst>
                  <a:lin ang="5400000" scaled="0"/>
                </a:gradFill>
              </a:rPr>
              <a:t>Key Takeaways</a:t>
            </a:r>
          </a:p>
          <a:p>
            <a:pPr marL="457200" indent="-457200">
              <a:buFont typeface="Arial" panose="020B0604020202020204" pitchFamily="34" charset="0"/>
              <a:buChar char="•"/>
            </a:pPr>
            <a:r>
              <a:rPr lang="en-US" sz="2800" dirty="0"/>
              <a:t>Ingest data and create predictive models</a:t>
            </a:r>
          </a:p>
          <a:p>
            <a:pPr marL="457200" indent="-457200">
              <a:buFont typeface="Arial" panose="020B0604020202020204" pitchFamily="34" charset="0"/>
              <a:buChar char="•"/>
            </a:pPr>
            <a:r>
              <a:rPr lang="en-US" sz="2800" dirty="0"/>
              <a:t>Use R and Python along with Azure ML</a:t>
            </a:r>
          </a:p>
          <a:p>
            <a:pPr marL="457200" indent="-457200">
              <a:buFont typeface="Arial" panose="020B0604020202020204" pitchFamily="34" charset="0"/>
              <a:buChar char="•"/>
            </a:pPr>
            <a:r>
              <a:rPr lang="en-US" sz="2800" dirty="0"/>
              <a:t>Operationalize your models as a web services and consume from applications</a:t>
            </a:r>
          </a:p>
        </p:txBody>
      </p:sp>
    </p:spTree>
    <p:extLst>
      <p:ext uri="{BB962C8B-B14F-4D97-AF65-F5344CB8AC3E}">
        <p14:creationId xmlns:p14="http://schemas.microsoft.com/office/powerpoint/2010/main" val="321208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Out of scope for this lab…</a:t>
            </a:r>
            <a:br>
              <a:rPr lang="en-US" dirty="0"/>
            </a:br>
            <a:endParaRPr lang="en-US" sz="3200" dirty="0">
              <a:gradFill>
                <a:gsLst>
                  <a:gs pos="1250">
                    <a:schemeClr val="tx1"/>
                  </a:gs>
                  <a:gs pos="100000">
                    <a:schemeClr val="tx1"/>
                  </a:gs>
                </a:gsLst>
                <a:lin ang="5400000" scaled="0"/>
              </a:gradFill>
            </a:endParaRPr>
          </a:p>
        </p:txBody>
      </p:sp>
      <p:sp>
        <p:nvSpPr>
          <p:cNvPr id="12" name="TextBox 11"/>
          <p:cNvSpPr txBox="1"/>
          <p:nvPr/>
        </p:nvSpPr>
        <p:spPr>
          <a:xfrm>
            <a:off x="273048" y="1212850"/>
            <a:ext cx="7315202" cy="912428"/>
          </a:xfrm>
          <a:prstGeom prst="rect">
            <a:avLst/>
          </a:prstGeom>
          <a:noFill/>
        </p:spPr>
        <p:txBody>
          <a:bodyPr wrap="square" lIns="182880" tIns="146304" rIns="182880" bIns="146304" rtlCol="0">
            <a:noAutofit/>
          </a:bodyPr>
          <a:lstStyle/>
          <a:p>
            <a:endParaRPr lang="en-US" sz="2000" dirty="0">
              <a:gradFill>
                <a:gsLst>
                  <a:gs pos="1250">
                    <a:schemeClr val="tx1"/>
                  </a:gs>
                  <a:gs pos="99000">
                    <a:schemeClr val="tx1"/>
                  </a:gs>
                </a:gsLst>
                <a:lin ang="5400000" scaled="0"/>
              </a:gradFill>
            </a:endParaRPr>
          </a:p>
        </p:txBody>
      </p:sp>
      <p:sp>
        <p:nvSpPr>
          <p:cNvPr id="8" name="Text Placeholder 3"/>
          <p:cNvSpPr txBox="1">
            <a:spLocks/>
          </p:cNvSpPr>
          <p:nvPr/>
        </p:nvSpPr>
        <p:spPr>
          <a:xfrm>
            <a:off x="274639" y="1212848"/>
            <a:ext cx="11889564" cy="38084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This is an introductory lab to machine learning using Azure ML</a:t>
            </a:r>
            <a:endParaRPr lang="en-US" sz="2800" dirty="0"/>
          </a:p>
          <a:p>
            <a:r>
              <a:rPr lang="en-US" dirty="0"/>
              <a:t>Not a deep dive into machine learning and data science concepts</a:t>
            </a:r>
          </a:p>
          <a:p>
            <a:r>
              <a:rPr lang="en-US" dirty="0"/>
              <a:t>Finishing the lab does not qualify to become a data scientist.</a:t>
            </a:r>
          </a:p>
        </p:txBody>
      </p:sp>
    </p:spTree>
    <p:extLst>
      <p:ext uri="{BB962C8B-B14F-4D97-AF65-F5344CB8AC3E}">
        <p14:creationId xmlns:p14="http://schemas.microsoft.com/office/powerpoint/2010/main" val="67923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And Virtual Machine Environment</a:t>
            </a:r>
          </a:p>
        </p:txBody>
      </p:sp>
      <p:sp>
        <p:nvSpPr>
          <p:cNvPr id="3" name="TextBox 2"/>
          <p:cNvSpPr txBox="1"/>
          <p:nvPr/>
        </p:nvSpPr>
        <p:spPr>
          <a:xfrm>
            <a:off x="244476" y="1493130"/>
            <a:ext cx="10210800" cy="4413516"/>
          </a:xfrm>
          <a:prstGeom prst="rect">
            <a:avLst/>
          </a:prstGeom>
          <a:noFill/>
        </p:spPr>
        <p:txBody>
          <a:bodyPr wrap="square" lIns="182880" tIns="146304" rIns="182880" bIns="146304" rtlCol="0">
            <a:spAutoFit/>
          </a:bodyPr>
          <a:lstStyle/>
          <a:p>
            <a:pPr marL="342900" indent="-342900">
              <a:lnSpc>
                <a:spcPct val="90000"/>
              </a:lnSpc>
              <a:spcBef>
                <a:spcPct val="20000"/>
              </a:spcBef>
              <a:buSzPct val="90000"/>
              <a:buFont typeface="Wingdings" panose="05000000000000000000" pitchFamily="2" charset="2"/>
              <a:buChar char="§"/>
            </a:pPr>
            <a:r>
              <a:rPr lang="en-US" sz="4000" dirty="0">
                <a:gradFill>
                  <a:gsLst>
                    <a:gs pos="1250">
                      <a:schemeClr val="tx2"/>
                    </a:gs>
                    <a:gs pos="99000">
                      <a:schemeClr val="tx2"/>
                    </a:gs>
                  </a:gsLst>
                  <a:lin ang="5400000" scaled="0"/>
                </a:gradFill>
                <a:latin typeface="+mj-lt"/>
              </a:rPr>
              <a:t>Lab Environment</a:t>
            </a:r>
          </a:p>
          <a:p>
            <a:pPr>
              <a:lnSpc>
                <a:spcPct val="90000"/>
              </a:lnSpc>
              <a:spcAft>
                <a:spcPts val="600"/>
              </a:spcAft>
            </a:pPr>
            <a:endParaRPr lang="en-US" sz="2800" dirty="0"/>
          </a:p>
          <a:p>
            <a:pPr marL="342900" indent="-342900">
              <a:lnSpc>
                <a:spcPct val="90000"/>
              </a:lnSpc>
              <a:spcAft>
                <a:spcPts val="600"/>
              </a:spcAft>
              <a:buFont typeface="Arial" panose="020B0604020202020204" pitchFamily="34" charset="0"/>
              <a:buChar char="•"/>
            </a:pPr>
            <a:r>
              <a:rPr lang="en-US" sz="2800" dirty="0">
                <a:gradFill>
                  <a:gsLst>
                    <a:gs pos="1250">
                      <a:schemeClr val="tx1"/>
                    </a:gs>
                    <a:gs pos="100000">
                      <a:schemeClr val="tx1"/>
                    </a:gs>
                  </a:gsLst>
                  <a:lin ang="5400000" scaled="0"/>
                </a:gradFill>
                <a:latin typeface="Segoe UI Light"/>
                <a:cs typeface="Segoe UI Light"/>
              </a:rPr>
              <a:t>One VM with internet connectivity.</a:t>
            </a:r>
          </a:p>
          <a:p>
            <a:pPr marL="342900" indent="-342900">
              <a:lnSpc>
                <a:spcPct val="90000"/>
              </a:lnSpc>
              <a:spcAft>
                <a:spcPts val="600"/>
              </a:spcAft>
              <a:buFont typeface="Arial" panose="020B0604020202020204" pitchFamily="34" charset="0"/>
              <a:buChar char="•"/>
            </a:pPr>
            <a:r>
              <a:rPr lang="en-US" sz="2800" dirty="0">
                <a:gradFill>
                  <a:gsLst>
                    <a:gs pos="1250">
                      <a:schemeClr val="tx1"/>
                    </a:gs>
                    <a:gs pos="100000">
                      <a:schemeClr val="tx1"/>
                    </a:gs>
                  </a:gsLst>
                  <a:lin ang="5400000" scaled="0"/>
                </a:gradFill>
                <a:latin typeface="Segoe UI Light"/>
                <a:cs typeface="Segoe UI Light"/>
              </a:rPr>
              <a:t>Links on the manual won’t work, you need to copy and paste clipboard</a:t>
            </a:r>
          </a:p>
          <a:p>
            <a:pPr marL="342900" indent="-342900">
              <a:lnSpc>
                <a:spcPct val="90000"/>
              </a:lnSpc>
              <a:spcAft>
                <a:spcPts val="600"/>
              </a:spcAft>
              <a:buFont typeface="Arial" panose="020B0604020202020204" pitchFamily="34" charset="0"/>
              <a:buChar char="•"/>
            </a:pPr>
            <a:r>
              <a:rPr lang="en-US" sz="2800" dirty="0">
                <a:gradFill>
                  <a:gsLst>
                    <a:gs pos="1250">
                      <a:schemeClr val="tx1"/>
                    </a:gs>
                    <a:gs pos="100000">
                      <a:schemeClr val="tx1"/>
                    </a:gs>
                  </a:gsLst>
                  <a:lin ang="5400000" scaled="0"/>
                </a:gradFill>
                <a:latin typeface="Segoe UI Light"/>
                <a:cs typeface="Segoe UI Light"/>
              </a:rPr>
              <a:t>Trial Azure Pass is provided on the content tab</a:t>
            </a:r>
          </a:p>
          <a:p>
            <a:pPr marL="342900" indent="-342900">
              <a:lnSpc>
                <a:spcPct val="90000"/>
              </a:lnSpc>
              <a:spcAft>
                <a:spcPts val="600"/>
              </a:spcAft>
              <a:buFont typeface="Arial" panose="020B0604020202020204" pitchFamily="34" charset="0"/>
              <a:buChar char="•"/>
            </a:pPr>
            <a:r>
              <a:rPr lang="en-US" sz="2800" dirty="0">
                <a:gradFill>
                  <a:gsLst>
                    <a:gs pos="1250">
                      <a:schemeClr val="tx1"/>
                    </a:gs>
                    <a:gs pos="100000">
                      <a:schemeClr val="tx1"/>
                    </a:gs>
                  </a:gsLst>
                  <a:lin ang="5400000" scaled="0"/>
                </a:gradFill>
                <a:latin typeface="Segoe UI Light"/>
                <a:cs typeface="Segoe UI Light"/>
              </a:rPr>
              <a:t>Use zoom out in IE to fit things properly </a:t>
            </a:r>
          </a:p>
          <a:p>
            <a:pPr marL="342900" indent="-342900">
              <a:lnSpc>
                <a:spcPct val="90000"/>
              </a:lnSpc>
              <a:spcAft>
                <a:spcPts val="600"/>
              </a:spcAft>
              <a:buFont typeface="Arial" panose="020B0604020202020204" pitchFamily="34" charset="0"/>
              <a:buChar char="•"/>
            </a:pPr>
            <a:r>
              <a:rPr lang="en-US" sz="2800" dirty="0">
                <a:gradFill>
                  <a:gsLst>
                    <a:gs pos="1250">
                      <a:schemeClr val="tx1"/>
                    </a:gs>
                    <a:gs pos="100000">
                      <a:schemeClr val="tx1"/>
                    </a:gs>
                  </a:gsLst>
                  <a:lin ang="5400000" scaled="0"/>
                </a:gradFill>
                <a:latin typeface="Segoe UI Light"/>
                <a:cs typeface="Segoe UI Light"/>
              </a:rPr>
              <a:t>ILL Technical Subject Matter Experts’ in the room to help you</a:t>
            </a:r>
          </a:p>
          <a:p>
            <a:pPr marL="342900" indent="-342900">
              <a:lnSpc>
                <a:spcPct val="90000"/>
              </a:lnSpc>
              <a:spcAft>
                <a:spcPts val="600"/>
              </a:spcAft>
              <a:buFont typeface="Arial" panose="020B0604020202020204" pitchFamily="34" charset="0"/>
              <a:buChar char="•"/>
            </a:pPr>
            <a:endParaRPr lang="en-US" sz="2800" dirty="0">
              <a:gradFill>
                <a:gsLst>
                  <a:gs pos="1250">
                    <a:schemeClr val="tx1"/>
                  </a:gs>
                  <a:gs pos="100000">
                    <a:schemeClr val="tx1"/>
                  </a:gs>
                </a:gsLst>
                <a:lin ang="5400000" scaled="0"/>
              </a:gradFill>
              <a:latin typeface="Segoe UI Light"/>
              <a:cs typeface="Segoe UI Light"/>
            </a:endParaRPr>
          </a:p>
        </p:txBody>
      </p:sp>
    </p:spTree>
    <p:extLst>
      <p:ext uri="{BB962C8B-B14F-4D97-AF65-F5344CB8AC3E}">
        <p14:creationId xmlns:p14="http://schemas.microsoft.com/office/powerpoint/2010/main" val="389720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78204"/>
          </a:xfrm>
        </p:spPr>
        <p:txBody>
          <a:bodyPr/>
          <a:lstStyle/>
          <a:p>
            <a:r>
              <a:rPr lang="en-US" dirty="0">
                <a:gradFill>
                  <a:gsLst>
                    <a:gs pos="1250">
                      <a:schemeClr val="tx2"/>
                    </a:gs>
                    <a:gs pos="99000">
                      <a:schemeClr val="tx2"/>
                    </a:gs>
                  </a:gsLst>
                  <a:lin ang="5400000" scaled="0"/>
                </a:gradFill>
              </a:rPr>
              <a:t>In this section, you will read the Churn dataset into Azure ML studio, create an experiment and explore the dataset</a:t>
            </a:r>
            <a:r>
              <a:rPr lang="en-US" dirty="0"/>
              <a:t>.</a:t>
            </a:r>
          </a:p>
          <a:p>
            <a:r>
              <a:rPr lang="en-US" dirty="0">
                <a:gradFill>
                  <a:gsLst>
                    <a:gs pos="1250">
                      <a:schemeClr val="tx2"/>
                    </a:gs>
                    <a:gs pos="99000">
                      <a:schemeClr val="tx2"/>
                    </a:gs>
                  </a:gsLst>
                  <a:lin ang="5400000" scaled="0"/>
                </a:gradFill>
              </a:rPr>
              <a:t>Key Points</a:t>
            </a:r>
          </a:p>
          <a:p>
            <a:pPr lvl="1"/>
            <a:r>
              <a:rPr lang="en-US" dirty="0"/>
              <a:t>The data set includes information about 4500 fictitious individuals that are subscribed to a mobile telecommunications service provider. </a:t>
            </a:r>
          </a:p>
          <a:p>
            <a:pPr lvl="1"/>
            <a:r>
              <a:rPr lang="en-US" dirty="0"/>
              <a:t>The data set provides information about the length of the account, plan subscriptions, international minutes, etc… </a:t>
            </a:r>
          </a:p>
          <a:p>
            <a:pPr marL="0" indent="0">
              <a:buNone/>
            </a:pPr>
            <a:endParaRPr lang="en-US" dirty="0"/>
          </a:p>
        </p:txBody>
      </p:sp>
      <p:sp>
        <p:nvSpPr>
          <p:cNvPr id="4" name="Title 3"/>
          <p:cNvSpPr>
            <a:spLocks noGrp="1"/>
          </p:cNvSpPr>
          <p:nvPr>
            <p:ph type="title"/>
          </p:nvPr>
        </p:nvSpPr>
        <p:spPr/>
        <p:txBody>
          <a:bodyPr/>
          <a:lstStyle/>
          <a:p>
            <a:r>
              <a:rPr lang="en-US" dirty="0"/>
              <a:t>Exercise 1: Data Upload &amp; Exploration</a:t>
            </a:r>
          </a:p>
        </p:txBody>
      </p:sp>
    </p:spTree>
    <p:extLst>
      <p:ext uri="{BB962C8B-B14F-4D97-AF65-F5344CB8AC3E}">
        <p14:creationId xmlns:p14="http://schemas.microsoft.com/office/powerpoint/2010/main" val="290712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43001"/>
          </a:xfrm>
        </p:spPr>
        <p:txBody>
          <a:bodyPr/>
          <a:lstStyle/>
          <a:p>
            <a:r>
              <a:rPr lang="en-US" dirty="0">
                <a:gradFill>
                  <a:gsLst>
                    <a:gs pos="1250">
                      <a:schemeClr val="tx2"/>
                    </a:gs>
                    <a:gs pos="99000">
                      <a:schemeClr val="tx2"/>
                    </a:gs>
                  </a:gsLst>
                  <a:lin ang="5400000" scaled="0"/>
                </a:gradFill>
              </a:rPr>
              <a:t>In this part, you will extend the experiment for training a binary classification to identify customers who are more likely to churn. </a:t>
            </a:r>
          </a:p>
          <a:p>
            <a:r>
              <a:rPr lang="en-US" dirty="0">
                <a:gradFill>
                  <a:gsLst>
                    <a:gs pos="1250">
                      <a:schemeClr val="tx2"/>
                    </a:gs>
                    <a:gs pos="99000">
                      <a:schemeClr val="tx2"/>
                    </a:gs>
                  </a:gsLst>
                  <a:lin ang="5400000" scaled="0"/>
                </a:gradFill>
              </a:rPr>
              <a:t>Key Points</a:t>
            </a:r>
          </a:p>
          <a:p>
            <a:pPr lvl="1"/>
            <a:r>
              <a:rPr lang="en-US" dirty="0"/>
              <a:t>There is an extensive library of binary classification algorithms included in Azure ML Studio. You are strongly encouraged to research about these algorithms.</a:t>
            </a:r>
          </a:p>
          <a:p>
            <a:pPr lvl="1"/>
            <a:r>
              <a:rPr lang="en-US" dirty="0"/>
              <a:t>In order to assess the quality of models, a common method in machine learning is to separate the data into </a:t>
            </a:r>
            <a:r>
              <a:rPr lang="en-US" b="1" dirty="0"/>
              <a:t>training</a:t>
            </a:r>
            <a:r>
              <a:rPr lang="en-US" dirty="0"/>
              <a:t> and </a:t>
            </a:r>
            <a:r>
              <a:rPr lang="en-US" b="1" dirty="0"/>
              <a:t>test </a:t>
            </a:r>
            <a:r>
              <a:rPr lang="en-US" dirty="0"/>
              <a:t>sets. In this part of the lab, you will first train the model with %70 of the total data points and test it with the remaining %30.</a:t>
            </a:r>
          </a:p>
          <a:p>
            <a:r>
              <a:rPr lang="en-US" dirty="0">
                <a:gradFill>
                  <a:gsLst>
                    <a:gs pos="1250">
                      <a:schemeClr val="tx2"/>
                    </a:gs>
                    <a:gs pos="99000">
                      <a:schemeClr val="tx2"/>
                    </a:gs>
                  </a:gsLst>
                  <a:lin ang="5400000" scaled="0"/>
                </a:gradFill>
              </a:rPr>
              <a:t>Q &amp; A</a:t>
            </a:r>
          </a:p>
        </p:txBody>
      </p:sp>
      <p:sp>
        <p:nvSpPr>
          <p:cNvPr id="4" name="Title 3"/>
          <p:cNvSpPr>
            <a:spLocks noGrp="1"/>
          </p:cNvSpPr>
          <p:nvPr>
            <p:ph type="title"/>
          </p:nvPr>
        </p:nvSpPr>
        <p:spPr/>
        <p:txBody>
          <a:bodyPr/>
          <a:lstStyle/>
          <a:p>
            <a:r>
              <a:rPr lang="en-US" dirty="0"/>
              <a:t>Exercise 2: Binary Classification Model</a:t>
            </a:r>
          </a:p>
        </p:txBody>
      </p:sp>
    </p:spTree>
    <p:extLst>
      <p:ext uri="{BB962C8B-B14F-4D97-AF65-F5344CB8AC3E}">
        <p14:creationId xmlns:p14="http://schemas.microsoft.com/office/powerpoint/2010/main" val="163986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8063746"/>
          </a:xfrm>
        </p:spPr>
        <p:txBody>
          <a:bodyPr/>
          <a:lstStyle/>
          <a:p>
            <a:endParaRPr lang="en-US" dirty="0"/>
          </a:p>
          <a:p>
            <a:r>
              <a:rPr lang="en-US" dirty="0">
                <a:solidFill>
                  <a:schemeClr val="tx2"/>
                </a:solidFill>
              </a:rPr>
              <a:t>In this exercise, you will fine-tune your models to compute the best parameters and then asses the predictive power of your models</a:t>
            </a:r>
          </a:p>
          <a:p>
            <a:r>
              <a:rPr lang="en-US" dirty="0">
                <a:solidFill>
                  <a:schemeClr val="tx2"/>
                </a:solidFill>
              </a:rPr>
              <a:t>Key Points</a:t>
            </a:r>
          </a:p>
          <a:p>
            <a:pPr lvl="1"/>
            <a:r>
              <a:rPr lang="en-US" dirty="0"/>
              <a:t>You will be introduced to the basic concepts of True Positives, False Positives, True Negatives and False Negatives.</a:t>
            </a:r>
          </a:p>
          <a:p>
            <a:pPr lvl="1"/>
            <a:r>
              <a:rPr lang="en-US" dirty="0"/>
              <a:t>You will also learn about evaluation metrics such as Precision, Recall and Accuracy. </a:t>
            </a:r>
          </a:p>
          <a:p>
            <a:endParaRPr lang="en-US" dirty="0"/>
          </a:p>
          <a:p>
            <a:endParaRPr lang="en-US" dirty="0"/>
          </a:p>
          <a:p>
            <a:endParaRPr lang="en-US" dirty="0"/>
          </a:p>
          <a:p>
            <a:endParaRPr lang="en-US" dirty="0"/>
          </a:p>
          <a:p>
            <a:r>
              <a:rPr lang="en-US" dirty="0"/>
              <a:t>Q &amp; A</a:t>
            </a:r>
          </a:p>
        </p:txBody>
      </p:sp>
      <p:sp>
        <p:nvSpPr>
          <p:cNvPr id="4" name="Title 3"/>
          <p:cNvSpPr>
            <a:spLocks noGrp="1"/>
          </p:cNvSpPr>
          <p:nvPr>
            <p:ph type="title"/>
          </p:nvPr>
        </p:nvSpPr>
        <p:spPr/>
        <p:txBody>
          <a:bodyPr/>
          <a:lstStyle/>
          <a:p>
            <a:r>
              <a:rPr lang="en-US" dirty="0"/>
              <a:t>Exercise 3: Hyperparameter Tuning and Performance Evaluation</a:t>
            </a:r>
          </a:p>
        </p:txBody>
      </p:sp>
    </p:spTree>
    <p:extLst>
      <p:ext uri="{BB962C8B-B14F-4D97-AF65-F5344CB8AC3E}">
        <p14:creationId xmlns:p14="http://schemas.microsoft.com/office/powerpoint/2010/main" val="1728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033_TR23_ILL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ILL_Template.potx [Read-Only]" id="{F9E8434E-572D-4013-ABB0-5547B824B25D}" vid="{7B1E66F0-1612-40BD-B426-C86CB98260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d12e2661e9634d9aa98bbb375f31aced>
    <Event_x0020_Start_x0020_Date xmlns="01c77077-aee4-4b5f-bd4e-9cd40a6fff29">2016-07-25T07:00:00+00:00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2016-07-29T07:00:00+00:00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23</TermName>
          <TermId xmlns="http://schemas.microsoft.com/office/infopath/2007/PartnerControls">c09d5ec5-2933-44ea-a749-1cb568168204</TermId>
        </TermInfo>
      </Terms>
    </TaxKeywordTaxHTField>
    <TaxCatchAll xmlns="230e9df3-be65-4c73-a93b-d1236ebd677e">
      <Value>166</Value>
      <Value>53</Value>
      <Value>52</Value>
      <Value>51</Value>
    </TaxCatchAll>
    <NumberofDownloads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2" ma:contentTypeDescription="" ma:contentTypeScope="" ma:versionID="8add498658ef06bbcf3bc1f2c97d938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14070d067e341e7ddc7e27ecc4a2d88"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01c77077-aee4-4b5f-bd4e-9cd40a6fff29"/>
    <ds:schemaRef ds:uri="8ff673fc-3231-4e3a-893b-6d7f7cd32766"/>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183EC27-C47F-4C04-8744-8BBCE6E11D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TR23_ILL_Template</Template>
  <TotalTime>14</TotalTime>
  <Words>3002</Words>
  <Application>Microsoft Office PowerPoint</Application>
  <PresentationFormat>Custom</PresentationFormat>
  <Paragraphs>216</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Consolas</vt:lpstr>
      <vt:lpstr>Segoe</vt:lpstr>
      <vt:lpstr>Segoe UI</vt:lpstr>
      <vt:lpstr>Segoe UI Light</vt:lpstr>
      <vt:lpstr>Symbol</vt:lpstr>
      <vt:lpstr>Wingdings</vt:lpstr>
      <vt:lpstr>5-50033_TR23_ILL_Template</vt:lpstr>
      <vt:lpstr>PowerPoint Presentation</vt:lpstr>
      <vt:lpstr>Building End to End Predictive Analytics Models with Azure Machine Learning</vt:lpstr>
      <vt:lpstr>Confidentiality slide</vt:lpstr>
      <vt:lpstr>Session Objectives And Takeaways</vt:lpstr>
      <vt:lpstr>Out of scope for this lab… </vt:lpstr>
      <vt:lpstr>Lab And Virtual Machine Environment</vt:lpstr>
      <vt:lpstr>Exercise 1: Data Upload &amp; Exploration</vt:lpstr>
      <vt:lpstr>Exercise 2: Binary Classification Model</vt:lpstr>
      <vt:lpstr>Exercise 3: Hyperparameter Tuning and Performance Evaluation</vt:lpstr>
      <vt:lpstr>Exercise 4: Executing R Scripts</vt:lpstr>
      <vt:lpstr>Exercise 5: Creating a Web Service</vt:lpstr>
      <vt:lpstr>Optional: Clustering</vt:lpstr>
      <vt:lpstr>More Optional Exercises</vt:lpstr>
      <vt:lpstr>In Review: Session Objectives And Takeaways</vt:lpstr>
      <vt:lpstr>Please Complete An Evaluation Form Your input is important!</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Fidan Boylu Uz</dc:creator>
  <cp:keywords>TechReady 23</cp:keywords>
  <dc:description>Template: Mitchell Derrey, Silverfox Productions_x000d_
Formatting: _x000d_
Audience Type:</dc:description>
  <cp:lastModifiedBy>Danielle Dean</cp:lastModifiedBy>
  <cp:revision>4</cp:revision>
  <dcterms:created xsi:type="dcterms:W3CDTF">2016-07-18T20:03:29Z</dcterms:created>
  <dcterms:modified xsi:type="dcterms:W3CDTF">2016-07-20T14:57:18Z</dcterms:modified>
  <cp:category>TechReady 23</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166;#TechReady 23|c09d5ec5-2933-44ea-a749-1cb568168204</vt:lpwstr>
  </property>
  <property fmtid="{D5CDD505-2E9C-101B-9397-08002B2CF9AE}" pid="12" name="Audience1">
    <vt:lpwstr/>
  </property>
  <property fmtid="{D5CDD505-2E9C-101B-9397-08002B2CF9AE}" pid="13" name="Event Name">
    <vt:lpwstr>51;#TechReady|ebdf1b7d-d34f-4ccf-ac45-ca5a756d5c65</vt:lpwstr>
  </property>
</Properties>
</file>