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2" y="-828"/>
      </p:cViewPr>
      <p:guideLst>
        <p:guide orient="horz" pos="11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36228"/>
            <a:ext cx="116586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72640"/>
            <a:ext cx="96012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58422"/>
            <a:ext cx="4629150" cy="1248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8422"/>
            <a:ext cx="13658850" cy="1248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350347"/>
            <a:ext cx="116586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550248"/>
            <a:ext cx="116586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18727"/>
            <a:ext cx="6060282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159934"/>
            <a:ext cx="6060282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818727"/>
            <a:ext cx="6062663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1159934"/>
            <a:ext cx="6062663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627"/>
            <a:ext cx="451247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45627"/>
            <a:ext cx="766762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765387"/>
            <a:ext cx="451247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2560322"/>
            <a:ext cx="82296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326813"/>
            <a:ext cx="82296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862581"/>
            <a:ext cx="82296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53442"/>
            <a:ext cx="123444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3858-976E-4C3E-BA77-60674B37380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3390055"/>
            <a:ext cx="4343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/>
          <p:cNvSpPr/>
          <p:nvPr/>
        </p:nvSpPr>
        <p:spPr>
          <a:xfrm>
            <a:off x="150636" y="1981200"/>
            <a:ext cx="4345164" cy="13716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2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399" y="381000"/>
            <a:ext cx="9347777" cy="1042152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10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320189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9057" y="304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64468" y="891925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10" name="Straight Arrow Connector 9"/>
          <p:cNvCxnSpPr>
            <a:stCxn id="2" idx="2"/>
            <a:endCxn id="70" idx="0"/>
          </p:cNvCxnSpPr>
          <p:nvPr/>
        </p:nvCxnSpPr>
        <p:spPr>
          <a:xfrm>
            <a:off x="647700" y="658743"/>
            <a:ext cx="0" cy="23318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71600" y="320189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78" name="Rectangle 77"/>
          <p:cNvSpPr/>
          <p:nvPr/>
        </p:nvSpPr>
        <p:spPr>
          <a:xfrm>
            <a:off x="1378868" y="891925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79" name="Straight Arrow Connector 78"/>
          <p:cNvCxnSpPr>
            <a:stCxn id="77" idx="2"/>
            <a:endCxn id="78" idx="0"/>
          </p:cNvCxnSpPr>
          <p:nvPr/>
        </p:nvCxnSpPr>
        <p:spPr>
          <a:xfrm>
            <a:off x="1562100" y="658743"/>
            <a:ext cx="0" cy="23318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64468" y="1441966"/>
            <a:ext cx="1280863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70" idx="2"/>
          </p:cNvCxnSpPr>
          <p:nvPr/>
        </p:nvCxnSpPr>
        <p:spPr>
          <a:xfrm>
            <a:off x="647700" y="1154279"/>
            <a:ext cx="0" cy="28905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</p:cNvCxnSpPr>
          <p:nvPr/>
        </p:nvCxnSpPr>
        <p:spPr>
          <a:xfrm>
            <a:off x="1562100" y="1154279"/>
            <a:ext cx="0" cy="28768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87338" y="2031471"/>
            <a:ext cx="1089061" cy="277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L2</a:t>
            </a:r>
            <a:endParaRPr lang="en-US" sz="1600" b="1" dirty="0"/>
          </a:p>
        </p:txBody>
      </p:sp>
      <p:sp>
        <p:nvSpPr>
          <p:cNvPr id="94" name="Rectangle 93"/>
          <p:cNvSpPr/>
          <p:nvPr/>
        </p:nvSpPr>
        <p:spPr>
          <a:xfrm>
            <a:off x="663537" y="2513112"/>
            <a:ext cx="91440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DRAM</a:t>
            </a:r>
            <a:endParaRPr lang="en-US" sz="16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723899" y="1648091"/>
            <a:ext cx="2" cy="3833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830931" y="1648091"/>
            <a:ext cx="2509" cy="3833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949057" y="1648091"/>
            <a:ext cx="8206" cy="3833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1066800" y="1648091"/>
            <a:ext cx="2" cy="38338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1181100" y="1647047"/>
            <a:ext cx="1" cy="3844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1288671" y="1647047"/>
            <a:ext cx="1969" cy="3844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414461" y="1647047"/>
            <a:ext cx="2" cy="3844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524000" y="1647047"/>
            <a:ext cx="2" cy="38442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57262" y="2308475"/>
            <a:ext cx="3931" cy="2002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" idx="3"/>
          </p:cNvCxnSpPr>
          <p:nvPr/>
        </p:nvCxnSpPr>
        <p:spPr>
          <a:xfrm>
            <a:off x="1745331" y="1537216"/>
            <a:ext cx="464469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6400" y="151129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NVLink</a:t>
            </a:r>
            <a:endParaRPr lang="en-US" sz="12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949057" y="882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743200" y="167789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3235057" y="152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750468" y="718066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133" name="Straight Arrow Connector 132"/>
          <p:cNvCxnSpPr>
            <a:stCxn id="130" idx="2"/>
            <a:endCxn id="132" idx="0"/>
          </p:cNvCxnSpPr>
          <p:nvPr/>
        </p:nvCxnSpPr>
        <p:spPr>
          <a:xfrm>
            <a:off x="2933700" y="506343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657600" y="167789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137" name="Rectangle 136"/>
          <p:cNvSpPr/>
          <p:nvPr/>
        </p:nvSpPr>
        <p:spPr>
          <a:xfrm>
            <a:off x="3664868" y="718066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141" name="Straight Arrow Connector 140"/>
          <p:cNvCxnSpPr>
            <a:stCxn id="136" idx="2"/>
            <a:endCxn id="137" idx="0"/>
          </p:cNvCxnSpPr>
          <p:nvPr/>
        </p:nvCxnSpPr>
        <p:spPr>
          <a:xfrm>
            <a:off x="3848100" y="506343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2750468" y="1693041"/>
            <a:ext cx="1280863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143" name="Straight Arrow Connector 142"/>
          <p:cNvCxnSpPr>
            <a:stCxn id="132" idx="2"/>
          </p:cNvCxnSpPr>
          <p:nvPr/>
        </p:nvCxnSpPr>
        <p:spPr>
          <a:xfrm>
            <a:off x="2933700" y="980420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7" idx="2"/>
          </p:cNvCxnSpPr>
          <p:nvPr/>
        </p:nvCxnSpPr>
        <p:spPr>
          <a:xfrm>
            <a:off x="3848100" y="980420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848116" y="2165866"/>
            <a:ext cx="1114284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L2</a:t>
            </a:r>
            <a:endParaRPr lang="en-US" sz="1600" b="1" dirty="0"/>
          </a:p>
        </p:txBody>
      </p:sp>
      <p:sp>
        <p:nvSpPr>
          <p:cNvPr id="146" name="Rectangle 145"/>
          <p:cNvSpPr/>
          <p:nvPr/>
        </p:nvSpPr>
        <p:spPr>
          <a:xfrm>
            <a:off x="2949537" y="2667000"/>
            <a:ext cx="91440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DRAM</a:t>
            </a:r>
            <a:endParaRPr lang="en-US" sz="16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3009899" y="189916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3119438" y="189916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3243261" y="189916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352800" y="189916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3467099" y="1898122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3576638" y="1898122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3700461" y="1898122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810000" y="1898122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3247192" y="2395954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3356731" y="2395954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3480554" y="2395954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3590093" y="2395954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2" idx="3"/>
          </p:cNvCxnSpPr>
          <p:nvPr/>
        </p:nvCxnSpPr>
        <p:spPr>
          <a:xfrm>
            <a:off x="4031331" y="1788291"/>
            <a:ext cx="464469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62400" y="151129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NVLink</a:t>
            </a:r>
            <a:endParaRPr lang="en-US" sz="12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3235057" y="7297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2848116" y="1175266"/>
            <a:ext cx="1114284" cy="2264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R$</a:t>
            </a:r>
            <a:endParaRPr lang="en-US" sz="16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>
            <a:off x="3009899" y="1427385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3119438" y="1427385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3243261" y="1427385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3352800" y="1427385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3467099" y="1426341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3576638" y="1426341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3700461" y="1426341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3810000" y="1426341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5173575" y="59323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5665432" y="43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5180843" y="609600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200" name="Straight Arrow Connector 199"/>
          <p:cNvCxnSpPr>
            <a:stCxn id="197" idx="2"/>
            <a:endCxn id="199" idx="0"/>
          </p:cNvCxnSpPr>
          <p:nvPr/>
        </p:nvCxnSpPr>
        <p:spPr>
          <a:xfrm>
            <a:off x="5364075" y="397877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6087975" y="59323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202" name="Rectangle 201"/>
          <p:cNvSpPr/>
          <p:nvPr/>
        </p:nvSpPr>
        <p:spPr>
          <a:xfrm>
            <a:off x="6095243" y="609600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203" name="Straight Arrow Connector 202"/>
          <p:cNvCxnSpPr>
            <a:stCxn id="201" idx="2"/>
            <a:endCxn id="202" idx="0"/>
          </p:cNvCxnSpPr>
          <p:nvPr/>
        </p:nvCxnSpPr>
        <p:spPr>
          <a:xfrm>
            <a:off x="6278475" y="397877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5177668" y="1694406"/>
            <a:ext cx="1280863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9" idx="2"/>
          </p:cNvCxnSpPr>
          <p:nvPr/>
        </p:nvCxnSpPr>
        <p:spPr>
          <a:xfrm>
            <a:off x="5364075" y="871954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2" idx="2"/>
          </p:cNvCxnSpPr>
          <p:nvPr/>
        </p:nvCxnSpPr>
        <p:spPr>
          <a:xfrm>
            <a:off x="6278475" y="871954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5373562" y="2169485"/>
            <a:ext cx="91440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DRAM</a:t>
            </a:r>
            <a:endParaRPr lang="en-US" sz="1600" b="1" dirty="0"/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5671217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5780756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5904579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H="1">
            <a:off x="6014118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04" idx="3"/>
          </p:cNvCxnSpPr>
          <p:nvPr/>
        </p:nvCxnSpPr>
        <p:spPr>
          <a:xfrm>
            <a:off x="6458531" y="1789656"/>
            <a:ext cx="464469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400800" y="151265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NVLink</a:t>
            </a:r>
            <a:endParaRPr lang="en-US" sz="12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665432" y="6212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5278491" y="1066800"/>
            <a:ext cx="1114284" cy="33602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Coherent L2</a:t>
            </a:r>
            <a:endParaRPr lang="en-US" sz="1600" b="1" dirty="0"/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5440274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5549813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5673636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5783175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5897474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6007013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6130836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6240375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626120" y="59323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8117977" y="43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5" name="Rectangle 234"/>
          <p:cNvSpPr/>
          <p:nvPr/>
        </p:nvSpPr>
        <p:spPr>
          <a:xfrm>
            <a:off x="7633388" y="609600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236" name="Straight Arrow Connector 235"/>
          <p:cNvCxnSpPr>
            <a:stCxn id="233" idx="2"/>
            <a:endCxn id="235" idx="0"/>
          </p:cNvCxnSpPr>
          <p:nvPr/>
        </p:nvCxnSpPr>
        <p:spPr>
          <a:xfrm>
            <a:off x="7816620" y="397877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8540520" y="59323"/>
            <a:ext cx="3810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SM</a:t>
            </a:r>
            <a:endParaRPr lang="en-US" sz="1600" b="1" dirty="0"/>
          </a:p>
        </p:txBody>
      </p:sp>
      <p:sp>
        <p:nvSpPr>
          <p:cNvPr id="238" name="Rectangle 237"/>
          <p:cNvSpPr/>
          <p:nvPr/>
        </p:nvSpPr>
        <p:spPr>
          <a:xfrm>
            <a:off x="8547788" y="609600"/>
            <a:ext cx="366463" cy="2623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92D050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L1</a:t>
            </a:r>
            <a:endParaRPr lang="en-US" sz="1600" b="1" dirty="0"/>
          </a:p>
        </p:txBody>
      </p:sp>
      <p:cxnSp>
        <p:nvCxnSpPr>
          <p:cNvPr id="239" name="Straight Arrow Connector 238"/>
          <p:cNvCxnSpPr>
            <a:stCxn id="237" idx="2"/>
            <a:endCxn id="238" idx="0"/>
          </p:cNvCxnSpPr>
          <p:nvPr/>
        </p:nvCxnSpPr>
        <p:spPr>
          <a:xfrm>
            <a:off x="8731020" y="397877"/>
            <a:ext cx="0" cy="21172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7630213" y="1694406"/>
            <a:ext cx="1280863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NoC</a:t>
            </a:r>
            <a:endParaRPr lang="en-US" dirty="0"/>
          </a:p>
        </p:txBody>
      </p:sp>
      <p:cxnSp>
        <p:nvCxnSpPr>
          <p:cNvPr id="241" name="Straight Arrow Connector 240"/>
          <p:cNvCxnSpPr>
            <a:stCxn id="235" idx="2"/>
          </p:cNvCxnSpPr>
          <p:nvPr/>
        </p:nvCxnSpPr>
        <p:spPr>
          <a:xfrm>
            <a:off x="7816620" y="871954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8" idx="2"/>
          </p:cNvCxnSpPr>
          <p:nvPr/>
        </p:nvCxnSpPr>
        <p:spPr>
          <a:xfrm>
            <a:off x="8731020" y="871954"/>
            <a:ext cx="0" cy="19484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7826107" y="2169485"/>
            <a:ext cx="91440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DRAM</a:t>
            </a:r>
            <a:endParaRPr lang="en-US" sz="1600" b="1" dirty="0"/>
          </a:p>
        </p:txBody>
      </p:sp>
      <p:cxnSp>
        <p:nvCxnSpPr>
          <p:cNvPr id="244" name="Straight Arrow Connector 243"/>
          <p:cNvCxnSpPr/>
          <p:nvPr/>
        </p:nvCxnSpPr>
        <p:spPr>
          <a:xfrm flipH="1">
            <a:off x="8123762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8233301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8357124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466663" y="1898439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0" idx="3"/>
          </p:cNvCxnSpPr>
          <p:nvPr/>
        </p:nvCxnSpPr>
        <p:spPr>
          <a:xfrm>
            <a:off x="8911076" y="1789656"/>
            <a:ext cx="464469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8838970" y="1512657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NVLink</a:t>
            </a:r>
            <a:endParaRPr lang="en-US" sz="1200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8117977" y="6212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1" name="Rectangle 250"/>
          <p:cNvSpPr/>
          <p:nvPr/>
        </p:nvSpPr>
        <p:spPr>
          <a:xfrm>
            <a:off x="7731036" y="1066800"/>
            <a:ext cx="1114284" cy="336026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77000">
                <a:schemeClr val="dk1">
                  <a:tint val="37000"/>
                  <a:satMod val="3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1600" b="1" dirty="0" smtClean="0"/>
              <a:t>Coherent L2</a:t>
            </a:r>
            <a:endParaRPr lang="en-US" sz="1600" b="1" dirty="0"/>
          </a:p>
        </p:txBody>
      </p:sp>
      <p:cxnSp>
        <p:nvCxnSpPr>
          <p:cNvPr id="252" name="Straight Arrow Connector 251"/>
          <p:cNvCxnSpPr/>
          <p:nvPr/>
        </p:nvCxnSpPr>
        <p:spPr>
          <a:xfrm flipH="1">
            <a:off x="7892819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8002358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>
            <a:off x="8126181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8235720" y="1409700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8350019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8459558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8583381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8692920" y="1408656"/>
            <a:ext cx="1" cy="2667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8691374" y="579567"/>
            <a:ext cx="1082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SW-based </a:t>
            </a:r>
          </a:p>
          <a:p>
            <a:pPr algn="ctr"/>
            <a:r>
              <a:rPr lang="en-US" sz="1600" b="1" dirty="0" smtClean="0"/>
              <a:t>Coherent</a:t>
            </a:r>
          </a:p>
        </p:txBody>
      </p:sp>
      <p:sp>
        <p:nvSpPr>
          <p:cNvPr id="261" name="TextBox 260"/>
          <p:cNvSpPr txBox="1"/>
          <p:nvPr/>
        </p:nvSpPr>
        <p:spPr>
          <a:xfrm rot="16200000">
            <a:off x="3769430" y="2402771"/>
            <a:ext cx="97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Not</a:t>
            </a:r>
          </a:p>
          <a:p>
            <a:pPr algn="ctr"/>
            <a:r>
              <a:rPr lang="en-US" sz="1600" b="1" dirty="0" smtClean="0"/>
              <a:t>Coherent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320" y="2998491"/>
            <a:ext cx="207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dirty="0" smtClean="0"/>
              <a:t>Mem-Side Local </a:t>
            </a:r>
          </a:p>
          <a:p>
            <a:pPr algn="ctr"/>
            <a:r>
              <a:rPr lang="en-US" dirty="0" smtClean="0"/>
              <a:t>Only L2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2751014" y="3221387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Static R$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5029200" y="3221925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Coherent L2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>
            <a:off x="7391400" y="2944926"/>
            <a:ext cx="1796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(d) NUMA-Aware</a:t>
            </a:r>
          </a:p>
          <a:p>
            <a:pPr algn="ctr"/>
            <a:r>
              <a:rPr lang="en-US" dirty="0" smtClean="0"/>
              <a:t>Coherent L2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48800" y="0"/>
            <a:ext cx="45464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NUMA-Aware Cache Partitioning Algorithm</a:t>
            </a:r>
          </a:p>
          <a:p>
            <a:endParaRPr lang="en-US" sz="1600" b="1" dirty="0" smtClean="0"/>
          </a:p>
          <a:p>
            <a:r>
              <a:rPr lang="en-US" sz="1600" dirty="0" smtClean="0"/>
              <a:t>0)    Allocate half the ways for local and another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half for remote data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 smtClean="0"/>
              <a:t>Monitor </a:t>
            </a:r>
            <a:r>
              <a:rPr lang="en-US" sz="1600" dirty="0" err="1" smtClean="0"/>
              <a:t>NVLink</a:t>
            </a:r>
            <a:r>
              <a:rPr lang="en-US" sz="1600" dirty="0" smtClean="0"/>
              <a:t> and local DRAM outgoing BW</a:t>
            </a:r>
          </a:p>
          <a:p>
            <a:pPr marL="342900" indent="-342900">
              <a:buAutoNum type="arabicParenR" startAt="2"/>
            </a:pPr>
            <a:r>
              <a:rPr lang="en-US" sz="1600" dirty="0" smtClean="0"/>
              <a:t>If </a:t>
            </a:r>
            <a:r>
              <a:rPr lang="en-US" sz="1600" dirty="0" err="1" smtClean="0"/>
              <a:t>NVLink</a:t>
            </a:r>
            <a:r>
              <a:rPr lang="en-US" sz="1600" dirty="0" smtClean="0"/>
              <a:t> is saturated and local DRAM BW not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- </a:t>
            </a:r>
            <a:r>
              <a:rPr lang="en-US" sz="1600" i="1" dirty="0" err="1" smtClean="0"/>
              <a:t>RemoteWays</a:t>
            </a:r>
            <a:r>
              <a:rPr lang="en-US" sz="1600" i="1" dirty="0" smtClean="0"/>
              <a:t>++ </a:t>
            </a:r>
            <a:r>
              <a:rPr lang="en-US" sz="1600" dirty="0" smtClean="0"/>
              <a:t>and </a:t>
            </a:r>
            <a:r>
              <a:rPr lang="en-US" sz="1600" i="1" dirty="0" err="1" smtClean="0"/>
              <a:t>LocalWays</a:t>
            </a:r>
            <a:r>
              <a:rPr lang="en-US" sz="1600" i="1" dirty="0" smtClean="0"/>
              <a:t>--</a:t>
            </a:r>
          </a:p>
          <a:p>
            <a:pPr marL="342900" indent="-342900">
              <a:buAutoNum type="arabicParenR" startAt="3"/>
            </a:pPr>
            <a:r>
              <a:rPr lang="en-US" sz="1600" dirty="0" smtClean="0"/>
              <a:t>If local DRAM BW is saturated and </a:t>
            </a:r>
            <a:r>
              <a:rPr lang="en-US" sz="1600" dirty="0" err="1" smtClean="0"/>
              <a:t>NVLink</a:t>
            </a:r>
            <a:r>
              <a:rPr lang="en-US" sz="1600" dirty="0" smtClean="0"/>
              <a:t> not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- </a:t>
            </a:r>
            <a:r>
              <a:rPr lang="en-US" sz="1600" i="1" dirty="0" err="1" smtClean="0"/>
              <a:t>RemoteWays</a:t>
            </a:r>
            <a:r>
              <a:rPr lang="en-US" sz="1600" i="1" dirty="0" smtClean="0"/>
              <a:t>--</a:t>
            </a:r>
            <a:r>
              <a:rPr lang="en-US" sz="1600" dirty="0" smtClean="0"/>
              <a:t> and </a:t>
            </a:r>
            <a:r>
              <a:rPr lang="en-US" sz="1600" i="1" dirty="0" err="1" smtClean="0"/>
              <a:t>LocalWays</a:t>
            </a:r>
            <a:r>
              <a:rPr lang="en-US" sz="1600" i="1" dirty="0" smtClean="0"/>
              <a:t>++</a:t>
            </a:r>
          </a:p>
          <a:p>
            <a:pPr marL="342900" indent="-342900">
              <a:buAutoNum type="arabicParenR" startAt="4"/>
            </a:pPr>
            <a:r>
              <a:rPr lang="en-US" sz="1600" dirty="0" smtClean="0"/>
              <a:t>If both are saturated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- </a:t>
            </a:r>
            <a:r>
              <a:rPr lang="en-US" sz="1600" i="1" dirty="0" smtClean="0"/>
              <a:t>Equalize allocated ways (++ and --)</a:t>
            </a:r>
          </a:p>
          <a:p>
            <a:pPr marL="342900" indent="-342900">
              <a:buAutoNum type="arabicParenR" startAt="5"/>
            </a:pPr>
            <a:r>
              <a:rPr lang="en-US" sz="1600" dirty="0" smtClean="0"/>
              <a:t>None of them is saturated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- </a:t>
            </a:r>
            <a:r>
              <a:rPr lang="en-US" sz="1600" i="1" dirty="0" smtClean="0"/>
              <a:t>Do nothing</a:t>
            </a:r>
          </a:p>
          <a:p>
            <a:pPr marL="342900" indent="-342900">
              <a:buAutoNum type="arabicParenR" startAt="6"/>
            </a:pPr>
            <a:r>
              <a:rPr lang="en-US" sz="1600" dirty="0" smtClean="0"/>
              <a:t>Go back to 1) after </a:t>
            </a:r>
            <a:r>
              <a:rPr lang="en-US" sz="1600" i="1" dirty="0" err="1" smtClean="0"/>
              <a:t>SampleTime</a:t>
            </a:r>
            <a:r>
              <a:rPr lang="en-US" sz="1600" dirty="0" smtClean="0"/>
              <a:t> cycles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14716" y="228600"/>
            <a:ext cx="0" cy="31774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648200" y="244524"/>
            <a:ext cx="0" cy="31774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086600" y="228600"/>
            <a:ext cx="0" cy="31774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64834" y="2308474"/>
            <a:ext cx="3931" cy="2002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177168" y="2308892"/>
            <a:ext cx="3931" cy="2002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284740" y="2308891"/>
            <a:ext cx="3931" cy="20029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156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16</cp:revision>
  <dcterms:created xsi:type="dcterms:W3CDTF">2017-03-31T12:42:57Z</dcterms:created>
  <dcterms:modified xsi:type="dcterms:W3CDTF">2017-04-01T11:44:48Z</dcterms:modified>
</cp:coreProperties>
</file>