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2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384" y="-750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28"/>
            <a:ext cx="1165860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8422"/>
            <a:ext cx="4629150" cy="1248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8422"/>
            <a:ext cx="13658850" cy="1248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8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4"/>
            <a:ext cx="6060282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818727"/>
            <a:ext cx="6062663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1159934"/>
            <a:ext cx="6062663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2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1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2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5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/>
          <p:cNvSpPr/>
          <p:nvPr/>
        </p:nvSpPr>
        <p:spPr>
          <a:xfrm>
            <a:off x="-64525" y="1981200"/>
            <a:ext cx="4731013" cy="13716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2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64525" y="381000"/>
            <a:ext cx="9417739" cy="106700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10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-457200" y="3099210"/>
            <a:ext cx="303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/>
              <a:t>Mem-Side Local </a:t>
            </a:r>
          </a:p>
          <a:p>
            <a:pPr algn="ctr"/>
            <a:r>
              <a:rPr lang="en-US" dirty="0"/>
              <a:t>Only L2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636218" y="3237709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Static R$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506352" y="3099210"/>
            <a:ext cx="274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Shared Coherent </a:t>
            </a:r>
            <a:br>
              <a:rPr lang="en-US" dirty="0"/>
            </a:br>
            <a:r>
              <a:rPr lang="en-US" dirty="0"/>
              <a:t>L1+L2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8226456" y="3237709"/>
            <a:ext cx="36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 NUMA-Aware L1+L2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17576" y="161393"/>
            <a:ext cx="46762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0)    Allocate ½ ways for local and ½ for remote data</a:t>
            </a:r>
          </a:p>
          <a:p>
            <a:pPr marL="342900" indent="-342900">
              <a:buAutoNum type="arabicParenR"/>
            </a:pPr>
            <a:r>
              <a:rPr lang="en-US" sz="1600" dirty="0"/>
              <a:t>Estimate </a:t>
            </a:r>
            <a:r>
              <a:rPr lang="en-US" sz="1600" dirty="0" smtClean="0"/>
              <a:t>incoming inter-GPU BW and </a:t>
            </a:r>
            <a:r>
              <a:rPr lang="en-US" sz="1600" dirty="0"/>
              <a:t>monitor </a:t>
            </a: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local DRAM </a:t>
            </a:r>
            <a:r>
              <a:rPr lang="en-US" sz="1600" dirty="0"/>
              <a:t>outgoing BW</a:t>
            </a:r>
          </a:p>
          <a:p>
            <a:pPr marL="342900" indent="-342900">
              <a:buAutoNum type="arabicParenR" startAt="2"/>
            </a:pPr>
            <a:r>
              <a:rPr lang="en-US" sz="1600" dirty="0"/>
              <a:t>If </a:t>
            </a:r>
            <a:r>
              <a:rPr lang="en-US" sz="1600" dirty="0" smtClean="0"/>
              <a:t>inter-GPU BW</a:t>
            </a:r>
            <a:r>
              <a:rPr lang="en-US" sz="1600" dirty="0" smtClean="0"/>
              <a:t> </a:t>
            </a:r>
            <a:r>
              <a:rPr lang="en-US" sz="1600" dirty="0"/>
              <a:t>is saturated and </a:t>
            </a:r>
            <a:r>
              <a:rPr lang="en-US" sz="1600" dirty="0" smtClean="0"/>
              <a:t>DRAM </a:t>
            </a:r>
            <a:r>
              <a:rPr lang="en-US" sz="1600" dirty="0"/>
              <a:t>BW not </a:t>
            </a:r>
          </a:p>
          <a:p>
            <a:r>
              <a:rPr lang="en-US" sz="1600" dirty="0"/>
              <a:t>            - </a:t>
            </a:r>
            <a:r>
              <a:rPr lang="en-US" sz="1600" i="1" dirty="0" err="1"/>
              <a:t>RemoteWays</a:t>
            </a:r>
            <a:r>
              <a:rPr lang="en-US" sz="1600" i="1" dirty="0"/>
              <a:t>++ </a:t>
            </a:r>
            <a:r>
              <a:rPr lang="en-US" sz="1600" dirty="0"/>
              <a:t>and </a:t>
            </a:r>
            <a:r>
              <a:rPr lang="en-US" sz="1600" i="1" dirty="0" err="1"/>
              <a:t>LocalWays</a:t>
            </a:r>
            <a:r>
              <a:rPr lang="en-US" sz="1600" i="1" dirty="0"/>
              <a:t>--</a:t>
            </a:r>
          </a:p>
          <a:p>
            <a:pPr marL="342900" indent="-342900">
              <a:buAutoNum type="arabicParenR" startAt="3"/>
            </a:pPr>
            <a:r>
              <a:rPr lang="en-US" sz="1600" dirty="0"/>
              <a:t>If </a:t>
            </a:r>
            <a:r>
              <a:rPr lang="en-US" sz="1600" dirty="0" smtClean="0"/>
              <a:t>DRAM </a:t>
            </a:r>
            <a:r>
              <a:rPr lang="en-US" sz="1600" dirty="0"/>
              <a:t>BW is saturated and </a:t>
            </a:r>
            <a:r>
              <a:rPr lang="en-US" sz="1600" dirty="0" smtClean="0"/>
              <a:t>inter-GPU BW</a:t>
            </a:r>
            <a:r>
              <a:rPr lang="en-US" sz="1600" dirty="0" smtClean="0"/>
              <a:t> </a:t>
            </a:r>
            <a:r>
              <a:rPr lang="en-US" sz="1600" dirty="0"/>
              <a:t>not</a:t>
            </a:r>
          </a:p>
          <a:p>
            <a:r>
              <a:rPr lang="en-US" sz="1600" dirty="0"/>
              <a:t>            - </a:t>
            </a:r>
            <a:r>
              <a:rPr lang="en-US" sz="1600" i="1" dirty="0" err="1"/>
              <a:t>RemoteWays</a:t>
            </a:r>
            <a:r>
              <a:rPr lang="en-US" sz="1600" i="1" dirty="0"/>
              <a:t>--</a:t>
            </a:r>
            <a:r>
              <a:rPr lang="en-US" sz="1600" dirty="0"/>
              <a:t> and </a:t>
            </a:r>
            <a:r>
              <a:rPr lang="en-US" sz="1600" i="1" dirty="0" err="1"/>
              <a:t>LocalWays</a:t>
            </a:r>
            <a:r>
              <a:rPr lang="en-US" sz="1600" i="1" dirty="0"/>
              <a:t>++</a:t>
            </a:r>
          </a:p>
          <a:p>
            <a:pPr marL="342900" indent="-342900">
              <a:buAutoNum type="arabicParenR" startAt="4"/>
            </a:pPr>
            <a:r>
              <a:rPr lang="en-US" sz="1600" dirty="0"/>
              <a:t>If both are saturated</a:t>
            </a:r>
          </a:p>
          <a:p>
            <a:r>
              <a:rPr lang="en-US" sz="1600" dirty="0"/>
              <a:t>            - </a:t>
            </a:r>
            <a:r>
              <a:rPr lang="en-US" sz="1600" i="1" dirty="0"/>
              <a:t>Equalize allocated ways (++ and --)</a:t>
            </a:r>
          </a:p>
          <a:p>
            <a:pPr marL="342900" indent="-342900">
              <a:buAutoNum type="arabicParenR" startAt="5"/>
            </a:pPr>
            <a:r>
              <a:rPr lang="en-US" sz="1600" dirty="0"/>
              <a:t>None of them is saturated</a:t>
            </a:r>
          </a:p>
          <a:p>
            <a:r>
              <a:rPr lang="en-US" sz="1600" dirty="0"/>
              <a:t>            - </a:t>
            </a:r>
            <a:r>
              <a:rPr lang="en-US" sz="1600" i="1" dirty="0"/>
              <a:t>Do nothing</a:t>
            </a:r>
          </a:p>
          <a:p>
            <a:pPr marL="342900" indent="-342900">
              <a:buAutoNum type="arabicParenR" startAt="6"/>
            </a:pPr>
            <a:r>
              <a:rPr lang="en-US" sz="1600" dirty="0"/>
              <a:t>Go back to 1) after </a:t>
            </a:r>
            <a:r>
              <a:rPr lang="en-US" sz="1600" i="1" dirty="0" err="1"/>
              <a:t>SampleTime</a:t>
            </a:r>
            <a:r>
              <a:rPr lang="en-US" sz="1600" dirty="0"/>
              <a:t> cycles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97674" y="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</p:cNvCxnSpPr>
          <p:nvPr/>
        </p:nvCxnSpPr>
        <p:spPr>
          <a:xfrm flipH="1">
            <a:off x="4659874" y="0"/>
            <a:ext cx="6614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</p:cNvCxnSpPr>
          <p:nvPr/>
        </p:nvCxnSpPr>
        <p:spPr>
          <a:xfrm>
            <a:off x="7098274" y="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353214" y="-69766"/>
            <a:ext cx="2955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Cache Partitioning Algorithm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2636707" y="64028"/>
            <a:ext cx="2001828" cy="3046707"/>
            <a:chOff x="2658148" y="64028"/>
            <a:chExt cx="2001828" cy="3046707"/>
          </a:xfrm>
        </p:grpSpPr>
        <p:sp>
          <p:nvSpPr>
            <p:cNvPr id="173" name="TextBox 172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133" name="Straight Arrow Connector 132"/>
              <p:cNvCxnSpPr>
                <a:cxnSpLocks/>
                <a:stCxn id="130" idx="2"/>
                <a:endCxn id="13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741437" y="2132401"/>
                <a:ext cx="1114284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L2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159" name="Straight Arrow Connector 158"/>
              <p:cNvCxnSpPr>
                <a:cxnSpLocks/>
                <a:stCxn id="142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R$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 rot="16200000">
                <a:off x="3766683" y="2149954"/>
                <a:ext cx="9707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Not</a:t>
                </a:r>
              </a:p>
              <a:p>
                <a:pPr algn="ctr"/>
                <a:r>
                  <a:rPr lang="en-US" sz="1600" b="1" dirty="0"/>
                  <a:t>Coherent</a:t>
                </a:r>
              </a:p>
            </p:txBody>
          </p:sp>
          <p:cxnSp>
            <p:nvCxnSpPr>
              <p:cNvPr id="335" name="Straight Arrow Connector 334"/>
              <p:cNvCxnSpPr>
                <a:cxnSpLocks/>
                <a:stCxn id="13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cxnSpLocks/>
                <a:stCxn id="136" idx="2"/>
                <a:endCxn id="137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>
                <a:cxnSpLocks/>
                <a:stCxn id="137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>
                <a:cxnSpLocks/>
              </p:cNvCxnSpPr>
              <p:nvPr/>
            </p:nvCxnSpPr>
            <p:spPr>
              <a:xfrm flipH="1">
                <a:off x="287945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cxnSpLocks/>
              </p:cNvCxnSpPr>
              <p:nvPr/>
            </p:nvCxnSpPr>
            <p:spPr>
              <a:xfrm flipH="1">
                <a:off x="375282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cxnSpLocks/>
              </p:cNvCxnSpPr>
              <p:nvPr/>
            </p:nvCxnSpPr>
            <p:spPr>
              <a:xfrm flipH="1">
                <a:off x="300422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>
                <a:cxnSpLocks/>
              </p:cNvCxnSpPr>
              <p:nvPr/>
            </p:nvCxnSpPr>
            <p:spPr>
              <a:xfrm flipH="1">
                <a:off x="3128991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>
                <a:cxnSpLocks/>
              </p:cNvCxnSpPr>
              <p:nvPr/>
            </p:nvCxnSpPr>
            <p:spPr>
              <a:xfrm flipH="1">
                <a:off x="325375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/>
              <p:cNvCxnSpPr>
                <a:cxnSpLocks/>
              </p:cNvCxnSpPr>
              <p:nvPr/>
            </p:nvCxnSpPr>
            <p:spPr>
              <a:xfrm flipH="1">
                <a:off x="3378527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>
                <a:cxnSpLocks/>
              </p:cNvCxnSpPr>
              <p:nvPr/>
            </p:nvCxnSpPr>
            <p:spPr>
              <a:xfrm flipH="1">
                <a:off x="350329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>
                <a:cxnSpLocks/>
              </p:cNvCxnSpPr>
              <p:nvPr/>
            </p:nvCxnSpPr>
            <p:spPr>
              <a:xfrm flipH="1">
                <a:off x="362806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>
                <a:cxnSpLocks/>
              </p:cNvCxnSpPr>
              <p:nvPr/>
            </p:nvCxnSpPr>
            <p:spPr>
              <a:xfrm flipH="1">
                <a:off x="3013872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>
                <a:cxnSpLocks/>
              </p:cNvCxnSpPr>
              <p:nvPr/>
            </p:nvCxnSpPr>
            <p:spPr>
              <a:xfrm flipH="1">
                <a:off x="3625983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>
                <a:cxnSpLocks/>
              </p:cNvCxnSpPr>
              <p:nvPr/>
            </p:nvCxnSpPr>
            <p:spPr>
              <a:xfrm flipH="1">
                <a:off x="3421946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>
                <a:cxnSpLocks/>
              </p:cNvCxnSpPr>
              <p:nvPr/>
            </p:nvCxnSpPr>
            <p:spPr>
              <a:xfrm flipH="1">
                <a:off x="3217909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6" name="Group 395"/>
          <p:cNvGrpSpPr/>
          <p:nvPr/>
        </p:nvGrpSpPr>
        <p:grpSpPr>
          <a:xfrm>
            <a:off x="247198" y="64028"/>
            <a:ext cx="2001828" cy="3046707"/>
            <a:chOff x="2658148" y="64028"/>
            <a:chExt cx="2001828" cy="3046707"/>
          </a:xfrm>
        </p:grpSpPr>
        <p:sp>
          <p:nvSpPr>
            <p:cNvPr id="397" name="TextBox 39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398" name="Group 39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03" name="Straight Arrow Connector 402"/>
              <p:cNvCxnSpPr>
                <a:cxnSpLocks/>
                <a:stCxn id="400" idx="2"/>
                <a:endCxn id="40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Rectangle 40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0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741437" y="2132401"/>
                <a:ext cx="1114284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L2</a:t>
                </a: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09" name="Straight Arrow Connector 408"/>
              <p:cNvCxnSpPr>
                <a:cxnSpLocks/>
                <a:stCxn id="40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3766683" y="2149954"/>
                <a:ext cx="9707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Not</a:t>
                </a:r>
              </a:p>
              <a:p>
                <a:pPr algn="ctr"/>
                <a:r>
                  <a:rPr lang="en-US" sz="1600" b="1" dirty="0"/>
                  <a:t>Coherent</a:t>
                </a:r>
              </a:p>
            </p:txBody>
          </p:sp>
          <p:cxnSp>
            <p:nvCxnSpPr>
              <p:cNvPr id="413" name="Straight Arrow Connector 412"/>
              <p:cNvCxnSpPr>
                <a:cxnSpLocks/>
                <a:stCxn id="402" idx="2"/>
              </p:cNvCxnSpPr>
              <p:nvPr/>
            </p:nvCxnSpPr>
            <p:spPr>
              <a:xfrm flipH="1">
                <a:off x="2879455" y="927139"/>
                <a:ext cx="3334" cy="76390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>
                <a:cxnSpLocks/>
                <a:stCxn id="404" idx="2"/>
                <a:endCxn id="40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>
                <a:cxnSpLocks/>
                <a:stCxn id="405" idx="2"/>
              </p:cNvCxnSpPr>
              <p:nvPr/>
            </p:nvCxnSpPr>
            <p:spPr>
              <a:xfrm>
                <a:off x="3757861" y="927139"/>
                <a:ext cx="0" cy="76390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>
                <a:cxnSpLocks/>
              </p:cNvCxnSpPr>
              <p:nvPr/>
            </p:nvCxnSpPr>
            <p:spPr>
              <a:xfrm flipH="1">
                <a:off x="287945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>
                <a:cxnSpLocks/>
              </p:cNvCxnSpPr>
              <p:nvPr/>
            </p:nvCxnSpPr>
            <p:spPr>
              <a:xfrm flipH="1">
                <a:off x="375282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>
                <a:cxnSpLocks/>
              </p:cNvCxnSpPr>
              <p:nvPr/>
            </p:nvCxnSpPr>
            <p:spPr>
              <a:xfrm flipH="1">
                <a:off x="300422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cxnSpLocks/>
              </p:cNvCxnSpPr>
              <p:nvPr/>
            </p:nvCxnSpPr>
            <p:spPr>
              <a:xfrm flipH="1">
                <a:off x="3128991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/>
              <p:cNvCxnSpPr>
                <a:cxnSpLocks/>
              </p:cNvCxnSpPr>
              <p:nvPr/>
            </p:nvCxnSpPr>
            <p:spPr>
              <a:xfrm flipH="1">
                <a:off x="325375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/>
              <p:cNvCxnSpPr>
                <a:cxnSpLocks/>
              </p:cNvCxnSpPr>
              <p:nvPr/>
            </p:nvCxnSpPr>
            <p:spPr>
              <a:xfrm flipH="1">
                <a:off x="3378527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>
                <a:cxnSpLocks/>
              </p:cNvCxnSpPr>
              <p:nvPr/>
            </p:nvCxnSpPr>
            <p:spPr>
              <a:xfrm flipH="1">
                <a:off x="350329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>
                <a:cxnSpLocks/>
              </p:cNvCxnSpPr>
              <p:nvPr/>
            </p:nvCxnSpPr>
            <p:spPr>
              <a:xfrm flipH="1">
                <a:off x="362806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>
                <a:cxnSpLocks/>
              </p:cNvCxnSpPr>
              <p:nvPr/>
            </p:nvCxnSpPr>
            <p:spPr>
              <a:xfrm flipH="1">
                <a:off x="3013872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>
                <a:cxnSpLocks/>
              </p:cNvCxnSpPr>
              <p:nvPr/>
            </p:nvCxnSpPr>
            <p:spPr>
              <a:xfrm flipH="1">
                <a:off x="3625983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>
                <a:cxnSpLocks/>
              </p:cNvCxnSpPr>
              <p:nvPr/>
            </p:nvCxnSpPr>
            <p:spPr>
              <a:xfrm flipH="1">
                <a:off x="3421946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>
                <a:cxnSpLocks/>
              </p:cNvCxnSpPr>
              <p:nvPr/>
            </p:nvCxnSpPr>
            <p:spPr>
              <a:xfrm flipH="1">
                <a:off x="3217909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6" name="Group 435"/>
          <p:cNvGrpSpPr/>
          <p:nvPr/>
        </p:nvGrpSpPr>
        <p:grpSpPr>
          <a:xfrm>
            <a:off x="5026216" y="64028"/>
            <a:ext cx="2001828" cy="3046707"/>
            <a:chOff x="2658148" y="64028"/>
            <a:chExt cx="2001828" cy="3046707"/>
          </a:xfrm>
        </p:grpSpPr>
        <p:sp>
          <p:nvSpPr>
            <p:cNvPr id="437" name="TextBox 43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439" name="TextBox 43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43" name="Straight Arrow Connector 442"/>
              <p:cNvCxnSpPr>
                <a:cxnSpLocks/>
                <a:stCxn id="440" idx="2"/>
                <a:endCxn id="44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tangle 44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4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49" name="Straight Arrow Connector 448"/>
              <p:cNvCxnSpPr>
                <a:cxnSpLocks/>
                <a:stCxn id="44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TextBox 449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Coherent L2</a:t>
                </a:r>
              </a:p>
            </p:txBody>
          </p:sp>
          <p:cxnSp>
            <p:nvCxnSpPr>
              <p:cNvPr id="453" name="Straight Arrow Connector 452"/>
              <p:cNvCxnSpPr>
                <a:cxnSpLocks/>
                <a:stCxn id="44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/>
              <p:cNvCxnSpPr>
                <a:cxnSpLocks/>
                <a:stCxn id="444" idx="2"/>
                <a:endCxn id="44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cxnSpLocks/>
                <a:stCxn id="445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Arrow Connector 456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>
                <a:cxnSpLocks/>
              </p:cNvCxnSpPr>
              <p:nvPr/>
            </p:nvCxnSpPr>
            <p:spPr>
              <a:xfrm>
                <a:off x="3013872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>
                <a:cxnSpLocks/>
              </p:cNvCxnSpPr>
              <p:nvPr/>
            </p:nvCxnSpPr>
            <p:spPr>
              <a:xfrm>
                <a:off x="3625983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>
                <a:cxnSpLocks/>
              </p:cNvCxnSpPr>
              <p:nvPr/>
            </p:nvCxnSpPr>
            <p:spPr>
              <a:xfrm>
                <a:off x="3421946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>
                <a:cxnSpLocks/>
              </p:cNvCxnSpPr>
              <p:nvPr/>
            </p:nvCxnSpPr>
            <p:spPr>
              <a:xfrm>
                <a:off x="3217909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/>
          <p:cNvGrpSpPr/>
          <p:nvPr/>
        </p:nvGrpSpPr>
        <p:grpSpPr>
          <a:xfrm>
            <a:off x="7415726" y="64028"/>
            <a:ext cx="2001828" cy="3046707"/>
            <a:chOff x="2658148" y="64028"/>
            <a:chExt cx="2001828" cy="3046707"/>
          </a:xfrm>
        </p:grpSpPr>
        <p:sp>
          <p:nvSpPr>
            <p:cNvPr id="477" name="TextBox 47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479" name="TextBox 47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83" name="Straight Arrow Connector 482"/>
              <p:cNvCxnSpPr>
                <a:cxnSpLocks/>
                <a:stCxn id="480" idx="2"/>
                <a:endCxn id="48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Rectangle 48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8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88" name="Straight Arrow Connector 487"/>
              <p:cNvCxnSpPr>
                <a:cxnSpLocks/>
                <a:stCxn id="48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TextBox 488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Coherent L2</a:t>
                </a:r>
              </a:p>
            </p:txBody>
          </p:sp>
          <p:cxnSp>
            <p:nvCxnSpPr>
              <p:cNvPr id="492" name="Straight Arrow Connector 491"/>
              <p:cNvCxnSpPr>
                <a:cxnSpLocks/>
                <a:stCxn id="48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/>
              <p:cNvCxnSpPr>
                <a:cxnSpLocks/>
                <a:stCxn id="484" idx="2"/>
                <a:endCxn id="48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>
                <a:cxnSpLocks/>
                <a:stCxn id="485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502"/>
              <p:cNvCxnSpPr>
                <a:cxnSpLocks/>
              </p:cNvCxnSpPr>
              <p:nvPr/>
            </p:nvCxnSpPr>
            <p:spPr>
              <a:xfrm>
                <a:off x="3013872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/>
              <p:cNvCxnSpPr>
                <a:cxnSpLocks/>
              </p:cNvCxnSpPr>
              <p:nvPr/>
            </p:nvCxnSpPr>
            <p:spPr>
              <a:xfrm>
                <a:off x="3625983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>
                <a:cxnSpLocks/>
              </p:cNvCxnSpPr>
              <p:nvPr/>
            </p:nvCxnSpPr>
            <p:spPr>
              <a:xfrm>
                <a:off x="3421946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>
                <a:cxnSpLocks/>
              </p:cNvCxnSpPr>
              <p:nvPr/>
            </p:nvCxnSpPr>
            <p:spPr>
              <a:xfrm>
                <a:off x="3217909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7" name="Straight Arrow Connector 506"/>
          <p:cNvCxnSpPr>
            <a:cxnSpLocks/>
          </p:cNvCxnSpPr>
          <p:nvPr/>
        </p:nvCxnSpPr>
        <p:spPr>
          <a:xfrm flipV="1">
            <a:off x="7817669" y="130139"/>
            <a:ext cx="1591349" cy="680075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cxnSpLocks/>
            <a:stCxn id="485" idx="3"/>
          </p:cNvCxnSpPr>
          <p:nvPr/>
        </p:nvCxnSpPr>
        <p:spPr>
          <a:xfrm flipV="1">
            <a:off x="8698670" y="161393"/>
            <a:ext cx="730946" cy="634569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>
            <a:cxnSpLocks/>
            <a:stCxn id="490" idx="3"/>
          </p:cNvCxnSpPr>
          <p:nvPr/>
        </p:nvCxnSpPr>
        <p:spPr>
          <a:xfrm flipV="1">
            <a:off x="8600225" y="197398"/>
            <a:ext cx="855407" cy="1113715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28</cp:revision>
  <dcterms:created xsi:type="dcterms:W3CDTF">2017-03-31T12:42:57Z</dcterms:created>
  <dcterms:modified xsi:type="dcterms:W3CDTF">2017-07-12T19:41:35Z</dcterms:modified>
</cp:coreProperties>
</file>