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716000" cy="3657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52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228" y="-750"/>
      </p:cViewPr>
      <p:guideLst>
        <p:guide orient="horz" pos="1152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136228"/>
            <a:ext cx="11658600" cy="7840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072640"/>
            <a:ext cx="96012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4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58422"/>
            <a:ext cx="4629150" cy="12488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58422"/>
            <a:ext cx="13658850" cy="12488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2350347"/>
            <a:ext cx="1165860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1550248"/>
            <a:ext cx="1165860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341208"/>
            <a:ext cx="9144000" cy="9660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341208"/>
            <a:ext cx="9144000" cy="9660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2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6473"/>
            <a:ext cx="123444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818727"/>
            <a:ext cx="6060282" cy="3412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159934"/>
            <a:ext cx="6060282" cy="2107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1" y="818727"/>
            <a:ext cx="6062663" cy="3412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1" y="1159934"/>
            <a:ext cx="6062663" cy="2107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0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7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5627"/>
            <a:ext cx="4512470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8" y="145627"/>
            <a:ext cx="7667625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765387"/>
            <a:ext cx="4512470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3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2560322"/>
            <a:ext cx="822960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326813"/>
            <a:ext cx="822960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2862581"/>
            <a:ext cx="822960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6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46473"/>
            <a:ext cx="12344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853442"/>
            <a:ext cx="1234440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3390055"/>
            <a:ext cx="3200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3858-976E-4C3E-BA77-60674B37380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3390055"/>
            <a:ext cx="4343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3390055"/>
            <a:ext cx="3200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5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259"/>
          <p:cNvSpPr/>
          <p:nvPr/>
        </p:nvSpPr>
        <p:spPr>
          <a:xfrm>
            <a:off x="-64525" y="1981200"/>
            <a:ext cx="4731013" cy="137160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2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-64525" y="381000"/>
            <a:ext cx="9417739" cy="1067008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10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-457200" y="3099210"/>
            <a:ext cx="303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lphaLcParenBoth"/>
            </a:pPr>
            <a:r>
              <a:rPr lang="en-US" dirty="0"/>
              <a:t>Mem-Side Local </a:t>
            </a:r>
          </a:p>
          <a:p>
            <a:pPr algn="ctr"/>
            <a:r>
              <a:rPr lang="en-US" dirty="0"/>
              <a:t>Only L2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636218" y="3237709"/>
            <a:ext cx="131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 Static R$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4506352" y="3099210"/>
            <a:ext cx="2742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(c) Shared Coherent </a:t>
            </a:r>
            <a:br>
              <a:rPr lang="en-US" dirty="0"/>
            </a:br>
            <a:r>
              <a:rPr lang="en-US" dirty="0"/>
              <a:t>L1+L2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8226456" y="3237709"/>
            <a:ext cx="366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(d) NUMA-Aware L1+L2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317576" y="161393"/>
            <a:ext cx="467628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0)    Allocate ½ ways for local and ½ for remote data</a:t>
            </a:r>
          </a:p>
          <a:p>
            <a:pPr marL="342900" indent="-342900">
              <a:buAutoNum type="arabicParenR"/>
            </a:pPr>
            <a:r>
              <a:rPr lang="en-US" sz="1600" dirty="0"/>
              <a:t>Estimate </a:t>
            </a:r>
            <a:r>
              <a:rPr lang="en-US" sz="1600" dirty="0" smtClean="0"/>
              <a:t>incoming inter-GPU BW and </a:t>
            </a:r>
            <a:r>
              <a:rPr lang="en-US" sz="1600" dirty="0"/>
              <a:t>monitor </a:t>
            </a:r>
            <a:r>
              <a:rPr lang="en-US" sz="1600" dirty="0" smtClean="0"/>
              <a:t>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local DRAM </a:t>
            </a:r>
            <a:r>
              <a:rPr lang="en-US" sz="1600" dirty="0"/>
              <a:t>outgoing BW</a:t>
            </a:r>
          </a:p>
          <a:p>
            <a:pPr marL="342900" indent="-342900">
              <a:buAutoNum type="arabicParenR" startAt="2"/>
            </a:pPr>
            <a:r>
              <a:rPr lang="en-US" sz="1600" dirty="0"/>
              <a:t>If </a:t>
            </a:r>
            <a:r>
              <a:rPr lang="en-US" sz="1600" dirty="0" smtClean="0"/>
              <a:t>inter-GPU BW </a:t>
            </a:r>
            <a:r>
              <a:rPr lang="en-US" sz="1600" dirty="0"/>
              <a:t>is saturated and </a:t>
            </a:r>
            <a:r>
              <a:rPr lang="en-US" sz="1600" dirty="0" smtClean="0"/>
              <a:t>DRAM </a:t>
            </a:r>
            <a:r>
              <a:rPr lang="en-US" sz="1600" dirty="0"/>
              <a:t>BW not </a:t>
            </a:r>
          </a:p>
          <a:p>
            <a:r>
              <a:rPr lang="en-US" sz="1600" dirty="0"/>
              <a:t>            - </a:t>
            </a:r>
            <a:r>
              <a:rPr lang="en-US" sz="1600" i="1" dirty="0" err="1"/>
              <a:t>RemoteWays</a:t>
            </a:r>
            <a:r>
              <a:rPr lang="en-US" sz="1600" i="1" dirty="0"/>
              <a:t>++ </a:t>
            </a:r>
            <a:r>
              <a:rPr lang="en-US" sz="1600" dirty="0"/>
              <a:t>and </a:t>
            </a:r>
            <a:r>
              <a:rPr lang="en-US" sz="1600" i="1" dirty="0" err="1"/>
              <a:t>LocalWays</a:t>
            </a:r>
            <a:r>
              <a:rPr lang="en-US" sz="1600" i="1" dirty="0"/>
              <a:t>--</a:t>
            </a:r>
          </a:p>
          <a:p>
            <a:pPr marL="342900" indent="-342900">
              <a:buAutoNum type="arabicParenR" startAt="3"/>
            </a:pPr>
            <a:r>
              <a:rPr lang="en-US" sz="1600" dirty="0"/>
              <a:t>If </a:t>
            </a:r>
            <a:r>
              <a:rPr lang="en-US" sz="1600" dirty="0" smtClean="0"/>
              <a:t>DRAM </a:t>
            </a:r>
            <a:r>
              <a:rPr lang="en-US" sz="1600" dirty="0"/>
              <a:t>BW is saturated and </a:t>
            </a:r>
            <a:r>
              <a:rPr lang="en-US" sz="1600" dirty="0" smtClean="0"/>
              <a:t>inter-GPU BW </a:t>
            </a:r>
            <a:r>
              <a:rPr lang="en-US" sz="1600" dirty="0"/>
              <a:t>not</a:t>
            </a:r>
          </a:p>
          <a:p>
            <a:r>
              <a:rPr lang="en-US" sz="1600" dirty="0"/>
              <a:t>            - </a:t>
            </a:r>
            <a:r>
              <a:rPr lang="en-US" sz="1600" i="1" dirty="0" err="1"/>
              <a:t>RemoteWays</a:t>
            </a:r>
            <a:r>
              <a:rPr lang="en-US" sz="1600" i="1" dirty="0"/>
              <a:t>--</a:t>
            </a:r>
            <a:r>
              <a:rPr lang="en-US" sz="1600" dirty="0"/>
              <a:t> and </a:t>
            </a:r>
            <a:r>
              <a:rPr lang="en-US" sz="1600" i="1" dirty="0" err="1"/>
              <a:t>LocalWays</a:t>
            </a:r>
            <a:r>
              <a:rPr lang="en-US" sz="1600" i="1" dirty="0"/>
              <a:t>++</a:t>
            </a:r>
          </a:p>
          <a:p>
            <a:pPr marL="342900" indent="-342900">
              <a:buAutoNum type="arabicParenR" startAt="4"/>
            </a:pPr>
            <a:r>
              <a:rPr lang="en-US" sz="1600" dirty="0"/>
              <a:t>If both are saturated</a:t>
            </a:r>
          </a:p>
          <a:p>
            <a:r>
              <a:rPr lang="en-US" sz="1600" dirty="0"/>
              <a:t>            - </a:t>
            </a:r>
            <a:r>
              <a:rPr lang="en-US" sz="1600" i="1" dirty="0"/>
              <a:t>Equalize allocated ways (++ and --)</a:t>
            </a:r>
          </a:p>
          <a:p>
            <a:pPr marL="342900" indent="-342900">
              <a:buAutoNum type="arabicParenR" startAt="5"/>
            </a:pPr>
            <a:r>
              <a:rPr lang="en-US" sz="1600" dirty="0"/>
              <a:t>None of them is saturated</a:t>
            </a:r>
          </a:p>
          <a:p>
            <a:r>
              <a:rPr lang="en-US" sz="1600" dirty="0"/>
              <a:t>            - </a:t>
            </a:r>
            <a:r>
              <a:rPr lang="en-US" sz="1600" i="1" dirty="0"/>
              <a:t>Do nothing</a:t>
            </a:r>
          </a:p>
          <a:p>
            <a:pPr marL="342900" indent="-342900">
              <a:buAutoNum type="arabicParenR" startAt="6"/>
            </a:pPr>
            <a:r>
              <a:rPr lang="en-US" sz="1600" dirty="0"/>
              <a:t>Go back to 1) after </a:t>
            </a:r>
            <a:r>
              <a:rPr lang="en-US" sz="1600" i="1" dirty="0" err="1"/>
              <a:t>SampleTime</a:t>
            </a:r>
            <a:r>
              <a:rPr lang="en-US" sz="1600" dirty="0"/>
              <a:t> cycles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97674" y="0"/>
            <a:ext cx="0" cy="36576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cxnSpLocks/>
          </p:cNvCxnSpPr>
          <p:nvPr/>
        </p:nvCxnSpPr>
        <p:spPr>
          <a:xfrm flipH="1">
            <a:off x="4659874" y="0"/>
            <a:ext cx="6614" cy="36576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cxnSpLocks/>
          </p:cNvCxnSpPr>
          <p:nvPr/>
        </p:nvCxnSpPr>
        <p:spPr>
          <a:xfrm>
            <a:off x="7098274" y="0"/>
            <a:ext cx="0" cy="36576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353214" y="-69766"/>
            <a:ext cx="2955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Cache Partitioning Algorithm</a:t>
            </a:r>
          </a:p>
        </p:txBody>
      </p:sp>
      <p:grpSp>
        <p:nvGrpSpPr>
          <p:cNvPr id="177" name="Group 176"/>
          <p:cNvGrpSpPr/>
          <p:nvPr/>
        </p:nvGrpSpPr>
        <p:grpSpPr>
          <a:xfrm>
            <a:off x="2636707" y="64028"/>
            <a:ext cx="2001828" cy="3046707"/>
            <a:chOff x="2658148" y="64028"/>
            <a:chExt cx="2001828" cy="3046707"/>
          </a:xfrm>
        </p:grpSpPr>
        <p:sp>
          <p:nvSpPr>
            <p:cNvPr id="173" name="TextBox 172"/>
            <p:cNvSpPr txBox="1"/>
            <p:nvPr/>
          </p:nvSpPr>
          <p:spPr>
            <a:xfrm rot="16200000">
              <a:off x="3810860" y="543546"/>
              <a:ext cx="10824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SW-based </a:t>
              </a:r>
            </a:p>
            <a:p>
              <a:pPr algn="ctr"/>
              <a:r>
                <a:rPr lang="en-US" sz="1600" b="1" dirty="0"/>
                <a:t>Coherent</a:t>
              </a: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658148" y="64028"/>
              <a:ext cx="2001828" cy="3046707"/>
              <a:chOff x="2658148" y="64028"/>
              <a:chExt cx="2001828" cy="3046707"/>
            </a:xfrm>
          </p:grpSpPr>
          <p:sp>
            <p:nvSpPr>
              <p:cNvPr id="160" name="TextBox 159"/>
              <p:cNvSpPr txBox="1"/>
              <p:nvPr/>
            </p:nvSpPr>
            <p:spPr>
              <a:xfrm>
                <a:off x="3870080" y="1511291"/>
                <a:ext cx="7898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To Switch</a:t>
                </a:r>
                <a:endParaRPr lang="en-US" sz="1200" b="1" dirty="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2692289" y="79417"/>
                <a:ext cx="381000" cy="33855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SM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144818" y="640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2699557" y="664785"/>
                <a:ext cx="366463" cy="262354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rgbClr val="92D050"/>
                </a:bgClr>
              </a:patt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L1</a:t>
                </a:r>
              </a:p>
            </p:txBody>
          </p:sp>
          <p:cxnSp>
            <p:nvCxnSpPr>
              <p:cNvPr id="133" name="Straight Arrow Connector 132"/>
              <p:cNvCxnSpPr>
                <a:cxnSpLocks/>
                <a:stCxn id="130" idx="2"/>
                <a:endCxn id="132" idx="0"/>
              </p:cNvCxnSpPr>
              <p:nvPr/>
            </p:nvCxnSpPr>
            <p:spPr>
              <a:xfrm>
                <a:off x="2882789" y="417971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Rectangle 135"/>
              <p:cNvSpPr/>
              <p:nvPr/>
            </p:nvSpPr>
            <p:spPr>
              <a:xfrm>
                <a:off x="3567361" y="79417"/>
                <a:ext cx="381000" cy="33855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SM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574629" y="664785"/>
                <a:ext cx="366463" cy="262354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rgbClr val="92D050"/>
                </a:bgClr>
              </a:patt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L1</a:t>
                </a: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2658148" y="1695087"/>
                <a:ext cx="1280863" cy="1905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NoC</a:t>
                </a:r>
                <a:endParaRPr lang="en-US" dirty="0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2741437" y="2132401"/>
                <a:ext cx="1114284" cy="2743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L2</a:t>
                </a: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2841379" y="2653535"/>
                <a:ext cx="914401" cy="457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DRAM</a:t>
                </a:r>
              </a:p>
            </p:txBody>
          </p:sp>
          <p:cxnSp>
            <p:nvCxnSpPr>
              <p:cNvPr id="159" name="Straight Arrow Connector 158"/>
              <p:cNvCxnSpPr>
                <a:cxnSpLocks/>
                <a:stCxn id="142" idx="3"/>
              </p:cNvCxnSpPr>
              <p:nvPr/>
            </p:nvCxnSpPr>
            <p:spPr>
              <a:xfrm>
                <a:off x="3939011" y="1790337"/>
                <a:ext cx="488455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/>
              <p:cNvSpPr txBox="1"/>
              <p:nvPr/>
            </p:nvSpPr>
            <p:spPr>
              <a:xfrm>
                <a:off x="3144818" y="5593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2754511" y="1173953"/>
                <a:ext cx="1088136" cy="27432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R$</a:t>
                </a:r>
              </a:p>
            </p:txBody>
          </p:sp>
          <p:cxnSp>
            <p:nvCxnSpPr>
              <p:cNvPr id="335" name="Straight Arrow Connector 334"/>
              <p:cNvCxnSpPr>
                <a:cxnSpLocks/>
                <a:stCxn id="132" idx="2"/>
              </p:cNvCxnSpPr>
              <p:nvPr/>
            </p:nvCxnSpPr>
            <p:spPr>
              <a:xfrm>
                <a:off x="2882789" y="927139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/>
              <p:cNvCxnSpPr>
                <a:cxnSpLocks/>
                <a:stCxn id="136" idx="2"/>
                <a:endCxn id="137" idx="0"/>
              </p:cNvCxnSpPr>
              <p:nvPr/>
            </p:nvCxnSpPr>
            <p:spPr>
              <a:xfrm>
                <a:off x="3757861" y="417971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Arrow Connector 336"/>
              <p:cNvCxnSpPr>
                <a:cxnSpLocks/>
                <a:stCxn id="137" idx="2"/>
              </p:cNvCxnSpPr>
              <p:nvPr/>
            </p:nvCxnSpPr>
            <p:spPr>
              <a:xfrm flipH="1">
                <a:off x="3755781" y="927139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/>
              <p:cNvCxnSpPr>
                <a:cxnSpLocks/>
              </p:cNvCxnSpPr>
              <p:nvPr/>
            </p:nvCxnSpPr>
            <p:spPr>
              <a:xfrm flipH="1">
                <a:off x="2879455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/>
              <p:cNvCxnSpPr>
                <a:cxnSpLocks/>
              </p:cNvCxnSpPr>
              <p:nvPr/>
            </p:nvCxnSpPr>
            <p:spPr>
              <a:xfrm flipH="1">
                <a:off x="3752829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Arrow Connector 339"/>
              <p:cNvCxnSpPr>
                <a:cxnSpLocks/>
              </p:cNvCxnSpPr>
              <p:nvPr/>
            </p:nvCxnSpPr>
            <p:spPr>
              <a:xfrm flipH="1">
                <a:off x="3004223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Arrow Connector 340"/>
              <p:cNvCxnSpPr>
                <a:cxnSpLocks/>
              </p:cNvCxnSpPr>
              <p:nvPr/>
            </p:nvCxnSpPr>
            <p:spPr>
              <a:xfrm flipH="1">
                <a:off x="3128991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Arrow Connector 341"/>
              <p:cNvCxnSpPr>
                <a:cxnSpLocks/>
              </p:cNvCxnSpPr>
              <p:nvPr/>
            </p:nvCxnSpPr>
            <p:spPr>
              <a:xfrm flipH="1">
                <a:off x="3253759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Arrow Connector 342"/>
              <p:cNvCxnSpPr>
                <a:cxnSpLocks/>
              </p:cNvCxnSpPr>
              <p:nvPr/>
            </p:nvCxnSpPr>
            <p:spPr>
              <a:xfrm flipH="1">
                <a:off x="3378527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>
                <a:cxnSpLocks/>
              </p:cNvCxnSpPr>
              <p:nvPr/>
            </p:nvCxnSpPr>
            <p:spPr>
              <a:xfrm flipH="1">
                <a:off x="3503295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>
                <a:cxnSpLocks/>
              </p:cNvCxnSpPr>
              <p:nvPr/>
            </p:nvCxnSpPr>
            <p:spPr>
              <a:xfrm flipH="1">
                <a:off x="3628063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>
                <a:cxnSpLocks/>
              </p:cNvCxnSpPr>
              <p:nvPr/>
            </p:nvCxnSpPr>
            <p:spPr>
              <a:xfrm flipH="1">
                <a:off x="2879455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>
                <a:cxnSpLocks/>
              </p:cNvCxnSpPr>
              <p:nvPr/>
            </p:nvCxnSpPr>
            <p:spPr>
              <a:xfrm flipH="1">
                <a:off x="3752829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>
                <a:cxnSpLocks/>
              </p:cNvCxnSpPr>
              <p:nvPr/>
            </p:nvCxnSpPr>
            <p:spPr>
              <a:xfrm flipH="1">
                <a:off x="3004223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Arrow Connector 348"/>
              <p:cNvCxnSpPr>
                <a:cxnSpLocks/>
              </p:cNvCxnSpPr>
              <p:nvPr/>
            </p:nvCxnSpPr>
            <p:spPr>
              <a:xfrm flipH="1">
                <a:off x="3128991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Arrow Connector 349"/>
              <p:cNvCxnSpPr>
                <a:cxnSpLocks/>
              </p:cNvCxnSpPr>
              <p:nvPr/>
            </p:nvCxnSpPr>
            <p:spPr>
              <a:xfrm flipH="1">
                <a:off x="3253759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Arrow Connector 350"/>
              <p:cNvCxnSpPr>
                <a:cxnSpLocks/>
              </p:cNvCxnSpPr>
              <p:nvPr/>
            </p:nvCxnSpPr>
            <p:spPr>
              <a:xfrm flipH="1">
                <a:off x="3378527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>
                <a:cxnSpLocks/>
              </p:cNvCxnSpPr>
              <p:nvPr/>
            </p:nvCxnSpPr>
            <p:spPr>
              <a:xfrm flipH="1">
                <a:off x="3503295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>
                <a:cxnSpLocks/>
              </p:cNvCxnSpPr>
              <p:nvPr/>
            </p:nvCxnSpPr>
            <p:spPr>
              <a:xfrm flipH="1">
                <a:off x="3628063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Arrow Connector 353"/>
              <p:cNvCxnSpPr>
                <a:cxnSpLocks/>
              </p:cNvCxnSpPr>
              <p:nvPr/>
            </p:nvCxnSpPr>
            <p:spPr>
              <a:xfrm flipH="1">
                <a:off x="3013872" y="2399028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Arrow Connector 354"/>
              <p:cNvCxnSpPr>
                <a:cxnSpLocks/>
              </p:cNvCxnSpPr>
              <p:nvPr/>
            </p:nvCxnSpPr>
            <p:spPr>
              <a:xfrm flipH="1">
                <a:off x="3625983" y="2399028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Arrow Connector 355"/>
              <p:cNvCxnSpPr>
                <a:cxnSpLocks/>
              </p:cNvCxnSpPr>
              <p:nvPr/>
            </p:nvCxnSpPr>
            <p:spPr>
              <a:xfrm flipH="1">
                <a:off x="3421946" y="2399028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Arrow Connector 356"/>
              <p:cNvCxnSpPr>
                <a:cxnSpLocks/>
              </p:cNvCxnSpPr>
              <p:nvPr/>
            </p:nvCxnSpPr>
            <p:spPr>
              <a:xfrm flipH="1">
                <a:off x="3217909" y="2399028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6" name="Group 395"/>
          <p:cNvGrpSpPr/>
          <p:nvPr/>
        </p:nvGrpSpPr>
        <p:grpSpPr>
          <a:xfrm>
            <a:off x="247198" y="64028"/>
            <a:ext cx="2038802" cy="3127607"/>
            <a:chOff x="2658148" y="64028"/>
            <a:chExt cx="2038802" cy="3127607"/>
          </a:xfrm>
        </p:grpSpPr>
        <p:sp>
          <p:nvSpPr>
            <p:cNvPr id="397" name="TextBox 396"/>
            <p:cNvSpPr txBox="1"/>
            <p:nvPr/>
          </p:nvSpPr>
          <p:spPr>
            <a:xfrm rot="16200000">
              <a:off x="3810860" y="543546"/>
              <a:ext cx="10824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SW-based </a:t>
              </a:r>
            </a:p>
            <a:p>
              <a:pPr algn="ctr"/>
              <a:r>
                <a:rPr lang="en-US" sz="1600" b="1" dirty="0"/>
                <a:t>Coherent</a:t>
              </a:r>
            </a:p>
          </p:txBody>
        </p:sp>
        <p:grpSp>
          <p:nvGrpSpPr>
            <p:cNvPr id="398" name="Group 397"/>
            <p:cNvGrpSpPr/>
            <p:nvPr/>
          </p:nvGrpSpPr>
          <p:grpSpPr>
            <a:xfrm>
              <a:off x="2658148" y="64028"/>
              <a:ext cx="2038802" cy="3127607"/>
              <a:chOff x="2658148" y="64028"/>
              <a:chExt cx="2038802" cy="3127607"/>
            </a:xfrm>
          </p:grpSpPr>
          <p:sp>
            <p:nvSpPr>
              <p:cNvPr id="399" name="TextBox 398"/>
              <p:cNvSpPr txBox="1"/>
              <p:nvPr/>
            </p:nvSpPr>
            <p:spPr>
              <a:xfrm>
                <a:off x="3870080" y="1511291"/>
                <a:ext cx="7898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To Switch</a:t>
                </a:r>
                <a:endParaRPr lang="en-US" sz="1200" b="1" dirty="0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2692289" y="79417"/>
                <a:ext cx="381000" cy="33855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SM</a:t>
                </a:r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>
                <a:off x="3144818" y="640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2699557" y="664785"/>
                <a:ext cx="366463" cy="262354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rgbClr val="92D050"/>
                </a:bgClr>
              </a:patt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L1</a:t>
                </a:r>
              </a:p>
            </p:txBody>
          </p:sp>
          <p:cxnSp>
            <p:nvCxnSpPr>
              <p:cNvPr id="403" name="Straight Arrow Connector 402"/>
              <p:cNvCxnSpPr>
                <a:cxnSpLocks/>
                <a:stCxn id="400" idx="2"/>
                <a:endCxn id="402" idx="0"/>
              </p:cNvCxnSpPr>
              <p:nvPr/>
            </p:nvCxnSpPr>
            <p:spPr>
              <a:xfrm>
                <a:off x="2882789" y="417971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4" name="Rectangle 403"/>
              <p:cNvSpPr/>
              <p:nvPr/>
            </p:nvSpPr>
            <p:spPr>
              <a:xfrm>
                <a:off x="3567361" y="79417"/>
                <a:ext cx="381000" cy="33855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SM</a:t>
                </a: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3574629" y="664785"/>
                <a:ext cx="366463" cy="262354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rgbClr val="92D050"/>
                </a:bgClr>
              </a:patt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L1</a:t>
                </a:r>
              </a:p>
            </p:txBody>
          </p:sp>
          <p:sp>
            <p:nvSpPr>
              <p:cNvPr id="406" name="Rounded Rectangle 141"/>
              <p:cNvSpPr/>
              <p:nvPr/>
            </p:nvSpPr>
            <p:spPr>
              <a:xfrm>
                <a:off x="2658148" y="1695087"/>
                <a:ext cx="1280863" cy="1905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NoC</a:t>
                </a:r>
                <a:endParaRPr lang="en-US" dirty="0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2741437" y="2132401"/>
                <a:ext cx="1114284" cy="2743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L2</a:t>
                </a:r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2841379" y="2653535"/>
                <a:ext cx="914401" cy="457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DRAM</a:t>
                </a:r>
              </a:p>
            </p:txBody>
          </p:sp>
          <p:cxnSp>
            <p:nvCxnSpPr>
              <p:cNvPr id="409" name="Straight Arrow Connector 408"/>
              <p:cNvCxnSpPr>
                <a:cxnSpLocks/>
                <a:stCxn id="406" idx="3"/>
              </p:cNvCxnSpPr>
              <p:nvPr/>
            </p:nvCxnSpPr>
            <p:spPr>
              <a:xfrm>
                <a:off x="3939011" y="1790337"/>
                <a:ext cx="488455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0" name="TextBox 409"/>
              <p:cNvSpPr txBox="1"/>
              <p:nvPr/>
            </p:nvSpPr>
            <p:spPr>
              <a:xfrm>
                <a:off x="3144818" y="5593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12" name="TextBox 411"/>
              <p:cNvSpPr txBox="1"/>
              <p:nvPr/>
            </p:nvSpPr>
            <p:spPr>
              <a:xfrm rot="16200000">
                <a:off x="3792023" y="2286708"/>
                <a:ext cx="12866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Coherent</a:t>
                </a:r>
              </a:p>
              <a:p>
                <a:pPr algn="ctr"/>
                <a:r>
                  <a:rPr lang="en-US" sz="1200" b="1" dirty="0" smtClean="0"/>
                  <a:t>(part of memory)</a:t>
                </a:r>
                <a:endParaRPr lang="en-US" sz="1200" b="1" dirty="0"/>
              </a:p>
            </p:txBody>
          </p:sp>
          <p:cxnSp>
            <p:nvCxnSpPr>
              <p:cNvPr id="413" name="Straight Arrow Connector 412"/>
              <p:cNvCxnSpPr>
                <a:cxnSpLocks/>
                <a:stCxn id="402" idx="2"/>
              </p:cNvCxnSpPr>
              <p:nvPr/>
            </p:nvCxnSpPr>
            <p:spPr>
              <a:xfrm flipH="1">
                <a:off x="2879455" y="927139"/>
                <a:ext cx="3334" cy="763902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Arrow Connector 413"/>
              <p:cNvCxnSpPr>
                <a:cxnSpLocks/>
                <a:stCxn id="404" idx="2"/>
                <a:endCxn id="405" idx="0"/>
              </p:cNvCxnSpPr>
              <p:nvPr/>
            </p:nvCxnSpPr>
            <p:spPr>
              <a:xfrm>
                <a:off x="3757861" y="417971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Arrow Connector 414"/>
              <p:cNvCxnSpPr>
                <a:cxnSpLocks/>
                <a:stCxn id="405" idx="2"/>
              </p:cNvCxnSpPr>
              <p:nvPr/>
            </p:nvCxnSpPr>
            <p:spPr>
              <a:xfrm>
                <a:off x="3757861" y="927139"/>
                <a:ext cx="0" cy="763902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/>
              <p:cNvCxnSpPr>
                <a:cxnSpLocks/>
              </p:cNvCxnSpPr>
              <p:nvPr/>
            </p:nvCxnSpPr>
            <p:spPr>
              <a:xfrm flipH="1">
                <a:off x="2879455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Arrow Connector 424"/>
              <p:cNvCxnSpPr>
                <a:cxnSpLocks/>
              </p:cNvCxnSpPr>
              <p:nvPr/>
            </p:nvCxnSpPr>
            <p:spPr>
              <a:xfrm flipH="1">
                <a:off x="3752829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Arrow Connector 425"/>
              <p:cNvCxnSpPr>
                <a:cxnSpLocks/>
              </p:cNvCxnSpPr>
              <p:nvPr/>
            </p:nvCxnSpPr>
            <p:spPr>
              <a:xfrm flipH="1">
                <a:off x="3004223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Arrow Connector 426"/>
              <p:cNvCxnSpPr>
                <a:cxnSpLocks/>
              </p:cNvCxnSpPr>
              <p:nvPr/>
            </p:nvCxnSpPr>
            <p:spPr>
              <a:xfrm flipH="1">
                <a:off x="3128991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Arrow Connector 427"/>
              <p:cNvCxnSpPr>
                <a:cxnSpLocks/>
              </p:cNvCxnSpPr>
              <p:nvPr/>
            </p:nvCxnSpPr>
            <p:spPr>
              <a:xfrm flipH="1">
                <a:off x="3253759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Arrow Connector 428"/>
              <p:cNvCxnSpPr>
                <a:cxnSpLocks/>
              </p:cNvCxnSpPr>
              <p:nvPr/>
            </p:nvCxnSpPr>
            <p:spPr>
              <a:xfrm flipH="1">
                <a:off x="3378527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Arrow Connector 429"/>
              <p:cNvCxnSpPr>
                <a:cxnSpLocks/>
              </p:cNvCxnSpPr>
              <p:nvPr/>
            </p:nvCxnSpPr>
            <p:spPr>
              <a:xfrm flipH="1">
                <a:off x="3503295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Arrow Connector 430"/>
              <p:cNvCxnSpPr>
                <a:cxnSpLocks/>
              </p:cNvCxnSpPr>
              <p:nvPr/>
            </p:nvCxnSpPr>
            <p:spPr>
              <a:xfrm flipH="1">
                <a:off x="3628063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Arrow Connector 431"/>
              <p:cNvCxnSpPr>
                <a:cxnSpLocks/>
              </p:cNvCxnSpPr>
              <p:nvPr/>
            </p:nvCxnSpPr>
            <p:spPr>
              <a:xfrm flipH="1">
                <a:off x="3013872" y="2399028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Arrow Connector 432"/>
              <p:cNvCxnSpPr>
                <a:cxnSpLocks/>
              </p:cNvCxnSpPr>
              <p:nvPr/>
            </p:nvCxnSpPr>
            <p:spPr>
              <a:xfrm flipH="1">
                <a:off x="3625983" y="2399028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Arrow Connector 433"/>
              <p:cNvCxnSpPr>
                <a:cxnSpLocks/>
              </p:cNvCxnSpPr>
              <p:nvPr/>
            </p:nvCxnSpPr>
            <p:spPr>
              <a:xfrm flipH="1">
                <a:off x="3421946" y="2399028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Arrow Connector 434"/>
              <p:cNvCxnSpPr>
                <a:cxnSpLocks/>
              </p:cNvCxnSpPr>
              <p:nvPr/>
            </p:nvCxnSpPr>
            <p:spPr>
              <a:xfrm flipH="1">
                <a:off x="3217909" y="2399028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6" name="Group 435"/>
          <p:cNvGrpSpPr/>
          <p:nvPr/>
        </p:nvGrpSpPr>
        <p:grpSpPr>
          <a:xfrm>
            <a:off x="5026216" y="64028"/>
            <a:ext cx="2001828" cy="3046707"/>
            <a:chOff x="2658148" y="64028"/>
            <a:chExt cx="2001828" cy="3046707"/>
          </a:xfrm>
        </p:grpSpPr>
        <p:sp>
          <p:nvSpPr>
            <p:cNvPr id="437" name="TextBox 436"/>
            <p:cNvSpPr txBox="1"/>
            <p:nvPr/>
          </p:nvSpPr>
          <p:spPr>
            <a:xfrm rot="16200000">
              <a:off x="3810860" y="543546"/>
              <a:ext cx="10824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SW-based </a:t>
              </a:r>
            </a:p>
            <a:p>
              <a:pPr algn="ctr"/>
              <a:r>
                <a:rPr lang="en-US" sz="1600" b="1" dirty="0"/>
                <a:t>Coherent</a:t>
              </a:r>
            </a:p>
          </p:txBody>
        </p:sp>
        <p:grpSp>
          <p:nvGrpSpPr>
            <p:cNvPr id="438" name="Group 437"/>
            <p:cNvGrpSpPr/>
            <p:nvPr/>
          </p:nvGrpSpPr>
          <p:grpSpPr>
            <a:xfrm>
              <a:off x="2658148" y="64028"/>
              <a:ext cx="2001828" cy="3046707"/>
              <a:chOff x="2658148" y="64028"/>
              <a:chExt cx="2001828" cy="3046707"/>
            </a:xfrm>
          </p:grpSpPr>
          <p:sp>
            <p:nvSpPr>
              <p:cNvPr id="439" name="TextBox 438"/>
              <p:cNvSpPr txBox="1"/>
              <p:nvPr/>
            </p:nvSpPr>
            <p:spPr>
              <a:xfrm>
                <a:off x="3870080" y="1511291"/>
                <a:ext cx="7898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To Switch</a:t>
                </a:r>
                <a:endParaRPr lang="en-US" sz="1200" b="1" dirty="0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2692289" y="79417"/>
                <a:ext cx="381000" cy="33855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SM</a:t>
                </a:r>
              </a:p>
            </p:txBody>
          </p:sp>
          <p:sp>
            <p:nvSpPr>
              <p:cNvPr id="441" name="TextBox 440"/>
              <p:cNvSpPr txBox="1"/>
              <p:nvPr/>
            </p:nvSpPr>
            <p:spPr>
              <a:xfrm>
                <a:off x="3144818" y="640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2699557" y="664785"/>
                <a:ext cx="366463" cy="262354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rgbClr val="92D050"/>
                </a:bgClr>
              </a:patt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L1</a:t>
                </a:r>
              </a:p>
            </p:txBody>
          </p:sp>
          <p:cxnSp>
            <p:nvCxnSpPr>
              <p:cNvPr id="443" name="Straight Arrow Connector 442"/>
              <p:cNvCxnSpPr>
                <a:cxnSpLocks/>
                <a:stCxn id="440" idx="2"/>
                <a:endCxn id="442" idx="0"/>
              </p:cNvCxnSpPr>
              <p:nvPr/>
            </p:nvCxnSpPr>
            <p:spPr>
              <a:xfrm>
                <a:off x="2882789" y="417971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4" name="Rectangle 443"/>
              <p:cNvSpPr/>
              <p:nvPr/>
            </p:nvSpPr>
            <p:spPr>
              <a:xfrm>
                <a:off x="3567361" y="79417"/>
                <a:ext cx="381000" cy="33855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SM</a:t>
                </a:r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3574629" y="664785"/>
                <a:ext cx="366463" cy="262354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rgbClr val="92D050"/>
                </a:bgClr>
              </a:patt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L1</a:t>
                </a:r>
              </a:p>
            </p:txBody>
          </p:sp>
          <p:sp>
            <p:nvSpPr>
              <p:cNvPr id="446" name="Rounded Rectangle 141"/>
              <p:cNvSpPr/>
              <p:nvPr/>
            </p:nvSpPr>
            <p:spPr>
              <a:xfrm>
                <a:off x="2658148" y="1695087"/>
                <a:ext cx="1280863" cy="1905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NoC</a:t>
                </a:r>
                <a:endParaRPr lang="en-US" dirty="0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2841379" y="2653535"/>
                <a:ext cx="914401" cy="457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DRAM</a:t>
                </a:r>
              </a:p>
            </p:txBody>
          </p:sp>
          <p:cxnSp>
            <p:nvCxnSpPr>
              <p:cNvPr id="449" name="Straight Arrow Connector 448"/>
              <p:cNvCxnSpPr>
                <a:cxnSpLocks/>
                <a:stCxn id="446" idx="3"/>
              </p:cNvCxnSpPr>
              <p:nvPr/>
            </p:nvCxnSpPr>
            <p:spPr>
              <a:xfrm>
                <a:off x="3939011" y="1790337"/>
                <a:ext cx="488455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TextBox 449"/>
              <p:cNvSpPr txBox="1"/>
              <p:nvPr/>
            </p:nvSpPr>
            <p:spPr>
              <a:xfrm>
                <a:off x="3144818" y="5593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2754511" y="1173953"/>
                <a:ext cx="1088136" cy="274320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rgbClr val="92D050"/>
                </a:bgClr>
              </a:patt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Coherent L2</a:t>
                </a:r>
              </a:p>
            </p:txBody>
          </p:sp>
          <p:cxnSp>
            <p:nvCxnSpPr>
              <p:cNvPr id="453" name="Straight Arrow Connector 452"/>
              <p:cNvCxnSpPr>
                <a:cxnSpLocks/>
                <a:stCxn id="442" idx="2"/>
              </p:cNvCxnSpPr>
              <p:nvPr/>
            </p:nvCxnSpPr>
            <p:spPr>
              <a:xfrm>
                <a:off x="2882789" y="927139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Arrow Connector 453"/>
              <p:cNvCxnSpPr>
                <a:cxnSpLocks/>
                <a:stCxn id="444" idx="2"/>
                <a:endCxn id="445" idx="0"/>
              </p:cNvCxnSpPr>
              <p:nvPr/>
            </p:nvCxnSpPr>
            <p:spPr>
              <a:xfrm>
                <a:off x="3757861" y="417971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Arrow Connector 454"/>
              <p:cNvCxnSpPr>
                <a:cxnSpLocks/>
                <a:stCxn id="445" idx="2"/>
              </p:cNvCxnSpPr>
              <p:nvPr/>
            </p:nvCxnSpPr>
            <p:spPr>
              <a:xfrm flipH="1">
                <a:off x="3755781" y="927139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Arrow Connector 455"/>
              <p:cNvCxnSpPr>
                <a:cxnSpLocks/>
              </p:cNvCxnSpPr>
              <p:nvPr/>
            </p:nvCxnSpPr>
            <p:spPr>
              <a:xfrm flipH="1">
                <a:off x="2879455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Arrow Connector 456"/>
              <p:cNvCxnSpPr>
                <a:cxnSpLocks/>
              </p:cNvCxnSpPr>
              <p:nvPr/>
            </p:nvCxnSpPr>
            <p:spPr>
              <a:xfrm flipH="1">
                <a:off x="3752829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Arrow Connector 457"/>
              <p:cNvCxnSpPr>
                <a:cxnSpLocks/>
              </p:cNvCxnSpPr>
              <p:nvPr/>
            </p:nvCxnSpPr>
            <p:spPr>
              <a:xfrm flipH="1">
                <a:off x="3004223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Arrow Connector 458"/>
              <p:cNvCxnSpPr>
                <a:cxnSpLocks/>
              </p:cNvCxnSpPr>
              <p:nvPr/>
            </p:nvCxnSpPr>
            <p:spPr>
              <a:xfrm flipH="1">
                <a:off x="3128991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Arrow Connector 459"/>
              <p:cNvCxnSpPr>
                <a:cxnSpLocks/>
              </p:cNvCxnSpPr>
              <p:nvPr/>
            </p:nvCxnSpPr>
            <p:spPr>
              <a:xfrm flipH="1">
                <a:off x="3253759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Arrow Connector 460"/>
              <p:cNvCxnSpPr>
                <a:cxnSpLocks/>
              </p:cNvCxnSpPr>
              <p:nvPr/>
            </p:nvCxnSpPr>
            <p:spPr>
              <a:xfrm flipH="1">
                <a:off x="3378527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Arrow Connector 461"/>
              <p:cNvCxnSpPr>
                <a:cxnSpLocks/>
              </p:cNvCxnSpPr>
              <p:nvPr/>
            </p:nvCxnSpPr>
            <p:spPr>
              <a:xfrm flipH="1">
                <a:off x="3503295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Arrow Connector 462"/>
              <p:cNvCxnSpPr>
                <a:cxnSpLocks/>
              </p:cNvCxnSpPr>
              <p:nvPr/>
            </p:nvCxnSpPr>
            <p:spPr>
              <a:xfrm flipH="1">
                <a:off x="3628063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Arrow Connector 471"/>
              <p:cNvCxnSpPr>
                <a:cxnSpLocks/>
              </p:cNvCxnSpPr>
              <p:nvPr/>
            </p:nvCxnSpPr>
            <p:spPr>
              <a:xfrm>
                <a:off x="3013872" y="1893280"/>
                <a:ext cx="0" cy="752562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Arrow Connector 472"/>
              <p:cNvCxnSpPr>
                <a:cxnSpLocks/>
              </p:cNvCxnSpPr>
              <p:nvPr/>
            </p:nvCxnSpPr>
            <p:spPr>
              <a:xfrm>
                <a:off x="3625983" y="1893280"/>
                <a:ext cx="0" cy="752562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Arrow Connector 473"/>
              <p:cNvCxnSpPr>
                <a:cxnSpLocks/>
              </p:cNvCxnSpPr>
              <p:nvPr/>
            </p:nvCxnSpPr>
            <p:spPr>
              <a:xfrm>
                <a:off x="3421946" y="1893280"/>
                <a:ext cx="0" cy="752562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Arrow Connector 474"/>
              <p:cNvCxnSpPr>
                <a:cxnSpLocks/>
              </p:cNvCxnSpPr>
              <p:nvPr/>
            </p:nvCxnSpPr>
            <p:spPr>
              <a:xfrm>
                <a:off x="3217909" y="1893280"/>
                <a:ext cx="0" cy="752562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6" name="Group 475"/>
          <p:cNvGrpSpPr/>
          <p:nvPr/>
        </p:nvGrpSpPr>
        <p:grpSpPr>
          <a:xfrm>
            <a:off x="7415726" y="64028"/>
            <a:ext cx="2001828" cy="3046707"/>
            <a:chOff x="2658148" y="64028"/>
            <a:chExt cx="2001828" cy="3046707"/>
          </a:xfrm>
        </p:grpSpPr>
        <p:sp>
          <p:nvSpPr>
            <p:cNvPr id="477" name="TextBox 476"/>
            <p:cNvSpPr txBox="1"/>
            <p:nvPr/>
          </p:nvSpPr>
          <p:spPr>
            <a:xfrm rot="16200000">
              <a:off x="3810860" y="543546"/>
              <a:ext cx="10824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SW-based </a:t>
              </a:r>
            </a:p>
            <a:p>
              <a:pPr algn="ctr"/>
              <a:r>
                <a:rPr lang="en-US" sz="1600" b="1" dirty="0"/>
                <a:t>Coherent</a:t>
              </a:r>
            </a:p>
          </p:txBody>
        </p:sp>
        <p:grpSp>
          <p:nvGrpSpPr>
            <p:cNvPr id="478" name="Group 477"/>
            <p:cNvGrpSpPr/>
            <p:nvPr/>
          </p:nvGrpSpPr>
          <p:grpSpPr>
            <a:xfrm>
              <a:off x="2658148" y="64028"/>
              <a:ext cx="2001828" cy="3046707"/>
              <a:chOff x="2658148" y="64028"/>
              <a:chExt cx="2001828" cy="3046707"/>
            </a:xfrm>
          </p:grpSpPr>
          <p:sp>
            <p:nvSpPr>
              <p:cNvPr id="479" name="TextBox 478"/>
              <p:cNvSpPr txBox="1"/>
              <p:nvPr/>
            </p:nvSpPr>
            <p:spPr>
              <a:xfrm>
                <a:off x="3870080" y="1511291"/>
                <a:ext cx="7898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To Switch</a:t>
                </a:r>
                <a:endParaRPr lang="en-US" sz="1200" b="1" dirty="0"/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2692289" y="79417"/>
                <a:ext cx="381000" cy="33855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SM</a:t>
                </a:r>
              </a:p>
            </p:txBody>
          </p:sp>
          <p:sp>
            <p:nvSpPr>
              <p:cNvPr id="481" name="TextBox 480"/>
              <p:cNvSpPr txBox="1"/>
              <p:nvPr/>
            </p:nvSpPr>
            <p:spPr>
              <a:xfrm>
                <a:off x="3144818" y="640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2699557" y="664785"/>
                <a:ext cx="366463" cy="262354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81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L1</a:t>
                </a:r>
              </a:p>
            </p:txBody>
          </p:sp>
          <p:cxnSp>
            <p:nvCxnSpPr>
              <p:cNvPr id="483" name="Straight Arrow Connector 482"/>
              <p:cNvCxnSpPr>
                <a:cxnSpLocks/>
                <a:stCxn id="480" idx="2"/>
                <a:endCxn id="482" idx="0"/>
              </p:cNvCxnSpPr>
              <p:nvPr/>
            </p:nvCxnSpPr>
            <p:spPr>
              <a:xfrm>
                <a:off x="2882789" y="417971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4" name="Rectangle 483"/>
              <p:cNvSpPr/>
              <p:nvPr/>
            </p:nvSpPr>
            <p:spPr>
              <a:xfrm>
                <a:off x="3567361" y="79417"/>
                <a:ext cx="381000" cy="33855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SM</a:t>
                </a:r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3574629" y="664785"/>
                <a:ext cx="366463" cy="262354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81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L1</a:t>
                </a:r>
              </a:p>
            </p:txBody>
          </p:sp>
          <p:sp>
            <p:nvSpPr>
              <p:cNvPr id="486" name="Rounded Rectangle 141"/>
              <p:cNvSpPr/>
              <p:nvPr/>
            </p:nvSpPr>
            <p:spPr>
              <a:xfrm>
                <a:off x="2658148" y="1695087"/>
                <a:ext cx="1280863" cy="1905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NoC</a:t>
                </a:r>
                <a:endParaRPr lang="en-US" dirty="0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2841379" y="2653535"/>
                <a:ext cx="914401" cy="457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DRAM</a:t>
                </a:r>
              </a:p>
            </p:txBody>
          </p:sp>
          <p:cxnSp>
            <p:nvCxnSpPr>
              <p:cNvPr id="488" name="Straight Arrow Connector 487"/>
              <p:cNvCxnSpPr>
                <a:cxnSpLocks/>
                <a:stCxn id="486" idx="3"/>
              </p:cNvCxnSpPr>
              <p:nvPr/>
            </p:nvCxnSpPr>
            <p:spPr>
              <a:xfrm>
                <a:off x="3939011" y="1790337"/>
                <a:ext cx="488455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9" name="TextBox 488"/>
              <p:cNvSpPr txBox="1"/>
              <p:nvPr/>
            </p:nvSpPr>
            <p:spPr>
              <a:xfrm>
                <a:off x="3144818" y="5593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2754511" y="1173953"/>
                <a:ext cx="1088136" cy="274320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81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Coherent L2</a:t>
                </a:r>
              </a:p>
            </p:txBody>
          </p:sp>
          <p:cxnSp>
            <p:nvCxnSpPr>
              <p:cNvPr id="492" name="Straight Arrow Connector 491"/>
              <p:cNvCxnSpPr>
                <a:cxnSpLocks/>
                <a:stCxn id="482" idx="2"/>
              </p:cNvCxnSpPr>
              <p:nvPr/>
            </p:nvCxnSpPr>
            <p:spPr>
              <a:xfrm>
                <a:off x="2882789" y="927139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Arrow Connector 492"/>
              <p:cNvCxnSpPr>
                <a:cxnSpLocks/>
                <a:stCxn id="484" idx="2"/>
                <a:endCxn id="485" idx="0"/>
              </p:cNvCxnSpPr>
              <p:nvPr/>
            </p:nvCxnSpPr>
            <p:spPr>
              <a:xfrm>
                <a:off x="3757861" y="417971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Arrow Connector 493"/>
              <p:cNvCxnSpPr>
                <a:cxnSpLocks/>
                <a:stCxn id="485" idx="2"/>
              </p:cNvCxnSpPr>
              <p:nvPr/>
            </p:nvCxnSpPr>
            <p:spPr>
              <a:xfrm flipH="1">
                <a:off x="3755781" y="927139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Arrow Connector 494"/>
              <p:cNvCxnSpPr>
                <a:cxnSpLocks/>
              </p:cNvCxnSpPr>
              <p:nvPr/>
            </p:nvCxnSpPr>
            <p:spPr>
              <a:xfrm flipH="1">
                <a:off x="2879455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Arrow Connector 495"/>
              <p:cNvCxnSpPr>
                <a:cxnSpLocks/>
              </p:cNvCxnSpPr>
              <p:nvPr/>
            </p:nvCxnSpPr>
            <p:spPr>
              <a:xfrm flipH="1">
                <a:off x="3752829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Arrow Connector 496"/>
              <p:cNvCxnSpPr>
                <a:cxnSpLocks/>
              </p:cNvCxnSpPr>
              <p:nvPr/>
            </p:nvCxnSpPr>
            <p:spPr>
              <a:xfrm flipH="1">
                <a:off x="3004223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Arrow Connector 497"/>
              <p:cNvCxnSpPr>
                <a:cxnSpLocks/>
              </p:cNvCxnSpPr>
              <p:nvPr/>
            </p:nvCxnSpPr>
            <p:spPr>
              <a:xfrm flipH="1">
                <a:off x="3128991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Arrow Connector 498"/>
              <p:cNvCxnSpPr>
                <a:cxnSpLocks/>
              </p:cNvCxnSpPr>
              <p:nvPr/>
            </p:nvCxnSpPr>
            <p:spPr>
              <a:xfrm flipH="1">
                <a:off x="3253759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Arrow Connector 499"/>
              <p:cNvCxnSpPr>
                <a:cxnSpLocks/>
              </p:cNvCxnSpPr>
              <p:nvPr/>
            </p:nvCxnSpPr>
            <p:spPr>
              <a:xfrm flipH="1">
                <a:off x="3378527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Arrow Connector 500"/>
              <p:cNvCxnSpPr>
                <a:cxnSpLocks/>
              </p:cNvCxnSpPr>
              <p:nvPr/>
            </p:nvCxnSpPr>
            <p:spPr>
              <a:xfrm flipH="1">
                <a:off x="3503295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Arrow Connector 501"/>
              <p:cNvCxnSpPr>
                <a:cxnSpLocks/>
              </p:cNvCxnSpPr>
              <p:nvPr/>
            </p:nvCxnSpPr>
            <p:spPr>
              <a:xfrm flipH="1">
                <a:off x="3628063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Arrow Connector 502"/>
              <p:cNvCxnSpPr>
                <a:cxnSpLocks/>
              </p:cNvCxnSpPr>
              <p:nvPr/>
            </p:nvCxnSpPr>
            <p:spPr>
              <a:xfrm>
                <a:off x="3013872" y="1893280"/>
                <a:ext cx="0" cy="752562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Arrow Connector 503"/>
              <p:cNvCxnSpPr>
                <a:cxnSpLocks/>
              </p:cNvCxnSpPr>
              <p:nvPr/>
            </p:nvCxnSpPr>
            <p:spPr>
              <a:xfrm>
                <a:off x="3625983" y="1893280"/>
                <a:ext cx="0" cy="752562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Arrow Connector 504"/>
              <p:cNvCxnSpPr>
                <a:cxnSpLocks/>
              </p:cNvCxnSpPr>
              <p:nvPr/>
            </p:nvCxnSpPr>
            <p:spPr>
              <a:xfrm>
                <a:off x="3421946" y="1893280"/>
                <a:ext cx="0" cy="752562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Arrow Connector 505"/>
              <p:cNvCxnSpPr>
                <a:cxnSpLocks/>
              </p:cNvCxnSpPr>
              <p:nvPr/>
            </p:nvCxnSpPr>
            <p:spPr>
              <a:xfrm>
                <a:off x="3217909" y="1893280"/>
                <a:ext cx="0" cy="752562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07" name="Straight Arrow Connector 506"/>
          <p:cNvCxnSpPr>
            <a:cxnSpLocks/>
          </p:cNvCxnSpPr>
          <p:nvPr/>
        </p:nvCxnSpPr>
        <p:spPr>
          <a:xfrm flipV="1">
            <a:off x="7817669" y="130139"/>
            <a:ext cx="1591349" cy="680075"/>
          </a:xfrm>
          <a:prstGeom prst="straightConnector1">
            <a:avLst/>
          </a:prstGeom>
          <a:ln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507"/>
          <p:cNvCxnSpPr>
            <a:cxnSpLocks/>
            <a:stCxn id="485" idx="3"/>
          </p:cNvCxnSpPr>
          <p:nvPr/>
        </p:nvCxnSpPr>
        <p:spPr>
          <a:xfrm flipV="1">
            <a:off x="8698670" y="161393"/>
            <a:ext cx="730946" cy="634569"/>
          </a:xfrm>
          <a:prstGeom prst="straightConnector1">
            <a:avLst/>
          </a:prstGeom>
          <a:ln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/>
          <p:cNvCxnSpPr>
            <a:cxnSpLocks/>
            <a:stCxn id="490" idx="3"/>
          </p:cNvCxnSpPr>
          <p:nvPr/>
        </p:nvCxnSpPr>
        <p:spPr>
          <a:xfrm flipV="1">
            <a:off x="8600225" y="197398"/>
            <a:ext cx="855407" cy="1113715"/>
          </a:xfrm>
          <a:prstGeom prst="straightConnector1">
            <a:avLst/>
          </a:prstGeom>
          <a:ln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 rot="16200000">
            <a:off x="3743273" y="2286708"/>
            <a:ext cx="1286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Coherent</a:t>
            </a:r>
          </a:p>
          <a:p>
            <a:pPr algn="ctr"/>
            <a:r>
              <a:rPr lang="en-US" sz="1200" b="1" dirty="0" smtClean="0"/>
              <a:t>(part of memory)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3321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109</Words>
  <Application>Microsoft Office PowerPoint</Application>
  <PresentationFormat>Custom</PresentationFormat>
  <Paragraphs>70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bscuser</dc:creator>
  <cp:lastModifiedBy>bscuser</cp:lastModifiedBy>
  <cp:revision>29</cp:revision>
  <dcterms:created xsi:type="dcterms:W3CDTF">2017-03-31T12:42:57Z</dcterms:created>
  <dcterms:modified xsi:type="dcterms:W3CDTF">2017-07-18T15:30:12Z</dcterms:modified>
</cp:coreProperties>
</file>