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handoutMasterIdLst>
    <p:handoutMasterId r:id="rId17"/>
  </p:handoutMasterIdLst>
  <p:sldIdLst>
    <p:sldId id="261" r:id="rId2"/>
    <p:sldId id="271" r:id="rId3"/>
    <p:sldId id="257" r:id="rId4"/>
    <p:sldId id="272" r:id="rId5"/>
    <p:sldId id="273" r:id="rId6"/>
    <p:sldId id="274" r:id="rId7"/>
    <p:sldId id="275" r:id="rId8"/>
    <p:sldId id="276" r:id="rId9"/>
    <p:sldId id="277" r:id="rId10"/>
    <p:sldId id="278" r:id="rId11"/>
    <p:sldId id="279" r:id="rId12"/>
    <p:sldId id="280" r:id="rId13"/>
    <p:sldId id="281" r:id="rId14"/>
    <p:sldId id="28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BC89EF96-8CEA-46FF-86C4-4CE0E760980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706" autoAdjust="0"/>
  </p:normalViewPr>
  <p:slideViewPr>
    <p:cSldViewPr snapToGrid="0">
      <p:cViewPr varScale="1">
        <p:scale>
          <a:sx n="107" d="100"/>
          <a:sy n="107" d="100"/>
        </p:scale>
        <p:origin x="696" y="144"/>
      </p:cViewPr>
      <p:guideLst>
        <p:guide pos="3840"/>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2" d="100"/>
          <a:sy n="82" d="100"/>
        </p:scale>
        <p:origin x="3852"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041DB8-B66F-4DC8-A96E-33677E0F90FF}" type="datetimeFigureOut">
              <a:rPr lang="en-US" smtClean="0"/>
              <a:t>2025-06-11</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604A0D4-B89B-4ADD-AF9E-38636B40EE4E}" type="slidenum">
              <a:rPr lang="en-US" smtClean="0"/>
              <a:t>‹#›</a:t>
            </a:fld>
            <a:endParaRPr lang="en-US"/>
          </a:p>
        </p:txBody>
      </p:sp>
    </p:spTree>
    <p:extLst>
      <p:ext uri="{BB962C8B-B14F-4D97-AF65-F5344CB8AC3E}">
        <p14:creationId xmlns:p14="http://schemas.microsoft.com/office/powerpoint/2010/main" val="42473891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B49C4A-65AC-492D-9701-81B46C3AD0E4}" type="datetimeFigureOut">
              <a:rPr lang="en-US" smtClean="0"/>
              <a:t>2025-06-11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869989-EB00-4EE7-BCB5-25BDC5BB29F8}" type="slidenum">
              <a:rPr lang="en-US" smtClean="0"/>
              <a:t>‹#›</a:t>
            </a:fld>
            <a:endParaRPr lang="en-US"/>
          </a:p>
        </p:txBody>
      </p:sp>
    </p:spTree>
    <p:extLst>
      <p:ext uri="{BB962C8B-B14F-4D97-AF65-F5344CB8AC3E}">
        <p14:creationId xmlns:p14="http://schemas.microsoft.com/office/powerpoint/2010/main" val="2193636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2869989-EB00-4EE7-BCB5-25BDC5BB29F8}" type="slidenum">
              <a:rPr lang="en-US" smtClean="0"/>
              <a:t>3</a:t>
            </a:fld>
            <a:endParaRPr lang="en-US"/>
          </a:p>
        </p:txBody>
      </p:sp>
    </p:spTree>
    <p:extLst>
      <p:ext uri="{BB962C8B-B14F-4D97-AF65-F5344CB8AC3E}">
        <p14:creationId xmlns:p14="http://schemas.microsoft.com/office/powerpoint/2010/main" val="1980303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5" name="Group 4"/>
          <p:cNvGrpSpPr/>
          <p:nvPr userDrawn="1"/>
        </p:nvGrpSpPr>
        <p:grpSpPr bwMode="hidden">
          <a:xfrm>
            <a:off x="-1" y="0"/>
            <a:ext cx="12192002" cy="6858000"/>
            <a:chOff x="-1" y="0"/>
            <a:chExt cx="12192002" cy="6858000"/>
          </a:xfrm>
        </p:grpSpPr>
        <p:cxnSp>
          <p:nvCxnSpPr>
            <p:cNvPr id="6" name="Straight Connector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Group 22"/>
            <p:cNvGrpSpPr/>
            <p:nvPr userDrawn="1"/>
          </p:nvGrpSpPr>
          <p:grpSpPr bwMode="hidden">
            <a:xfrm>
              <a:off x="-1" y="0"/>
              <a:ext cx="12192001" cy="6858000"/>
              <a:chOff x="-1" y="0"/>
              <a:chExt cx="12192001" cy="6858000"/>
            </a:xfrm>
          </p:grpSpPr>
          <p:cxnSp>
            <p:nvCxnSpPr>
              <p:cNvPr id="41" name="Straight Connector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Group 45"/>
              <p:cNvGrpSpPr/>
              <p:nvPr/>
            </p:nvGrpSpPr>
            <p:grpSpPr bwMode="hidden">
              <a:xfrm>
                <a:off x="6327885" y="0"/>
                <a:ext cx="5864115" cy="5898673"/>
                <a:chOff x="6327885" y="0"/>
                <a:chExt cx="5864115" cy="5898673"/>
              </a:xfrm>
            </p:grpSpPr>
            <p:cxnSp>
              <p:nvCxnSpPr>
                <p:cNvPr id="52" name="Straight Connector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Straight Connector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userDrawn="1"/>
          </p:nvGrpSpPr>
          <p:grpSpPr bwMode="hidden">
            <a:xfrm flipH="1">
              <a:off x="0" y="0"/>
              <a:ext cx="12192001" cy="6858000"/>
              <a:chOff x="-1" y="0"/>
              <a:chExt cx="12192001" cy="6858000"/>
            </a:xfrm>
          </p:grpSpPr>
          <p:cxnSp>
            <p:nvCxnSpPr>
              <p:cNvPr id="25" name="Straight Connector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bwMode="hidden">
              <a:xfrm>
                <a:off x="6327885" y="0"/>
                <a:ext cx="5864115" cy="5898673"/>
                <a:chOff x="6327885" y="0"/>
                <a:chExt cx="5864115" cy="5898673"/>
              </a:xfrm>
            </p:grpSpPr>
            <p:cxnSp>
              <p:nvCxnSpPr>
                <p:cNvPr id="36" name="Straight Connector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ctrTitle"/>
          </p:nvPr>
        </p:nvSpPr>
        <p:spPr>
          <a:xfrm>
            <a:off x="1293845" y="1909346"/>
            <a:ext cx="9604310" cy="3383280"/>
          </a:xfrm>
        </p:spPr>
        <p:txBody>
          <a:bodyPr anchor="b">
            <a:normAutofit/>
          </a:bodyPr>
          <a:lstStyle>
            <a:lvl1pPr algn="l">
              <a:lnSpc>
                <a:spcPct val="76000"/>
              </a:lnSpc>
              <a:defRPr sz="8000" cap="none"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93845" y="5432564"/>
            <a:ext cx="9604310" cy="457200"/>
          </a:xfrm>
        </p:spPr>
        <p:txBody>
          <a:bodyPr>
            <a:normAutofit/>
          </a:bodyPr>
          <a:lstStyle>
            <a:lvl1pPr marL="0" indent="0" algn="l">
              <a:spcBef>
                <a:spcPts val="0"/>
              </a:spcBef>
              <a:buNone/>
              <a:defRPr sz="2000" b="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cxnSp>
        <p:nvCxnSpPr>
          <p:cNvPr id="58" name="Straight Connector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84A29A4-78C8-47AB-BA06-22CB45938951}" type="datetime1">
              <a:rPr lang="en-US" smtClean="0"/>
              <a:t>2025-06-11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9314" y="489856"/>
            <a:ext cx="1687286" cy="530134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9" y="489856"/>
            <a:ext cx="7587344" cy="530134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E1ED4ACF-2D82-46F2-A8E9-23963AA34E86}" type="datetime1">
              <a:rPr lang="en-US" smtClean="0"/>
              <a:t>2025-06-11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AE374B5B-21A0-4192-BF4C-38187F1A68D8}" type="datetime1">
              <a:rPr lang="en-US" smtClean="0"/>
              <a:t>2025-06-11</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flip="none" rotWithShape="1">
          <a:gsLst>
            <a:gs pos="0">
              <a:schemeClr val="accent1"/>
            </a:gs>
            <a:gs pos="97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7" name="Group 6"/>
          <p:cNvGrpSpPr/>
          <p:nvPr userDrawn="1"/>
        </p:nvGrpSpPr>
        <p:grpSpPr bwMode="hidden">
          <a:xfrm>
            <a:off x="-1" y="0"/>
            <a:ext cx="12192002" cy="6858000"/>
            <a:chOff x="-1" y="0"/>
            <a:chExt cx="12192002" cy="6858000"/>
          </a:xfrm>
        </p:grpSpPr>
        <p:cxnSp>
          <p:nvCxnSpPr>
            <p:cNvPr id="8" name="Straight Connector 7"/>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4" name="Group 23"/>
            <p:cNvGrpSpPr/>
            <p:nvPr userDrawn="1"/>
          </p:nvGrpSpPr>
          <p:grpSpPr bwMode="hidden">
            <a:xfrm>
              <a:off x="-1" y="0"/>
              <a:ext cx="12192001" cy="6858000"/>
              <a:chOff x="-1" y="0"/>
              <a:chExt cx="12192001" cy="6858000"/>
            </a:xfrm>
          </p:grpSpPr>
          <p:cxnSp>
            <p:nvCxnSpPr>
              <p:cNvPr id="42" name="Straight Connector 41"/>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7" name="Group 46"/>
              <p:cNvGrpSpPr/>
              <p:nvPr/>
            </p:nvGrpSpPr>
            <p:grpSpPr bwMode="hidden">
              <a:xfrm>
                <a:off x="6327885" y="0"/>
                <a:ext cx="5864115" cy="5898673"/>
                <a:chOff x="6327885" y="0"/>
                <a:chExt cx="5864115" cy="5898673"/>
              </a:xfrm>
            </p:grpSpPr>
            <p:cxnSp>
              <p:nvCxnSpPr>
                <p:cNvPr id="53" name="Straight Connector 52"/>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8" name="Straight Connector 47"/>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userDrawn="1"/>
          </p:nvGrpSpPr>
          <p:grpSpPr bwMode="hidden">
            <a:xfrm flipH="1">
              <a:off x="0" y="0"/>
              <a:ext cx="12192001" cy="6858000"/>
              <a:chOff x="-1" y="0"/>
              <a:chExt cx="12192001" cy="6858000"/>
            </a:xfrm>
          </p:grpSpPr>
          <p:cxnSp>
            <p:nvCxnSpPr>
              <p:cNvPr id="26" name="Straight Connector 25"/>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bwMode="hidden">
              <a:xfrm>
                <a:off x="6327885" y="0"/>
                <a:ext cx="5864115" cy="5898673"/>
                <a:chOff x="6327885" y="0"/>
                <a:chExt cx="5864115" cy="5898673"/>
              </a:xfrm>
            </p:grpSpPr>
            <p:cxnSp>
              <p:nvCxnSpPr>
                <p:cNvPr id="37" name="Straight Connector 36"/>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2" name="Straight Connector 31"/>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1"/>
          <p:cNvSpPr>
            <a:spLocks noGrp="1"/>
          </p:cNvSpPr>
          <p:nvPr>
            <p:ph type="title"/>
          </p:nvPr>
        </p:nvSpPr>
        <p:spPr>
          <a:xfrm>
            <a:off x="1295400" y="2541573"/>
            <a:ext cx="9601200" cy="2743200"/>
          </a:xfrm>
        </p:spPr>
        <p:txBody>
          <a:bodyPr anchor="b">
            <a:normAutofit/>
          </a:bodyPr>
          <a:lstStyle>
            <a:lvl1pPr>
              <a:lnSpc>
                <a:spcPct val="85000"/>
              </a:lnSpc>
              <a:defRPr sz="6000" cap="none" baseline="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295400" y="5431536"/>
            <a:ext cx="9601200" cy="457200"/>
          </a:xfrm>
        </p:spPr>
        <p:txBody>
          <a:bodyPr>
            <a:normAutofit/>
          </a:bodyPr>
          <a:lstStyle>
            <a:lvl1pPr marL="0" indent="0">
              <a:spcBef>
                <a:spcPts val="0"/>
              </a:spcBef>
              <a:buNone/>
              <a:defRPr sz="2000" b="0">
                <a:solidFill>
                  <a:schemeClr val="tx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cxnSp>
        <p:nvCxnSpPr>
          <p:cNvPr id="58" name="Straight Connector 57"/>
          <p:cNvCxnSpPr/>
          <p:nvPr userDrawn="1"/>
        </p:nvCxnSpPr>
        <p:spPr>
          <a:xfrm>
            <a:off x="1295400" y="5294175"/>
            <a:ext cx="9601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77804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54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981199"/>
            <a:ext cx="4572000" cy="3810001"/>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3B5CF7C-B333-48E1-A4A6-83A3C8B73AC0}" type="datetime1">
              <a:rPr lang="en-US" smtClean="0"/>
              <a:t>2025-06-11</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954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4600" y="1818322"/>
            <a:ext cx="4572000" cy="641350"/>
          </a:xfrm>
        </p:spPr>
        <p:txBody>
          <a:bodyPr anchor="ctr">
            <a:normAutofit/>
          </a:bodyPr>
          <a:lstStyle>
            <a:lvl1pPr marL="0" indent="0">
              <a:spcBef>
                <a:spcPts val="0"/>
              </a:spcBef>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03713"/>
            <a:ext cx="4572000" cy="3287487"/>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AE320762-5CBF-4210-AB54-376B091119F8}" type="datetime1">
              <a:rPr lang="en-US" smtClean="0"/>
              <a:t>2025-06-11</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7F0DB371-BF5F-4058-A212-1A908E4D2674}" type="datetime1">
              <a:rPr lang="en-US" smtClean="0"/>
              <a:t>2025-06-11</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161" name="Group 160"/>
          <p:cNvGrpSpPr/>
          <p:nvPr userDrawn="1"/>
        </p:nvGrpSpPr>
        <p:grpSpPr bwMode="hidden">
          <a:xfrm>
            <a:off x="-1" y="0"/>
            <a:ext cx="12192002" cy="6858000"/>
            <a:chOff x="-1" y="0"/>
            <a:chExt cx="12192002" cy="6858000"/>
          </a:xfrm>
        </p:grpSpPr>
        <p:cxnSp>
          <p:nvCxnSpPr>
            <p:cNvPr id="162" name="Straight Connector 161"/>
            <p:cNvCxnSpPr/>
            <p:nvPr/>
          </p:nvCxnSpPr>
          <p:spPr bwMode="hidden">
            <a:xfrm>
              <a:off x="61019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3" name="Straight Connector 162"/>
            <p:cNvCxnSpPr/>
            <p:nvPr/>
          </p:nvCxnSpPr>
          <p:spPr bwMode="hidden">
            <a:xfrm>
              <a:off x="182933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hidden">
            <a:xfrm>
              <a:off x="304847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p:cNvCxnSpPr/>
            <p:nvPr/>
          </p:nvCxnSpPr>
          <p:spPr bwMode="hidden">
            <a:xfrm>
              <a:off x="426760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p:cNvCxnSpPr/>
            <p:nvPr/>
          </p:nvCxnSpPr>
          <p:spPr bwMode="hidden">
            <a:xfrm>
              <a:off x="548674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p:cNvCxnSpPr/>
            <p:nvPr/>
          </p:nvCxnSpPr>
          <p:spPr bwMode="hidden">
            <a:xfrm>
              <a:off x="6705884"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hidden">
            <a:xfrm>
              <a:off x="7925022"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p:cNvCxnSpPr/>
            <p:nvPr/>
          </p:nvCxnSpPr>
          <p:spPr bwMode="hidden">
            <a:xfrm>
              <a:off x="9144160"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p:cNvCxnSpPr/>
            <p:nvPr/>
          </p:nvCxnSpPr>
          <p:spPr bwMode="hidden">
            <a:xfrm>
              <a:off x="10363298"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bwMode="hidden">
            <a:xfrm>
              <a:off x="11582436" y="0"/>
              <a:ext cx="0"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bwMode="hidden">
            <a:xfrm>
              <a:off x="2819" y="38648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bwMode="hidden">
            <a:xfrm>
              <a:off x="2819" y="1611181"/>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bwMode="hidden">
            <a:xfrm>
              <a:off x="2819" y="2835877"/>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bwMode="hidden">
            <a:xfrm>
              <a:off x="2819" y="4060573"/>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hidden">
            <a:xfrm>
              <a:off x="2819" y="5285269"/>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bwMode="hidden">
            <a:xfrm>
              <a:off x="2819" y="6509965"/>
              <a:ext cx="12188952" cy="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78" name="Group 177"/>
            <p:cNvGrpSpPr/>
            <p:nvPr userDrawn="1"/>
          </p:nvGrpSpPr>
          <p:grpSpPr bwMode="hidden">
            <a:xfrm>
              <a:off x="-1" y="0"/>
              <a:ext cx="12192001" cy="6858000"/>
              <a:chOff x="-1" y="0"/>
              <a:chExt cx="12192001" cy="6858000"/>
            </a:xfrm>
          </p:grpSpPr>
          <p:cxnSp>
            <p:nvCxnSpPr>
              <p:cNvPr id="196" name="Straight Connector 195"/>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201" name="Group 200"/>
              <p:cNvGrpSpPr/>
              <p:nvPr/>
            </p:nvGrpSpPr>
            <p:grpSpPr bwMode="hidden">
              <a:xfrm>
                <a:off x="6327885" y="0"/>
                <a:ext cx="5864115" cy="5898673"/>
                <a:chOff x="6327885" y="0"/>
                <a:chExt cx="5864115" cy="5898673"/>
              </a:xfrm>
            </p:grpSpPr>
            <p:cxnSp>
              <p:nvCxnSpPr>
                <p:cNvPr id="207" name="Straight Connector 206"/>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202" name="Straight Connector 201"/>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nvGrpSpPr>
            <p:cNvPr id="179" name="Group 178"/>
            <p:cNvGrpSpPr/>
            <p:nvPr userDrawn="1"/>
          </p:nvGrpSpPr>
          <p:grpSpPr bwMode="hidden">
            <a:xfrm flipH="1">
              <a:off x="0" y="0"/>
              <a:ext cx="12192001" cy="6858000"/>
              <a:chOff x="-1" y="0"/>
              <a:chExt cx="12192001" cy="6858000"/>
            </a:xfrm>
          </p:grpSpPr>
          <p:cxnSp>
            <p:nvCxnSpPr>
              <p:cNvPr id="180" name="Straight Connector 179"/>
              <p:cNvCxnSpPr/>
              <p:nvPr/>
            </p:nvCxnSpPr>
            <p:spPr bwMode="hidden">
              <a:xfrm>
                <a:off x="225425"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bwMode="hidden">
              <a:xfrm>
                <a:off x="1449154"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bwMode="hidden">
              <a:xfrm>
                <a:off x="266598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bwMode="hidden">
              <a:xfrm>
                <a:off x="3885119"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hidden">
              <a:xfrm>
                <a:off x="5106502" y="0"/>
                <a:ext cx="6815931" cy="6858000"/>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nvGrpSpPr>
              <p:cNvPr id="185" name="Group 184"/>
              <p:cNvGrpSpPr/>
              <p:nvPr/>
            </p:nvGrpSpPr>
            <p:grpSpPr bwMode="hidden">
              <a:xfrm>
                <a:off x="6327885" y="0"/>
                <a:ext cx="5864115" cy="5898673"/>
                <a:chOff x="6327885" y="0"/>
                <a:chExt cx="5864115" cy="5898673"/>
              </a:xfrm>
            </p:grpSpPr>
            <p:cxnSp>
              <p:nvCxnSpPr>
                <p:cNvPr id="191" name="Straight Connector 190"/>
                <p:cNvCxnSpPr/>
                <p:nvPr/>
              </p:nvCxnSpPr>
              <p:spPr bwMode="hidden">
                <a:xfrm>
                  <a:off x="6327885" y="0"/>
                  <a:ext cx="5864115" cy="5898673"/>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p:cNvCxnSpPr/>
                <p:nvPr/>
              </p:nvCxnSpPr>
              <p:spPr bwMode="hidden">
                <a:xfrm>
                  <a:off x="7549268" y="0"/>
                  <a:ext cx="4642732" cy="467242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p:cNvCxnSpPr/>
                <p:nvPr/>
              </p:nvCxnSpPr>
              <p:spPr bwMode="hidden">
                <a:xfrm>
                  <a:off x="8772997" y="0"/>
                  <a:ext cx="3419003" cy="34567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bwMode="hidden">
                <a:xfrm>
                  <a:off x="9982200" y="0"/>
                  <a:ext cx="2209800" cy="222646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p:cNvCxnSpPr/>
                <p:nvPr/>
              </p:nvCxnSpPr>
              <p:spPr bwMode="hidden">
                <a:xfrm>
                  <a:off x="11199019" y="0"/>
                  <a:ext cx="992981" cy="1002506"/>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cxnSp>
            <p:nvCxnSpPr>
              <p:cNvPr id="186" name="Straight Connector 185"/>
              <p:cNvCxnSpPr/>
              <p:nvPr/>
            </p:nvCxnSpPr>
            <p:spPr bwMode="hidden">
              <a:xfrm flipH="1" flipV="1">
                <a:off x="-1" y="1012053"/>
                <a:ext cx="5828811" cy="58459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bwMode="hidden">
              <a:xfrm flipH="1" flipV="1">
                <a:off x="-1" y="2227340"/>
                <a:ext cx="4614781" cy="4630658"/>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bwMode="hidden">
              <a:xfrm flipH="1" flipV="1">
                <a:off x="-1" y="3432149"/>
                <a:ext cx="3398419" cy="3425849"/>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bwMode="hidden">
              <a:xfrm flipH="1" flipV="1">
                <a:off x="-1" y="4651431"/>
                <a:ext cx="2196496" cy="2206567"/>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p:cNvCxnSpPr/>
              <p:nvPr/>
            </p:nvCxnSpPr>
            <p:spPr bwMode="hidden">
              <a:xfrm flipH="1" flipV="1">
                <a:off x="-1" y="5864453"/>
                <a:ext cx="987003" cy="993545"/>
              </a:xfrm>
              <a:prstGeom prst="line">
                <a:avLst/>
              </a:prstGeom>
              <a:ln>
                <a:solidFill>
                  <a:schemeClr val="bg1">
                    <a:lumMod val="85000"/>
                    <a:alpha val="30000"/>
                  </a:schemeClr>
                </a:solidFill>
              </a:ln>
            </p:spPr>
            <p:style>
              <a:lnRef idx="1">
                <a:schemeClr val="accent1"/>
              </a:lnRef>
              <a:fillRef idx="0">
                <a:schemeClr val="accent1"/>
              </a:fillRef>
              <a:effectRef idx="0">
                <a:schemeClr val="accent1"/>
              </a:effectRef>
              <a:fontRef idx="minor">
                <a:schemeClr val="tx1"/>
              </a:fontRef>
            </p:style>
          </p:cxnSp>
        </p:grpSp>
      </p:grpSp>
      <p:sp>
        <p:nvSpPr>
          <p:cNvPr id="213" name="Footer Placeholder 212"/>
          <p:cNvSpPr>
            <a:spLocks noGrp="1"/>
          </p:cNvSpPr>
          <p:nvPr>
            <p:ph type="ftr" sz="quarter" idx="11"/>
          </p:nvPr>
        </p:nvSpPr>
        <p:spPr/>
        <p:txBody>
          <a:bodyPr/>
          <a:lstStyle/>
          <a:p>
            <a:r>
              <a:rPr lang="en-US" dirty="0"/>
              <a:t>Add a footer</a:t>
            </a:r>
          </a:p>
        </p:txBody>
      </p:sp>
      <p:sp>
        <p:nvSpPr>
          <p:cNvPr id="212" name="Date Placeholder 211"/>
          <p:cNvSpPr>
            <a:spLocks noGrp="1"/>
          </p:cNvSpPr>
          <p:nvPr>
            <p:ph type="dt" sz="half" idx="10"/>
          </p:nvPr>
        </p:nvSpPr>
        <p:spPr/>
        <p:txBody>
          <a:bodyPr/>
          <a:lstStyle/>
          <a:p>
            <a:fld id="{60A4083B-90AA-48CF-BAD5-00AA24D7F288}" type="datetime1">
              <a:rPr lang="en-US" smtClean="0"/>
              <a:t>2025-06-11</a:t>
            </a:fld>
            <a:endParaRPr lang="en-US"/>
          </a:p>
        </p:txBody>
      </p:sp>
      <p:sp>
        <p:nvSpPr>
          <p:cNvPr id="214" name="Slide Number Placeholder 213"/>
          <p:cNvSpPr>
            <a:spLocks noGrp="1"/>
          </p:cNvSpPr>
          <p:nvPr>
            <p:ph type="sldNum" sz="quarter" idx="12"/>
          </p:nvPr>
        </p:nvSpPr>
        <p:spPr/>
        <p:txBody>
          <a:bodyPr/>
          <a:lstStyle/>
          <a:p>
            <a:fld id="{E31375A4-56A4-47D6-9801-1991572033F7}" type="slidenum">
              <a:rPr lang="en-US" smtClean="0"/>
              <a:pPr/>
              <a:t>‹#›</a:t>
            </a:fld>
            <a:endParaRPr lang="en-US"/>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Group 8"/>
          <p:cNvGrpSpPr/>
          <p:nvPr userDrawn="1"/>
        </p:nvGrpSpPr>
        <p:grpSpPr bwMode="hidden">
          <a:xfrm>
            <a:off x="-1" y="0"/>
            <a:ext cx="12192002" cy="6858000"/>
            <a:chOff x="-1" y="0"/>
            <a:chExt cx="12192002" cy="6858000"/>
          </a:xfrm>
        </p:grpSpPr>
        <p:cxnSp>
          <p:nvCxnSpPr>
            <p:cNvPr id="10" name="Straight Connector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userDrawn="1"/>
          </p:nvGrpSpPr>
          <p:grpSpPr bwMode="hidden">
            <a:xfrm>
              <a:off x="-1" y="0"/>
              <a:ext cx="12192001" cy="6858000"/>
              <a:chOff x="-1" y="0"/>
              <a:chExt cx="12192001" cy="6858000"/>
            </a:xfrm>
          </p:grpSpPr>
          <p:cxnSp>
            <p:nvCxnSpPr>
              <p:cNvPr id="44" name="Straight Connector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Group 48"/>
              <p:cNvGrpSpPr/>
              <p:nvPr/>
            </p:nvGrpSpPr>
            <p:grpSpPr bwMode="hidden">
              <a:xfrm>
                <a:off x="6327885" y="0"/>
                <a:ext cx="5864115" cy="5898673"/>
                <a:chOff x="6327885" y="0"/>
                <a:chExt cx="5864115" cy="5898673"/>
              </a:xfrm>
            </p:grpSpPr>
            <p:cxnSp>
              <p:nvCxnSpPr>
                <p:cNvPr id="55" name="Straight Connector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Straight Connector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Group 26"/>
            <p:cNvGrpSpPr/>
            <p:nvPr userDrawn="1"/>
          </p:nvGrpSpPr>
          <p:grpSpPr bwMode="hidden">
            <a:xfrm flipH="1">
              <a:off x="0" y="0"/>
              <a:ext cx="12192001" cy="6858000"/>
              <a:chOff x="-1" y="0"/>
              <a:chExt cx="12192001" cy="6858000"/>
            </a:xfrm>
          </p:grpSpPr>
          <p:cxnSp>
            <p:nvCxnSpPr>
              <p:cNvPr id="28" name="Straight Connector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bwMode="hidden">
              <a:xfrm>
                <a:off x="6327885" y="0"/>
                <a:ext cx="5864115" cy="5898673"/>
                <a:chOff x="6327885" y="0"/>
                <a:chExt cx="5864115" cy="5898673"/>
              </a:xfrm>
            </p:grpSpPr>
            <p:cxnSp>
              <p:nvCxnSpPr>
                <p:cNvPr id="39" name="Straight Connector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Straight Connector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Rectangle 6"/>
          <p:cNvSpPr/>
          <p:nvPr userDrawn="1"/>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913152" y="571500"/>
            <a:ext cx="3657600" cy="2197100"/>
          </a:xfrm>
        </p:spPr>
        <p:txBody>
          <a:bodyPr anchor="b">
            <a:normAutofit/>
          </a:bodyPr>
          <a:lstStyle>
            <a:lvl1pPr>
              <a:defRPr sz="2600">
                <a:solidFill>
                  <a:schemeClr val="bg1"/>
                </a:solidFill>
              </a:defRPr>
            </a:lvl1pPr>
          </a:lstStyle>
          <a:p>
            <a:r>
              <a:rPr lang="en-US"/>
              <a:t>Click to edit Master title style</a:t>
            </a:r>
            <a:endParaRPr lang="en-US" dirty="0"/>
          </a:p>
        </p:txBody>
      </p:sp>
      <p:sp>
        <p:nvSpPr>
          <p:cNvPr id="3" name="Content Placeholder 2"/>
          <p:cNvSpPr>
            <a:spLocks noGrp="1"/>
          </p:cNvSpPr>
          <p:nvPr>
            <p:ph idx="1"/>
          </p:nvPr>
        </p:nvSpPr>
        <p:spPr>
          <a:xfrm>
            <a:off x="543197" y="571500"/>
            <a:ext cx="6217920" cy="571500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913152" y="2995012"/>
            <a:ext cx="3657600" cy="2285950"/>
          </a:xfrm>
        </p:spPr>
        <p:txBody>
          <a:bodyPr>
            <a:normAutofit/>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cxnSp>
        <p:nvCxnSpPr>
          <p:cNvPr id="60" name="Straight Connector 59"/>
          <p:cNvCxnSpPr/>
          <p:nvPr userDrawn="1"/>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lvl1pPr>
              <a:defRPr>
                <a:solidFill>
                  <a:schemeClr val="bg1"/>
                </a:solidFill>
              </a:defRPr>
            </a:lvl1pPr>
          </a:lstStyle>
          <a:p>
            <a:fld id="{F5BAF629-ECA2-4CF3-B790-9D9BDED98269}" type="datetime1">
              <a:rPr lang="en-US" smtClean="0"/>
              <a:pPr/>
              <a:t>2025-06-11</a:t>
            </a:fld>
            <a:endParaRPr lang="en-US"/>
          </a:p>
        </p:txBody>
      </p:sp>
      <p:sp>
        <p:nvSpPr>
          <p:cNvPr id="8" name="Slide Number Placeholder 7"/>
          <p:cNvSpPr>
            <a:spLocks noGrp="1"/>
          </p:cNvSpPr>
          <p:nvPr>
            <p:ph type="sldNum" sz="quarter" idx="12"/>
          </p:nvPr>
        </p:nvSpPr>
        <p:spPr/>
        <p:txBody>
          <a:bodyPr/>
          <a:lstStyle>
            <a:lvl1pPr>
              <a:defRPr>
                <a:solidFill>
                  <a:schemeClr val="bg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8" name="Group 7"/>
          <p:cNvGrpSpPr/>
          <p:nvPr/>
        </p:nvGrpSpPr>
        <p:grpSpPr bwMode="hidden">
          <a:xfrm>
            <a:off x="-1" y="0"/>
            <a:ext cx="12192002" cy="6858000"/>
            <a:chOff x="-1" y="0"/>
            <a:chExt cx="12192002" cy="6858000"/>
          </a:xfrm>
        </p:grpSpPr>
        <p:cxnSp>
          <p:nvCxnSpPr>
            <p:cNvPr id="9" name="Straight Connector 8"/>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5" name="Group 24"/>
            <p:cNvGrpSpPr/>
            <p:nvPr/>
          </p:nvGrpSpPr>
          <p:grpSpPr bwMode="hidden">
            <a:xfrm>
              <a:off x="-1" y="0"/>
              <a:ext cx="12192001" cy="6858000"/>
              <a:chOff x="-1" y="0"/>
              <a:chExt cx="12192001" cy="6858000"/>
            </a:xfrm>
          </p:grpSpPr>
          <p:cxnSp>
            <p:nvCxnSpPr>
              <p:cNvPr id="43" name="Straight Connector 42"/>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8" name="Group 47"/>
              <p:cNvGrpSpPr/>
              <p:nvPr/>
            </p:nvGrpSpPr>
            <p:grpSpPr bwMode="hidden">
              <a:xfrm>
                <a:off x="6327885" y="0"/>
                <a:ext cx="5864115" cy="5898673"/>
                <a:chOff x="6327885" y="0"/>
                <a:chExt cx="5864115" cy="5898673"/>
              </a:xfrm>
            </p:grpSpPr>
            <p:cxnSp>
              <p:nvCxnSpPr>
                <p:cNvPr id="54" name="Straight Connector 53"/>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49" name="Straight Connector 48"/>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6" name="Group 25"/>
            <p:cNvGrpSpPr/>
            <p:nvPr/>
          </p:nvGrpSpPr>
          <p:grpSpPr bwMode="hidden">
            <a:xfrm flipH="1">
              <a:off x="0" y="0"/>
              <a:ext cx="12192001" cy="6858000"/>
              <a:chOff x="-1" y="0"/>
              <a:chExt cx="12192001" cy="6858000"/>
            </a:xfrm>
          </p:grpSpPr>
          <p:cxnSp>
            <p:nvCxnSpPr>
              <p:cNvPr id="27" name="Straight Connector 26"/>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bwMode="hidden">
              <a:xfrm>
                <a:off x="6327885" y="0"/>
                <a:ext cx="5864115" cy="5898673"/>
                <a:chOff x="6327885" y="0"/>
                <a:chExt cx="5864115" cy="5898673"/>
              </a:xfrm>
            </p:grpSpPr>
            <p:cxnSp>
              <p:nvCxnSpPr>
                <p:cNvPr id="38" name="Straight Connector 37"/>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3" name="Straight Connector 32"/>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60" name="Rectangle 59"/>
          <p:cNvSpPr/>
          <p:nvPr/>
        </p:nvSpPr>
        <p:spPr>
          <a:xfrm>
            <a:off x="0" y="0"/>
            <a:ext cx="7315200"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Connector 58"/>
          <p:cNvCxnSpPr/>
          <p:nvPr/>
        </p:nvCxnSpPr>
        <p:spPr>
          <a:xfrm>
            <a:off x="7923089" y="2895600"/>
            <a:ext cx="365931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7909560" y="576072"/>
            <a:ext cx="3657600" cy="2194560"/>
          </a:xfrm>
        </p:spPr>
        <p:txBody>
          <a:bodyPr anchor="b">
            <a:normAutofit/>
          </a:bodyPr>
          <a:lstStyle>
            <a:lvl1pPr>
              <a:defRPr sz="2600">
                <a:solidFill>
                  <a:schemeClr val="bg1"/>
                </a:solidFill>
              </a:defRPr>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4412" y="-159"/>
            <a:ext cx="7315200" cy="685800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09560" y="2999232"/>
            <a:ext cx="3657600" cy="2286000"/>
          </a:xfrm>
        </p:spPr>
        <p:txBody>
          <a:bodyPr/>
          <a:lstStyle>
            <a:lvl1pPr marL="0" indent="0">
              <a:spcBef>
                <a:spcPts val="1200"/>
              </a:spcBef>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620318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Group 95"/>
          <p:cNvGrpSpPr/>
          <p:nvPr userDrawn="1"/>
        </p:nvGrpSpPr>
        <p:grpSpPr bwMode="hidden">
          <a:xfrm>
            <a:off x="-1" y="-195943"/>
            <a:ext cx="12192002" cy="6858000"/>
            <a:chOff x="-1" y="0"/>
            <a:chExt cx="12192002" cy="6858000"/>
          </a:xfrm>
        </p:grpSpPr>
        <p:cxnSp>
          <p:nvCxnSpPr>
            <p:cNvPr id="97" name="Straight Connector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Group 112"/>
            <p:cNvGrpSpPr/>
            <p:nvPr userDrawn="1"/>
          </p:nvGrpSpPr>
          <p:grpSpPr bwMode="hidden">
            <a:xfrm>
              <a:off x="-1" y="0"/>
              <a:ext cx="12192001" cy="6858000"/>
              <a:chOff x="-1" y="0"/>
              <a:chExt cx="12192001" cy="6858000"/>
            </a:xfrm>
          </p:grpSpPr>
          <p:cxnSp>
            <p:nvCxnSpPr>
              <p:cNvPr id="131" name="Straight Connector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Group 135"/>
              <p:cNvGrpSpPr/>
              <p:nvPr/>
            </p:nvGrpSpPr>
            <p:grpSpPr bwMode="hidden">
              <a:xfrm>
                <a:off x="6327885" y="0"/>
                <a:ext cx="5864115" cy="5898673"/>
                <a:chOff x="6327885" y="0"/>
                <a:chExt cx="5864115" cy="5898673"/>
              </a:xfrm>
            </p:grpSpPr>
            <p:cxnSp>
              <p:nvCxnSpPr>
                <p:cNvPr id="142" name="Straight Connector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Straight Connector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Group 113"/>
            <p:cNvGrpSpPr/>
            <p:nvPr userDrawn="1"/>
          </p:nvGrpSpPr>
          <p:grpSpPr bwMode="hidden">
            <a:xfrm flipH="1">
              <a:off x="0" y="0"/>
              <a:ext cx="12192001" cy="6858000"/>
              <a:chOff x="-1" y="0"/>
              <a:chExt cx="12192001" cy="6858000"/>
            </a:xfrm>
          </p:grpSpPr>
          <p:cxnSp>
            <p:nvCxnSpPr>
              <p:cNvPr id="115" name="Straight Connector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Group 119"/>
              <p:cNvGrpSpPr/>
              <p:nvPr/>
            </p:nvGrpSpPr>
            <p:grpSpPr bwMode="hidden">
              <a:xfrm>
                <a:off x="6327885" y="0"/>
                <a:ext cx="5864115" cy="5898673"/>
                <a:chOff x="6327885" y="0"/>
                <a:chExt cx="5864115" cy="5898673"/>
              </a:xfrm>
            </p:grpSpPr>
            <p:cxnSp>
              <p:nvCxnSpPr>
                <p:cNvPr id="126" name="Straight Connector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Straight Connector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2" name="Title Placeholder 1"/>
          <p:cNvSpPr>
            <a:spLocks noGrp="1"/>
          </p:cNvSpPr>
          <p:nvPr>
            <p:ph type="title"/>
          </p:nvPr>
        </p:nvSpPr>
        <p:spPr>
          <a:xfrm>
            <a:off x="1295400" y="503853"/>
            <a:ext cx="9601200" cy="114238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95400" y="1981201"/>
            <a:ext cx="9601200" cy="38099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48" name="Straight Connector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 name="Footer Placeholder 4"/>
          <p:cNvSpPr>
            <a:spLocks noGrp="1"/>
          </p:cNvSpPr>
          <p:nvPr>
            <p:ph type="ftr" sz="quarter" idx="3"/>
          </p:nvPr>
        </p:nvSpPr>
        <p:spPr>
          <a:xfrm>
            <a:off x="609601" y="6289679"/>
            <a:ext cx="6128030" cy="222436"/>
          </a:xfrm>
          <a:prstGeom prst="rect">
            <a:avLst/>
          </a:prstGeom>
        </p:spPr>
        <p:txBody>
          <a:bodyPr vert="horz" lIns="91440" tIns="45720" rIns="91440" bIns="45720" rtlCol="0" anchor="ctr"/>
          <a:lstStyle>
            <a:lvl1pPr algn="l">
              <a:defRPr sz="1100">
                <a:solidFill>
                  <a:schemeClr val="tx1">
                    <a:lumMod val="90000"/>
                    <a:lumOff val="10000"/>
                  </a:schemeClr>
                </a:solidFill>
              </a:defRPr>
            </a:lvl1pPr>
          </a:lstStyle>
          <a:p>
            <a:r>
              <a:rPr lang="en-US" dirty="0"/>
              <a:t>Add a footer</a:t>
            </a:r>
          </a:p>
        </p:txBody>
      </p:sp>
      <p:sp>
        <p:nvSpPr>
          <p:cNvPr id="4" name="Date Placeholder 3"/>
          <p:cNvSpPr>
            <a:spLocks noGrp="1"/>
          </p:cNvSpPr>
          <p:nvPr>
            <p:ph type="dt" sz="half" idx="2"/>
          </p:nvPr>
        </p:nvSpPr>
        <p:spPr>
          <a:xfrm>
            <a:off x="9294042" y="6289679"/>
            <a:ext cx="965946"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B51B2453-8663-4C69-AF73-9FD7B1DEC5D0}" type="datetime1">
              <a:rPr lang="en-US" smtClean="0"/>
              <a:pPr/>
              <a:t>2025-06-11</a:t>
            </a:fld>
            <a:endParaRPr lang="en-US" dirty="0"/>
          </a:p>
        </p:txBody>
      </p:sp>
      <p:sp>
        <p:nvSpPr>
          <p:cNvPr id="6" name="Slide Number Placeholder 5"/>
          <p:cNvSpPr>
            <a:spLocks noGrp="1"/>
          </p:cNvSpPr>
          <p:nvPr>
            <p:ph type="sldNum" sz="quarter" idx="4"/>
          </p:nvPr>
        </p:nvSpPr>
        <p:spPr>
          <a:xfrm>
            <a:off x="10665311" y="6289679"/>
            <a:ext cx="918882" cy="222436"/>
          </a:xfrm>
          <a:prstGeom prst="rect">
            <a:avLst/>
          </a:prstGeom>
        </p:spPr>
        <p:txBody>
          <a:bodyPr vert="horz" lIns="91440" tIns="45720" rIns="91440" bIns="45720" rtlCol="0" anchor="ctr"/>
          <a:lstStyle>
            <a:lvl1pPr algn="r">
              <a:defRPr sz="1100">
                <a:solidFill>
                  <a:schemeClr val="tx1">
                    <a:lumMod val="90000"/>
                    <a:lumOff val="10000"/>
                  </a:schemeClr>
                </a:solidFill>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9"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b="1" kern="1200">
          <a:solidFill>
            <a:schemeClr val="accent1">
              <a:lumMod val="75000"/>
            </a:schemeClr>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lumMod val="75000"/>
          </a:schemeClr>
        </a:buClr>
        <a:buSzPct val="100000"/>
        <a:buFont typeface="Arial" pitchFamily="34" charset="0"/>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1200"/>
        </a:spcBef>
        <a:buClr>
          <a:schemeClr val="accent1">
            <a:lumMod val="75000"/>
          </a:schemeClr>
        </a:buClr>
        <a:buSzPct val="100000"/>
        <a:buFont typeface="Arial" pitchFamily="34" charset="0"/>
        <a:buChar char="▪"/>
        <a:defRPr sz="1800" kern="1200">
          <a:solidFill>
            <a:schemeClr val="tx1"/>
          </a:solidFill>
          <a:latin typeface="+mn-lt"/>
          <a:ea typeface="+mn-ea"/>
          <a:cs typeface="+mn-cs"/>
        </a:defRPr>
      </a:lvl2pPr>
      <a:lvl3pPr marL="685800" indent="-179388" algn="l" defTabSz="914400" rtl="0" eaLnBrk="1" latinLnBrk="0" hangingPunct="1">
        <a:lnSpc>
          <a:spcPct val="90000"/>
        </a:lnSpc>
        <a:spcBef>
          <a:spcPts val="800"/>
        </a:spcBef>
        <a:buClr>
          <a:schemeClr val="accent1">
            <a:lumMod val="75000"/>
          </a:schemeClr>
        </a:buClr>
        <a:buSzPct val="100000"/>
        <a:buFont typeface="Arial" pitchFamily="34" charset="0"/>
        <a:buChar char="▪"/>
        <a:defRPr sz="1600" kern="1200">
          <a:solidFill>
            <a:schemeClr val="tx1"/>
          </a:solidFill>
          <a:latin typeface="+mn-lt"/>
          <a:ea typeface="+mn-ea"/>
          <a:cs typeface="+mn-cs"/>
        </a:defRPr>
      </a:lvl3pPr>
      <a:lvl4pPr marL="914400" indent="-182880" algn="l" defTabSz="914400" rtl="0" eaLnBrk="1" latinLnBrk="0" hangingPunct="1">
        <a:lnSpc>
          <a:spcPct val="90000"/>
        </a:lnSpc>
        <a:spcBef>
          <a:spcPts val="8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4pPr>
      <a:lvl5pPr marL="11430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5pPr>
      <a:lvl6pPr marL="13716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6pPr>
      <a:lvl7pPr marL="1600200" indent="-179388"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lumMod val="75000"/>
          </a:schemeClr>
        </a:buClr>
        <a:buSzPct val="100000"/>
        <a:buFont typeface="Arial" pitchFamily="34" charset="0"/>
        <a:buChar char="▪"/>
        <a:defRPr sz="1400" kern="1200">
          <a:solidFill>
            <a:schemeClr val="tx1"/>
          </a:solidFill>
          <a:latin typeface="+mn-lt"/>
          <a:ea typeface="+mn-ea"/>
          <a:cs typeface="+mn-cs"/>
        </a:defRPr>
      </a:lvl8pPr>
      <a:lvl9pPr marL="1878012" indent="0" algn="l" defTabSz="914400" rtl="0" eaLnBrk="1" latinLnBrk="0" hangingPunct="1">
        <a:lnSpc>
          <a:spcPct val="90000"/>
        </a:lnSpc>
        <a:spcBef>
          <a:spcPts val="600"/>
        </a:spcBef>
        <a:buClr>
          <a:schemeClr val="accent1">
            <a:lumMod val="75000"/>
          </a:schemeClr>
        </a:buClr>
        <a:buSzPct val="100000"/>
        <a:buFont typeface="Arial" pitchFamily="34" charset="0"/>
        <a:buNone/>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www.geeksforgeeks.org/introduction-to-divide-and-conquer-algorithm-data-structure-and-algorithm-tutorials/"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www.ml-science.com/modeling-process"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Algorithms basics</a:t>
            </a:r>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7FDC1-A387-D5C6-A82C-D8121ECF3D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8CEF10-F549-1F71-F201-922D98602EF0}"/>
              </a:ext>
            </a:extLst>
          </p:cNvPr>
          <p:cNvSpPr>
            <a:spLocks noGrp="1"/>
          </p:cNvSpPr>
          <p:nvPr>
            <p:ph type="title"/>
          </p:nvPr>
        </p:nvSpPr>
        <p:spPr>
          <a:xfrm>
            <a:off x="1295400" y="172159"/>
            <a:ext cx="9601200" cy="562947"/>
          </a:xfrm>
        </p:spPr>
        <p:txBody>
          <a:bodyPr/>
          <a:lstStyle/>
          <a:p>
            <a:r>
              <a:rPr lang="en-US" dirty="0"/>
              <a:t>Sort Algorithms –</a:t>
            </a:r>
            <a:r>
              <a:rPr lang="uk-UA" dirty="0"/>
              <a:t> </a:t>
            </a:r>
            <a:r>
              <a:rPr lang="en-US" dirty="0"/>
              <a:t>Bubble Explanation </a:t>
            </a:r>
          </a:p>
        </p:txBody>
      </p:sp>
      <p:pic>
        <p:nvPicPr>
          <p:cNvPr id="5" name="Picture 4">
            <a:extLst>
              <a:ext uri="{FF2B5EF4-FFF2-40B4-BE49-F238E27FC236}">
                <a16:creationId xmlns:a16="http://schemas.microsoft.com/office/drawing/2014/main" id="{5C5A235A-59FD-CFF1-39A3-E624FD99EA0F}"/>
              </a:ext>
            </a:extLst>
          </p:cNvPr>
          <p:cNvPicPr>
            <a:picLocks noChangeAspect="1"/>
          </p:cNvPicPr>
          <p:nvPr/>
        </p:nvPicPr>
        <p:blipFill>
          <a:blip r:embed="rId2"/>
          <a:stretch>
            <a:fillRect/>
          </a:stretch>
        </p:blipFill>
        <p:spPr>
          <a:xfrm>
            <a:off x="396994" y="856290"/>
            <a:ext cx="4926562" cy="2478581"/>
          </a:xfrm>
          <a:prstGeom prst="rect">
            <a:avLst/>
          </a:prstGeom>
        </p:spPr>
      </p:pic>
      <p:pic>
        <p:nvPicPr>
          <p:cNvPr id="7" name="Picture 6">
            <a:extLst>
              <a:ext uri="{FF2B5EF4-FFF2-40B4-BE49-F238E27FC236}">
                <a16:creationId xmlns:a16="http://schemas.microsoft.com/office/drawing/2014/main" id="{406EE0BE-3E0D-E0FE-9D54-B73AA1E043C6}"/>
              </a:ext>
            </a:extLst>
          </p:cNvPr>
          <p:cNvPicPr>
            <a:picLocks noChangeAspect="1"/>
          </p:cNvPicPr>
          <p:nvPr/>
        </p:nvPicPr>
        <p:blipFill>
          <a:blip r:embed="rId3"/>
          <a:stretch>
            <a:fillRect/>
          </a:stretch>
        </p:blipFill>
        <p:spPr>
          <a:xfrm>
            <a:off x="6030169" y="856290"/>
            <a:ext cx="4926562" cy="2444381"/>
          </a:xfrm>
          <a:prstGeom prst="rect">
            <a:avLst/>
          </a:prstGeom>
        </p:spPr>
      </p:pic>
      <p:pic>
        <p:nvPicPr>
          <p:cNvPr id="9" name="Picture 8">
            <a:extLst>
              <a:ext uri="{FF2B5EF4-FFF2-40B4-BE49-F238E27FC236}">
                <a16:creationId xmlns:a16="http://schemas.microsoft.com/office/drawing/2014/main" id="{07AFEC13-6ADD-F58B-19FF-77A68945B7AB}"/>
              </a:ext>
            </a:extLst>
          </p:cNvPr>
          <p:cNvPicPr>
            <a:picLocks noChangeAspect="1"/>
          </p:cNvPicPr>
          <p:nvPr/>
        </p:nvPicPr>
        <p:blipFill>
          <a:blip r:embed="rId4"/>
          <a:stretch>
            <a:fillRect/>
          </a:stretch>
        </p:blipFill>
        <p:spPr>
          <a:xfrm>
            <a:off x="2913530" y="3706912"/>
            <a:ext cx="5587014" cy="2675958"/>
          </a:xfrm>
          <a:prstGeom prst="rect">
            <a:avLst/>
          </a:prstGeom>
        </p:spPr>
      </p:pic>
    </p:spTree>
    <p:extLst>
      <p:ext uri="{BB962C8B-B14F-4D97-AF65-F5344CB8AC3E}">
        <p14:creationId xmlns:p14="http://schemas.microsoft.com/office/powerpoint/2010/main" val="2077107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6BF61-CE15-2443-C3D2-C138D08946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221FB-250E-986E-2EA8-757CBDC0B722}"/>
              </a:ext>
            </a:extLst>
          </p:cNvPr>
          <p:cNvSpPr>
            <a:spLocks noGrp="1"/>
          </p:cNvSpPr>
          <p:nvPr>
            <p:ph type="title"/>
          </p:nvPr>
        </p:nvSpPr>
        <p:spPr>
          <a:xfrm>
            <a:off x="1295400" y="172159"/>
            <a:ext cx="9601200" cy="562947"/>
          </a:xfrm>
        </p:spPr>
        <p:txBody>
          <a:bodyPr/>
          <a:lstStyle/>
          <a:p>
            <a:r>
              <a:rPr lang="en-US" dirty="0"/>
              <a:t>Sort Algorithms – Merge </a:t>
            </a:r>
          </a:p>
        </p:txBody>
      </p:sp>
      <p:sp>
        <p:nvSpPr>
          <p:cNvPr id="5" name="TextBox 4">
            <a:extLst>
              <a:ext uri="{FF2B5EF4-FFF2-40B4-BE49-F238E27FC236}">
                <a16:creationId xmlns:a16="http://schemas.microsoft.com/office/drawing/2014/main" id="{01470B33-63FA-823E-F3C0-848826DFB5A4}"/>
              </a:ext>
            </a:extLst>
          </p:cNvPr>
          <p:cNvSpPr txBox="1"/>
          <p:nvPr/>
        </p:nvSpPr>
        <p:spPr>
          <a:xfrm>
            <a:off x="605117" y="812684"/>
            <a:ext cx="11246224" cy="923330"/>
          </a:xfrm>
          <a:prstGeom prst="rect">
            <a:avLst/>
          </a:prstGeom>
          <a:noFill/>
        </p:spPr>
        <p:txBody>
          <a:bodyPr wrap="square">
            <a:spAutoFit/>
          </a:bodyPr>
          <a:lstStyle/>
          <a:p>
            <a:r>
              <a:rPr lang="en-US" b="1" i="0" dirty="0">
                <a:solidFill>
                  <a:srgbClr val="273239"/>
                </a:solidFill>
                <a:effectLst/>
                <a:latin typeface="Nunito" pitchFamily="2" charset="0"/>
              </a:rPr>
              <a:t>Merge sort </a:t>
            </a:r>
            <a:r>
              <a:rPr lang="en-US" b="0" i="0" dirty="0">
                <a:solidFill>
                  <a:srgbClr val="273239"/>
                </a:solidFill>
                <a:effectLst/>
                <a:latin typeface="Nunito" pitchFamily="2" charset="0"/>
              </a:rPr>
              <a:t>is a popular sorting algorithm known for its efficiency and stability. It follows the </a:t>
            </a:r>
            <a:r>
              <a:rPr lang="en-US" b="1" i="0" u="sng" dirty="0">
                <a:solidFill>
                  <a:srgbClr val="357960"/>
                </a:solidFill>
                <a:effectLst/>
                <a:latin typeface="Nunito" pitchFamily="2" charset="0"/>
                <a:hlinkClick r:id="rId2"/>
              </a:rPr>
              <a:t>divide-and-conquer </a:t>
            </a:r>
            <a:r>
              <a:rPr lang="en-US" b="0" i="0" dirty="0">
                <a:solidFill>
                  <a:srgbClr val="273239"/>
                </a:solidFill>
                <a:effectLst/>
                <a:latin typeface="Nunito" pitchFamily="2" charset="0"/>
              </a:rPr>
              <a:t>approach. It works by recursively dividing the input array into two halves, recursively sorting the two halves and finally merging them back together to obtain the sorted array.</a:t>
            </a:r>
            <a:endParaRPr lang="en-US" dirty="0"/>
          </a:p>
        </p:txBody>
      </p:sp>
      <p:pic>
        <p:nvPicPr>
          <p:cNvPr id="7" name="Picture 6">
            <a:extLst>
              <a:ext uri="{FF2B5EF4-FFF2-40B4-BE49-F238E27FC236}">
                <a16:creationId xmlns:a16="http://schemas.microsoft.com/office/drawing/2014/main" id="{521EC184-41A8-52EF-DABC-E4A6E262CED7}"/>
              </a:ext>
            </a:extLst>
          </p:cNvPr>
          <p:cNvPicPr>
            <a:picLocks noChangeAspect="1"/>
          </p:cNvPicPr>
          <p:nvPr/>
        </p:nvPicPr>
        <p:blipFill>
          <a:blip r:embed="rId3"/>
          <a:stretch>
            <a:fillRect/>
          </a:stretch>
        </p:blipFill>
        <p:spPr>
          <a:xfrm>
            <a:off x="3211207" y="1882408"/>
            <a:ext cx="4597052" cy="2083997"/>
          </a:xfrm>
          <a:prstGeom prst="rect">
            <a:avLst/>
          </a:prstGeom>
        </p:spPr>
      </p:pic>
      <p:sp>
        <p:nvSpPr>
          <p:cNvPr id="9" name="TextBox 8">
            <a:extLst>
              <a:ext uri="{FF2B5EF4-FFF2-40B4-BE49-F238E27FC236}">
                <a16:creationId xmlns:a16="http://schemas.microsoft.com/office/drawing/2014/main" id="{00727451-F6B6-FA8E-88D2-2315F0188231}"/>
              </a:ext>
            </a:extLst>
          </p:cNvPr>
          <p:cNvSpPr txBox="1"/>
          <p:nvPr/>
        </p:nvSpPr>
        <p:spPr>
          <a:xfrm>
            <a:off x="665628" y="4112799"/>
            <a:ext cx="6757148" cy="369332"/>
          </a:xfrm>
          <a:prstGeom prst="rect">
            <a:avLst/>
          </a:prstGeom>
          <a:noFill/>
        </p:spPr>
        <p:txBody>
          <a:bodyPr wrap="square">
            <a:spAutoFit/>
          </a:bodyPr>
          <a:lstStyle/>
          <a:p>
            <a:r>
              <a:rPr lang="en-US" b="0" i="0" dirty="0">
                <a:solidFill>
                  <a:srgbClr val="273239"/>
                </a:solidFill>
                <a:effectLst/>
                <a:latin typeface="Nunito" pitchFamily="2" charset="0"/>
              </a:rPr>
              <a:t>Here's a step-by-step explanation of how merge sort works:</a:t>
            </a:r>
            <a:endParaRPr lang="en-US" dirty="0"/>
          </a:p>
        </p:txBody>
      </p:sp>
      <p:sp>
        <p:nvSpPr>
          <p:cNvPr id="11" name="TextBox 10">
            <a:extLst>
              <a:ext uri="{FF2B5EF4-FFF2-40B4-BE49-F238E27FC236}">
                <a16:creationId xmlns:a16="http://schemas.microsoft.com/office/drawing/2014/main" id="{1A4AD903-99DA-056E-4368-92669B900421}"/>
              </a:ext>
            </a:extLst>
          </p:cNvPr>
          <p:cNvSpPr txBox="1"/>
          <p:nvPr/>
        </p:nvSpPr>
        <p:spPr>
          <a:xfrm>
            <a:off x="803462" y="4553849"/>
            <a:ext cx="10823762" cy="1661993"/>
          </a:xfrm>
          <a:prstGeom prst="rect">
            <a:avLst/>
          </a:prstGeom>
          <a:noFill/>
        </p:spPr>
        <p:txBody>
          <a:bodyPr wrap="square">
            <a:spAutoFit/>
          </a:bodyPr>
          <a:lstStyle/>
          <a:p>
            <a:pPr algn="l" fontAlgn="base">
              <a:spcAft>
                <a:spcPts val="1800"/>
              </a:spcAft>
              <a:buFont typeface="+mj-lt"/>
              <a:buAutoNum type="arabicPeriod"/>
            </a:pPr>
            <a:r>
              <a:rPr lang="en-US" b="1" i="1" dirty="0">
                <a:solidFill>
                  <a:srgbClr val="273239"/>
                </a:solidFill>
                <a:effectLst/>
                <a:latin typeface="Nunito" pitchFamily="2" charset="0"/>
              </a:rPr>
              <a:t>Divide: </a:t>
            </a:r>
            <a:r>
              <a:rPr lang="en-US" b="0" i="1" dirty="0">
                <a:solidFill>
                  <a:srgbClr val="273239"/>
                </a:solidFill>
                <a:effectLst/>
                <a:latin typeface="Nunito" pitchFamily="2" charset="0"/>
              </a:rPr>
              <a:t>Divide the list or array recursively into two halves until it can no more be divided. </a:t>
            </a:r>
          </a:p>
          <a:p>
            <a:pPr algn="l" fontAlgn="base">
              <a:spcAft>
                <a:spcPts val="1800"/>
              </a:spcAft>
              <a:buFont typeface="+mj-lt"/>
              <a:buAutoNum type="arabicPeriod" startAt="2"/>
            </a:pPr>
            <a:r>
              <a:rPr lang="en-US" b="1" i="1" dirty="0">
                <a:solidFill>
                  <a:srgbClr val="273239"/>
                </a:solidFill>
                <a:effectLst/>
                <a:latin typeface="Nunito" pitchFamily="2" charset="0"/>
              </a:rPr>
              <a:t>Conquer: </a:t>
            </a:r>
            <a:r>
              <a:rPr lang="en-US" b="0" i="1" dirty="0">
                <a:solidFill>
                  <a:srgbClr val="273239"/>
                </a:solidFill>
                <a:effectLst/>
                <a:latin typeface="Nunito" pitchFamily="2" charset="0"/>
              </a:rPr>
              <a:t>Each subarray is sorted individually using the merge sort algorithm. </a:t>
            </a:r>
          </a:p>
          <a:p>
            <a:pPr algn="l" fontAlgn="base">
              <a:spcAft>
                <a:spcPts val="1800"/>
              </a:spcAft>
              <a:buFont typeface="+mj-lt"/>
              <a:buAutoNum type="arabicPeriod" startAt="3"/>
            </a:pPr>
            <a:r>
              <a:rPr lang="en-US" b="1" i="1" dirty="0">
                <a:solidFill>
                  <a:srgbClr val="273239"/>
                </a:solidFill>
                <a:effectLst/>
                <a:latin typeface="Nunito" pitchFamily="2" charset="0"/>
              </a:rPr>
              <a:t>Merge: </a:t>
            </a:r>
            <a:r>
              <a:rPr lang="en-US" b="0" i="1" dirty="0">
                <a:solidFill>
                  <a:srgbClr val="273239"/>
                </a:solidFill>
                <a:effectLst/>
                <a:latin typeface="Nunito" pitchFamily="2" charset="0"/>
              </a:rPr>
              <a:t>The sorted subarrays are merged back together in sorted order. The process continues until all elements from both subarrays have been merged. </a:t>
            </a:r>
          </a:p>
        </p:txBody>
      </p:sp>
    </p:spTree>
    <p:extLst>
      <p:ext uri="{BB962C8B-B14F-4D97-AF65-F5344CB8AC3E}">
        <p14:creationId xmlns:p14="http://schemas.microsoft.com/office/powerpoint/2010/main" val="3956847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E05A3-CC8A-E6E6-5D53-F5CA3289C3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4C7CB3-35BB-FD41-41F1-C8B632CBC67A}"/>
              </a:ext>
            </a:extLst>
          </p:cNvPr>
          <p:cNvSpPr>
            <a:spLocks noGrp="1"/>
          </p:cNvSpPr>
          <p:nvPr>
            <p:ph type="title"/>
          </p:nvPr>
        </p:nvSpPr>
        <p:spPr>
          <a:xfrm>
            <a:off x="1295400" y="172159"/>
            <a:ext cx="9601200" cy="562947"/>
          </a:xfrm>
        </p:spPr>
        <p:txBody>
          <a:bodyPr/>
          <a:lstStyle/>
          <a:p>
            <a:r>
              <a:rPr lang="en-US" dirty="0"/>
              <a:t>Sort Algorithms – Merge Explanation</a:t>
            </a:r>
          </a:p>
        </p:txBody>
      </p:sp>
      <p:sp>
        <p:nvSpPr>
          <p:cNvPr id="4" name="TextBox 3">
            <a:extLst>
              <a:ext uri="{FF2B5EF4-FFF2-40B4-BE49-F238E27FC236}">
                <a16:creationId xmlns:a16="http://schemas.microsoft.com/office/drawing/2014/main" id="{EDC8C8B5-3C25-238B-4BCA-9A8669DC796E}"/>
              </a:ext>
            </a:extLst>
          </p:cNvPr>
          <p:cNvSpPr txBox="1"/>
          <p:nvPr/>
        </p:nvSpPr>
        <p:spPr>
          <a:xfrm>
            <a:off x="658906" y="735106"/>
            <a:ext cx="7104530" cy="369332"/>
          </a:xfrm>
          <a:prstGeom prst="rect">
            <a:avLst/>
          </a:prstGeom>
          <a:noFill/>
        </p:spPr>
        <p:txBody>
          <a:bodyPr wrap="square">
            <a:spAutoFit/>
          </a:bodyPr>
          <a:lstStyle/>
          <a:p>
            <a:r>
              <a:rPr lang="en-US" b="0" i="0" dirty="0">
                <a:solidFill>
                  <a:srgbClr val="273239"/>
                </a:solidFill>
                <a:effectLst/>
                <a:latin typeface="Nunito" pitchFamily="2" charset="0"/>
              </a:rPr>
              <a:t>Let's sort the array or list </a:t>
            </a:r>
            <a:r>
              <a:rPr lang="en-US" b="1" i="0" dirty="0">
                <a:solidFill>
                  <a:srgbClr val="273239"/>
                </a:solidFill>
                <a:effectLst/>
                <a:latin typeface="Nunito" pitchFamily="2" charset="0"/>
              </a:rPr>
              <a:t>[38, 27, 43, 10] </a:t>
            </a:r>
            <a:r>
              <a:rPr lang="en-US" b="0" i="0" dirty="0">
                <a:solidFill>
                  <a:srgbClr val="273239"/>
                </a:solidFill>
                <a:effectLst/>
                <a:latin typeface="Nunito" pitchFamily="2" charset="0"/>
              </a:rPr>
              <a:t>using Merge Sort</a:t>
            </a:r>
            <a:endParaRPr lang="en-US" dirty="0"/>
          </a:p>
        </p:txBody>
      </p:sp>
      <p:pic>
        <p:nvPicPr>
          <p:cNvPr id="8" name="Picture 7">
            <a:extLst>
              <a:ext uri="{FF2B5EF4-FFF2-40B4-BE49-F238E27FC236}">
                <a16:creationId xmlns:a16="http://schemas.microsoft.com/office/drawing/2014/main" id="{E4040B8D-DE26-A892-119D-022A33D584B1}"/>
              </a:ext>
            </a:extLst>
          </p:cNvPr>
          <p:cNvPicPr>
            <a:picLocks noChangeAspect="1"/>
          </p:cNvPicPr>
          <p:nvPr/>
        </p:nvPicPr>
        <p:blipFill>
          <a:blip r:embed="rId2"/>
          <a:stretch>
            <a:fillRect/>
          </a:stretch>
        </p:blipFill>
        <p:spPr>
          <a:xfrm>
            <a:off x="987063" y="1298053"/>
            <a:ext cx="4493208" cy="2664347"/>
          </a:xfrm>
          <a:prstGeom prst="rect">
            <a:avLst/>
          </a:prstGeom>
        </p:spPr>
      </p:pic>
      <p:pic>
        <p:nvPicPr>
          <p:cNvPr id="12" name="Picture 11">
            <a:extLst>
              <a:ext uri="{FF2B5EF4-FFF2-40B4-BE49-F238E27FC236}">
                <a16:creationId xmlns:a16="http://schemas.microsoft.com/office/drawing/2014/main" id="{DE47FC3D-DC16-D189-8361-A7CF64DC406E}"/>
              </a:ext>
            </a:extLst>
          </p:cNvPr>
          <p:cNvPicPr>
            <a:picLocks noChangeAspect="1"/>
          </p:cNvPicPr>
          <p:nvPr/>
        </p:nvPicPr>
        <p:blipFill>
          <a:blip r:embed="rId3"/>
          <a:stretch>
            <a:fillRect/>
          </a:stretch>
        </p:blipFill>
        <p:spPr>
          <a:xfrm>
            <a:off x="6096000" y="1367913"/>
            <a:ext cx="4954331" cy="2594487"/>
          </a:xfrm>
          <a:prstGeom prst="rect">
            <a:avLst/>
          </a:prstGeom>
        </p:spPr>
      </p:pic>
      <p:pic>
        <p:nvPicPr>
          <p:cNvPr id="14" name="Picture 13">
            <a:extLst>
              <a:ext uri="{FF2B5EF4-FFF2-40B4-BE49-F238E27FC236}">
                <a16:creationId xmlns:a16="http://schemas.microsoft.com/office/drawing/2014/main" id="{1B5932C1-3774-6783-E80E-ED593AD2FB90}"/>
              </a:ext>
            </a:extLst>
          </p:cNvPr>
          <p:cNvPicPr>
            <a:picLocks noChangeAspect="1"/>
          </p:cNvPicPr>
          <p:nvPr/>
        </p:nvPicPr>
        <p:blipFill>
          <a:blip r:embed="rId4"/>
          <a:stretch>
            <a:fillRect/>
          </a:stretch>
        </p:blipFill>
        <p:spPr>
          <a:xfrm>
            <a:off x="987063" y="4171291"/>
            <a:ext cx="4488069" cy="2283298"/>
          </a:xfrm>
          <a:prstGeom prst="rect">
            <a:avLst/>
          </a:prstGeom>
        </p:spPr>
      </p:pic>
      <p:pic>
        <p:nvPicPr>
          <p:cNvPr id="16" name="Picture 15">
            <a:extLst>
              <a:ext uri="{FF2B5EF4-FFF2-40B4-BE49-F238E27FC236}">
                <a16:creationId xmlns:a16="http://schemas.microsoft.com/office/drawing/2014/main" id="{CAC0568A-99B7-98FA-DF64-085D22A94F7B}"/>
              </a:ext>
            </a:extLst>
          </p:cNvPr>
          <p:cNvPicPr>
            <a:picLocks noChangeAspect="1"/>
          </p:cNvPicPr>
          <p:nvPr/>
        </p:nvPicPr>
        <p:blipFill>
          <a:blip r:embed="rId5"/>
          <a:stretch>
            <a:fillRect/>
          </a:stretch>
        </p:blipFill>
        <p:spPr>
          <a:xfrm>
            <a:off x="6095999" y="4171291"/>
            <a:ext cx="4488069" cy="2462204"/>
          </a:xfrm>
          <a:prstGeom prst="rect">
            <a:avLst/>
          </a:prstGeom>
        </p:spPr>
      </p:pic>
    </p:spTree>
    <p:extLst>
      <p:ext uri="{BB962C8B-B14F-4D97-AF65-F5344CB8AC3E}">
        <p14:creationId xmlns:p14="http://schemas.microsoft.com/office/powerpoint/2010/main" val="2192219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2B4DE-798C-30DA-DB12-78B82909CA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5D895-6965-C7F4-B252-59A18BE1297D}"/>
              </a:ext>
            </a:extLst>
          </p:cNvPr>
          <p:cNvSpPr>
            <a:spLocks noGrp="1"/>
          </p:cNvSpPr>
          <p:nvPr>
            <p:ph type="title"/>
          </p:nvPr>
        </p:nvSpPr>
        <p:spPr>
          <a:xfrm>
            <a:off x="1295400" y="172159"/>
            <a:ext cx="9601200" cy="562947"/>
          </a:xfrm>
        </p:spPr>
        <p:txBody>
          <a:bodyPr/>
          <a:lstStyle/>
          <a:p>
            <a:r>
              <a:rPr lang="en-US" dirty="0"/>
              <a:t>Sort Algorithms – Quick </a:t>
            </a:r>
          </a:p>
        </p:txBody>
      </p:sp>
      <p:sp>
        <p:nvSpPr>
          <p:cNvPr id="4" name="TextBox 3">
            <a:extLst>
              <a:ext uri="{FF2B5EF4-FFF2-40B4-BE49-F238E27FC236}">
                <a16:creationId xmlns:a16="http://schemas.microsoft.com/office/drawing/2014/main" id="{CDA65E49-1966-59FE-9D45-1A4FFE72205B}"/>
              </a:ext>
            </a:extLst>
          </p:cNvPr>
          <p:cNvSpPr txBox="1"/>
          <p:nvPr/>
        </p:nvSpPr>
        <p:spPr>
          <a:xfrm>
            <a:off x="259978" y="951361"/>
            <a:ext cx="11331388" cy="3370153"/>
          </a:xfrm>
          <a:prstGeom prst="rect">
            <a:avLst/>
          </a:prstGeom>
          <a:noFill/>
        </p:spPr>
        <p:txBody>
          <a:bodyPr wrap="square">
            <a:spAutoFit/>
          </a:bodyPr>
          <a:lstStyle/>
          <a:p>
            <a:pPr algn="l" rtl="0" fontAlgn="base">
              <a:spcAft>
                <a:spcPts val="750"/>
              </a:spcAft>
              <a:buNone/>
            </a:pPr>
            <a:r>
              <a:rPr lang="en-US" sz="1600" b="1" i="0" dirty="0" err="1">
                <a:solidFill>
                  <a:srgbClr val="273239"/>
                </a:solidFill>
                <a:effectLst/>
                <a:latin typeface="Nunito" pitchFamily="2" charset="0"/>
              </a:rPr>
              <a:t>QuickSort</a:t>
            </a:r>
            <a:r>
              <a:rPr lang="en-US" sz="1600" b="0" i="0" dirty="0">
                <a:solidFill>
                  <a:srgbClr val="273239"/>
                </a:solidFill>
                <a:effectLst/>
                <a:latin typeface="Nunito" pitchFamily="2" charset="0"/>
              </a:rPr>
              <a:t> is a sorting algorithm based on the Divide and Conquer that picks an element as a pivot and partitions the given array around the picked pivot by placing the pivot in its correct position in the sorted array.</a:t>
            </a:r>
          </a:p>
          <a:p>
            <a:pPr algn="l" rtl="0" fontAlgn="base">
              <a:spcAft>
                <a:spcPts val="750"/>
              </a:spcAft>
              <a:buNone/>
            </a:pPr>
            <a:r>
              <a:rPr lang="en-US" sz="1600" b="0" i="0" dirty="0">
                <a:solidFill>
                  <a:srgbClr val="273239"/>
                </a:solidFill>
                <a:effectLst/>
                <a:latin typeface="Nunito" pitchFamily="2" charset="0"/>
              </a:rPr>
              <a:t>It works on the principle of </a:t>
            </a:r>
            <a:r>
              <a:rPr lang="en-US" sz="1600" b="1" i="0" dirty="0">
                <a:solidFill>
                  <a:srgbClr val="273239"/>
                </a:solidFill>
                <a:effectLst/>
                <a:latin typeface="Nunito" pitchFamily="2" charset="0"/>
              </a:rPr>
              <a:t>divide and conquer</a:t>
            </a:r>
            <a:r>
              <a:rPr lang="en-US" sz="1600" b="0" i="0" dirty="0">
                <a:solidFill>
                  <a:srgbClr val="273239"/>
                </a:solidFill>
                <a:effectLst/>
                <a:latin typeface="Nunito" pitchFamily="2" charset="0"/>
              </a:rPr>
              <a:t>, breaking down the problem into smaller sub-problems.</a:t>
            </a:r>
          </a:p>
          <a:p>
            <a:pPr algn="l" rtl="0" fontAlgn="base">
              <a:spcAft>
                <a:spcPts val="750"/>
              </a:spcAft>
              <a:buNone/>
            </a:pPr>
            <a:r>
              <a:rPr lang="en-US" sz="1600" b="0" i="0" dirty="0">
                <a:solidFill>
                  <a:srgbClr val="273239"/>
                </a:solidFill>
                <a:effectLst/>
                <a:latin typeface="Nunito" pitchFamily="2" charset="0"/>
              </a:rPr>
              <a:t>There are mainly three steps in the algorithm:</a:t>
            </a:r>
          </a:p>
          <a:p>
            <a:pPr algn="l" fontAlgn="base">
              <a:spcAft>
                <a:spcPts val="1800"/>
              </a:spcAft>
              <a:buFont typeface="+mj-lt"/>
              <a:buAutoNum type="arabicPeriod"/>
            </a:pPr>
            <a:r>
              <a:rPr lang="en-US" sz="1400" b="1" i="0" dirty="0">
                <a:solidFill>
                  <a:srgbClr val="273239"/>
                </a:solidFill>
                <a:effectLst/>
                <a:latin typeface="Nunito" pitchFamily="2" charset="0"/>
              </a:rPr>
              <a:t>Choose a Pivot: </a:t>
            </a:r>
            <a:r>
              <a:rPr lang="en-US" sz="1400" b="0" i="0" dirty="0">
                <a:solidFill>
                  <a:srgbClr val="273239"/>
                </a:solidFill>
                <a:effectLst/>
                <a:latin typeface="Nunito" pitchFamily="2" charset="0"/>
              </a:rPr>
              <a:t>Select an element from the array as the pivot. The choice of pivot can vary (e.g., first element, last element, random element, or median).</a:t>
            </a:r>
          </a:p>
          <a:p>
            <a:pPr algn="l" fontAlgn="base">
              <a:spcAft>
                <a:spcPts val="1800"/>
              </a:spcAft>
              <a:buFont typeface="+mj-lt"/>
              <a:buAutoNum type="arabicPeriod" startAt="2"/>
            </a:pPr>
            <a:r>
              <a:rPr lang="en-US" sz="1400" b="1" i="0" dirty="0">
                <a:solidFill>
                  <a:srgbClr val="273239"/>
                </a:solidFill>
                <a:effectLst/>
                <a:latin typeface="Nunito" pitchFamily="2" charset="0"/>
              </a:rPr>
              <a:t>Partition the Array:</a:t>
            </a:r>
            <a:r>
              <a:rPr lang="en-US" sz="1400" b="0" i="0" dirty="0">
                <a:solidFill>
                  <a:srgbClr val="273239"/>
                </a:solidFill>
                <a:effectLst/>
                <a:latin typeface="Nunito" pitchFamily="2" charset="0"/>
              </a:rPr>
              <a:t> Rearrange the array around the pivot. After partitioning, all elements smaller than the pivot will be on its left, and all elements greater than the pivot will be on its right. The pivot is then in its correct position, and we obtain the index of the pivot.</a:t>
            </a:r>
          </a:p>
          <a:p>
            <a:pPr algn="l" fontAlgn="base">
              <a:spcAft>
                <a:spcPts val="1800"/>
              </a:spcAft>
              <a:buFont typeface="+mj-lt"/>
              <a:buAutoNum type="arabicPeriod" startAt="3"/>
            </a:pPr>
            <a:r>
              <a:rPr lang="en-US" sz="1400" b="1" i="0" dirty="0">
                <a:solidFill>
                  <a:srgbClr val="273239"/>
                </a:solidFill>
                <a:effectLst/>
                <a:latin typeface="Nunito" pitchFamily="2" charset="0"/>
              </a:rPr>
              <a:t>Recursively Call:</a:t>
            </a:r>
            <a:r>
              <a:rPr lang="en-US" sz="1400" b="0" i="0" dirty="0">
                <a:solidFill>
                  <a:srgbClr val="273239"/>
                </a:solidFill>
                <a:effectLst/>
                <a:latin typeface="Nunito" pitchFamily="2" charset="0"/>
              </a:rPr>
              <a:t> Recursively apply the same process to the two partitioned sub-arrays (left and right of the pivot).</a:t>
            </a:r>
          </a:p>
          <a:p>
            <a:pPr algn="l" fontAlgn="base">
              <a:spcAft>
                <a:spcPts val="1800"/>
              </a:spcAft>
              <a:buFont typeface="+mj-lt"/>
              <a:buAutoNum type="arabicPeriod" startAt="4"/>
            </a:pPr>
            <a:r>
              <a:rPr lang="en-US" sz="1400" b="1" i="0" dirty="0">
                <a:solidFill>
                  <a:srgbClr val="273239"/>
                </a:solidFill>
                <a:effectLst/>
                <a:latin typeface="Nunito" pitchFamily="2" charset="0"/>
              </a:rPr>
              <a:t>Base Case:</a:t>
            </a:r>
            <a:r>
              <a:rPr lang="en-US" sz="1400" b="0" i="0" dirty="0">
                <a:solidFill>
                  <a:srgbClr val="273239"/>
                </a:solidFill>
                <a:effectLst/>
                <a:latin typeface="Nunito" pitchFamily="2" charset="0"/>
              </a:rPr>
              <a:t> The recursion stops when there is only one element left in the sub-array, as a single element is already sorted.</a:t>
            </a:r>
          </a:p>
        </p:txBody>
      </p:sp>
      <p:pic>
        <p:nvPicPr>
          <p:cNvPr id="8" name="Picture 7">
            <a:extLst>
              <a:ext uri="{FF2B5EF4-FFF2-40B4-BE49-F238E27FC236}">
                <a16:creationId xmlns:a16="http://schemas.microsoft.com/office/drawing/2014/main" id="{50D36D6D-AA71-78B3-3B51-7BAD34E3C8CC}"/>
              </a:ext>
            </a:extLst>
          </p:cNvPr>
          <p:cNvPicPr>
            <a:picLocks noChangeAspect="1"/>
          </p:cNvPicPr>
          <p:nvPr/>
        </p:nvPicPr>
        <p:blipFill>
          <a:blip r:embed="rId2"/>
          <a:stretch>
            <a:fillRect/>
          </a:stretch>
        </p:blipFill>
        <p:spPr>
          <a:xfrm>
            <a:off x="3290048" y="4321514"/>
            <a:ext cx="4931824" cy="2511500"/>
          </a:xfrm>
          <a:prstGeom prst="rect">
            <a:avLst/>
          </a:prstGeom>
        </p:spPr>
      </p:pic>
    </p:spTree>
    <p:extLst>
      <p:ext uri="{BB962C8B-B14F-4D97-AF65-F5344CB8AC3E}">
        <p14:creationId xmlns:p14="http://schemas.microsoft.com/office/powerpoint/2010/main" val="25839983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DF9AB-0BDC-9E10-5BBD-23D56FC487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4CD9C6-7F33-39B6-87BA-FFF6CF4AE72E}"/>
              </a:ext>
            </a:extLst>
          </p:cNvPr>
          <p:cNvSpPr>
            <a:spLocks noGrp="1"/>
          </p:cNvSpPr>
          <p:nvPr>
            <p:ph type="title"/>
          </p:nvPr>
        </p:nvSpPr>
        <p:spPr>
          <a:xfrm>
            <a:off x="1295400" y="107576"/>
            <a:ext cx="9601200" cy="562947"/>
          </a:xfrm>
        </p:spPr>
        <p:txBody>
          <a:bodyPr/>
          <a:lstStyle/>
          <a:p>
            <a:r>
              <a:rPr lang="en-US" dirty="0"/>
              <a:t>Sort Algorithms – Quick – Explanation </a:t>
            </a:r>
          </a:p>
        </p:txBody>
      </p:sp>
      <p:pic>
        <p:nvPicPr>
          <p:cNvPr id="5" name="Picture 4">
            <a:extLst>
              <a:ext uri="{FF2B5EF4-FFF2-40B4-BE49-F238E27FC236}">
                <a16:creationId xmlns:a16="http://schemas.microsoft.com/office/drawing/2014/main" id="{60FCA8D7-2C4F-C704-C78A-D433EAC57F07}"/>
              </a:ext>
            </a:extLst>
          </p:cNvPr>
          <p:cNvPicPr>
            <a:picLocks noChangeAspect="1"/>
          </p:cNvPicPr>
          <p:nvPr/>
        </p:nvPicPr>
        <p:blipFill>
          <a:blip r:embed="rId2"/>
          <a:stretch>
            <a:fillRect/>
          </a:stretch>
        </p:blipFill>
        <p:spPr>
          <a:xfrm>
            <a:off x="222128" y="1158115"/>
            <a:ext cx="3810616" cy="1898849"/>
          </a:xfrm>
          <a:prstGeom prst="rect">
            <a:avLst/>
          </a:prstGeom>
        </p:spPr>
      </p:pic>
      <p:pic>
        <p:nvPicPr>
          <p:cNvPr id="7" name="Picture 6">
            <a:extLst>
              <a:ext uri="{FF2B5EF4-FFF2-40B4-BE49-F238E27FC236}">
                <a16:creationId xmlns:a16="http://schemas.microsoft.com/office/drawing/2014/main" id="{50F35663-613D-708F-3760-B256373D4EA1}"/>
              </a:ext>
            </a:extLst>
          </p:cNvPr>
          <p:cNvPicPr>
            <a:picLocks noChangeAspect="1"/>
          </p:cNvPicPr>
          <p:nvPr/>
        </p:nvPicPr>
        <p:blipFill>
          <a:blip r:embed="rId3"/>
          <a:stretch>
            <a:fillRect/>
          </a:stretch>
        </p:blipFill>
        <p:spPr>
          <a:xfrm>
            <a:off x="4131049" y="1158115"/>
            <a:ext cx="3929901" cy="1908943"/>
          </a:xfrm>
          <a:prstGeom prst="rect">
            <a:avLst/>
          </a:prstGeom>
        </p:spPr>
      </p:pic>
      <p:pic>
        <p:nvPicPr>
          <p:cNvPr id="10" name="Picture 9">
            <a:extLst>
              <a:ext uri="{FF2B5EF4-FFF2-40B4-BE49-F238E27FC236}">
                <a16:creationId xmlns:a16="http://schemas.microsoft.com/office/drawing/2014/main" id="{B75F9611-14F9-F366-858F-0C96E1B92A5B}"/>
              </a:ext>
            </a:extLst>
          </p:cNvPr>
          <p:cNvPicPr>
            <a:picLocks noChangeAspect="1"/>
          </p:cNvPicPr>
          <p:nvPr/>
        </p:nvPicPr>
        <p:blipFill>
          <a:blip r:embed="rId4"/>
          <a:stretch>
            <a:fillRect/>
          </a:stretch>
        </p:blipFill>
        <p:spPr>
          <a:xfrm>
            <a:off x="8248917" y="1158115"/>
            <a:ext cx="3959912" cy="1898849"/>
          </a:xfrm>
          <a:prstGeom prst="rect">
            <a:avLst/>
          </a:prstGeom>
        </p:spPr>
      </p:pic>
      <p:pic>
        <p:nvPicPr>
          <p:cNvPr id="12" name="Picture 11">
            <a:extLst>
              <a:ext uri="{FF2B5EF4-FFF2-40B4-BE49-F238E27FC236}">
                <a16:creationId xmlns:a16="http://schemas.microsoft.com/office/drawing/2014/main" id="{6666000E-7C82-1961-0B12-0178368218F1}"/>
              </a:ext>
            </a:extLst>
          </p:cNvPr>
          <p:cNvPicPr>
            <a:picLocks noChangeAspect="1"/>
          </p:cNvPicPr>
          <p:nvPr/>
        </p:nvPicPr>
        <p:blipFill>
          <a:blip r:embed="rId5"/>
          <a:stretch>
            <a:fillRect/>
          </a:stretch>
        </p:blipFill>
        <p:spPr>
          <a:xfrm>
            <a:off x="222128" y="3801036"/>
            <a:ext cx="3810616" cy="1820475"/>
          </a:xfrm>
          <a:prstGeom prst="rect">
            <a:avLst/>
          </a:prstGeom>
        </p:spPr>
      </p:pic>
      <p:pic>
        <p:nvPicPr>
          <p:cNvPr id="14" name="Picture 13">
            <a:extLst>
              <a:ext uri="{FF2B5EF4-FFF2-40B4-BE49-F238E27FC236}">
                <a16:creationId xmlns:a16="http://schemas.microsoft.com/office/drawing/2014/main" id="{EC73BBB2-BCD5-980D-1A55-496BD9582A6D}"/>
              </a:ext>
            </a:extLst>
          </p:cNvPr>
          <p:cNvPicPr>
            <a:picLocks noChangeAspect="1"/>
          </p:cNvPicPr>
          <p:nvPr/>
        </p:nvPicPr>
        <p:blipFill>
          <a:blip r:embed="rId6"/>
          <a:stretch>
            <a:fillRect/>
          </a:stretch>
        </p:blipFill>
        <p:spPr>
          <a:xfrm>
            <a:off x="4131049" y="3801037"/>
            <a:ext cx="3929901" cy="1840772"/>
          </a:xfrm>
          <a:prstGeom prst="rect">
            <a:avLst/>
          </a:prstGeom>
        </p:spPr>
      </p:pic>
      <p:pic>
        <p:nvPicPr>
          <p:cNvPr id="16" name="Picture 15">
            <a:extLst>
              <a:ext uri="{FF2B5EF4-FFF2-40B4-BE49-F238E27FC236}">
                <a16:creationId xmlns:a16="http://schemas.microsoft.com/office/drawing/2014/main" id="{2B26AB64-3811-AE05-69EC-3301EC6013CB}"/>
              </a:ext>
            </a:extLst>
          </p:cNvPr>
          <p:cNvPicPr>
            <a:picLocks noChangeAspect="1"/>
          </p:cNvPicPr>
          <p:nvPr/>
        </p:nvPicPr>
        <p:blipFill>
          <a:blip r:embed="rId7"/>
          <a:stretch>
            <a:fillRect/>
          </a:stretch>
        </p:blipFill>
        <p:spPr>
          <a:xfrm>
            <a:off x="8248917" y="3790942"/>
            <a:ext cx="3910648" cy="1908943"/>
          </a:xfrm>
          <a:prstGeom prst="rect">
            <a:avLst/>
          </a:prstGeom>
        </p:spPr>
      </p:pic>
    </p:spTree>
    <p:extLst>
      <p:ext uri="{BB962C8B-B14F-4D97-AF65-F5344CB8AC3E}">
        <p14:creationId xmlns:p14="http://schemas.microsoft.com/office/powerpoint/2010/main" val="3121845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28000"/>
            <a:lum/>
          </a:blip>
          <a:srcRect/>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24C64-07F8-4131-114C-C1610AA8EEA3}"/>
              </a:ext>
            </a:extLst>
          </p:cNvPr>
          <p:cNvSpPr>
            <a:spLocks noGrp="1"/>
          </p:cNvSpPr>
          <p:nvPr>
            <p:ph type="title"/>
          </p:nvPr>
        </p:nvSpPr>
        <p:spPr>
          <a:xfrm>
            <a:off x="1447800" y="358589"/>
            <a:ext cx="9601200" cy="681318"/>
          </a:xfrm>
        </p:spPr>
        <p:txBody>
          <a:bodyPr>
            <a:normAutofit fontScale="90000"/>
          </a:bodyPr>
          <a:lstStyle/>
          <a:p>
            <a:br>
              <a:rPr lang="en-US" dirty="0"/>
            </a:br>
            <a:r>
              <a:rPr lang="en-US" dirty="0"/>
              <a:t>What is an Algorithm?</a:t>
            </a:r>
          </a:p>
        </p:txBody>
      </p:sp>
      <p:sp>
        <p:nvSpPr>
          <p:cNvPr id="5" name="TextBox 4">
            <a:extLst>
              <a:ext uri="{FF2B5EF4-FFF2-40B4-BE49-F238E27FC236}">
                <a16:creationId xmlns:a16="http://schemas.microsoft.com/office/drawing/2014/main" id="{7609CD0B-30E5-BBC0-2E61-BF33C3C811E3}"/>
              </a:ext>
            </a:extLst>
          </p:cNvPr>
          <p:cNvSpPr txBox="1"/>
          <p:nvPr/>
        </p:nvSpPr>
        <p:spPr>
          <a:xfrm>
            <a:off x="730623" y="2079912"/>
            <a:ext cx="6494930" cy="3252172"/>
          </a:xfrm>
          <a:prstGeom prst="rect">
            <a:avLst/>
          </a:prstGeom>
          <a:noFill/>
        </p:spPr>
        <p:txBody>
          <a:bodyPr wrap="square">
            <a:spAutoFit/>
          </a:bodyPr>
          <a:lstStyle/>
          <a:p>
            <a:pPr algn="just" rtl="0" fontAlgn="base">
              <a:spcAft>
                <a:spcPts val="750"/>
              </a:spcAft>
              <a:buNone/>
            </a:pPr>
            <a:r>
              <a:rPr lang="en-US" b="0" i="0" dirty="0">
                <a:solidFill>
                  <a:srgbClr val="273239"/>
                </a:solidFill>
                <a:effectLst/>
                <a:latin typeface="Nunito" pitchFamily="2" charset="0"/>
              </a:rPr>
              <a:t>An </a:t>
            </a:r>
            <a:r>
              <a:rPr lang="en-US" b="1" i="0" dirty="0">
                <a:solidFill>
                  <a:srgbClr val="273239"/>
                </a:solidFill>
                <a:effectLst/>
                <a:latin typeface="Nunito" pitchFamily="2" charset="0"/>
              </a:rPr>
              <a:t>algorithm </a:t>
            </a:r>
            <a:r>
              <a:rPr lang="en-US" b="0" i="0" dirty="0">
                <a:solidFill>
                  <a:srgbClr val="273239"/>
                </a:solidFill>
                <a:effectLst/>
                <a:latin typeface="Nunito" pitchFamily="2" charset="0"/>
              </a:rPr>
              <a:t>is a finite sequence of well-defined instructions that can be used to solve a computational problem. It provides a step-by-step procedure that convert an input into a desired output.</a:t>
            </a:r>
          </a:p>
          <a:p>
            <a:pPr algn="l" rtl="0" fontAlgn="base">
              <a:spcAft>
                <a:spcPts val="750"/>
              </a:spcAft>
              <a:buNone/>
            </a:pPr>
            <a:r>
              <a:rPr lang="en-US" b="0" i="0" dirty="0">
                <a:solidFill>
                  <a:srgbClr val="273239"/>
                </a:solidFill>
                <a:effectLst/>
                <a:latin typeface="Nunito" pitchFamily="2" charset="0"/>
              </a:rPr>
              <a:t>Algorithms typically follow a logical structure:</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Input: </a:t>
            </a:r>
            <a:r>
              <a:rPr lang="en-US" b="0" i="0" dirty="0">
                <a:solidFill>
                  <a:srgbClr val="273239"/>
                </a:solidFill>
                <a:effectLst/>
                <a:latin typeface="Nunito" pitchFamily="2" charset="0"/>
              </a:rPr>
              <a:t>The algorithm receives input data.</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Processing:</a:t>
            </a:r>
            <a:r>
              <a:rPr lang="en-US" b="0" i="0" dirty="0">
                <a:solidFill>
                  <a:srgbClr val="273239"/>
                </a:solidFill>
                <a:effectLst/>
                <a:latin typeface="Nunito" pitchFamily="2" charset="0"/>
              </a:rPr>
              <a:t> The algorithm performs a series of operations on the input data.</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Output: </a:t>
            </a:r>
            <a:r>
              <a:rPr lang="en-US" b="0" i="0" dirty="0">
                <a:solidFill>
                  <a:srgbClr val="273239"/>
                </a:solidFill>
                <a:effectLst/>
                <a:latin typeface="Nunito" pitchFamily="2" charset="0"/>
              </a:rPr>
              <a:t>The algorithm produces the desired output.</a:t>
            </a:r>
          </a:p>
        </p:txBody>
      </p:sp>
    </p:spTree>
    <p:extLst>
      <p:ext uri="{BB962C8B-B14F-4D97-AF65-F5344CB8AC3E}">
        <p14:creationId xmlns:p14="http://schemas.microsoft.com/office/powerpoint/2010/main" val="2508386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36300"/>
            <a:ext cx="9601200" cy="1142385"/>
          </a:xfrm>
        </p:spPr>
        <p:txBody>
          <a:bodyPr/>
          <a:lstStyle/>
          <a:p>
            <a:pPr fontAlgn="base"/>
            <a:r>
              <a:rPr lang="en-US" dirty="0"/>
              <a:t>What is the Need for Algorithms?</a:t>
            </a:r>
          </a:p>
        </p:txBody>
      </p:sp>
      <p:sp>
        <p:nvSpPr>
          <p:cNvPr id="3" name="Content Placeholder 2"/>
          <p:cNvSpPr>
            <a:spLocks noGrp="1"/>
          </p:cNvSpPr>
          <p:nvPr>
            <p:ph idx="1"/>
          </p:nvPr>
        </p:nvSpPr>
        <p:spPr>
          <a:xfrm>
            <a:off x="1143000" y="2268072"/>
            <a:ext cx="9601200" cy="3316940"/>
          </a:xfrm>
        </p:spPr>
        <p:txBody>
          <a:bodyPr/>
          <a:lstStyle/>
          <a:p>
            <a:pPr marL="0" indent="0" fontAlgn="base">
              <a:buNone/>
            </a:pPr>
            <a:r>
              <a:rPr lang="en-US" dirty="0"/>
              <a:t>Algorithms are essential for solving complex computational problems efficiently and effectively. They provide a systematic approach to:</a:t>
            </a:r>
          </a:p>
          <a:p>
            <a:pPr fontAlgn="base"/>
            <a:r>
              <a:rPr lang="en-US" b="1" dirty="0"/>
              <a:t>Solving problems:</a:t>
            </a:r>
            <a:r>
              <a:rPr lang="en-US" dirty="0"/>
              <a:t> Algorithms break down problems into smaller, manageable steps.</a:t>
            </a:r>
          </a:p>
          <a:p>
            <a:pPr fontAlgn="base"/>
            <a:r>
              <a:rPr lang="en-US" b="1" dirty="0"/>
              <a:t>Optimizing solutions:</a:t>
            </a:r>
            <a:r>
              <a:rPr lang="en-US" dirty="0"/>
              <a:t> Algorithms find the best or near-optimal solutions to problems.</a:t>
            </a:r>
          </a:p>
          <a:p>
            <a:pPr fontAlgn="base"/>
            <a:r>
              <a:rPr lang="en-US" b="1" dirty="0"/>
              <a:t>Automating tasks:</a:t>
            </a:r>
            <a:r>
              <a:rPr lang="en-US" dirty="0"/>
              <a:t> Algorithms can automate repetitive or complex tasks, saving time and effort.</a:t>
            </a:r>
          </a:p>
          <a:p>
            <a:endParaRPr lang="en-US" dirty="0"/>
          </a:p>
        </p:txBody>
      </p:sp>
    </p:spTree>
    <p:extLst>
      <p:ext uri="{BB962C8B-B14F-4D97-AF65-F5344CB8AC3E}">
        <p14:creationId xmlns:p14="http://schemas.microsoft.com/office/powerpoint/2010/main" val="3984617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19B41-A220-BC5C-DD2E-AA75E00AC99E}"/>
              </a:ext>
            </a:extLst>
          </p:cNvPr>
          <p:cNvSpPr>
            <a:spLocks noGrp="1"/>
          </p:cNvSpPr>
          <p:nvPr>
            <p:ph type="title"/>
          </p:nvPr>
        </p:nvSpPr>
        <p:spPr>
          <a:xfrm>
            <a:off x="1295400" y="503853"/>
            <a:ext cx="9601200" cy="670523"/>
          </a:xfrm>
        </p:spPr>
        <p:txBody>
          <a:bodyPr/>
          <a:lstStyle/>
          <a:p>
            <a:r>
              <a:rPr lang="en-US" dirty="0"/>
              <a:t>Algorithms characteristics</a:t>
            </a:r>
          </a:p>
        </p:txBody>
      </p:sp>
      <p:sp>
        <p:nvSpPr>
          <p:cNvPr id="3" name="TextBox 2">
            <a:extLst>
              <a:ext uri="{FF2B5EF4-FFF2-40B4-BE49-F238E27FC236}">
                <a16:creationId xmlns:a16="http://schemas.microsoft.com/office/drawing/2014/main" id="{72D66095-43D8-93CF-846F-4B44800933C0}"/>
              </a:ext>
            </a:extLst>
          </p:cNvPr>
          <p:cNvSpPr txBox="1"/>
          <p:nvPr/>
        </p:nvSpPr>
        <p:spPr>
          <a:xfrm>
            <a:off x="1295400" y="2411506"/>
            <a:ext cx="7763435"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a:t>Inputs and output</a:t>
            </a:r>
          </a:p>
          <a:p>
            <a:pPr marL="742950" lvl="1" indent="-285750">
              <a:buFont typeface="Wingdings" panose="05000000000000000000" pitchFamily="2" charset="2"/>
              <a:buChar char="Ø"/>
            </a:pPr>
            <a:r>
              <a:rPr lang="en-US" dirty="0"/>
              <a:t> What does algorithm accept, and what are the result?</a:t>
            </a:r>
          </a:p>
          <a:p>
            <a:pPr marL="285750" indent="-285750">
              <a:buFont typeface="Wingdings" panose="05000000000000000000" pitchFamily="2" charset="2"/>
              <a:buChar char="Ø"/>
            </a:pPr>
            <a:r>
              <a:rPr lang="en-US" dirty="0"/>
              <a:t>Algorithm complexity</a:t>
            </a:r>
          </a:p>
          <a:p>
            <a:pPr marL="742950" lvl="1" indent="-285750">
              <a:buFont typeface="Wingdings" panose="05000000000000000000" pitchFamily="2" charset="2"/>
              <a:buChar char="Ø"/>
            </a:pPr>
            <a:r>
              <a:rPr lang="en-US" dirty="0"/>
              <a:t>Space complexity - How much memory does it require?</a:t>
            </a:r>
          </a:p>
          <a:p>
            <a:pPr marL="742950" lvl="1" indent="-285750">
              <a:buFont typeface="Wingdings" panose="05000000000000000000" pitchFamily="2" charset="2"/>
              <a:buChar char="Ø"/>
            </a:pPr>
            <a:r>
              <a:rPr lang="en-US" dirty="0"/>
              <a:t>Time complexity – How much time does it require to complete?</a:t>
            </a:r>
          </a:p>
        </p:txBody>
      </p:sp>
    </p:spTree>
    <p:extLst>
      <p:ext uri="{BB962C8B-B14F-4D97-AF65-F5344CB8AC3E}">
        <p14:creationId xmlns:p14="http://schemas.microsoft.com/office/powerpoint/2010/main" val="901073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D4608-0029-8D63-F91F-BBFA7C1FF1C9}"/>
              </a:ext>
            </a:extLst>
          </p:cNvPr>
          <p:cNvSpPr>
            <a:spLocks noGrp="1"/>
          </p:cNvSpPr>
          <p:nvPr>
            <p:ph type="title"/>
          </p:nvPr>
        </p:nvSpPr>
        <p:spPr>
          <a:xfrm>
            <a:off x="1295400" y="503854"/>
            <a:ext cx="9601200" cy="652594"/>
          </a:xfrm>
        </p:spPr>
        <p:txBody>
          <a:bodyPr/>
          <a:lstStyle/>
          <a:p>
            <a:r>
              <a:rPr lang="en-US" dirty="0"/>
              <a:t>Big-O notation</a:t>
            </a:r>
          </a:p>
        </p:txBody>
      </p:sp>
      <p:sp>
        <p:nvSpPr>
          <p:cNvPr id="4" name="TextBox 3">
            <a:extLst>
              <a:ext uri="{FF2B5EF4-FFF2-40B4-BE49-F238E27FC236}">
                <a16:creationId xmlns:a16="http://schemas.microsoft.com/office/drawing/2014/main" id="{7657E59D-F232-73C5-659E-5CC3F7B9CF33}"/>
              </a:ext>
            </a:extLst>
          </p:cNvPr>
          <p:cNvSpPr txBox="1"/>
          <p:nvPr/>
        </p:nvSpPr>
        <p:spPr>
          <a:xfrm>
            <a:off x="1394010" y="1859339"/>
            <a:ext cx="8135471" cy="3139321"/>
          </a:xfrm>
          <a:prstGeom prst="rect">
            <a:avLst/>
          </a:prstGeom>
          <a:noFill/>
        </p:spPr>
        <p:txBody>
          <a:bodyPr wrap="square">
            <a:spAutoFit/>
          </a:bodyPr>
          <a:lstStyle/>
          <a:p>
            <a:pPr algn="l">
              <a:buNone/>
            </a:pPr>
            <a:r>
              <a:rPr lang="en-US" b="0" i="0" dirty="0">
                <a:solidFill>
                  <a:srgbClr val="121212"/>
                </a:solidFill>
                <a:effectLst/>
                <a:latin typeface="proxima-nova"/>
              </a:rPr>
              <a:t>Big O notation is a way to characterize the time or resources needed to solve a computing problem. It's particularly useful in comparing various computing algorithms and approaches under consideration, </a:t>
            </a:r>
            <a:r>
              <a:rPr lang="en-US" b="0" i="0" u="none" strike="noStrike" dirty="0">
                <a:solidFill>
                  <a:srgbClr val="121212"/>
                </a:solidFill>
                <a:effectLst/>
                <a:latin typeface="proxima-nova"/>
                <a:hlinkClick r:id="rId2"/>
              </a:rPr>
              <a:t>such as those used in Machine Learning</a:t>
            </a:r>
            <a:r>
              <a:rPr lang="en-US" b="0" i="0" dirty="0">
                <a:solidFill>
                  <a:srgbClr val="121212"/>
                </a:solidFill>
                <a:effectLst/>
                <a:latin typeface="proxima-nova"/>
              </a:rPr>
              <a:t>.</a:t>
            </a:r>
          </a:p>
          <a:p>
            <a:pPr algn="l">
              <a:buNone/>
            </a:pPr>
            <a:r>
              <a:rPr lang="en-US" b="0" i="0" dirty="0">
                <a:solidFill>
                  <a:srgbClr val="121212"/>
                </a:solidFill>
                <a:effectLst/>
                <a:latin typeface="proxima-nova"/>
              </a:rPr>
              <a:t>Below is a table summarizing Big O functions. The four most commonly referenced and important to remember are:</a:t>
            </a:r>
          </a:p>
          <a:p>
            <a:pPr algn="l">
              <a:buFont typeface="Arial" panose="020B0604020202020204" pitchFamily="34" charset="0"/>
              <a:buChar char="•"/>
            </a:pPr>
            <a:r>
              <a:rPr lang="en-US" b="1" i="0" dirty="0">
                <a:solidFill>
                  <a:srgbClr val="121212"/>
                </a:solidFill>
                <a:effectLst/>
                <a:latin typeface="proxima-nova"/>
              </a:rPr>
              <a:t>O(1)</a:t>
            </a:r>
            <a:r>
              <a:rPr lang="en-US" b="0" i="0" dirty="0">
                <a:solidFill>
                  <a:srgbClr val="121212"/>
                </a:solidFill>
                <a:effectLst/>
                <a:latin typeface="proxima-nova"/>
              </a:rPr>
              <a:t> - </a:t>
            </a:r>
            <a:r>
              <a:rPr lang="en-US" b="0" i="1" dirty="0">
                <a:solidFill>
                  <a:srgbClr val="121212"/>
                </a:solidFill>
                <a:effectLst/>
                <a:latin typeface="proxima-nova"/>
              </a:rPr>
              <a:t>Constant</a:t>
            </a:r>
            <a:r>
              <a:rPr lang="en-US" b="0" i="0" dirty="0">
                <a:solidFill>
                  <a:srgbClr val="121212"/>
                </a:solidFill>
                <a:effectLst/>
                <a:latin typeface="proxima-nova"/>
              </a:rPr>
              <a:t> access time such as the use of a hash table.</a:t>
            </a:r>
          </a:p>
          <a:p>
            <a:pPr algn="l">
              <a:buFont typeface="Arial" panose="020B0604020202020204" pitchFamily="34" charset="0"/>
              <a:buChar char="•"/>
            </a:pPr>
            <a:r>
              <a:rPr lang="en-US" b="1" i="0" dirty="0">
                <a:solidFill>
                  <a:srgbClr val="121212"/>
                </a:solidFill>
                <a:effectLst/>
                <a:latin typeface="proxima-nova"/>
              </a:rPr>
              <a:t>O(log n)</a:t>
            </a:r>
            <a:r>
              <a:rPr lang="en-US" b="0" i="0" dirty="0">
                <a:solidFill>
                  <a:srgbClr val="121212"/>
                </a:solidFill>
                <a:effectLst/>
                <a:latin typeface="proxima-nova"/>
              </a:rPr>
              <a:t> - </a:t>
            </a:r>
            <a:r>
              <a:rPr lang="en-US" b="0" i="1" dirty="0">
                <a:solidFill>
                  <a:srgbClr val="121212"/>
                </a:solidFill>
                <a:effectLst/>
                <a:latin typeface="proxima-nova"/>
              </a:rPr>
              <a:t>Logarithmic</a:t>
            </a:r>
            <a:r>
              <a:rPr lang="en-US" b="0" i="0" dirty="0">
                <a:solidFill>
                  <a:srgbClr val="121212"/>
                </a:solidFill>
                <a:effectLst/>
                <a:latin typeface="proxima-nova"/>
              </a:rPr>
              <a:t> access time such as a binary search of a sorted table.</a:t>
            </a:r>
          </a:p>
          <a:p>
            <a:pPr algn="l">
              <a:buFont typeface="Arial" panose="020B0604020202020204" pitchFamily="34" charset="0"/>
              <a:buChar char="•"/>
            </a:pPr>
            <a:r>
              <a:rPr lang="en-US" b="1" i="0" dirty="0">
                <a:solidFill>
                  <a:srgbClr val="121212"/>
                </a:solidFill>
                <a:effectLst/>
                <a:latin typeface="proxima-nova"/>
              </a:rPr>
              <a:t>O(n)</a:t>
            </a:r>
            <a:r>
              <a:rPr lang="en-US" b="0" i="0" dirty="0">
                <a:solidFill>
                  <a:srgbClr val="121212"/>
                </a:solidFill>
                <a:effectLst/>
                <a:latin typeface="proxima-nova"/>
              </a:rPr>
              <a:t> - </a:t>
            </a:r>
            <a:r>
              <a:rPr lang="en-US" b="0" i="1" dirty="0">
                <a:solidFill>
                  <a:srgbClr val="121212"/>
                </a:solidFill>
                <a:effectLst/>
                <a:latin typeface="proxima-nova"/>
              </a:rPr>
              <a:t>Linear</a:t>
            </a:r>
            <a:r>
              <a:rPr lang="en-US" b="0" i="0" dirty="0">
                <a:solidFill>
                  <a:srgbClr val="121212"/>
                </a:solidFill>
                <a:effectLst/>
                <a:latin typeface="proxima-nova"/>
              </a:rPr>
              <a:t> access time such as the search of an unsorted list.</a:t>
            </a:r>
          </a:p>
          <a:p>
            <a:pPr algn="l">
              <a:buFont typeface="Arial" panose="020B0604020202020204" pitchFamily="34" charset="0"/>
              <a:buChar char="•"/>
            </a:pPr>
            <a:r>
              <a:rPr lang="en-US" b="1" i="0" dirty="0">
                <a:solidFill>
                  <a:srgbClr val="121212"/>
                </a:solidFill>
                <a:effectLst/>
                <a:latin typeface="proxima-nova"/>
              </a:rPr>
              <a:t>O(n^2)</a:t>
            </a:r>
            <a:r>
              <a:rPr lang="en-US" b="0" i="0" dirty="0">
                <a:solidFill>
                  <a:srgbClr val="121212"/>
                </a:solidFill>
                <a:effectLst/>
                <a:latin typeface="proxima-nova"/>
              </a:rPr>
              <a:t> - Nested iterations.</a:t>
            </a:r>
          </a:p>
          <a:p>
            <a:pPr algn="l">
              <a:buFont typeface="Arial" panose="020B0604020202020204" pitchFamily="34" charset="0"/>
              <a:buChar char="•"/>
            </a:pPr>
            <a:r>
              <a:rPr lang="en-US" b="1" i="0" dirty="0">
                <a:solidFill>
                  <a:srgbClr val="121212"/>
                </a:solidFill>
                <a:effectLst/>
                <a:latin typeface="proxima-nova"/>
              </a:rPr>
              <a:t>O(n log(n))</a:t>
            </a:r>
            <a:r>
              <a:rPr lang="en-US" b="0" i="0" dirty="0">
                <a:solidFill>
                  <a:srgbClr val="121212"/>
                </a:solidFill>
                <a:effectLst/>
                <a:latin typeface="proxima-nova"/>
              </a:rPr>
              <a:t> - </a:t>
            </a:r>
            <a:r>
              <a:rPr lang="en-US" b="0" i="1" dirty="0">
                <a:solidFill>
                  <a:srgbClr val="121212"/>
                </a:solidFill>
                <a:effectLst/>
                <a:latin typeface="proxima-nova"/>
              </a:rPr>
              <a:t>Multiple</a:t>
            </a:r>
            <a:r>
              <a:rPr lang="en-US" b="0" i="0" dirty="0">
                <a:solidFill>
                  <a:srgbClr val="121212"/>
                </a:solidFill>
                <a:effectLst/>
                <a:latin typeface="proxima-nova"/>
              </a:rPr>
              <a:t> of log(n) access time such as using Quicksort or Merge</a:t>
            </a:r>
            <a:r>
              <a:rPr lang="uk-UA" b="0" i="0" dirty="0">
                <a:solidFill>
                  <a:srgbClr val="121212"/>
                </a:solidFill>
                <a:effectLst/>
                <a:latin typeface="proxima-nova"/>
              </a:rPr>
              <a:t> </a:t>
            </a:r>
            <a:r>
              <a:rPr lang="en-US" b="0" i="0" dirty="0">
                <a:solidFill>
                  <a:srgbClr val="121212"/>
                </a:solidFill>
                <a:effectLst/>
                <a:latin typeface="proxima-nova"/>
              </a:rPr>
              <a:t>sort.</a:t>
            </a:r>
          </a:p>
        </p:txBody>
      </p:sp>
    </p:spTree>
    <p:extLst>
      <p:ext uri="{BB962C8B-B14F-4D97-AF65-F5344CB8AC3E}">
        <p14:creationId xmlns:p14="http://schemas.microsoft.com/office/powerpoint/2010/main" val="351265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4035-89B7-A712-100A-46714C9DB53B}"/>
              </a:ext>
            </a:extLst>
          </p:cNvPr>
          <p:cNvSpPr>
            <a:spLocks noGrp="1"/>
          </p:cNvSpPr>
          <p:nvPr>
            <p:ph type="title"/>
          </p:nvPr>
        </p:nvSpPr>
        <p:spPr>
          <a:xfrm>
            <a:off x="1295399" y="279135"/>
            <a:ext cx="9601200" cy="634665"/>
          </a:xfrm>
        </p:spPr>
        <p:txBody>
          <a:bodyPr/>
          <a:lstStyle/>
          <a:p>
            <a:r>
              <a:rPr lang="en-US" dirty="0"/>
              <a:t>Big-O notation</a:t>
            </a:r>
            <a:r>
              <a:rPr lang="uk-UA" dirty="0"/>
              <a:t> </a:t>
            </a:r>
            <a:r>
              <a:rPr lang="en-US" dirty="0"/>
              <a:t>table</a:t>
            </a:r>
          </a:p>
        </p:txBody>
      </p:sp>
      <p:pic>
        <p:nvPicPr>
          <p:cNvPr id="5" name="Picture 4">
            <a:extLst>
              <a:ext uri="{FF2B5EF4-FFF2-40B4-BE49-F238E27FC236}">
                <a16:creationId xmlns:a16="http://schemas.microsoft.com/office/drawing/2014/main" id="{760D5797-E6E0-83BB-AFED-FA35F17C5042}"/>
              </a:ext>
            </a:extLst>
          </p:cNvPr>
          <p:cNvPicPr>
            <a:picLocks noChangeAspect="1"/>
          </p:cNvPicPr>
          <p:nvPr/>
        </p:nvPicPr>
        <p:blipFill>
          <a:blip r:embed="rId2"/>
          <a:stretch>
            <a:fillRect/>
          </a:stretch>
        </p:blipFill>
        <p:spPr>
          <a:xfrm>
            <a:off x="2299757" y="1362036"/>
            <a:ext cx="7592485" cy="4582164"/>
          </a:xfrm>
          <a:prstGeom prst="rect">
            <a:avLst/>
          </a:prstGeom>
        </p:spPr>
      </p:pic>
    </p:spTree>
    <p:extLst>
      <p:ext uri="{BB962C8B-B14F-4D97-AF65-F5344CB8AC3E}">
        <p14:creationId xmlns:p14="http://schemas.microsoft.com/office/powerpoint/2010/main" val="400552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50856-42B3-C80C-9671-B6DC6002621B}"/>
              </a:ext>
            </a:extLst>
          </p:cNvPr>
          <p:cNvSpPr>
            <a:spLocks noGrp="1"/>
          </p:cNvSpPr>
          <p:nvPr>
            <p:ph type="title"/>
          </p:nvPr>
        </p:nvSpPr>
        <p:spPr>
          <a:xfrm>
            <a:off x="1295400" y="172159"/>
            <a:ext cx="9601200" cy="562947"/>
          </a:xfrm>
        </p:spPr>
        <p:txBody>
          <a:bodyPr/>
          <a:lstStyle/>
          <a:p>
            <a:r>
              <a:rPr lang="en-US" dirty="0"/>
              <a:t>Search Algorithms – Linear </a:t>
            </a:r>
          </a:p>
        </p:txBody>
      </p:sp>
      <p:pic>
        <p:nvPicPr>
          <p:cNvPr id="5" name="Picture 4">
            <a:extLst>
              <a:ext uri="{FF2B5EF4-FFF2-40B4-BE49-F238E27FC236}">
                <a16:creationId xmlns:a16="http://schemas.microsoft.com/office/drawing/2014/main" id="{3C3C6A1D-934F-BA3A-C711-B941F3238E0E}"/>
              </a:ext>
            </a:extLst>
          </p:cNvPr>
          <p:cNvPicPr>
            <a:picLocks noChangeAspect="1"/>
          </p:cNvPicPr>
          <p:nvPr/>
        </p:nvPicPr>
        <p:blipFill>
          <a:blip r:embed="rId2"/>
          <a:stretch>
            <a:fillRect/>
          </a:stretch>
        </p:blipFill>
        <p:spPr>
          <a:xfrm>
            <a:off x="2967317" y="853104"/>
            <a:ext cx="6257365" cy="5323307"/>
          </a:xfrm>
          <a:prstGeom prst="rect">
            <a:avLst/>
          </a:prstGeom>
        </p:spPr>
      </p:pic>
    </p:spTree>
    <p:extLst>
      <p:ext uri="{BB962C8B-B14F-4D97-AF65-F5344CB8AC3E}">
        <p14:creationId xmlns:p14="http://schemas.microsoft.com/office/powerpoint/2010/main" val="1970466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AF80E-B29C-28D0-421D-9D60EB6D0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F6FF37-854F-C685-1B97-20C0E4325B4B}"/>
              </a:ext>
            </a:extLst>
          </p:cNvPr>
          <p:cNvSpPr>
            <a:spLocks noGrp="1"/>
          </p:cNvSpPr>
          <p:nvPr>
            <p:ph type="title"/>
          </p:nvPr>
        </p:nvSpPr>
        <p:spPr>
          <a:xfrm>
            <a:off x="1295400" y="172159"/>
            <a:ext cx="9601200" cy="562947"/>
          </a:xfrm>
        </p:spPr>
        <p:txBody>
          <a:bodyPr/>
          <a:lstStyle/>
          <a:p>
            <a:r>
              <a:rPr lang="en-US" dirty="0"/>
              <a:t>Search Algorithms – Binary Search </a:t>
            </a:r>
          </a:p>
        </p:txBody>
      </p:sp>
      <p:sp>
        <p:nvSpPr>
          <p:cNvPr id="4" name="TextBox 3">
            <a:extLst>
              <a:ext uri="{FF2B5EF4-FFF2-40B4-BE49-F238E27FC236}">
                <a16:creationId xmlns:a16="http://schemas.microsoft.com/office/drawing/2014/main" id="{7649E1D2-6E50-BA11-A77D-A01C92724221}"/>
              </a:ext>
            </a:extLst>
          </p:cNvPr>
          <p:cNvSpPr txBox="1"/>
          <p:nvPr/>
        </p:nvSpPr>
        <p:spPr>
          <a:xfrm>
            <a:off x="658906" y="870500"/>
            <a:ext cx="11031070" cy="923330"/>
          </a:xfrm>
          <a:prstGeom prst="rect">
            <a:avLst/>
          </a:prstGeom>
          <a:noFill/>
        </p:spPr>
        <p:txBody>
          <a:bodyPr wrap="square">
            <a:spAutoFit/>
          </a:bodyPr>
          <a:lstStyle/>
          <a:p>
            <a:r>
              <a:rPr lang="en-US" b="0" i="0" dirty="0">
                <a:solidFill>
                  <a:srgbClr val="0A0A23"/>
                </a:solidFill>
                <a:effectLst/>
                <a:latin typeface="Lato" panose="020F0502020204030203" pitchFamily="34" charset="0"/>
              </a:rPr>
              <a:t>This type of searching algorithm is used to find the position of a specific value contained </a:t>
            </a:r>
            <a:r>
              <a:rPr lang="en-US" b="1" i="0" dirty="0">
                <a:solidFill>
                  <a:srgbClr val="1B1B32"/>
                </a:solidFill>
                <a:effectLst/>
                <a:latin typeface="Lato" panose="020F0502020204030203" pitchFamily="34" charset="0"/>
              </a:rPr>
              <a:t>in a sorted array</a:t>
            </a:r>
            <a:r>
              <a:rPr lang="en-US" b="0" i="0" dirty="0">
                <a:solidFill>
                  <a:srgbClr val="0A0A23"/>
                </a:solidFill>
                <a:effectLst/>
                <a:latin typeface="Lato" panose="020F0502020204030203" pitchFamily="34" charset="0"/>
              </a:rPr>
              <a:t>. The binary search algorithm works on the principle of divide and conquer and it is considered the best searching algorithm because it's faster to run.</a:t>
            </a:r>
            <a:endParaRPr lang="en-US" dirty="0"/>
          </a:p>
        </p:txBody>
      </p:sp>
      <p:pic>
        <p:nvPicPr>
          <p:cNvPr id="7" name="Picture 6">
            <a:extLst>
              <a:ext uri="{FF2B5EF4-FFF2-40B4-BE49-F238E27FC236}">
                <a16:creationId xmlns:a16="http://schemas.microsoft.com/office/drawing/2014/main" id="{4D797C8D-E124-1D92-3227-07B77C81206B}"/>
              </a:ext>
            </a:extLst>
          </p:cNvPr>
          <p:cNvPicPr>
            <a:picLocks noChangeAspect="1"/>
          </p:cNvPicPr>
          <p:nvPr/>
        </p:nvPicPr>
        <p:blipFill>
          <a:blip r:embed="rId2"/>
          <a:stretch>
            <a:fillRect/>
          </a:stretch>
        </p:blipFill>
        <p:spPr>
          <a:xfrm>
            <a:off x="5376633" y="1634751"/>
            <a:ext cx="6396614" cy="2390402"/>
          </a:xfrm>
          <a:prstGeom prst="rect">
            <a:avLst/>
          </a:prstGeom>
        </p:spPr>
      </p:pic>
      <p:sp>
        <p:nvSpPr>
          <p:cNvPr id="9" name="TextBox 8">
            <a:extLst>
              <a:ext uri="{FF2B5EF4-FFF2-40B4-BE49-F238E27FC236}">
                <a16:creationId xmlns:a16="http://schemas.microsoft.com/office/drawing/2014/main" id="{37120A76-DBB3-7E38-641B-902047B5AA11}"/>
              </a:ext>
            </a:extLst>
          </p:cNvPr>
          <p:cNvSpPr txBox="1"/>
          <p:nvPr/>
        </p:nvSpPr>
        <p:spPr>
          <a:xfrm>
            <a:off x="927846" y="3679176"/>
            <a:ext cx="10762130" cy="2308324"/>
          </a:xfrm>
          <a:prstGeom prst="rect">
            <a:avLst/>
          </a:prstGeom>
          <a:noFill/>
        </p:spPr>
        <p:txBody>
          <a:bodyPr wrap="square">
            <a:spAutoFit/>
          </a:bodyPr>
          <a:lstStyle/>
          <a:p>
            <a:pPr algn="l" fontAlgn="base">
              <a:buNone/>
            </a:pPr>
            <a:r>
              <a:rPr lang="en-US" b="1" i="0" dirty="0">
                <a:solidFill>
                  <a:srgbClr val="1B1B32"/>
                </a:solidFill>
                <a:effectLst/>
                <a:latin typeface="inherit"/>
              </a:rPr>
              <a:t>Approach for Binary Search</a:t>
            </a:r>
            <a:endParaRPr lang="en-US" b="1" i="0" dirty="0">
              <a:solidFill>
                <a:srgbClr val="1B1B32"/>
              </a:solidFill>
              <a:effectLst/>
              <a:latin typeface="-apple-system"/>
            </a:endParaRPr>
          </a:p>
          <a:p>
            <a:pPr algn="l" fontAlgn="base">
              <a:buFont typeface="Arial" panose="020B0604020202020204" pitchFamily="34" charset="0"/>
              <a:buChar char="•"/>
            </a:pPr>
            <a:endParaRPr lang="en-US" b="0" i="0" dirty="0">
              <a:solidFill>
                <a:srgbClr val="0A0A23"/>
              </a:solidFill>
              <a:effectLst/>
              <a:latin typeface="inherit"/>
            </a:endParaRPr>
          </a:p>
          <a:p>
            <a:pPr algn="l" fontAlgn="base">
              <a:buFont typeface="Arial" panose="020B0604020202020204" pitchFamily="34" charset="0"/>
              <a:buChar char="•"/>
            </a:pPr>
            <a:r>
              <a:rPr lang="en-US" b="0" i="0" dirty="0">
                <a:solidFill>
                  <a:srgbClr val="0A0A23"/>
                </a:solidFill>
                <a:effectLst/>
                <a:latin typeface="inherit"/>
              </a:rPr>
              <a:t>Compare the target element with the middle element of the array.</a:t>
            </a:r>
          </a:p>
          <a:p>
            <a:pPr algn="l" fontAlgn="base">
              <a:buFont typeface="Arial" panose="020B0604020202020204" pitchFamily="34" charset="0"/>
              <a:buChar char="•"/>
            </a:pPr>
            <a:r>
              <a:rPr lang="en-US" b="0" i="0" dirty="0">
                <a:solidFill>
                  <a:srgbClr val="0A0A23"/>
                </a:solidFill>
                <a:effectLst/>
                <a:latin typeface="inherit"/>
              </a:rPr>
              <a:t>If the target element is greater than the middle element, then the search continues in the right half.</a:t>
            </a:r>
          </a:p>
          <a:p>
            <a:pPr algn="l" fontAlgn="base">
              <a:buFont typeface="Arial" panose="020B0604020202020204" pitchFamily="34" charset="0"/>
              <a:buChar char="•"/>
            </a:pPr>
            <a:r>
              <a:rPr lang="en-US" b="0" i="0" dirty="0">
                <a:solidFill>
                  <a:srgbClr val="0A0A23"/>
                </a:solidFill>
                <a:effectLst/>
                <a:latin typeface="inherit"/>
              </a:rPr>
              <a:t>Else if the target element is less than the middle value, the search continues in the left half.</a:t>
            </a:r>
          </a:p>
          <a:p>
            <a:pPr algn="l" fontAlgn="base">
              <a:buFont typeface="Arial" panose="020B0604020202020204" pitchFamily="34" charset="0"/>
              <a:buChar char="•"/>
            </a:pPr>
            <a:r>
              <a:rPr lang="en-US" b="0" i="0" dirty="0">
                <a:solidFill>
                  <a:srgbClr val="0A0A23"/>
                </a:solidFill>
                <a:effectLst/>
                <a:latin typeface="inherit"/>
              </a:rPr>
              <a:t>This process is repeated until the middle element is equal to the target element, or the target element is not in the array</a:t>
            </a:r>
          </a:p>
          <a:p>
            <a:pPr algn="l" fontAlgn="base">
              <a:buFont typeface="Arial" panose="020B0604020202020204" pitchFamily="34" charset="0"/>
              <a:buChar char="•"/>
            </a:pPr>
            <a:r>
              <a:rPr lang="en-US" b="0" i="0" dirty="0">
                <a:solidFill>
                  <a:srgbClr val="0A0A23"/>
                </a:solidFill>
                <a:effectLst/>
                <a:latin typeface="inherit"/>
              </a:rPr>
              <a:t>If the target element is found, its index is returned, else -1 is returned.</a:t>
            </a:r>
          </a:p>
        </p:txBody>
      </p:sp>
    </p:spTree>
    <p:extLst>
      <p:ext uri="{BB962C8B-B14F-4D97-AF65-F5344CB8AC3E}">
        <p14:creationId xmlns:p14="http://schemas.microsoft.com/office/powerpoint/2010/main" val="947418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C5E015-3187-CE1F-99AC-C86E48A83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05DBB-601E-CCA7-BBB3-9B002106E13E}"/>
              </a:ext>
            </a:extLst>
          </p:cNvPr>
          <p:cNvSpPr>
            <a:spLocks noGrp="1"/>
          </p:cNvSpPr>
          <p:nvPr>
            <p:ph type="title"/>
          </p:nvPr>
        </p:nvSpPr>
        <p:spPr>
          <a:xfrm>
            <a:off x="1295400" y="172159"/>
            <a:ext cx="9601200" cy="562947"/>
          </a:xfrm>
        </p:spPr>
        <p:txBody>
          <a:bodyPr/>
          <a:lstStyle/>
          <a:p>
            <a:r>
              <a:rPr lang="en-US" dirty="0"/>
              <a:t>Sort Algorithms – Bubble </a:t>
            </a:r>
          </a:p>
        </p:txBody>
      </p:sp>
      <p:sp>
        <p:nvSpPr>
          <p:cNvPr id="4" name="TextBox 3">
            <a:extLst>
              <a:ext uri="{FF2B5EF4-FFF2-40B4-BE49-F238E27FC236}">
                <a16:creationId xmlns:a16="http://schemas.microsoft.com/office/drawing/2014/main" id="{4F3593AB-EED5-3B9E-DED0-CB82009DFFE6}"/>
              </a:ext>
            </a:extLst>
          </p:cNvPr>
          <p:cNvSpPr txBox="1"/>
          <p:nvPr/>
        </p:nvSpPr>
        <p:spPr>
          <a:xfrm>
            <a:off x="775446" y="1328921"/>
            <a:ext cx="10394578" cy="4211409"/>
          </a:xfrm>
          <a:prstGeom prst="rect">
            <a:avLst/>
          </a:prstGeom>
          <a:noFill/>
        </p:spPr>
        <p:txBody>
          <a:bodyPr wrap="square">
            <a:spAutoFit/>
          </a:bodyPr>
          <a:lstStyle/>
          <a:p>
            <a:pPr algn="just" rtl="0" fontAlgn="base">
              <a:spcAft>
                <a:spcPts val="750"/>
              </a:spcAft>
              <a:buNone/>
            </a:pPr>
            <a:r>
              <a:rPr lang="en-US" b="1" i="0" dirty="0">
                <a:solidFill>
                  <a:srgbClr val="273239"/>
                </a:solidFill>
                <a:effectLst/>
                <a:latin typeface="Nunito" pitchFamily="2" charset="0"/>
              </a:rPr>
              <a:t>Bubble Sort</a:t>
            </a:r>
            <a:r>
              <a:rPr lang="en-US" b="0" i="0" dirty="0">
                <a:solidFill>
                  <a:srgbClr val="273239"/>
                </a:solidFill>
                <a:effectLst/>
                <a:latin typeface="Nunito" pitchFamily="2" charset="0"/>
              </a:rPr>
              <a:t> is the simplest sorting algorithm that works by repeatedly swapping the adjacent elements if they are in the wrong order. This algorithm is not suitable for large data sets as its average and worst-case time complexity are quite high.</a:t>
            </a:r>
          </a:p>
          <a:p>
            <a:pPr algn="l" fontAlgn="base">
              <a:spcAft>
                <a:spcPts val="1800"/>
              </a:spcAft>
              <a:buFont typeface="Arial" panose="020B0604020202020204" pitchFamily="34" charset="0"/>
              <a:buChar char="•"/>
            </a:pP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We sort the array using multiple passes. After the first pass, the maximum element goes to end (its correct position). Same way, after second pass, the second largest element goes to second last position and so on.</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 every pass, we process only those elements that have already not moved to correct position. After k passes, the largest k elements must have been moved to the last k positions.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 a pass, we consider remaining elements and compare all adjacent and swap if larger element is before a smaller element. If we keep doing this, we get the largest (among the remaining elements) at its correct position.</a:t>
            </a:r>
          </a:p>
        </p:txBody>
      </p:sp>
    </p:spTree>
    <p:extLst>
      <p:ext uri="{BB962C8B-B14F-4D97-AF65-F5344CB8AC3E}">
        <p14:creationId xmlns:p14="http://schemas.microsoft.com/office/powerpoint/2010/main" val="16611559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amond Grid 16x9">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usiness diamond grid presentation (widescreen).potx" id="{B2221865-AD13-4DF0-B68E-BF08E8CC5659}" vid="{BAA0C488-98B6-4F47-8E1C-5C7CD9605F73}"/>
    </a:ext>
  </a:extLst>
</a:theme>
</file>

<file path=ppt/theme/theme2.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diamond grid presentation (widescreen)</Template>
  <TotalTime>2288</TotalTime>
  <Words>1032</Words>
  <Application>Microsoft Office PowerPoint</Application>
  <PresentationFormat>Widescreen</PresentationFormat>
  <Paragraphs>62</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-apple-system</vt:lpstr>
      <vt:lpstr>Arial</vt:lpstr>
      <vt:lpstr>inherit</vt:lpstr>
      <vt:lpstr>Lato</vt:lpstr>
      <vt:lpstr>Nunito</vt:lpstr>
      <vt:lpstr>proxima-nova</vt:lpstr>
      <vt:lpstr>Wingdings</vt:lpstr>
      <vt:lpstr>Diamond Grid 16x9</vt:lpstr>
      <vt:lpstr>Algorithms basics</vt:lpstr>
      <vt:lpstr> What is an Algorithm?</vt:lpstr>
      <vt:lpstr>What is the Need for Algorithms?</vt:lpstr>
      <vt:lpstr>Algorithms characteristics</vt:lpstr>
      <vt:lpstr>Big-O notation</vt:lpstr>
      <vt:lpstr>Big-O notation table</vt:lpstr>
      <vt:lpstr>Search Algorithms – Linear </vt:lpstr>
      <vt:lpstr>Search Algorithms – Binary Search </vt:lpstr>
      <vt:lpstr>Sort Algorithms – Bubble </vt:lpstr>
      <vt:lpstr>Sort Algorithms – Bubble Explanation </vt:lpstr>
      <vt:lpstr>Sort Algorithms – Merge </vt:lpstr>
      <vt:lpstr>Sort Algorithms – Merge Explanation</vt:lpstr>
      <vt:lpstr>Sort Algorithms – Quick </vt:lpstr>
      <vt:lpstr>Sort Algorithms – Quick – Explanation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Kostiantyn Teltov</dc:creator>
  <cp:lastModifiedBy>Kostiantyn Teltov</cp:lastModifiedBy>
  <cp:revision>48</cp:revision>
  <dcterms:created xsi:type="dcterms:W3CDTF">2025-06-09T16:21:43Z</dcterms:created>
  <dcterms:modified xsi:type="dcterms:W3CDTF">2025-06-12T06:35:04Z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