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61" r:id="rId2"/>
    <p:sldId id="271" r:id="rId3"/>
    <p:sldId id="257" r:id="rId4"/>
    <p:sldId id="272" r:id="rId5"/>
    <p:sldId id="273" r:id="rId6"/>
    <p:sldId id="274" r:id="rId7"/>
    <p:sldId id="275" r:id="rId8"/>
    <p:sldId id="276" r:id="rId9"/>
    <p:sldId id="277" r:id="rId10"/>
    <p:sldId id="278" r:id="rId11"/>
    <p:sldId id="279" r:id="rId12"/>
    <p:sldId id="280" r:id="rId13"/>
    <p:sldId id="281"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06" autoAdjust="0"/>
  </p:normalViewPr>
  <p:slideViewPr>
    <p:cSldViewPr snapToGrid="0">
      <p:cViewPr varScale="1">
        <p:scale>
          <a:sx n="107" d="100"/>
          <a:sy n="107" d="100"/>
        </p:scale>
        <p:origin x="696" y="14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2025-06-26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2025-06-26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2025-06-26</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2025-06-26</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2025-06-26</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2025-06-26</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2025-06-26</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2025-06-26</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2025-06-26</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2025-06-26</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2025-06-26</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geeksforgeeks.org/introduction-to-divide-and-conquer-algorithm-data-structure-and-algorithm-tutorial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www.ml-science.com/modeling-process"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Algorithms basics</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7FDC1-A387-D5C6-A82C-D8121ECF3D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8CEF10-F549-1F71-F201-922D98602EF0}"/>
              </a:ext>
            </a:extLst>
          </p:cNvPr>
          <p:cNvSpPr>
            <a:spLocks noGrp="1"/>
          </p:cNvSpPr>
          <p:nvPr>
            <p:ph type="title"/>
          </p:nvPr>
        </p:nvSpPr>
        <p:spPr>
          <a:xfrm>
            <a:off x="1295400" y="172159"/>
            <a:ext cx="9601200" cy="562947"/>
          </a:xfrm>
        </p:spPr>
        <p:txBody>
          <a:bodyPr/>
          <a:lstStyle/>
          <a:p>
            <a:r>
              <a:rPr lang="en-US" dirty="0"/>
              <a:t>Sort Algorithms –</a:t>
            </a:r>
            <a:r>
              <a:rPr lang="uk-UA" dirty="0"/>
              <a:t> </a:t>
            </a:r>
            <a:r>
              <a:rPr lang="en-US" dirty="0"/>
              <a:t>Bubble Explanation </a:t>
            </a:r>
          </a:p>
        </p:txBody>
      </p:sp>
      <p:pic>
        <p:nvPicPr>
          <p:cNvPr id="5" name="Picture 4">
            <a:extLst>
              <a:ext uri="{FF2B5EF4-FFF2-40B4-BE49-F238E27FC236}">
                <a16:creationId xmlns:a16="http://schemas.microsoft.com/office/drawing/2014/main" id="{5C5A235A-59FD-CFF1-39A3-E624FD99EA0F}"/>
              </a:ext>
            </a:extLst>
          </p:cNvPr>
          <p:cNvPicPr>
            <a:picLocks noChangeAspect="1"/>
          </p:cNvPicPr>
          <p:nvPr/>
        </p:nvPicPr>
        <p:blipFill>
          <a:blip r:embed="rId2"/>
          <a:stretch>
            <a:fillRect/>
          </a:stretch>
        </p:blipFill>
        <p:spPr>
          <a:xfrm>
            <a:off x="396994" y="856290"/>
            <a:ext cx="4926562" cy="2478581"/>
          </a:xfrm>
          <a:prstGeom prst="rect">
            <a:avLst/>
          </a:prstGeom>
        </p:spPr>
      </p:pic>
      <p:pic>
        <p:nvPicPr>
          <p:cNvPr id="7" name="Picture 6">
            <a:extLst>
              <a:ext uri="{FF2B5EF4-FFF2-40B4-BE49-F238E27FC236}">
                <a16:creationId xmlns:a16="http://schemas.microsoft.com/office/drawing/2014/main" id="{406EE0BE-3E0D-E0FE-9D54-B73AA1E043C6}"/>
              </a:ext>
            </a:extLst>
          </p:cNvPr>
          <p:cNvPicPr>
            <a:picLocks noChangeAspect="1"/>
          </p:cNvPicPr>
          <p:nvPr/>
        </p:nvPicPr>
        <p:blipFill>
          <a:blip r:embed="rId3"/>
          <a:stretch>
            <a:fillRect/>
          </a:stretch>
        </p:blipFill>
        <p:spPr>
          <a:xfrm>
            <a:off x="6030169" y="856290"/>
            <a:ext cx="4926562" cy="2444381"/>
          </a:xfrm>
          <a:prstGeom prst="rect">
            <a:avLst/>
          </a:prstGeom>
        </p:spPr>
      </p:pic>
      <p:pic>
        <p:nvPicPr>
          <p:cNvPr id="9" name="Picture 8">
            <a:extLst>
              <a:ext uri="{FF2B5EF4-FFF2-40B4-BE49-F238E27FC236}">
                <a16:creationId xmlns:a16="http://schemas.microsoft.com/office/drawing/2014/main" id="{07AFEC13-6ADD-F58B-19FF-77A68945B7AB}"/>
              </a:ext>
            </a:extLst>
          </p:cNvPr>
          <p:cNvPicPr>
            <a:picLocks noChangeAspect="1"/>
          </p:cNvPicPr>
          <p:nvPr/>
        </p:nvPicPr>
        <p:blipFill>
          <a:blip r:embed="rId4"/>
          <a:stretch>
            <a:fillRect/>
          </a:stretch>
        </p:blipFill>
        <p:spPr>
          <a:xfrm>
            <a:off x="2913530" y="3706912"/>
            <a:ext cx="5587014" cy="2675958"/>
          </a:xfrm>
          <a:prstGeom prst="rect">
            <a:avLst/>
          </a:prstGeom>
        </p:spPr>
      </p:pic>
    </p:spTree>
    <p:extLst>
      <p:ext uri="{BB962C8B-B14F-4D97-AF65-F5344CB8AC3E}">
        <p14:creationId xmlns:p14="http://schemas.microsoft.com/office/powerpoint/2010/main" val="207710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6BF61-CE15-2443-C3D2-C138D08946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3221FB-250E-986E-2EA8-757CBDC0B722}"/>
              </a:ext>
            </a:extLst>
          </p:cNvPr>
          <p:cNvSpPr>
            <a:spLocks noGrp="1"/>
          </p:cNvSpPr>
          <p:nvPr>
            <p:ph type="title"/>
          </p:nvPr>
        </p:nvSpPr>
        <p:spPr>
          <a:xfrm>
            <a:off x="1295400" y="172159"/>
            <a:ext cx="9601200" cy="562947"/>
          </a:xfrm>
        </p:spPr>
        <p:txBody>
          <a:bodyPr/>
          <a:lstStyle/>
          <a:p>
            <a:r>
              <a:rPr lang="en-US" dirty="0"/>
              <a:t>Sort Algorithms – Merge </a:t>
            </a:r>
          </a:p>
        </p:txBody>
      </p:sp>
      <p:sp>
        <p:nvSpPr>
          <p:cNvPr id="5" name="TextBox 4">
            <a:extLst>
              <a:ext uri="{FF2B5EF4-FFF2-40B4-BE49-F238E27FC236}">
                <a16:creationId xmlns:a16="http://schemas.microsoft.com/office/drawing/2014/main" id="{01470B33-63FA-823E-F3C0-848826DFB5A4}"/>
              </a:ext>
            </a:extLst>
          </p:cNvPr>
          <p:cNvSpPr txBox="1"/>
          <p:nvPr/>
        </p:nvSpPr>
        <p:spPr>
          <a:xfrm>
            <a:off x="605117" y="812684"/>
            <a:ext cx="11246224" cy="923330"/>
          </a:xfrm>
          <a:prstGeom prst="rect">
            <a:avLst/>
          </a:prstGeom>
          <a:noFill/>
        </p:spPr>
        <p:txBody>
          <a:bodyPr wrap="square">
            <a:spAutoFit/>
          </a:bodyPr>
          <a:lstStyle/>
          <a:p>
            <a:r>
              <a:rPr lang="en-US" b="1" i="0" dirty="0">
                <a:solidFill>
                  <a:srgbClr val="273239"/>
                </a:solidFill>
                <a:effectLst/>
                <a:latin typeface="Nunito" pitchFamily="2" charset="0"/>
              </a:rPr>
              <a:t>Merge sort </a:t>
            </a:r>
            <a:r>
              <a:rPr lang="en-US" b="0" i="0" dirty="0">
                <a:solidFill>
                  <a:srgbClr val="273239"/>
                </a:solidFill>
                <a:effectLst/>
                <a:latin typeface="Nunito" pitchFamily="2" charset="0"/>
              </a:rPr>
              <a:t>is a popular sorting algorithm known for its efficiency and stability. It follows the </a:t>
            </a:r>
            <a:r>
              <a:rPr lang="en-US" b="1" i="0" u="sng" dirty="0">
                <a:solidFill>
                  <a:srgbClr val="357960"/>
                </a:solidFill>
                <a:effectLst/>
                <a:latin typeface="Nunito" pitchFamily="2" charset="0"/>
                <a:hlinkClick r:id="rId2"/>
              </a:rPr>
              <a:t>divide-and-conquer </a:t>
            </a:r>
            <a:r>
              <a:rPr lang="en-US" b="0" i="0" dirty="0">
                <a:solidFill>
                  <a:srgbClr val="273239"/>
                </a:solidFill>
                <a:effectLst/>
                <a:latin typeface="Nunito" pitchFamily="2" charset="0"/>
              </a:rPr>
              <a:t>approach. It works by recursively dividing the input array into two halves, recursively sorting the two halves and finally merging them back together to obtain the sorted array.</a:t>
            </a:r>
            <a:endParaRPr lang="en-US" dirty="0"/>
          </a:p>
        </p:txBody>
      </p:sp>
      <p:pic>
        <p:nvPicPr>
          <p:cNvPr id="7" name="Picture 6">
            <a:extLst>
              <a:ext uri="{FF2B5EF4-FFF2-40B4-BE49-F238E27FC236}">
                <a16:creationId xmlns:a16="http://schemas.microsoft.com/office/drawing/2014/main" id="{521EC184-41A8-52EF-DABC-E4A6E262CED7}"/>
              </a:ext>
            </a:extLst>
          </p:cNvPr>
          <p:cNvPicPr>
            <a:picLocks noChangeAspect="1"/>
          </p:cNvPicPr>
          <p:nvPr/>
        </p:nvPicPr>
        <p:blipFill>
          <a:blip r:embed="rId3"/>
          <a:stretch>
            <a:fillRect/>
          </a:stretch>
        </p:blipFill>
        <p:spPr>
          <a:xfrm>
            <a:off x="3211207" y="1882408"/>
            <a:ext cx="4597052" cy="2083997"/>
          </a:xfrm>
          <a:prstGeom prst="rect">
            <a:avLst/>
          </a:prstGeom>
        </p:spPr>
      </p:pic>
      <p:sp>
        <p:nvSpPr>
          <p:cNvPr id="9" name="TextBox 8">
            <a:extLst>
              <a:ext uri="{FF2B5EF4-FFF2-40B4-BE49-F238E27FC236}">
                <a16:creationId xmlns:a16="http://schemas.microsoft.com/office/drawing/2014/main" id="{00727451-F6B6-FA8E-88D2-2315F0188231}"/>
              </a:ext>
            </a:extLst>
          </p:cNvPr>
          <p:cNvSpPr txBox="1"/>
          <p:nvPr/>
        </p:nvSpPr>
        <p:spPr>
          <a:xfrm>
            <a:off x="665628" y="4112799"/>
            <a:ext cx="6757148" cy="369332"/>
          </a:xfrm>
          <a:prstGeom prst="rect">
            <a:avLst/>
          </a:prstGeom>
          <a:noFill/>
        </p:spPr>
        <p:txBody>
          <a:bodyPr wrap="square">
            <a:spAutoFit/>
          </a:bodyPr>
          <a:lstStyle/>
          <a:p>
            <a:r>
              <a:rPr lang="en-US" b="0" i="0" dirty="0">
                <a:solidFill>
                  <a:srgbClr val="273239"/>
                </a:solidFill>
                <a:effectLst/>
                <a:latin typeface="Nunito" pitchFamily="2" charset="0"/>
              </a:rPr>
              <a:t>Here's a step-by-step explanation of how merge sort works:</a:t>
            </a:r>
            <a:endParaRPr lang="en-US" dirty="0"/>
          </a:p>
        </p:txBody>
      </p:sp>
      <p:sp>
        <p:nvSpPr>
          <p:cNvPr id="11" name="TextBox 10">
            <a:extLst>
              <a:ext uri="{FF2B5EF4-FFF2-40B4-BE49-F238E27FC236}">
                <a16:creationId xmlns:a16="http://schemas.microsoft.com/office/drawing/2014/main" id="{1A4AD903-99DA-056E-4368-92669B900421}"/>
              </a:ext>
            </a:extLst>
          </p:cNvPr>
          <p:cNvSpPr txBox="1"/>
          <p:nvPr/>
        </p:nvSpPr>
        <p:spPr>
          <a:xfrm>
            <a:off x="803462" y="4553849"/>
            <a:ext cx="10823762" cy="1661993"/>
          </a:xfrm>
          <a:prstGeom prst="rect">
            <a:avLst/>
          </a:prstGeom>
          <a:noFill/>
        </p:spPr>
        <p:txBody>
          <a:bodyPr wrap="square">
            <a:spAutoFit/>
          </a:bodyPr>
          <a:lstStyle/>
          <a:p>
            <a:pPr algn="l" fontAlgn="base">
              <a:spcAft>
                <a:spcPts val="1800"/>
              </a:spcAft>
              <a:buFont typeface="+mj-lt"/>
              <a:buAutoNum type="arabicPeriod"/>
            </a:pPr>
            <a:r>
              <a:rPr lang="en-US" b="1" i="1" dirty="0">
                <a:solidFill>
                  <a:srgbClr val="273239"/>
                </a:solidFill>
                <a:effectLst/>
                <a:latin typeface="Nunito" pitchFamily="2" charset="0"/>
              </a:rPr>
              <a:t>Divide: </a:t>
            </a:r>
            <a:r>
              <a:rPr lang="en-US" b="0" i="1" dirty="0">
                <a:solidFill>
                  <a:srgbClr val="273239"/>
                </a:solidFill>
                <a:effectLst/>
                <a:latin typeface="Nunito" pitchFamily="2" charset="0"/>
              </a:rPr>
              <a:t>Divide the list or array recursively into two halves until it can no more be divided. </a:t>
            </a:r>
          </a:p>
          <a:p>
            <a:pPr algn="l" fontAlgn="base">
              <a:spcAft>
                <a:spcPts val="1800"/>
              </a:spcAft>
              <a:buFont typeface="+mj-lt"/>
              <a:buAutoNum type="arabicPeriod" startAt="2"/>
            </a:pPr>
            <a:r>
              <a:rPr lang="en-US" b="1" i="1" dirty="0">
                <a:solidFill>
                  <a:srgbClr val="273239"/>
                </a:solidFill>
                <a:effectLst/>
                <a:latin typeface="Nunito" pitchFamily="2" charset="0"/>
              </a:rPr>
              <a:t>Conquer: </a:t>
            </a:r>
            <a:r>
              <a:rPr lang="en-US" b="0" i="1" dirty="0">
                <a:solidFill>
                  <a:srgbClr val="273239"/>
                </a:solidFill>
                <a:effectLst/>
                <a:latin typeface="Nunito" pitchFamily="2" charset="0"/>
              </a:rPr>
              <a:t>Each subarray is sorted individually using the merge sort algorithm. </a:t>
            </a:r>
          </a:p>
          <a:p>
            <a:pPr algn="l" fontAlgn="base">
              <a:spcAft>
                <a:spcPts val="1800"/>
              </a:spcAft>
              <a:buFont typeface="+mj-lt"/>
              <a:buAutoNum type="arabicPeriod" startAt="3"/>
            </a:pPr>
            <a:r>
              <a:rPr lang="en-US" b="1" i="1" dirty="0">
                <a:solidFill>
                  <a:srgbClr val="273239"/>
                </a:solidFill>
                <a:effectLst/>
                <a:latin typeface="Nunito" pitchFamily="2" charset="0"/>
              </a:rPr>
              <a:t>Merge: </a:t>
            </a:r>
            <a:r>
              <a:rPr lang="en-US" b="0" i="1" dirty="0">
                <a:solidFill>
                  <a:srgbClr val="273239"/>
                </a:solidFill>
                <a:effectLst/>
                <a:latin typeface="Nunito" pitchFamily="2" charset="0"/>
              </a:rPr>
              <a:t>The sorted subarrays are merged back together in sorted order. The process continues until all elements from both subarrays have been merged. </a:t>
            </a:r>
          </a:p>
        </p:txBody>
      </p:sp>
    </p:spTree>
    <p:extLst>
      <p:ext uri="{BB962C8B-B14F-4D97-AF65-F5344CB8AC3E}">
        <p14:creationId xmlns:p14="http://schemas.microsoft.com/office/powerpoint/2010/main" val="395684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E05A3-CC8A-E6E6-5D53-F5CA3289C3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4C7CB3-35BB-FD41-41F1-C8B632CBC67A}"/>
              </a:ext>
            </a:extLst>
          </p:cNvPr>
          <p:cNvSpPr>
            <a:spLocks noGrp="1"/>
          </p:cNvSpPr>
          <p:nvPr>
            <p:ph type="title"/>
          </p:nvPr>
        </p:nvSpPr>
        <p:spPr>
          <a:xfrm>
            <a:off x="1295400" y="172159"/>
            <a:ext cx="9601200" cy="562947"/>
          </a:xfrm>
        </p:spPr>
        <p:txBody>
          <a:bodyPr/>
          <a:lstStyle/>
          <a:p>
            <a:r>
              <a:rPr lang="en-US" dirty="0"/>
              <a:t>Sort Algorithms – Merge Explanation</a:t>
            </a:r>
          </a:p>
        </p:txBody>
      </p:sp>
      <p:sp>
        <p:nvSpPr>
          <p:cNvPr id="4" name="TextBox 3">
            <a:extLst>
              <a:ext uri="{FF2B5EF4-FFF2-40B4-BE49-F238E27FC236}">
                <a16:creationId xmlns:a16="http://schemas.microsoft.com/office/drawing/2014/main" id="{EDC8C8B5-3C25-238B-4BCA-9A8669DC796E}"/>
              </a:ext>
            </a:extLst>
          </p:cNvPr>
          <p:cNvSpPr txBox="1"/>
          <p:nvPr/>
        </p:nvSpPr>
        <p:spPr>
          <a:xfrm>
            <a:off x="658906" y="735106"/>
            <a:ext cx="7104530" cy="369332"/>
          </a:xfrm>
          <a:prstGeom prst="rect">
            <a:avLst/>
          </a:prstGeom>
          <a:noFill/>
        </p:spPr>
        <p:txBody>
          <a:bodyPr wrap="square">
            <a:spAutoFit/>
          </a:bodyPr>
          <a:lstStyle/>
          <a:p>
            <a:r>
              <a:rPr lang="en-US" b="0" i="0" dirty="0">
                <a:solidFill>
                  <a:srgbClr val="273239"/>
                </a:solidFill>
                <a:effectLst/>
                <a:latin typeface="Nunito" pitchFamily="2" charset="0"/>
              </a:rPr>
              <a:t>Let's sort the array or list </a:t>
            </a:r>
            <a:r>
              <a:rPr lang="en-US" b="1" i="0" dirty="0">
                <a:solidFill>
                  <a:srgbClr val="273239"/>
                </a:solidFill>
                <a:effectLst/>
                <a:latin typeface="Nunito" pitchFamily="2" charset="0"/>
              </a:rPr>
              <a:t>[38, 27, 43, 10] </a:t>
            </a:r>
            <a:r>
              <a:rPr lang="en-US" b="0" i="0" dirty="0">
                <a:solidFill>
                  <a:srgbClr val="273239"/>
                </a:solidFill>
                <a:effectLst/>
                <a:latin typeface="Nunito" pitchFamily="2" charset="0"/>
              </a:rPr>
              <a:t>using Merge Sort</a:t>
            </a:r>
            <a:endParaRPr lang="en-US" dirty="0"/>
          </a:p>
        </p:txBody>
      </p:sp>
      <p:pic>
        <p:nvPicPr>
          <p:cNvPr id="8" name="Picture 7">
            <a:extLst>
              <a:ext uri="{FF2B5EF4-FFF2-40B4-BE49-F238E27FC236}">
                <a16:creationId xmlns:a16="http://schemas.microsoft.com/office/drawing/2014/main" id="{E4040B8D-DE26-A892-119D-022A33D584B1}"/>
              </a:ext>
            </a:extLst>
          </p:cNvPr>
          <p:cNvPicPr>
            <a:picLocks noChangeAspect="1"/>
          </p:cNvPicPr>
          <p:nvPr/>
        </p:nvPicPr>
        <p:blipFill>
          <a:blip r:embed="rId2"/>
          <a:stretch>
            <a:fillRect/>
          </a:stretch>
        </p:blipFill>
        <p:spPr>
          <a:xfrm>
            <a:off x="987063" y="1298053"/>
            <a:ext cx="4493208" cy="2664347"/>
          </a:xfrm>
          <a:prstGeom prst="rect">
            <a:avLst/>
          </a:prstGeom>
        </p:spPr>
      </p:pic>
      <p:pic>
        <p:nvPicPr>
          <p:cNvPr id="12" name="Picture 11">
            <a:extLst>
              <a:ext uri="{FF2B5EF4-FFF2-40B4-BE49-F238E27FC236}">
                <a16:creationId xmlns:a16="http://schemas.microsoft.com/office/drawing/2014/main" id="{DE47FC3D-DC16-D189-8361-A7CF64DC406E}"/>
              </a:ext>
            </a:extLst>
          </p:cNvPr>
          <p:cNvPicPr>
            <a:picLocks noChangeAspect="1"/>
          </p:cNvPicPr>
          <p:nvPr/>
        </p:nvPicPr>
        <p:blipFill>
          <a:blip r:embed="rId3"/>
          <a:stretch>
            <a:fillRect/>
          </a:stretch>
        </p:blipFill>
        <p:spPr>
          <a:xfrm>
            <a:off x="6096000" y="1367913"/>
            <a:ext cx="4954331" cy="2594487"/>
          </a:xfrm>
          <a:prstGeom prst="rect">
            <a:avLst/>
          </a:prstGeom>
        </p:spPr>
      </p:pic>
      <p:pic>
        <p:nvPicPr>
          <p:cNvPr id="14" name="Picture 13">
            <a:extLst>
              <a:ext uri="{FF2B5EF4-FFF2-40B4-BE49-F238E27FC236}">
                <a16:creationId xmlns:a16="http://schemas.microsoft.com/office/drawing/2014/main" id="{1B5932C1-3774-6783-E80E-ED593AD2FB90}"/>
              </a:ext>
            </a:extLst>
          </p:cNvPr>
          <p:cNvPicPr>
            <a:picLocks noChangeAspect="1"/>
          </p:cNvPicPr>
          <p:nvPr/>
        </p:nvPicPr>
        <p:blipFill>
          <a:blip r:embed="rId4"/>
          <a:stretch>
            <a:fillRect/>
          </a:stretch>
        </p:blipFill>
        <p:spPr>
          <a:xfrm>
            <a:off x="987063" y="4171291"/>
            <a:ext cx="4488069" cy="2283298"/>
          </a:xfrm>
          <a:prstGeom prst="rect">
            <a:avLst/>
          </a:prstGeom>
        </p:spPr>
      </p:pic>
      <p:pic>
        <p:nvPicPr>
          <p:cNvPr id="16" name="Picture 15">
            <a:extLst>
              <a:ext uri="{FF2B5EF4-FFF2-40B4-BE49-F238E27FC236}">
                <a16:creationId xmlns:a16="http://schemas.microsoft.com/office/drawing/2014/main" id="{CAC0568A-99B7-98FA-DF64-085D22A94F7B}"/>
              </a:ext>
            </a:extLst>
          </p:cNvPr>
          <p:cNvPicPr>
            <a:picLocks noChangeAspect="1"/>
          </p:cNvPicPr>
          <p:nvPr/>
        </p:nvPicPr>
        <p:blipFill>
          <a:blip r:embed="rId5"/>
          <a:stretch>
            <a:fillRect/>
          </a:stretch>
        </p:blipFill>
        <p:spPr>
          <a:xfrm>
            <a:off x="6095999" y="4171291"/>
            <a:ext cx="4488069" cy="2462204"/>
          </a:xfrm>
          <a:prstGeom prst="rect">
            <a:avLst/>
          </a:prstGeom>
        </p:spPr>
      </p:pic>
    </p:spTree>
    <p:extLst>
      <p:ext uri="{BB962C8B-B14F-4D97-AF65-F5344CB8AC3E}">
        <p14:creationId xmlns:p14="http://schemas.microsoft.com/office/powerpoint/2010/main" val="219221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2B4DE-798C-30DA-DB12-78B82909CA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85D895-6965-C7F4-B252-59A18BE1297D}"/>
              </a:ext>
            </a:extLst>
          </p:cNvPr>
          <p:cNvSpPr>
            <a:spLocks noGrp="1"/>
          </p:cNvSpPr>
          <p:nvPr>
            <p:ph type="title"/>
          </p:nvPr>
        </p:nvSpPr>
        <p:spPr>
          <a:xfrm>
            <a:off x="1295400" y="172159"/>
            <a:ext cx="9601200" cy="562947"/>
          </a:xfrm>
        </p:spPr>
        <p:txBody>
          <a:bodyPr/>
          <a:lstStyle/>
          <a:p>
            <a:r>
              <a:rPr lang="en-US" dirty="0"/>
              <a:t>Sort Algorithms – Quick </a:t>
            </a:r>
          </a:p>
        </p:txBody>
      </p:sp>
      <p:sp>
        <p:nvSpPr>
          <p:cNvPr id="4" name="TextBox 3">
            <a:extLst>
              <a:ext uri="{FF2B5EF4-FFF2-40B4-BE49-F238E27FC236}">
                <a16:creationId xmlns:a16="http://schemas.microsoft.com/office/drawing/2014/main" id="{CDA65E49-1966-59FE-9D45-1A4FFE72205B}"/>
              </a:ext>
            </a:extLst>
          </p:cNvPr>
          <p:cNvSpPr txBox="1"/>
          <p:nvPr/>
        </p:nvSpPr>
        <p:spPr>
          <a:xfrm>
            <a:off x="259978" y="951361"/>
            <a:ext cx="11331388" cy="3370153"/>
          </a:xfrm>
          <a:prstGeom prst="rect">
            <a:avLst/>
          </a:prstGeom>
          <a:noFill/>
        </p:spPr>
        <p:txBody>
          <a:bodyPr wrap="square">
            <a:spAutoFit/>
          </a:bodyPr>
          <a:lstStyle/>
          <a:p>
            <a:pPr algn="l" rtl="0" fontAlgn="base">
              <a:spcAft>
                <a:spcPts val="750"/>
              </a:spcAft>
              <a:buNone/>
            </a:pPr>
            <a:r>
              <a:rPr lang="en-US" sz="1600" b="1" i="0" dirty="0" err="1">
                <a:solidFill>
                  <a:srgbClr val="273239"/>
                </a:solidFill>
                <a:effectLst/>
                <a:latin typeface="Nunito" pitchFamily="2" charset="0"/>
              </a:rPr>
              <a:t>QuickSort</a:t>
            </a:r>
            <a:r>
              <a:rPr lang="en-US" sz="1600" b="0" i="0" dirty="0">
                <a:solidFill>
                  <a:srgbClr val="273239"/>
                </a:solidFill>
                <a:effectLst/>
                <a:latin typeface="Nunito" pitchFamily="2" charset="0"/>
              </a:rPr>
              <a:t> is a sorting algorithm based on the Divide and Conquer that picks an element as a pivot and partitions the given array around the picked pivot by placing the pivot in its correct position in the sorted array.</a:t>
            </a:r>
          </a:p>
          <a:p>
            <a:pPr algn="l" rtl="0" fontAlgn="base">
              <a:spcAft>
                <a:spcPts val="750"/>
              </a:spcAft>
              <a:buNone/>
            </a:pPr>
            <a:r>
              <a:rPr lang="en-US" sz="1600" b="0" i="0" dirty="0">
                <a:solidFill>
                  <a:srgbClr val="273239"/>
                </a:solidFill>
                <a:effectLst/>
                <a:latin typeface="Nunito" pitchFamily="2" charset="0"/>
              </a:rPr>
              <a:t>It works on the principle of </a:t>
            </a:r>
            <a:r>
              <a:rPr lang="en-US" sz="1600" b="1" i="0" dirty="0">
                <a:solidFill>
                  <a:srgbClr val="273239"/>
                </a:solidFill>
                <a:effectLst/>
                <a:latin typeface="Nunito" pitchFamily="2" charset="0"/>
              </a:rPr>
              <a:t>divide and conquer</a:t>
            </a:r>
            <a:r>
              <a:rPr lang="en-US" sz="1600" b="0" i="0" dirty="0">
                <a:solidFill>
                  <a:srgbClr val="273239"/>
                </a:solidFill>
                <a:effectLst/>
                <a:latin typeface="Nunito" pitchFamily="2" charset="0"/>
              </a:rPr>
              <a:t>, breaking down the problem into smaller sub-problems.</a:t>
            </a:r>
          </a:p>
          <a:p>
            <a:pPr algn="l" rtl="0" fontAlgn="base">
              <a:spcAft>
                <a:spcPts val="750"/>
              </a:spcAft>
              <a:buNone/>
            </a:pPr>
            <a:r>
              <a:rPr lang="en-US" sz="1600" b="0" i="0" dirty="0">
                <a:solidFill>
                  <a:srgbClr val="273239"/>
                </a:solidFill>
                <a:effectLst/>
                <a:latin typeface="Nunito" pitchFamily="2" charset="0"/>
              </a:rPr>
              <a:t>There are mainly three steps in the algorithm:</a:t>
            </a:r>
          </a:p>
          <a:p>
            <a:pPr algn="l" fontAlgn="base">
              <a:spcAft>
                <a:spcPts val="1800"/>
              </a:spcAft>
              <a:buFont typeface="+mj-lt"/>
              <a:buAutoNum type="arabicPeriod"/>
            </a:pPr>
            <a:r>
              <a:rPr lang="en-US" sz="1400" b="1" i="0" dirty="0">
                <a:solidFill>
                  <a:srgbClr val="273239"/>
                </a:solidFill>
                <a:effectLst/>
                <a:latin typeface="Nunito" pitchFamily="2" charset="0"/>
              </a:rPr>
              <a:t>Choose a Pivot: </a:t>
            </a:r>
            <a:r>
              <a:rPr lang="en-US" sz="1400" b="0" i="0" dirty="0">
                <a:solidFill>
                  <a:srgbClr val="273239"/>
                </a:solidFill>
                <a:effectLst/>
                <a:latin typeface="Nunito" pitchFamily="2" charset="0"/>
              </a:rPr>
              <a:t>Select an element from the array as the pivot. The choice of pivot can vary (e.g., first element, last element, random element, or median).</a:t>
            </a:r>
          </a:p>
          <a:p>
            <a:pPr algn="l" fontAlgn="base">
              <a:spcAft>
                <a:spcPts val="1800"/>
              </a:spcAft>
              <a:buFont typeface="+mj-lt"/>
              <a:buAutoNum type="arabicPeriod" startAt="2"/>
            </a:pPr>
            <a:r>
              <a:rPr lang="en-US" sz="1400" b="1" i="0" dirty="0">
                <a:solidFill>
                  <a:srgbClr val="273239"/>
                </a:solidFill>
                <a:effectLst/>
                <a:latin typeface="Nunito" pitchFamily="2" charset="0"/>
              </a:rPr>
              <a:t>Partition the Array:</a:t>
            </a:r>
            <a:r>
              <a:rPr lang="en-US" sz="1400" b="0" i="0" dirty="0">
                <a:solidFill>
                  <a:srgbClr val="273239"/>
                </a:solidFill>
                <a:effectLst/>
                <a:latin typeface="Nunito" pitchFamily="2" charset="0"/>
              </a:rPr>
              <a:t> Rearrange the array around the pivot. After partitioning, all elements smaller than the pivot will be on its left, and all elements greater than the pivot will be on its right. The pivot is then in its correct position, and we obtain the index of the pivot.</a:t>
            </a:r>
          </a:p>
          <a:p>
            <a:pPr algn="l" fontAlgn="base">
              <a:spcAft>
                <a:spcPts val="1800"/>
              </a:spcAft>
              <a:buFont typeface="+mj-lt"/>
              <a:buAutoNum type="arabicPeriod" startAt="3"/>
            </a:pPr>
            <a:r>
              <a:rPr lang="en-US" sz="1400" b="1" i="0" dirty="0">
                <a:solidFill>
                  <a:srgbClr val="273239"/>
                </a:solidFill>
                <a:effectLst/>
                <a:latin typeface="Nunito" pitchFamily="2" charset="0"/>
              </a:rPr>
              <a:t>Recursively Call:</a:t>
            </a:r>
            <a:r>
              <a:rPr lang="en-US" sz="1400" b="0" i="0" dirty="0">
                <a:solidFill>
                  <a:srgbClr val="273239"/>
                </a:solidFill>
                <a:effectLst/>
                <a:latin typeface="Nunito" pitchFamily="2" charset="0"/>
              </a:rPr>
              <a:t> Recursively apply the same process to the two partitioned sub-arrays (left and right of the pivot).</a:t>
            </a:r>
          </a:p>
          <a:p>
            <a:pPr algn="l" fontAlgn="base">
              <a:spcAft>
                <a:spcPts val="1800"/>
              </a:spcAft>
              <a:buFont typeface="+mj-lt"/>
              <a:buAutoNum type="arabicPeriod" startAt="4"/>
            </a:pPr>
            <a:r>
              <a:rPr lang="en-US" sz="1400" b="1" i="0" dirty="0">
                <a:solidFill>
                  <a:srgbClr val="273239"/>
                </a:solidFill>
                <a:effectLst/>
                <a:latin typeface="Nunito" pitchFamily="2" charset="0"/>
              </a:rPr>
              <a:t>Base Case:</a:t>
            </a:r>
            <a:r>
              <a:rPr lang="en-US" sz="1400" b="0" i="0" dirty="0">
                <a:solidFill>
                  <a:srgbClr val="273239"/>
                </a:solidFill>
                <a:effectLst/>
                <a:latin typeface="Nunito" pitchFamily="2" charset="0"/>
              </a:rPr>
              <a:t> The recursion stops when there is only one element left in the sub-array, as a single element is already sorted.</a:t>
            </a:r>
          </a:p>
        </p:txBody>
      </p:sp>
      <p:pic>
        <p:nvPicPr>
          <p:cNvPr id="8" name="Picture 7">
            <a:extLst>
              <a:ext uri="{FF2B5EF4-FFF2-40B4-BE49-F238E27FC236}">
                <a16:creationId xmlns:a16="http://schemas.microsoft.com/office/drawing/2014/main" id="{50D36D6D-AA71-78B3-3B51-7BAD34E3C8CC}"/>
              </a:ext>
            </a:extLst>
          </p:cNvPr>
          <p:cNvPicPr>
            <a:picLocks noChangeAspect="1"/>
          </p:cNvPicPr>
          <p:nvPr/>
        </p:nvPicPr>
        <p:blipFill>
          <a:blip r:embed="rId2"/>
          <a:stretch>
            <a:fillRect/>
          </a:stretch>
        </p:blipFill>
        <p:spPr>
          <a:xfrm>
            <a:off x="3290048" y="4321514"/>
            <a:ext cx="4931824" cy="2511500"/>
          </a:xfrm>
          <a:prstGeom prst="rect">
            <a:avLst/>
          </a:prstGeom>
        </p:spPr>
      </p:pic>
    </p:spTree>
    <p:extLst>
      <p:ext uri="{BB962C8B-B14F-4D97-AF65-F5344CB8AC3E}">
        <p14:creationId xmlns:p14="http://schemas.microsoft.com/office/powerpoint/2010/main" val="258399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DF9AB-0BDC-9E10-5BBD-23D56FC487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4CD9C6-7F33-39B6-87BA-FFF6CF4AE72E}"/>
              </a:ext>
            </a:extLst>
          </p:cNvPr>
          <p:cNvSpPr>
            <a:spLocks noGrp="1"/>
          </p:cNvSpPr>
          <p:nvPr>
            <p:ph type="title"/>
          </p:nvPr>
        </p:nvSpPr>
        <p:spPr>
          <a:xfrm>
            <a:off x="1295400" y="107576"/>
            <a:ext cx="9601200" cy="562947"/>
          </a:xfrm>
        </p:spPr>
        <p:txBody>
          <a:bodyPr/>
          <a:lstStyle/>
          <a:p>
            <a:r>
              <a:rPr lang="en-US" dirty="0"/>
              <a:t>Sort Algorithms – Quick – Explanation </a:t>
            </a:r>
          </a:p>
        </p:txBody>
      </p:sp>
      <p:pic>
        <p:nvPicPr>
          <p:cNvPr id="5" name="Picture 4">
            <a:extLst>
              <a:ext uri="{FF2B5EF4-FFF2-40B4-BE49-F238E27FC236}">
                <a16:creationId xmlns:a16="http://schemas.microsoft.com/office/drawing/2014/main" id="{60FCA8D7-2C4F-C704-C78A-D433EAC57F07}"/>
              </a:ext>
            </a:extLst>
          </p:cNvPr>
          <p:cNvPicPr>
            <a:picLocks noChangeAspect="1"/>
          </p:cNvPicPr>
          <p:nvPr/>
        </p:nvPicPr>
        <p:blipFill>
          <a:blip r:embed="rId2"/>
          <a:stretch>
            <a:fillRect/>
          </a:stretch>
        </p:blipFill>
        <p:spPr>
          <a:xfrm>
            <a:off x="222128" y="1158115"/>
            <a:ext cx="3810616" cy="1898849"/>
          </a:xfrm>
          <a:prstGeom prst="rect">
            <a:avLst/>
          </a:prstGeom>
        </p:spPr>
      </p:pic>
      <p:pic>
        <p:nvPicPr>
          <p:cNvPr id="7" name="Picture 6">
            <a:extLst>
              <a:ext uri="{FF2B5EF4-FFF2-40B4-BE49-F238E27FC236}">
                <a16:creationId xmlns:a16="http://schemas.microsoft.com/office/drawing/2014/main" id="{50F35663-613D-708F-3760-B256373D4EA1}"/>
              </a:ext>
            </a:extLst>
          </p:cNvPr>
          <p:cNvPicPr>
            <a:picLocks noChangeAspect="1"/>
          </p:cNvPicPr>
          <p:nvPr/>
        </p:nvPicPr>
        <p:blipFill>
          <a:blip r:embed="rId3"/>
          <a:stretch>
            <a:fillRect/>
          </a:stretch>
        </p:blipFill>
        <p:spPr>
          <a:xfrm>
            <a:off x="4131049" y="1158115"/>
            <a:ext cx="3929901" cy="1908943"/>
          </a:xfrm>
          <a:prstGeom prst="rect">
            <a:avLst/>
          </a:prstGeom>
        </p:spPr>
      </p:pic>
      <p:pic>
        <p:nvPicPr>
          <p:cNvPr id="10" name="Picture 9">
            <a:extLst>
              <a:ext uri="{FF2B5EF4-FFF2-40B4-BE49-F238E27FC236}">
                <a16:creationId xmlns:a16="http://schemas.microsoft.com/office/drawing/2014/main" id="{B75F9611-14F9-F366-858F-0C96E1B92A5B}"/>
              </a:ext>
            </a:extLst>
          </p:cNvPr>
          <p:cNvPicPr>
            <a:picLocks noChangeAspect="1"/>
          </p:cNvPicPr>
          <p:nvPr/>
        </p:nvPicPr>
        <p:blipFill>
          <a:blip r:embed="rId4"/>
          <a:stretch>
            <a:fillRect/>
          </a:stretch>
        </p:blipFill>
        <p:spPr>
          <a:xfrm>
            <a:off x="8248917" y="1158115"/>
            <a:ext cx="3959912" cy="1898849"/>
          </a:xfrm>
          <a:prstGeom prst="rect">
            <a:avLst/>
          </a:prstGeom>
        </p:spPr>
      </p:pic>
      <p:pic>
        <p:nvPicPr>
          <p:cNvPr id="12" name="Picture 11">
            <a:extLst>
              <a:ext uri="{FF2B5EF4-FFF2-40B4-BE49-F238E27FC236}">
                <a16:creationId xmlns:a16="http://schemas.microsoft.com/office/drawing/2014/main" id="{6666000E-7C82-1961-0B12-0178368218F1}"/>
              </a:ext>
            </a:extLst>
          </p:cNvPr>
          <p:cNvPicPr>
            <a:picLocks noChangeAspect="1"/>
          </p:cNvPicPr>
          <p:nvPr/>
        </p:nvPicPr>
        <p:blipFill>
          <a:blip r:embed="rId5"/>
          <a:stretch>
            <a:fillRect/>
          </a:stretch>
        </p:blipFill>
        <p:spPr>
          <a:xfrm>
            <a:off x="222128" y="3801036"/>
            <a:ext cx="3810616" cy="1820475"/>
          </a:xfrm>
          <a:prstGeom prst="rect">
            <a:avLst/>
          </a:prstGeom>
        </p:spPr>
      </p:pic>
      <p:pic>
        <p:nvPicPr>
          <p:cNvPr id="14" name="Picture 13">
            <a:extLst>
              <a:ext uri="{FF2B5EF4-FFF2-40B4-BE49-F238E27FC236}">
                <a16:creationId xmlns:a16="http://schemas.microsoft.com/office/drawing/2014/main" id="{EC73BBB2-BCD5-980D-1A55-496BD9582A6D}"/>
              </a:ext>
            </a:extLst>
          </p:cNvPr>
          <p:cNvPicPr>
            <a:picLocks noChangeAspect="1"/>
          </p:cNvPicPr>
          <p:nvPr/>
        </p:nvPicPr>
        <p:blipFill>
          <a:blip r:embed="rId6"/>
          <a:stretch>
            <a:fillRect/>
          </a:stretch>
        </p:blipFill>
        <p:spPr>
          <a:xfrm>
            <a:off x="4131049" y="3801037"/>
            <a:ext cx="3929901" cy="1840772"/>
          </a:xfrm>
          <a:prstGeom prst="rect">
            <a:avLst/>
          </a:prstGeom>
        </p:spPr>
      </p:pic>
      <p:pic>
        <p:nvPicPr>
          <p:cNvPr id="16" name="Picture 15">
            <a:extLst>
              <a:ext uri="{FF2B5EF4-FFF2-40B4-BE49-F238E27FC236}">
                <a16:creationId xmlns:a16="http://schemas.microsoft.com/office/drawing/2014/main" id="{2B26AB64-3811-AE05-69EC-3301EC6013CB}"/>
              </a:ext>
            </a:extLst>
          </p:cNvPr>
          <p:cNvPicPr>
            <a:picLocks noChangeAspect="1"/>
          </p:cNvPicPr>
          <p:nvPr/>
        </p:nvPicPr>
        <p:blipFill>
          <a:blip r:embed="rId7"/>
          <a:stretch>
            <a:fillRect/>
          </a:stretch>
        </p:blipFill>
        <p:spPr>
          <a:xfrm>
            <a:off x="8248917" y="3790942"/>
            <a:ext cx="3910648" cy="1908943"/>
          </a:xfrm>
          <a:prstGeom prst="rect">
            <a:avLst/>
          </a:prstGeom>
        </p:spPr>
      </p:pic>
    </p:spTree>
    <p:extLst>
      <p:ext uri="{BB962C8B-B14F-4D97-AF65-F5344CB8AC3E}">
        <p14:creationId xmlns:p14="http://schemas.microsoft.com/office/powerpoint/2010/main" val="312184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8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24C64-07F8-4131-114C-C1610AA8EEA3}"/>
              </a:ext>
            </a:extLst>
          </p:cNvPr>
          <p:cNvSpPr>
            <a:spLocks noGrp="1"/>
          </p:cNvSpPr>
          <p:nvPr>
            <p:ph type="title"/>
          </p:nvPr>
        </p:nvSpPr>
        <p:spPr>
          <a:xfrm>
            <a:off x="1447800" y="358589"/>
            <a:ext cx="9601200" cy="681318"/>
          </a:xfrm>
        </p:spPr>
        <p:txBody>
          <a:bodyPr>
            <a:normAutofit fontScale="90000"/>
          </a:bodyPr>
          <a:lstStyle/>
          <a:p>
            <a:br>
              <a:rPr lang="en-US" dirty="0"/>
            </a:br>
            <a:r>
              <a:rPr lang="en-US" dirty="0"/>
              <a:t>What is an Algorithm?</a:t>
            </a:r>
          </a:p>
        </p:txBody>
      </p:sp>
      <p:sp>
        <p:nvSpPr>
          <p:cNvPr id="5" name="TextBox 4">
            <a:extLst>
              <a:ext uri="{FF2B5EF4-FFF2-40B4-BE49-F238E27FC236}">
                <a16:creationId xmlns:a16="http://schemas.microsoft.com/office/drawing/2014/main" id="{7609CD0B-30E5-BBC0-2E61-BF33C3C811E3}"/>
              </a:ext>
            </a:extLst>
          </p:cNvPr>
          <p:cNvSpPr txBox="1"/>
          <p:nvPr/>
        </p:nvSpPr>
        <p:spPr>
          <a:xfrm>
            <a:off x="730623" y="2079912"/>
            <a:ext cx="6494930" cy="3252172"/>
          </a:xfrm>
          <a:prstGeom prst="rect">
            <a:avLst/>
          </a:prstGeom>
          <a:noFill/>
        </p:spPr>
        <p:txBody>
          <a:bodyPr wrap="square">
            <a:spAutoFit/>
          </a:bodyPr>
          <a:lstStyle/>
          <a:p>
            <a:pPr algn="just" rtl="0" fontAlgn="base">
              <a:spcAft>
                <a:spcPts val="750"/>
              </a:spcAft>
              <a:buNone/>
            </a:pPr>
            <a:r>
              <a:rPr lang="en-US" b="0" i="0" dirty="0">
                <a:solidFill>
                  <a:srgbClr val="273239"/>
                </a:solidFill>
                <a:effectLst/>
                <a:latin typeface="Nunito" pitchFamily="2" charset="0"/>
              </a:rPr>
              <a:t>An </a:t>
            </a:r>
            <a:r>
              <a:rPr lang="en-US" b="1" i="0" dirty="0">
                <a:solidFill>
                  <a:srgbClr val="273239"/>
                </a:solidFill>
                <a:effectLst/>
                <a:latin typeface="Nunito" pitchFamily="2" charset="0"/>
              </a:rPr>
              <a:t>algorithm </a:t>
            </a:r>
            <a:r>
              <a:rPr lang="en-US" b="0" i="0" dirty="0">
                <a:solidFill>
                  <a:srgbClr val="273239"/>
                </a:solidFill>
                <a:effectLst/>
                <a:latin typeface="Nunito" pitchFamily="2" charset="0"/>
              </a:rPr>
              <a:t>is a finite sequence of well-defined instructions that can be used to solve a computational problem. It provides a step-by-step procedure that convert an input into a desired output.</a:t>
            </a:r>
          </a:p>
          <a:p>
            <a:pPr algn="l" rtl="0" fontAlgn="base">
              <a:spcAft>
                <a:spcPts val="750"/>
              </a:spcAft>
              <a:buNone/>
            </a:pPr>
            <a:r>
              <a:rPr lang="en-US" b="0" i="0" dirty="0">
                <a:solidFill>
                  <a:srgbClr val="273239"/>
                </a:solidFill>
                <a:effectLst/>
                <a:latin typeface="Nunito" pitchFamily="2" charset="0"/>
              </a:rPr>
              <a:t>Algorithms typically follow a logical structure:</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Input: </a:t>
            </a:r>
            <a:r>
              <a:rPr lang="en-US" b="0" i="0" dirty="0">
                <a:solidFill>
                  <a:srgbClr val="273239"/>
                </a:solidFill>
                <a:effectLst/>
                <a:latin typeface="Nunito" pitchFamily="2" charset="0"/>
              </a:rPr>
              <a:t>The algorithm receives input data.</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Processing:</a:t>
            </a:r>
            <a:r>
              <a:rPr lang="en-US" b="0" i="0" dirty="0">
                <a:solidFill>
                  <a:srgbClr val="273239"/>
                </a:solidFill>
                <a:effectLst/>
                <a:latin typeface="Nunito" pitchFamily="2" charset="0"/>
              </a:rPr>
              <a:t> The algorithm performs a series of operations on the input data.</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Output: </a:t>
            </a:r>
            <a:r>
              <a:rPr lang="en-US" b="0" i="0" dirty="0">
                <a:solidFill>
                  <a:srgbClr val="273239"/>
                </a:solidFill>
                <a:effectLst/>
                <a:latin typeface="Nunito" pitchFamily="2" charset="0"/>
              </a:rPr>
              <a:t>The algorithm produces the desired output.</a:t>
            </a:r>
          </a:p>
        </p:txBody>
      </p:sp>
    </p:spTree>
    <p:extLst>
      <p:ext uri="{BB962C8B-B14F-4D97-AF65-F5344CB8AC3E}">
        <p14:creationId xmlns:p14="http://schemas.microsoft.com/office/powerpoint/2010/main" val="250838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36300"/>
            <a:ext cx="9601200" cy="1142385"/>
          </a:xfrm>
        </p:spPr>
        <p:txBody>
          <a:bodyPr/>
          <a:lstStyle/>
          <a:p>
            <a:pPr fontAlgn="base"/>
            <a:r>
              <a:rPr lang="en-US" dirty="0"/>
              <a:t>What is the Need for Algorithms?</a:t>
            </a:r>
          </a:p>
        </p:txBody>
      </p:sp>
      <p:sp>
        <p:nvSpPr>
          <p:cNvPr id="3" name="Content Placeholder 2"/>
          <p:cNvSpPr>
            <a:spLocks noGrp="1"/>
          </p:cNvSpPr>
          <p:nvPr>
            <p:ph idx="1"/>
          </p:nvPr>
        </p:nvSpPr>
        <p:spPr>
          <a:xfrm>
            <a:off x="1143000" y="2268072"/>
            <a:ext cx="9601200" cy="3316940"/>
          </a:xfrm>
        </p:spPr>
        <p:txBody>
          <a:bodyPr/>
          <a:lstStyle/>
          <a:p>
            <a:pPr marL="0" indent="0" fontAlgn="base">
              <a:buNone/>
            </a:pPr>
            <a:r>
              <a:rPr lang="en-US" dirty="0"/>
              <a:t>Algorithms are essential for solving complex computational problems efficiently and effectively. They provide a systematic approach to:</a:t>
            </a:r>
          </a:p>
          <a:p>
            <a:pPr fontAlgn="base"/>
            <a:r>
              <a:rPr lang="en-US" b="1" dirty="0"/>
              <a:t>Solving problems:</a:t>
            </a:r>
            <a:r>
              <a:rPr lang="en-US" dirty="0"/>
              <a:t> Algorithms break down problems into smaller, manageable steps.</a:t>
            </a:r>
          </a:p>
          <a:p>
            <a:pPr fontAlgn="base"/>
            <a:r>
              <a:rPr lang="en-US" b="1" dirty="0"/>
              <a:t>Optimizing solutions:</a:t>
            </a:r>
            <a:r>
              <a:rPr lang="en-US" dirty="0"/>
              <a:t> Algorithms find the best or near-optimal solutions to problems.</a:t>
            </a:r>
          </a:p>
          <a:p>
            <a:pPr fontAlgn="base"/>
            <a:r>
              <a:rPr lang="en-US" b="1" dirty="0"/>
              <a:t>Automating tasks:</a:t>
            </a:r>
            <a:r>
              <a:rPr lang="en-US" dirty="0"/>
              <a:t> Algorithms can automate repetitive or complex tasks, saving time and effort.</a:t>
            </a:r>
          </a:p>
          <a:p>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9B41-A220-BC5C-DD2E-AA75E00AC99E}"/>
              </a:ext>
            </a:extLst>
          </p:cNvPr>
          <p:cNvSpPr>
            <a:spLocks noGrp="1"/>
          </p:cNvSpPr>
          <p:nvPr>
            <p:ph type="title"/>
          </p:nvPr>
        </p:nvSpPr>
        <p:spPr>
          <a:xfrm>
            <a:off x="1295400" y="503853"/>
            <a:ext cx="9601200" cy="670523"/>
          </a:xfrm>
        </p:spPr>
        <p:txBody>
          <a:bodyPr/>
          <a:lstStyle/>
          <a:p>
            <a:r>
              <a:rPr lang="en-US" dirty="0"/>
              <a:t>Algorithms characteristics</a:t>
            </a:r>
          </a:p>
        </p:txBody>
      </p:sp>
      <p:sp>
        <p:nvSpPr>
          <p:cNvPr id="3" name="TextBox 2">
            <a:extLst>
              <a:ext uri="{FF2B5EF4-FFF2-40B4-BE49-F238E27FC236}">
                <a16:creationId xmlns:a16="http://schemas.microsoft.com/office/drawing/2014/main" id="{72D66095-43D8-93CF-846F-4B44800933C0}"/>
              </a:ext>
            </a:extLst>
          </p:cNvPr>
          <p:cNvSpPr txBox="1"/>
          <p:nvPr/>
        </p:nvSpPr>
        <p:spPr>
          <a:xfrm>
            <a:off x="1295400" y="2411506"/>
            <a:ext cx="7763435"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Inputs and output</a:t>
            </a:r>
          </a:p>
          <a:p>
            <a:pPr marL="742950" lvl="1" indent="-285750">
              <a:buFont typeface="Wingdings" panose="05000000000000000000" pitchFamily="2" charset="2"/>
              <a:buChar char="Ø"/>
            </a:pPr>
            <a:r>
              <a:rPr lang="en-US" dirty="0"/>
              <a:t> What does algorithm accept, and what are the result?</a:t>
            </a:r>
          </a:p>
          <a:p>
            <a:pPr marL="285750" indent="-285750">
              <a:buFont typeface="Wingdings" panose="05000000000000000000" pitchFamily="2" charset="2"/>
              <a:buChar char="Ø"/>
            </a:pPr>
            <a:r>
              <a:rPr lang="en-US" dirty="0"/>
              <a:t>Algorithm complexity</a:t>
            </a:r>
          </a:p>
          <a:p>
            <a:pPr marL="742950" lvl="1" indent="-285750">
              <a:buFont typeface="Wingdings" panose="05000000000000000000" pitchFamily="2" charset="2"/>
              <a:buChar char="Ø"/>
            </a:pPr>
            <a:r>
              <a:rPr lang="en-US" dirty="0"/>
              <a:t>Space complexity - How much memory does it require?</a:t>
            </a:r>
          </a:p>
          <a:p>
            <a:pPr marL="742950" lvl="1" indent="-285750">
              <a:buFont typeface="Wingdings" panose="05000000000000000000" pitchFamily="2" charset="2"/>
              <a:buChar char="Ø"/>
            </a:pPr>
            <a:r>
              <a:rPr lang="en-US" dirty="0"/>
              <a:t>Time complexity – How much time does it require to complete?</a:t>
            </a:r>
          </a:p>
        </p:txBody>
      </p:sp>
    </p:spTree>
    <p:extLst>
      <p:ext uri="{BB962C8B-B14F-4D97-AF65-F5344CB8AC3E}">
        <p14:creationId xmlns:p14="http://schemas.microsoft.com/office/powerpoint/2010/main" val="90107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4608-0029-8D63-F91F-BBFA7C1FF1C9}"/>
              </a:ext>
            </a:extLst>
          </p:cNvPr>
          <p:cNvSpPr>
            <a:spLocks noGrp="1"/>
          </p:cNvSpPr>
          <p:nvPr>
            <p:ph type="title"/>
          </p:nvPr>
        </p:nvSpPr>
        <p:spPr>
          <a:xfrm>
            <a:off x="1295400" y="503854"/>
            <a:ext cx="9601200" cy="652594"/>
          </a:xfrm>
        </p:spPr>
        <p:txBody>
          <a:bodyPr/>
          <a:lstStyle/>
          <a:p>
            <a:r>
              <a:rPr lang="en-US" dirty="0"/>
              <a:t>Big-O notation</a:t>
            </a:r>
          </a:p>
        </p:txBody>
      </p:sp>
      <p:sp>
        <p:nvSpPr>
          <p:cNvPr id="4" name="TextBox 3">
            <a:extLst>
              <a:ext uri="{FF2B5EF4-FFF2-40B4-BE49-F238E27FC236}">
                <a16:creationId xmlns:a16="http://schemas.microsoft.com/office/drawing/2014/main" id="{7657E59D-F232-73C5-659E-5CC3F7B9CF33}"/>
              </a:ext>
            </a:extLst>
          </p:cNvPr>
          <p:cNvSpPr txBox="1"/>
          <p:nvPr/>
        </p:nvSpPr>
        <p:spPr>
          <a:xfrm>
            <a:off x="1394010" y="1859339"/>
            <a:ext cx="8135471" cy="3139321"/>
          </a:xfrm>
          <a:prstGeom prst="rect">
            <a:avLst/>
          </a:prstGeom>
          <a:noFill/>
        </p:spPr>
        <p:txBody>
          <a:bodyPr wrap="square">
            <a:spAutoFit/>
          </a:bodyPr>
          <a:lstStyle/>
          <a:p>
            <a:pPr algn="l">
              <a:buNone/>
            </a:pPr>
            <a:r>
              <a:rPr lang="en-US" b="0" i="0" dirty="0">
                <a:solidFill>
                  <a:srgbClr val="121212"/>
                </a:solidFill>
                <a:effectLst/>
                <a:latin typeface="proxima-nova"/>
              </a:rPr>
              <a:t>Big O notation is a way to characterize the time or resources needed to solve a computing problem. It's particularly useful in comparing various computing algorithms and approaches under consideration, </a:t>
            </a:r>
            <a:r>
              <a:rPr lang="en-US" b="0" i="0" u="none" strike="noStrike" dirty="0">
                <a:solidFill>
                  <a:srgbClr val="121212"/>
                </a:solidFill>
                <a:effectLst/>
                <a:latin typeface="proxima-nova"/>
                <a:hlinkClick r:id="rId2"/>
              </a:rPr>
              <a:t>such as those used in Machine Learning</a:t>
            </a:r>
            <a:r>
              <a:rPr lang="en-US" b="0" i="0" dirty="0">
                <a:solidFill>
                  <a:srgbClr val="121212"/>
                </a:solidFill>
                <a:effectLst/>
                <a:latin typeface="proxima-nova"/>
              </a:rPr>
              <a:t>.</a:t>
            </a:r>
          </a:p>
          <a:p>
            <a:pPr algn="l">
              <a:buNone/>
            </a:pPr>
            <a:r>
              <a:rPr lang="en-US" b="0" i="0" dirty="0">
                <a:solidFill>
                  <a:srgbClr val="121212"/>
                </a:solidFill>
                <a:effectLst/>
                <a:latin typeface="proxima-nova"/>
              </a:rPr>
              <a:t>Below is a table summarizing Big O functions. The four most commonly referenced and important to remember are:</a:t>
            </a:r>
          </a:p>
          <a:p>
            <a:pPr algn="l">
              <a:buFont typeface="Arial" panose="020B0604020202020204" pitchFamily="34" charset="0"/>
              <a:buChar char="•"/>
            </a:pPr>
            <a:r>
              <a:rPr lang="en-US" b="1" i="0" dirty="0">
                <a:solidFill>
                  <a:srgbClr val="121212"/>
                </a:solidFill>
                <a:effectLst/>
                <a:latin typeface="proxima-nova"/>
              </a:rPr>
              <a:t>O(1)</a:t>
            </a:r>
            <a:r>
              <a:rPr lang="en-US" b="0" i="0" dirty="0">
                <a:solidFill>
                  <a:srgbClr val="121212"/>
                </a:solidFill>
                <a:effectLst/>
                <a:latin typeface="proxima-nova"/>
              </a:rPr>
              <a:t> - </a:t>
            </a:r>
            <a:r>
              <a:rPr lang="en-US" b="0" i="1" dirty="0">
                <a:solidFill>
                  <a:srgbClr val="121212"/>
                </a:solidFill>
                <a:effectLst/>
                <a:latin typeface="proxima-nova"/>
              </a:rPr>
              <a:t>Constant</a:t>
            </a:r>
            <a:r>
              <a:rPr lang="en-US" b="0" i="0" dirty="0">
                <a:solidFill>
                  <a:srgbClr val="121212"/>
                </a:solidFill>
                <a:effectLst/>
                <a:latin typeface="proxima-nova"/>
              </a:rPr>
              <a:t> access time such as the use of a hash table.</a:t>
            </a:r>
          </a:p>
          <a:p>
            <a:pPr algn="l">
              <a:buFont typeface="Arial" panose="020B0604020202020204" pitchFamily="34" charset="0"/>
              <a:buChar char="•"/>
            </a:pPr>
            <a:r>
              <a:rPr lang="en-US" b="1" i="0" dirty="0">
                <a:solidFill>
                  <a:srgbClr val="121212"/>
                </a:solidFill>
                <a:effectLst/>
                <a:latin typeface="proxima-nova"/>
              </a:rPr>
              <a:t>O(log n)</a:t>
            </a:r>
            <a:r>
              <a:rPr lang="en-US" b="0" i="0" dirty="0">
                <a:solidFill>
                  <a:srgbClr val="121212"/>
                </a:solidFill>
                <a:effectLst/>
                <a:latin typeface="proxima-nova"/>
              </a:rPr>
              <a:t> - </a:t>
            </a:r>
            <a:r>
              <a:rPr lang="en-US" b="0" i="1" dirty="0">
                <a:solidFill>
                  <a:srgbClr val="121212"/>
                </a:solidFill>
                <a:effectLst/>
                <a:latin typeface="proxima-nova"/>
              </a:rPr>
              <a:t>Logarithmic</a:t>
            </a:r>
            <a:r>
              <a:rPr lang="en-US" b="0" i="0" dirty="0">
                <a:solidFill>
                  <a:srgbClr val="121212"/>
                </a:solidFill>
                <a:effectLst/>
                <a:latin typeface="proxima-nova"/>
              </a:rPr>
              <a:t> access time such as a binary search of a sorted table.</a:t>
            </a:r>
          </a:p>
          <a:p>
            <a:pPr algn="l">
              <a:buFont typeface="Arial" panose="020B0604020202020204" pitchFamily="34" charset="0"/>
              <a:buChar char="•"/>
            </a:pPr>
            <a:r>
              <a:rPr lang="en-US" b="1" i="0" dirty="0">
                <a:solidFill>
                  <a:srgbClr val="121212"/>
                </a:solidFill>
                <a:effectLst/>
                <a:latin typeface="proxima-nova"/>
              </a:rPr>
              <a:t>O(n)</a:t>
            </a:r>
            <a:r>
              <a:rPr lang="en-US" b="0" i="0" dirty="0">
                <a:solidFill>
                  <a:srgbClr val="121212"/>
                </a:solidFill>
                <a:effectLst/>
                <a:latin typeface="proxima-nova"/>
              </a:rPr>
              <a:t> - </a:t>
            </a:r>
            <a:r>
              <a:rPr lang="en-US" b="0" i="1" dirty="0">
                <a:solidFill>
                  <a:srgbClr val="121212"/>
                </a:solidFill>
                <a:effectLst/>
                <a:latin typeface="proxima-nova"/>
              </a:rPr>
              <a:t>Linear</a:t>
            </a:r>
            <a:r>
              <a:rPr lang="en-US" b="0" i="0" dirty="0">
                <a:solidFill>
                  <a:srgbClr val="121212"/>
                </a:solidFill>
                <a:effectLst/>
                <a:latin typeface="proxima-nova"/>
              </a:rPr>
              <a:t> access time such as the search of an unsorted list.</a:t>
            </a:r>
          </a:p>
          <a:p>
            <a:pPr algn="l">
              <a:buFont typeface="Arial" panose="020B0604020202020204" pitchFamily="34" charset="0"/>
              <a:buChar char="•"/>
            </a:pPr>
            <a:r>
              <a:rPr lang="en-US" b="1" i="0" dirty="0">
                <a:solidFill>
                  <a:srgbClr val="121212"/>
                </a:solidFill>
                <a:effectLst/>
                <a:latin typeface="proxima-nova"/>
              </a:rPr>
              <a:t>O(n^2)</a:t>
            </a:r>
            <a:r>
              <a:rPr lang="en-US" b="0" i="0" dirty="0">
                <a:solidFill>
                  <a:srgbClr val="121212"/>
                </a:solidFill>
                <a:effectLst/>
                <a:latin typeface="proxima-nova"/>
              </a:rPr>
              <a:t> - Nested iterations.</a:t>
            </a:r>
          </a:p>
          <a:p>
            <a:pPr algn="l">
              <a:buFont typeface="Arial" panose="020B0604020202020204" pitchFamily="34" charset="0"/>
              <a:buChar char="•"/>
            </a:pPr>
            <a:r>
              <a:rPr lang="en-US" b="1" i="0" dirty="0">
                <a:solidFill>
                  <a:srgbClr val="121212"/>
                </a:solidFill>
                <a:effectLst/>
                <a:latin typeface="proxima-nova"/>
              </a:rPr>
              <a:t>O(n log(n))</a:t>
            </a:r>
            <a:r>
              <a:rPr lang="en-US" b="0" i="0" dirty="0">
                <a:solidFill>
                  <a:srgbClr val="121212"/>
                </a:solidFill>
                <a:effectLst/>
                <a:latin typeface="proxima-nova"/>
              </a:rPr>
              <a:t> - </a:t>
            </a:r>
            <a:r>
              <a:rPr lang="en-US" b="0" i="1" dirty="0">
                <a:solidFill>
                  <a:srgbClr val="121212"/>
                </a:solidFill>
                <a:effectLst/>
                <a:latin typeface="proxima-nova"/>
              </a:rPr>
              <a:t>Multiple</a:t>
            </a:r>
            <a:r>
              <a:rPr lang="en-US" b="0" i="0" dirty="0">
                <a:solidFill>
                  <a:srgbClr val="121212"/>
                </a:solidFill>
                <a:effectLst/>
                <a:latin typeface="proxima-nova"/>
              </a:rPr>
              <a:t> of log(n) access time such as using Quicksort or Merge</a:t>
            </a:r>
            <a:r>
              <a:rPr lang="uk-UA" b="0" i="0" dirty="0">
                <a:solidFill>
                  <a:srgbClr val="121212"/>
                </a:solidFill>
                <a:effectLst/>
                <a:latin typeface="proxima-nova"/>
              </a:rPr>
              <a:t> </a:t>
            </a:r>
            <a:r>
              <a:rPr lang="en-US" b="0" i="0" dirty="0">
                <a:solidFill>
                  <a:srgbClr val="121212"/>
                </a:solidFill>
                <a:effectLst/>
                <a:latin typeface="proxima-nova"/>
              </a:rPr>
              <a:t>sort.</a:t>
            </a:r>
          </a:p>
        </p:txBody>
      </p:sp>
    </p:spTree>
    <p:extLst>
      <p:ext uri="{BB962C8B-B14F-4D97-AF65-F5344CB8AC3E}">
        <p14:creationId xmlns:p14="http://schemas.microsoft.com/office/powerpoint/2010/main" val="351265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14035-89B7-A712-100A-46714C9DB53B}"/>
              </a:ext>
            </a:extLst>
          </p:cNvPr>
          <p:cNvSpPr>
            <a:spLocks noGrp="1"/>
          </p:cNvSpPr>
          <p:nvPr>
            <p:ph type="title"/>
          </p:nvPr>
        </p:nvSpPr>
        <p:spPr>
          <a:xfrm>
            <a:off x="1295399" y="279135"/>
            <a:ext cx="9601200" cy="634665"/>
          </a:xfrm>
        </p:spPr>
        <p:txBody>
          <a:bodyPr/>
          <a:lstStyle/>
          <a:p>
            <a:r>
              <a:rPr lang="en-US" dirty="0"/>
              <a:t>Big-O notation</a:t>
            </a:r>
            <a:r>
              <a:rPr lang="uk-UA" dirty="0"/>
              <a:t> </a:t>
            </a:r>
            <a:r>
              <a:rPr lang="en-US" dirty="0"/>
              <a:t>table</a:t>
            </a:r>
          </a:p>
        </p:txBody>
      </p:sp>
      <p:pic>
        <p:nvPicPr>
          <p:cNvPr id="5" name="Picture 4">
            <a:extLst>
              <a:ext uri="{FF2B5EF4-FFF2-40B4-BE49-F238E27FC236}">
                <a16:creationId xmlns:a16="http://schemas.microsoft.com/office/drawing/2014/main" id="{760D5797-E6E0-83BB-AFED-FA35F17C5042}"/>
              </a:ext>
            </a:extLst>
          </p:cNvPr>
          <p:cNvPicPr>
            <a:picLocks noChangeAspect="1"/>
          </p:cNvPicPr>
          <p:nvPr/>
        </p:nvPicPr>
        <p:blipFill>
          <a:blip r:embed="rId2"/>
          <a:stretch>
            <a:fillRect/>
          </a:stretch>
        </p:blipFill>
        <p:spPr>
          <a:xfrm>
            <a:off x="2299757" y="1362036"/>
            <a:ext cx="7592485" cy="4582164"/>
          </a:xfrm>
          <a:prstGeom prst="rect">
            <a:avLst/>
          </a:prstGeom>
        </p:spPr>
      </p:pic>
    </p:spTree>
    <p:extLst>
      <p:ext uri="{BB962C8B-B14F-4D97-AF65-F5344CB8AC3E}">
        <p14:creationId xmlns:p14="http://schemas.microsoft.com/office/powerpoint/2010/main" val="400552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50856-42B3-C80C-9671-B6DC6002621B}"/>
              </a:ext>
            </a:extLst>
          </p:cNvPr>
          <p:cNvSpPr>
            <a:spLocks noGrp="1"/>
          </p:cNvSpPr>
          <p:nvPr>
            <p:ph type="title"/>
          </p:nvPr>
        </p:nvSpPr>
        <p:spPr>
          <a:xfrm>
            <a:off x="1295400" y="172159"/>
            <a:ext cx="9601200" cy="562947"/>
          </a:xfrm>
        </p:spPr>
        <p:txBody>
          <a:bodyPr/>
          <a:lstStyle/>
          <a:p>
            <a:r>
              <a:rPr lang="en-US" dirty="0"/>
              <a:t>Search Algorithms – Linear </a:t>
            </a:r>
          </a:p>
        </p:txBody>
      </p:sp>
      <p:pic>
        <p:nvPicPr>
          <p:cNvPr id="5" name="Picture 4">
            <a:extLst>
              <a:ext uri="{FF2B5EF4-FFF2-40B4-BE49-F238E27FC236}">
                <a16:creationId xmlns:a16="http://schemas.microsoft.com/office/drawing/2014/main" id="{3C3C6A1D-934F-BA3A-C711-B941F3238E0E}"/>
              </a:ext>
            </a:extLst>
          </p:cNvPr>
          <p:cNvPicPr>
            <a:picLocks noChangeAspect="1"/>
          </p:cNvPicPr>
          <p:nvPr/>
        </p:nvPicPr>
        <p:blipFill>
          <a:blip r:embed="rId2"/>
          <a:stretch>
            <a:fillRect/>
          </a:stretch>
        </p:blipFill>
        <p:spPr>
          <a:xfrm>
            <a:off x="2967317" y="853104"/>
            <a:ext cx="6257365" cy="5323307"/>
          </a:xfrm>
          <a:prstGeom prst="rect">
            <a:avLst/>
          </a:prstGeom>
        </p:spPr>
      </p:pic>
    </p:spTree>
    <p:extLst>
      <p:ext uri="{BB962C8B-B14F-4D97-AF65-F5344CB8AC3E}">
        <p14:creationId xmlns:p14="http://schemas.microsoft.com/office/powerpoint/2010/main" val="197046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AF80E-B29C-28D0-421D-9D60EB6D03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F6FF37-854F-C685-1B97-20C0E4325B4B}"/>
              </a:ext>
            </a:extLst>
          </p:cNvPr>
          <p:cNvSpPr>
            <a:spLocks noGrp="1"/>
          </p:cNvSpPr>
          <p:nvPr>
            <p:ph type="title"/>
          </p:nvPr>
        </p:nvSpPr>
        <p:spPr>
          <a:xfrm>
            <a:off x="1295400" y="172159"/>
            <a:ext cx="9601200" cy="562947"/>
          </a:xfrm>
        </p:spPr>
        <p:txBody>
          <a:bodyPr/>
          <a:lstStyle/>
          <a:p>
            <a:r>
              <a:rPr lang="en-US" dirty="0"/>
              <a:t>Search Algorithms – Binary Search </a:t>
            </a:r>
          </a:p>
        </p:txBody>
      </p:sp>
      <p:sp>
        <p:nvSpPr>
          <p:cNvPr id="4" name="TextBox 3">
            <a:extLst>
              <a:ext uri="{FF2B5EF4-FFF2-40B4-BE49-F238E27FC236}">
                <a16:creationId xmlns:a16="http://schemas.microsoft.com/office/drawing/2014/main" id="{7649E1D2-6E50-BA11-A77D-A01C92724221}"/>
              </a:ext>
            </a:extLst>
          </p:cNvPr>
          <p:cNvSpPr txBox="1"/>
          <p:nvPr/>
        </p:nvSpPr>
        <p:spPr>
          <a:xfrm>
            <a:off x="658906" y="870500"/>
            <a:ext cx="11031070" cy="923330"/>
          </a:xfrm>
          <a:prstGeom prst="rect">
            <a:avLst/>
          </a:prstGeom>
          <a:noFill/>
        </p:spPr>
        <p:txBody>
          <a:bodyPr wrap="square">
            <a:spAutoFit/>
          </a:bodyPr>
          <a:lstStyle/>
          <a:p>
            <a:r>
              <a:rPr lang="en-US" b="0" i="0" dirty="0">
                <a:solidFill>
                  <a:srgbClr val="0A0A23"/>
                </a:solidFill>
                <a:effectLst/>
                <a:latin typeface="Lato" panose="020F0502020204030203" pitchFamily="34" charset="0"/>
              </a:rPr>
              <a:t>This type of searching algorithm is used to find the position of a specific value contained </a:t>
            </a:r>
            <a:r>
              <a:rPr lang="en-US" b="1" i="0" dirty="0">
                <a:solidFill>
                  <a:srgbClr val="1B1B32"/>
                </a:solidFill>
                <a:effectLst/>
                <a:latin typeface="Lato" panose="020F0502020204030203" pitchFamily="34" charset="0"/>
              </a:rPr>
              <a:t>in a sorted array</a:t>
            </a:r>
            <a:r>
              <a:rPr lang="en-US" b="0" i="0" dirty="0">
                <a:solidFill>
                  <a:srgbClr val="0A0A23"/>
                </a:solidFill>
                <a:effectLst/>
                <a:latin typeface="Lato" panose="020F0502020204030203" pitchFamily="34" charset="0"/>
              </a:rPr>
              <a:t>. The binary search algorithm works on the principle of divide and conquer and it is considered the best searching algorithm because it's faster to run.</a:t>
            </a:r>
            <a:endParaRPr lang="en-US" dirty="0"/>
          </a:p>
        </p:txBody>
      </p:sp>
      <p:pic>
        <p:nvPicPr>
          <p:cNvPr id="7" name="Picture 6">
            <a:extLst>
              <a:ext uri="{FF2B5EF4-FFF2-40B4-BE49-F238E27FC236}">
                <a16:creationId xmlns:a16="http://schemas.microsoft.com/office/drawing/2014/main" id="{4D797C8D-E124-1D92-3227-07B77C81206B}"/>
              </a:ext>
            </a:extLst>
          </p:cNvPr>
          <p:cNvPicPr>
            <a:picLocks noChangeAspect="1"/>
          </p:cNvPicPr>
          <p:nvPr/>
        </p:nvPicPr>
        <p:blipFill>
          <a:blip r:embed="rId2"/>
          <a:stretch>
            <a:fillRect/>
          </a:stretch>
        </p:blipFill>
        <p:spPr>
          <a:xfrm>
            <a:off x="5376633" y="1634751"/>
            <a:ext cx="6396614" cy="2390402"/>
          </a:xfrm>
          <a:prstGeom prst="rect">
            <a:avLst/>
          </a:prstGeom>
        </p:spPr>
      </p:pic>
      <p:sp>
        <p:nvSpPr>
          <p:cNvPr id="9" name="TextBox 8">
            <a:extLst>
              <a:ext uri="{FF2B5EF4-FFF2-40B4-BE49-F238E27FC236}">
                <a16:creationId xmlns:a16="http://schemas.microsoft.com/office/drawing/2014/main" id="{37120A76-DBB3-7E38-641B-902047B5AA11}"/>
              </a:ext>
            </a:extLst>
          </p:cNvPr>
          <p:cNvSpPr txBox="1"/>
          <p:nvPr/>
        </p:nvSpPr>
        <p:spPr>
          <a:xfrm>
            <a:off x="927846" y="3679176"/>
            <a:ext cx="10762130" cy="2308324"/>
          </a:xfrm>
          <a:prstGeom prst="rect">
            <a:avLst/>
          </a:prstGeom>
          <a:noFill/>
        </p:spPr>
        <p:txBody>
          <a:bodyPr wrap="square">
            <a:spAutoFit/>
          </a:bodyPr>
          <a:lstStyle/>
          <a:p>
            <a:pPr algn="l" fontAlgn="base">
              <a:buNone/>
            </a:pPr>
            <a:r>
              <a:rPr lang="en-US" b="1" i="0" dirty="0">
                <a:solidFill>
                  <a:srgbClr val="1B1B32"/>
                </a:solidFill>
                <a:effectLst/>
                <a:latin typeface="inherit"/>
              </a:rPr>
              <a:t>Approach for Binary Search</a:t>
            </a:r>
            <a:endParaRPr lang="en-US" b="1" i="0" dirty="0">
              <a:solidFill>
                <a:srgbClr val="1B1B32"/>
              </a:solidFill>
              <a:effectLst/>
              <a:latin typeface="-apple-system"/>
            </a:endParaRPr>
          </a:p>
          <a:p>
            <a:pPr algn="l" fontAlgn="base">
              <a:buFont typeface="Arial" panose="020B0604020202020204" pitchFamily="34" charset="0"/>
              <a:buChar char="•"/>
            </a:pPr>
            <a:endParaRPr lang="en-US" b="0" i="0" dirty="0">
              <a:solidFill>
                <a:srgbClr val="0A0A23"/>
              </a:solidFill>
              <a:effectLst/>
              <a:latin typeface="inherit"/>
            </a:endParaRPr>
          </a:p>
          <a:p>
            <a:pPr algn="l" fontAlgn="base">
              <a:buFont typeface="Arial" panose="020B0604020202020204" pitchFamily="34" charset="0"/>
              <a:buChar char="•"/>
            </a:pPr>
            <a:r>
              <a:rPr lang="en-US" b="0" i="0" dirty="0">
                <a:solidFill>
                  <a:srgbClr val="0A0A23"/>
                </a:solidFill>
                <a:effectLst/>
                <a:latin typeface="inherit"/>
              </a:rPr>
              <a:t>Compare the target element with the middle element of the array.</a:t>
            </a:r>
          </a:p>
          <a:p>
            <a:pPr algn="l" fontAlgn="base">
              <a:buFont typeface="Arial" panose="020B0604020202020204" pitchFamily="34" charset="0"/>
              <a:buChar char="•"/>
            </a:pPr>
            <a:r>
              <a:rPr lang="en-US" b="0" i="0" dirty="0">
                <a:solidFill>
                  <a:srgbClr val="0A0A23"/>
                </a:solidFill>
                <a:effectLst/>
                <a:latin typeface="inherit"/>
              </a:rPr>
              <a:t>If the target element is greater than the middle element, then the search continues in the right half.</a:t>
            </a:r>
          </a:p>
          <a:p>
            <a:pPr algn="l" fontAlgn="base">
              <a:buFont typeface="Arial" panose="020B0604020202020204" pitchFamily="34" charset="0"/>
              <a:buChar char="•"/>
            </a:pPr>
            <a:r>
              <a:rPr lang="en-US" b="0" i="0" dirty="0">
                <a:solidFill>
                  <a:srgbClr val="0A0A23"/>
                </a:solidFill>
                <a:effectLst/>
                <a:latin typeface="inherit"/>
              </a:rPr>
              <a:t>Else if the target element is less than the middle value, the search continues in the left half.</a:t>
            </a:r>
          </a:p>
          <a:p>
            <a:pPr algn="l" fontAlgn="base">
              <a:buFont typeface="Arial" panose="020B0604020202020204" pitchFamily="34" charset="0"/>
              <a:buChar char="•"/>
            </a:pPr>
            <a:r>
              <a:rPr lang="en-US" b="0" i="0" dirty="0">
                <a:solidFill>
                  <a:srgbClr val="0A0A23"/>
                </a:solidFill>
                <a:effectLst/>
                <a:latin typeface="inherit"/>
              </a:rPr>
              <a:t>This process is repeated until the middle element is equal to the target element, or the target element is not in the array</a:t>
            </a:r>
          </a:p>
          <a:p>
            <a:pPr algn="l" fontAlgn="base">
              <a:buFont typeface="Arial" panose="020B0604020202020204" pitchFamily="34" charset="0"/>
              <a:buChar char="•"/>
            </a:pPr>
            <a:r>
              <a:rPr lang="en-US" b="0" i="0" dirty="0">
                <a:solidFill>
                  <a:srgbClr val="0A0A23"/>
                </a:solidFill>
                <a:effectLst/>
                <a:latin typeface="inherit"/>
              </a:rPr>
              <a:t>If the target element is found, its index is returned, else -1 is returned.</a:t>
            </a:r>
          </a:p>
        </p:txBody>
      </p:sp>
    </p:spTree>
    <p:extLst>
      <p:ext uri="{BB962C8B-B14F-4D97-AF65-F5344CB8AC3E}">
        <p14:creationId xmlns:p14="http://schemas.microsoft.com/office/powerpoint/2010/main" val="94741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5E015-3187-CE1F-99AC-C86E48A838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305DBB-601E-CCA7-BBB3-9B002106E13E}"/>
              </a:ext>
            </a:extLst>
          </p:cNvPr>
          <p:cNvSpPr>
            <a:spLocks noGrp="1"/>
          </p:cNvSpPr>
          <p:nvPr>
            <p:ph type="title"/>
          </p:nvPr>
        </p:nvSpPr>
        <p:spPr>
          <a:xfrm>
            <a:off x="1295400" y="172159"/>
            <a:ext cx="9601200" cy="562947"/>
          </a:xfrm>
        </p:spPr>
        <p:txBody>
          <a:bodyPr/>
          <a:lstStyle/>
          <a:p>
            <a:r>
              <a:rPr lang="en-US" dirty="0"/>
              <a:t>Sort Algorithms – Bubble </a:t>
            </a:r>
          </a:p>
        </p:txBody>
      </p:sp>
      <p:sp>
        <p:nvSpPr>
          <p:cNvPr id="4" name="TextBox 3">
            <a:extLst>
              <a:ext uri="{FF2B5EF4-FFF2-40B4-BE49-F238E27FC236}">
                <a16:creationId xmlns:a16="http://schemas.microsoft.com/office/drawing/2014/main" id="{4F3593AB-EED5-3B9E-DED0-CB82009DFFE6}"/>
              </a:ext>
            </a:extLst>
          </p:cNvPr>
          <p:cNvSpPr txBox="1"/>
          <p:nvPr/>
        </p:nvSpPr>
        <p:spPr>
          <a:xfrm>
            <a:off x="775446" y="1328921"/>
            <a:ext cx="10394578" cy="4211409"/>
          </a:xfrm>
          <a:prstGeom prst="rect">
            <a:avLst/>
          </a:prstGeom>
          <a:noFill/>
        </p:spPr>
        <p:txBody>
          <a:bodyPr wrap="square">
            <a:spAutoFit/>
          </a:bodyPr>
          <a:lstStyle/>
          <a:p>
            <a:pPr algn="just" rtl="0" fontAlgn="base">
              <a:spcAft>
                <a:spcPts val="750"/>
              </a:spcAft>
              <a:buNone/>
            </a:pPr>
            <a:r>
              <a:rPr lang="en-US" b="1" i="0" dirty="0">
                <a:solidFill>
                  <a:srgbClr val="273239"/>
                </a:solidFill>
                <a:effectLst/>
                <a:latin typeface="Nunito" pitchFamily="2" charset="0"/>
              </a:rPr>
              <a:t>Bubble Sort</a:t>
            </a:r>
            <a:r>
              <a:rPr lang="en-US" b="0" i="0" dirty="0">
                <a:solidFill>
                  <a:srgbClr val="273239"/>
                </a:solidFill>
                <a:effectLst/>
                <a:latin typeface="Nunito" pitchFamily="2" charset="0"/>
              </a:rPr>
              <a:t> is the simplest sorting algorithm that works by repeatedly swapping the adjacent elements if they are in the wrong order. This algorithm is not suitable for large data sets as its average and worst-case time complexity are quite high.</a:t>
            </a:r>
          </a:p>
          <a:p>
            <a:pPr algn="l" fontAlgn="base">
              <a:spcAft>
                <a:spcPts val="1800"/>
              </a:spcAft>
              <a:buFont typeface="Arial" panose="020B0604020202020204" pitchFamily="34" charset="0"/>
              <a:buChar char="•"/>
            </a:pPr>
            <a:endParaRPr lang="en-US" b="0" i="0" dirty="0">
              <a:solidFill>
                <a:srgbClr val="273239"/>
              </a:solidFill>
              <a:effectLst/>
              <a:latin typeface="Nunito" pitchFamily="2" charset="0"/>
            </a:endParaRP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We sort the array using multiple passes. After the first pass, the maximum element goes to end (its correct position). Same way, after second pass, the second largest element goes to second last position and so on.</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In every pass, we process only those elements that have already not moved to correct position. After k passes, the largest k elements must have been moved to the last k positions.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In a pass, we consider remaining elements and compare all adjacent and swap if larger element is before a smaller element. If we keep doing this, we get the largest (among the remaining elements) at its correct position.</a:t>
            </a:r>
          </a:p>
        </p:txBody>
      </p:sp>
    </p:spTree>
    <p:extLst>
      <p:ext uri="{BB962C8B-B14F-4D97-AF65-F5344CB8AC3E}">
        <p14:creationId xmlns:p14="http://schemas.microsoft.com/office/powerpoint/2010/main" val="1661155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2288</TotalTime>
  <Words>1032</Words>
  <Application>Microsoft Office PowerPoint</Application>
  <PresentationFormat>Widescreen</PresentationFormat>
  <Paragraphs>62</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inherit</vt:lpstr>
      <vt:lpstr>Lato</vt:lpstr>
      <vt:lpstr>Nunito</vt:lpstr>
      <vt:lpstr>proxima-nova</vt:lpstr>
      <vt:lpstr>Wingdings</vt:lpstr>
      <vt:lpstr>Diamond Grid 16x9</vt:lpstr>
      <vt:lpstr>Algorithms basics</vt:lpstr>
      <vt:lpstr> What is an Algorithm?</vt:lpstr>
      <vt:lpstr>What is the Need for Algorithms?</vt:lpstr>
      <vt:lpstr>Algorithms characteristics</vt:lpstr>
      <vt:lpstr>Big-O notation</vt:lpstr>
      <vt:lpstr>Big-O notation table</vt:lpstr>
      <vt:lpstr>Search Algorithms – Linear </vt:lpstr>
      <vt:lpstr>Search Algorithms – Binary Search </vt:lpstr>
      <vt:lpstr>Sort Algorithms – Bubble </vt:lpstr>
      <vt:lpstr>Sort Algorithms – Bubble Explanation </vt:lpstr>
      <vt:lpstr>Sort Algorithms – Merge </vt:lpstr>
      <vt:lpstr>Sort Algorithms – Merge Explanation</vt:lpstr>
      <vt:lpstr>Sort Algorithms – Quick </vt:lpstr>
      <vt:lpstr>Sort Algorithms – Quick – Explanation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Kostiantyn Teltov</dc:creator>
  <cp:lastModifiedBy>Kostiantyn Teltov</cp:lastModifiedBy>
  <cp:revision>48</cp:revision>
  <dcterms:created xsi:type="dcterms:W3CDTF">2025-06-09T16:21:43Z</dcterms:created>
  <dcterms:modified xsi:type="dcterms:W3CDTF">2025-06-26T16:17:40Z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