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312" r:id="rId4"/>
    <p:sldId id="426" r:id="rId5"/>
    <p:sldId id="394" r:id="rId6"/>
    <p:sldId id="382" r:id="rId7"/>
    <p:sldId id="395" r:id="rId8"/>
    <p:sldId id="408" r:id="rId9"/>
    <p:sldId id="423" r:id="rId10"/>
    <p:sldId id="412" r:id="rId11"/>
    <p:sldId id="396" r:id="rId12"/>
    <p:sldId id="398" r:id="rId13"/>
    <p:sldId id="397" r:id="rId14"/>
    <p:sldId id="409" r:id="rId15"/>
    <p:sldId id="410" r:id="rId16"/>
    <p:sldId id="419" r:id="rId17"/>
    <p:sldId id="420" r:id="rId18"/>
    <p:sldId id="421" r:id="rId19"/>
    <p:sldId id="331" r:id="rId20"/>
    <p:sldId id="422" r:id="rId21"/>
    <p:sldId id="424" r:id="rId22"/>
    <p:sldId id="332" r:id="rId23"/>
    <p:sldId id="425" r:id="rId24"/>
    <p:sldId id="333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2592">
          <p15:clr>
            <a:srgbClr val="A4A3A4"/>
          </p15:clr>
        </p15:guide>
        <p15:guide id="5" pos="2880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B"/>
    <a:srgbClr val="FFFFFF"/>
    <a:srgbClr val="000000"/>
    <a:srgbClr val="001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4" autoAdjust="0"/>
    <p:restoredTop sz="89448" autoAdjust="0"/>
  </p:normalViewPr>
  <p:slideViewPr>
    <p:cSldViewPr>
      <p:cViewPr varScale="1">
        <p:scale>
          <a:sx n="61" d="100"/>
          <a:sy n="61" d="100"/>
        </p:scale>
        <p:origin x="1137" y="45"/>
      </p:cViewPr>
      <p:guideLst>
        <p:guide orient="horz" pos="2112"/>
        <p:guide orient="horz" pos="3600"/>
        <p:guide orient="horz" pos="1344"/>
        <p:guide orient="horz" pos="2592"/>
        <p:guide pos="2880"/>
        <p:guide pos="192"/>
        <p:guide pos="5568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5281-26A2-4D70-9668-3BF0D2B88253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D290-C677-40EB-B223-31765663B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77138-090A-4B31-9175-C41B9FB7CDE4}" type="datetimeFigureOut">
              <a:rPr lang="en-GB" smtClean="0"/>
              <a:pPr/>
              <a:t>02/06/2017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C1A41-07C4-4690-B9C7-15E22786BD03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3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1A41-07C4-4690-B9C7-15E22786BD0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7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openNLP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1A41-07C4-4690-B9C7-15E22786BD0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18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Fourier </a:t>
            </a:r>
            <a:r>
              <a:rPr lang="de-DE" dirty="0" err="1"/>
              <a:t>tranformation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1A41-07C4-4690-B9C7-15E22786BD03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9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1A41-07C4-4690-B9C7-15E22786BD03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8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2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UMA_powerpoint_start.gif                                       002C74C5Macintosh HD                   C4E2E1E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36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1100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48450" y="914400"/>
            <a:ext cx="2114550" cy="5105400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6191250" cy="510540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94265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3326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8053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101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6555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0755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7175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7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2474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208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UMA_powerpoint_vervolg.gif                                     002C74C5Macintosh HD                   C4E2E1E0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5" descr="UMA29156_balk_onder.gif        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14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050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317500" y="6388100"/>
            <a:ext cx="8646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1400" b="1" kern="1200" dirty="0">
                <a:solidFill>
                  <a:schemeClr val="bg1"/>
                </a:solidFill>
                <a:latin typeface="Verdana" pitchFamily="-65" charset="0"/>
                <a:ea typeface="ＭＳ Ｐゴシック" pitchFamily="-65" charset="-128"/>
                <a:cs typeface="+mn-cs"/>
              </a:rPr>
              <a:t>Department of Data</a:t>
            </a:r>
            <a:r>
              <a:rPr lang="nl-NL" sz="1400" b="1" kern="1200" baseline="0" dirty="0">
                <a:solidFill>
                  <a:schemeClr val="bg1"/>
                </a:solidFill>
                <a:latin typeface="Verdana" pitchFamily="-65" charset="0"/>
                <a:ea typeface="ＭＳ Ｐゴシック" pitchFamily="-65" charset="-128"/>
                <a:cs typeface="+mn-cs"/>
              </a:rPr>
              <a:t> Science &amp; </a:t>
            </a:r>
            <a:r>
              <a:rPr lang="nl-NL" sz="1400" b="1" kern="1200" dirty="0">
                <a:solidFill>
                  <a:schemeClr val="bg1"/>
                </a:solidFill>
                <a:latin typeface="Verdana" pitchFamily="-65" charset="0"/>
                <a:ea typeface="ＭＳ Ｐゴシック" pitchFamily="-65" charset="-128"/>
                <a:cs typeface="+mn-cs"/>
              </a:rPr>
              <a:t>Knowledge Engineering</a:t>
            </a:r>
            <a:endParaRPr lang="en-US" sz="1400" b="1" kern="1200" dirty="0">
              <a:solidFill>
                <a:schemeClr val="bg1"/>
              </a:solidFill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  <a:ea typeface="ＭＳ Ｐゴシック" pitchFamily="-106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  <a:ea typeface="ＭＳ Ｐゴシック" pitchFamily="-106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slide" Target="slide13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slide" Target="slide16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slide" Target="slide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slide" Target="slide19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slide" Target="slide22.xml"/><Relationship Id="rId28" Type="http://schemas.openxmlformats.org/officeDocument/2006/relationships/slide" Target="slide8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slide" Target="slide3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slideLayout" Target="../slideLayouts/slideLayout6.xml"/><Relationship Id="rId27" Type="http://schemas.openxmlformats.org/officeDocument/2006/relationships/slide" Target="slide11.xml"/><Relationship Id="rId30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26" Type="http://schemas.openxmlformats.org/officeDocument/2006/relationships/slide" Target="slide13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slide" Target="slide16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29" Type="http://schemas.openxmlformats.org/officeDocument/2006/relationships/slide" Target="slide7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slide" Target="slide19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slide" Target="slide22.xml"/><Relationship Id="rId28" Type="http://schemas.openxmlformats.org/officeDocument/2006/relationships/slide" Target="slide8.xml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31" Type="http://schemas.openxmlformats.org/officeDocument/2006/relationships/slide" Target="slide3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slideLayout" Target="../slideLayouts/slideLayout6.xml"/><Relationship Id="rId27" Type="http://schemas.openxmlformats.org/officeDocument/2006/relationships/slide" Target="slide11.xml"/><Relationship Id="rId30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slide" Target="slide13.xml"/><Relationship Id="rId3" Type="http://schemas.openxmlformats.org/officeDocument/2006/relationships/tags" Target="../tags/tag120.xml"/><Relationship Id="rId21" Type="http://schemas.openxmlformats.org/officeDocument/2006/relationships/tags" Target="../tags/tag138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slide" Target="slide16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0" Type="http://schemas.openxmlformats.org/officeDocument/2006/relationships/tags" Target="../tags/tag137.xml"/><Relationship Id="rId29" Type="http://schemas.openxmlformats.org/officeDocument/2006/relationships/slide" Target="slide7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slide" Target="slide19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slide" Target="slide22.xml"/><Relationship Id="rId28" Type="http://schemas.openxmlformats.org/officeDocument/2006/relationships/slide" Target="slide8.xml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slide" Target="slide3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slideLayout" Target="../slideLayouts/slideLayout6.xml"/><Relationship Id="rId27" Type="http://schemas.openxmlformats.org/officeDocument/2006/relationships/slide" Target="slide11.xml"/><Relationship Id="rId30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26" Type="http://schemas.openxmlformats.org/officeDocument/2006/relationships/slide" Target="slide13.xml"/><Relationship Id="rId3" Type="http://schemas.openxmlformats.org/officeDocument/2006/relationships/tags" Target="../tags/tag141.xml"/><Relationship Id="rId21" Type="http://schemas.openxmlformats.org/officeDocument/2006/relationships/tags" Target="../tags/tag159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5" Type="http://schemas.openxmlformats.org/officeDocument/2006/relationships/slide" Target="slide16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29" Type="http://schemas.openxmlformats.org/officeDocument/2006/relationships/slide" Target="slide7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slide" Target="slide1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23" Type="http://schemas.openxmlformats.org/officeDocument/2006/relationships/slide" Target="slide22.xml"/><Relationship Id="rId28" Type="http://schemas.openxmlformats.org/officeDocument/2006/relationships/slide" Target="slide8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31" Type="http://schemas.openxmlformats.org/officeDocument/2006/relationships/slide" Target="slide3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Relationship Id="rId22" Type="http://schemas.openxmlformats.org/officeDocument/2006/relationships/slideLayout" Target="../slideLayouts/slideLayout6.xml"/><Relationship Id="rId27" Type="http://schemas.openxmlformats.org/officeDocument/2006/relationships/slide" Target="slide11.xml"/><Relationship Id="rId30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2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5" Type="http://schemas.openxmlformats.org/officeDocument/2006/relationships/slide" Target="slide3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slide" Target="slide2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61.xml"/><Relationship Id="rId16" Type="http://schemas.openxmlformats.org/officeDocument/2006/relationships/slide" Target="slide3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slide" Target="slide5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" Target="slide2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6" Type="http://schemas.openxmlformats.org/officeDocument/2006/relationships/slide" Target="slide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slide" Target="slide5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" Target="slide2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6" Type="http://schemas.openxmlformats.org/officeDocument/2006/relationships/slide" Target="slide3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" Target="slide5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slide" Target="slide13.xml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slide" Target="slide16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29" Type="http://schemas.openxmlformats.org/officeDocument/2006/relationships/slide" Target="slide7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slide" Target="slide19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slide" Target="slide22.xml"/><Relationship Id="rId28" Type="http://schemas.openxmlformats.org/officeDocument/2006/relationships/slide" Target="slide8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31" Type="http://schemas.openxmlformats.org/officeDocument/2006/relationships/slide" Target="slide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slideLayout" Target="../slideLayouts/slideLayout6.xml"/><Relationship Id="rId27" Type="http://schemas.openxmlformats.org/officeDocument/2006/relationships/slide" Target="slide11.xml"/><Relationship Id="rId30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slide" Target="slide13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slide" Target="slide16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slide" Target="slide7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slide" Target="slide19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slide" Target="slide22.xml"/><Relationship Id="rId28" Type="http://schemas.openxmlformats.org/officeDocument/2006/relationships/slide" Target="slide8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31" Type="http://schemas.openxmlformats.org/officeDocument/2006/relationships/slide" Target="slide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slideLayout" Target="../slideLayouts/slideLayout6.xml"/><Relationship Id="rId27" Type="http://schemas.openxmlformats.org/officeDocument/2006/relationships/slide" Target="slide11.xml"/><Relationship Id="rId30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gnette1.wikia.nocookie.net/southpark2/images/c/c1/South_Park_Season_14.png/revision/latest?cb=20140423142814&amp;path-prefix=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24" y="1340768"/>
            <a:ext cx="8324208" cy="46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Line 13"/>
          <p:cNvSpPr>
            <a:spLocks noChangeShapeType="1"/>
          </p:cNvSpPr>
          <p:nvPr/>
        </p:nvSpPr>
        <p:spPr bwMode="auto">
          <a:xfrm>
            <a:off x="8805863" y="1104900"/>
            <a:ext cx="0" cy="56769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43807" y="1196752"/>
            <a:ext cx="3455441" cy="60791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>
                <a:solidFill>
                  <a:schemeClr val="tx1"/>
                </a:solidFill>
                <a:latin typeface="South Park" panose="020B0A04020102020204" pitchFamily="34" charset="0"/>
              </a:rPr>
              <a:t>Text MINING</a:t>
            </a:r>
            <a:endParaRPr lang="nl-NL" sz="3600" b="1" dirty="0">
              <a:solidFill>
                <a:schemeClr val="tx1"/>
              </a:solidFill>
              <a:latin typeface="South Park" panose="020B0A040201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04430" y="5157192"/>
            <a:ext cx="8135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/>
                </a:solidFill>
                <a:latin typeface="South Park" panose="020B0A04020102020204" pitchFamily="34" charset="0"/>
              </a:rPr>
              <a:t>													  Dominik Nerger		</a:t>
            </a:r>
          </a:p>
        </p:txBody>
      </p:sp>
      <p:sp>
        <p:nvSpPr>
          <p:cNvPr id="6" name="Textfeld 5"/>
          <p:cNvSpPr txBox="1"/>
          <p:nvPr/>
        </p:nvSpPr>
        <p:spPr bwMode="auto">
          <a:xfrm>
            <a:off x="395288" y="6324117"/>
            <a:ext cx="8353425" cy="1231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de-DE" sz="800" b="0" dirty="0">
                <a:latin typeface="Arial" panose="020B0604020202020204" pitchFamily="34" charset="0"/>
              </a:rPr>
              <a:t>Source: </a:t>
            </a:r>
            <a:r>
              <a:rPr lang="en-US" sz="800" dirty="0">
                <a:latin typeface="Arial" panose="020B0604020202020204" pitchFamily="34" charset="0"/>
              </a:rPr>
              <a:t>http://vignette1.wikia.nocookie.net/southpark2/images/c/c1/South_Park_Season_14.png/revision/latest?cb=20140423142814&amp;path-prefix=de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43" y="1675511"/>
            <a:ext cx="6408713" cy="44860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Wordcloud</a:t>
            </a:r>
            <a:r>
              <a:rPr lang="de-DE" sz="3200" dirty="0"/>
              <a:t> TF-IDF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2126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hteck 212">
            <a:hlinkClick r:id="rId23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66539" y="5470221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212" name="Rechteck 211">
            <a:hlinkClick r:id="rId2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5470221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1" name="Rechteck 210">
            <a:hlinkClick r:id="rId24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1337790" y="4998970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Structural Topic Model</a:t>
            </a:r>
          </a:p>
        </p:txBody>
      </p:sp>
      <p:sp>
        <p:nvSpPr>
          <p:cNvPr id="210" name="Rechteck 209">
            <a:hlinkClick r:id="rId2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866539" y="4998970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209" name="Rechteck 208">
            <a:hlinkClick r:id="rId25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1337790" y="4527719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Non-negative matrix factorization</a:t>
            </a:r>
          </a:p>
        </p:txBody>
      </p:sp>
      <p:sp>
        <p:nvSpPr>
          <p:cNvPr id="208" name="Rechteck 207">
            <a:hlinkClick r:id="rId25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66539" y="4527719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207" name="Rechteck 206">
            <a:hlinkClick r:id="rId26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1337790" y="4056468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Sentiment Mining</a:t>
            </a:r>
          </a:p>
        </p:txBody>
      </p:sp>
      <p:sp>
        <p:nvSpPr>
          <p:cNvPr id="206" name="Rechteck 205">
            <a:hlinkClick r:id="rId26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66539" y="4056468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205" name="Rechteck 204"/>
          <p:cNvSpPr/>
          <p:nvPr>
            <p:custDataLst>
              <p:tags r:id="rId10"/>
            </p:custDataLst>
          </p:nvPr>
        </p:nvSpPr>
        <p:spPr bwMode="auto">
          <a:xfrm>
            <a:off x="1337790" y="3585217"/>
            <a:ext cx="7410922" cy="406704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de-DE" sz="1626" u="none" strike="noStrike" cap="none" normalizeH="0" baseline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Rechteck 203">
            <a:hlinkClick r:id="rId27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1337790" y="3585217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NER-Tagging</a:t>
            </a:r>
          </a:p>
        </p:txBody>
      </p:sp>
      <p:sp>
        <p:nvSpPr>
          <p:cNvPr id="203" name="Rechteck 202">
            <a:hlinkClick r:id="rId27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866539" y="3585217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202" name="Rechteck 201">
            <a:hlinkClick r:id="rId28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1337790" y="3113966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Wordclouds &amp; Relations of characters</a:t>
            </a:r>
          </a:p>
        </p:txBody>
      </p:sp>
      <p:sp>
        <p:nvSpPr>
          <p:cNvPr id="201" name="Rechteck 200">
            <a:hlinkClick r:id="rId28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866539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200" name="Rechteck 199">
            <a:hlinkClick r:id="rId29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99" name="Rechteck 198">
            <a:hlinkClick r:id="rId29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8" name="Rechteck 197">
            <a:hlinkClick r:id="rId30" action="ppaction://hlinksldjump"/>
          </p:cNvPr>
          <p:cNvSpPr/>
          <p:nvPr>
            <p:custDataLst>
              <p:tags r:id="rId17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197" name="Rechteck 196">
            <a:hlinkClick r:id="rId30" action="ppaction://hlinksldjump"/>
          </p:cNvPr>
          <p:cNvSpPr/>
          <p:nvPr>
            <p:custDataLst>
              <p:tags r:id="rId18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6" name="Rechteck 195">
            <a:hlinkClick r:id="rId31" action="ppaction://hlinksldjump"/>
          </p:cNvPr>
          <p:cNvSpPr/>
          <p:nvPr>
            <p:custDataLst>
              <p:tags r:id="rId19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195" name="Rechteck 194">
            <a:hlinkClick r:id="rId31" action="ppaction://hlinksldjump"/>
          </p:cNvPr>
          <p:cNvSpPr/>
          <p:nvPr>
            <p:custDataLst>
              <p:tags r:id="rId20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" name="Titel 193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56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Named</a:t>
            </a:r>
            <a:r>
              <a:rPr lang="de-DE" sz="3200" dirty="0"/>
              <a:t> Entity Recognition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Annotated</a:t>
            </a:r>
            <a:r>
              <a:rPr lang="de-DE" sz="2800" dirty="0"/>
              <a:t> Sentiments &amp; </a:t>
            </a:r>
            <a:r>
              <a:rPr lang="de-DE" sz="2800" dirty="0" err="1"/>
              <a:t>Entities</a:t>
            </a:r>
            <a:r>
              <a:rPr lang="de-DE" sz="2800" dirty="0"/>
              <a:t> (</a:t>
            </a:r>
            <a:r>
              <a:rPr lang="de-DE" sz="2800" dirty="0" err="1"/>
              <a:t>Persons</a:t>
            </a:r>
            <a:r>
              <a:rPr lang="de-DE" sz="2800" dirty="0"/>
              <a:t>, Locations, </a:t>
            </a:r>
            <a:r>
              <a:rPr lang="de-DE" sz="2800" dirty="0" err="1"/>
              <a:t>Organizations</a:t>
            </a:r>
            <a:r>
              <a:rPr lang="de-DE" sz="2800" dirty="0"/>
              <a:t>)</a:t>
            </a:r>
          </a:p>
          <a:p>
            <a:r>
              <a:rPr lang="de-DE" sz="2800" dirty="0" err="1"/>
              <a:t>Entities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Season 18 Episode 4:</a:t>
            </a:r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300192" cy="14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hteck 212">
            <a:hlinkClick r:id="rId23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66539" y="5470221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212" name="Rechteck 211">
            <a:hlinkClick r:id="rId2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5470221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1" name="Rechteck 210">
            <a:hlinkClick r:id="rId24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1337790" y="4998970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Structural Topic Model</a:t>
            </a:r>
          </a:p>
        </p:txBody>
      </p:sp>
      <p:sp>
        <p:nvSpPr>
          <p:cNvPr id="210" name="Rechteck 209">
            <a:hlinkClick r:id="rId2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866539" y="4998970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209" name="Rechteck 208">
            <a:hlinkClick r:id="rId25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1337790" y="4527719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Non-negative matrix factorization</a:t>
            </a:r>
          </a:p>
        </p:txBody>
      </p:sp>
      <p:sp>
        <p:nvSpPr>
          <p:cNvPr id="208" name="Rechteck 207">
            <a:hlinkClick r:id="rId25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66539" y="4527719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207" name="Rechteck 206"/>
          <p:cNvSpPr/>
          <p:nvPr>
            <p:custDataLst>
              <p:tags r:id="rId8"/>
            </p:custDataLst>
          </p:nvPr>
        </p:nvSpPr>
        <p:spPr bwMode="auto">
          <a:xfrm>
            <a:off x="1337790" y="4056468"/>
            <a:ext cx="7410922" cy="406705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de-DE" sz="1626" u="none" strike="noStrike" cap="none" normalizeH="0" baseline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Rechteck 205">
            <a:hlinkClick r:id="rId26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1337790" y="4056468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Sentiment Mining</a:t>
            </a:r>
          </a:p>
        </p:txBody>
      </p:sp>
      <p:sp>
        <p:nvSpPr>
          <p:cNvPr id="205" name="Rechteck 204">
            <a:hlinkClick r:id="rId26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866539" y="4056468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204" name="Rechteck 203">
            <a:hlinkClick r:id="rId27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1337790" y="3585217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NER-Tagging</a:t>
            </a:r>
          </a:p>
        </p:txBody>
      </p:sp>
      <p:sp>
        <p:nvSpPr>
          <p:cNvPr id="203" name="Rechteck 202">
            <a:hlinkClick r:id="rId27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866539" y="3585217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202" name="Rechteck 201">
            <a:hlinkClick r:id="rId28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1337790" y="3113966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Wordclouds &amp; Relations of characters</a:t>
            </a:r>
          </a:p>
        </p:txBody>
      </p:sp>
      <p:sp>
        <p:nvSpPr>
          <p:cNvPr id="201" name="Rechteck 200">
            <a:hlinkClick r:id="rId28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866539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200" name="Rechteck 199">
            <a:hlinkClick r:id="rId29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99" name="Rechteck 198">
            <a:hlinkClick r:id="rId29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8" name="Rechteck 197">
            <a:hlinkClick r:id="rId30" action="ppaction://hlinksldjump"/>
          </p:cNvPr>
          <p:cNvSpPr/>
          <p:nvPr>
            <p:custDataLst>
              <p:tags r:id="rId17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197" name="Rechteck 196">
            <a:hlinkClick r:id="rId30" action="ppaction://hlinksldjump"/>
          </p:cNvPr>
          <p:cNvSpPr/>
          <p:nvPr>
            <p:custDataLst>
              <p:tags r:id="rId18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6" name="Rechteck 195">
            <a:hlinkClick r:id="rId31" action="ppaction://hlinksldjump"/>
          </p:cNvPr>
          <p:cNvSpPr/>
          <p:nvPr>
            <p:custDataLst>
              <p:tags r:id="rId19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195" name="Rechteck 194">
            <a:hlinkClick r:id="rId31" action="ppaction://hlinksldjump"/>
          </p:cNvPr>
          <p:cNvSpPr/>
          <p:nvPr>
            <p:custDataLst>
              <p:tags r:id="rId20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" name="Titel 193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47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Sentiment Mining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NRC </a:t>
            </a:r>
            <a:r>
              <a:rPr lang="de-DE" sz="2800" dirty="0" err="1"/>
              <a:t>Lexicon</a:t>
            </a:r>
            <a:endParaRPr lang="de-DE" sz="2800" dirty="0"/>
          </a:p>
          <a:p>
            <a:r>
              <a:rPr lang="de-DE" sz="2800" dirty="0"/>
              <a:t>Positive/negative </a:t>
            </a:r>
            <a:r>
              <a:rPr lang="de-DE" sz="2800" dirty="0" err="1"/>
              <a:t>sentiment</a:t>
            </a:r>
            <a:r>
              <a:rPr lang="de-DE" sz="2800" dirty="0"/>
              <a:t> </a:t>
            </a:r>
            <a:r>
              <a:rPr lang="de-DE" sz="2800" dirty="0" err="1"/>
              <a:t>timeline</a:t>
            </a:r>
            <a:endParaRPr lang="de-DE" sz="2800" dirty="0"/>
          </a:p>
          <a:p>
            <a:r>
              <a:rPr lang="de-DE" sz="2800" dirty="0"/>
              <a:t>Aggregation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other</a:t>
            </a:r>
            <a:r>
              <a:rPr lang="de-DE" sz="2800" dirty="0"/>
              <a:t> </a:t>
            </a:r>
            <a:r>
              <a:rPr lang="de-DE" sz="2800" dirty="0" err="1"/>
              <a:t>sentiments</a:t>
            </a:r>
            <a:endParaRPr lang="de-DE" sz="2800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88024" y="3573017"/>
            <a:ext cx="3600401" cy="222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573016"/>
            <a:ext cx="3600401" cy="22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6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Sentiment Mining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0076" y="1905000"/>
            <a:ext cx="6647648" cy="4114800"/>
          </a:xfrm>
        </p:spPr>
      </p:pic>
    </p:spTree>
    <p:extLst>
      <p:ext uri="{BB962C8B-B14F-4D97-AF65-F5344CB8AC3E}">
        <p14:creationId xmlns:p14="http://schemas.microsoft.com/office/powerpoint/2010/main" val="211332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>
            <a:hlinkClick r:id="rId23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66539" y="5470221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86" name="Rechteck 85">
            <a:hlinkClick r:id="rId2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5470221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5" name="Rechteck 84">
            <a:hlinkClick r:id="rId24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1337790" y="4998970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Structural Topic Model</a:t>
            </a:r>
          </a:p>
        </p:txBody>
      </p:sp>
      <p:sp>
        <p:nvSpPr>
          <p:cNvPr id="84" name="Rechteck 83">
            <a:hlinkClick r:id="rId2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866539" y="4998970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83" name="Rechteck 82"/>
          <p:cNvSpPr/>
          <p:nvPr>
            <p:custDataLst>
              <p:tags r:id="rId6"/>
            </p:custDataLst>
          </p:nvPr>
        </p:nvSpPr>
        <p:spPr bwMode="auto">
          <a:xfrm>
            <a:off x="1337790" y="4527719"/>
            <a:ext cx="7410922" cy="406705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de-DE" sz="1626" u="none" strike="noStrike" cap="none" normalizeH="0" baseline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hteck 81">
            <a:hlinkClick r:id="rId25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1337790" y="4527719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Non-negative matrix factorization</a:t>
            </a:r>
          </a:p>
        </p:txBody>
      </p:sp>
      <p:sp>
        <p:nvSpPr>
          <p:cNvPr id="81" name="Rechteck 80">
            <a:hlinkClick r:id="rId25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866539" y="4527719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80" name="Rechteck 79">
            <a:hlinkClick r:id="rId26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1337790" y="4056468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Sentiment Mining</a:t>
            </a:r>
          </a:p>
        </p:txBody>
      </p:sp>
      <p:sp>
        <p:nvSpPr>
          <p:cNvPr id="79" name="Rechteck 78">
            <a:hlinkClick r:id="rId26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866539" y="4056468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78" name="Rechteck 77">
            <a:hlinkClick r:id="rId27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1337790" y="3585217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NER-Tagging</a:t>
            </a:r>
          </a:p>
        </p:txBody>
      </p:sp>
      <p:sp>
        <p:nvSpPr>
          <p:cNvPr id="77" name="Rechteck 76">
            <a:hlinkClick r:id="rId27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866539" y="3585217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76" name="Rechteck 75">
            <a:hlinkClick r:id="rId28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1337790" y="3113966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Wordclouds &amp; Relations of characters</a:t>
            </a:r>
          </a:p>
        </p:txBody>
      </p:sp>
      <p:sp>
        <p:nvSpPr>
          <p:cNvPr id="75" name="Rechteck 74">
            <a:hlinkClick r:id="rId28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866539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74" name="Rechteck 73">
            <a:hlinkClick r:id="rId29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73" name="Rechteck 72">
            <a:hlinkClick r:id="rId29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2" name="Rechteck 71">
            <a:hlinkClick r:id="rId30" action="ppaction://hlinksldjump"/>
          </p:cNvPr>
          <p:cNvSpPr/>
          <p:nvPr>
            <p:custDataLst>
              <p:tags r:id="rId17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71" name="Rechteck 70">
            <a:hlinkClick r:id="rId30" action="ppaction://hlinksldjump"/>
          </p:cNvPr>
          <p:cNvSpPr/>
          <p:nvPr>
            <p:custDataLst>
              <p:tags r:id="rId18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0" name="Rechteck 69">
            <a:hlinkClick r:id="rId31" action="ppaction://hlinksldjump"/>
          </p:cNvPr>
          <p:cNvSpPr/>
          <p:nvPr>
            <p:custDataLst>
              <p:tags r:id="rId19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69" name="Rechteck 68">
            <a:hlinkClick r:id="rId31" action="ppaction://hlinksldjump"/>
          </p:cNvPr>
          <p:cNvSpPr/>
          <p:nvPr>
            <p:custDataLst>
              <p:tags r:id="rId20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" name="Titel 67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22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Non-negative Matrix </a:t>
            </a:r>
            <a:r>
              <a:rPr lang="de-DE" sz="3200" dirty="0" err="1"/>
              <a:t>Factorization</a:t>
            </a:r>
            <a:endParaRPr lang="de-DE" sz="320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04800" y="1905000"/>
            <a:ext cx="8458200" cy="4114800"/>
          </a:xfrm>
        </p:spPr>
        <p:txBody>
          <a:bodyPr/>
          <a:lstStyle/>
          <a:p>
            <a:r>
              <a:rPr lang="de-DE" sz="2800" dirty="0"/>
              <a:t>Data </a:t>
            </a:r>
            <a:r>
              <a:rPr lang="de-DE" sz="2800" dirty="0" err="1"/>
              <a:t>cluster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related</a:t>
            </a:r>
            <a:endParaRPr lang="de-DE" sz="2800" dirty="0"/>
          </a:p>
          <a:p>
            <a:pPr marL="0" indent="0">
              <a:buNone/>
            </a:pPr>
            <a:r>
              <a:rPr lang="de-DE" sz="2800" dirty="0"/>
              <a:t>   </a:t>
            </a:r>
            <a:r>
              <a:rPr lang="de-DE" sz="2800" dirty="0" err="1"/>
              <a:t>seasons</a:t>
            </a:r>
            <a:endParaRPr lang="de-DE" sz="2800" dirty="0"/>
          </a:p>
          <a:p>
            <a:r>
              <a:rPr lang="de-DE" sz="2800" dirty="0"/>
              <a:t>18 Seasons, 3 Topics</a:t>
            </a:r>
          </a:p>
          <a:p>
            <a:r>
              <a:rPr lang="de-DE" sz="2800" dirty="0"/>
              <a:t>Clusters:</a:t>
            </a:r>
          </a:p>
          <a:p>
            <a:pPr lvl="1"/>
            <a:r>
              <a:rPr lang="de-DE" sz="2400" dirty="0"/>
              <a:t>[1:4]</a:t>
            </a:r>
          </a:p>
          <a:p>
            <a:pPr lvl="1"/>
            <a:r>
              <a:rPr lang="de-DE" sz="2400" dirty="0"/>
              <a:t>[5:9]</a:t>
            </a:r>
          </a:p>
          <a:p>
            <a:pPr lvl="1"/>
            <a:r>
              <a:rPr lang="de-DE" sz="2400" dirty="0"/>
              <a:t>[10:18]</a:t>
            </a:r>
          </a:p>
          <a:p>
            <a:endParaRPr lang="de-DE" sz="2800" dirty="0"/>
          </a:p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628800"/>
            <a:ext cx="3795798" cy="45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Non-negative Matrix </a:t>
            </a:r>
            <a:r>
              <a:rPr lang="de-DE" sz="3200" dirty="0" err="1"/>
              <a:t>Factorization</a:t>
            </a:r>
            <a:endParaRPr lang="de-DE" sz="320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04800" y="1905000"/>
            <a:ext cx="4448062" cy="4114800"/>
          </a:xfrm>
        </p:spPr>
        <p:txBody>
          <a:bodyPr/>
          <a:lstStyle/>
          <a:p>
            <a:r>
              <a:rPr lang="de-DE" dirty="0"/>
              <a:t>Major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writing</a:t>
            </a:r>
            <a:r>
              <a:rPr lang="de-DE" dirty="0"/>
              <a:t> (2001/2002)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producing</a:t>
            </a:r>
            <a:r>
              <a:rPr lang="de-DE" dirty="0"/>
              <a:t> (2006)</a:t>
            </a:r>
          </a:p>
          <a:p>
            <a:r>
              <a:rPr lang="de-DE" dirty="0" err="1"/>
              <a:t>Correlates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NMF</a:t>
            </a:r>
          </a:p>
          <a:p>
            <a:pPr lvl="1"/>
            <a:r>
              <a:rPr lang="de-DE" dirty="0"/>
              <a:t>Season 5 in 2001</a:t>
            </a:r>
          </a:p>
          <a:p>
            <a:pPr lvl="1"/>
            <a:r>
              <a:rPr lang="de-DE" dirty="0"/>
              <a:t>Season 10 in 2006</a:t>
            </a:r>
          </a:p>
          <a:p>
            <a:r>
              <a:rPr lang="de-DE" dirty="0" err="1"/>
              <a:t>Conclusion</a:t>
            </a:r>
            <a:r>
              <a:rPr lang="de-DE" dirty="0"/>
              <a:t>: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style </a:t>
            </a:r>
          </a:p>
          <a:p>
            <a:endParaRPr lang="de-DE" sz="2800" dirty="0"/>
          </a:p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05000"/>
            <a:ext cx="3644423" cy="11310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05" y="3573016"/>
            <a:ext cx="4099721" cy="22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hteck 218">
            <a:hlinkClick r:id="rId23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66539" y="5470221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218" name="Rechteck 217">
            <a:hlinkClick r:id="rId2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5470221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7" name="Rechteck 216"/>
          <p:cNvSpPr/>
          <p:nvPr>
            <p:custDataLst>
              <p:tags r:id="rId4"/>
            </p:custDataLst>
          </p:nvPr>
        </p:nvSpPr>
        <p:spPr bwMode="auto">
          <a:xfrm>
            <a:off x="1337790" y="4998970"/>
            <a:ext cx="7410922" cy="406705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de-DE" sz="1626" u="none" strike="noStrike" cap="none" normalizeH="0" baseline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Rechteck 215">
            <a:hlinkClick r:id="rId2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1337790" y="4998970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Structural Topic Model</a:t>
            </a:r>
          </a:p>
        </p:txBody>
      </p:sp>
      <p:sp>
        <p:nvSpPr>
          <p:cNvPr id="215" name="Rechteck 214">
            <a:hlinkClick r:id="rId24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866539" y="4998970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214" name="Rechteck 213">
            <a:hlinkClick r:id="rId25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1337790" y="4527719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Non-negative matrix factorization</a:t>
            </a:r>
          </a:p>
        </p:txBody>
      </p:sp>
      <p:sp>
        <p:nvSpPr>
          <p:cNvPr id="213" name="Rechteck 212">
            <a:hlinkClick r:id="rId25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866539" y="4527719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212" name="Rechteck 211">
            <a:hlinkClick r:id="rId26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1337790" y="4056468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Sentiment Mining</a:t>
            </a:r>
          </a:p>
        </p:txBody>
      </p:sp>
      <p:sp>
        <p:nvSpPr>
          <p:cNvPr id="211" name="Rechteck 210">
            <a:hlinkClick r:id="rId26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866539" y="4056468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210" name="Rechteck 209">
            <a:hlinkClick r:id="rId27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1337790" y="3585217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NER-Tagging</a:t>
            </a:r>
          </a:p>
        </p:txBody>
      </p:sp>
      <p:sp>
        <p:nvSpPr>
          <p:cNvPr id="209" name="Rechteck 208">
            <a:hlinkClick r:id="rId27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866539" y="3585217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208" name="Rechteck 207">
            <a:hlinkClick r:id="rId28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1337790" y="3113966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Wordclouds &amp; Relations of characters</a:t>
            </a:r>
          </a:p>
        </p:txBody>
      </p:sp>
      <p:sp>
        <p:nvSpPr>
          <p:cNvPr id="207" name="Rechteck 206">
            <a:hlinkClick r:id="rId28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866539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206" name="Rechteck 205">
            <a:hlinkClick r:id="rId29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205" name="Rechteck 204">
            <a:hlinkClick r:id="rId29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04" name="Rechteck 203">
            <a:hlinkClick r:id="rId30" action="ppaction://hlinksldjump"/>
          </p:cNvPr>
          <p:cNvSpPr/>
          <p:nvPr>
            <p:custDataLst>
              <p:tags r:id="rId17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203" name="Rechteck 202">
            <a:hlinkClick r:id="rId30" action="ppaction://hlinksldjump"/>
          </p:cNvPr>
          <p:cNvSpPr/>
          <p:nvPr>
            <p:custDataLst>
              <p:tags r:id="rId18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2" name="Rechteck 201">
            <a:hlinkClick r:id="rId31" action="ppaction://hlinksldjump"/>
          </p:cNvPr>
          <p:cNvSpPr/>
          <p:nvPr>
            <p:custDataLst>
              <p:tags r:id="rId19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201" name="Rechteck 200">
            <a:hlinkClick r:id="rId31" action="ppaction://hlinksldjump"/>
          </p:cNvPr>
          <p:cNvSpPr/>
          <p:nvPr>
            <p:custDataLst>
              <p:tags r:id="rId20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0" name="Titel 199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6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hteck 130">
            <a:hlinkClick r:id="rId12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66539" y="3113966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30" name="Rechteck 129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9" name="Rechteck 128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28" name="Rechteck 127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7" name="Rechteck 126">
            <a:hlinkClick r:id="rId14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126" name="Rechteck 125">
            <a:hlinkClick r:id="rId14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5" name="Rechteck 124">
            <a:hlinkClick r:id="rId15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124" name="Rechteck 123">
            <a:hlinkClick r:id="rId15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" name="Titel 12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87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Structural</a:t>
            </a:r>
            <a:r>
              <a:rPr lang="de-DE" sz="3200" dirty="0"/>
              <a:t> Topic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LDA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meta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64904"/>
            <a:ext cx="5400600" cy="33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Structural</a:t>
            </a:r>
            <a:r>
              <a:rPr lang="de-DE" sz="3200" dirty="0"/>
              <a:t> Topic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858649"/>
            <a:ext cx="8458200" cy="4114800"/>
          </a:xfrm>
        </p:spPr>
        <p:txBody>
          <a:bodyPr/>
          <a:lstStyle/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659"/>
            <a:ext cx="6327170" cy="39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9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>
            <p:custDataLst>
              <p:tags r:id="rId2"/>
            </p:custDataLst>
          </p:nvPr>
        </p:nvSpPr>
        <p:spPr bwMode="auto">
          <a:xfrm>
            <a:off x="866539" y="3113966"/>
            <a:ext cx="7882173" cy="406704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de-DE" sz="1626" u="none" strike="noStrike" cap="none" normalizeH="0" baseline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hteck 14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866539" y="3113966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1" name="Rechteck 140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395288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0" name="Rechteck 139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39" name="Rechteck 138">
            <a:hlinkClick r:id="rId14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8" name="Rechteck 137">
            <a:hlinkClick r:id="rId15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137" name="Rechteck 136">
            <a:hlinkClick r:id="rId15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6" name="Rechteck 135">
            <a:hlinkClick r:id="rId16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135" name="Rechteck 134">
            <a:hlinkClick r:id="rId16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4" name="Titel 133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667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Conclusion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Extracted</a:t>
            </a:r>
            <a:r>
              <a:rPr lang="de-DE" sz="2800" dirty="0"/>
              <a:t> </a:t>
            </a:r>
            <a:r>
              <a:rPr lang="de-DE" sz="2800" dirty="0" err="1"/>
              <a:t>topics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corresponding</a:t>
            </a:r>
            <a:r>
              <a:rPr lang="de-DE" sz="2800" dirty="0"/>
              <a:t> </a:t>
            </a:r>
            <a:r>
              <a:rPr lang="de-DE" sz="2800" dirty="0" err="1"/>
              <a:t>episodes</a:t>
            </a:r>
            <a:r>
              <a:rPr lang="de-DE" sz="2800" dirty="0"/>
              <a:t> (</a:t>
            </a:r>
            <a:r>
              <a:rPr lang="de-DE" sz="2800" dirty="0" err="1"/>
              <a:t>what</a:t>
            </a:r>
            <a:r>
              <a:rPr lang="de-DE" sz="2800" dirty="0"/>
              <a:t> &amp; </a:t>
            </a:r>
            <a:r>
              <a:rPr lang="de-DE" sz="2800" dirty="0" err="1"/>
              <a:t>when</a:t>
            </a:r>
            <a:r>
              <a:rPr lang="de-DE" sz="2800" dirty="0"/>
              <a:t>)</a:t>
            </a:r>
          </a:p>
          <a:p>
            <a:r>
              <a:rPr lang="de-DE" sz="2800" dirty="0"/>
              <a:t>Sentiment </a:t>
            </a:r>
            <a:r>
              <a:rPr lang="de-DE" sz="2800" dirty="0" err="1"/>
              <a:t>timeline</a:t>
            </a:r>
            <a:r>
              <a:rPr lang="de-DE" sz="2800" dirty="0"/>
              <a:t> (</a:t>
            </a:r>
            <a:r>
              <a:rPr lang="de-DE" sz="2800" dirty="0" err="1"/>
              <a:t>why</a:t>
            </a:r>
            <a:r>
              <a:rPr lang="de-DE" sz="2800" dirty="0"/>
              <a:t> &amp; </a:t>
            </a:r>
            <a:r>
              <a:rPr lang="de-DE" sz="2800" dirty="0" err="1"/>
              <a:t>when</a:t>
            </a:r>
            <a:r>
              <a:rPr lang="de-DE" sz="2800" dirty="0"/>
              <a:t>)</a:t>
            </a:r>
          </a:p>
          <a:p>
            <a:r>
              <a:rPr lang="de-DE" sz="2800" dirty="0"/>
              <a:t>Future </a:t>
            </a:r>
            <a:r>
              <a:rPr lang="de-DE" sz="2800" dirty="0" err="1"/>
              <a:t>work</a:t>
            </a:r>
            <a:endParaRPr lang="de-DE" sz="2800" dirty="0"/>
          </a:p>
          <a:p>
            <a:pPr marL="457200" lvl="1" indent="0">
              <a:buNone/>
            </a:pPr>
            <a:r>
              <a:rPr lang="de-DE" sz="2400" dirty="0"/>
              <a:t>- Change </a:t>
            </a:r>
            <a:r>
              <a:rPr lang="de-DE" sz="2400" dirty="0" err="1"/>
              <a:t>visualization</a:t>
            </a:r>
            <a:endParaRPr lang="de-DE" sz="2400" dirty="0"/>
          </a:p>
          <a:p>
            <a:pPr marL="457200" lvl="1" indent="0">
              <a:buNone/>
            </a:pPr>
            <a:r>
              <a:rPr lang="de-DE" sz="2400" dirty="0"/>
              <a:t>  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timeline</a:t>
            </a:r>
            <a:endParaRPr lang="de-DE" sz="2400" dirty="0"/>
          </a:p>
          <a:p>
            <a:pPr marL="457200" lvl="1" indent="0">
              <a:buNone/>
            </a:pPr>
            <a:r>
              <a:rPr lang="de-DE" sz="2400" dirty="0"/>
              <a:t>- </a:t>
            </a:r>
            <a:r>
              <a:rPr lang="de-DE" sz="2400" dirty="0" err="1"/>
              <a:t>Incorporate</a:t>
            </a:r>
            <a:r>
              <a:rPr lang="de-DE" sz="2400" dirty="0"/>
              <a:t> </a:t>
            </a:r>
            <a:r>
              <a:rPr lang="de-DE" sz="2400" dirty="0" err="1"/>
              <a:t>persons</a:t>
            </a:r>
            <a:endParaRPr lang="de-DE" sz="2400" dirty="0"/>
          </a:p>
          <a:p>
            <a:pPr marL="0" indent="0">
              <a:buNone/>
            </a:pPr>
            <a:endParaRPr lang="de-DE" sz="2800" dirty="0"/>
          </a:p>
          <a:p>
            <a:endParaRPr lang="de-DE" sz="2400" dirty="0"/>
          </a:p>
          <a:p>
            <a:pPr marL="457200" lvl="1" indent="0">
              <a:buNone/>
            </a:pPr>
            <a:r>
              <a:rPr lang="de-DE" sz="2400" dirty="0"/>
              <a:t>   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1026" name="Picture 2" descr="sp_fbw-gamesPage.jpg (980×54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50" y="3789040"/>
            <a:ext cx="4310649" cy="23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 bwMode="auto">
          <a:xfrm>
            <a:off x="376329" y="6186844"/>
            <a:ext cx="8353425" cy="1231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</a:rPr>
              <a:t>Source:</a:t>
            </a:r>
            <a:r>
              <a:rPr lang="de-DE" sz="800" dirty="0" err="1">
                <a:latin typeface="Arial" panose="020B0604020202020204" pitchFamily="34" charset="0"/>
              </a:rPr>
              <a:t>http</a:t>
            </a:r>
            <a:r>
              <a:rPr lang="de-DE" sz="800" dirty="0">
                <a:latin typeface="Arial" panose="020B0604020202020204" pitchFamily="34" charset="0"/>
              </a:rPr>
              <a:t>://1.images.southparkstudios.com/</a:t>
            </a:r>
            <a:r>
              <a:rPr lang="de-DE" sz="800" dirty="0" err="1">
                <a:latin typeface="Arial" panose="020B0604020202020204" pitchFamily="34" charset="0"/>
              </a:rPr>
              <a:t>shared</a:t>
            </a:r>
            <a:r>
              <a:rPr lang="de-DE" sz="800" dirty="0">
                <a:latin typeface="Arial" panose="020B0604020202020204" pitchFamily="34" charset="0"/>
              </a:rPr>
              <a:t>/</a:t>
            </a:r>
            <a:r>
              <a:rPr lang="de-DE" sz="800" dirty="0" err="1">
                <a:latin typeface="Arial" panose="020B0604020202020204" pitchFamily="34" charset="0"/>
              </a:rPr>
              <a:t>homepage</a:t>
            </a:r>
            <a:r>
              <a:rPr lang="de-DE" sz="800" dirty="0">
                <a:latin typeface="Arial" panose="020B0604020202020204" pitchFamily="34" charset="0"/>
              </a:rPr>
              <a:t>/</a:t>
            </a:r>
            <a:r>
              <a:rPr lang="de-DE" sz="800" dirty="0" err="1">
                <a:latin typeface="Arial" panose="020B0604020202020204" pitchFamily="34" charset="0"/>
              </a:rPr>
              <a:t>promos</a:t>
            </a:r>
            <a:r>
              <a:rPr lang="de-DE" sz="800" dirty="0">
                <a:latin typeface="Arial" panose="020B0604020202020204" pitchFamily="34" charset="0"/>
              </a:rPr>
              <a:t>/</a:t>
            </a:r>
            <a:r>
              <a:rPr lang="de-DE" sz="800" dirty="0" err="1">
                <a:latin typeface="Arial" panose="020B0604020202020204" pitchFamily="34" charset="0"/>
              </a:rPr>
              <a:t>sp_fbw-gamesPage.jpg?quality</a:t>
            </a:r>
            <a:r>
              <a:rPr lang="de-DE" sz="800" dirty="0">
                <a:latin typeface="Arial" panose="020B0604020202020204" pitchFamily="34" charset="0"/>
              </a:rPr>
              <a:t>=0.8</a:t>
            </a:r>
            <a:endParaRPr 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9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340768"/>
            <a:ext cx="4176464" cy="4176464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62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66539" y="3113966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2" name="Rechteck 14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1" name="Rechteck 140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40" name="Rechteck 139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9" name="Rechteck 138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138" name="Rechteck 137">
            <a:hlinkClick r:id="rId15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7" name="Rechteck 136"/>
          <p:cNvSpPr/>
          <p:nvPr>
            <p:custDataLst>
              <p:tags r:id="rId8"/>
            </p:custDataLst>
          </p:nvPr>
        </p:nvSpPr>
        <p:spPr bwMode="auto">
          <a:xfrm>
            <a:off x="866539" y="1700213"/>
            <a:ext cx="7882173" cy="406704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de-DE" sz="1626" u="none" strike="noStrike" cap="none" normalizeH="0" baseline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hteck 135">
            <a:hlinkClick r:id="rId16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135" name="Rechteck 134">
            <a:hlinkClick r:id="rId16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4" name="Titel 133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23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Introduction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Analyze</a:t>
            </a:r>
            <a:r>
              <a:rPr lang="de-DE" sz="2800" dirty="0"/>
              <a:t> South Park</a:t>
            </a:r>
          </a:p>
          <a:p>
            <a:pPr lvl="1"/>
            <a:r>
              <a:rPr lang="de-DE" sz="2400" dirty="0"/>
              <a:t>Focus on Season 18</a:t>
            </a:r>
          </a:p>
          <a:p>
            <a:r>
              <a:rPr lang="de-DE" sz="2800" dirty="0" err="1"/>
              <a:t>Answer</a:t>
            </a:r>
            <a:r>
              <a:rPr lang="de-DE" sz="2800" dirty="0"/>
              <a:t> </a:t>
            </a:r>
            <a:r>
              <a:rPr lang="de-DE" sz="2800" b="1" dirty="0" err="1"/>
              <a:t>who</a:t>
            </a:r>
            <a:r>
              <a:rPr lang="de-DE" sz="2800" b="1" dirty="0"/>
              <a:t>, </a:t>
            </a:r>
            <a:r>
              <a:rPr lang="de-DE" sz="2800" b="1" dirty="0" err="1"/>
              <a:t>what</a:t>
            </a:r>
            <a:r>
              <a:rPr lang="de-DE" sz="2800" b="1" dirty="0"/>
              <a:t>, </a:t>
            </a:r>
            <a:r>
              <a:rPr lang="de-DE" sz="2800" b="1" dirty="0" err="1"/>
              <a:t>when</a:t>
            </a:r>
            <a:r>
              <a:rPr lang="de-DE" sz="2800" b="1" dirty="0"/>
              <a:t>, </a:t>
            </a:r>
            <a:r>
              <a:rPr lang="de-DE" sz="2800" b="1" dirty="0" err="1"/>
              <a:t>why</a:t>
            </a:r>
            <a:endParaRPr lang="de-DE" sz="2800" dirty="0"/>
          </a:p>
          <a:p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</a:t>
            </a:r>
            <a:r>
              <a:rPr lang="de-DE" sz="2800" dirty="0"/>
              <a:t>: R</a:t>
            </a:r>
          </a:p>
          <a:p>
            <a:r>
              <a:rPr lang="de-DE" sz="2800" dirty="0"/>
              <a:t>Libraries:</a:t>
            </a:r>
          </a:p>
          <a:p>
            <a:pPr lvl="1"/>
            <a:r>
              <a:rPr lang="de-DE" sz="2400" dirty="0"/>
              <a:t>TM (Text Mining </a:t>
            </a:r>
            <a:r>
              <a:rPr lang="de-DE" sz="2400" dirty="0" err="1"/>
              <a:t>library</a:t>
            </a:r>
            <a:r>
              <a:rPr lang="de-DE" sz="2400" dirty="0"/>
              <a:t>)</a:t>
            </a:r>
          </a:p>
          <a:p>
            <a:pPr lvl="1"/>
            <a:r>
              <a:rPr lang="de-DE" sz="2400" dirty="0"/>
              <a:t>NLP/Apache </a:t>
            </a:r>
            <a:r>
              <a:rPr lang="de-DE" sz="2400" dirty="0" err="1"/>
              <a:t>OpenNLP</a:t>
            </a:r>
            <a:r>
              <a:rPr lang="de-DE" sz="2400" dirty="0"/>
              <a:t> (NER-</a:t>
            </a:r>
            <a:r>
              <a:rPr lang="de-DE" sz="2400" dirty="0" err="1"/>
              <a:t>Tagging</a:t>
            </a:r>
            <a:r>
              <a:rPr lang="de-DE" sz="2400" dirty="0"/>
              <a:t>)</a:t>
            </a:r>
          </a:p>
          <a:p>
            <a:pPr lvl="1"/>
            <a:r>
              <a:rPr lang="de-DE" sz="2400" dirty="0" err="1"/>
              <a:t>smf</a:t>
            </a:r>
            <a:r>
              <a:rPr lang="de-DE" sz="2400" dirty="0"/>
              <a:t> (</a:t>
            </a:r>
            <a:r>
              <a:rPr lang="de-DE" sz="2400" dirty="0" err="1"/>
              <a:t>Structural</a:t>
            </a:r>
            <a:r>
              <a:rPr lang="de-DE" sz="2400" dirty="0"/>
              <a:t> Topic Model)</a:t>
            </a:r>
          </a:p>
          <a:p>
            <a:pPr lvl="1"/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many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0005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28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66539" y="3113966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 dirty="0" err="1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de-DE" sz="1626" b="1" u="none" strike="noStrike" cap="none" normalizeH="0" baseline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hteck 127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 dirty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7" name="Rechteck 126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26" name="Rechteck 125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5" name="Rechteck 124"/>
          <p:cNvSpPr/>
          <p:nvPr>
            <p:custDataLst>
              <p:tags r:id="rId6"/>
            </p:custDataLst>
          </p:nvPr>
        </p:nvSpPr>
        <p:spPr bwMode="auto">
          <a:xfrm>
            <a:off x="866539" y="2171464"/>
            <a:ext cx="7882173" cy="406704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de-DE" sz="1626" u="none" strike="noStrike" cap="none" normalizeH="0" baseline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hteck 123">
            <a:hlinkClick r:id="rId15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123" name="Rechteck 122">
            <a:hlinkClick r:id="rId15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2" name="Rechteck 121">
            <a:hlinkClick r:id="rId16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121" name="Rechteck 120">
            <a:hlinkClick r:id="rId16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0" name="Titel 119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34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Data </a:t>
            </a:r>
            <a:r>
              <a:rPr lang="de-DE" sz="3200" dirty="0" err="1"/>
              <a:t>set</a:t>
            </a:r>
            <a:r>
              <a:rPr lang="de-DE" sz="3200" dirty="0"/>
              <a:t> &amp; </a:t>
            </a:r>
            <a:r>
              <a:rPr lang="de-DE" sz="3200" dirty="0" err="1"/>
              <a:t>pre-processing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18 </a:t>
            </a:r>
            <a:r>
              <a:rPr lang="de-DE" sz="2800" dirty="0" err="1"/>
              <a:t>seasons</a:t>
            </a:r>
            <a:r>
              <a:rPr lang="de-DE" sz="2800" dirty="0"/>
              <a:t>, 257 </a:t>
            </a:r>
            <a:r>
              <a:rPr lang="de-DE" sz="2800" dirty="0" err="1"/>
              <a:t>episodes</a:t>
            </a:r>
            <a:r>
              <a:rPr lang="de-DE" sz="2800" dirty="0"/>
              <a:t>, 70879 Lines</a:t>
            </a:r>
          </a:p>
          <a:p>
            <a:r>
              <a:rPr lang="de-DE" sz="2800" dirty="0" err="1"/>
              <a:t>Reduced</a:t>
            </a:r>
            <a:r>
              <a:rPr lang="de-DE" sz="2800" dirty="0"/>
              <a:t> </a:t>
            </a:r>
            <a:r>
              <a:rPr lang="de-DE" sz="2800" dirty="0" err="1"/>
              <a:t>size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Corpus </a:t>
            </a:r>
            <a:r>
              <a:rPr lang="de-DE" sz="2800" dirty="0" err="1"/>
              <a:t>by</a:t>
            </a:r>
            <a:r>
              <a:rPr lang="de-DE" sz="2800" dirty="0"/>
              <a:t> 30% after </a:t>
            </a:r>
            <a:r>
              <a:rPr lang="de-DE" sz="2800" dirty="0" err="1"/>
              <a:t>pre-processing</a:t>
            </a:r>
            <a:endParaRPr lang="de-DE" sz="2800" dirty="0"/>
          </a:p>
          <a:p>
            <a:r>
              <a:rPr lang="de-DE" sz="2800" dirty="0" err="1"/>
              <a:t>Crawled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: </a:t>
            </a:r>
            <a:r>
              <a:rPr lang="de-DE" sz="1800" dirty="0"/>
              <a:t>http://southpark.wikia.com</a:t>
            </a:r>
          </a:p>
          <a:p>
            <a:r>
              <a:rPr lang="de-DE" sz="2800" dirty="0" err="1"/>
              <a:t>Worked</a:t>
            </a:r>
            <a:r>
              <a:rPr lang="de-DE" sz="2800" dirty="0"/>
              <a:t> on </a:t>
            </a:r>
            <a:r>
              <a:rPr lang="de-DE" sz="2800" dirty="0" err="1"/>
              <a:t>own</a:t>
            </a:r>
            <a:r>
              <a:rPr lang="de-DE" sz="2800" dirty="0"/>
              <a:t> crawl, </a:t>
            </a:r>
            <a:r>
              <a:rPr lang="de-DE" sz="2800" dirty="0" err="1"/>
              <a:t>filtering</a:t>
            </a:r>
            <a:r>
              <a:rPr lang="de-DE" sz="2800" dirty="0"/>
              <a:t> </a:t>
            </a:r>
            <a:r>
              <a:rPr lang="de-DE" sz="2800" dirty="0" err="1"/>
              <a:t>necessary</a:t>
            </a:r>
            <a:endParaRPr lang="de-DE" sz="2800" dirty="0"/>
          </a:p>
          <a:p>
            <a:pPr lvl="1"/>
            <a:r>
              <a:rPr lang="de-DE" sz="2400" dirty="0" err="1"/>
              <a:t>Tables</a:t>
            </a:r>
            <a:r>
              <a:rPr lang="de-DE" sz="2400" dirty="0"/>
              <a:t> </a:t>
            </a:r>
            <a:r>
              <a:rPr lang="de-DE" sz="2400" dirty="0" err="1"/>
              <a:t>change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r>
              <a:rPr lang="de-DE" sz="2400" dirty="0" err="1"/>
              <a:t>seasons</a:t>
            </a:r>
            <a:endParaRPr lang="de-DE" sz="2400" dirty="0"/>
          </a:p>
          <a:p>
            <a:pPr lvl="1"/>
            <a:r>
              <a:rPr lang="de-DE" sz="2400" dirty="0" err="1"/>
              <a:t>Unnecessary</a:t>
            </a:r>
            <a:r>
              <a:rPr lang="de-DE" sz="2400" dirty="0"/>
              <a:t> </a:t>
            </a:r>
            <a:r>
              <a:rPr lang="de-DE" sz="2400" dirty="0" err="1"/>
              <a:t>information</a:t>
            </a:r>
            <a:endParaRPr lang="de-DE" sz="2400" dirty="0"/>
          </a:p>
          <a:p>
            <a:r>
              <a:rPr lang="de-DE" sz="2800" dirty="0" err="1"/>
              <a:t>Provided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: </a:t>
            </a:r>
            <a:r>
              <a:rPr lang="de-DE" sz="1800" dirty="0"/>
              <a:t>https://github.com/BobAdamsEE/SouthParkData</a:t>
            </a:r>
            <a:endParaRPr lang="de-DE" sz="2400" dirty="0"/>
          </a:p>
          <a:p>
            <a:pPr lvl="1"/>
            <a:endParaRPr lang="de-DE" sz="24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6978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hteck 212">
            <a:hlinkClick r:id="rId23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66539" y="5470221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212" name="Rechteck 211">
            <a:hlinkClick r:id="rId2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5470221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1" name="Rechteck 210">
            <a:hlinkClick r:id="rId24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1337790" y="4998970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Structural Topic Model</a:t>
            </a:r>
          </a:p>
        </p:txBody>
      </p:sp>
      <p:sp>
        <p:nvSpPr>
          <p:cNvPr id="210" name="Rechteck 209">
            <a:hlinkClick r:id="rId2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866539" y="4998970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209" name="Rechteck 208">
            <a:hlinkClick r:id="rId25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1337790" y="4527719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Non-negative matrix factorization</a:t>
            </a:r>
          </a:p>
        </p:txBody>
      </p:sp>
      <p:sp>
        <p:nvSpPr>
          <p:cNvPr id="208" name="Rechteck 207">
            <a:hlinkClick r:id="rId25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66539" y="4527719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207" name="Rechteck 206">
            <a:hlinkClick r:id="rId26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1337790" y="4056468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Sentiment Mining</a:t>
            </a:r>
          </a:p>
        </p:txBody>
      </p:sp>
      <p:sp>
        <p:nvSpPr>
          <p:cNvPr id="206" name="Rechteck 205">
            <a:hlinkClick r:id="rId26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66539" y="4056468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205" name="Rechteck 204">
            <a:hlinkClick r:id="rId27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1337790" y="3585217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NER-Tagging</a:t>
            </a:r>
          </a:p>
        </p:txBody>
      </p:sp>
      <p:sp>
        <p:nvSpPr>
          <p:cNvPr id="204" name="Rechteck 203">
            <a:hlinkClick r:id="rId27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866539" y="3585217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203" name="Rechteck 202">
            <a:hlinkClick r:id="rId28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1337790" y="3113966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Wordclouds &amp; Relations of characters</a:t>
            </a:r>
          </a:p>
        </p:txBody>
      </p:sp>
      <p:sp>
        <p:nvSpPr>
          <p:cNvPr id="202" name="Rechteck 201">
            <a:hlinkClick r:id="rId28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866539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201" name="Rechteck 200"/>
          <p:cNvSpPr/>
          <p:nvPr>
            <p:custDataLst>
              <p:tags r:id="rId14"/>
            </p:custDataLst>
          </p:nvPr>
        </p:nvSpPr>
        <p:spPr bwMode="auto">
          <a:xfrm>
            <a:off x="866539" y="2642715"/>
            <a:ext cx="7882173" cy="406704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de-DE" sz="1626" u="none" strike="noStrike" cap="none" normalizeH="0" baseline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hteck 199">
            <a:hlinkClick r:id="rId29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99" name="Rechteck 198">
            <a:hlinkClick r:id="rId29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8" name="Rechteck 197">
            <a:hlinkClick r:id="rId30" action="ppaction://hlinksldjump"/>
          </p:cNvPr>
          <p:cNvSpPr/>
          <p:nvPr>
            <p:custDataLst>
              <p:tags r:id="rId17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197" name="Rechteck 196">
            <a:hlinkClick r:id="rId30" action="ppaction://hlinksldjump"/>
          </p:cNvPr>
          <p:cNvSpPr/>
          <p:nvPr>
            <p:custDataLst>
              <p:tags r:id="rId18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6" name="Rechteck 195">
            <a:hlinkClick r:id="rId31" action="ppaction://hlinksldjump"/>
          </p:cNvPr>
          <p:cNvSpPr/>
          <p:nvPr>
            <p:custDataLst>
              <p:tags r:id="rId19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195" name="Rechteck 194">
            <a:hlinkClick r:id="rId31" action="ppaction://hlinksldjump"/>
          </p:cNvPr>
          <p:cNvSpPr/>
          <p:nvPr>
            <p:custDataLst>
              <p:tags r:id="rId20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" name="Titel 193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74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>
            <a:hlinkClick r:id="rId23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66539" y="5470221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6" name="Rechteck 145">
            <a:hlinkClick r:id="rId2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5470221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5" name="Rechteck 144">
            <a:hlinkClick r:id="rId24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1337790" y="4998970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Structural Topic Model</a:t>
            </a:r>
          </a:p>
        </p:txBody>
      </p:sp>
      <p:sp>
        <p:nvSpPr>
          <p:cNvPr id="144" name="Rechteck 143">
            <a:hlinkClick r:id="rId2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866539" y="4998970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43" name="Rechteck 142">
            <a:hlinkClick r:id="rId25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1337790" y="4527719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Non-negative matrix factorization</a:t>
            </a:r>
          </a:p>
        </p:txBody>
      </p:sp>
      <p:sp>
        <p:nvSpPr>
          <p:cNvPr id="142" name="Rechteck 141">
            <a:hlinkClick r:id="rId25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66539" y="4527719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141" name="Rechteck 140">
            <a:hlinkClick r:id="rId26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1337790" y="4056468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Sentiment Mining</a:t>
            </a:r>
          </a:p>
        </p:txBody>
      </p:sp>
      <p:sp>
        <p:nvSpPr>
          <p:cNvPr id="140" name="Rechteck 139">
            <a:hlinkClick r:id="rId26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66539" y="4056468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139" name="Rechteck 138">
            <a:hlinkClick r:id="rId27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1337790" y="3585217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NER-Tagging</a:t>
            </a:r>
          </a:p>
        </p:txBody>
      </p:sp>
      <p:sp>
        <p:nvSpPr>
          <p:cNvPr id="138" name="Rechteck 137">
            <a:hlinkClick r:id="rId27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866539" y="3585217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137" name="Rechteck 136"/>
          <p:cNvSpPr/>
          <p:nvPr>
            <p:custDataLst>
              <p:tags r:id="rId12"/>
            </p:custDataLst>
          </p:nvPr>
        </p:nvSpPr>
        <p:spPr bwMode="auto">
          <a:xfrm>
            <a:off x="1337790" y="3113966"/>
            <a:ext cx="7410922" cy="406704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de-DE" sz="1626" u="none" strike="noStrike" cap="none" normalizeH="0" baseline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hteck 135">
            <a:hlinkClick r:id="rId28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1337790" y="3113966"/>
            <a:ext cx="3910724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Wordclouds &amp; Relations of characters</a:t>
            </a:r>
          </a:p>
        </p:txBody>
      </p:sp>
      <p:sp>
        <p:nvSpPr>
          <p:cNvPr id="135" name="Rechteck 134">
            <a:hlinkClick r:id="rId28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866539" y="3113966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134" name="Rechteck 133">
            <a:hlinkClick r:id="rId29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66539" y="2642715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33" name="Rechteck 132">
            <a:hlinkClick r:id="rId29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2642715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2" name="Rechteck 131">
            <a:hlinkClick r:id="rId30" action="ppaction://hlinksldjump"/>
          </p:cNvPr>
          <p:cNvSpPr/>
          <p:nvPr>
            <p:custDataLst>
              <p:tags r:id="rId17"/>
            </p:custDataLst>
          </p:nvPr>
        </p:nvSpPr>
        <p:spPr bwMode="auto">
          <a:xfrm>
            <a:off x="866539" y="2171464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Data set &amp; pre-processing</a:t>
            </a:r>
          </a:p>
        </p:txBody>
      </p:sp>
      <p:sp>
        <p:nvSpPr>
          <p:cNvPr id="131" name="Rechteck 130">
            <a:hlinkClick r:id="rId30" action="ppaction://hlinksldjump"/>
          </p:cNvPr>
          <p:cNvSpPr/>
          <p:nvPr>
            <p:custDataLst>
              <p:tags r:id="rId18"/>
            </p:custDataLst>
          </p:nvPr>
        </p:nvSpPr>
        <p:spPr bwMode="auto">
          <a:xfrm>
            <a:off x="395288" y="2171464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0" name="Rechteck 129">
            <a:hlinkClick r:id="rId31" action="ppaction://hlinksldjump"/>
          </p:cNvPr>
          <p:cNvSpPr/>
          <p:nvPr>
            <p:custDataLst>
              <p:tags r:id="rId19"/>
            </p:custDataLst>
          </p:nvPr>
        </p:nvSpPr>
        <p:spPr bwMode="auto">
          <a:xfrm>
            <a:off x="866539" y="1700213"/>
            <a:ext cx="4381975" cy="406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0" bIns="774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129" name="Rechteck 128">
            <a:hlinkClick r:id="rId31" action="ppaction://hlinksldjump"/>
          </p:cNvPr>
          <p:cNvSpPr/>
          <p:nvPr>
            <p:custDataLst>
              <p:tags r:id="rId20"/>
            </p:custDataLst>
          </p:nvPr>
        </p:nvSpPr>
        <p:spPr bwMode="auto">
          <a:xfrm>
            <a:off x="395288" y="1700213"/>
            <a:ext cx="406705" cy="40670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7456" tIns="77456" rIns="77456" bIns="77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de-DE" sz="1626" b="1" u="none" strike="noStrike" cap="none" normalizeH="0" baseline="0">
                <a:ln>
                  <a:noFill/>
                </a:ln>
                <a:solidFill>
                  <a:schemeClr val="bg1">
                    <a:lumMod val="10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8" name="Titel 127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/>
        <p:txBody>
          <a:bodyPr/>
          <a:lstStyle/>
          <a:p>
            <a:r>
              <a:rPr lang="de-DE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9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Co-</a:t>
            </a:r>
            <a:r>
              <a:rPr lang="de-DE" sz="3200" dirty="0" err="1"/>
              <a:t>occurence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Characters</a:t>
            </a:r>
            <a:endParaRPr lang="de-DE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88" y="1971700"/>
            <a:ext cx="4725424" cy="40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59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Overview&quot; subtitle=&quot;&quot; sizingModeId=&quot;2&quot; fontSize=&quot;18&quot; startTime=&quot;540&quot; timeFormatId=&quot;1&quot; startItemNo=&quot;1&quot; createSingleAgendaSlide=&quot;1&quot; createSeparatingSlides=&quot;1&quot; createBackupSlide=&quot;0&quot; layoutId=&quot;1_1&quot; fontSizeAuto=&quot;0&quot; createSections=&quot;0&quot; singleSlideId=&quot;4f5bebd2-ac81-443f-b552-9946766cf0dd&quot; backupSlideId=&quot;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305.0292&quot; /&gt;&lt;column field=&quot;responsible&quot; label=&quot;Responsible&quot; visible=&quot;1&quot; checked=&quot;0&quot; leftSpacing=&quot;10&quot; rightDistribute=&quot;1&quot; dock=&quot;1&quot; rightSpacing=&quot;142.3686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Introduction&quot; agendaSlideId=&quot;b593ee36-662f-4014-881b-64a5bd8b2cbe&quot; id=&quot;657a980a-a0b1-484b-9d72-2573242903a2&quot; parentId=&quot;&quot; /&gt;&lt;item duration=&quot;30&quot; id=&quot;66a9344b-1193-4549-80e3-6df67ca17d25&quot; parentId=&quot;&quot; level=&quot;1&quot; generateAgendaSlide=&quot;1&quot; showAgendaItem=&quot;1&quot; isBreak=&quot;0&quot; topic=&quot;Data set &amp;amp; pre-processing&quot; agendaSlideId=&quot;6f6801bd-01f1-491d-89ae-2dfc1f89d5e7&quot; itemNo=&quot;2&quot; subItemNo=&quot;0&quot; /&gt;&lt;item duration=&quot;30&quot; id=&quot;85229034-21a3-46b5-9c91-54a6c14b8d40&quot; parentId=&quot;&quot; level=&quot;1&quot; generateAgendaSlide=&quot;1&quot; showAgendaItem=&quot;1&quot; isBreak=&quot;0&quot; topic=&quot;Results&quot; agendaSlideId=&quot;d0dbc336-babb-4655-8b13-137ce7a8e84f&quot; itemNo=&quot;3&quot; subItemNo=&quot;0&quot; /&gt;&lt;item duration=&quot;30&quot; id=&quot;b380922f-1cc2-4a5b-bf96-e176fe2b4540&quot; parentId=&quot;85229034-21a3-46b5-9c91-54a6c14b8d40&quot; level=&quot;2&quot; generateAgendaSlide=&quot;1&quot; showAgendaItem=&quot;1&quot; isBreak=&quot;0&quot; topic=&quot;Wordclouds &amp;amp; Relations of characters&quot; agendaSlideId=&quot;26ab3aae-07ae-4f14-ac4c-a02761a60a06&quot; /&gt;&lt;item duration=&quot;30&quot; id=&quot;af6650d5-44f3-4ccc-81a0-d47d8b9da2b9&quot; parentId=&quot;85229034-21a3-46b5-9c91-54a6c14b8d40&quot; level=&quot;2&quot; generateAgendaSlide=&quot;1&quot; showAgendaItem=&quot;1&quot; isBreak=&quot;0&quot; topic=&quot;NER-Tagging&quot; agendaSlideId=&quot;63c45430-8733-4a28-be3e-55f2070acc4c&quot; /&gt;&lt;item duration=&quot;30&quot; level=&quot;2&quot; generateAgendaSlide=&quot;1&quot; showAgendaItem=&quot;1&quot; isBreak=&quot;0&quot; itemNo=&quot;4&quot; subItemNo=&quot;0&quot; topic=&quot;Sentiment Mining&quot; agendaSlideId=&quot;bcd6ff1b-f51d-4d95-bcce-ae27c2827cbf&quot; id=&quot;f83c9685-4e22-47ae-8d08-685437ef9d82&quot; parentId=&quot;85229034-21a3-46b5-9c91-54a6c14b8d40&quot; /&gt;&lt;item duration=&quot;30&quot; id=&quot;020ed0ef-8497-49c3-b561-94ba7af9ceb2&quot; parentId=&quot;85229034-21a3-46b5-9c91-54a6c14b8d40&quot; level=&quot;2&quot; generateAgendaSlide=&quot;1&quot; showAgendaItem=&quot;1&quot; isBreak=&quot;0&quot; topic=&quot;Non-negative matrix factorization&quot; agendaSlideId=&quot;afce5390-adca-4e6f-9778-291ad7221bd1&quot; /&gt;&lt;item duration=&quot;30&quot; level=&quot;2&quot; generateAgendaSlide=&quot;1&quot; showAgendaItem=&quot;1&quot; isBreak=&quot;0&quot; itemNo=&quot;5&quot; subItemNo=&quot;0&quot; topic=&quot;Structural Topic Model&quot; agendaSlideId=&quot;af9b32bb-04d3-4a12-8505-5ed20b4a3d62&quot; id=&quot;a1263335-b260-42b7-873a-5139ef66593a&quot; parentId=&quot;85229034-21a3-46b5-9c91-54a6c14b8d40&quot; /&gt;&lt;item duration=&quot;30&quot; level=&quot;1&quot; generateAgendaSlide=&quot;1&quot; showAgendaItem=&quot;1&quot; isBreak=&quot;0&quot; itemNo=&quot;6&quot; subItemNo=&quot;0&quot; topic=&quot;Conclusion&quot; agendaSlideId=&quot;88e4026d-4373-4ad3-8fda-1734b4b66fdd&quot; id=&quot;f86d0cf0-71c6-4f51-88cd-04a8dfaa7fc8&quot; parentId=&quot;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Topic"/>
  <p:tag name="EE4P_AGENDAWIZARD_CONTENT" val="/Structural Topic Model"/>
  <p:tag name="EE4P_AGENDAWIZARD_PROPERTIES" val="105.3378/393.6197/307.931/32.0239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ItemNo"/>
  <p:tag name="EE4P_AGENDAWIZARD_CONTENT" val="/3.5"/>
  <p:tag name="EE4P_AGENDAWIZARD_PROPERTIES" val="68.23141/393.6197/32.02402/32.0239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Topic"/>
  <p:tag name="EE4P_AGENDAWIZARD_CONTENT" val="/Non-negative matrix factorization"/>
  <p:tag name="EE4P_AGENDAWIZARD_PROPERTIES" val="105.3378/356.5133/307.931/32.0239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ItemNo"/>
  <p:tag name="EE4P_AGENDAWIZARD_CONTENT" val="/3.4"/>
  <p:tag name="EE4P_AGENDAWIZARD_PROPERTIES" val="68.23141/356.5133/32.02402/32.0239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Elemen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Topic"/>
  <p:tag name="EE4P_AGENDAWIZARD_CONTENT" val="/Sentiment Mining"/>
  <p:tag name="EE4P_AGENDAWIZARD_PROPERTIES" val="105.3378/319.4069/307.931/32.0239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ItemNo"/>
  <p:tag name="EE4P_AGENDAWIZARD_CONTENT" val="/3.3"/>
  <p:tag name="EE4P_AGENDAWIZARD_PROPERTIES" val="68.23141/319.4069/32.02402/32.0239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Topic"/>
  <p:tag name="EE4P_AGENDAWIZARD_CONTENT" val="/NER-Tagging"/>
  <p:tag name="EE4P_AGENDAWIZARD_PROPERTIES" val="105.3378/282.3005/307.931/32.0239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ItemNo"/>
  <p:tag name="EE4P_AGENDAWIZARD_CONTENT" val="/3.2"/>
  <p:tag name="EE4P_AGENDAWIZARD_PROPERTIES" val="68.23141/282.3005/32.02402/32.0239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Topic"/>
  <p:tag name="EE4P_AGENDAWIZARD_CONTENT" val="/Wordclouds &amp; Relations of characters"/>
  <p:tag name="EE4P_AGENDAWIZARD_PROPERTIES" val="105.3378/245.1942/307.931/32.023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ItemNo"/>
  <p:tag name="EE4P_AGENDAWIZARD_CONTENT" val="/3.1"/>
  <p:tag name="EE4P_AGENDAWIZARD_PROPERTIES" val="68.23141/245.1942/32.02402/32.0239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afce5390-adca-4e6f-9778-291ad7221bd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430.7261/345.0374/32.023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93ee36-662f-4014-881b-64a5bd8b2cb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430.7261/32.02402/32.0239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Topic"/>
  <p:tag name="EE4P_AGENDAWIZARD_CONTENT" val="/Structural Topic Model"/>
  <p:tag name="EE4P_AGENDAWIZARD_PROPERTIES" val="105.3378/393.6197/307.931/32.0239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ItemNo"/>
  <p:tag name="EE4P_AGENDAWIZARD_CONTENT" val="/3.5"/>
  <p:tag name="EE4P_AGENDAWIZARD_PROPERTIES" val="68.23141/393.6197/32.02402/32.0239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Elemen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Topic"/>
  <p:tag name="EE4P_AGENDAWIZARD_CONTENT" val="/Non-negative matrix factorization"/>
  <p:tag name="EE4P_AGENDAWIZARD_PROPERTIES" val="105.3378/356.5133/307.931/32.0239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ItemNo"/>
  <p:tag name="EE4P_AGENDAWIZARD_CONTENT" val="/3.4"/>
  <p:tag name="EE4P_AGENDAWIZARD_PROPERTIES" val="68.23141/356.5133/32.02402/32.0239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Topic"/>
  <p:tag name="EE4P_AGENDAWIZARD_CONTENT" val="/Sentiment Mining"/>
  <p:tag name="EE4P_AGENDAWIZARD_PROPERTIES" val="105.3378/319.4069/307.931/32.0239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ItemNo"/>
  <p:tag name="EE4P_AGENDAWIZARD_CONTENT" val="/3.3"/>
  <p:tag name="EE4P_AGENDAWIZARD_PROPERTIES" val="68.23141/319.4069/32.02402/32.0239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Topic"/>
  <p:tag name="EE4P_AGENDAWIZARD_CONTENT" val="/NER-Tagging"/>
  <p:tag name="EE4P_AGENDAWIZARD_PROPERTIES" val="105.3378/282.3005/307.931/32.0239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ItemNo"/>
  <p:tag name="EE4P_AGENDAWIZARD_CONTENT" val="/3.2"/>
  <p:tag name="EE4P_AGENDAWIZARD_PROPERTIES" val="68.23141/282.3005/32.02402/32.0239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245.1942/345.0374/32.0239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Topic"/>
  <p:tag name="EE4P_AGENDAWIZARD_CONTENT" val="/Wordclouds &amp; Relations of characters"/>
  <p:tag name="EE4P_AGENDAWIZARD_PROPERTIES" val="105.3378/245.1942/307.931/32.0239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ItemNo"/>
  <p:tag name="EE4P_AGENDAWIZARD_CONTENT" val="/3.1"/>
  <p:tag name="EE4P_AGENDAWIZARD_PROPERTIES" val="68.23141/245.1942/32.02402/32.0239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af9b32bb-04d3-4a12-8505-5ed20b4a3d6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245.1942/32.02402/32.0239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430.7261/345.0374/32.0239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430.7261/32.02402/32.0239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Elemen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Topic"/>
  <p:tag name="EE4P_AGENDAWIZARD_CONTENT" val="/Structural Topic Model"/>
  <p:tag name="EE4P_AGENDAWIZARD_PROPERTIES" val="105.3378/393.6197/307.931/32.0239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ItemNo"/>
  <p:tag name="EE4P_AGENDAWIZARD_CONTENT" val="/3.5"/>
  <p:tag name="EE4P_AGENDAWIZARD_PROPERTIES" val="68.23141/393.6197/32.02402/32.0239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Topic"/>
  <p:tag name="EE4P_AGENDAWIZARD_CONTENT" val="/Non-negative matrix factorization"/>
  <p:tag name="EE4P_AGENDAWIZARD_PROPERTIES" val="105.3378/356.5133/307.931/32.0239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ItemNo"/>
  <p:tag name="EE4P_AGENDAWIZARD_CONTENT" val="/3.4"/>
  <p:tag name="EE4P_AGENDAWIZARD_PROPERTIES" val="68.23141/356.5133/32.02402/32.0239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Topic"/>
  <p:tag name="EE4P_AGENDAWIZARD_CONTENT" val="/Sentiment Mining"/>
  <p:tag name="EE4P_AGENDAWIZARD_PROPERTIES" val="105.3378/319.4069/307.931/32.0239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ItemNo"/>
  <p:tag name="EE4P_AGENDAWIZARD_CONTENT" val="/3.3"/>
  <p:tag name="EE4P_AGENDAWIZARD_PROPERTIES" val="68.23141/319.4069/32.02402/32.0239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Topic"/>
  <p:tag name="EE4P_AGENDAWIZARD_CONTENT" val="/NER-Tagging"/>
  <p:tag name="EE4P_AGENDAWIZARD_PROPERTIES" val="105.3378/282.3005/307.931/32.0239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ItemNo"/>
  <p:tag name="EE4P_AGENDAWIZARD_CONTENT" val="/3.2"/>
  <p:tag name="EE4P_AGENDAWIZARD_PROPERTIES" val="68.23141/282.3005/32.02402/32.0239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Topic"/>
  <p:tag name="EE4P_AGENDAWIZARD_CONTENT" val="/Wordclouds &amp; Relations of characters"/>
  <p:tag name="EE4P_AGENDAWIZARD_PROPERTIES" val="105.3378/245.1942/307.931/32.0239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ItemNo"/>
  <p:tag name="EE4P_AGENDAWIZARD_CONTENT" val="/3.1"/>
  <p:tag name="EE4P_AGENDAWIZARD_PROPERTIES" val="68.23141/245.1942/32.02402/32.0239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8e4026d-4373-4ad3-8fda-1734b4b66fdd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Elemen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245.1942/345.0374/32.0239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245.1942/32.02402/32.0239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4f5bebd2-ac81-443f-b552-9946766cf0d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f6801bd-01f1-491d-89ae-2dfc1f89d5e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245.1942/345.0374/32.0239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245.1942/32.02402/32.0239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Elemen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245.1942/345.0374/32.0239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d0dbc336-babb-4655-8b13-137ce7a8e84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430.7261/345.0374/32.0239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430.7261/32.02402/32.0239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Topic"/>
  <p:tag name="EE4P_AGENDAWIZARD_CONTENT" val="/Structural Topic Model"/>
  <p:tag name="EE4P_AGENDAWIZARD_PROPERTIES" val="105.3378/393.6197/307.931/32.0239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ItemNo"/>
  <p:tag name="EE4P_AGENDAWIZARD_CONTENT" val="/3.5"/>
  <p:tag name="EE4P_AGENDAWIZARD_PROPERTIES" val="68.23141/393.6197/32.02402/32.0239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Topic"/>
  <p:tag name="EE4P_AGENDAWIZARD_CONTENT" val="/Non-negative matrix factorization"/>
  <p:tag name="EE4P_AGENDAWIZARD_PROPERTIES" val="105.3378/356.5133/307.931/32.023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245.1942/32.02402/32.0239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ItemNo"/>
  <p:tag name="EE4P_AGENDAWIZARD_CONTENT" val="/3.4"/>
  <p:tag name="EE4P_AGENDAWIZARD_PROPERTIES" val="68.23141/356.5133/32.02402/32.0239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Topic"/>
  <p:tag name="EE4P_AGENDAWIZARD_CONTENT" val="/Sentiment Mining"/>
  <p:tag name="EE4P_AGENDAWIZARD_PROPERTIES" val="105.3378/319.4069/307.931/32.0239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ItemNo"/>
  <p:tag name="EE4P_AGENDAWIZARD_CONTENT" val="/3.3"/>
  <p:tag name="EE4P_AGENDAWIZARD_PROPERTIES" val="68.23141/319.4069/32.02402/32.0239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Topic"/>
  <p:tag name="EE4P_AGENDAWIZARD_CONTENT" val="/NER-Tagging"/>
  <p:tag name="EE4P_AGENDAWIZARD_PROPERTIES" val="105.3378/282.3005/307.931/32.023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ItemNo"/>
  <p:tag name="EE4P_AGENDAWIZARD_CONTENT" val="/3.2"/>
  <p:tag name="EE4P_AGENDAWIZARD_PROPERTIES" val="68.23141/282.3005/32.02402/32.0239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Topic"/>
  <p:tag name="EE4P_AGENDAWIZARD_CONTENT" val="/Wordclouds &amp; Relations of characters"/>
  <p:tag name="EE4P_AGENDAWIZARD_PROPERTIES" val="105.3378/245.1942/307.931/32.0239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ItemNo"/>
  <p:tag name="EE4P_AGENDAWIZARD_CONTENT" val="/3.1"/>
  <p:tag name="EE4P_AGENDAWIZARD_PROPERTIES" val="68.23141/245.1942/32.02402/32.0239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Elemen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26ab3aae-07ae-4f14-ac4c-a02761a60a0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430.7261/345.0374/32.0239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430.7261/32.02402/32.0239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Topic"/>
  <p:tag name="EE4P_AGENDAWIZARD_CONTENT" val="/Structural Topic Model"/>
  <p:tag name="EE4P_AGENDAWIZARD_PROPERTIES" val="105.3378/393.6197/307.931/32.0239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ItemNo"/>
  <p:tag name="EE4P_AGENDAWIZARD_CONTENT" val="/3.5"/>
  <p:tag name="EE4P_AGENDAWIZARD_PROPERTIES" val="68.23141/393.6197/32.02402/32.0239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Topic"/>
  <p:tag name="EE4P_AGENDAWIZARD_CONTENT" val="/Non-negative matrix factorization"/>
  <p:tag name="EE4P_AGENDAWIZARD_PROPERTIES" val="105.3378/356.5133/307.931/32.0239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ItemNo"/>
  <p:tag name="EE4P_AGENDAWIZARD_CONTENT" val="/3.4"/>
  <p:tag name="EE4P_AGENDAWIZARD_PROPERTIES" val="68.23141/356.5133/32.02402/32.0239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Topic"/>
  <p:tag name="EE4P_AGENDAWIZARD_CONTENT" val="/Sentiment Mining"/>
  <p:tag name="EE4P_AGENDAWIZARD_PROPERTIES" val="105.3378/319.4069/307.931/32.0239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ItemNo"/>
  <p:tag name="EE4P_AGENDAWIZARD_CONTENT" val="/3.3"/>
  <p:tag name="EE4P_AGENDAWIZARD_PROPERTIES" val="68.23141/319.4069/32.02402/32.0239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Topic"/>
  <p:tag name="EE4P_AGENDAWIZARD_CONTENT" val="/NER-Tagging"/>
  <p:tag name="EE4P_AGENDAWIZARD_PROPERTIES" val="105.3378/282.3005/307.931/32.0239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ItemNo"/>
  <p:tag name="EE4P_AGENDAWIZARD_CONTENT" val="/3.2"/>
  <p:tag name="EE4P_AGENDAWIZARD_PROPERTIES" val="68.23141/282.3005/32.02402/32.0239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Elemen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Topic"/>
  <p:tag name="EE4P_AGENDAWIZARD_CONTENT" val="/Wordclouds &amp; Relations of characters"/>
  <p:tag name="EE4P_AGENDAWIZARD_PROPERTIES" val="105.3378/245.1942/307.931/32.0239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ItemNo"/>
  <p:tag name="EE4P_AGENDAWIZARD_CONTENT" val="/3.1"/>
  <p:tag name="EE4P_AGENDAWIZARD_PROPERTIES" val="68.23141/245.1942/32.02402/32.0239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3c45430-8733-4a28-be3e-55f2070acc4c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430.7261/345.0374/32.0239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430.7261/32.02402/32.0239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Topic"/>
  <p:tag name="EE4P_AGENDAWIZARD_CONTENT" val="/Structural Topic Model"/>
  <p:tag name="EE4P_AGENDAWIZARD_PROPERTIES" val="105.3378/393.6197/307.931/32.0239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9b32bb-04d3-4a12-8505-5ed20b4a3d62_ItemNo"/>
  <p:tag name="EE4P_AGENDAWIZARD_CONTENT" val="/3.5"/>
  <p:tag name="EE4P_AGENDAWIZARD_PROPERTIES" val="68.23141/393.6197/32.02402/32.0239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Topic"/>
  <p:tag name="EE4P_AGENDAWIZARD_CONTENT" val="/Non-negative matrix factorization"/>
  <p:tag name="EE4P_AGENDAWIZARD_PROPERTIES" val="105.3378/356.5133/307.931/32.0239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fce5390-adca-4e6f-9778-291ad7221bd1_ItemNo"/>
  <p:tag name="EE4P_AGENDAWIZARD_CONTENT" val="/3.4"/>
  <p:tag name="EE4P_AGENDAWIZARD_PROPERTIES" val="68.23141/356.5133/32.02402/32.0239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Topic"/>
  <p:tag name="EE4P_AGENDAWIZARD_CONTENT" val="/Sentiment Mining"/>
  <p:tag name="EE4P_AGENDAWIZARD_PROPERTIES" val="105.3378/319.4069/307.931/32.0239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cd6ff1b-f51d-4d95-bcce-ae27c2827cbf_ItemNo"/>
  <p:tag name="EE4P_AGENDAWIZARD_CONTENT" val="/3.3"/>
  <p:tag name="EE4P_AGENDAWIZARD_PROPERTIES" val="68.23141/319.4069/32.02402/32.0239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Elemen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Topic"/>
  <p:tag name="EE4P_AGENDAWIZARD_CONTENT" val="/NER-Tagging"/>
  <p:tag name="EE4P_AGENDAWIZARD_PROPERTIES" val="105.3378/282.3005/307.931/32.0239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c45430-8733-4a28-be3e-55f2070acc4c_ItemNo"/>
  <p:tag name="EE4P_AGENDAWIZARD_CONTENT" val="/3.2"/>
  <p:tag name="EE4P_AGENDAWIZARD_PROPERTIES" val="68.23141/282.3005/32.02402/32.0239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Topic"/>
  <p:tag name="EE4P_AGENDAWIZARD_CONTENT" val="/Wordclouds &amp; Relations of characters"/>
  <p:tag name="EE4P_AGENDAWIZARD_PROPERTIES" val="105.3378/245.1942/307.931/32.0239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6ab3aae-07ae-4f14-ac4c-a02761a60a06_ItemNo"/>
  <p:tag name="EE4P_AGENDAWIZARD_CONTENT" val="/3.1"/>
  <p:tag name="EE4P_AGENDAWIZARD_PROPERTIES" val="68.23141/245.1942/32.02402/32.023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Topic"/>
  <p:tag name="EE4P_AGENDAWIZARD_CONTENT" val="/Results"/>
  <p:tag name="EE4P_AGENDAWIZARD_PROPERTIES" val="68.23141/208.0878/345.0374/32.0239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0dbc336-babb-4655-8b13-137ce7a8e84f_ItemNo"/>
  <p:tag name="EE4P_AGENDAWIZARD_CONTENT" val="/3"/>
  <p:tag name="EE4P_AGENDAWIZARD_PROPERTIES" val="31.12504/208.0878/32.02402/32.0239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Topic"/>
  <p:tag name="EE4P_AGENDAWIZARD_CONTENT" val="/Data set &amp; pre-processing"/>
  <p:tag name="EE4P_AGENDAWIZARD_PROPERTIES" val="68.23141/170.9814/345.0374/32.0239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f6801bd-01f1-491d-89ae-2dfc1f89d5e7_ItemNo"/>
  <p:tag name="EE4P_AGENDAWIZARD_CONTENT" val="/2"/>
  <p:tag name="EE4P_AGENDAWIZARD_PROPERTIES" val="31.12504/170.9814/32.02402/32.0239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Topic"/>
  <p:tag name="EE4P_AGENDAWIZARD_CONTENT" val="/Introduction"/>
  <p:tag name="EE4P_AGENDAWIZARD_PROPERTIES" val="68.23141/133.875/345.0374/32.0239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93ee36-662f-4014-881b-64a5bd8b2cbe_ItemNo"/>
  <p:tag name="EE4P_AGENDAWIZARD_CONTENT" val="/1"/>
  <p:tag name="EE4P_AGENDAWIZARD_PROPERTIES" val="31.12504/133.875/32.02402/32.0239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cd6ff1b-f51d-4d95-bcce-ae27c2827cbf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Topic"/>
  <p:tag name="EE4P_AGENDAWIZARD_CONTENT" val="/Conclusion"/>
  <p:tag name="EE4P_AGENDAWIZARD_PROPERTIES" val="68.23141/430.7261/345.0374/32.0239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8e4026d-4373-4ad3-8fda-1734b4b66fdd_ItemNo"/>
  <p:tag name="EE4P_AGENDAWIZARD_CONTENT" val="/4"/>
  <p:tag name="EE4P_AGENDAWIZARD_PROPERTIES" val="31.12504/430.7261/32.02402/32.02394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>
            <a:ln>
              <a:noFill/>
            </a:ln>
            <a:solidFill>
              <a:srgbClr val="001C3D"/>
            </a:solidFill>
            <a:effectLst/>
            <a:latin typeface="Verdana" pitchFamily="-106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482</Words>
  <Application>Microsoft Office PowerPoint</Application>
  <PresentationFormat>Bildschirmpräsentation (4:3)</PresentationFormat>
  <Paragraphs>226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South Park</vt:lpstr>
      <vt:lpstr>Verdana</vt:lpstr>
      <vt:lpstr>Blank Presentation</vt:lpstr>
      <vt:lpstr>PowerPoint-Präsentation</vt:lpstr>
      <vt:lpstr>Overview</vt:lpstr>
      <vt:lpstr>Overview</vt:lpstr>
      <vt:lpstr>Introduction</vt:lpstr>
      <vt:lpstr>Overview</vt:lpstr>
      <vt:lpstr>Data set &amp; pre-processing</vt:lpstr>
      <vt:lpstr>Overview</vt:lpstr>
      <vt:lpstr>Overview</vt:lpstr>
      <vt:lpstr>Co-occurence of Characters</vt:lpstr>
      <vt:lpstr>Wordcloud TF-IDF</vt:lpstr>
      <vt:lpstr>Overview</vt:lpstr>
      <vt:lpstr>Named Entity Recognition</vt:lpstr>
      <vt:lpstr>Overview</vt:lpstr>
      <vt:lpstr>Sentiment Mining</vt:lpstr>
      <vt:lpstr>Sentiment Mining</vt:lpstr>
      <vt:lpstr>Overview</vt:lpstr>
      <vt:lpstr>Non-negative Matrix Factorization</vt:lpstr>
      <vt:lpstr>Non-negative Matrix Factorization</vt:lpstr>
      <vt:lpstr>Overview</vt:lpstr>
      <vt:lpstr>Structural Topic Model</vt:lpstr>
      <vt:lpstr>Structural Topic Model</vt:lpstr>
      <vt:lpstr>Overview</vt:lpstr>
      <vt:lpstr>Conclusion</vt:lpstr>
      <vt:lpstr>Thank you!</vt:lpstr>
    </vt:vector>
  </TitlesOfParts>
  <Company>vormgeversassociatie hoog-keppel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Vormgeversassociatie / Sjoerd Kulsdom</dc:creator>
  <cp:lastModifiedBy>Dominik Nerger</cp:lastModifiedBy>
  <cp:revision>215</cp:revision>
  <dcterms:created xsi:type="dcterms:W3CDTF">2007-05-08T09:02:05Z</dcterms:created>
  <dcterms:modified xsi:type="dcterms:W3CDTF">2017-06-02T16:21:34Z</dcterms:modified>
</cp:coreProperties>
</file>