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c829a9e50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c829a9e50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c829a9e50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c829a9e5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c829a9e50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c829a9e50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c829a9e50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c829a9e50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c829a9e50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c829a9e50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c829a9e50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c829a9e50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c829a9e50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3c829a9e50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c829a9e50_0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c829a9e50_0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c829a9e50_0_4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3c829a9e50_0_4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c829a9e50_0_4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3c829a9e50_0_4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c79f6cbb2_2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c79f6cbb2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c829a9e50_0_3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c829a9e50_0_3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c829a9e50_0_3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3c829a9e50_0_3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c829a9e50_0_3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3c829a9e50_0_3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c829a9e50_0_4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3c829a9e50_0_4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79f6cbb2_2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c79f6cbb2_2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c79f6cbb2_2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c79f6cbb2_2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79f6cbb2_2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c79f6cbb2_2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c79f6cbb2_2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c79f6cbb2_2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c79f6cbb2_2_2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c79f6cbb2_2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c79f6cbb2_9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c79f6cbb2_9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c79f6cbb2_11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c79f6cbb2_11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67865"/>
            <a:ext cx="82296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302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‒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309371" y="4802981"/>
            <a:ext cx="205978" cy="201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7865"/>
            <a:ext cx="82296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302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‒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˃"/>
              <a:defRPr b="0" i="0" sz="2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09371" y="4802981"/>
            <a:ext cx="205978" cy="201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Tinc Tunnelling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766725" y="92302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</a:t>
            </a:r>
            <a:r>
              <a:rPr lang="en" sz="700">
                <a:solidFill>
                  <a:srgbClr val="FF0000"/>
                </a:solidFill>
              </a:rPr>
              <a:t>10.1.2.0/24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289" name="Google Shape;289;p24"/>
          <p:cNvSpPr txBox="1"/>
          <p:nvPr/>
        </p:nvSpPr>
        <p:spPr>
          <a:xfrm>
            <a:off x="766725" y="127088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dst:192.168.7.0/24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dev:site0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gw:10.1.2.8</a:t>
            </a:r>
            <a:endParaRPr sz="800"/>
          </a:p>
        </p:txBody>
      </p:sp>
      <p:sp>
        <p:nvSpPr>
          <p:cNvPr id="290" name="Google Shape;290;p24"/>
          <p:cNvSpPr txBox="1"/>
          <p:nvPr/>
        </p:nvSpPr>
        <p:spPr>
          <a:xfrm>
            <a:off x="7324300" y="1877375"/>
            <a:ext cx="13212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192.168.7.1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672225" y="1877375"/>
            <a:ext cx="1418700" cy="39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192.168.6.1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4"/>
          <p:cNvCxnSpPr>
            <a:stCxn id="293" idx="0"/>
            <a:endCxn id="291" idx="2"/>
          </p:cNvCxnSpPr>
          <p:nvPr/>
        </p:nvCxnSpPr>
        <p:spPr>
          <a:xfrm rot="10800000">
            <a:off x="1381575" y="2276975"/>
            <a:ext cx="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4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295" name="Google Shape;295;p24"/>
          <p:cNvCxnSpPr>
            <a:stCxn id="291" idx="0"/>
            <a:endCxn id="289" idx="2"/>
          </p:cNvCxnSpPr>
          <p:nvPr/>
        </p:nvCxnSpPr>
        <p:spPr>
          <a:xfrm rot="10800000">
            <a:off x="1381575" y="1614875"/>
            <a:ext cx="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4"/>
          <p:cNvSpPr txBox="1"/>
          <p:nvPr/>
        </p:nvSpPr>
        <p:spPr>
          <a:xfrm>
            <a:off x="766575" y="5789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465050" y="780438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2556100" y="1142200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192.168.6.0/24 -o site0 -j MASQUERADE</a:t>
            </a:r>
            <a:endParaRPr sz="800"/>
          </a:p>
        </p:txBody>
      </p:sp>
      <p:cxnSp>
        <p:nvCxnSpPr>
          <p:cNvPr id="299" name="Google Shape;299;p24"/>
          <p:cNvCxnSpPr>
            <a:stCxn id="289" idx="3"/>
            <a:endCxn id="298" idx="1"/>
          </p:cNvCxnSpPr>
          <p:nvPr/>
        </p:nvCxnSpPr>
        <p:spPr>
          <a:xfrm flipH="1" rot="10800000">
            <a:off x="1996425" y="1400335"/>
            <a:ext cx="559800" cy="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4"/>
          <p:cNvCxnSpPr>
            <a:stCxn id="298" idx="2"/>
            <a:endCxn id="286" idx="0"/>
          </p:cNvCxnSpPr>
          <p:nvPr/>
        </p:nvCxnSpPr>
        <p:spPr>
          <a:xfrm>
            <a:off x="3216700" y="1658200"/>
            <a:ext cx="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4"/>
          <p:cNvCxnSpPr>
            <a:stCxn id="286" idx="2"/>
            <a:endCxn id="294" idx="0"/>
          </p:cNvCxnSpPr>
          <p:nvPr/>
        </p:nvCxnSpPr>
        <p:spPr>
          <a:xfrm>
            <a:off x="3216700" y="22769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4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303" name="Google Shape;303;p24"/>
          <p:cNvCxnSpPr>
            <a:stCxn id="294" idx="3"/>
            <a:endCxn id="302" idx="1"/>
          </p:cNvCxnSpPr>
          <p:nvPr/>
        </p:nvCxnSpPr>
        <p:spPr>
          <a:xfrm flipH="1" rot="10800000">
            <a:off x="3800350" y="272211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4" name="Google Shape;304;p24"/>
          <p:cNvSpPr txBox="1"/>
          <p:nvPr/>
        </p:nvSpPr>
        <p:spPr>
          <a:xfrm>
            <a:off x="7324300" y="11849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10.1.2.0/24</a:t>
            </a:r>
            <a:r>
              <a:rPr lang="en" sz="800"/>
              <a:t> -o br0 -j MASQUERADE</a:t>
            </a:r>
            <a:endParaRPr sz="800"/>
          </a:p>
        </p:txBody>
      </p:sp>
      <p:cxnSp>
        <p:nvCxnSpPr>
          <p:cNvPr id="305" name="Google Shape;305;p24"/>
          <p:cNvCxnSpPr>
            <a:stCxn id="302" idx="0"/>
            <a:endCxn id="287" idx="2"/>
          </p:cNvCxnSpPr>
          <p:nvPr/>
        </p:nvCxnSpPr>
        <p:spPr>
          <a:xfrm flipH="1" rot="10800000">
            <a:off x="6120406" y="2276903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4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7087175" y="780450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</a:t>
            </a:r>
            <a:r>
              <a:rPr lang="en" sz="700">
                <a:solidFill>
                  <a:srgbClr val="FF0000"/>
                </a:solidFill>
              </a:rPr>
              <a:t>192.168.7.0/24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dev:br0</a:t>
            </a:r>
            <a:endParaRPr sz="700"/>
          </a:p>
        </p:txBody>
      </p:sp>
      <p:cxnSp>
        <p:nvCxnSpPr>
          <p:cNvPr id="309" name="Google Shape;309;p24"/>
          <p:cNvCxnSpPr>
            <a:stCxn id="287" idx="0"/>
            <a:endCxn id="308" idx="2"/>
          </p:cNvCxnSpPr>
          <p:nvPr/>
        </p:nvCxnSpPr>
        <p:spPr>
          <a:xfrm flipH="1" rot="10800000">
            <a:off x="6126725" y="1614875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4"/>
          <p:cNvCxnSpPr>
            <a:stCxn id="308" idx="3"/>
            <a:endCxn id="304" idx="1"/>
          </p:cNvCxnSpPr>
          <p:nvPr/>
        </p:nvCxnSpPr>
        <p:spPr>
          <a:xfrm>
            <a:off x="6752075" y="1442913"/>
            <a:ext cx="57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4"/>
          <p:cNvCxnSpPr>
            <a:stCxn id="304" idx="2"/>
            <a:endCxn id="290" idx="0"/>
          </p:cNvCxnSpPr>
          <p:nvPr/>
        </p:nvCxnSpPr>
        <p:spPr>
          <a:xfrm>
            <a:off x="7984900" y="1700925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4"/>
          <p:cNvCxnSpPr>
            <a:stCxn id="290" idx="2"/>
            <a:endCxn id="313" idx="0"/>
          </p:cNvCxnSpPr>
          <p:nvPr/>
        </p:nvCxnSpPr>
        <p:spPr>
          <a:xfrm flipH="1">
            <a:off x="7950700" y="2276975"/>
            <a:ext cx="34200" cy="10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4"/>
          <p:cNvSpPr txBox="1"/>
          <p:nvPr/>
        </p:nvSpPr>
        <p:spPr>
          <a:xfrm>
            <a:off x="1758800" y="4228825"/>
            <a:ext cx="5878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1.after this rule, the access request packet’s source ip will be changed into 10.1.2.3 from 192.168.6.2,and firewall remember this change session.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2.after this rule, the access request packet’s source ip will be changed into 192.168.7.1 from 10.1.2.3, </a:t>
            </a:r>
            <a:r>
              <a:rPr lang="en" sz="900">
                <a:solidFill>
                  <a:schemeClr val="dk1"/>
                </a:solidFill>
              </a:rPr>
              <a:t>and firewall remember this change session.</a:t>
            </a:r>
            <a:endParaRPr sz="900"/>
          </a:p>
        </p:txBody>
      </p:sp>
      <p:sp>
        <p:nvSpPr>
          <p:cNvPr id="315" name="Google Shape;315;p24"/>
          <p:cNvSpPr txBox="1"/>
          <p:nvPr/>
        </p:nvSpPr>
        <p:spPr>
          <a:xfrm>
            <a:off x="3877300" y="1164400"/>
            <a:ext cx="620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>
                <a:solidFill>
                  <a:srgbClr val="FF0000"/>
                </a:solidFill>
              </a:rPr>
              <a:t>See note 1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8556875" y="1400325"/>
            <a:ext cx="620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>
                <a:solidFill>
                  <a:srgbClr val="FF0000"/>
                </a:solidFill>
              </a:rPr>
              <a:t>See note 2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3645400" y="157700"/>
            <a:ext cx="22407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Site2site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Same virtual subnet</a:t>
            </a:r>
            <a:endParaRPr sz="1100"/>
          </a:p>
        </p:txBody>
      </p:sp>
      <p:sp>
        <p:nvSpPr>
          <p:cNvPr id="318" name="Google Shape;318;p24"/>
          <p:cNvSpPr txBox="1"/>
          <p:nvPr/>
        </p:nvSpPr>
        <p:spPr>
          <a:xfrm>
            <a:off x="3200800" y="3566825"/>
            <a:ext cx="3342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request(tcp/udp/icmp) </a:t>
            </a:r>
            <a:r>
              <a:rPr lang="en" sz="1800">
                <a:solidFill>
                  <a:schemeClr val="dk1"/>
                </a:solidFill>
              </a:rPr>
              <a:t>from A to </a:t>
            </a:r>
            <a:r>
              <a:rPr lang="en" sz="1800"/>
              <a:t> B </a:t>
            </a:r>
            <a:endParaRPr sz="1800"/>
          </a:p>
        </p:txBody>
      </p:sp>
      <p:sp>
        <p:nvSpPr>
          <p:cNvPr id="319" name="Google Shape;319;p24"/>
          <p:cNvSpPr txBox="1"/>
          <p:nvPr/>
        </p:nvSpPr>
        <p:spPr>
          <a:xfrm>
            <a:off x="335925" y="331067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A:192.168.6.2</a:t>
            </a:r>
            <a:endParaRPr sz="1100"/>
          </a:p>
        </p:txBody>
      </p:sp>
      <p:sp>
        <p:nvSpPr>
          <p:cNvPr id="320" name="Google Shape;320;p24"/>
          <p:cNvSpPr txBox="1"/>
          <p:nvPr/>
        </p:nvSpPr>
        <p:spPr>
          <a:xfrm>
            <a:off x="766581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sp>
        <p:nvSpPr>
          <p:cNvPr id="313" name="Google Shape;313;p24"/>
          <p:cNvSpPr txBox="1"/>
          <p:nvPr/>
        </p:nvSpPr>
        <p:spPr>
          <a:xfrm>
            <a:off x="6970900" y="329092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B:192.168.7.5</a:t>
            </a:r>
            <a:endParaRPr sz="1100"/>
          </a:p>
        </p:txBody>
      </p:sp>
      <p:sp>
        <p:nvSpPr>
          <p:cNvPr id="321" name="Google Shape;321;p24"/>
          <p:cNvSpPr txBox="1"/>
          <p:nvPr/>
        </p:nvSpPr>
        <p:spPr>
          <a:xfrm>
            <a:off x="7299706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/>
        </p:nvSpPr>
        <p:spPr>
          <a:xfrm>
            <a:off x="4900675" y="526425"/>
            <a:ext cx="4050300" cy="26577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</a:t>
            </a:r>
            <a:r>
              <a:rPr lang="en">
                <a:solidFill>
                  <a:schemeClr val="dk1"/>
                </a:solidFill>
              </a:rPr>
              <a:t>192.168.7.0/24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320500" y="526325"/>
            <a:ext cx="4050300" cy="26577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</p:txBody>
      </p:sp>
      <p:sp>
        <p:nvSpPr>
          <p:cNvPr id="328" name="Google Shape;328;p25"/>
          <p:cNvSpPr txBox="1"/>
          <p:nvPr/>
        </p:nvSpPr>
        <p:spPr>
          <a:xfrm>
            <a:off x="2397900" y="206632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5124725" y="206432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795975" y="118141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dst:192.168.6.0//24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dev:br0</a:t>
            </a:r>
            <a:endParaRPr sz="700"/>
          </a:p>
        </p:txBody>
      </p:sp>
      <p:sp>
        <p:nvSpPr>
          <p:cNvPr id="331" name="Google Shape;331;p25"/>
          <p:cNvSpPr txBox="1"/>
          <p:nvPr/>
        </p:nvSpPr>
        <p:spPr>
          <a:xfrm>
            <a:off x="7326175" y="2053975"/>
            <a:ext cx="13212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192.168.7.1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701475" y="2092075"/>
            <a:ext cx="1418700" cy="39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192.168.6.1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2619300" y="2582425"/>
            <a:ext cx="11595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334" name="Google Shape;334;p25"/>
          <p:cNvSpPr txBox="1"/>
          <p:nvPr/>
        </p:nvSpPr>
        <p:spPr>
          <a:xfrm>
            <a:off x="795975" y="800825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335" name="Google Shape;335;p25"/>
          <p:cNvSpPr txBox="1"/>
          <p:nvPr/>
        </p:nvSpPr>
        <p:spPr>
          <a:xfrm>
            <a:off x="2529700" y="751325"/>
            <a:ext cx="945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2529700" y="1095463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192.168.6.0/24 -o site0 -j MASQUERADE</a:t>
            </a:r>
            <a:endParaRPr sz="800"/>
          </a:p>
        </p:txBody>
      </p:sp>
      <p:sp>
        <p:nvSpPr>
          <p:cNvPr id="337" name="Google Shape;337;p25"/>
          <p:cNvSpPr txBox="1"/>
          <p:nvPr/>
        </p:nvSpPr>
        <p:spPr>
          <a:xfrm>
            <a:off x="5511769" y="258242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338" name="Google Shape;338;p25"/>
          <p:cNvSpPr txBox="1"/>
          <p:nvPr/>
        </p:nvSpPr>
        <p:spPr>
          <a:xfrm>
            <a:off x="7326175" y="9787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10.1.2.0/24</a:t>
            </a:r>
            <a:r>
              <a:rPr lang="en" sz="800"/>
              <a:t> -o br0 -j MASQUERADE</a:t>
            </a:r>
            <a:endParaRPr sz="800"/>
          </a:p>
        </p:txBody>
      </p:sp>
      <p:sp>
        <p:nvSpPr>
          <p:cNvPr id="339" name="Google Shape;339;p25"/>
          <p:cNvSpPr txBox="1"/>
          <p:nvPr/>
        </p:nvSpPr>
        <p:spPr>
          <a:xfrm>
            <a:off x="5511775" y="721175"/>
            <a:ext cx="1122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7326175" y="634625"/>
            <a:ext cx="874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5511775" y="10652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dst:10.1.2.0/24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342" name="Google Shape;342;p25"/>
          <p:cNvSpPr txBox="1"/>
          <p:nvPr/>
        </p:nvSpPr>
        <p:spPr>
          <a:xfrm>
            <a:off x="1219400" y="4121925"/>
            <a:ext cx="7621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1.Because B receive the access request packet whose source ip is 192.168.7.1,B will generate a access response packet to 192.168.7.1.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But the router2’s firewall remember this packet as the change session set up by the access request. So router2 will change the packet’s dst ip to 10.1.2.3 from 192.168.7.1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2.Because A receive the access request packet whose source ip is 192.168.6.2,A will generate a access response packet to 192.168.6.2.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But the router1’s firewall remember this packet as the change session set up by the access request. So router1 will change the packet’s dst ip to 192.168.6.2 from 10.1.2.3</a:t>
            </a:r>
            <a:endParaRPr sz="900"/>
          </a:p>
        </p:txBody>
      </p:sp>
      <p:sp>
        <p:nvSpPr>
          <p:cNvPr id="343" name="Google Shape;343;p25"/>
          <p:cNvSpPr txBox="1"/>
          <p:nvPr/>
        </p:nvSpPr>
        <p:spPr>
          <a:xfrm>
            <a:off x="701475" y="1603025"/>
            <a:ext cx="620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>
                <a:solidFill>
                  <a:srgbClr val="FF0000"/>
                </a:solidFill>
              </a:rPr>
              <a:t>See note 2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7961875" y="1603025"/>
            <a:ext cx="620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>
                <a:solidFill>
                  <a:srgbClr val="FF0000"/>
                </a:solidFill>
              </a:rPr>
              <a:t>See note 1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345" name="Google Shape;345;p25"/>
          <p:cNvCxnSpPr>
            <a:stCxn id="346" idx="0"/>
            <a:endCxn id="331" idx="2"/>
          </p:cNvCxnSpPr>
          <p:nvPr/>
        </p:nvCxnSpPr>
        <p:spPr>
          <a:xfrm flipH="1" rot="10800000">
            <a:off x="7950700" y="2453625"/>
            <a:ext cx="36000" cy="8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5"/>
          <p:cNvCxnSpPr>
            <a:stCxn id="331" idx="0"/>
            <a:endCxn id="338" idx="2"/>
          </p:cNvCxnSpPr>
          <p:nvPr/>
        </p:nvCxnSpPr>
        <p:spPr>
          <a:xfrm rot="10800000">
            <a:off x="7986775" y="1494775"/>
            <a:ext cx="0" cy="5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5"/>
          <p:cNvCxnSpPr>
            <a:stCxn id="338" idx="1"/>
            <a:endCxn id="341" idx="3"/>
          </p:cNvCxnSpPr>
          <p:nvPr/>
        </p:nvCxnSpPr>
        <p:spPr>
          <a:xfrm flipH="1">
            <a:off x="6741475" y="1236725"/>
            <a:ext cx="58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5"/>
          <p:cNvCxnSpPr>
            <a:stCxn id="341" idx="2"/>
            <a:endCxn id="329" idx="0"/>
          </p:cNvCxnSpPr>
          <p:nvPr/>
        </p:nvCxnSpPr>
        <p:spPr>
          <a:xfrm>
            <a:off x="6126625" y="1409363"/>
            <a:ext cx="0" cy="6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5"/>
          <p:cNvCxnSpPr>
            <a:stCxn id="329" idx="2"/>
            <a:endCxn id="337" idx="0"/>
          </p:cNvCxnSpPr>
          <p:nvPr/>
        </p:nvCxnSpPr>
        <p:spPr>
          <a:xfrm>
            <a:off x="6126725" y="2463925"/>
            <a:ext cx="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5"/>
          <p:cNvCxnSpPr>
            <a:stCxn id="333" idx="0"/>
            <a:endCxn id="328" idx="2"/>
          </p:cNvCxnSpPr>
          <p:nvPr/>
        </p:nvCxnSpPr>
        <p:spPr>
          <a:xfrm rot="10800000">
            <a:off x="3199050" y="2466025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5"/>
          <p:cNvCxnSpPr>
            <a:stCxn id="328" idx="0"/>
            <a:endCxn id="336" idx="2"/>
          </p:cNvCxnSpPr>
          <p:nvPr/>
        </p:nvCxnSpPr>
        <p:spPr>
          <a:xfrm rot="10800000">
            <a:off x="3190350" y="1611525"/>
            <a:ext cx="87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5"/>
          <p:cNvCxnSpPr>
            <a:stCxn id="336" idx="1"/>
            <a:endCxn id="330" idx="3"/>
          </p:cNvCxnSpPr>
          <p:nvPr/>
        </p:nvCxnSpPr>
        <p:spPr>
          <a:xfrm rot="10800000">
            <a:off x="2025700" y="1353463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5"/>
          <p:cNvCxnSpPr>
            <a:stCxn id="330" idx="2"/>
            <a:endCxn id="332" idx="0"/>
          </p:cNvCxnSpPr>
          <p:nvPr/>
        </p:nvCxnSpPr>
        <p:spPr>
          <a:xfrm>
            <a:off x="1410825" y="1525513"/>
            <a:ext cx="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5"/>
          <p:cNvCxnSpPr>
            <a:stCxn id="332" idx="2"/>
            <a:endCxn id="356" idx="0"/>
          </p:cNvCxnSpPr>
          <p:nvPr/>
        </p:nvCxnSpPr>
        <p:spPr>
          <a:xfrm flipH="1">
            <a:off x="1381725" y="2491675"/>
            <a:ext cx="29100" cy="8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5"/>
          <p:cNvSpPr txBox="1"/>
          <p:nvPr/>
        </p:nvSpPr>
        <p:spPr>
          <a:xfrm>
            <a:off x="3628325" y="125925"/>
            <a:ext cx="23751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Site2site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Same virtual subnet</a:t>
            </a:r>
            <a:endParaRPr sz="1100"/>
          </a:p>
        </p:txBody>
      </p:sp>
      <p:cxnSp>
        <p:nvCxnSpPr>
          <p:cNvPr id="358" name="Google Shape;358;p25"/>
          <p:cNvCxnSpPr>
            <a:stCxn id="337" idx="1"/>
            <a:endCxn id="333" idx="3"/>
          </p:cNvCxnSpPr>
          <p:nvPr/>
        </p:nvCxnSpPr>
        <p:spPr>
          <a:xfrm rot="10800000">
            <a:off x="3778669" y="2724628"/>
            <a:ext cx="1733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9" name="Google Shape;359;p25"/>
          <p:cNvSpPr txBox="1"/>
          <p:nvPr/>
        </p:nvSpPr>
        <p:spPr>
          <a:xfrm>
            <a:off x="3200800" y="3566825"/>
            <a:ext cx="3474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response(tcp/udp/icmp) </a:t>
            </a:r>
            <a:r>
              <a:rPr lang="en" sz="1800">
                <a:solidFill>
                  <a:schemeClr val="dk1"/>
                </a:solidFill>
              </a:rPr>
              <a:t>from B to </a:t>
            </a:r>
            <a:r>
              <a:rPr lang="en" sz="1800"/>
              <a:t> A </a:t>
            </a:r>
            <a:endParaRPr sz="1800"/>
          </a:p>
        </p:txBody>
      </p:sp>
      <p:sp>
        <p:nvSpPr>
          <p:cNvPr id="360" name="Google Shape;360;p25"/>
          <p:cNvSpPr txBox="1"/>
          <p:nvPr/>
        </p:nvSpPr>
        <p:spPr>
          <a:xfrm>
            <a:off x="335925" y="331067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A:192.168.6.2</a:t>
            </a:r>
            <a:endParaRPr sz="1100"/>
          </a:p>
        </p:txBody>
      </p:sp>
      <p:sp>
        <p:nvSpPr>
          <p:cNvPr id="361" name="Google Shape;361;p25"/>
          <p:cNvSpPr txBox="1"/>
          <p:nvPr/>
        </p:nvSpPr>
        <p:spPr>
          <a:xfrm>
            <a:off x="766581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sp>
        <p:nvSpPr>
          <p:cNvPr id="346" name="Google Shape;346;p25"/>
          <p:cNvSpPr txBox="1"/>
          <p:nvPr/>
        </p:nvSpPr>
        <p:spPr>
          <a:xfrm>
            <a:off x="6970900" y="329092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B:192.168.7.5</a:t>
            </a:r>
            <a:endParaRPr sz="1100"/>
          </a:p>
        </p:txBody>
      </p:sp>
      <p:sp>
        <p:nvSpPr>
          <p:cNvPr id="362" name="Google Shape;362;p25"/>
          <p:cNvSpPr txBox="1"/>
          <p:nvPr/>
        </p:nvSpPr>
        <p:spPr>
          <a:xfrm>
            <a:off x="7299706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2601850" y="12495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</a:t>
            </a:r>
            <a:r>
              <a:rPr lang="en" sz="700">
                <a:solidFill>
                  <a:srgbClr val="FF0000"/>
                </a:solidFill>
              </a:rPr>
              <a:t>10.1.4.8/32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372" name="Google Shape;372;p26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373" name="Google Shape;373;p26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request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client_app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server_app </a:t>
            </a:r>
            <a:endParaRPr sz="1200"/>
          </a:p>
        </p:txBody>
      </p:sp>
      <p:sp>
        <p:nvSpPr>
          <p:cNvPr id="374" name="Google Shape;374;p26"/>
          <p:cNvSpPr txBox="1"/>
          <p:nvPr/>
        </p:nvSpPr>
        <p:spPr>
          <a:xfrm>
            <a:off x="2601850" y="8877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375" name="Google Shape;375;p26"/>
          <p:cNvCxnSpPr>
            <a:stCxn id="369" idx="2"/>
            <a:endCxn id="372" idx="0"/>
          </p:cNvCxnSpPr>
          <p:nvPr/>
        </p:nvCxnSpPr>
        <p:spPr>
          <a:xfrm>
            <a:off x="3216700" y="22769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6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377" name="Google Shape;377;p26"/>
          <p:cNvCxnSpPr>
            <a:stCxn id="372" idx="3"/>
            <a:endCxn id="376" idx="1"/>
          </p:cNvCxnSpPr>
          <p:nvPr/>
        </p:nvCxnSpPr>
        <p:spPr>
          <a:xfrm flipH="1" rot="10800000">
            <a:off x="3800350" y="272211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6"/>
          <p:cNvCxnSpPr>
            <a:stCxn id="376" idx="0"/>
            <a:endCxn id="370" idx="2"/>
          </p:cNvCxnSpPr>
          <p:nvPr/>
        </p:nvCxnSpPr>
        <p:spPr>
          <a:xfrm flipH="1" rot="10800000">
            <a:off x="6120406" y="2276903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6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380" name="Google Shape;380;p26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10.1.4.8/32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381" name="Google Shape;381;p26"/>
          <p:cNvCxnSpPr>
            <a:stCxn id="370" idx="0"/>
            <a:endCxn id="380" idx="2"/>
          </p:cNvCxnSpPr>
          <p:nvPr/>
        </p:nvCxnSpPr>
        <p:spPr>
          <a:xfrm flipH="1" rot="10800000">
            <a:off x="6126725" y="1614875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26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Node2node: Different virtual subnet</a:t>
            </a:r>
            <a:endParaRPr sz="1100"/>
          </a:p>
        </p:txBody>
      </p:sp>
      <p:sp>
        <p:nvSpPr>
          <p:cNvPr id="383" name="Google Shape;383;p26"/>
          <p:cNvSpPr txBox="1"/>
          <p:nvPr/>
        </p:nvSpPr>
        <p:spPr>
          <a:xfrm>
            <a:off x="7690356" y="18773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384" name="Google Shape;384;p26"/>
          <p:cNvSpPr txBox="1"/>
          <p:nvPr/>
        </p:nvSpPr>
        <p:spPr>
          <a:xfrm>
            <a:off x="518356" y="19349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cxnSp>
        <p:nvCxnSpPr>
          <p:cNvPr id="385" name="Google Shape;385;p26"/>
          <p:cNvCxnSpPr>
            <a:stCxn id="384" idx="3"/>
            <a:endCxn id="371" idx="1"/>
          </p:cNvCxnSpPr>
          <p:nvPr/>
        </p:nvCxnSpPr>
        <p:spPr>
          <a:xfrm flipH="1" rot="10800000">
            <a:off x="1748056" y="1421678"/>
            <a:ext cx="8538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6"/>
          <p:cNvCxnSpPr>
            <a:stCxn id="371" idx="2"/>
            <a:endCxn id="369" idx="0"/>
          </p:cNvCxnSpPr>
          <p:nvPr/>
        </p:nvCxnSpPr>
        <p:spPr>
          <a:xfrm>
            <a:off x="3216700" y="1593675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6"/>
          <p:cNvCxnSpPr>
            <a:stCxn id="380" idx="3"/>
            <a:endCxn id="383" idx="1"/>
          </p:cNvCxnSpPr>
          <p:nvPr/>
        </p:nvCxnSpPr>
        <p:spPr>
          <a:xfrm>
            <a:off x="6752075" y="1442913"/>
            <a:ext cx="938400" cy="5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2601850" y="12495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</a:t>
            </a:r>
            <a:r>
              <a:rPr lang="en" sz="700">
                <a:solidFill>
                  <a:srgbClr val="FF0000"/>
                </a:solidFill>
              </a:rPr>
              <a:t>10.1.2.3/32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397" name="Google Shape;397;p27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398" name="Google Shape;398;p27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response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server_app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client_app </a:t>
            </a:r>
            <a:endParaRPr sz="1200"/>
          </a:p>
        </p:txBody>
      </p:sp>
      <p:sp>
        <p:nvSpPr>
          <p:cNvPr id="399" name="Google Shape;399;p27"/>
          <p:cNvSpPr txBox="1"/>
          <p:nvPr/>
        </p:nvSpPr>
        <p:spPr>
          <a:xfrm>
            <a:off x="2601850" y="8877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400" name="Google Shape;400;p27"/>
          <p:cNvCxnSpPr>
            <a:stCxn id="397" idx="0"/>
            <a:endCxn id="394" idx="2"/>
          </p:cNvCxnSpPr>
          <p:nvPr/>
        </p:nvCxnSpPr>
        <p:spPr>
          <a:xfrm rot="10800000">
            <a:off x="3216700" y="2276913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27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402" name="Google Shape;402;p27"/>
          <p:cNvCxnSpPr>
            <a:stCxn id="401" idx="1"/>
            <a:endCxn id="397" idx="3"/>
          </p:cNvCxnSpPr>
          <p:nvPr/>
        </p:nvCxnSpPr>
        <p:spPr>
          <a:xfrm flipH="1">
            <a:off x="3800356" y="272210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7"/>
          <p:cNvCxnSpPr>
            <a:stCxn id="395" idx="2"/>
            <a:endCxn id="401" idx="0"/>
          </p:cNvCxnSpPr>
          <p:nvPr/>
        </p:nvCxnSpPr>
        <p:spPr>
          <a:xfrm flipH="1">
            <a:off x="6120425" y="2276975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7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10.1.2.3/32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406" name="Google Shape;406;p27"/>
          <p:cNvCxnSpPr>
            <a:stCxn id="405" idx="2"/>
            <a:endCxn id="395" idx="0"/>
          </p:cNvCxnSpPr>
          <p:nvPr/>
        </p:nvCxnSpPr>
        <p:spPr>
          <a:xfrm flipH="1">
            <a:off x="6126725" y="1614963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7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Node2node: Different virtual subnet</a:t>
            </a:r>
            <a:endParaRPr sz="1100"/>
          </a:p>
        </p:txBody>
      </p:sp>
      <p:sp>
        <p:nvSpPr>
          <p:cNvPr id="408" name="Google Shape;408;p27"/>
          <p:cNvSpPr txBox="1"/>
          <p:nvPr/>
        </p:nvSpPr>
        <p:spPr>
          <a:xfrm>
            <a:off x="7690356" y="18773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409" name="Google Shape;409;p27"/>
          <p:cNvSpPr txBox="1"/>
          <p:nvPr/>
        </p:nvSpPr>
        <p:spPr>
          <a:xfrm>
            <a:off x="518356" y="19349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cxnSp>
        <p:nvCxnSpPr>
          <p:cNvPr id="410" name="Google Shape;410;p27"/>
          <p:cNvCxnSpPr>
            <a:stCxn id="396" idx="1"/>
            <a:endCxn id="409" idx="3"/>
          </p:cNvCxnSpPr>
          <p:nvPr/>
        </p:nvCxnSpPr>
        <p:spPr>
          <a:xfrm flipH="1">
            <a:off x="1748050" y="1421625"/>
            <a:ext cx="8538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7"/>
          <p:cNvCxnSpPr>
            <a:stCxn id="394" idx="0"/>
            <a:endCxn id="396" idx="2"/>
          </p:cNvCxnSpPr>
          <p:nvPr/>
        </p:nvCxnSpPr>
        <p:spPr>
          <a:xfrm rot="10800000">
            <a:off x="3216700" y="1593575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7"/>
          <p:cNvCxnSpPr>
            <a:stCxn id="408" idx="1"/>
            <a:endCxn id="405" idx="3"/>
          </p:cNvCxnSpPr>
          <p:nvPr/>
        </p:nvCxnSpPr>
        <p:spPr>
          <a:xfrm rot="10800000">
            <a:off x="6751956" y="1442978"/>
            <a:ext cx="938400" cy="5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2601850" y="12495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</a:t>
            </a:r>
            <a:r>
              <a:rPr lang="en" sz="700">
                <a:solidFill>
                  <a:srgbClr val="FF0000"/>
                </a:solidFill>
              </a:rPr>
              <a:t>10.1.2.0/24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422" name="Google Shape;422;p28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423" name="Google Shape;423;p28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</a:t>
            </a:r>
            <a:r>
              <a:rPr lang="en" sz="1800"/>
              <a:t>request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</a:t>
            </a:r>
            <a:r>
              <a:rPr lang="en" sz="1200">
                <a:solidFill>
                  <a:schemeClr val="dk1"/>
                </a:solidFill>
              </a:rPr>
              <a:t>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client_app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server_app</a:t>
            </a:r>
            <a:r>
              <a:rPr lang="en" sz="1200"/>
              <a:t> </a:t>
            </a:r>
            <a:endParaRPr sz="1200"/>
          </a:p>
        </p:txBody>
      </p:sp>
      <p:sp>
        <p:nvSpPr>
          <p:cNvPr id="424" name="Google Shape;424;p28"/>
          <p:cNvSpPr txBox="1"/>
          <p:nvPr/>
        </p:nvSpPr>
        <p:spPr>
          <a:xfrm>
            <a:off x="2601850" y="8877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425" name="Google Shape;425;p28"/>
          <p:cNvCxnSpPr>
            <a:stCxn id="419" idx="2"/>
            <a:endCxn id="422" idx="0"/>
          </p:cNvCxnSpPr>
          <p:nvPr/>
        </p:nvCxnSpPr>
        <p:spPr>
          <a:xfrm>
            <a:off x="3216700" y="22769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28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427" name="Google Shape;427;p28"/>
          <p:cNvCxnSpPr>
            <a:stCxn id="422" idx="3"/>
            <a:endCxn id="426" idx="1"/>
          </p:cNvCxnSpPr>
          <p:nvPr/>
        </p:nvCxnSpPr>
        <p:spPr>
          <a:xfrm flipH="1" rot="10800000">
            <a:off x="3800350" y="272211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8"/>
          <p:cNvCxnSpPr>
            <a:stCxn id="426" idx="0"/>
            <a:endCxn id="420" idx="2"/>
          </p:cNvCxnSpPr>
          <p:nvPr/>
        </p:nvCxnSpPr>
        <p:spPr>
          <a:xfrm flipH="1" rot="10800000">
            <a:off x="6120406" y="2276903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28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10.1.2.0/24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431" name="Google Shape;431;p28"/>
          <p:cNvCxnSpPr>
            <a:stCxn id="420" idx="0"/>
            <a:endCxn id="430" idx="2"/>
          </p:cNvCxnSpPr>
          <p:nvPr/>
        </p:nvCxnSpPr>
        <p:spPr>
          <a:xfrm flipH="1" rot="10800000">
            <a:off x="6126725" y="1614875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28"/>
          <p:cNvSpPr txBox="1"/>
          <p:nvPr/>
        </p:nvSpPr>
        <p:spPr>
          <a:xfrm>
            <a:off x="3645400" y="157700"/>
            <a:ext cx="2491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Node2node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Same virtual subnet</a:t>
            </a:r>
            <a:endParaRPr sz="1100"/>
          </a:p>
        </p:txBody>
      </p:sp>
      <p:sp>
        <p:nvSpPr>
          <p:cNvPr id="433" name="Google Shape;433;p28"/>
          <p:cNvSpPr txBox="1"/>
          <p:nvPr/>
        </p:nvSpPr>
        <p:spPr>
          <a:xfrm>
            <a:off x="7690356" y="18773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434" name="Google Shape;434;p28"/>
          <p:cNvSpPr txBox="1"/>
          <p:nvPr/>
        </p:nvSpPr>
        <p:spPr>
          <a:xfrm>
            <a:off x="518356" y="19349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cxnSp>
        <p:nvCxnSpPr>
          <p:cNvPr id="435" name="Google Shape;435;p28"/>
          <p:cNvCxnSpPr>
            <a:stCxn id="434" idx="3"/>
            <a:endCxn id="421" idx="1"/>
          </p:cNvCxnSpPr>
          <p:nvPr/>
        </p:nvCxnSpPr>
        <p:spPr>
          <a:xfrm flipH="1" rot="10800000">
            <a:off x="1748056" y="1421678"/>
            <a:ext cx="8538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8"/>
          <p:cNvCxnSpPr>
            <a:stCxn id="421" idx="2"/>
            <a:endCxn id="419" idx="0"/>
          </p:cNvCxnSpPr>
          <p:nvPr/>
        </p:nvCxnSpPr>
        <p:spPr>
          <a:xfrm>
            <a:off x="3216700" y="1593675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8"/>
          <p:cNvCxnSpPr>
            <a:stCxn id="430" idx="3"/>
            <a:endCxn id="433" idx="1"/>
          </p:cNvCxnSpPr>
          <p:nvPr/>
        </p:nvCxnSpPr>
        <p:spPr>
          <a:xfrm>
            <a:off x="6752075" y="1442913"/>
            <a:ext cx="938400" cy="5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9"/>
          <p:cNvSpPr txBox="1"/>
          <p:nvPr/>
        </p:nvSpPr>
        <p:spPr>
          <a:xfrm>
            <a:off x="2601850" y="12495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</a:t>
            </a:r>
            <a:r>
              <a:rPr lang="en" sz="700">
                <a:solidFill>
                  <a:srgbClr val="FF0000"/>
                </a:solidFill>
              </a:rPr>
              <a:t>10.1.2.0/24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447" name="Google Shape;447;p29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448" name="Google Shape;448;p29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response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server_app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client_app </a:t>
            </a:r>
            <a:endParaRPr sz="1200"/>
          </a:p>
        </p:txBody>
      </p:sp>
      <p:sp>
        <p:nvSpPr>
          <p:cNvPr id="449" name="Google Shape;449;p29"/>
          <p:cNvSpPr txBox="1"/>
          <p:nvPr/>
        </p:nvSpPr>
        <p:spPr>
          <a:xfrm>
            <a:off x="2601850" y="8877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450" name="Google Shape;450;p29"/>
          <p:cNvCxnSpPr>
            <a:stCxn id="447" idx="0"/>
            <a:endCxn id="444" idx="2"/>
          </p:cNvCxnSpPr>
          <p:nvPr/>
        </p:nvCxnSpPr>
        <p:spPr>
          <a:xfrm rot="10800000">
            <a:off x="3216700" y="2276913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29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452" name="Google Shape;452;p29"/>
          <p:cNvCxnSpPr>
            <a:stCxn id="451" idx="1"/>
            <a:endCxn id="447" idx="3"/>
          </p:cNvCxnSpPr>
          <p:nvPr/>
        </p:nvCxnSpPr>
        <p:spPr>
          <a:xfrm flipH="1">
            <a:off x="3800356" y="272210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9"/>
          <p:cNvCxnSpPr>
            <a:stCxn id="445" idx="2"/>
            <a:endCxn id="451" idx="0"/>
          </p:cNvCxnSpPr>
          <p:nvPr/>
        </p:nvCxnSpPr>
        <p:spPr>
          <a:xfrm flipH="1">
            <a:off x="6120425" y="2276975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29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455" name="Google Shape;455;p29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10.1.2.0/24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456" name="Google Shape;456;p29"/>
          <p:cNvCxnSpPr>
            <a:stCxn id="455" idx="2"/>
            <a:endCxn id="445" idx="0"/>
          </p:cNvCxnSpPr>
          <p:nvPr/>
        </p:nvCxnSpPr>
        <p:spPr>
          <a:xfrm flipH="1">
            <a:off x="6126725" y="1614963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29"/>
          <p:cNvSpPr txBox="1"/>
          <p:nvPr/>
        </p:nvSpPr>
        <p:spPr>
          <a:xfrm>
            <a:off x="3645400" y="157700"/>
            <a:ext cx="27645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Node2node: Same virtual subnet</a:t>
            </a:r>
            <a:endParaRPr sz="1100"/>
          </a:p>
        </p:txBody>
      </p:sp>
      <p:sp>
        <p:nvSpPr>
          <p:cNvPr id="458" name="Google Shape;458;p29"/>
          <p:cNvSpPr txBox="1"/>
          <p:nvPr/>
        </p:nvSpPr>
        <p:spPr>
          <a:xfrm>
            <a:off x="7690356" y="18773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459" name="Google Shape;459;p29"/>
          <p:cNvSpPr txBox="1"/>
          <p:nvPr/>
        </p:nvSpPr>
        <p:spPr>
          <a:xfrm>
            <a:off x="518356" y="19349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cxnSp>
        <p:nvCxnSpPr>
          <p:cNvPr id="460" name="Google Shape;460;p29"/>
          <p:cNvCxnSpPr>
            <a:stCxn id="446" idx="1"/>
            <a:endCxn id="459" idx="3"/>
          </p:cNvCxnSpPr>
          <p:nvPr/>
        </p:nvCxnSpPr>
        <p:spPr>
          <a:xfrm flipH="1">
            <a:off x="1748050" y="1421625"/>
            <a:ext cx="8538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9"/>
          <p:cNvCxnSpPr>
            <a:stCxn id="444" idx="0"/>
            <a:endCxn id="446" idx="2"/>
          </p:cNvCxnSpPr>
          <p:nvPr/>
        </p:nvCxnSpPr>
        <p:spPr>
          <a:xfrm rot="10800000">
            <a:off x="3216700" y="1593575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9"/>
          <p:cNvCxnSpPr>
            <a:stCxn id="458" idx="1"/>
            <a:endCxn id="455" idx="3"/>
          </p:cNvCxnSpPr>
          <p:nvPr/>
        </p:nvCxnSpPr>
        <p:spPr>
          <a:xfrm rot="10800000">
            <a:off x="6751956" y="1442978"/>
            <a:ext cx="938400" cy="5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2601850" y="12495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192.168.7.0/24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472" name="Google Shape;472;p30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473" name="Google Shape;473;p30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request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client_app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server_app </a:t>
            </a:r>
            <a:endParaRPr sz="1200"/>
          </a:p>
        </p:txBody>
      </p:sp>
      <p:sp>
        <p:nvSpPr>
          <p:cNvPr id="474" name="Google Shape;474;p30"/>
          <p:cNvSpPr txBox="1"/>
          <p:nvPr/>
        </p:nvSpPr>
        <p:spPr>
          <a:xfrm>
            <a:off x="2601850" y="8877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475" name="Google Shape;475;p30"/>
          <p:cNvCxnSpPr>
            <a:stCxn id="469" idx="2"/>
            <a:endCxn id="472" idx="0"/>
          </p:cNvCxnSpPr>
          <p:nvPr/>
        </p:nvCxnSpPr>
        <p:spPr>
          <a:xfrm>
            <a:off x="3216700" y="22769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0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477" name="Google Shape;477;p30"/>
          <p:cNvCxnSpPr>
            <a:stCxn id="472" idx="3"/>
            <a:endCxn id="476" idx="1"/>
          </p:cNvCxnSpPr>
          <p:nvPr/>
        </p:nvCxnSpPr>
        <p:spPr>
          <a:xfrm flipH="1" rot="10800000">
            <a:off x="3800350" y="272211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30"/>
          <p:cNvCxnSpPr>
            <a:stCxn id="476" idx="0"/>
            <a:endCxn id="470" idx="2"/>
          </p:cNvCxnSpPr>
          <p:nvPr/>
        </p:nvCxnSpPr>
        <p:spPr>
          <a:xfrm flipH="1" rot="10800000">
            <a:off x="6120406" y="2276903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30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480" name="Google Shape;480;p30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192.168.7.0/24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481" name="Google Shape;481;p30"/>
          <p:cNvCxnSpPr>
            <a:stCxn id="470" idx="0"/>
            <a:endCxn id="480" idx="2"/>
          </p:cNvCxnSpPr>
          <p:nvPr/>
        </p:nvCxnSpPr>
        <p:spPr>
          <a:xfrm flipH="1" rot="10800000">
            <a:off x="6126725" y="1614875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0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Node2site: Different virtual subnet</a:t>
            </a:r>
            <a:endParaRPr sz="1100"/>
          </a:p>
        </p:txBody>
      </p:sp>
      <p:sp>
        <p:nvSpPr>
          <p:cNvPr id="483" name="Google Shape;483;p30"/>
          <p:cNvSpPr txBox="1"/>
          <p:nvPr/>
        </p:nvSpPr>
        <p:spPr>
          <a:xfrm>
            <a:off x="518356" y="19349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cxnSp>
        <p:nvCxnSpPr>
          <p:cNvPr id="484" name="Google Shape;484;p30"/>
          <p:cNvCxnSpPr>
            <a:stCxn id="483" idx="3"/>
            <a:endCxn id="471" idx="1"/>
          </p:cNvCxnSpPr>
          <p:nvPr/>
        </p:nvCxnSpPr>
        <p:spPr>
          <a:xfrm flipH="1" rot="10800000">
            <a:off x="1748056" y="1421678"/>
            <a:ext cx="8538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0"/>
          <p:cNvCxnSpPr>
            <a:stCxn id="471" idx="2"/>
            <a:endCxn id="469" idx="0"/>
          </p:cNvCxnSpPr>
          <p:nvPr/>
        </p:nvCxnSpPr>
        <p:spPr>
          <a:xfrm>
            <a:off x="3216700" y="1593675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0"/>
          <p:cNvCxnSpPr>
            <a:stCxn id="480" idx="3"/>
          </p:cNvCxnSpPr>
          <p:nvPr/>
        </p:nvCxnSpPr>
        <p:spPr>
          <a:xfrm flipH="1" rot="10800000">
            <a:off x="6752075" y="1430613"/>
            <a:ext cx="6660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0"/>
          <p:cNvSpPr txBox="1"/>
          <p:nvPr/>
        </p:nvSpPr>
        <p:spPr>
          <a:xfrm>
            <a:off x="7474675" y="1877375"/>
            <a:ext cx="13212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192.168.7.1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7369831" y="41130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489" name="Google Shape;489;p30"/>
          <p:cNvSpPr txBox="1"/>
          <p:nvPr/>
        </p:nvSpPr>
        <p:spPr>
          <a:xfrm>
            <a:off x="6836350" y="3681750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B:192.168.7.5</a:t>
            </a:r>
            <a:endParaRPr sz="1100"/>
          </a:p>
        </p:txBody>
      </p:sp>
      <p:sp>
        <p:nvSpPr>
          <p:cNvPr id="490" name="Google Shape;490;p30"/>
          <p:cNvSpPr txBox="1"/>
          <p:nvPr/>
        </p:nvSpPr>
        <p:spPr>
          <a:xfrm>
            <a:off x="7474675" y="11849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10.1.2.3/32</a:t>
            </a:r>
            <a:r>
              <a:rPr lang="en" sz="800"/>
              <a:t> -o br0 -j MASQUERADE</a:t>
            </a:r>
            <a:endParaRPr sz="800"/>
          </a:p>
        </p:txBody>
      </p:sp>
      <p:sp>
        <p:nvSpPr>
          <p:cNvPr id="491" name="Google Shape;491;p30"/>
          <p:cNvSpPr txBox="1"/>
          <p:nvPr/>
        </p:nvSpPr>
        <p:spPr>
          <a:xfrm>
            <a:off x="7474675" y="840825"/>
            <a:ext cx="1395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cxnSp>
        <p:nvCxnSpPr>
          <p:cNvPr id="492" name="Google Shape;492;p30"/>
          <p:cNvCxnSpPr>
            <a:stCxn id="490" idx="2"/>
            <a:endCxn id="487" idx="0"/>
          </p:cNvCxnSpPr>
          <p:nvPr/>
        </p:nvCxnSpPr>
        <p:spPr>
          <a:xfrm>
            <a:off x="8135275" y="1700925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0"/>
          <p:cNvCxnSpPr>
            <a:stCxn id="487" idx="2"/>
            <a:endCxn id="489" idx="0"/>
          </p:cNvCxnSpPr>
          <p:nvPr/>
        </p:nvCxnSpPr>
        <p:spPr>
          <a:xfrm flipH="1">
            <a:off x="7816075" y="2276975"/>
            <a:ext cx="319200" cy="14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1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2601850" y="12495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</a:t>
            </a:r>
            <a:r>
              <a:rPr lang="en" sz="700">
                <a:solidFill>
                  <a:srgbClr val="FF0000"/>
                </a:solidFill>
              </a:rPr>
              <a:t>10.1.2.3/32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503" name="Google Shape;503;p31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504" name="Google Shape;504;p31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response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server_app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client_app </a:t>
            </a:r>
            <a:endParaRPr sz="1200"/>
          </a:p>
        </p:txBody>
      </p:sp>
      <p:sp>
        <p:nvSpPr>
          <p:cNvPr id="505" name="Google Shape;505;p31"/>
          <p:cNvSpPr txBox="1"/>
          <p:nvPr/>
        </p:nvSpPr>
        <p:spPr>
          <a:xfrm>
            <a:off x="2601850" y="8877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506" name="Google Shape;506;p31"/>
          <p:cNvCxnSpPr>
            <a:stCxn id="503" idx="0"/>
            <a:endCxn id="500" idx="2"/>
          </p:cNvCxnSpPr>
          <p:nvPr/>
        </p:nvCxnSpPr>
        <p:spPr>
          <a:xfrm rot="10800000">
            <a:off x="3216700" y="2276913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31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508" name="Google Shape;508;p31"/>
          <p:cNvCxnSpPr>
            <a:stCxn id="507" idx="1"/>
            <a:endCxn id="503" idx="3"/>
          </p:cNvCxnSpPr>
          <p:nvPr/>
        </p:nvCxnSpPr>
        <p:spPr>
          <a:xfrm flipH="1">
            <a:off x="3800356" y="272210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31"/>
          <p:cNvCxnSpPr>
            <a:stCxn id="501" idx="2"/>
            <a:endCxn id="507" idx="0"/>
          </p:cNvCxnSpPr>
          <p:nvPr/>
        </p:nvCxnSpPr>
        <p:spPr>
          <a:xfrm flipH="1">
            <a:off x="6120425" y="2276975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31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511" name="Google Shape;511;p31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10.1.2.3/32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512" name="Google Shape;512;p31"/>
          <p:cNvCxnSpPr>
            <a:stCxn id="511" idx="2"/>
            <a:endCxn id="501" idx="0"/>
          </p:cNvCxnSpPr>
          <p:nvPr/>
        </p:nvCxnSpPr>
        <p:spPr>
          <a:xfrm flipH="1">
            <a:off x="6126725" y="1614963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31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Node2site: Different virtual subnet</a:t>
            </a:r>
            <a:endParaRPr sz="1100"/>
          </a:p>
        </p:txBody>
      </p:sp>
      <p:sp>
        <p:nvSpPr>
          <p:cNvPr id="514" name="Google Shape;514;p31"/>
          <p:cNvSpPr txBox="1"/>
          <p:nvPr/>
        </p:nvSpPr>
        <p:spPr>
          <a:xfrm>
            <a:off x="518356" y="19349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cxnSp>
        <p:nvCxnSpPr>
          <p:cNvPr id="515" name="Google Shape;515;p31"/>
          <p:cNvCxnSpPr>
            <a:stCxn id="502" idx="1"/>
            <a:endCxn id="514" idx="3"/>
          </p:cNvCxnSpPr>
          <p:nvPr/>
        </p:nvCxnSpPr>
        <p:spPr>
          <a:xfrm flipH="1">
            <a:off x="1748050" y="1421625"/>
            <a:ext cx="8538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1"/>
          <p:cNvCxnSpPr>
            <a:stCxn id="500" idx="0"/>
            <a:endCxn id="502" idx="2"/>
          </p:cNvCxnSpPr>
          <p:nvPr/>
        </p:nvCxnSpPr>
        <p:spPr>
          <a:xfrm rot="10800000">
            <a:off x="3216700" y="1593575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31"/>
          <p:cNvCxnSpPr>
            <a:stCxn id="518" idx="1"/>
            <a:endCxn id="511" idx="3"/>
          </p:cNvCxnSpPr>
          <p:nvPr/>
        </p:nvCxnSpPr>
        <p:spPr>
          <a:xfrm rot="10800000">
            <a:off x="6751975" y="1442925"/>
            <a:ext cx="7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1"/>
          <p:cNvSpPr txBox="1"/>
          <p:nvPr/>
        </p:nvSpPr>
        <p:spPr>
          <a:xfrm>
            <a:off x="7474675" y="1877375"/>
            <a:ext cx="13212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192.168.7.1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1"/>
          <p:cNvSpPr txBox="1"/>
          <p:nvPr/>
        </p:nvSpPr>
        <p:spPr>
          <a:xfrm>
            <a:off x="7369831" y="41130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521" name="Google Shape;521;p31"/>
          <p:cNvSpPr txBox="1"/>
          <p:nvPr/>
        </p:nvSpPr>
        <p:spPr>
          <a:xfrm>
            <a:off x="6836350" y="3681750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B:192.168.7.5</a:t>
            </a:r>
            <a:endParaRPr sz="1100"/>
          </a:p>
        </p:txBody>
      </p:sp>
      <p:sp>
        <p:nvSpPr>
          <p:cNvPr id="518" name="Google Shape;518;p31"/>
          <p:cNvSpPr txBox="1"/>
          <p:nvPr/>
        </p:nvSpPr>
        <p:spPr>
          <a:xfrm>
            <a:off x="7474675" y="11849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10.1.2.3/32</a:t>
            </a:r>
            <a:r>
              <a:rPr lang="en" sz="800"/>
              <a:t> -o br0 -j MASQUERADE</a:t>
            </a:r>
            <a:endParaRPr sz="800"/>
          </a:p>
        </p:txBody>
      </p:sp>
      <p:sp>
        <p:nvSpPr>
          <p:cNvPr id="522" name="Google Shape;522;p31"/>
          <p:cNvSpPr txBox="1"/>
          <p:nvPr/>
        </p:nvSpPr>
        <p:spPr>
          <a:xfrm>
            <a:off x="7474675" y="840825"/>
            <a:ext cx="1395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cxnSp>
        <p:nvCxnSpPr>
          <p:cNvPr id="523" name="Google Shape;523;p31"/>
          <p:cNvCxnSpPr>
            <a:stCxn id="519" idx="0"/>
            <a:endCxn id="518" idx="2"/>
          </p:cNvCxnSpPr>
          <p:nvPr/>
        </p:nvCxnSpPr>
        <p:spPr>
          <a:xfrm rot="10800000">
            <a:off x="8135275" y="1700975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1"/>
          <p:cNvCxnSpPr>
            <a:stCxn id="521" idx="0"/>
            <a:endCxn id="519" idx="2"/>
          </p:cNvCxnSpPr>
          <p:nvPr/>
        </p:nvCxnSpPr>
        <p:spPr>
          <a:xfrm flipH="1" rot="10800000">
            <a:off x="7816150" y="2276850"/>
            <a:ext cx="319200" cy="14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2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2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2"/>
          <p:cNvSpPr txBox="1"/>
          <p:nvPr/>
        </p:nvSpPr>
        <p:spPr>
          <a:xfrm>
            <a:off x="2601850" y="12495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192.168.7.0/24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534" name="Google Shape;534;p32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535" name="Google Shape;535;p32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request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client_app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server_app </a:t>
            </a:r>
            <a:endParaRPr sz="1200"/>
          </a:p>
        </p:txBody>
      </p:sp>
      <p:sp>
        <p:nvSpPr>
          <p:cNvPr id="536" name="Google Shape;536;p32"/>
          <p:cNvSpPr txBox="1"/>
          <p:nvPr/>
        </p:nvSpPr>
        <p:spPr>
          <a:xfrm>
            <a:off x="2601850" y="8877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537" name="Google Shape;537;p32"/>
          <p:cNvCxnSpPr>
            <a:stCxn id="531" idx="2"/>
            <a:endCxn id="534" idx="0"/>
          </p:cNvCxnSpPr>
          <p:nvPr/>
        </p:nvCxnSpPr>
        <p:spPr>
          <a:xfrm>
            <a:off x="3216700" y="22769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32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539" name="Google Shape;539;p32"/>
          <p:cNvCxnSpPr>
            <a:stCxn id="534" idx="3"/>
            <a:endCxn id="538" idx="1"/>
          </p:cNvCxnSpPr>
          <p:nvPr/>
        </p:nvCxnSpPr>
        <p:spPr>
          <a:xfrm flipH="1" rot="10800000">
            <a:off x="3800350" y="272211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2"/>
          <p:cNvCxnSpPr>
            <a:stCxn id="538" idx="0"/>
            <a:endCxn id="532" idx="2"/>
          </p:cNvCxnSpPr>
          <p:nvPr/>
        </p:nvCxnSpPr>
        <p:spPr>
          <a:xfrm flipH="1" rot="10800000">
            <a:off x="6120406" y="2276903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2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542" name="Google Shape;542;p32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192.168.7.0/24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543" name="Google Shape;543;p32"/>
          <p:cNvCxnSpPr>
            <a:stCxn id="532" idx="0"/>
            <a:endCxn id="542" idx="2"/>
          </p:cNvCxnSpPr>
          <p:nvPr/>
        </p:nvCxnSpPr>
        <p:spPr>
          <a:xfrm flipH="1" rot="10800000">
            <a:off x="6126725" y="1614875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2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Node2site: Same virtual subnet</a:t>
            </a:r>
            <a:endParaRPr sz="1100"/>
          </a:p>
        </p:txBody>
      </p:sp>
      <p:sp>
        <p:nvSpPr>
          <p:cNvPr id="545" name="Google Shape;545;p32"/>
          <p:cNvSpPr txBox="1"/>
          <p:nvPr/>
        </p:nvSpPr>
        <p:spPr>
          <a:xfrm>
            <a:off x="518356" y="19349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cxnSp>
        <p:nvCxnSpPr>
          <p:cNvPr id="546" name="Google Shape;546;p32"/>
          <p:cNvCxnSpPr>
            <a:stCxn id="545" idx="3"/>
            <a:endCxn id="533" idx="1"/>
          </p:cNvCxnSpPr>
          <p:nvPr/>
        </p:nvCxnSpPr>
        <p:spPr>
          <a:xfrm flipH="1" rot="10800000">
            <a:off x="1748056" y="1421678"/>
            <a:ext cx="8538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2"/>
          <p:cNvCxnSpPr>
            <a:stCxn id="533" idx="2"/>
            <a:endCxn id="531" idx="0"/>
          </p:cNvCxnSpPr>
          <p:nvPr/>
        </p:nvCxnSpPr>
        <p:spPr>
          <a:xfrm>
            <a:off x="3216700" y="1593675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2"/>
          <p:cNvCxnSpPr>
            <a:stCxn id="542" idx="3"/>
          </p:cNvCxnSpPr>
          <p:nvPr/>
        </p:nvCxnSpPr>
        <p:spPr>
          <a:xfrm flipH="1" rot="10800000">
            <a:off x="6752075" y="1430613"/>
            <a:ext cx="6660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2"/>
          <p:cNvSpPr txBox="1"/>
          <p:nvPr/>
        </p:nvSpPr>
        <p:spPr>
          <a:xfrm>
            <a:off x="7474675" y="1877375"/>
            <a:ext cx="13212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192.168.7.1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2"/>
          <p:cNvSpPr txBox="1"/>
          <p:nvPr/>
        </p:nvSpPr>
        <p:spPr>
          <a:xfrm>
            <a:off x="7369831" y="41130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551" name="Google Shape;551;p32"/>
          <p:cNvSpPr txBox="1"/>
          <p:nvPr/>
        </p:nvSpPr>
        <p:spPr>
          <a:xfrm>
            <a:off x="6836350" y="3681750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B:192.168.7.5</a:t>
            </a:r>
            <a:endParaRPr sz="1100"/>
          </a:p>
        </p:txBody>
      </p:sp>
      <p:sp>
        <p:nvSpPr>
          <p:cNvPr id="552" name="Google Shape;552;p32"/>
          <p:cNvSpPr txBox="1"/>
          <p:nvPr/>
        </p:nvSpPr>
        <p:spPr>
          <a:xfrm>
            <a:off x="7474675" y="11849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10.1.2.3/32</a:t>
            </a:r>
            <a:r>
              <a:rPr lang="en" sz="800"/>
              <a:t> -o br0 -j MASQUERADE</a:t>
            </a:r>
            <a:endParaRPr sz="800"/>
          </a:p>
        </p:txBody>
      </p:sp>
      <p:sp>
        <p:nvSpPr>
          <p:cNvPr id="553" name="Google Shape;553;p32"/>
          <p:cNvSpPr txBox="1"/>
          <p:nvPr/>
        </p:nvSpPr>
        <p:spPr>
          <a:xfrm>
            <a:off x="7474675" y="840825"/>
            <a:ext cx="1395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cxnSp>
        <p:nvCxnSpPr>
          <p:cNvPr id="554" name="Google Shape;554;p32"/>
          <p:cNvCxnSpPr>
            <a:stCxn id="552" idx="2"/>
            <a:endCxn id="549" idx="0"/>
          </p:cNvCxnSpPr>
          <p:nvPr/>
        </p:nvCxnSpPr>
        <p:spPr>
          <a:xfrm>
            <a:off x="8135275" y="1700925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32"/>
          <p:cNvCxnSpPr>
            <a:stCxn id="549" idx="2"/>
            <a:endCxn id="551" idx="0"/>
          </p:cNvCxnSpPr>
          <p:nvPr/>
        </p:nvCxnSpPr>
        <p:spPr>
          <a:xfrm flipH="1">
            <a:off x="7816075" y="2276975"/>
            <a:ext cx="319200" cy="14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3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3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3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3"/>
          <p:cNvSpPr txBox="1"/>
          <p:nvPr/>
        </p:nvSpPr>
        <p:spPr>
          <a:xfrm>
            <a:off x="2601850" y="12495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</a:t>
            </a:r>
            <a:r>
              <a:rPr lang="en" sz="700">
                <a:solidFill>
                  <a:srgbClr val="FF0000"/>
                </a:solidFill>
              </a:rPr>
              <a:t>10.1.2.0/24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565" name="Google Shape;565;p33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566" name="Google Shape;566;p33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response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server_app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client_app </a:t>
            </a:r>
            <a:endParaRPr sz="1200"/>
          </a:p>
        </p:txBody>
      </p:sp>
      <p:sp>
        <p:nvSpPr>
          <p:cNvPr id="567" name="Google Shape;567;p33"/>
          <p:cNvSpPr txBox="1"/>
          <p:nvPr/>
        </p:nvSpPr>
        <p:spPr>
          <a:xfrm>
            <a:off x="2601850" y="8877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568" name="Google Shape;568;p33"/>
          <p:cNvCxnSpPr>
            <a:stCxn id="565" idx="0"/>
            <a:endCxn id="562" idx="2"/>
          </p:cNvCxnSpPr>
          <p:nvPr/>
        </p:nvCxnSpPr>
        <p:spPr>
          <a:xfrm rot="10800000">
            <a:off x="3216700" y="2276913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33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570" name="Google Shape;570;p33"/>
          <p:cNvCxnSpPr>
            <a:stCxn id="569" idx="1"/>
            <a:endCxn id="565" idx="3"/>
          </p:cNvCxnSpPr>
          <p:nvPr/>
        </p:nvCxnSpPr>
        <p:spPr>
          <a:xfrm flipH="1">
            <a:off x="3800356" y="272210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33"/>
          <p:cNvCxnSpPr>
            <a:stCxn id="563" idx="2"/>
            <a:endCxn id="569" idx="0"/>
          </p:cNvCxnSpPr>
          <p:nvPr/>
        </p:nvCxnSpPr>
        <p:spPr>
          <a:xfrm flipH="1">
            <a:off x="6120425" y="2276975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33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573" name="Google Shape;573;p33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10.1.2.0/24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574" name="Google Shape;574;p33"/>
          <p:cNvCxnSpPr>
            <a:stCxn id="573" idx="2"/>
            <a:endCxn id="563" idx="0"/>
          </p:cNvCxnSpPr>
          <p:nvPr/>
        </p:nvCxnSpPr>
        <p:spPr>
          <a:xfrm flipH="1">
            <a:off x="6126725" y="1614963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33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Node2site: Same virtual subnet</a:t>
            </a:r>
            <a:endParaRPr sz="1100"/>
          </a:p>
        </p:txBody>
      </p:sp>
      <p:sp>
        <p:nvSpPr>
          <p:cNvPr id="576" name="Google Shape;576;p33"/>
          <p:cNvSpPr txBox="1"/>
          <p:nvPr/>
        </p:nvSpPr>
        <p:spPr>
          <a:xfrm>
            <a:off x="518356" y="19349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cxnSp>
        <p:nvCxnSpPr>
          <p:cNvPr id="577" name="Google Shape;577;p33"/>
          <p:cNvCxnSpPr>
            <a:stCxn id="564" idx="1"/>
            <a:endCxn id="576" idx="3"/>
          </p:cNvCxnSpPr>
          <p:nvPr/>
        </p:nvCxnSpPr>
        <p:spPr>
          <a:xfrm flipH="1">
            <a:off x="1748050" y="1421625"/>
            <a:ext cx="8538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33"/>
          <p:cNvCxnSpPr>
            <a:stCxn id="562" idx="0"/>
            <a:endCxn id="564" idx="2"/>
          </p:cNvCxnSpPr>
          <p:nvPr/>
        </p:nvCxnSpPr>
        <p:spPr>
          <a:xfrm rot="10800000">
            <a:off x="3216700" y="1593575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33"/>
          <p:cNvCxnSpPr>
            <a:stCxn id="580" idx="1"/>
            <a:endCxn id="573" idx="3"/>
          </p:cNvCxnSpPr>
          <p:nvPr/>
        </p:nvCxnSpPr>
        <p:spPr>
          <a:xfrm rot="10800000">
            <a:off x="6751975" y="1442925"/>
            <a:ext cx="7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33"/>
          <p:cNvSpPr txBox="1"/>
          <p:nvPr/>
        </p:nvSpPr>
        <p:spPr>
          <a:xfrm>
            <a:off x="7474675" y="1877375"/>
            <a:ext cx="13212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192.168.7.1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3"/>
          <p:cNvSpPr txBox="1"/>
          <p:nvPr/>
        </p:nvSpPr>
        <p:spPr>
          <a:xfrm>
            <a:off x="7369831" y="41130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583" name="Google Shape;583;p33"/>
          <p:cNvSpPr txBox="1"/>
          <p:nvPr/>
        </p:nvSpPr>
        <p:spPr>
          <a:xfrm>
            <a:off x="6836350" y="3681750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B:192.168.7.5</a:t>
            </a:r>
            <a:endParaRPr sz="1100"/>
          </a:p>
        </p:txBody>
      </p:sp>
      <p:sp>
        <p:nvSpPr>
          <p:cNvPr id="580" name="Google Shape;580;p33"/>
          <p:cNvSpPr txBox="1"/>
          <p:nvPr/>
        </p:nvSpPr>
        <p:spPr>
          <a:xfrm>
            <a:off x="7474675" y="11849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10.1.2.0/24</a:t>
            </a:r>
            <a:r>
              <a:rPr lang="en" sz="800"/>
              <a:t> -o br0 -j MASQUERADE</a:t>
            </a:r>
            <a:endParaRPr sz="800"/>
          </a:p>
        </p:txBody>
      </p:sp>
      <p:sp>
        <p:nvSpPr>
          <p:cNvPr id="584" name="Google Shape;584;p33"/>
          <p:cNvSpPr txBox="1"/>
          <p:nvPr/>
        </p:nvSpPr>
        <p:spPr>
          <a:xfrm>
            <a:off x="7474675" y="840825"/>
            <a:ext cx="1395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cxnSp>
        <p:nvCxnSpPr>
          <p:cNvPr id="585" name="Google Shape;585;p33"/>
          <p:cNvCxnSpPr>
            <a:stCxn id="581" idx="0"/>
            <a:endCxn id="580" idx="2"/>
          </p:cNvCxnSpPr>
          <p:nvPr/>
        </p:nvCxnSpPr>
        <p:spPr>
          <a:xfrm rot="10800000">
            <a:off x="8135275" y="1700975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33"/>
          <p:cNvCxnSpPr>
            <a:stCxn id="583" idx="0"/>
            <a:endCxn id="581" idx="2"/>
          </p:cNvCxnSpPr>
          <p:nvPr/>
        </p:nvCxnSpPr>
        <p:spPr>
          <a:xfrm flipH="1" rot="10800000">
            <a:off x="7816150" y="2276850"/>
            <a:ext cx="319200" cy="14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329800"/>
            <a:ext cx="7886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TINC-VPN</a:t>
            </a:r>
            <a:endParaRPr sz="1100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1089422"/>
            <a:ext cx="7886700" cy="501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1.Set up tinc-vpn</a:t>
            </a:r>
            <a:endParaRPr sz="1100"/>
          </a:p>
        </p:txBody>
      </p:sp>
      <p:sp>
        <p:nvSpPr>
          <p:cNvPr id="72" name="Google Shape;72;p16"/>
          <p:cNvSpPr txBox="1"/>
          <p:nvPr/>
        </p:nvSpPr>
        <p:spPr>
          <a:xfrm>
            <a:off x="798909" y="1589484"/>
            <a:ext cx="5180409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1.1 Set up the virtual interface</a:t>
            </a:r>
            <a:endParaRPr sz="1100"/>
          </a:p>
        </p:txBody>
      </p:sp>
      <p:sp>
        <p:nvSpPr>
          <p:cNvPr id="73" name="Google Shape;73;p16"/>
          <p:cNvSpPr txBox="1"/>
          <p:nvPr/>
        </p:nvSpPr>
        <p:spPr>
          <a:xfrm>
            <a:off x="6613075" y="3976575"/>
            <a:ext cx="24858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1.vnic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interfaces </a:t>
            </a: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appear after tinc setting up</a:t>
            </a:r>
            <a:endParaRPr b="0" i="0" sz="1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vnic interfaces </a:t>
            </a: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disappear after tinc exiting</a:t>
            </a:r>
            <a:endParaRPr sz="1100"/>
          </a:p>
        </p:txBody>
      </p:sp>
      <p:sp>
        <p:nvSpPr>
          <p:cNvPr id="74" name="Google Shape;74;p16"/>
          <p:cNvSpPr txBox="1"/>
          <p:nvPr/>
        </p:nvSpPr>
        <p:spPr>
          <a:xfrm>
            <a:off x="3415100" y="1975940"/>
            <a:ext cx="2650200" cy="1850100"/>
          </a:xfrm>
          <a:prstGeom prst="rect">
            <a:avLst/>
          </a:prstGeom>
          <a:solidFill>
            <a:srgbClr val="DD7E6B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923900" y="2399775"/>
            <a:ext cx="1533300" cy="900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76" name="Google Shape;76;p16"/>
          <p:cNvSpPr/>
          <p:nvPr/>
        </p:nvSpPr>
        <p:spPr>
          <a:xfrm>
            <a:off x="1933525" y="2489700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fd_vnic</a:t>
            </a:r>
            <a:endParaRPr sz="800"/>
          </a:p>
        </p:txBody>
      </p:sp>
      <p:sp>
        <p:nvSpPr>
          <p:cNvPr id="77" name="Google Shape;77;p16"/>
          <p:cNvSpPr/>
          <p:nvPr/>
        </p:nvSpPr>
        <p:spPr>
          <a:xfrm>
            <a:off x="3415100" y="2399775"/>
            <a:ext cx="8607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vnic driver</a:t>
            </a:r>
            <a:endParaRPr sz="1000"/>
          </a:p>
        </p:txBody>
      </p:sp>
      <p:cxnSp>
        <p:nvCxnSpPr>
          <p:cNvPr id="78" name="Google Shape;78;p16"/>
          <p:cNvCxnSpPr>
            <a:stCxn id="76" idx="3"/>
            <a:endCxn id="77" idx="1"/>
          </p:cNvCxnSpPr>
          <p:nvPr/>
        </p:nvCxnSpPr>
        <p:spPr>
          <a:xfrm>
            <a:off x="2457325" y="2571750"/>
            <a:ext cx="957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/>
          <p:nvPr/>
        </p:nvSpPr>
        <p:spPr>
          <a:xfrm>
            <a:off x="4872900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tun0</a:t>
            </a:r>
            <a:endParaRPr sz="1000"/>
          </a:p>
        </p:txBody>
      </p:sp>
      <p:sp>
        <p:nvSpPr>
          <p:cNvPr id="80" name="Google Shape;80;p16"/>
          <p:cNvSpPr/>
          <p:nvPr/>
        </p:nvSpPr>
        <p:spPr>
          <a:xfrm>
            <a:off x="5583725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tap1</a:t>
            </a:r>
            <a:endParaRPr sz="1000"/>
          </a:p>
        </p:txBody>
      </p:sp>
      <p:sp>
        <p:nvSpPr>
          <p:cNvPr id="81" name="Google Shape;81;p16"/>
          <p:cNvSpPr/>
          <p:nvPr/>
        </p:nvSpPr>
        <p:spPr>
          <a:xfrm>
            <a:off x="3415100" y="3130625"/>
            <a:ext cx="8607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r>
              <a:rPr lang="en" sz="1000"/>
              <a:t>nic drivers</a:t>
            </a:r>
            <a:endParaRPr sz="1000"/>
          </a:p>
        </p:txBody>
      </p:sp>
      <p:sp>
        <p:nvSpPr>
          <p:cNvPr id="82" name="Google Shape;82;p16"/>
          <p:cNvSpPr/>
          <p:nvPr/>
        </p:nvSpPr>
        <p:spPr>
          <a:xfrm>
            <a:off x="3415100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eth</a:t>
            </a:r>
            <a:r>
              <a:rPr lang="en" sz="1000"/>
              <a:t>0</a:t>
            </a:r>
            <a:endParaRPr sz="1000"/>
          </a:p>
        </p:txBody>
      </p:sp>
      <p:sp>
        <p:nvSpPr>
          <p:cNvPr id="83" name="Google Shape;83;p16"/>
          <p:cNvSpPr/>
          <p:nvPr/>
        </p:nvSpPr>
        <p:spPr>
          <a:xfrm>
            <a:off x="4109425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eth</a:t>
            </a:r>
            <a:r>
              <a:rPr lang="en" sz="1000"/>
              <a:t>1</a:t>
            </a:r>
            <a:endParaRPr sz="1000"/>
          </a:p>
        </p:txBody>
      </p:sp>
      <p:sp>
        <p:nvSpPr>
          <p:cNvPr id="84" name="Google Shape;84;p16"/>
          <p:cNvSpPr/>
          <p:nvPr/>
        </p:nvSpPr>
        <p:spPr>
          <a:xfrm>
            <a:off x="3650475" y="3986600"/>
            <a:ext cx="711350" cy="101625"/>
          </a:xfrm>
          <a:custGeom>
            <a:rect b="b" l="l" r="r" t="t"/>
            <a:pathLst>
              <a:path extrusionOk="0" h="4065" w="28454">
                <a:moveTo>
                  <a:pt x="0" y="4065"/>
                </a:moveTo>
                <a:lnTo>
                  <a:pt x="313" y="0"/>
                </a:lnTo>
                <a:lnTo>
                  <a:pt x="28454" y="0"/>
                </a:lnTo>
                <a:lnTo>
                  <a:pt x="28454" y="375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5" name="Google Shape;85;p16"/>
          <p:cNvCxnSpPr/>
          <p:nvPr/>
        </p:nvCxnSpPr>
        <p:spPr>
          <a:xfrm>
            <a:off x="3970975" y="3486325"/>
            <a:ext cx="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4419600" y="2794425"/>
            <a:ext cx="711300" cy="354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088775" y="3970975"/>
            <a:ext cx="742600" cy="125075"/>
          </a:xfrm>
          <a:custGeom>
            <a:rect b="b" l="l" r="r" t="t"/>
            <a:pathLst>
              <a:path extrusionOk="0" h="5003" w="29704">
                <a:moveTo>
                  <a:pt x="0" y="4690"/>
                </a:moveTo>
                <a:lnTo>
                  <a:pt x="313" y="312"/>
                </a:lnTo>
                <a:lnTo>
                  <a:pt x="29704" y="0"/>
                </a:lnTo>
                <a:lnTo>
                  <a:pt x="29704" y="500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6"/>
          <p:cNvSpPr/>
          <p:nvPr/>
        </p:nvSpPr>
        <p:spPr>
          <a:xfrm>
            <a:off x="4275800" y="2572650"/>
            <a:ext cx="1219391" cy="1413941"/>
          </a:xfrm>
          <a:custGeom>
            <a:rect b="b" l="l" r="r" t="t"/>
            <a:pathLst>
              <a:path extrusionOk="0" h="55656" w="51278">
                <a:moveTo>
                  <a:pt x="0" y="313"/>
                </a:moveTo>
                <a:lnTo>
                  <a:pt x="51278" y="0"/>
                </a:lnTo>
                <a:lnTo>
                  <a:pt x="50653" y="5565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6"/>
          <p:cNvSpPr/>
          <p:nvPr/>
        </p:nvSpPr>
        <p:spPr>
          <a:xfrm>
            <a:off x="1933525" y="2745675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fd_tcp</a:t>
            </a:r>
            <a:endParaRPr sz="800"/>
          </a:p>
        </p:txBody>
      </p:sp>
      <p:sp>
        <p:nvSpPr>
          <p:cNvPr id="90" name="Google Shape;90;p16"/>
          <p:cNvSpPr/>
          <p:nvPr/>
        </p:nvSpPr>
        <p:spPr>
          <a:xfrm>
            <a:off x="1933525" y="3001650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fd_udp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4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4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4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4"/>
          <p:cNvSpPr txBox="1"/>
          <p:nvPr/>
        </p:nvSpPr>
        <p:spPr>
          <a:xfrm>
            <a:off x="766725" y="11227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10.1.4.8</a:t>
            </a:r>
            <a:r>
              <a:rPr lang="en" sz="700">
                <a:solidFill>
                  <a:srgbClr val="FF0000"/>
                </a:solidFill>
              </a:rPr>
              <a:t>/32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596" name="Google Shape;596;p34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597" name="Google Shape;597;p34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request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client_app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server_app </a:t>
            </a:r>
            <a:endParaRPr sz="1200"/>
          </a:p>
        </p:txBody>
      </p:sp>
      <p:sp>
        <p:nvSpPr>
          <p:cNvPr id="598" name="Google Shape;598;p34"/>
          <p:cNvSpPr txBox="1"/>
          <p:nvPr/>
        </p:nvSpPr>
        <p:spPr>
          <a:xfrm>
            <a:off x="700875" y="757450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599" name="Google Shape;599;p34"/>
          <p:cNvCxnSpPr>
            <a:stCxn id="593" idx="2"/>
            <a:endCxn id="596" idx="0"/>
          </p:cNvCxnSpPr>
          <p:nvPr/>
        </p:nvCxnSpPr>
        <p:spPr>
          <a:xfrm>
            <a:off x="3216700" y="22769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34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601" name="Google Shape;601;p34"/>
          <p:cNvCxnSpPr>
            <a:stCxn id="596" idx="3"/>
            <a:endCxn id="600" idx="1"/>
          </p:cNvCxnSpPr>
          <p:nvPr/>
        </p:nvCxnSpPr>
        <p:spPr>
          <a:xfrm flipH="1" rot="10800000">
            <a:off x="3800350" y="272211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34"/>
          <p:cNvCxnSpPr>
            <a:stCxn id="600" idx="0"/>
            <a:endCxn id="594" idx="2"/>
          </p:cNvCxnSpPr>
          <p:nvPr/>
        </p:nvCxnSpPr>
        <p:spPr>
          <a:xfrm flipH="1" rot="10800000">
            <a:off x="6120406" y="2276903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34"/>
          <p:cNvSpPr txBox="1"/>
          <p:nvPr/>
        </p:nvSpPr>
        <p:spPr>
          <a:xfrm>
            <a:off x="5385550" y="757438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604" name="Google Shape;604;p34"/>
          <p:cNvSpPr txBox="1"/>
          <p:nvPr/>
        </p:nvSpPr>
        <p:spPr>
          <a:xfrm>
            <a:off x="5517125" y="1187438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10.1.4.8</a:t>
            </a:r>
            <a:r>
              <a:rPr lang="en" sz="700">
                <a:solidFill>
                  <a:srgbClr val="FF0000"/>
                </a:solidFill>
              </a:rPr>
              <a:t>/32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605" name="Google Shape;605;p34"/>
          <p:cNvCxnSpPr>
            <a:stCxn id="594" idx="0"/>
            <a:endCxn id="604" idx="2"/>
          </p:cNvCxnSpPr>
          <p:nvPr/>
        </p:nvCxnSpPr>
        <p:spPr>
          <a:xfrm flipH="1" rot="10800000">
            <a:off x="6126725" y="1531475"/>
            <a:ext cx="54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34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2node: Different virtual subnet</a:t>
            </a:r>
            <a:endParaRPr sz="1100"/>
          </a:p>
        </p:txBody>
      </p:sp>
      <p:sp>
        <p:nvSpPr>
          <p:cNvPr id="607" name="Google Shape;607;p34"/>
          <p:cNvSpPr txBox="1"/>
          <p:nvPr/>
        </p:nvSpPr>
        <p:spPr>
          <a:xfrm>
            <a:off x="7479281" y="187742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608" name="Google Shape;608;p34"/>
          <p:cNvSpPr txBox="1"/>
          <p:nvPr/>
        </p:nvSpPr>
        <p:spPr>
          <a:xfrm>
            <a:off x="2556100" y="10368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192.168.6.0</a:t>
            </a:r>
            <a:r>
              <a:rPr lang="en" sz="800">
                <a:solidFill>
                  <a:srgbClr val="FF0000"/>
                </a:solidFill>
              </a:rPr>
              <a:t>/24</a:t>
            </a:r>
            <a:r>
              <a:rPr lang="en" sz="800"/>
              <a:t> -o site0 -j MASQUERADE</a:t>
            </a:r>
            <a:endParaRPr sz="800"/>
          </a:p>
        </p:txBody>
      </p:sp>
      <p:sp>
        <p:nvSpPr>
          <p:cNvPr id="609" name="Google Shape;609;p34"/>
          <p:cNvSpPr txBox="1"/>
          <p:nvPr/>
        </p:nvSpPr>
        <p:spPr>
          <a:xfrm>
            <a:off x="2595850" y="757450"/>
            <a:ext cx="1395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610" name="Google Shape;610;p34"/>
          <p:cNvSpPr txBox="1"/>
          <p:nvPr/>
        </p:nvSpPr>
        <p:spPr>
          <a:xfrm>
            <a:off x="401625" y="331067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A:192.168.6.2</a:t>
            </a:r>
            <a:endParaRPr sz="1100"/>
          </a:p>
        </p:txBody>
      </p:sp>
      <p:sp>
        <p:nvSpPr>
          <p:cNvPr id="611" name="Google Shape;611;p34"/>
          <p:cNvSpPr txBox="1"/>
          <p:nvPr/>
        </p:nvSpPr>
        <p:spPr>
          <a:xfrm>
            <a:off x="766581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sp>
        <p:nvSpPr>
          <p:cNvPr id="612" name="Google Shape;612;p34"/>
          <p:cNvSpPr txBox="1"/>
          <p:nvPr/>
        </p:nvSpPr>
        <p:spPr>
          <a:xfrm>
            <a:off x="672225" y="1877375"/>
            <a:ext cx="1418700" cy="39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192.168.6.1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3" name="Google Shape;613;p34"/>
          <p:cNvCxnSpPr>
            <a:stCxn id="604" idx="3"/>
            <a:endCxn id="607" idx="1"/>
          </p:cNvCxnSpPr>
          <p:nvPr/>
        </p:nvCxnSpPr>
        <p:spPr>
          <a:xfrm>
            <a:off x="6746825" y="1359488"/>
            <a:ext cx="732600" cy="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34"/>
          <p:cNvCxnSpPr>
            <a:stCxn id="610" idx="0"/>
            <a:endCxn id="612" idx="2"/>
          </p:cNvCxnSpPr>
          <p:nvPr/>
        </p:nvCxnSpPr>
        <p:spPr>
          <a:xfrm flipH="1" rot="10800000">
            <a:off x="1381425" y="2276875"/>
            <a:ext cx="30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34"/>
          <p:cNvCxnSpPr>
            <a:stCxn id="612" idx="0"/>
            <a:endCxn id="595" idx="2"/>
          </p:cNvCxnSpPr>
          <p:nvPr/>
        </p:nvCxnSpPr>
        <p:spPr>
          <a:xfrm rot="10800000">
            <a:off x="1381575" y="1466975"/>
            <a:ext cx="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34"/>
          <p:cNvCxnSpPr>
            <a:stCxn id="595" idx="3"/>
            <a:endCxn id="608" idx="1"/>
          </p:cNvCxnSpPr>
          <p:nvPr/>
        </p:nvCxnSpPr>
        <p:spPr>
          <a:xfrm>
            <a:off x="1996425" y="1294825"/>
            <a:ext cx="5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34"/>
          <p:cNvCxnSpPr>
            <a:stCxn id="608" idx="2"/>
            <a:endCxn id="593" idx="0"/>
          </p:cNvCxnSpPr>
          <p:nvPr/>
        </p:nvCxnSpPr>
        <p:spPr>
          <a:xfrm>
            <a:off x="3216700" y="155282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5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5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5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5"/>
          <p:cNvSpPr txBox="1"/>
          <p:nvPr/>
        </p:nvSpPr>
        <p:spPr>
          <a:xfrm>
            <a:off x="766725" y="11230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10.1.4.8/32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627" name="Google Shape;627;p35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628" name="Google Shape;628;p35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response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server_app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client_app </a:t>
            </a:r>
            <a:endParaRPr sz="1200"/>
          </a:p>
        </p:txBody>
      </p:sp>
      <p:sp>
        <p:nvSpPr>
          <p:cNvPr id="629" name="Google Shape;629;p35"/>
          <p:cNvSpPr txBox="1"/>
          <p:nvPr/>
        </p:nvSpPr>
        <p:spPr>
          <a:xfrm>
            <a:off x="700875" y="757450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630" name="Google Shape;630;p35"/>
          <p:cNvCxnSpPr>
            <a:stCxn id="627" idx="0"/>
            <a:endCxn id="624" idx="2"/>
          </p:cNvCxnSpPr>
          <p:nvPr/>
        </p:nvCxnSpPr>
        <p:spPr>
          <a:xfrm rot="10800000">
            <a:off x="3216700" y="2276913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35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632" name="Google Shape;632;p35"/>
          <p:cNvCxnSpPr>
            <a:stCxn id="631" idx="1"/>
            <a:endCxn id="627" idx="3"/>
          </p:cNvCxnSpPr>
          <p:nvPr/>
        </p:nvCxnSpPr>
        <p:spPr>
          <a:xfrm flipH="1">
            <a:off x="3800356" y="272210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35"/>
          <p:cNvCxnSpPr>
            <a:stCxn id="625" idx="2"/>
            <a:endCxn id="631" idx="0"/>
          </p:cNvCxnSpPr>
          <p:nvPr/>
        </p:nvCxnSpPr>
        <p:spPr>
          <a:xfrm flipH="1">
            <a:off x="6120425" y="2276975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35"/>
          <p:cNvSpPr txBox="1"/>
          <p:nvPr/>
        </p:nvSpPr>
        <p:spPr>
          <a:xfrm>
            <a:off x="5385550" y="757438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635" name="Google Shape;635;p35"/>
          <p:cNvSpPr txBox="1"/>
          <p:nvPr/>
        </p:nvSpPr>
        <p:spPr>
          <a:xfrm>
            <a:off x="5517125" y="1187438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10.1.2.3/32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636" name="Google Shape;636;p35"/>
          <p:cNvCxnSpPr>
            <a:stCxn id="635" idx="2"/>
            <a:endCxn id="625" idx="0"/>
          </p:cNvCxnSpPr>
          <p:nvPr/>
        </p:nvCxnSpPr>
        <p:spPr>
          <a:xfrm flipH="1">
            <a:off x="6126875" y="1531538"/>
            <a:ext cx="51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5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Site2node: Different virtual subnet</a:t>
            </a:r>
            <a:endParaRPr sz="1100"/>
          </a:p>
        </p:txBody>
      </p:sp>
      <p:sp>
        <p:nvSpPr>
          <p:cNvPr id="638" name="Google Shape;638;p35"/>
          <p:cNvSpPr txBox="1"/>
          <p:nvPr/>
        </p:nvSpPr>
        <p:spPr>
          <a:xfrm>
            <a:off x="7526181" y="18774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639" name="Google Shape;639;p35"/>
          <p:cNvSpPr txBox="1"/>
          <p:nvPr/>
        </p:nvSpPr>
        <p:spPr>
          <a:xfrm>
            <a:off x="2556100" y="1036813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192.168.6.0/24</a:t>
            </a:r>
            <a:r>
              <a:rPr lang="en" sz="800"/>
              <a:t> -o site0 -j MASQUERADE</a:t>
            </a:r>
            <a:endParaRPr sz="800"/>
          </a:p>
        </p:txBody>
      </p:sp>
      <p:sp>
        <p:nvSpPr>
          <p:cNvPr id="640" name="Google Shape;640;p35"/>
          <p:cNvSpPr txBox="1"/>
          <p:nvPr/>
        </p:nvSpPr>
        <p:spPr>
          <a:xfrm>
            <a:off x="2595850" y="757450"/>
            <a:ext cx="1395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641" name="Google Shape;641;p35"/>
          <p:cNvSpPr txBox="1"/>
          <p:nvPr/>
        </p:nvSpPr>
        <p:spPr>
          <a:xfrm>
            <a:off x="401775" y="331077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A:192.168.6.2</a:t>
            </a:r>
            <a:endParaRPr sz="1100"/>
          </a:p>
        </p:txBody>
      </p:sp>
      <p:sp>
        <p:nvSpPr>
          <p:cNvPr id="642" name="Google Shape;642;p35"/>
          <p:cNvSpPr txBox="1"/>
          <p:nvPr/>
        </p:nvSpPr>
        <p:spPr>
          <a:xfrm>
            <a:off x="766581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sp>
        <p:nvSpPr>
          <p:cNvPr id="643" name="Google Shape;643;p35"/>
          <p:cNvSpPr txBox="1"/>
          <p:nvPr/>
        </p:nvSpPr>
        <p:spPr>
          <a:xfrm>
            <a:off x="672225" y="1877375"/>
            <a:ext cx="1418700" cy="39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192.168.6.1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35"/>
          <p:cNvCxnSpPr>
            <a:stCxn id="638" idx="1"/>
            <a:endCxn id="635" idx="3"/>
          </p:cNvCxnSpPr>
          <p:nvPr/>
        </p:nvCxnSpPr>
        <p:spPr>
          <a:xfrm rot="10800000">
            <a:off x="6746781" y="1359353"/>
            <a:ext cx="7794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35"/>
          <p:cNvCxnSpPr>
            <a:stCxn id="643" idx="2"/>
            <a:endCxn id="641" idx="0"/>
          </p:cNvCxnSpPr>
          <p:nvPr/>
        </p:nvCxnSpPr>
        <p:spPr>
          <a:xfrm>
            <a:off x="1381575" y="2276975"/>
            <a:ext cx="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35"/>
          <p:cNvCxnSpPr>
            <a:stCxn id="626" idx="2"/>
            <a:endCxn id="643" idx="0"/>
          </p:cNvCxnSpPr>
          <p:nvPr/>
        </p:nvCxnSpPr>
        <p:spPr>
          <a:xfrm>
            <a:off x="1381575" y="1467175"/>
            <a:ext cx="0" cy="4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35"/>
          <p:cNvCxnSpPr>
            <a:stCxn id="639" idx="1"/>
            <a:endCxn id="626" idx="3"/>
          </p:cNvCxnSpPr>
          <p:nvPr/>
        </p:nvCxnSpPr>
        <p:spPr>
          <a:xfrm flipH="1">
            <a:off x="1996300" y="1294813"/>
            <a:ext cx="559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35"/>
          <p:cNvCxnSpPr>
            <a:stCxn id="624" idx="0"/>
            <a:endCxn id="639" idx="2"/>
          </p:cNvCxnSpPr>
          <p:nvPr/>
        </p:nvCxnSpPr>
        <p:spPr>
          <a:xfrm rot="10800000">
            <a:off x="3216700" y="15527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6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6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6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6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6"/>
          <p:cNvSpPr txBox="1"/>
          <p:nvPr/>
        </p:nvSpPr>
        <p:spPr>
          <a:xfrm>
            <a:off x="766725" y="11227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10.1.2.0/24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658" name="Google Shape;658;p36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659" name="Google Shape;659;p36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request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client_app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server_app </a:t>
            </a:r>
            <a:endParaRPr sz="1200"/>
          </a:p>
        </p:txBody>
      </p:sp>
      <p:sp>
        <p:nvSpPr>
          <p:cNvPr id="660" name="Google Shape;660;p36"/>
          <p:cNvSpPr txBox="1"/>
          <p:nvPr/>
        </p:nvSpPr>
        <p:spPr>
          <a:xfrm>
            <a:off x="700875" y="757450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661" name="Google Shape;661;p36"/>
          <p:cNvCxnSpPr>
            <a:stCxn id="655" idx="2"/>
            <a:endCxn id="658" idx="0"/>
          </p:cNvCxnSpPr>
          <p:nvPr/>
        </p:nvCxnSpPr>
        <p:spPr>
          <a:xfrm>
            <a:off x="3216700" y="22769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36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663" name="Google Shape;663;p36"/>
          <p:cNvCxnSpPr>
            <a:stCxn id="658" idx="3"/>
            <a:endCxn id="662" idx="1"/>
          </p:cNvCxnSpPr>
          <p:nvPr/>
        </p:nvCxnSpPr>
        <p:spPr>
          <a:xfrm flipH="1" rot="10800000">
            <a:off x="3800350" y="272211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36"/>
          <p:cNvCxnSpPr>
            <a:stCxn id="662" idx="0"/>
            <a:endCxn id="656" idx="2"/>
          </p:cNvCxnSpPr>
          <p:nvPr/>
        </p:nvCxnSpPr>
        <p:spPr>
          <a:xfrm flipH="1" rot="10800000">
            <a:off x="6120406" y="2276903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36"/>
          <p:cNvSpPr txBox="1"/>
          <p:nvPr/>
        </p:nvSpPr>
        <p:spPr>
          <a:xfrm>
            <a:off x="5385550" y="757438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666" name="Google Shape;666;p36"/>
          <p:cNvSpPr txBox="1"/>
          <p:nvPr/>
        </p:nvSpPr>
        <p:spPr>
          <a:xfrm>
            <a:off x="5517125" y="1187438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10.1.2.0/24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667" name="Google Shape;667;p36"/>
          <p:cNvCxnSpPr>
            <a:stCxn id="656" idx="0"/>
            <a:endCxn id="666" idx="2"/>
          </p:cNvCxnSpPr>
          <p:nvPr/>
        </p:nvCxnSpPr>
        <p:spPr>
          <a:xfrm flipH="1" rot="10800000">
            <a:off x="6126725" y="1531475"/>
            <a:ext cx="54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36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Site2node: Same virtual subnet</a:t>
            </a:r>
            <a:endParaRPr sz="1100"/>
          </a:p>
        </p:txBody>
      </p:sp>
      <p:sp>
        <p:nvSpPr>
          <p:cNvPr id="669" name="Google Shape;669;p36"/>
          <p:cNvSpPr txBox="1"/>
          <p:nvPr/>
        </p:nvSpPr>
        <p:spPr>
          <a:xfrm>
            <a:off x="7518356" y="187742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670" name="Google Shape;670;p36"/>
          <p:cNvSpPr txBox="1"/>
          <p:nvPr/>
        </p:nvSpPr>
        <p:spPr>
          <a:xfrm>
            <a:off x="2556100" y="10368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192.168.6.0/24</a:t>
            </a:r>
            <a:r>
              <a:rPr lang="en" sz="800"/>
              <a:t> -o site0 -j MASQUERADE</a:t>
            </a:r>
            <a:endParaRPr sz="800"/>
          </a:p>
        </p:txBody>
      </p:sp>
      <p:sp>
        <p:nvSpPr>
          <p:cNvPr id="671" name="Google Shape;671;p36"/>
          <p:cNvSpPr txBox="1"/>
          <p:nvPr/>
        </p:nvSpPr>
        <p:spPr>
          <a:xfrm>
            <a:off x="2595850" y="757450"/>
            <a:ext cx="1395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672" name="Google Shape;672;p36"/>
          <p:cNvSpPr txBox="1"/>
          <p:nvPr/>
        </p:nvSpPr>
        <p:spPr>
          <a:xfrm>
            <a:off x="401625" y="331067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A:192.168.6.2</a:t>
            </a:r>
            <a:endParaRPr sz="1100"/>
          </a:p>
        </p:txBody>
      </p:sp>
      <p:sp>
        <p:nvSpPr>
          <p:cNvPr id="673" name="Google Shape;673;p36"/>
          <p:cNvSpPr txBox="1"/>
          <p:nvPr/>
        </p:nvSpPr>
        <p:spPr>
          <a:xfrm>
            <a:off x="766581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sp>
        <p:nvSpPr>
          <p:cNvPr id="674" name="Google Shape;674;p36"/>
          <p:cNvSpPr txBox="1"/>
          <p:nvPr/>
        </p:nvSpPr>
        <p:spPr>
          <a:xfrm>
            <a:off x="672225" y="1877375"/>
            <a:ext cx="1418700" cy="39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192.168.6.1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p36"/>
          <p:cNvCxnSpPr>
            <a:stCxn id="666" idx="3"/>
            <a:endCxn id="669" idx="1"/>
          </p:cNvCxnSpPr>
          <p:nvPr/>
        </p:nvCxnSpPr>
        <p:spPr>
          <a:xfrm>
            <a:off x="6746825" y="1359488"/>
            <a:ext cx="771600" cy="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36"/>
          <p:cNvCxnSpPr>
            <a:stCxn id="672" idx="0"/>
            <a:endCxn id="674" idx="2"/>
          </p:cNvCxnSpPr>
          <p:nvPr/>
        </p:nvCxnSpPr>
        <p:spPr>
          <a:xfrm flipH="1" rot="10800000">
            <a:off x="1381425" y="2276875"/>
            <a:ext cx="30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36"/>
          <p:cNvCxnSpPr>
            <a:stCxn id="674" idx="0"/>
            <a:endCxn id="657" idx="2"/>
          </p:cNvCxnSpPr>
          <p:nvPr/>
        </p:nvCxnSpPr>
        <p:spPr>
          <a:xfrm rot="10800000">
            <a:off x="1381575" y="1466975"/>
            <a:ext cx="0" cy="4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36"/>
          <p:cNvCxnSpPr>
            <a:stCxn id="657" idx="3"/>
            <a:endCxn id="670" idx="1"/>
          </p:cNvCxnSpPr>
          <p:nvPr/>
        </p:nvCxnSpPr>
        <p:spPr>
          <a:xfrm>
            <a:off x="1996425" y="1294825"/>
            <a:ext cx="5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36"/>
          <p:cNvCxnSpPr>
            <a:stCxn id="670" idx="2"/>
            <a:endCxn id="655" idx="0"/>
          </p:cNvCxnSpPr>
          <p:nvPr/>
        </p:nvCxnSpPr>
        <p:spPr>
          <a:xfrm>
            <a:off x="3216700" y="155282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7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7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7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7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7"/>
          <p:cNvSpPr txBox="1"/>
          <p:nvPr/>
        </p:nvSpPr>
        <p:spPr>
          <a:xfrm>
            <a:off x="766725" y="112307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10.1.4.8/32</a:t>
            </a:r>
            <a:endParaRPr sz="7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689" name="Google Shape;689;p37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690" name="Google Shape;690;p37"/>
          <p:cNvSpPr txBox="1"/>
          <p:nvPr/>
        </p:nvSpPr>
        <p:spPr>
          <a:xfrm>
            <a:off x="3216700" y="3829225"/>
            <a:ext cx="2583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response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server_app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client_app </a:t>
            </a:r>
            <a:endParaRPr sz="1200"/>
          </a:p>
        </p:txBody>
      </p:sp>
      <p:sp>
        <p:nvSpPr>
          <p:cNvPr id="691" name="Google Shape;691;p37"/>
          <p:cNvSpPr txBox="1"/>
          <p:nvPr/>
        </p:nvSpPr>
        <p:spPr>
          <a:xfrm>
            <a:off x="700875" y="757450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cxnSp>
        <p:nvCxnSpPr>
          <p:cNvPr id="692" name="Google Shape;692;p37"/>
          <p:cNvCxnSpPr>
            <a:stCxn id="689" idx="0"/>
            <a:endCxn id="686" idx="2"/>
          </p:cNvCxnSpPr>
          <p:nvPr/>
        </p:nvCxnSpPr>
        <p:spPr>
          <a:xfrm rot="10800000">
            <a:off x="3216700" y="2276913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37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694" name="Google Shape;694;p37"/>
          <p:cNvCxnSpPr>
            <a:stCxn id="693" idx="1"/>
            <a:endCxn id="689" idx="3"/>
          </p:cNvCxnSpPr>
          <p:nvPr/>
        </p:nvCxnSpPr>
        <p:spPr>
          <a:xfrm flipH="1">
            <a:off x="3800356" y="272210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37"/>
          <p:cNvCxnSpPr>
            <a:stCxn id="687" idx="2"/>
            <a:endCxn id="693" idx="0"/>
          </p:cNvCxnSpPr>
          <p:nvPr/>
        </p:nvCxnSpPr>
        <p:spPr>
          <a:xfrm flipH="1">
            <a:off x="6120425" y="2276975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37"/>
          <p:cNvSpPr txBox="1"/>
          <p:nvPr/>
        </p:nvSpPr>
        <p:spPr>
          <a:xfrm>
            <a:off x="5385550" y="757438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697" name="Google Shape;697;p37"/>
          <p:cNvSpPr txBox="1"/>
          <p:nvPr/>
        </p:nvSpPr>
        <p:spPr>
          <a:xfrm>
            <a:off x="5517125" y="1187438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dst:</a:t>
            </a:r>
            <a:r>
              <a:rPr lang="en" sz="700">
                <a:solidFill>
                  <a:srgbClr val="FF0000"/>
                </a:solidFill>
              </a:rPr>
              <a:t>10.1.2.3/32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" sz="700">
                <a:solidFill>
                  <a:schemeClr val="dk1"/>
                </a:solidFill>
              </a:rPr>
              <a:t>dev:site0</a:t>
            </a:r>
            <a:endParaRPr sz="700"/>
          </a:p>
        </p:txBody>
      </p:sp>
      <p:cxnSp>
        <p:nvCxnSpPr>
          <p:cNvPr id="698" name="Google Shape;698;p37"/>
          <p:cNvCxnSpPr>
            <a:stCxn id="697" idx="2"/>
            <a:endCxn id="687" idx="0"/>
          </p:cNvCxnSpPr>
          <p:nvPr/>
        </p:nvCxnSpPr>
        <p:spPr>
          <a:xfrm flipH="1">
            <a:off x="6126875" y="1531538"/>
            <a:ext cx="51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37"/>
          <p:cNvSpPr txBox="1"/>
          <p:nvPr/>
        </p:nvSpPr>
        <p:spPr>
          <a:xfrm>
            <a:off x="3645400" y="157700"/>
            <a:ext cx="29208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Site2node: Same virtual subnet</a:t>
            </a:r>
            <a:endParaRPr sz="1100"/>
          </a:p>
        </p:txBody>
      </p:sp>
      <p:sp>
        <p:nvSpPr>
          <p:cNvPr id="700" name="Google Shape;700;p37"/>
          <p:cNvSpPr txBox="1"/>
          <p:nvPr/>
        </p:nvSpPr>
        <p:spPr>
          <a:xfrm>
            <a:off x="7526181" y="187057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701" name="Google Shape;701;p37"/>
          <p:cNvSpPr txBox="1"/>
          <p:nvPr/>
        </p:nvSpPr>
        <p:spPr>
          <a:xfrm>
            <a:off x="2556100" y="1036813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</a:t>
            </a:r>
            <a:r>
              <a:rPr lang="en" sz="800">
                <a:solidFill>
                  <a:srgbClr val="FF0000"/>
                </a:solidFill>
              </a:rPr>
              <a:t>192.168.6.0/24</a:t>
            </a:r>
            <a:r>
              <a:rPr lang="en" sz="800"/>
              <a:t> -o site0 -j MASQUERADE</a:t>
            </a:r>
            <a:endParaRPr sz="800"/>
          </a:p>
        </p:txBody>
      </p:sp>
      <p:sp>
        <p:nvSpPr>
          <p:cNvPr id="702" name="Google Shape;702;p37"/>
          <p:cNvSpPr txBox="1"/>
          <p:nvPr/>
        </p:nvSpPr>
        <p:spPr>
          <a:xfrm>
            <a:off x="2595850" y="757450"/>
            <a:ext cx="1395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703" name="Google Shape;703;p37"/>
          <p:cNvSpPr txBox="1"/>
          <p:nvPr/>
        </p:nvSpPr>
        <p:spPr>
          <a:xfrm>
            <a:off x="401775" y="331077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A:192.168.6.2</a:t>
            </a:r>
            <a:endParaRPr sz="1100"/>
          </a:p>
        </p:txBody>
      </p:sp>
      <p:sp>
        <p:nvSpPr>
          <p:cNvPr id="704" name="Google Shape;704;p37"/>
          <p:cNvSpPr txBox="1"/>
          <p:nvPr/>
        </p:nvSpPr>
        <p:spPr>
          <a:xfrm>
            <a:off x="766581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sp>
        <p:nvSpPr>
          <p:cNvPr id="705" name="Google Shape;705;p37"/>
          <p:cNvSpPr txBox="1"/>
          <p:nvPr/>
        </p:nvSpPr>
        <p:spPr>
          <a:xfrm>
            <a:off x="672225" y="1877375"/>
            <a:ext cx="1418700" cy="39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192.168.6.1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6" name="Google Shape;706;p37"/>
          <p:cNvCxnSpPr>
            <a:stCxn id="700" idx="1"/>
            <a:endCxn id="697" idx="3"/>
          </p:cNvCxnSpPr>
          <p:nvPr/>
        </p:nvCxnSpPr>
        <p:spPr>
          <a:xfrm rot="10800000">
            <a:off x="6746781" y="1359378"/>
            <a:ext cx="779400" cy="6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37"/>
          <p:cNvCxnSpPr>
            <a:stCxn id="705" idx="2"/>
            <a:endCxn id="703" idx="0"/>
          </p:cNvCxnSpPr>
          <p:nvPr/>
        </p:nvCxnSpPr>
        <p:spPr>
          <a:xfrm>
            <a:off x="1381575" y="2276975"/>
            <a:ext cx="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37"/>
          <p:cNvCxnSpPr>
            <a:stCxn id="688" idx="2"/>
            <a:endCxn id="705" idx="0"/>
          </p:cNvCxnSpPr>
          <p:nvPr/>
        </p:nvCxnSpPr>
        <p:spPr>
          <a:xfrm>
            <a:off x="1381575" y="1467175"/>
            <a:ext cx="0" cy="4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37"/>
          <p:cNvCxnSpPr>
            <a:stCxn id="701" idx="1"/>
            <a:endCxn id="688" idx="3"/>
          </p:cNvCxnSpPr>
          <p:nvPr/>
        </p:nvCxnSpPr>
        <p:spPr>
          <a:xfrm flipH="1">
            <a:off x="1996300" y="1294813"/>
            <a:ext cx="559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37"/>
          <p:cNvCxnSpPr>
            <a:stCxn id="686" idx="0"/>
            <a:endCxn id="701" idx="2"/>
          </p:cNvCxnSpPr>
          <p:nvPr/>
        </p:nvCxnSpPr>
        <p:spPr>
          <a:xfrm rot="10800000">
            <a:off x="3216700" y="15527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28650" y="552450"/>
            <a:ext cx="78867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TINC-VPN</a:t>
            </a:r>
            <a:endParaRPr sz="11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28650" y="1089422"/>
            <a:ext cx="7886700" cy="501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1.Set up tinc-vpn</a:t>
            </a:r>
            <a:endParaRPr sz="1100"/>
          </a:p>
        </p:txBody>
      </p:sp>
      <p:sp>
        <p:nvSpPr>
          <p:cNvPr id="97" name="Google Shape;97;p17"/>
          <p:cNvSpPr txBox="1"/>
          <p:nvPr/>
        </p:nvSpPr>
        <p:spPr>
          <a:xfrm>
            <a:off x="791765" y="1589484"/>
            <a:ext cx="5180409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1.2 Set up sessions with server</a:t>
            </a:r>
            <a:endParaRPr sz="1100"/>
          </a:p>
        </p:txBody>
      </p:sp>
      <p:sp>
        <p:nvSpPr>
          <p:cNvPr id="98" name="Google Shape;98;p17"/>
          <p:cNvSpPr txBox="1"/>
          <p:nvPr/>
        </p:nvSpPr>
        <p:spPr>
          <a:xfrm>
            <a:off x="923900" y="2399775"/>
            <a:ext cx="1533300" cy="900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99" name="Google Shape;99;p17"/>
          <p:cNvSpPr/>
          <p:nvPr/>
        </p:nvSpPr>
        <p:spPr>
          <a:xfrm>
            <a:off x="1933525" y="2489700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fd_vnic</a:t>
            </a:r>
            <a:endParaRPr sz="800"/>
          </a:p>
        </p:txBody>
      </p:sp>
      <p:cxnSp>
        <p:nvCxnSpPr>
          <p:cNvPr id="100" name="Google Shape;100;p17"/>
          <p:cNvCxnSpPr>
            <a:stCxn id="101" idx="3"/>
            <a:endCxn id="102" idx="1"/>
          </p:cNvCxnSpPr>
          <p:nvPr/>
        </p:nvCxnSpPr>
        <p:spPr>
          <a:xfrm flipH="1" rot="10800000">
            <a:off x="2457325" y="2808525"/>
            <a:ext cx="36141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01" name="Google Shape;101;p17"/>
          <p:cNvSpPr/>
          <p:nvPr/>
        </p:nvSpPr>
        <p:spPr>
          <a:xfrm>
            <a:off x="1933525" y="2745675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fd_tcp</a:t>
            </a:r>
            <a:endParaRPr sz="800"/>
          </a:p>
        </p:txBody>
      </p:sp>
      <p:sp>
        <p:nvSpPr>
          <p:cNvPr id="103" name="Google Shape;103;p17"/>
          <p:cNvSpPr/>
          <p:nvPr/>
        </p:nvSpPr>
        <p:spPr>
          <a:xfrm>
            <a:off x="1933525" y="3001650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fd_udp</a:t>
            </a:r>
            <a:endParaRPr sz="800"/>
          </a:p>
        </p:txBody>
      </p:sp>
      <p:sp>
        <p:nvSpPr>
          <p:cNvPr id="102" name="Google Shape;102;p17"/>
          <p:cNvSpPr txBox="1"/>
          <p:nvPr/>
        </p:nvSpPr>
        <p:spPr>
          <a:xfrm>
            <a:off x="6071275" y="2358325"/>
            <a:ext cx="1533300" cy="900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server</a:t>
            </a:r>
            <a:endParaRPr sz="1100"/>
          </a:p>
        </p:txBody>
      </p:sp>
      <p:cxnSp>
        <p:nvCxnSpPr>
          <p:cNvPr id="104" name="Google Shape;104;p17"/>
          <p:cNvCxnSpPr>
            <a:stCxn id="103" idx="3"/>
          </p:cNvCxnSpPr>
          <p:nvPr/>
        </p:nvCxnSpPr>
        <p:spPr>
          <a:xfrm flipH="1" rot="10800000">
            <a:off x="2457325" y="3056400"/>
            <a:ext cx="36243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3431800" y="2489700"/>
            <a:ext cx="1665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path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431800" y="2949150"/>
            <a:ext cx="1665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path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28650" y="154550"/>
            <a:ext cx="7886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TINC-VPN</a:t>
            </a:r>
            <a:endParaRPr sz="110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580150" y="688172"/>
            <a:ext cx="788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2.how to send vpn packet</a:t>
            </a:r>
            <a:endParaRPr sz="1100"/>
          </a:p>
        </p:txBody>
      </p:sp>
      <p:sp>
        <p:nvSpPr>
          <p:cNvPr id="113" name="Google Shape;113;p18"/>
          <p:cNvSpPr txBox="1"/>
          <p:nvPr/>
        </p:nvSpPr>
        <p:spPr>
          <a:xfrm>
            <a:off x="3415100" y="1975940"/>
            <a:ext cx="2650200" cy="1850100"/>
          </a:xfrm>
          <a:prstGeom prst="rect">
            <a:avLst/>
          </a:prstGeom>
          <a:solidFill>
            <a:srgbClr val="DD7E6B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923900" y="2399775"/>
            <a:ext cx="1533300" cy="900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115" name="Google Shape;115;p18"/>
          <p:cNvSpPr/>
          <p:nvPr/>
        </p:nvSpPr>
        <p:spPr>
          <a:xfrm>
            <a:off x="1933525" y="2489700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fd_vnic</a:t>
            </a:r>
            <a:endParaRPr sz="800"/>
          </a:p>
        </p:txBody>
      </p:sp>
      <p:sp>
        <p:nvSpPr>
          <p:cNvPr id="116" name="Google Shape;116;p18"/>
          <p:cNvSpPr/>
          <p:nvPr/>
        </p:nvSpPr>
        <p:spPr>
          <a:xfrm>
            <a:off x="3415100" y="2399775"/>
            <a:ext cx="8607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vnic driver</a:t>
            </a:r>
            <a:endParaRPr sz="1000"/>
          </a:p>
        </p:txBody>
      </p:sp>
      <p:sp>
        <p:nvSpPr>
          <p:cNvPr id="117" name="Google Shape;117;p18"/>
          <p:cNvSpPr/>
          <p:nvPr/>
        </p:nvSpPr>
        <p:spPr>
          <a:xfrm>
            <a:off x="4872900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tun0</a:t>
            </a:r>
            <a:endParaRPr sz="1000"/>
          </a:p>
        </p:txBody>
      </p:sp>
      <p:sp>
        <p:nvSpPr>
          <p:cNvPr id="118" name="Google Shape;118;p18"/>
          <p:cNvSpPr/>
          <p:nvPr/>
        </p:nvSpPr>
        <p:spPr>
          <a:xfrm>
            <a:off x="5583725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tap1</a:t>
            </a:r>
            <a:endParaRPr sz="1000"/>
          </a:p>
        </p:txBody>
      </p:sp>
      <p:sp>
        <p:nvSpPr>
          <p:cNvPr id="119" name="Google Shape;119;p18"/>
          <p:cNvSpPr/>
          <p:nvPr/>
        </p:nvSpPr>
        <p:spPr>
          <a:xfrm>
            <a:off x="3415100" y="3130625"/>
            <a:ext cx="8607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pnic drivers</a:t>
            </a:r>
            <a:endParaRPr sz="1000"/>
          </a:p>
        </p:txBody>
      </p:sp>
      <p:sp>
        <p:nvSpPr>
          <p:cNvPr id="120" name="Google Shape;120;p18"/>
          <p:cNvSpPr/>
          <p:nvPr/>
        </p:nvSpPr>
        <p:spPr>
          <a:xfrm>
            <a:off x="3415100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eth0</a:t>
            </a:r>
            <a:endParaRPr sz="1000"/>
          </a:p>
        </p:txBody>
      </p:sp>
      <p:sp>
        <p:nvSpPr>
          <p:cNvPr id="121" name="Google Shape;121;p18"/>
          <p:cNvSpPr/>
          <p:nvPr/>
        </p:nvSpPr>
        <p:spPr>
          <a:xfrm>
            <a:off x="4109425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eth1</a:t>
            </a:r>
            <a:endParaRPr sz="1000"/>
          </a:p>
        </p:txBody>
      </p:sp>
      <p:sp>
        <p:nvSpPr>
          <p:cNvPr id="122" name="Google Shape;122;p18"/>
          <p:cNvSpPr/>
          <p:nvPr/>
        </p:nvSpPr>
        <p:spPr>
          <a:xfrm>
            <a:off x="3650475" y="3986600"/>
            <a:ext cx="711350" cy="101625"/>
          </a:xfrm>
          <a:custGeom>
            <a:rect b="b" l="l" r="r" t="t"/>
            <a:pathLst>
              <a:path extrusionOk="0" h="4065" w="28454">
                <a:moveTo>
                  <a:pt x="0" y="4065"/>
                </a:moveTo>
                <a:lnTo>
                  <a:pt x="313" y="0"/>
                </a:lnTo>
                <a:lnTo>
                  <a:pt x="28454" y="0"/>
                </a:lnTo>
                <a:lnTo>
                  <a:pt x="28454" y="375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3" name="Google Shape;123;p18"/>
          <p:cNvCxnSpPr/>
          <p:nvPr/>
        </p:nvCxnSpPr>
        <p:spPr>
          <a:xfrm>
            <a:off x="3970975" y="3486325"/>
            <a:ext cx="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 txBox="1"/>
          <p:nvPr/>
        </p:nvSpPr>
        <p:spPr>
          <a:xfrm>
            <a:off x="4419600" y="2794425"/>
            <a:ext cx="711300" cy="354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088775" y="3970975"/>
            <a:ext cx="742600" cy="125075"/>
          </a:xfrm>
          <a:custGeom>
            <a:rect b="b" l="l" r="r" t="t"/>
            <a:pathLst>
              <a:path extrusionOk="0" h="5003" w="29704">
                <a:moveTo>
                  <a:pt x="0" y="4690"/>
                </a:moveTo>
                <a:lnTo>
                  <a:pt x="313" y="312"/>
                </a:lnTo>
                <a:lnTo>
                  <a:pt x="29704" y="0"/>
                </a:lnTo>
                <a:lnTo>
                  <a:pt x="29704" y="500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18"/>
          <p:cNvSpPr/>
          <p:nvPr/>
        </p:nvSpPr>
        <p:spPr>
          <a:xfrm>
            <a:off x="4275800" y="2572650"/>
            <a:ext cx="1219391" cy="1413941"/>
          </a:xfrm>
          <a:custGeom>
            <a:rect b="b" l="l" r="r" t="t"/>
            <a:pathLst>
              <a:path extrusionOk="0" h="55656" w="51278">
                <a:moveTo>
                  <a:pt x="0" y="313"/>
                </a:moveTo>
                <a:lnTo>
                  <a:pt x="51278" y="0"/>
                </a:lnTo>
                <a:lnTo>
                  <a:pt x="50653" y="5565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8"/>
          <p:cNvSpPr/>
          <p:nvPr/>
        </p:nvSpPr>
        <p:spPr>
          <a:xfrm>
            <a:off x="1933525" y="2745675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fd_tcp</a:t>
            </a:r>
            <a:endParaRPr sz="800"/>
          </a:p>
        </p:txBody>
      </p:sp>
      <p:sp>
        <p:nvSpPr>
          <p:cNvPr id="128" name="Google Shape;128;p18"/>
          <p:cNvSpPr/>
          <p:nvPr/>
        </p:nvSpPr>
        <p:spPr>
          <a:xfrm>
            <a:off x="1933525" y="3001650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fd_udp</a:t>
            </a:r>
            <a:endParaRPr sz="800"/>
          </a:p>
        </p:txBody>
      </p:sp>
      <p:sp>
        <p:nvSpPr>
          <p:cNvPr id="129" name="Google Shape;129;p18"/>
          <p:cNvSpPr txBox="1"/>
          <p:nvPr/>
        </p:nvSpPr>
        <p:spPr>
          <a:xfrm>
            <a:off x="7180800" y="2399775"/>
            <a:ext cx="1533300" cy="900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server</a:t>
            </a:r>
            <a:endParaRPr sz="1100"/>
          </a:p>
        </p:txBody>
      </p:sp>
      <p:sp>
        <p:nvSpPr>
          <p:cNvPr id="130" name="Google Shape;130;p18"/>
          <p:cNvSpPr txBox="1"/>
          <p:nvPr/>
        </p:nvSpPr>
        <p:spPr>
          <a:xfrm>
            <a:off x="739700" y="3954025"/>
            <a:ext cx="1533300" cy="501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sz="1100"/>
          </a:p>
        </p:txBody>
      </p:sp>
      <p:sp>
        <p:nvSpPr>
          <p:cNvPr id="131" name="Google Shape;131;p18"/>
          <p:cNvSpPr/>
          <p:nvPr/>
        </p:nvSpPr>
        <p:spPr>
          <a:xfrm>
            <a:off x="1453950" y="4447800"/>
            <a:ext cx="4467525" cy="668575"/>
          </a:xfrm>
          <a:custGeom>
            <a:rect b="b" l="l" r="r" t="t"/>
            <a:pathLst>
              <a:path extrusionOk="0" h="26743" w="178701">
                <a:moveTo>
                  <a:pt x="0" y="2814"/>
                </a:moveTo>
                <a:cubicBezTo>
                  <a:pt x="4794" y="6462"/>
                  <a:pt x="1616" y="21366"/>
                  <a:pt x="28766" y="24701"/>
                </a:cubicBezTo>
                <a:cubicBezTo>
                  <a:pt x="55917" y="28036"/>
                  <a:pt x="138098" y="26942"/>
                  <a:pt x="162903" y="22825"/>
                </a:cubicBezTo>
                <a:cubicBezTo>
                  <a:pt x="187709" y="18708"/>
                  <a:pt x="175150" y="3804"/>
                  <a:pt x="177599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2" name="Google Shape;132;p18"/>
          <p:cNvSpPr/>
          <p:nvPr/>
        </p:nvSpPr>
        <p:spPr>
          <a:xfrm>
            <a:off x="4299275" y="2317378"/>
            <a:ext cx="1618100" cy="1731775"/>
          </a:xfrm>
          <a:custGeom>
            <a:rect b="b" l="l" r="r" t="t"/>
            <a:pathLst>
              <a:path extrusionOk="0" h="69271" w="64724">
                <a:moveTo>
                  <a:pt x="64724" y="69271"/>
                </a:moveTo>
                <a:cubicBezTo>
                  <a:pt x="63213" y="58380"/>
                  <a:pt x="66443" y="14188"/>
                  <a:pt x="55656" y="3922"/>
                </a:cubicBezTo>
                <a:cubicBezTo>
                  <a:pt x="44869" y="-6344"/>
                  <a:pt x="9276" y="7049"/>
                  <a:pt x="0" y="767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3" name="Google Shape;133;p18"/>
          <p:cNvSpPr/>
          <p:nvPr/>
        </p:nvSpPr>
        <p:spPr>
          <a:xfrm>
            <a:off x="2477950" y="2524850"/>
            <a:ext cx="922400" cy="62525"/>
          </a:xfrm>
          <a:custGeom>
            <a:rect b="b" l="l" r="r" t="t"/>
            <a:pathLst>
              <a:path extrusionOk="0" h="2501" w="36896">
                <a:moveTo>
                  <a:pt x="36896" y="0"/>
                </a:moveTo>
                <a:cubicBezTo>
                  <a:pt x="30747" y="417"/>
                  <a:pt x="6149" y="2084"/>
                  <a:pt x="0" y="250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4" name="Google Shape;134;p18"/>
          <p:cNvSpPr/>
          <p:nvPr/>
        </p:nvSpPr>
        <p:spPr>
          <a:xfrm>
            <a:off x="1291257" y="2569472"/>
            <a:ext cx="647325" cy="535950"/>
          </a:xfrm>
          <a:custGeom>
            <a:rect b="b" l="l" r="r" t="t"/>
            <a:pathLst>
              <a:path extrusionOk="0" h="21438" w="25893">
                <a:moveTo>
                  <a:pt x="25893" y="91"/>
                </a:moveTo>
                <a:cubicBezTo>
                  <a:pt x="22141" y="456"/>
                  <a:pt x="7289" y="-1003"/>
                  <a:pt x="3381" y="2280"/>
                </a:cubicBezTo>
                <a:cubicBezTo>
                  <a:pt x="-527" y="5563"/>
                  <a:pt x="-1153" y="16715"/>
                  <a:pt x="2443" y="19790"/>
                </a:cubicBezTo>
                <a:cubicBezTo>
                  <a:pt x="6039" y="22865"/>
                  <a:pt x="21203" y="20572"/>
                  <a:pt x="24955" y="2072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5" name="Google Shape;135;p18"/>
          <p:cNvSpPr/>
          <p:nvPr/>
        </p:nvSpPr>
        <p:spPr>
          <a:xfrm>
            <a:off x="2457325" y="982058"/>
            <a:ext cx="6062450" cy="2183700"/>
          </a:xfrm>
          <a:custGeom>
            <a:rect b="b" l="l" r="r" t="t"/>
            <a:pathLst>
              <a:path extrusionOk="0" h="87348" w="242498">
                <a:moveTo>
                  <a:pt x="0" y="83333"/>
                </a:moveTo>
                <a:cubicBezTo>
                  <a:pt x="3179" y="83020"/>
                  <a:pt x="14591" y="93650"/>
                  <a:pt x="19073" y="81456"/>
                </a:cubicBezTo>
                <a:cubicBezTo>
                  <a:pt x="23555" y="69262"/>
                  <a:pt x="-7452" y="22830"/>
                  <a:pt x="26890" y="10167"/>
                </a:cubicBezTo>
                <a:cubicBezTo>
                  <a:pt x="61232" y="-2496"/>
                  <a:pt x="190732" y="-2340"/>
                  <a:pt x="225126" y="5477"/>
                </a:cubicBezTo>
                <a:cubicBezTo>
                  <a:pt x="259520" y="13294"/>
                  <a:pt x="231900" y="48470"/>
                  <a:pt x="233255" y="5706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28650" y="251600"/>
            <a:ext cx="7886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TINC-VPN</a:t>
            </a:r>
            <a:endParaRPr sz="1100"/>
          </a:p>
        </p:txBody>
      </p:sp>
      <p:sp>
        <p:nvSpPr>
          <p:cNvPr id="141" name="Google Shape;141;p19"/>
          <p:cNvSpPr txBox="1"/>
          <p:nvPr/>
        </p:nvSpPr>
        <p:spPr>
          <a:xfrm>
            <a:off x="3415100" y="1975940"/>
            <a:ext cx="2650200" cy="1850100"/>
          </a:xfrm>
          <a:prstGeom prst="rect">
            <a:avLst/>
          </a:prstGeom>
          <a:solidFill>
            <a:srgbClr val="DD7E6B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923900" y="2399775"/>
            <a:ext cx="1533300" cy="900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143" name="Google Shape;143;p19"/>
          <p:cNvSpPr/>
          <p:nvPr/>
        </p:nvSpPr>
        <p:spPr>
          <a:xfrm>
            <a:off x="1933525" y="2489700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fd_vnic</a:t>
            </a:r>
            <a:endParaRPr sz="800"/>
          </a:p>
        </p:txBody>
      </p:sp>
      <p:sp>
        <p:nvSpPr>
          <p:cNvPr id="144" name="Google Shape;144;p19"/>
          <p:cNvSpPr/>
          <p:nvPr/>
        </p:nvSpPr>
        <p:spPr>
          <a:xfrm>
            <a:off x="3415100" y="2399775"/>
            <a:ext cx="8607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vnic driver</a:t>
            </a:r>
            <a:endParaRPr sz="1000"/>
          </a:p>
        </p:txBody>
      </p:sp>
      <p:sp>
        <p:nvSpPr>
          <p:cNvPr id="145" name="Google Shape;145;p19"/>
          <p:cNvSpPr/>
          <p:nvPr/>
        </p:nvSpPr>
        <p:spPr>
          <a:xfrm>
            <a:off x="4872900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tun0</a:t>
            </a:r>
            <a:endParaRPr sz="1000"/>
          </a:p>
        </p:txBody>
      </p:sp>
      <p:sp>
        <p:nvSpPr>
          <p:cNvPr id="146" name="Google Shape;146;p19"/>
          <p:cNvSpPr/>
          <p:nvPr/>
        </p:nvSpPr>
        <p:spPr>
          <a:xfrm>
            <a:off x="5583725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tap1</a:t>
            </a:r>
            <a:endParaRPr sz="1000"/>
          </a:p>
        </p:txBody>
      </p:sp>
      <p:sp>
        <p:nvSpPr>
          <p:cNvPr id="147" name="Google Shape;147;p19"/>
          <p:cNvSpPr/>
          <p:nvPr/>
        </p:nvSpPr>
        <p:spPr>
          <a:xfrm>
            <a:off x="3415100" y="3130625"/>
            <a:ext cx="8607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pnic drivers</a:t>
            </a:r>
            <a:endParaRPr sz="1000"/>
          </a:p>
        </p:txBody>
      </p:sp>
      <p:sp>
        <p:nvSpPr>
          <p:cNvPr id="148" name="Google Shape;148;p19"/>
          <p:cNvSpPr/>
          <p:nvPr/>
        </p:nvSpPr>
        <p:spPr>
          <a:xfrm>
            <a:off x="3415100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eth0</a:t>
            </a:r>
            <a:endParaRPr sz="1000"/>
          </a:p>
        </p:txBody>
      </p:sp>
      <p:sp>
        <p:nvSpPr>
          <p:cNvPr id="149" name="Google Shape;149;p19"/>
          <p:cNvSpPr/>
          <p:nvPr/>
        </p:nvSpPr>
        <p:spPr>
          <a:xfrm>
            <a:off x="4109425" y="4084300"/>
            <a:ext cx="442500" cy="345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eth1</a:t>
            </a:r>
            <a:endParaRPr sz="1000"/>
          </a:p>
        </p:txBody>
      </p:sp>
      <p:sp>
        <p:nvSpPr>
          <p:cNvPr id="150" name="Google Shape;150;p19"/>
          <p:cNvSpPr/>
          <p:nvPr/>
        </p:nvSpPr>
        <p:spPr>
          <a:xfrm>
            <a:off x="3650475" y="3986600"/>
            <a:ext cx="711350" cy="101625"/>
          </a:xfrm>
          <a:custGeom>
            <a:rect b="b" l="l" r="r" t="t"/>
            <a:pathLst>
              <a:path extrusionOk="0" h="4065" w="28454">
                <a:moveTo>
                  <a:pt x="0" y="4065"/>
                </a:moveTo>
                <a:lnTo>
                  <a:pt x="313" y="0"/>
                </a:lnTo>
                <a:lnTo>
                  <a:pt x="28454" y="0"/>
                </a:lnTo>
                <a:lnTo>
                  <a:pt x="28454" y="375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51" name="Google Shape;151;p19"/>
          <p:cNvCxnSpPr/>
          <p:nvPr/>
        </p:nvCxnSpPr>
        <p:spPr>
          <a:xfrm>
            <a:off x="3970975" y="3486325"/>
            <a:ext cx="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9"/>
          <p:cNvSpPr txBox="1"/>
          <p:nvPr/>
        </p:nvSpPr>
        <p:spPr>
          <a:xfrm>
            <a:off x="4419600" y="2794425"/>
            <a:ext cx="711300" cy="3540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088775" y="3970975"/>
            <a:ext cx="742600" cy="125075"/>
          </a:xfrm>
          <a:custGeom>
            <a:rect b="b" l="l" r="r" t="t"/>
            <a:pathLst>
              <a:path extrusionOk="0" h="5003" w="29704">
                <a:moveTo>
                  <a:pt x="0" y="4690"/>
                </a:moveTo>
                <a:lnTo>
                  <a:pt x="313" y="312"/>
                </a:lnTo>
                <a:lnTo>
                  <a:pt x="29704" y="0"/>
                </a:lnTo>
                <a:lnTo>
                  <a:pt x="29704" y="500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Google Shape;154;p19"/>
          <p:cNvSpPr/>
          <p:nvPr/>
        </p:nvSpPr>
        <p:spPr>
          <a:xfrm>
            <a:off x="4275800" y="2572650"/>
            <a:ext cx="1219391" cy="1413941"/>
          </a:xfrm>
          <a:custGeom>
            <a:rect b="b" l="l" r="r" t="t"/>
            <a:pathLst>
              <a:path extrusionOk="0" h="55656" w="51278">
                <a:moveTo>
                  <a:pt x="0" y="313"/>
                </a:moveTo>
                <a:lnTo>
                  <a:pt x="51278" y="0"/>
                </a:lnTo>
                <a:lnTo>
                  <a:pt x="50653" y="5565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19"/>
          <p:cNvSpPr/>
          <p:nvPr/>
        </p:nvSpPr>
        <p:spPr>
          <a:xfrm>
            <a:off x="1933525" y="2745675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fd_tcp</a:t>
            </a:r>
            <a:endParaRPr sz="800"/>
          </a:p>
        </p:txBody>
      </p:sp>
      <p:sp>
        <p:nvSpPr>
          <p:cNvPr id="156" name="Google Shape;156;p19"/>
          <p:cNvSpPr/>
          <p:nvPr/>
        </p:nvSpPr>
        <p:spPr>
          <a:xfrm>
            <a:off x="1933525" y="3001650"/>
            <a:ext cx="523800" cy="1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fd_udp</a:t>
            </a:r>
            <a:endParaRPr sz="800"/>
          </a:p>
        </p:txBody>
      </p:sp>
      <p:sp>
        <p:nvSpPr>
          <p:cNvPr id="157" name="Google Shape;157;p19"/>
          <p:cNvSpPr txBox="1"/>
          <p:nvPr/>
        </p:nvSpPr>
        <p:spPr>
          <a:xfrm>
            <a:off x="7180800" y="2399775"/>
            <a:ext cx="1533300" cy="900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server</a:t>
            </a:r>
            <a:endParaRPr sz="1100"/>
          </a:p>
        </p:txBody>
      </p:sp>
      <p:sp>
        <p:nvSpPr>
          <p:cNvPr id="158" name="Google Shape;158;p19"/>
          <p:cNvSpPr txBox="1"/>
          <p:nvPr/>
        </p:nvSpPr>
        <p:spPr>
          <a:xfrm>
            <a:off x="739700" y="3954025"/>
            <a:ext cx="1533300" cy="501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sz="1100"/>
          </a:p>
        </p:txBody>
      </p:sp>
      <p:sp>
        <p:nvSpPr>
          <p:cNvPr id="159" name="Google Shape;159;p19"/>
          <p:cNvSpPr/>
          <p:nvPr/>
        </p:nvSpPr>
        <p:spPr>
          <a:xfrm>
            <a:off x="1453950" y="4447800"/>
            <a:ext cx="4467525" cy="668575"/>
          </a:xfrm>
          <a:custGeom>
            <a:rect b="b" l="l" r="r" t="t"/>
            <a:pathLst>
              <a:path extrusionOk="0" h="26743" w="178701">
                <a:moveTo>
                  <a:pt x="0" y="2814"/>
                </a:moveTo>
                <a:cubicBezTo>
                  <a:pt x="4794" y="6462"/>
                  <a:pt x="1616" y="21366"/>
                  <a:pt x="28766" y="24701"/>
                </a:cubicBezTo>
                <a:cubicBezTo>
                  <a:pt x="55917" y="28036"/>
                  <a:pt x="138098" y="26942"/>
                  <a:pt x="162903" y="22825"/>
                </a:cubicBezTo>
                <a:cubicBezTo>
                  <a:pt x="187709" y="18708"/>
                  <a:pt x="175150" y="3804"/>
                  <a:pt x="177599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60" name="Google Shape;160;p19"/>
          <p:cNvSpPr/>
          <p:nvPr/>
        </p:nvSpPr>
        <p:spPr>
          <a:xfrm>
            <a:off x="4299275" y="2317378"/>
            <a:ext cx="1618100" cy="1731775"/>
          </a:xfrm>
          <a:custGeom>
            <a:rect b="b" l="l" r="r" t="t"/>
            <a:pathLst>
              <a:path extrusionOk="0" h="69271" w="64724">
                <a:moveTo>
                  <a:pt x="64724" y="69271"/>
                </a:moveTo>
                <a:cubicBezTo>
                  <a:pt x="63213" y="58380"/>
                  <a:pt x="66443" y="14188"/>
                  <a:pt x="55656" y="3922"/>
                </a:cubicBezTo>
                <a:cubicBezTo>
                  <a:pt x="44869" y="-6344"/>
                  <a:pt x="9276" y="7049"/>
                  <a:pt x="0" y="767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61" name="Google Shape;161;p19"/>
          <p:cNvSpPr/>
          <p:nvPr/>
        </p:nvSpPr>
        <p:spPr>
          <a:xfrm>
            <a:off x="2477950" y="2524850"/>
            <a:ext cx="922400" cy="62525"/>
          </a:xfrm>
          <a:custGeom>
            <a:rect b="b" l="l" r="r" t="t"/>
            <a:pathLst>
              <a:path extrusionOk="0" h="2501" w="36896">
                <a:moveTo>
                  <a:pt x="36896" y="0"/>
                </a:moveTo>
                <a:cubicBezTo>
                  <a:pt x="30747" y="417"/>
                  <a:pt x="6149" y="2084"/>
                  <a:pt x="0" y="250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62" name="Google Shape;162;p19"/>
          <p:cNvSpPr/>
          <p:nvPr/>
        </p:nvSpPr>
        <p:spPr>
          <a:xfrm>
            <a:off x="1291257" y="2569472"/>
            <a:ext cx="647325" cy="535950"/>
          </a:xfrm>
          <a:custGeom>
            <a:rect b="b" l="l" r="r" t="t"/>
            <a:pathLst>
              <a:path extrusionOk="0" h="21438" w="25893">
                <a:moveTo>
                  <a:pt x="25893" y="91"/>
                </a:moveTo>
                <a:cubicBezTo>
                  <a:pt x="22141" y="456"/>
                  <a:pt x="7289" y="-1003"/>
                  <a:pt x="3381" y="2280"/>
                </a:cubicBezTo>
                <a:cubicBezTo>
                  <a:pt x="-527" y="5563"/>
                  <a:pt x="-1153" y="16715"/>
                  <a:pt x="2443" y="19790"/>
                </a:cubicBezTo>
                <a:cubicBezTo>
                  <a:pt x="6039" y="22865"/>
                  <a:pt x="21203" y="20572"/>
                  <a:pt x="24955" y="2072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63" name="Google Shape;163;p19"/>
          <p:cNvSpPr/>
          <p:nvPr/>
        </p:nvSpPr>
        <p:spPr>
          <a:xfrm>
            <a:off x="2457325" y="982058"/>
            <a:ext cx="6062450" cy="2183700"/>
          </a:xfrm>
          <a:custGeom>
            <a:rect b="b" l="l" r="r" t="t"/>
            <a:pathLst>
              <a:path extrusionOk="0" h="87348" w="242498">
                <a:moveTo>
                  <a:pt x="0" y="83333"/>
                </a:moveTo>
                <a:cubicBezTo>
                  <a:pt x="3179" y="83020"/>
                  <a:pt x="14591" y="93650"/>
                  <a:pt x="19073" y="81456"/>
                </a:cubicBezTo>
                <a:cubicBezTo>
                  <a:pt x="23555" y="69262"/>
                  <a:pt x="-7452" y="22830"/>
                  <a:pt x="26890" y="10167"/>
                </a:cubicBezTo>
                <a:cubicBezTo>
                  <a:pt x="61232" y="-2496"/>
                  <a:pt x="190732" y="-2340"/>
                  <a:pt x="225126" y="5477"/>
                </a:cubicBezTo>
                <a:cubicBezTo>
                  <a:pt x="259520" y="13294"/>
                  <a:pt x="231900" y="48470"/>
                  <a:pt x="233255" y="5706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580150" y="688172"/>
            <a:ext cx="788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7F7F7F"/>
                </a:solidFill>
              </a:rPr>
              <a:t>3</a:t>
            </a:r>
            <a:r>
              <a:rPr b="0" i="0" lang="e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.how to </a:t>
            </a:r>
            <a:r>
              <a:rPr lang="en" sz="1800">
                <a:solidFill>
                  <a:srgbClr val="7F7F7F"/>
                </a:solidFill>
              </a:rPr>
              <a:t>receive</a:t>
            </a:r>
            <a:r>
              <a:rPr b="0" i="0" lang="e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vpn packet</a:t>
            </a:r>
            <a:endParaRPr sz="1100"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628650" y="194075"/>
            <a:ext cx="7886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TINC-VPN</a:t>
            </a:r>
            <a:endParaRPr sz="1100"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628650" y="788572"/>
            <a:ext cx="788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4.Problems</a:t>
            </a:r>
            <a:endParaRPr sz="1100"/>
          </a:p>
        </p:txBody>
      </p:sp>
      <p:sp>
        <p:nvSpPr>
          <p:cNvPr id="171" name="Google Shape;171;p20"/>
          <p:cNvSpPr txBox="1"/>
          <p:nvPr/>
        </p:nvSpPr>
        <p:spPr>
          <a:xfrm>
            <a:off x="772340" y="1231600"/>
            <a:ext cx="5180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tinc server is independent, so</a:t>
            </a:r>
            <a:endParaRPr b="0" i="0" sz="1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tinc client1 can't communicate with tinc client2</a:t>
            </a:r>
            <a:endParaRPr sz="1100"/>
          </a:p>
        </p:txBody>
      </p:sp>
      <p:sp>
        <p:nvSpPr>
          <p:cNvPr id="172" name="Google Shape;172;p20"/>
          <p:cNvSpPr/>
          <p:nvPr/>
        </p:nvSpPr>
        <p:spPr>
          <a:xfrm>
            <a:off x="4370203" y="3516915"/>
            <a:ext cx="403596" cy="178578"/>
          </a:xfrm>
          <a:custGeom>
            <a:rect b="b" l="l" r="r" t="t"/>
            <a:pathLst>
              <a:path extrusionOk="0" h="21600" w="21600">
                <a:moveTo>
                  <a:pt x="0" y="4435"/>
                </a:moveTo>
                <a:lnTo>
                  <a:pt x="10622" y="4435"/>
                </a:lnTo>
                <a:lnTo>
                  <a:pt x="11335" y="0"/>
                </a:lnTo>
                <a:lnTo>
                  <a:pt x="13449" y="1728"/>
                </a:lnTo>
                <a:lnTo>
                  <a:pt x="13016" y="4435"/>
                </a:lnTo>
                <a:lnTo>
                  <a:pt x="21600" y="4435"/>
                </a:lnTo>
                <a:lnTo>
                  <a:pt x="21600" y="9504"/>
                </a:lnTo>
                <a:lnTo>
                  <a:pt x="12201" y="9504"/>
                </a:lnTo>
                <a:lnTo>
                  <a:pt x="11793" y="12038"/>
                </a:lnTo>
                <a:lnTo>
                  <a:pt x="21600" y="12038"/>
                </a:lnTo>
                <a:lnTo>
                  <a:pt x="21600" y="17107"/>
                </a:lnTo>
                <a:lnTo>
                  <a:pt x="10978" y="17107"/>
                </a:lnTo>
                <a:lnTo>
                  <a:pt x="10265" y="21600"/>
                </a:lnTo>
                <a:lnTo>
                  <a:pt x="8151" y="19814"/>
                </a:lnTo>
                <a:lnTo>
                  <a:pt x="8584" y="17107"/>
                </a:lnTo>
                <a:lnTo>
                  <a:pt x="0" y="17107"/>
                </a:lnTo>
                <a:lnTo>
                  <a:pt x="0" y="12038"/>
                </a:lnTo>
                <a:lnTo>
                  <a:pt x="9399" y="12038"/>
                </a:lnTo>
                <a:lnTo>
                  <a:pt x="9807" y="9504"/>
                </a:lnTo>
                <a:lnTo>
                  <a:pt x="0" y="9504"/>
                </a:lnTo>
                <a:close/>
              </a:path>
            </a:pathLst>
          </a:custGeom>
          <a:solidFill>
            <a:srgbClr val="FF7E79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501647" y="2816597"/>
            <a:ext cx="46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/>
          </a:p>
        </p:txBody>
      </p:sp>
      <p:sp>
        <p:nvSpPr>
          <p:cNvPr id="174" name="Google Shape;174;p20"/>
          <p:cNvSpPr txBox="1"/>
          <p:nvPr/>
        </p:nvSpPr>
        <p:spPr>
          <a:xfrm>
            <a:off x="721925" y="3173713"/>
            <a:ext cx="1533300" cy="779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client1</a:t>
            </a:r>
            <a:endParaRPr sz="1100"/>
          </a:p>
        </p:txBody>
      </p:sp>
      <p:sp>
        <p:nvSpPr>
          <p:cNvPr id="175" name="Google Shape;175;p20"/>
          <p:cNvSpPr txBox="1"/>
          <p:nvPr/>
        </p:nvSpPr>
        <p:spPr>
          <a:xfrm>
            <a:off x="6888775" y="3173725"/>
            <a:ext cx="1533300" cy="779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client2</a:t>
            </a:r>
            <a:endParaRPr sz="1100"/>
          </a:p>
        </p:txBody>
      </p:sp>
      <p:sp>
        <p:nvSpPr>
          <p:cNvPr id="176" name="Google Shape;176;p20"/>
          <p:cNvSpPr txBox="1"/>
          <p:nvPr/>
        </p:nvSpPr>
        <p:spPr>
          <a:xfrm>
            <a:off x="2689238" y="3173713"/>
            <a:ext cx="1533300" cy="779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server1</a:t>
            </a:r>
            <a:endParaRPr sz="1100"/>
          </a:p>
        </p:txBody>
      </p:sp>
      <p:sp>
        <p:nvSpPr>
          <p:cNvPr id="177" name="Google Shape;177;p20"/>
          <p:cNvSpPr txBox="1"/>
          <p:nvPr/>
        </p:nvSpPr>
        <p:spPr>
          <a:xfrm>
            <a:off x="4921438" y="3173713"/>
            <a:ext cx="1533300" cy="779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server2</a:t>
            </a:r>
            <a:endParaRPr sz="1100"/>
          </a:p>
        </p:txBody>
      </p:sp>
      <p:sp>
        <p:nvSpPr>
          <p:cNvPr id="178" name="Google Shape;178;p20"/>
          <p:cNvSpPr/>
          <p:nvPr/>
        </p:nvSpPr>
        <p:spPr>
          <a:xfrm>
            <a:off x="1460888" y="2947025"/>
            <a:ext cx="6222225" cy="226700"/>
          </a:xfrm>
          <a:custGeom>
            <a:rect b="b" l="l" r="r" t="t"/>
            <a:pathLst>
              <a:path extrusionOk="0" h="9068" w="248889">
                <a:moveTo>
                  <a:pt x="0" y="9068"/>
                </a:moveTo>
                <a:lnTo>
                  <a:pt x="625" y="1251"/>
                </a:lnTo>
                <a:lnTo>
                  <a:pt x="248264" y="0"/>
                </a:lnTo>
                <a:lnTo>
                  <a:pt x="248889" y="906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9" name="Google Shape;179;p20"/>
          <p:cNvCxnSpPr>
            <a:stCxn id="174" idx="3"/>
            <a:endCxn id="176" idx="1"/>
          </p:cNvCxnSpPr>
          <p:nvPr/>
        </p:nvCxnSpPr>
        <p:spPr>
          <a:xfrm>
            <a:off x="2255225" y="3563263"/>
            <a:ext cx="4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6454750" y="3563263"/>
            <a:ext cx="4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628650" y="552450"/>
            <a:ext cx="7886700" cy="5369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-685800" lvl="0" marL="685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TINC-VPN</a:t>
            </a:r>
            <a:endParaRPr sz="11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628650" y="1089422"/>
            <a:ext cx="7886700" cy="501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5.Solution</a:t>
            </a:r>
            <a:endParaRPr sz="1100"/>
          </a:p>
        </p:txBody>
      </p:sp>
      <p:sp>
        <p:nvSpPr>
          <p:cNvPr id="187" name="Google Shape;187;p21"/>
          <p:cNvSpPr txBox="1"/>
          <p:nvPr/>
        </p:nvSpPr>
        <p:spPr>
          <a:xfrm>
            <a:off x="791765" y="1590675"/>
            <a:ext cx="5180409" cy="6679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Tinc servers can be clustered, each server has whole clients's config. If we want to support 100000 clients, we need to write 100000 clients's config files in each tinc server.</a:t>
            </a:r>
            <a:endParaRPr sz="1100"/>
          </a:p>
        </p:txBody>
      </p:sp>
      <p:sp>
        <p:nvSpPr>
          <p:cNvPr id="188" name="Google Shape;188;p21"/>
          <p:cNvSpPr txBox="1"/>
          <p:nvPr/>
        </p:nvSpPr>
        <p:spPr>
          <a:xfrm>
            <a:off x="4501647" y="2816597"/>
            <a:ext cx="46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/>
          </a:p>
        </p:txBody>
      </p:sp>
      <p:sp>
        <p:nvSpPr>
          <p:cNvPr id="189" name="Google Shape;189;p21"/>
          <p:cNvSpPr txBox="1"/>
          <p:nvPr/>
        </p:nvSpPr>
        <p:spPr>
          <a:xfrm>
            <a:off x="721925" y="3173713"/>
            <a:ext cx="1533300" cy="779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client1</a:t>
            </a:r>
            <a:endParaRPr sz="1100"/>
          </a:p>
        </p:txBody>
      </p:sp>
      <p:sp>
        <p:nvSpPr>
          <p:cNvPr id="190" name="Google Shape;190;p21"/>
          <p:cNvSpPr txBox="1"/>
          <p:nvPr/>
        </p:nvSpPr>
        <p:spPr>
          <a:xfrm>
            <a:off x="6888775" y="3173725"/>
            <a:ext cx="1533300" cy="779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client2</a:t>
            </a:r>
            <a:endParaRPr sz="1100"/>
          </a:p>
        </p:txBody>
      </p:sp>
      <p:sp>
        <p:nvSpPr>
          <p:cNvPr id="191" name="Google Shape;191;p21"/>
          <p:cNvSpPr txBox="1"/>
          <p:nvPr/>
        </p:nvSpPr>
        <p:spPr>
          <a:xfrm>
            <a:off x="2689238" y="3173713"/>
            <a:ext cx="1533300" cy="779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server1</a:t>
            </a:r>
            <a:endParaRPr sz="1100"/>
          </a:p>
        </p:txBody>
      </p:sp>
      <p:sp>
        <p:nvSpPr>
          <p:cNvPr id="192" name="Google Shape;192;p21"/>
          <p:cNvSpPr txBox="1"/>
          <p:nvPr/>
        </p:nvSpPr>
        <p:spPr>
          <a:xfrm>
            <a:off x="4921438" y="3173713"/>
            <a:ext cx="1533300" cy="779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 server2</a:t>
            </a:r>
            <a:endParaRPr sz="1100"/>
          </a:p>
        </p:txBody>
      </p:sp>
      <p:sp>
        <p:nvSpPr>
          <p:cNvPr id="193" name="Google Shape;193;p21"/>
          <p:cNvSpPr/>
          <p:nvPr/>
        </p:nvSpPr>
        <p:spPr>
          <a:xfrm>
            <a:off x="1460888" y="2947025"/>
            <a:ext cx="6222225" cy="226700"/>
          </a:xfrm>
          <a:custGeom>
            <a:rect b="b" l="l" r="r" t="t"/>
            <a:pathLst>
              <a:path extrusionOk="0" h="9068" w="248889">
                <a:moveTo>
                  <a:pt x="0" y="9068"/>
                </a:moveTo>
                <a:lnTo>
                  <a:pt x="625" y="1251"/>
                </a:lnTo>
                <a:lnTo>
                  <a:pt x="248264" y="0"/>
                </a:lnTo>
                <a:lnTo>
                  <a:pt x="248889" y="906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94" name="Google Shape;194;p21"/>
          <p:cNvCxnSpPr/>
          <p:nvPr/>
        </p:nvCxnSpPr>
        <p:spPr>
          <a:xfrm>
            <a:off x="2255225" y="3563263"/>
            <a:ext cx="4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6454750" y="3563263"/>
            <a:ext cx="4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6" name="Google Shape;196;p21"/>
          <p:cNvCxnSpPr>
            <a:stCxn id="191" idx="3"/>
            <a:endCxn id="192" idx="1"/>
          </p:cNvCxnSpPr>
          <p:nvPr/>
        </p:nvCxnSpPr>
        <p:spPr>
          <a:xfrm>
            <a:off x="4222538" y="3563263"/>
            <a:ext cx="6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49133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Router2:192.168.7.0/24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20500" y="578925"/>
            <a:ext cx="4050300" cy="25833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2415550" y="187737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5124725" y="187737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766725" y="92302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dst:10.1.4.8/32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206" name="Google Shape;206;p22"/>
          <p:cNvSpPr txBox="1"/>
          <p:nvPr/>
        </p:nvSpPr>
        <p:spPr>
          <a:xfrm>
            <a:off x="766725" y="1270885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dst:192.168.7.0/24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dev:site0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gw:10.1.4.8</a:t>
            </a:r>
            <a:endParaRPr sz="800"/>
          </a:p>
        </p:txBody>
      </p:sp>
      <p:sp>
        <p:nvSpPr>
          <p:cNvPr id="207" name="Google Shape;207;p22"/>
          <p:cNvSpPr txBox="1"/>
          <p:nvPr/>
        </p:nvSpPr>
        <p:spPr>
          <a:xfrm>
            <a:off x="7324300" y="1877375"/>
            <a:ext cx="13212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192.168.7.1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672225" y="1877375"/>
            <a:ext cx="1418700" cy="39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192.168.6.1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2"/>
          <p:cNvCxnSpPr>
            <a:stCxn id="210" idx="0"/>
            <a:endCxn id="208" idx="2"/>
          </p:cNvCxnSpPr>
          <p:nvPr/>
        </p:nvCxnSpPr>
        <p:spPr>
          <a:xfrm rot="10800000">
            <a:off x="1381575" y="2276975"/>
            <a:ext cx="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2"/>
          <p:cNvSpPr txBox="1"/>
          <p:nvPr/>
        </p:nvSpPr>
        <p:spPr>
          <a:xfrm>
            <a:off x="2633050" y="2601513"/>
            <a:ext cx="11673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212" name="Google Shape;212;p22"/>
          <p:cNvCxnSpPr>
            <a:stCxn id="208" idx="0"/>
            <a:endCxn id="206" idx="2"/>
          </p:cNvCxnSpPr>
          <p:nvPr/>
        </p:nvCxnSpPr>
        <p:spPr>
          <a:xfrm rot="10800000">
            <a:off x="1381575" y="1614875"/>
            <a:ext cx="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 txBox="1"/>
          <p:nvPr/>
        </p:nvSpPr>
        <p:spPr>
          <a:xfrm>
            <a:off x="3200800" y="3566825"/>
            <a:ext cx="3342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request(tcp/udp/icmp) </a:t>
            </a:r>
            <a:r>
              <a:rPr lang="en" sz="1800">
                <a:solidFill>
                  <a:schemeClr val="dk1"/>
                </a:solidFill>
              </a:rPr>
              <a:t>from A to </a:t>
            </a:r>
            <a:r>
              <a:rPr lang="en" sz="1800"/>
              <a:t> B </a:t>
            </a:r>
            <a:endParaRPr sz="1800"/>
          </a:p>
        </p:txBody>
      </p:sp>
      <p:sp>
        <p:nvSpPr>
          <p:cNvPr id="214" name="Google Shape;214;p22"/>
          <p:cNvSpPr txBox="1"/>
          <p:nvPr/>
        </p:nvSpPr>
        <p:spPr>
          <a:xfrm>
            <a:off x="766575" y="578925"/>
            <a:ext cx="122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2465050" y="780438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2556100" y="1142200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192.168.6.0/24 -o site0 -j MASQUERADE</a:t>
            </a:r>
            <a:endParaRPr sz="800"/>
          </a:p>
        </p:txBody>
      </p:sp>
      <p:cxnSp>
        <p:nvCxnSpPr>
          <p:cNvPr id="217" name="Google Shape;217;p22"/>
          <p:cNvCxnSpPr>
            <a:stCxn id="206" idx="3"/>
            <a:endCxn id="216" idx="1"/>
          </p:cNvCxnSpPr>
          <p:nvPr/>
        </p:nvCxnSpPr>
        <p:spPr>
          <a:xfrm flipH="1" rot="10800000">
            <a:off x="1996425" y="1400335"/>
            <a:ext cx="559800" cy="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2"/>
          <p:cNvCxnSpPr>
            <a:stCxn id="216" idx="2"/>
            <a:endCxn id="203" idx="0"/>
          </p:cNvCxnSpPr>
          <p:nvPr/>
        </p:nvCxnSpPr>
        <p:spPr>
          <a:xfrm>
            <a:off x="3216700" y="1658200"/>
            <a:ext cx="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2"/>
          <p:cNvCxnSpPr>
            <a:stCxn id="203" idx="2"/>
            <a:endCxn id="211" idx="0"/>
          </p:cNvCxnSpPr>
          <p:nvPr/>
        </p:nvCxnSpPr>
        <p:spPr>
          <a:xfrm>
            <a:off x="3216700" y="22769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2"/>
          <p:cNvSpPr txBox="1"/>
          <p:nvPr/>
        </p:nvSpPr>
        <p:spPr>
          <a:xfrm>
            <a:off x="5505556" y="257990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cxnSp>
        <p:nvCxnSpPr>
          <p:cNvPr id="221" name="Google Shape;221;p22"/>
          <p:cNvCxnSpPr>
            <a:stCxn id="211" idx="3"/>
            <a:endCxn id="220" idx="1"/>
          </p:cNvCxnSpPr>
          <p:nvPr/>
        </p:nvCxnSpPr>
        <p:spPr>
          <a:xfrm flipH="1" rot="10800000">
            <a:off x="3800350" y="2722113"/>
            <a:ext cx="17052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 txBox="1"/>
          <p:nvPr/>
        </p:nvSpPr>
        <p:spPr>
          <a:xfrm>
            <a:off x="7324300" y="11849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10.1.2.3/32 -o br0 -j MASQUERADE</a:t>
            </a:r>
            <a:endParaRPr sz="800"/>
          </a:p>
        </p:txBody>
      </p:sp>
      <p:cxnSp>
        <p:nvCxnSpPr>
          <p:cNvPr id="223" name="Google Shape;223;p22"/>
          <p:cNvCxnSpPr>
            <a:stCxn id="220" idx="0"/>
            <a:endCxn id="204" idx="2"/>
          </p:cNvCxnSpPr>
          <p:nvPr/>
        </p:nvCxnSpPr>
        <p:spPr>
          <a:xfrm flipH="1" rot="10800000">
            <a:off x="6120406" y="2276903"/>
            <a:ext cx="63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2"/>
          <p:cNvSpPr txBox="1"/>
          <p:nvPr/>
        </p:nvSpPr>
        <p:spPr>
          <a:xfrm>
            <a:off x="5366650" y="887713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7087175" y="780450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5522375" y="12708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dst:192.168.7.0/24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dev:br0</a:t>
            </a:r>
            <a:endParaRPr sz="700"/>
          </a:p>
        </p:txBody>
      </p:sp>
      <p:cxnSp>
        <p:nvCxnSpPr>
          <p:cNvPr id="227" name="Google Shape;227;p22"/>
          <p:cNvCxnSpPr>
            <a:stCxn id="204" idx="0"/>
            <a:endCxn id="226" idx="2"/>
          </p:cNvCxnSpPr>
          <p:nvPr/>
        </p:nvCxnSpPr>
        <p:spPr>
          <a:xfrm flipH="1" rot="10800000">
            <a:off x="6126725" y="1614875"/>
            <a:ext cx="105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2"/>
          <p:cNvCxnSpPr>
            <a:stCxn id="226" idx="3"/>
            <a:endCxn id="222" idx="1"/>
          </p:cNvCxnSpPr>
          <p:nvPr/>
        </p:nvCxnSpPr>
        <p:spPr>
          <a:xfrm>
            <a:off x="6752075" y="1442913"/>
            <a:ext cx="57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2"/>
          <p:cNvCxnSpPr>
            <a:stCxn id="222" idx="2"/>
            <a:endCxn id="207" idx="0"/>
          </p:cNvCxnSpPr>
          <p:nvPr/>
        </p:nvCxnSpPr>
        <p:spPr>
          <a:xfrm>
            <a:off x="7984900" y="1700925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2"/>
          <p:cNvCxnSpPr>
            <a:stCxn id="207" idx="2"/>
            <a:endCxn id="231" idx="0"/>
          </p:cNvCxnSpPr>
          <p:nvPr/>
        </p:nvCxnSpPr>
        <p:spPr>
          <a:xfrm>
            <a:off x="7984900" y="2276975"/>
            <a:ext cx="0" cy="10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2"/>
          <p:cNvSpPr txBox="1"/>
          <p:nvPr/>
        </p:nvSpPr>
        <p:spPr>
          <a:xfrm>
            <a:off x="1758800" y="4228825"/>
            <a:ext cx="5878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1.after this rule, the access request packet’s source ip will be changed into 10.1.2.3 from 192.168.6.2,and firewall remember this change session.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2.after this rule, the access request packet’s source ip will be changed into 192.168.7.1 from 10.1.2.3, </a:t>
            </a:r>
            <a:r>
              <a:rPr lang="en" sz="900">
                <a:solidFill>
                  <a:schemeClr val="dk1"/>
                </a:solidFill>
              </a:rPr>
              <a:t>and firewall remember this change session.</a:t>
            </a:r>
            <a:endParaRPr sz="900"/>
          </a:p>
        </p:txBody>
      </p:sp>
      <p:sp>
        <p:nvSpPr>
          <p:cNvPr id="233" name="Google Shape;233;p22"/>
          <p:cNvSpPr txBox="1"/>
          <p:nvPr/>
        </p:nvSpPr>
        <p:spPr>
          <a:xfrm>
            <a:off x="3877300" y="1164400"/>
            <a:ext cx="620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>
                <a:solidFill>
                  <a:srgbClr val="FF0000"/>
                </a:solidFill>
              </a:rPr>
              <a:t>See note 1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8556875" y="1400325"/>
            <a:ext cx="620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>
                <a:solidFill>
                  <a:srgbClr val="FF0000"/>
                </a:solidFill>
              </a:rPr>
              <a:t>See note 2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3645400" y="157700"/>
            <a:ext cx="24813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Site2site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Different virtual subnet</a:t>
            </a:r>
            <a:endParaRPr sz="1100"/>
          </a:p>
        </p:txBody>
      </p:sp>
      <p:sp>
        <p:nvSpPr>
          <p:cNvPr id="236" name="Google Shape;236;p22"/>
          <p:cNvSpPr txBox="1"/>
          <p:nvPr/>
        </p:nvSpPr>
        <p:spPr>
          <a:xfrm>
            <a:off x="7448081" y="3553328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server_app</a:t>
            </a:r>
            <a:endParaRPr sz="1100"/>
          </a:p>
        </p:txBody>
      </p:sp>
      <p:sp>
        <p:nvSpPr>
          <p:cNvPr id="231" name="Google Shape;231;p22"/>
          <p:cNvSpPr txBox="1"/>
          <p:nvPr/>
        </p:nvSpPr>
        <p:spPr>
          <a:xfrm>
            <a:off x="7005100" y="331067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B:192.168.7.5</a:t>
            </a:r>
            <a:endParaRPr sz="1100"/>
          </a:p>
        </p:txBody>
      </p:sp>
      <p:sp>
        <p:nvSpPr>
          <p:cNvPr id="237" name="Google Shape;237;p22"/>
          <p:cNvSpPr txBox="1"/>
          <p:nvPr/>
        </p:nvSpPr>
        <p:spPr>
          <a:xfrm>
            <a:off x="335925" y="331067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A:192.168.6.2</a:t>
            </a:r>
            <a:endParaRPr sz="1100"/>
          </a:p>
        </p:txBody>
      </p:sp>
      <p:sp>
        <p:nvSpPr>
          <p:cNvPr id="238" name="Google Shape;238;p22"/>
          <p:cNvSpPr txBox="1"/>
          <p:nvPr/>
        </p:nvSpPr>
        <p:spPr>
          <a:xfrm>
            <a:off x="766581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_app</a:t>
            </a:r>
            <a:endParaRPr sz="1100"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E7E6E6"/>
            </a:gs>
          </a:gsLst>
          <a:lin ang="5400012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/>
        </p:nvSpPr>
        <p:spPr>
          <a:xfrm>
            <a:off x="4900675" y="526425"/>
            <a:ext cx="4050300" cy="25848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Router2:</a:t>
            </a:r>
            <a:r>
              <a:rPr lang="en">
                <a:solidFill>
                  <a:schemeClr val="dk1"/>
                </a:solidFill>
              </a:rPr>
              <a:t>192.168.7.0/24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320500" y="526325"/>
            <a:ext cx="4050300" cy="25848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Router1:192.168.6.0/24</a:t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2397900" y="2066325"/>
            <a:ext cx="16023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10.1.2.3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5124725" y="2064325"/>
            <a:ext cx="20040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site0(vnic):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10.1.4.8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795975" y="118141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dst:192.168.6.0//24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dev:br0</a:t>
            </a:r>
            <a:endParaRPr sz="700"/>
          </a:p>
        </p:txBody>
      </p:sp>
      <p:sp>
        <p:nvSpPr>
          <p:cNvPr id="248" name="Google Shape;248;p23"/>
          <p:cNvSpPr txBox="1"/>
          <p:nvPr/>
        </p:nvSpPr>
        <p:spPr>
          <a:xfrm>
            <a:off x="7326175" y="2053975"/>
            <a:ext cx="1321200" cy="3996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192.168.7.1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701475" y="2092075"/>
            <a:ext cx="1418700" cy="399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br0(lan):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192.168.6.1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2610550" y="2621450"/>
            <a:ext cx="11595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251" name="Google Shape;251;p23"/>
          <p:cNvSpPr txBox="1"/>
          <p:nvPr/>
        </p:nvSpPr>
        <p:spPr>
          <a:xfrm>
            <a:off x="795975" y="800825"/>
            <a:ext cx="1469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2529700" y="751325"/>
            <a:ext cx="945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2529700" y="1095463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192.168.6.0/24 -o site0 -j MASQUERADE</a:t>
            </a:r>
            <a:endParaRPr sz="800"/>
          </a:p>
        </p:txBody>
      </p:sp>
      <p:sp>
        <p:nvSpPr>
          <p:cNvPr id="254" name="Google Shape;254;p23"/>
          <p:cNvSpPr txBox="1"/>
          <p:nvPr/>
        </p:nvSpPr>
        <p:spPr>
          <a:xfrm>
            <a:off x="5511869" y="26214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Tinc</a:t>
            </a:r>
            <a:endParaRPr sz="1100"/>
          </a:p>
        </p:txBody>
      </p:sp>
      <p:sp>
        <p:nvSpPr>
          <p:cNvPr id="255" name="Google Shape;255;p23"/>
          <p:cNvSpPr txBox="1"/>
          <p:nvPr/>
        </p:nvSpPr>
        <p:spPr>
          <a:xfrm>
            <a:off x="7326175" y="978725"/>
            <a:ext cx="1321200" cy="5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/>
              <a:t>Iptables -t nat -I POSTROUTING -s 10.1.2.3/32 -o br0 -j MASQUERADE</a:t>
            </a:r>
            <a:endParaRPr sz="800"/>
          </a:p>
        </p:txBody>
      </p:sp>
      <p:sp>
        <p:nvSpPr>
          <p:cNvPr id="256" name="Google Shape;256;p23"/>
          <p:cNvSpPr txBox="1"/>
          <p:nvPr/>
        </p:nvSpPr>
        <p:spPr>
          <a:xfrm>
            <a:off x="5511775" y="721175"/>
            <a:ext cx="11220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7326175" y="634625"/>
            <a:ext cx="874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5511775" y="1065263"/>
            <a:ext cx="1229700" cy="3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dst:10.1.2.3/32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700"/>
              <a:t>dev:site0</a:t>
            </a:r>
            <a:endParaRPr sz="700"/>
          </a:p>
        </p:txBody>
      </p:sp>
      <p:sp>
        <p:nvSpPr>
          <p:cNvPr id="259" name="Google Shape;259;p23"/>
          <p:cNvSpPr txBox="1"/>
          <p:nvPr/>
        </p:nvSpPr>
        <p:spPr>
          <a:xfrm>
            <a:off x="1571200" y="4117925"/>
            <a:ext cx="7621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1.Because B receive the access request packet whose source ip is 192.168.7.1,B will generate a access response packet to 192.168.7.1.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But the router2’s firewall remember this packet as the change session set up by the access request. So router2 will change the packet’s dst ip to 10.1.2.3 from 192.168.7.1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2.Because A receive the access request packet whose source ip is 192.168.6.2,A will generate a access response packet to 192.168.6.2.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But the router1’s firewall remember this packet as the change session set up by the access request. So router1 will change the packet’s dst ip to 192.168.6.2 from 10.1.2.3</a:t>
            </a:r>
            <a:endParaRPr sz="900"/>
          </a:p>
        </p:txBody>
      </p:sp>
      <p:sp>
        <p:nvSpPr>
          <p:cNvPr id="260" name="Google Shape;260;p23"/>
          <p:cNvSpPr txBox="1"/>
          <p:nvPr/>
        </p:nvSpPr>
        <p:spPr>
          <a:xfrm>
            <a:off x="701475" y="1603025"/>
            <a:ext cx="620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>
                <a:solidFill>
                  <a:srgbClr val="FF0000"/>
                </a:solidFill>
              </a:rPr>
              <a:t>See note 2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7961875" y="1603025"/>
            <a:ext cx="620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800">
                <a:solidFill>
                  <a:srgbClr val="FF0000"/>
                </a:solidFill>
              </a:rPr>
              <a:t>See note 1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262" name="Google Shape;262;p23"/>
          <p:cNvCxnSpPr>
            <a:stCxn id="263" idx="0"/>
            <a:endCxn id="248" idx="2"/>
          </p:cNvCxnSpPr>
          <p:nvPr/>
        </p:nvCxnSpPr>
        <p:spPr>
          <a:xfrm flipH="1" rot="10800000">
            <a:off x="7950700" y="2453625"/>
            <a:ext cx="36000" cy="8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3"/>
          <p:cNvCxnSpPr>
            <a:stCxn id="248" idx="0"/>
            <a:endCxn id="255" idx="2"/>
          </p:cNvCxnSpPr>
          <p:nvPr/>
        </p:nvCxnSpPr>
        <p:spPr>
          <a:xfrm rot="10800000">
            <a:off x="7986775" y="1494775"/>
            <a:ext cx="0" cy="5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3"/>
          <p:cNvCxnSpPr>
            <a:stCxn id="255" idx="1"/>
            <a:endCxn id="258" idx="3"/>
          </p:cNvCxnSpPr>
          <p:nvPr/>
        </p:nvCxnSpPr>
        <p:spPr>
          <a:xfrm flipH="1">
            <a:off x="6741475" y="1236725"/>
            <a:ext cx="58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3"/>
          <p:cNvCxnSpPr>
            <a:stCxn id="258" idx="2"/>
            <a:endCxn id="246" idx="0"/>
          </p:cNvCxnSpPr>
          <p:nvPr/>
        </p:nvCxnSpPr>
        <p:spPr>
          <a:xfrm>
            <a:off x="6126625" y="1409363"/>
            <a:ext cx="0" cy="6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3"/>
          <p:cNvCxnSpPr>
            <a:stCxn id="246" idx="2"/>
            <a:endCxn id="254" idx="0"/>
          </p:cNvCxnSpPr>
          <p:nvPr/>
        </p:nvCxnSpPr>
        <p:spPr>
          <a:xfrm>
            <a:off x="6126725" y="2463925"/>
            <a:ext cx="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3"/>
          <p:cNvCxnSpPr>
            <a:stCxn id="250" idx="0"/>
            <a:endCxn id="245" idx="2"/>
          </p:cNvCxnSpPr>
          <p:nvPr/>
        </p:nvCxnSpPr>
        <p:spPr>
          <a:xfrm flipH="1" rot="10800000">
            <a:off x="3190300" y="2466050"/>
            <a:ext cx="870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3"/>
          <p:cNvCxnSpPr>
            <a:stCxn id="245" idx="0"/>
            <a:endCxn id="253" idx="2"/>
          </p:cNvCxnSpPr>
          <p:nvPr/>
        </p:nvCxnSpPr>
        <p:spPr>
          <a:xfrm rot="10800000">
            <a:off x="3190350" y="1611525"/>
            <a:ext cx="87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3"/>
          <p:cNvCxnSpPr>
            <a:stCxn id="253" idx="1"/>
            <a:endCxn id="247" idx="3"/>
          </p:cNvCxnSpPr>
          <p:nvPr/>
        </p:nvCxnSpPr>
        <p:spPr>
          <a:xfrm rot="10800000">
            <a:off x="2025700" y="1353463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3"/>
          <p:cNvCxnSpPr>
            <a:stCxn id="247" idx="2"/>
            <a:endCxn id="249" idx="0"/>
          </p:cNvCxnSpPr>
          <p:nvPr/>
        </p:nvCxnSpPr>
        <p:spPr>
          <a:xfrm>
            <a:off x="1410825" y="1525513"/>
            <a:ext cx="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3"/>
          <p:cNvCxnSpPr>
            <a:stCxn id="249" idx="2"/>
            <a:endCxn id="273" idx="0"/>
          </p:cNvCxnSpPr>
          <p:nvPr/>
        </p:nvCxnSpPr>
        <p:spPr>
          <a:xfrm flipH="1">
            <a:off x="1396125" y="2491675"/>
            <a:ext cx="14700" cy="8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3"/>
          <p:cNvSpPr txBox="1"/>
          <p:nvPr/>
        </p:nvSpPr>
        <p:spPr>
          <a:xfrm>
            <a:off x="3628325" y="125925"/>
            <a:ext cx="26094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Site2site: Different virtual subnet</a:t>
            </a:r>
            <a:endParaRPr sz="1100"/>
          </a:p>
        </p:txBody>
      </p:sp>
      <p:cxnSp>
        <p:nvCxnSpPr>
          <p:cNvPr id="275" name="Google Shape;275;p23"/>
          <p:cNvCxnSpPr>
            <a:stCxn id="254" idx="1"/>
            <a:endCxn id="250" idx="3"/>
          </p:cNvCxnSpPr>
          <p:nvPr/>
        </p:nvCxnSpPr>
        <p:spPr>
          <a:xfrm rot="10800000">
            <a:off x="3770069" y="2763653"/>
            <a:ext cx="17418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6" name="Google Shape;276;p23"/>
          <p:cNvSpPr txBox="1"/>
          <p:nvPr/>
        </p:nvSpPr>
        <p:spPr>
          <a:xfrm>
            <a:off x="3200800" y="3566825"/>
            <a:ext cx="3474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response(tcp/udp/icmp) </a:t>
            </a:r>
            <a:r>
              <a:rPr lang="en" sz="1800">
                <a:solidFill>
                  <a:schemeClr val="dk1"/>
                </a:solidFill>
              </a:rPr>
              <a:t>from B to </a:t>
            </a:r>
            <a:r>
              <a:rPr lang="en" sz="1800"/>
              <a:t> A </a:t>
            </a:r>
            <a:endParaRPr sz="1800"/>
          </a:p>
        </p:txBody>
      </p:sp>
      <p:sp>
        <p:nvSpPr>
          <p:cNvPr id="277" name="Google Shape;277;p23"/>
          <p:cNvSpPr txBox="1"/>
          <p:nvPr/>
        </p:nvSpPr>
        <p:spPr>
          <a:xfrm>
            <a:off x="766581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client_app</a:t>
            </a:r>
            <a:endParaRPr sz="1100"/>
          </a:p>
        </p:txBody>
      </p:sp>
      <p:sp>
        <p:nvSpPr>
          <p:cNvPr id="278" name="Google Shape;278;p23"/>
          <p:cNvSpPr txBox="1"/>
          <p:nvPr/>
        </p:nvSpPr>
        <p:spPr>
          <a:xfrm>
            <a:off x="335925" y="336642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A:192.168.6.2</a:t>
            </a:r>
            <a:endParaRPr sz="1100"/>
          </a:p>
        </p:txBody>
      </p:sp>
      <p:sp>
        <p:nvSpPr>
          <p:cNvPr id="263" name="Google Shape;263;p23"/>
          <p:cNvSpPr txBox="1"/>
          <p:nvPr/>
        </p:nvSpPr>
        <p:spPr>
          <a:xfrm>
            <a:off x="6970900" y="3290925"/>
            <a:ext cx="1959600" cy="10629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B:192.168.7.5</a:t>
            </a:r>
            <a:endParaRPr sz="1100"/>
          </a:p>
        </p:txBody>
      </p:sp>
      <p:sp>
        <p:nvSpPr>
          <p:cNvPr id="279" name="Google Shape;279;p23"/>
          <p:cNvSpPr txBox="1"/>
          <p:nvPr/>
        </p:nvSpPr>
        <p:spPr>
          <a:xfrm>
            <a:off x="7299706" y="3627553"/>
            <a:ext cx="1229700" cy="28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_app</a:t>
            </a:r>
            <a:endParaRPr sz="1100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5B9BD5"/>
      </a:accent4>
      <a:accent5>
        <a:srgbClr val="ED7D31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