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1EAF5"/>
          </a:solidFill>
        </a:fill>
      </a:tcStyle>
    </a:wholeTbl>
    <a:band2H>
      <a:tcTxStyle b="def" i="def"/>
      <a:tcStyle>
        <a:tcBdr/>
        <a:fill>
          <a:solidFill>
            <a:srgbClr val="F0F5FA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9" name="Shape 2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>
        <a:latin typeface="+mn-lt"/>
        <a:ea typeface="+mn-ea"/>
        <a:cs typeface="+mn-cs"/>
        <a:sym typeface="Helvetica Neue"/>
      </a:defRPr>
    </a:lvl1pPr>
    <a:lvl2pPr indent="228600" latinLnBrk="0">
      <a:defRPr>
        <a:latin typeface="+mn-lt"/>
        <a:ea typeface="+mn-ea"/>
        <a:cs typeface="+mn-cs"/>
        <a:sym typeface="Helvetica Neue"/>
      </a:defRPr>
    </a:lvl2pPr>
    <a:lvl3pPr indent="457200" latinLnBrk="0">
      <a:defRPr>
        <a:latin typeface="+mn-lt"/>
        <a:ea typeface="+mn-ea"/>
        <a:cs typeface="+mn-cs"/>
        <a:sym typeface="Helvetica Neue"/>
      </a:defRPr>
    </a:lvl3pPr>
    <a:lvl4pPr indent="685800" latinLnBrk="0">
      <a:defRPr>
        <a:latin typeface="+mn-lt"/>
        <a:ea typeface="+mn-ea"/>
        <a:cs typeface="+mn-cs"/>
        <a:sym typeface="Helvetica Neue"/>
      </a:defRPr>
    </a:lvl4pPr>
    <a:lvl5pPr indent="914400" latinLnBrk="0">
      <a:defRPr>
        <a:latin typeface="+mn-lt"/>
        <a:ea typeface="+mn-ea"/>
        <a:cs typeface="+mn-cs"/>
        <a:sym typeface="Helvetica Neue"/>
      </a:defRPr>
    </a:lvl5pPr>
    <a:lvl6pPr indent="1143000" latinLnBrk="0">
      <a:defRPr>
        <a:latin typeface="+mn-lt"/>
        <a:ea typeface="+mn-ea"/>
        <a:cs typeface="+mn-cs"/>
        <a:sym typeface="Helvetica Neue"/>
      </a:defRPr>
    </a:lvl6pPr>
    <a:lvl7pPr indent="1371600" latinLnBrk="0">
      <a:defRPr>
        <a:latin typeface="+mn-lt"/>
        <a:ea typeface="+mn-ea"/>
        <a:cs typeface="+mn-cs"/>
        <a:sym typeface="Helvetica Neue"/>
      </a:defRPr>
    </a:lvl7pPr>
    <a:lvl8pPr indent="1600200" latinLnBrk="0">
      <a:defRPr>
        <a:latin typeface="+mn-lt"/>
        <a:ea typeface="+mn-ea"/>
        <a:cs typeface="+mn-cs"/>
        <a:sym typeface="Helvetica Neue"/>
      </a:defRPr>
    </a:lvl8pPr>
    <a:lvl9pPr indent="1828800" latinLnBrk="0">
      <a:defRPr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/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None/>
            </a:lvl1pPr>
            <a:lvl2pPr marL="0" indent="457200" algn="ctr">
              <a:buSzTx/>
              <a:buNone/>
            </a:lvl2pPr>
            <a:lvl3pPr marL="0" indent="914400" algn="ctr">
              <a:buSzTx/>
              <a:buNone/>
            </a:lvl3pPr>
            <a:lvl4pPr marL="0" indent="1371600" algn="ctr">
              <a:buSzTx/>
              <a:buNone/>
            </a:lvl4pPr>
            <a:lvl5pPr marL="0" indent="1828800" algn="ctr">
              <a:buSzTx/>
              <a:buNone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8384892" y="6245225"/>
            <a:ext cx="301909" cy="288824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 algn="r">
              <a:defRPr sz="14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0" marR="0" indent="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0" marR="0" indent="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0" marR="0" indent="1371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0" marR="0" indent="1828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»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–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–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22352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»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26924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31496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36068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40640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verview"/>
          <p:cNvSpPr txBox="1"/>
          <p:nvPr>
            <p:ph type="title"/>
          </p:nvPr>
        </p:nvSpPr>
        <p:spPr>
          <a:xfrm>
            <a:off x="457200" y="274637"/>
            <a:ext cx="8229600" cy="881063"/>
          </a:xfrm>
          <a:prstGeom prst="rect">
            <a:avLst/>
          </a:prstGeom>
        </p:spPr>
        <p:txBody>
          <a:bodyPr/>
          <a:lstStyle/>
          <a:p>
            <a:pPr/>
            <a:r>
              <a:t>Overview</a:t>
            </a:r>
          </a:p>
        </p:txBody>
      </p:sp>
      <p:grpSp>
        <p:nvGrpSpPr>
          <p:cNvPr id="34" name="Group"/>
          <p:cNvGrpSpPr/>
          <p:nvPr/>
        </p:nvGrpSpPr>
        <p:grpSpPr>
          <a:xfrm>
            <a:off x="1765300" y="2030047"/>
            <a:ext cx="960438" cy="442056"/>
            <a:chOff x="0" y="0"/>
            <a:chExt cx="960437" cy="442054"/>
          </a:xfrm>
        </p:grpSpPr>
        <p:sp>
          <p:nvSpPr>
            <p:cNvPr id="32" name="Rounded Rectangle"/>
            <p:cNvSpPr/>
            <p:nvPr/>
          </p:nvSpPr>
          <p:spPr>
            <a:xfrm>
              <a:off x="0" y="1952"/>
              <a:ext cx="960438" cy="438151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  <p:sp>
          <p:nvSpPr>
            <p:cNvPr id="33" name="Initial state…"/>
            <p:cNvSpPr txBox="1"/>
            <p:nvPr/>
          </p:nvSpPr>
          <p:spPr>
            <a:xfrm>
              <a:off x="42721" y="0"/>
              <a:ext cx="874996" cy="44205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/>
            <a:p>
              <a:pPr algn="ctr">
                <a:defRPr sz="1200"/>
              </a:pPr>
              <a:r>
                <a:t>Initial state</a:t>
              </a:r>
            </a:p>
            <a:p>
              <a:pPr algn="ctr">
                <a:defRPr sz="1200"/>
              </a:pPr>
              <a:r>
                <a:t>initiator</a:t>
              </a:r>
            </a:p>
          </p:txBody>
        </p:sp>
      </p:grpSp>
      <p:sp>
        <p:nvSpPr>
          <p:cNvPr id="35" name="Handshake in tinc"/>
          <p:cNvSpPr txBox="1"/>
          <p:nvPr/>
        </p:nvSpPr>
        <p:spPr>
          <a:xfrm>
            <a:off x="457200" y="1142139"/>
            <a:ext cx="8229600" cy="7081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 algn="ctr">
              <a:defRPr sz="2400"/>
            </a:pPr>
            <a:r>
              <a:t>Handshake in tinc</a:t>
            </a:r>
            <a:r>
              <a:rPr sz="4400"/>
              <a:t> </a:t>
            </a:r>
          </a:p>
        </p:txBody>
      </p:sp>
      <p:sp>
        <p:nvSpPr>
          <p:cNvPr id="36" name="A"/>
          <p:cNvSpPr txBox="1"/>
          <p:nvPr/>
        </p:nvSpPr>
        <p:spPr>
          <a:xfrm>
            <a:off x="2205037" y="1651000"/>
            <a:ext cx="256615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FF0066"/>
                </a:solidFill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37" name="B"/>
          <p:cNvSpPr txBox="1"/>
          <p:nvPr/>
        </p:nvSpPr>
        <p:spPr>
          <a:xfrm>
            <a:off x="6601508" y="1651000"/>
            <a:ext cx="256615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0433FF"/>
                </a:solidFill>
              </a:defRPr>
            </a:lvl1pPr>
          </a:lstStyle>
          <a:p>
            <a:pPr/>
            <a:r>
              <a:t>B</a:t>
            </a:r>
          </a:p>
        </p:txBody>
      </p:sp>
      <p:grpSp>
        <p:nvGrpSpPr>
          <p:cNvPr id="40" name="Group"/>
          <p:cNvGrpSpPr/>
          <p:nvPr/>
        </p:nvGrpSpPr>
        <p:grpSpPr>
          <a:xfrm>
            <a:off x="6448425" y="2030047"/>
            <a:ext cx="960438" cy="442056"/>
            <a:chOff x="0" y="0"/>
            <a:chExt cx="960437" cy="442054"/>
          </a:xfrm>
        </p:grpSpPr>
        <p:sp>
          <p:nvSpPr>
            <p:cNvPr id="38" name="Rounded Rectangle"/>
            <p:cNvSpPr/>
            <p:nvPr/>
          </p:nvSpPr>
          <p:spPr>
            <a:xfrm>
              <a:off x="0" y="1952"/>
              <a:ext cx="960438" cy="438151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  <p:sp>
          <p:nvSpPr>
            <p:cNvPr id="39" name="Initial state…"/>
            <p:cNvSpPr txBox="1"/>
            <p:nvPr/>
          </p:nvSpPr>
          <p:spPr>
            <a:xfrm>
              <a:off x="42721" y="0"/>
              <a:ext cx="874996" cy="44205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/>
            <a:p>
              <a:pPr algn="ctr">
                <a:defRPr sz="1200"/>
              </a:pPr>
              <a:r>
                <a:t>Initial state</a:t>
              </a:r>
            </a:p>
            <a:p>
              <a:pPr algn="ctr">
                <a:defRPr sz="1200"/>
              </a:pPr>
              <a:r>
                <a:t>responder</a:t>
              </a:r>
            </a:p>
          </p:txBody>
        </p:sp>
      </p:grpSp>
      <p:grpSp>
        <p:nvGrpSpPr>
          <p:cNvPr id="43" name="Group"/>
          <p:cNvGrpSpPr/>
          <p:nvPr/>
        </p:nvGrpSpPr>
        <p:grpSpPr>
          <a:xfrm>
            <a:off x="1765300" y="2840037"/>
            <a:ext cx="1685925" cy="438151"/>
            <a:chOff x="0" y="0"/>
            <a:chExt cx="1685925" cy="438150"/>
          </a:xfrm>
        </p:grpSpPr>
        <p:sp>
          <p:nvSpPr>
            <p:cNvPr id="41" name="Rounded Rectangle"/>
            <p:cNvSpPr/>
            <p:nvPr/>
          </p:nvSpPr>
          <p:spPr>
            <a:xfrm>
              <a:off x="0" y="0"/>
              <a:ext cx="1685925" cy="43815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  <p:sp>
          <p:nvSpPr>
            <p:cNvPr id="42" name="send new keypairs to B"/>
            <p:cNvSpPr txBox="1"/>
            <p:nvPr/>
          </p:nvSpPr>
          <p:spPr>
            <a:xfrm>
              <a:off x="3070" y="86947"/>
              <a:ext cx="1679785" cy="26425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/>
            <a:p>
              <a:pPr algn="ctr">
                <a:defRPr sz="1200"/>
              </a:pPr>
              <a:r>
                <a:t>send new keypairs to </a:t>
              </a:r>
              <a:r>
                <a:rPr>
                  <a:solidFill>
                    <a:srgbClr val="0433FF"/>
                  </a:solidFill>
                </a:rPr>
                <a:t>B</a:t>
              </a:r>
            </a:p>
          </p:txBody>
        </p:sp>
      </p:grpSp>
      <p:grpSp>
        <p:nvGrpSpPr>
          <p:cNvPr id="46" name="Group"/>
          <p:cNvGrpSpPr/>
          <p:nvPr/>
        </p:nvGrpSpPr>
        <p:grpSpPr>
          <a:xfrm>
            <a:off x="5634863" y="2840037"/>
            <a:ext cx="1806511" cy="438151"/>
            <a:chOff x="0" y="0"/>
            <a:chExt cx="1806510" cy="438150"/>
          </a:xfrm>
        </p:grpSpPr>
        <p:sp>
          <p:nvSpPr>
            <p:cNvPr id="44" name="Rounded Rectangle"/>
            <p:cNvSpPr/>
            <p:nvPr/>
          </p:nvSpPr>
          <p:spPr>
            <a:xfrm>
              <a:off x="32511" y="0"/>
              <a:ext cx="1741489" cy="43815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200">
                  <a:solidFill>
                    <a:srgbClr val="FF0066"/>
                  </a:solidFill>
                </a:defRPr>
              </a:pPr>
            </a:p>
          </p:txBody>
        </p:sp>
        <p:sp>
          <p:nvSpPr>
            <p:cNvPr id="45" name="recv new keypairs from A"/>
            <p:cNvSpPr txBox="1"/>
            <p:nvPr/>
          </p:nvSpPr>
          <p:spPr>
            <a:xfrm>
              <a:off x="0" y="86947"/>
              <a:ext cx="1806511" cy="26425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/>
            <a:p>
              <a:pPr algn="ctr">
                <a:defRPr sz="1200"/>
              </a:pPr>
              <a:r>
                <a:t>recv new keypairs from </a:t>
              </a:r>
              <a:r>
                <a:rPr>
                  <a:solidFill>
                    <a:srgbClr val="FF0066"/>
                  </a:solidFill>
                </a:rPr>
                <a:t>A</a:t>
              </a:r>
            </a:p>
          </p:txBody>
        </p:sp>
      </p:grpSp>
      <p:grpSp>
        <p:nvGrpSpPr>
          <p:cNvPr id="49" name="Group"/>
          <p:cNvGrpSpPr/>
          <p:nvPr/>
        </p:nvGrpSpPr>
        <p:grpSpPr>
          <a:xfrm>
            <a:off x="5667375" y="3438525"/>
            <a:ext cx="1741488" cy="438150"/>
            <a:chOff x="0" y="0"/>
            <a:chExt cx="1741487" cy="438150"/>
          </a:xfrm>
        </p:grpSpPr>
        <p:sp>
          <p:nvSpPr>
            <p:cNvPr id="47" name="Rounded Rectangle"/>
            <p:cNvSpPr/>
            <p:nvPr/>
          </p:nvSpPr>
          <p:spPr>
            <a:xfrm>
              <a:off x="0" y="0"/>
              <a:ext cx="1741488" cy="43815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 cap="flat">
              <a:solidFill>
                <a:srgbClr val="000000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200">
                  <a:solidFill>
                    <a:srgbClr val="FF0066"/>
                  </a:solidFill>
                </a:defRPr>
              </a:pPr>
            </a:p>
          </p:txBody>
        </p:sp>
        <p:sp>
          <p:nvSpPr>
            <p:cNvPr id="48" name="send new keypairs to A"/>
            <p:cNvSpPr txBox="1"/>
            <p:nvPr/>
          </p:nvSpPr>
          <p:spPr>
            <a:xfrm>
              <a:off x="35056" y="86947"/>
              <a:ext cx="1671376" cy="26425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/>
            <a:p>
              <a:pPr algn="ctr">
                <a:defRPr sz="1200"/>
              </a:pPr>
              <a:r>
                <a:t>send new keypairs to </a:t>
              </a:r>
              <a:r>
                <a:rPr>
                  <a:solidFill>
                    <a:srgbClr val="FF0066"/>
                  </a:solidFill>
                </a:rPr>
                <a:t>A</a:t>
              </a:r>
            </a:p>
          </p:txBody>
        </p:sp>
      </p:grpSp>
      <p:grpSp>
        <p:nvGrpSpPr>
          <p:cNvPr id="52" name="Group"/>
          <p:cNvGrpSpPr/>
          <p:nvPr/>
        </p:nvGrpSpPr>
        <p:grpSpPr>
          <a:xfrm>
            <a:off x="1728584" y="3438525"/>
            <a:ext cx="1814920" cy="438150"/>
            <a:chOff x="0" y="0"/>
            <a:chExt cx="1814919" cy="438150"/>
          </a:xfrm>
        </p:grpSpPr>
        <p:sp>
          <p:nvSpPr>
            <p:cNvPr id="50" name="Rounded Rectangle"/>
            <p:cNvSpPr/>
            <p:nvPr/>
          </p:nvSpPr>
          <p:spPr>
            <a:xfrm>
              <a:off x="36715" y="0"/>
              <a:ext cx="1741489" cy="43815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 cap="flat">
              <a:solidFill>
                <a:srgbClr val="000000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200">
                  <a:solidFill>
                    <a:srgbClr val="009999"/>
                  </a:solidFill>
                </a:defRPr>
              </a:pPr>
            </a:p>
          </p:txBody>
        </p:sp>
        <p:sp>
          <p:nvSpPr>
            <p:cNvPr id="51" name="recv new keypairs from B"/>
            <p:cNvSpPr txBox="1"/>
            <p:nvPr/>
          </p:nvSpPr>
          <p:spPr>
            <a:xfrm>
              <a:off x="0" y="86947"/>
              <a:ext cx="1814920" cy="26425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/>
            <a:p>
              <a:pPr algn="ctr">
                <a:defRPr sz="1200"/>
              </a:pPr>
              <a:r>
                <a:t>recv new keypairs from </a:t>
              </a:r>
              <a:r>
                <a:rPr>
                  <a:solidFill>
                    <a:srgbClr val="0433FF"/>
                  </a:solidFill>
                </a:rPr>
                <a:t>B</a:t>
              </a:r>
            </a:p>
          </p:txBody>
        </p:sp>
      </p:grpSp>
      <p:sp>
        <p:nvSpPr>
          <p:cNvPr id="53" name="Line"/>
          <p:cNvSpPr/>
          <p:nvPr/>
        </p:nvSpPr>
        <p:spPr>
          <a:xfrm>
            <a:off x="2212095" y="2459157"/>
            <a:ext cx="1" cy="369889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54" name="Line"/>
          <p:cNvSpPr/>
          <p:nvPr/>
        </p:nvSpPr>
        <p:spPr>
          <a:xfrm>
            <a:off x="2212095" y="3267195"/>
            <a:ext cx="1" cy="160338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grpSp>
        <p:nvGrpSpPr>
          <p:cNvPr id="57" name="Group"/>
          <p:cNvGrpSpPr/>
          <p:nvPr/>
        </p:nvGrpSpPr>
        <p:grpSpPr>
          <a:xfrm>
            <a:off x="1765300" y="4032250"/>
            <a:ext cx="1685925" cy="438150"/>
            <a:chOff x="0" y="0"/>
            <a:chExt cx="1685925" cy="438150"/>
          </a:xfrm>
        </p:grpSpPr>
        <p:sp>
          <p:nvSpPr>
            <p:cNvPr id="55" name="Rounded Rectangle"/>
            <p:cNvSpPr/>
            <p:nvPr/>
          </p:nvSpPr>
          <p:spPr>
            <a:xfrm>
              <a:off x="0" y="0"/>
              <a:ext cx="1685925" cy="43815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200">
                  <a:solidFill>
                    <a:srgbClr val="009999"/>
                  </a:solidFill>
                </a:defRPr>
              </a:pPr>
            </a:p>
          </p:txBody>
        </p:sp>
        <p:sp>
          <p:nvSpPr>
            <p:cNvPr id="56" name="send signature to B"/>
            <p:cNvSpPr txBox="1"/>
            <p:nvPr/>
          </p:nvSpPr>
          <p:spPr>
            <a:xfrm>
              <a:off x="134300" y="86947"/>
              <a:ext cx="1417325" cy="26425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/>
            <a:p>
              <a:pPr algn="ctr">
                <a:defRPr sz="1200"/>
              </a:pPr>
              <a:r>
                <a:t>send signature to </a:t>
              </a:r>
              <a:r>
                <a:rPr>
                  <a:solidFill>
                    <a:srgbClr val="0433FF"/>
                  </a:solidFill>
                </a:rPr>
                <a:t>B</a:t>
              </a:r>
            </a:p>
          </p:txBody>
        </p:sp>
      </p:grpSp>
      <p:grpSp>
        <p:nvGrpSpPr>
          <p:cNvPr id="60" name="Group"/>
          <p:cNvGrpSpPr/>
          <p:nvPr/>
        </p:nvGrpSpPr>
        <p:grpSpPr>
          <a:xfrm>
            <a:off x="5721350" y="4032250"/>
            <a:ext cx="1687513" cy="438150"/>
            <a:chOff x="0" y="0"/>
            <a:chExt cx="1687512" cy="438150"/>
          </a:xfrm>
        </p:grpSpPr>
        <p:sp>
          <p:nvSpPr>
            <p:cNvPr id="58" name="Rounded Rectangle"/>
            <p:cNvSpPr/>
            <p:nvPr/>
          </p:nvSpPr>
          <p:spPr>
            <a:xfrm>
              <a:off x="0" y="0"/>
              <a:ext cx="1687513" cy="43815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 cap="flat">
              <a:solidFill>
                <a:srgbClr val="000000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200">
                  <a:solidFill>
                    <a:srgbClr val="FF0066"/>
                  </a:solidFill>
                </a:defRPr>
              </a:pPr>
            </a:p>
          </p:txBody>
        </p:sp>
        <p:sp>
          <p:nvSpPr>
            <p:cNvPr id="59" name="recv signature from A"/>
            <p:cNvSpPr txBox="1"/>
            <p:nvPr/>
          </p:nvSpPr>
          <p:spPr>
            <a:xfrm>
              <a:off x="71730" y="86947"/>
              <a:ext cx="1544053" cy="26425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/>
            <a:p>
              <a:pPr algn="ctr">
                <a:defRPr sz="1200"/>
              </a:pPr>
              <a:r>
                <a:t>recv signature from </a:t>
              </a:r>
              <a:r>
                <a:rPr>
                  <a:solidFill>
                    <a:srgbClr val="FF0066"/>
                  </a:solidFill>
                </a:rPr>
                <a:t>A</a:t>
              </a:r>
            </a:p>
          </p:txBody>
        </p:sp>
      </p:grpSp>
      <p:grpSp>
        <p:nvGrpSpPr>
          <p:cNvPr id="63" name="Group"/>
          <p:cNvGrpSpPr/>
          <p:nvPr/>
        </p:nvGrpSpPr>
        <p:grpSpPr>
          <a:xfrm>
            <a:off x="1765300" y="5275262"/>
            <a:ext cx="1685925" cy="438151"/>
            <a:chOff x="0" y="0"/>
            <a:chExt cx="1685925" cy="438150"/>
          </a:xfrm>
        </p:grpSpPr>
        <p:sp>
          <p:nvSpPr>
            <p:cNvPr id="61" name="Rounded Rectangle"/>
            <p:cNvSpPr/>
            <p:nvPr/>
          </p:nvSpPr>
          <p:spPr>
            <a:xfrm>
              <a:off x="0" y="0"/>
              <a:ext cx="1685925" cy="43815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 cap="flat">
              <a:solidFill>
                <a:srgbClr val="000000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  <p:sp>
          <p:nvSpPr>
            <p:cNvPr id="62" name="verify B's signature"/>
            <p:cNvSpPr txBox="1"/>
            <p:nvPr/>
          </p:nvSpPr>
          <p:spPr>
            <a:xfrm>
              <a:off x="149554" y="86947"/>
              <a:ext cx="1386817" cy="26425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/>
            <a:p>
              <a:pPr algn="ctr">
                <a:defRPr sz="1200"/>
              </a:pPr>
              <a:r>
                <a:t>verify </a:t>
              </a:r>
              <a:r>
                <a:rPr>
                  <a:solidFill>
                    <a:srgbClr val="0433FF"/>
                  </a:solidFill>
                </a:rPr>
                <a:t>B</a:t>
              </a:r>
              <a:r>
                <a:t>'s signature</a:t>
              </a:r>
            </a:p>
          </p:txBody>
        </p:sp>
      </p:grpSp>
      <p:grpSp>
        <p:nvGrpSpPr>
          <p:cNvPr id="66" name="Group"/>
          <p:cNvGrpSpPr/>
          <p:nvPr/>
        </p:nvGrpSpPr>
        <p:grpSpPr>
          <a:xfrm>
            <a:off x="5694362" y="5275262"/>
            <a:ext cx="1687513" cy="438151"/>
            <a:chOff x="0" y="0"/>
            <a:chExt cx="1687512" cy="438150"/>
          </a:xfrm>
        </p:grpSpPr>
        <p:sp>
          <p:nvSpPr>
            <p:cNvPr id="64" name="Rounded Rectangle"/>
            <p:cNvSpPr/>
            <p:nvPr/>
          </p:nvSpPr>
          <p:spPr>
            <a:xfrm>
              <a:off x="0" y="0"/>
              <a:ext cx="1687513" cy="43815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  <p:sp>
          <p:nvSpPr>
            <p:cNvPr id="65" name="verify A's signature"/>
            <p:cNvSpPr txBox="1"/>
            <p:nvPr/>
          </p:nvSpPr>
          <p:spPr>
            <a:xfrm>
              <a:off x="154553" y="86947"/>
              <a:ext cx="1378407" cy="26425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/>
            <a:p>
              <a:pPr algn="ctr">
                <a:defRPr sz="1200"/>
              </a:pPr>
              <a:r>
                <a:t>verify </a:t>
              </a:r>
              <a:r>
                <a:rPr>
                  <a:solidFill>
                    <a:srgbClr val="FF0066"/>
                  </a:solidFill>
                </a:rPr>
                <a:t>A</a:t>
              </a:r>
              <a:r>
                <a:t>'s signature</a:t>
              </a:r>
            </a:p>
          </p:txBody>
        </p:sp>
      </p:grpSp>
      <p:grpSp>
        <p:nvGrpSpPr>
          <p:cNvPr id="69" name="Group"/>
          <p:cNvGrpSpPr/>
          <p:nvPr/>
        </p:nvGrpSpPr>
        <p:grpSpPr>
          <a:xfrm>
            <a:off x="1765300" y="4638675"/>
            <a:ext cx="1685925" cy="438150"/>
            <a:chOff x="0" y="0"/>
            <a:chExt cx="1685925" cy="438150"/>
          </a:xfrm>
        </p:grpSpPr>
        <p:sp>
          <p:nvSpPr>
            <p:cNvPr id="67" name="Rounded Rectangle"/>
            <p:cNvSpPr/>
            <p:nvPr/>
          </p:nvSpPr>
          <p:spPr>
            <a:xfrm>
              <a:off x="0" y="0"/>
              <a:ext cx="1685925" cy="43815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200">
                  <a:solidFill>
                    <a:srgbClr val="009999"/>
                  </a:solidFill>
                </a:defRPr>
              </a:pPr>
            </a:p>
          </p:txBody>
        </p:sp>
        <p:sp>
          <p:nvSpPr>
            <p:cNvPr id="68" name="recv signature from B"/>
            <p:cNvSpPr txBox="1"/>
            <p:nvPr/>
          </p:nvSpPr>
          <p:spPr>
            <a:xfrm>
              <a:off x="66732" y="86947"/>
              <a:ext cx="1552461" cy="26425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/>
            <a:p>
              <a:pPr algn="ctr">
                <a:defRPr sz="1200"/>
              </a:pPr>
              <a:r>
                <a:t>recv signature from </a:t>
              </a:r>
              <a:r>
                <a:rPr>
                  <a:solidFill>
                    <a:srgbClr val="0433FF"/>
                  </a:solidFill>
                </a:rPr>
                <a:t>B</a:t>
              </a:r>
            </a:p>
          </p:txBody>
        </p:sp>
      </p:grpSp>
      <p:grpSp>
        <p:nvGrpSpPr>
          <p:cNvPr id="72" name="Group"/>
          <p:cNvGrpSpPr/>
          <p:nvPr/>
        </p:nvGrpSpPr>
        <p:grpSpPr>
          <a:xfrm>
            <a:off x="5694362" y="4638675"/>
            <a:ext cx="1687513" cy="438150"/>
            <a:chOff x="0" y="0"/>
            <a:chExt cx="1687512" cy="438150"/>
          </a:xfrm>
        </p:grpSpPr>
        <p:sp>
          <p:nvSpPr>
            <p:cNvPr id="70" name="Rounded Rectangle"/>
            <p:cNvSpPr/>
            <p:nvPr/>
          </p:nvSpPr>
          <p:spPr>
            <a:xfrm>
              <a:off x="0" y="0"/>
              <a:ext cx="1687513" cy="43815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 cap="flat">
              <a:solidFill>
                <a:srgbClr val="000000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200">
                  <a:solidFill>
                    <a:srgbClr val="FF0066"/>
                  </a:solidFill>
                </a:defRPr>
              </a:pPr>
            </a:p>
          </p:txBody>
        </p:sp>
        <p:sp>
          <p:nvSpPr>
            <p:cNvPr id="71" name="send signature to A"/>
            <p:cNvSpPr txBox="1"/>
            <p:nvPr/>
          </p:nvSpPr>
          <p:spPr>
            <a:xfrm>
              <a:off x="139298" y="86947"/>
              <a:ext cx="1408917" cy="26425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/>
            <a:p>
              <a:pPr algn="ctr">
                <a:defRPr sz="1200"/>
              </a:pPr>
              <a:r>
                <a:t>send signature to </a:t>
              </a:r>
              <a:r>
                <a:rPr>
                  <a:solidFill>
                    <a:srgbClr val="FF0066"/>
                  </a:solidFill>
                </a:rPr>
                <a:t>A</a:t>
              </a:r>
            </a:p>
          </p:txBody>
        </p:sp>
      </p:grpSp>
      <p:sp>
        <p:nvSpPr>
          <p:cNvPr id="73" name="Line"/>
          <p:cNvSpPr/>
          <p:nvPr/>
        </p:nvSpPr>
        <p:spPr>
          <a:xfrm>
            <a:off x="2205037" y="3876675"/>
            <a:ext cx="1" cy="155576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74" name="Line"/>
          <p:cNvSpPr/>
          <p:nvPr/>
        </p:nvSpPr>
        <p:spPr>
          <a:xfrm>
            <a:off x="2205037" y="4470400"/>
            <a:ext cx="1588" cy="168275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75" name="Line"/>
          <p:cNvSpPr/>
          <p:nvPr/>
        </p:nvSpPr>
        <p:spPr>
          <a:xfrm>
            <a:off x="2205037" y="5076825"/>
            <a:ext cx="1" cy="198438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76" name="Line"/>
          <p:cNvSpPr/>
          <p:nvPr/>
        </p:nvSpPr>
        <p:spPr>
          <a:xfrm>
            <a:off x="6900862" y="2470149"/>
            <a:ext cx="1588" cy="371476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77" name="Line"/>
          <p:cNvSpPr/>
          <p:nvPr/>
        </p:nvSpPr>
        <p:spPr>
          <a:xfrm>
            <a:off x="6900862" y="3278187"/>
            <a:ext cx="1588" cy="160338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78" name="Line"/>
          <p:cNvSpPr/>
          <p:nvPr/>
        </p:nvSpPr>
        <p:spPr>
          <a:xfrm>
            <a:off x="6902450" y="3876675"/>
            <a:ext cx="0" cy="155576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79" name="Line"/>
          <p:cNvSpPr/>
          <p:nvPr/>
        </p:nvSpPr>
        <p:spPr>
          <a:xfrm>
            <a:off x="6902450" y="4470400"/>
            <a:ext cx="0" cy="168275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80" name="Line"/>
          <p:cNvSpPr/>
          <p:nvPr/>
        </p:nvSpPr>
        <p:spPr>
          <a:xfrm>
            <a:off x="6902450" y="5076825"/>
            <a:ext cx="1588" cy="198438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grpSp>
        <p:nvGrpSpPr>
          <p:cNvPr id="83" name="Group"/>
          <p:cNvGrpSpPr/>
          <p:nvPr/>
        </p:nvGrpSpPr>
        <p:grpSpPr>
          <a:xfrm>
            <a:off x="1765300" y="5857875"/>
            <a:ext cx="1685925" cy="438150"/>
            <a:chOff x="0" y="0"/>
            <a:chExt cx="1685925" cy="438150"/>
          </a:xfrm>
        </p:grpSpPr>
        <p:sp>
          <p:nvSpPr>
            <p:cNvPr id="81" name="Rounded Rectangle"/>
            <p:cNvSpPr/>
            <p:nvPr/>
          </p:nvSpPr>
          <p:spPr>
            <a:xfrm>
              <a:off x="0" y="0"/>
              <a:ext cx="1685925" cy="43815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  <p:sp>
          <p:nvSpPr>
            <p:cNvPr id="82" name="compute shared key"/>
            <p:cNvSpPr txBox="1"/>
            <p:nvPr/>
          </p:nvSpPr>
          <p:spPr>
            <a:xfrm>
              <a:off x="104720" y="86947"/>
              <a:ext cx="1476485" cy="26425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1200"/>
              </a:lvl1pPr>
            </a:lstStyle>
            <a:p>
              <a:pPr/>
              <a:r>
                <a:t>compute shared key</a:t>
              </a:r>
            </a:p>
          </p:txBody>
        </p:sp>
      </p:grpSp>
      <p:grpSp>
        <p:nvGrpSpPr>
          <p:cNvPr id="86" name="Group"/>
          <p:cNvGrpSpPr/>
          <p:nvPr/>
        </p:nvGrpSpPr>
        <p:grpSpPr>
          <a:xfrm>
            <a:off x="5721350" y="5857875"/>
            <a:ext cx="1687513" cy="438150"/>
            <a:chOff x="0" y="0"/>
            <a:chExt cx="1687512" cy="438150"/>
          </a:xfrm>
        </p:grpSpPr>
        <p:sp>
          <p:nvSpPr>
            <p:cNvPr id="84" name="Rounded Rectangle"/>
            <p:cNvSpPr/>
            <p:nvPr/>
          </p:nvSpPr>
          <p:spPr>
            <a:xfrm>
              <a:off x="0" y="0"/>
              <a:ext cx="1687513" cy="43815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  <p:sp>
          <p:nvSpPr>
            <p:cNvPr id="85" name="compute shared key"/>
            <p:cNvSpPr txBox="1"/>
            <p:nvPr/>
          </p:nvSpPr>
          <p:spPr>
            <a:xfrm>
              <a:off x="105514" y="86947"/>
              <a:ext cx="1476485" cy="26425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1200"/>
              </a:lvl1pPr>
            </a:lstStyle>
            <a:p>
              <a:pPr/>
              <a:r>
                <a:t>compute shared key</a:t>
              </a:r>
            </a:p>
          </p:txBody>
        </p:sp>
      </p:grpSp>
      <p:sp>
        <p:nvSpPr>
          <p:cNvPr id="87" name="Line"/>
          <p:cNvSpPr/>
          <p:nvPr/>
        </p:nvSpPr>
        <p:spPr>
          <a:xfrm>
            <a:off x="2205037" y="5713412"/>
            <a:ext cx="1" cy="144463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88" name="Line"/>
          <p:cNvSpPr/>
          <p:nvPr/>
        </p:nvSpPr>
        <p:spPr>
          <a:xfrm>
            <a:off x="6904037" y="5713412"/>
            <a:ext cx="1" cy="144463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grpSp>
        <p:nvGrpSpPr>
          <p:cNvPr id="91" name="Group"/>
          <p:cNvGrpSpPr/>
          <p:nvPr/>
        </p:nvGrpSpPr>
        <p:grpSpPr>
          <a:xfrm>
            <a:off x="1765300" y="6405562"/>
            <a:ext cx="1685925" cy="438151"/>
            <a:chOff x="0" y="0"/>
            <a:chExt cx="1685925" cy="438150"/>
          </a:xfrm>
        </p:grpSpPr>
        <p:sp>
          <p:nvSpPr>
            <p:cNvPr id="89" name="Rounded Rectangle"/>
            <p:cNvSpPr/>
            <p:nvPr/>
          </p:nvSpPr>
          <p:spPr>
            <a:xfrm>
              <a:off x="0" y="0"/>
              <a:ext cx="1685925" cy="43815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  <p:sp>
          <p:nvSpPr>
            <p:cNvPr id="90" name="generate session key"/>
            <p:cNvSpPr txBox="1"/>
            <p:nvPr/>
          </p:nvSpPr>
          <p:spPr>
            <a:xfrm>
              <a:off x="70787" y="86947"/>
              <a:ext cx="1544351" cy="26425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1200"/>
              </a:lvl1pPr>
            </a:lstStyle>
            <a:p>
              <a:pPr/>
              <a:r>
                <a:t>generate session key</a:t>
              </a:r>
            </a:p>
          </p:txBody>
        </p:sp>
      </p:grpSp>
      <p:grpSp>
        <p:nvGrpSpPr>
          <p:cNvPr id="94" name="Group"/>
          <p:cNvGrpSpPr/>
          <p:nvPr/>
        </p:nvGrpSpPr>
        <p:grpSpPr>
          <a:xfrm>
            <a:off x="5721350" y="6405562"/>
            <a:ext cx="1687513" cy="438151"/>
            <a:chOff x="0" y="0"/>
            <a:chExt cx="1687512" cy="438150"/>
          </a:xfrm>
        </p:grpSpPr>
        <p:sp>
          <p:nvSpPr>
            <p:cNvPr id="92" name="Rounded Rectangle"/>
            <p:cNvSpPr/>
            <p:nvPr/>
          </p:nvSpPr>
          <p:spPr>
            <a:xfrm>
              <a:off x="0" y="0"/>
              <a:ext cx="1687513" cy="43815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 cap="flat">
              <a:solidFill>
                <a:srgbClr val="000000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  <p:sp>
          <p:nvSpPr>
            <p:cNvPr id="93" name="generate session key"/>
            <p:cNvSpPr txBox="1"/>
            <p:nvPr/>
          </p:nvSpPr>
          <p:spPr>
            <a:xfrm>
              <a:off x="71581" y="86947"/>
              <a:ext cx="1544351" cy="26425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1200"/>
              </a:lvl1pPr>
            </a:lstStyle>
            <a:p>
              <a:pPr/>
              <a:r>
                <a:t>generate session key</a:t>
              </a:r>
            </a:p>
          </p:txBody>
        </p:sp>
      </p:grpSp>
      <p:sp>
        <p:nvSpPr>
          <p:cNvPr id="95" name="Line"/>
          <p:cNvSpPr/>
          <p:nvPr/>
        </p:nvSpPr>
        <p:spPr>
          <a:xfrm>
            <a:off x="2206625" y="6296025"/>
            <a:ext cx="0" cy="109538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96" name="Line"/>
          <p:cNvSpPr/>
          <p:nvPr/>
        </p:nvSpPr>
        <p:spPr>
          <a:xfrm>
            <a:off x="6904037" y="6296025"/>
            <a:ext cx="1588" cy="109538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97" name="Line"/>
          <p:cNvSpPr/>
          <p:nvPr/>
        </p:nvSpPr>
        <p:spPr>
          <a:xfrm>
            <a:off x="3451225" y="3059112"/>
            <a:ext cx="2216150" cy="1588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98" name="Line"/>
          <p:cNvSpPr/>
          <p:nvPr/>
        </p:nvSpPr>
        <p:spPr>
          <a:xfrm flipH="1">
            <a:off x="3505199" y="3663950"/>
            <a:ext cx="2162177" cy="1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99" name="Line"/>
          <p:cNvSpPr/>
          <p:nvPr/>
        </p:nvSpPr>
        <p:spPr>
          <a:xfrm>
            <a:off x="3451225" y="4252912"/>
            <a:ext cx="2270126" cy="1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00" name="Line"/>
          <p:cNvSpPr/>
          <p:nvPr/>
        </p:nvSpPr>
        <p:spPr>
          <a:xfrm flipH="1" flipV="1">
            <a:off x="3451225" y="4849812"/>
            <a:ext cx="2243138" cy="7938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01" name="new keypairs is…"/>
          <p:cNvSpPr txBox="1"/>
          <p:nvPr/>
        </p:nvSpPr>
        <p:spPr>
          <a:xfrm>
            <a:off x="266700" y="2840037"/>
            <a:ext cx="1266825" cy="3167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800"/>
            </a:pPr>
            <a:r>
              <a:t>new keypairs is</a:t>
            </a:r>
          </a:p>
          <a:p>
            <a:pPr>
              <a:defRPr sz="800"/>
            </a:pPr>
            <a:r>
              <a:t> generated by ed25519</a:t>
            </a:r>
          </a:p>
        </p:txBody>
      </p:sp>
      <p:sp>
        <p:nvSpPr>
          <p:cNvPr id="102" name="clear txt ?"/>
          <p:cNvSpPr txBox="1"/>
          <p:nvPr/>
        </p:nvSpPr>
        <p:spPr>
          <a:xfrm>
            <a:off x="4030884" y="2740201"/>
            <a:ext cx="1095113" cy="350662"/>
          </a:xfrm>
          <a:prstGeom prst="rect">
            <a:avLst/>
          </a:prstGeom>
          <a:solidFill>
            <a:srgbClr val="FF7E7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clear txt 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Compare with wireguard"/>
          <p:cNvSpPr txBox="1"/>
          <p:nvPr>
            <p:ph type="title"/>
          </p:nvPr>
        </p:nvSpPr>
        <p:spPr>
          <a:xfrm>
            <a:off x="457200" y="274637"/>
            <a:ext cx="8229600" cy="881063"/>
          </a:xfrm>
          <a:prstGeom prst="rect">
            <a:avLst/>
          </a:prstGeom>
        </p:spPr>
        <p:txBody>
          <a:bodyPr/>
          <a:lstStyle/>
          <a:p>
            <a:pPr/>
            <a:r>
              <a:t>Compare with wireguard</a:t>
            </a:r>
          </a:p>
        </p:txBody>
      </p:sp>
      <p:grpSp>
        <p:nvGrpSpPr>
          <p:cNvPr id="515" name="Group"/>
          <p:cNvGrpSpPr/>
          <p:nvPr/>
        </p:nvGrpSpPr>
        <p:grpSpPr>
          <a:xfrm>
            <a:off x="1725612" y="1894163"/>
            <a:ext cx="960438" cy="442056"/>
            <a:chOff x="0" y="0"/>
            <a:chExt cx="960437" cy="442054"/>
          </a:xfrm>
        </p:grpSpPr>
        <p:sp>
          <p:nvSpPr>
            <p:cNvPr id="513" name="Rounded Rectangle"/>
            <p:cNvSpPr/>
            <p:nvPr/>
          </p:nvSpPr>
          <p:spPr>
            <a:xfrm>
              <a:off x="0" y="1952"/>
              <a:ext cx="960438" cy="438151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  <p:sp>
          <p:nvSpPr>
            <p:cNvPr id="514" name="Initial state…"/>
            <p:cNvSpPr txBox="1"/>
            <p:nvPr/>
          </p:nvSpPr>
          <p:spPr>
            <a:xfrm>
              <a:off x="42721" y="0"/>
              <a:ext cx="874996" cy="44205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/>
            <a:p>
              <a:pPr algn="ctr">
                <a:defRPr sz="1200"/>
              </a:pPr>
              <a:r>
                <a:t>Initial state</a:t>
              </a:r>
            </a:p>
            <a:p>
              <a:pPr algn="ctr">
                <a:defRPr sz="1200"/>
              </a:pPr>
              <a:r>
                <a:t>initiator</a:t>
              </a:r>
            </a:p>
          </p:txBody>
        </p:sp>
      </p:grpSp>
      <p:sp>
        <p:nvSpPr>
          <p:cNvPr id="516" name="handshake in wireguard"/>
          <p:cNvSpPr txBox="1"/>
          <p:nvPr/>
        </p:nvSpPr>
        <p:spPr>
          <a:xfrm>
            <a:off x="622167" y="952947"/>
            <a:ext cx="8229601" cy="7081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 algn="ctr">
              <a:defRPr sz="2400"/>
            </a:pPr>
            <a:r>
              <a:t>handshake in wireguard</a:t>
            </a:r>
            <a:r>
              <a:rPr sz="4400"/>
              <a:t> </a:t>
            </a:r>
          </a:p>
        </p:txBody>
      </p:sp>
      <p:sp>
        <p:nvSpPr>
          <p:cNvPr id="517" name="A"/>
          <p:cNvSpPr txBox="1"/>
          <p:nvPr/>
        </p:nvSpPr>
        <p:spPr>
          <a:xfrm>
            <a:off x="2077524" y="1552327"/>
            <a:ext cx="256615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FF0066"/>
                </a:solidFill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518" name="B"/>
          <p:cNvSpPr txBox="1"/>
          <p:nvPr/>
        </p:nvSpPr>
        <p:spPr>
          <a:xfrm>
            <a:off x="6773349" y="1589263"/>
            <a:ext cx="256615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009999"/>
                </a:solidFill>
              </a:defRPr>
            </a:lvl1pPr>
          </a:lstStyle>
          <a:p>
            <a:pPr/>
            <a:r>
              <a:t>B</a:t>
            </a:r>
          </a:p>
        </p:txBody>
      </p:sp>
      <p:grpSp>
        <p:nvGrpSpPr>
          <p:cNvPr id="521" name="Group"/>
          <p:cNvGrpSpPr/>
          <p:nvPr/>
        </p:nvGrpSpPr>
        <p:grpSpPr>
          <a:xfrm>
            <a:off x="6421437" y="1894163"/>
            <a:ext cx="960439" cy="442056"/>
            <a:chOff x="0" y="0"/>
            <a:chExt cx="960437" cy="442054"/>
          </a:xfrm>
        </p:grpSpPr>
        <p:sp>
          <p:nvSpPr>
            <p:cNvPr id="519" name="Rounded Rectangle"/>
            <p:cNvSpPr/>
            <p:nvPr/>
          </p:nvSpPr>
          <p:spPr>
            <a:xfrm>
              <a:off x="0" y="1952"/>
              <a:ext cx="960438" cy="438151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 cap="flat">
              <a:solidFill>
                <a:srgbClr val="000000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  <p:sp>
          <p:nvSpPr>
            <p:cNvPr id="520" name="Initial state…"/>
            <p:cNvSpPr txBox="1"/>
            <p:nvPr/>
          </p:nvSpPr>
          <p:spPr>
            <a:xfrm>
              <a:off x="42721" y="0"/>
              <a:ext cx="874996" cy="44205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/>
            <a:p>
              <a:pPr algn="ctr">
                <a:defRPr sz="1200"/>
              </a:pPr>
              <a:r>
                <a:t>Initial state</a:t>
              </a:r>
            </a:p>
            <a:p>
              <a:pPr algn="ctr">
                <a:defRPr sz="1200"/>
              </a:pPr>
              <a:r>
                <a:t>responder</a:t>
              </a:r>
            </a:p>
          </p:txBody>
        </p:sp>
      </p:grpSp>
      <p:grpSp>
        <p:nvGrpSpPr>
          <p:cNvPr id="524" name="Group"/>
          <p:cNvGrpSpPr/>
          <p:nvPr/>
        </p:nvGrpSpPr>
        <p:grpSpPr>
          <a:xfrm>
            <a:off x="1600200" y="2632075"/>
            <a:ext cx="2908300" cy="646113"/>
            <a:chOff x="0" y="0"/>
            <a:chExt cx="2908300" cy="646112"/>
          </a:xfrm>
        </p:grpSpPr>
        <p:sp>
          <p:nvSpPr>
            <p:cNvPr id="522" name="Rounded Rectangle"/>
            <p:cNvSpPr/>
            <p:nvPr/>
          </p:nvSpPr>
          <p:spPr>
            <a:xfrm>
              <a:off x="0" y="0"/>
              <a:ext cx="2908300" cy="646113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 cap="flat">
              <a:solidFill>
                <a:srgbClr val="000000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  <p:sp>
          <p:nvSpPr>
            <p:cNvPr id="523" name="send A's public key and…"/>
            <p:cNvSpPr txBox="1"/>
            <p:nvPr/>
          </p:nvSpPr>
          <p:spPr>
            <a:xfrm>
              <a:off x="525296" y="102029"/>
              <a:ext cx="1857708" cy="44205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/>
            <a:p>
              <a:pPr algn="ctr">
                <a:defRPr sz="1200"/>
              </a:pPr>
              <a:r>
                <a:t>send </a:t>
              </a:r>
              <a:r>
                <a:rPr>
                  <a:solidFill>
                    <a:srgbClr val="FF0066"/>
                  </a:solidFill>
                </a:rPr>
                <a:t>A</a:t>
              </a:r>
              <a:r>
                <a:t>'s public key and </a:t>
              </a:r>
            </a:p>
            <a:p>
              <a:pPr algn="ctr">
                <a:defRPr sz="1200"/>
              </a:pPr>
              <a:r>
                <a:t>ephemeral public key to </a:t>
              </a:r>
              <a:r>
                <a:rPr>
                  <a:solidFill>
                    <a:srgbClr val="0433FF"/>
                  </a:solidFill>
                </a:rPr>
                <a:t>B</a:t>
              </a:r>
            </a:p>
          </p:txBody>
        </p:sp>
      </p:grpSp>
      <p:grpSp>
        <p:nvGrpSpPr>
          <p:cNvPr id="527" name="Group"/>
          <p:cNvGrpSpPr/>
          <p:nvPr/>
        </p:nvGrpSpPr>
        <p:grpSpPr>
          <a:xfrm>
            <a:off x="5667375" y="2840037"/>
            <a:ext cx="1741488" cy="438151"/>
            <a:chOff x="0" y="0"/>
            <a:chExt cx="1741487" cy="438150"/>
          </a:xfrm>
        </p:grpSpPr>
        <p:sp>
          <p:nvSpPr>
            <p:cNvPr id="525" name="Rounded Rectangle"/>
            <p:cNvSpPr/>
            <p:nvPr/>
          </p:nvSpPr>
          <p:spPr>
            <a:xfrm>
              <a:off x="0" y="0"/>
              <a:ext cx="1741488" cy="43815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200">
                  <a:solidFill>
                    <a:srgbClr val="FF0066"/>
                  </a:solidFill>
                </a:defRPr>
              </a:pPr>
            </a:p>
          </p:txBody>
        </p:sp>
        <p:sp>
          <p:nvSpPr>
            <p:cNvPr id="526" name="recv from A"/>
            <p:cNvSpPr txBox="1"/>
            <p:nvPr/>
          </p:nvSpPr>
          <p:spPr>
            <a:xfrm>
              <a:off x="433357" y="86947"/>
              <a:ext cx="874773" cy="26425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/>
            <a:p>
              <a:pPr algn="ctr">
                <a:defRPr sz="1200"/>
              </a:pPr>
              <a:r>
                <a:t>recv from </a:t>
              </a:r>
              <a:r>
                <a:rPr>
                  <a:solidFill>
                    <a:srgbClr val="FF0066"/>
                  </a:solidFill>
                </a:rPr>
                <a:t>A</a:t>
              </a:r>
            </a:p>
          </p:txBody>
        </p:sp>
      </p:grpSp>
      <p:grpSp>
        <p:nvGrpSpPr>
          <p:cNvPr id="530" name="Group"/>
          <p:cNvGrpSpPr/>
          <p:nvPr/>
        </p:nvGrpSpPr>
        <p:grpSpPr>
          <a:xfrm>
            <a:off x="1758426" y="3569123"/>
            <a:ext cx="1741488" cy="438151"/>
            <a:chOff x="0" y="0"/>
            <a:chExt cx="1741487" cy="438150"/>
          </a:xfrm>
        </p:grpSpPr>
        <p:sp>
          <p:nvSpPr>
            <p:cNvPr id="528" name="Rounded Rectangle"/>
            <p:cNvSpPr/>
            <p:nvPr/>
          </p:nvSpPr>
          <p:spPr>
            <a:xfrm>
              <a:off x="0" y="0"/>
              <a:ext cx="1741488" cy="43815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200">
                  <a:solidFill>
                    <a:srgbClr val="009999"/>
                  </a:solidFill>
                </a:defRPr>
              </a:pPr>
            </a:p>
          </p:txBody>
        </p:sp>
        <p:sp>
          <p:nvSpPr>
            <p:cNvPr id="529" name="recv from B"/>
            <p:cNvSpPr txBox="1"/>
            <p:nvPr/>
          </p:nvSpPr>
          <p:spPr>
            <a:xfrm>
              <a:off x="429153" y="86947"/>
              <a:ext cx="883182" cy="26425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/>
            <a:p>
              <a:pPr algn="ctr">
                <a:defRPr sz="1200"/>
              </a:pPr>
              <a:r>
                <a:t>recv from </a:t>
              </a:r>
              <a:r>
                <a:rPr>
                  <a:solidFill>
                    <a:srgbClr val="0433FF"/>
                  </a:solidFill>
                </a:rPr>
                <a:t>B</a:t>
              </a:r>
            </a:p>
          </p:txBody>
        </p:sp>
      </p:grpSp>
      <p:sp>
        <p:nvSpPr>
          <p:cNvPr id="531" name="Line"/>
          <p:cNvSpPr/>
          <p:nvPr/>
        </p:nvSpPr>
        <p:spPr>
          <a:xfrm>
            <a:off x="2206624" y="2330450"/>
            <a:ext cx="1" cy="301625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532" name="Line"/>
          <p:cNvSpPr/>
          <p:nvPr/>
        </p:nvSpPr>
        <p:spPr>
          <a:xfrm>
            <a:off x="2205037" y="3278187"/>
            <a:ext cx="1" cy="301626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533" name="Line"/>
          <p:cNvSpPr/>
          <p:nvPr/>
        </p:nvSpPr>
        <p:spPr>
          <a:xfrm>
            <a:off x="2198163" y="4007273"/>
            <a:ext cx="1" cy="431018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534" name="Line"/>
          <p:cNvSpPr/>
          <p:nvPr/>
        </p:nvSpPr>
        <p:spPr>
          <a:xfrm>
            <a:off x="6902449" y="2336218"/>
            <a:ext cx="1" cy="505407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535" name="Line"/>
          <p:cNvSpPr/>
          <p:nvPr/>
        </p:nvSpPr>
        <p:spPr>
          <a:xfrm>
            <a:off x="6900862" y="3278187"/>
            <a:ext cx="1" cy="238550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536" name="Line"/>
          <p:cNvSpPr/>
          <p:nvPr/>
        </p:nvSpPr>
        <p:spPr>
          <a:xfrm>
            <a:off x="6901656" y="4169722"/>
            <a:ext cx="1" cy="347824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grpSp>
        <p:nvGrpSpPr>
          <p:cNvPr id="539" name="Group"/>
          <p:cNvGrpSpPr/>
          <p:nvPr/>
        </p:nvGrpSpPr>
        <p:grpSpPr>
          <a:xfrm>
            <a:off x="1786207" y="5324899"/>
            <a:ext cx="1685926" cy="438151"/>
            <a:chOff x="0" y="0"/>
            <a:chExt cx="1685925" cy="438150"/>
          </a:xfrm>
        </p:grpSpPr>
        <p:sp>
          <p:nvSpPr>
            <p:cNvPr id="537" name="Rounded Rectangle"/>
            <p:cNvSpPr/>
            <p:nvPr/>
          </p:nvSpPr>
          <p:spPr>
            <a:xfrm>
              <a:off x="0" y="0"/>
              <a:ext cx="1685925" cy="43815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  <p:sp>
          <p:nvSpPr>
            <p:cNvPr id="538" name="generate session key"/>
            <p:cNvSpPr txBox="1"/>
            <p:nvPr/>
          </p:nvSpPr>
          <p:spPr>
            <a:xfrm>
              <a:off x="70787" y="86947"/>
              <a:ext cx="1544351" cy="26425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1200"/>
              </a:lvl1pPr>
            </a:lstStyle>
            <a:p>
              <a:pPr/>
              <a:r>
                <a:t>generate session key</a:t>
              </a:r>
            </a:p>
          </p:txBody>
        </p:sp>
      </p:grpSp>
      <p:grpSp>
        <p:nvGrpSpPr>
          <p:cNvPr id="542" name="Group"/>
          <p:cNvGrpSpPr/>
          <p:nvPr/>
        </p:nvGrpSpPr>
        <p:grpSpPr>
          <a:xfrm>
            <a:off x="5625626" y="5337598"/>
            <a:ext cx="1687513" cy="438151"/>
            <a:chOff x="0" y="0"/>
            <a:chExt cx="1687512" cy="438150"/>
          </a:xfrm>
        </p:grpSpPr>
        <p:sp>
          <p:nvSpPr>
            <p:cNvPr id="540" name="Rounded Rectangle"/>
            <p:cNvSpPr/>
            <p:nvPr/>
          </p:nvSpPr>
          <p:spPr>
            <a:xfrm>
              <a:off x="0" y="0"/>
              <a:ext cx="1687513" cy="43815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  <p:sp>
          <p:nvSpPr>
            <p:cNvPr id="541" name="generate session key"/>
            <p:cNvSpPr txBox="1"/>
            <p:nvPr/>
          </p:nvSpPr>
          <p:spPr>
            <a:xfrm>
              <a:off x="71581" y="86947"/>
              <a:ext cx="1544351" cy="26425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1200"/>
              </a:lvl1pPr>
            </a:lstStyle>
            <a:p>
              <a:pPr/>
              <a:r>
                <a:t>generate session key</a:t>
              </a:r>
            </a:p>
          </p:txBody>
        </p:sp>
      </p:grpSp>
      <p:sp>
        <p:nvSpPr>
          <p:cNvPr id="543" name="Line"/>
          <p:cNvSpPr/>
          <p:nvPr/>
        </p:nvSpPr>
        <p:spPr>
          <a:xfrm>
            <a:off x="4508500" y="3051174"/>
            <a:ext cx="1158875" cy="9527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544" name="Line"/>
          <p:cNvSpPr/>
          <p:nvPr/>
        </p:nvSpPr>
        <p:spPr>
          <a:xfrm flipH="1">
            <a:off x="3498326" y="3771880"/>
            <a:ext cx="1323976" cy="17463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grpSp>
        <p:nvGrpSpPr>
          <p:cNvPr id="547" name="Group"/>
          <p:cNvGrpSpPr/>
          <p:nvPr/>
        </p:nvGrpSpPr>
        <p:grpSpPr>
          <a:xfrm>
            <a:off x="4822301" y="3516736"/>
            <a:ext cx="2908301" cy="646113"/>
            <a:chOff x="0" y="0"/>
            <a:chExt cx="2908300" cy="646112"/>
          </a:xfrm>
        </p:grpSpPr>
        <p:sp>
          <p:nvSpPr>
            <p:cNvPr id="545" name="Rounded Rectangle"/>
            <p:cNvSpPr/>
            <p:nvPr/>
          </p:nvSpPr>
          <p:spPr>
            <a:xfrm>
              <a:off x="0" y="0"/>
              <a:ext cx="2908300" cy="646113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200">
                  <a:solidFill>
                    <a:srgbClr val="FF0066"/>
                  </a:solidFill>
                </a:defRPr>
              </a:pPr>
            </a:p>
          </p:txBody>
        </p:sp>
        <p:sp>
          <p:nvSpPr>
            <p:cNvPr id="546" name="send B's ephemeral public key and…"/>
            <p:cNvSpPr txBox="1"/>
            <p:nvPr/>
          </p:nvSpPr>
          <p:spPr>
            <a:xfrm>
              <a:off x="201483" y="102029"/>
              <a:ext cx="2505334" cy="44205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/>
            <a:p>
              <a:pPr algn="ctr">
                <a:defRPr sz="1200"/>
              </a:pPr>
              <a:r>
                <a:t>send</a:t>
              </a:r>
              <a:r>
                <a:rPr>
                  <a:solidFill>
                    <a:srgbClr val="009999"/>
                  </a:solidFill>
                </a:rPr>
                <a:t> B</a:t>
              </a:r>
              <a:r>
                <a:t>'s ephemeral public key and</a:t>
              </a:r>
            </a:p>
            <a:p>
              <a:pPr algn="ctr">
                <a:defRPr sz="1200"/>
              </a:pPr>
              <a:r>
                <a:t>an empty buffer to </a:t>
              </a:r>
              <a:r>
                <a:rPr>
                  <a:solidFill>
                    <a:srgbClr val="FF0066"/>
                  </a:solidFill>
                </a:rPr>
                <a:t>A</a:t>
              </a:r>
            </a:p>
          </p:txBody>
        </p:sp>
      </p:grpSp>
      <p:sp>
        <p:nvSpPr>
          <p:cNvPr id="548" name="A's public key is encrypted by B's public key in the packet"/>
          <p:cNvSpPr txBox="1"/>
          <p:nvPr/>
        </p:nvSpPr>
        <p:spPr>
          <a:xfrm>
            <a:off x="223837" y="2724150"/>
            <a:ext cx="1376363" cy="4310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800">
                <a:solidFill>
                  <a:srgbClr val="FF0066"/>
                </a:solidFill>
              </a:defRPr>
            </a:pPr>
            <a:r>
              <a:t>A</a:t>
            </a:r>
            <a:r>
              <a:rPr>
                <a:solidFill>
                  <a:srgbClr val="000000"/>
                </a:solidFill>
              </a:rPr>
              <a:t>'s public key is encrypted by </a:t>
            </a:r>
            <a:r>
              <a:rPr>
                <a:solidFill>
                  <a:srgbClr val="0433FF"/>
                </a:solidFill>
              </a:rPr>
              <a:t>B</a:t>
            </a:r>
            <a:r>
              <a:rPr>
                <a:solidFill>
                  <a:srgbClr val="000000"/>
                </a:solidFill>
              </a:rPr>
              <a:t>'s public key in the packet</a:t>
            </a:r>
          </a:p>
        </p:txBody>
      </p:sp>
      <p:sp>
        <p:nvSpPr>
          <p:cNvPr id="549" name="A's public key can be decrypted by B's private key from the packet"/>
          <p:cNvSpPr txBox="1"/>
          <p:nvPr/>
        </p:nvSpPr>
        <p:spPr>
          <a:xfrm>
            <a:off x="7527924" y="2724150"/>
            <a:ext cx="1377952" cy="4310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800">
                <a:solidFill>
                  <a:srgbClr val="FF0066"/>
                </a:solidFill>
              </a:defRPr>
            </a:pPr>
            <a:r>
              <a:t>A</a:t>
            </a:r>
            <a:r>
              <a:rPr>
                <a:solidFill>
                  <a:srgbClr val="000000"/>
                </a:solidFill>
              </a:rPr>
              <a:t>'s public key can be decrypted by </a:t>
            </a:r>
            <a:r>
              <a:rPr>
                <a:solidFill>
                  <a:srgbClr val="0433FF"/>
                </a:solidFill>
              </a:rPr>
              <a:t>B</a:t>
            </a:r>
            <a:r>
              <a:rPr>
                <a:solidFill>
                  <a:srgbClr val="000000"/>
                </a:solidFill>
              </a:rPr>
              <a:t>'s private key from the packet</a:t>
            </a:r>
          </a:p>
        </p:txBody>
      </p:sp>
      <p:sp>
        <p:nvSpPr>
          <p:cNvPr id="550" name="B's empty buffer is encrypted by B's public key in the packet"/>
          <p:cNvSpPr txBox="1"/>
          <p:nvPr/>
        </p:nvSpPr>
        <p:spPr>
          <a:xfrm>
            <a:off x="7737475" y="3438525"/>
            <a:ext cx="1309688" cy="4310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800">
                <a:solidFill>
                  <a:srgbClr val="009999"/>
                </a:solidFill>
              </a:defRPr>
            </a:pPr>
            <a:r>
              <a:rPr>
                <a:solidFill>
                  <a:srgbClr val="0433FF"/>
                </a:solidFill>
              </a:rPr>
              <a:t>B</a:t>
            </a:r>
            <a:r>
              <a:rPr>
                <a:solidFill>
                  <a:srgbClr val="000000"/>
                </a:solidFill>
              </a:rPr>
              <a:t>'s empty buffer is encrypted by </a:t>
            </a:r>
            <a:r>
              <a:rPr>
                <a:solidFill>
                  <a:srgbClr val="0433FF"/>
                </a:solidFill>
              </a:rPr>
              <a:t>B</a:t>
            </a:r>
            <a:r>
              <a:rPr>
                <a:solidFill>
                  <a:srgbClr val="000000"/>
                </a:solidFill>
              </a:rPr>
              <a:t>'s public key in the packet</a:t>
            </a:r>
          </a:p>
        </p:txBody>
      </p:sp>
      <p:sp>
        <p:nvSpPr>
          <p:cNvPr id="551" name="read B's ephemeral public key and verify"/>
          <p:cNvSpPr txBox="1"/>
          <p:nvPr/>
        </p:nvSpPr>
        <p:spPr>
          <a:xfrm>
            <a:off x="223043" y="3629840"/>
            <a:ext cx="1377951" cy="3167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800"/>
            </a:pPr>
            <a:r>
              <a:t>read </a:t>
            </a:r>
            <a:r>
              <a:rPr>
                <a:solidFill>
                  <a:srgbClr val="0433FF"/>
                </a:solidFill>
              </a:rPr>
              <a:t>B</a:t>
            </a:r>
            <a:r>
              <a:t>'s ephemeral public key and verify</a:t>
            </a:r>
          </a:p>
        </p:txBody>
      </p:sp>
      <p:grpSp>
        <p:nvGrpSpPr>
          <p:cNvPr id="554" name="Group"/>
          <p:cNvGrpSpPr/>
          <p:nvPr/>
        </p:nvGrpSpPr>
        <p:grpSpPr>
          <a:xfrm>
            <a:off x="1786207" y="4447011"/>
            <a:ext cx="1685926" cy="438151"/>
            <a:chOff x="0" y="0"/>
            <a:chExt cx="1685925" cy="438150"/>
          </a:xfrm>
        </p:grpSpPr>
        <p:sp>
          <p:nvSpPr>
            <p:cNvPr id="552" name="Rounded Rectangle"/>
            <p:cNvSpPr/>
            <p:nvPr/>
          </p:nvSpPr>
          <p:spPr>
            <a:xfrm>
              <a:off x="0" y="0"/>
              <a:ext cx="1685925" cy="43815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  <p:sp>
          <p:nvSpPr>
            <p:cNvPr id="553" name="Verify"/>
            <p:cNvSpPr txBox="1"/>
            <p:nvPr/>
          </p:nvSpPr>
          <p:spPr>
            <a:xfrm>
              <a:off x="600318" y="86947"/>
              <a:ext cx="485289" cy="26425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1200"/>
              </a:lvl1pPr>
            </a:lstStyle>
            <a:p>
              <a:pPr/>
              <a:r>
                <a:t>Verify</a:t>
              </a:r>
            </a:p>
          </p:txBody>
        </p:sp>
      </p:grpSp>
      <p:grpSp>
        <p:nvGrpSpPr>
          <p:cNvPr id="557" name="Group"/>
          <p:cNvGrpSpPr/>
          <p:nvPr/>
        </p:nvGrpSpPr>
        <p:grpSpPr>
          <a:xfrm>
            <a:off x="5695156" y="4517545"/>
            <a:ext cx="1685926" cy="438151"/>
            <a:chOff x="0" y="0"/>
            <a:chExt cx="1685925" cy="438150"/>
          </a:xfrm>
        </p:grpSpPr>
        <p:sp>
          <p:nvSpPr>
            <p:cNvPr id="555" name="Rounded Rectangle"/>
            <p:cNvSpPr/>
            <p:nvPr/>
          </p:nvSpPr>
          <p:spPr>
            <a:xfrm>
              <a:off x="0" y="0"/>
              <a:ext cx="1685925" cy="43815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  <p:sp>
          <p:nvSpPr>
            <p:cNvPr id="556" name="Verify"/>
            <p:cNvSpPr txBox="1"/>
            <p:nvPr/>
          </p:nvSpPr>
          <p:spPr>
            <a:xfrm>
              <a:off x="600318" y="86947"/>
              <a:ext cx="485289" cy="26425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1200"/>
              </a:lvl1pPr>
            </a:lstStyle>
            <a:p>
              <a:pPr/>
              <a:r>
                <a:t>Verify</a:t>
              </a:r>
            </a:p>
          </p:txBody>
        </p:sp>
      </p:grpSp>
      <p:sp>
        <p:nvSpPr>
          <p:cNvPr id="558" name="Line"/>
          <p:cNvSpPr/>
          <p:nvPr/>
        </p:nvSpPr>
        <p:spPr>
          <a:xfrm>
            <a:off x="2198163" y="4878451"/>
            <a:ext cx="1" cy="442055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559" name="Line"/>
          <p:cNvSpPr/>
          <p:nvPr/>
        </p:nvSpPr>
        <p:spPr>
          <a:xfrm>
            <a:off x="6901656" y="4964760"/>
            <a:ext cx="1" cy="350662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What's the main differences?"/>
          <p:cNvSpPr txBox="1"/>
          <p:nvPr/>
        </p:nvSpPr>
        <p:spPr>
          <a:xfrm>
            <a:off x="457200" y="1142139"/>
            <a:ext cx="8229600" cy="7081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 algn="ctr">
              <a:defRPr sz="2400"/>
            </a:pPr>
            <a:r>
              <a:t>What's the main differences?</a:t>
            </a:r>
            <a:r>
              <a:rPr sz="4400"/>
              <a:t> </a:t>
            </a:r>
          </a:p>
        </p:txBody>
      </p:sp>
      <p:sp>
        <p:nvSpPr>
          <p:cNvPr id="562" name="2.new(ephemeral) key to exchange…"/>
          <p:cNvSpPr txBox="1"/>
          <p:nvPr/>
        </p:nvSpPr>
        <p:spPr>
          <a:xfrm>
            <a:off x="1687512" y="3206750"/>
            <a:ext cx="5957888" cy="1075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2.new(ephemeral) key to exchange</a:t>
            </a:r>
          </a:p>
          <a:p>
            <a:pPr/>
          </a:p>
          <a:p>
            <a:pPr>
              <a:defRPr sz="1600"/>
            </a:pPr>
            <a:r>
              <a:t>	tinc:</a:t>
            </a:r>
            <a:r>
              <a:rPr>
                <a:solidFill>
                  <a:srgbClr val="FF0066"/>
                </a:solidFill>
              </a:rPr>
              <a:t>both public and private key</a:t>
            </a:r>
            <a:endParaRPr>
              <a:solidFill>
                <a:srgbClr val="FF0066"/>
              </a:solidFill>
            </a:endParaRPr>
          </a:p>
          <a:p>
            <a:pPr>
              <a:defRPr sz="1600"/>
            </a:pPr>
            <a:r>
              <a:t>	wireguard:</a:t>
            </a:r>
            <a:r>
              <a:rPr>
                <a:solidFill>
                  <a:srgbClr val="009999"/>
                </a:solidFill>
              </a:rPr>
              <a:t>only public key</a:t>
            </a:r>
          </a:p>
        </p:txBody>
      </p:sp>
      <p:sp>
        <p:nvSpPr>
          <p:cNvPr id="563" name="1.generating new(ephemeral) keypair algorithm for ecdh…"/>
          <p:cNvSpPr txBox="1"/>
          <p:nvPr/>
        </p:nvSpPr>
        <p:spPr>
          <a:xfrm>
            <a:off x="1687512" y="2079625"/>
            <a:ext cx="5957888" cy="1075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1.generating new(ephemeral) keypair algorithm for ecdh</a:t>
            </a:r>
          </a:p>
          <a:p>
            <a:pPr/>
          </a:p>
          <a:p>
            <a:pPr>
              <a:defRPr sz="1600"/>
            </a:pPr>
            <a:r>
              <a:t>	tinc:</a:t>
            </a:r>
            <a:r>
              <a:rPr>
                <a:solidFill>
                  <a:srgbClr val="FF0066"/>
                </a:solidFill>
              </a:rPr>
              <a:t>ed25519</a:t>
            </a:r>
          </a:p>
          <a:p>
            <a:pPr>
              <a:defRPr sz="1600"/>
            </a:pPr>
            <a:r>
              <a:t>	wireguard:</a:t>
            </a:r>
            <a:r>
              <a:rPr>
                <a:solidFill>
                  <a:srgbClr val="009999"/>
                </a:solidFill>
              </a:rPr>
              <a:t>curve25519</a:t>
            </a:r>
          </a:p>
        </p:txBody>
      </p:sp>
      <p:sp>
        <p:nvSpPr>
          <p:cNvPr id="564" name="Although there are some differences, but at last, they will generate session key for chacha20-poly1305 to encrypt and decrypt."/>
          <p:cNvSpPr txBox="1"/>
          <p:nvPr/>
        </p:nvSpPr>
        <p:spPr>
          <a:xfrm>
            <a:off x="1789112" y="5580062"/>
            <a:ext cx="5957888" cy="959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000"/>
            </a:lvl1pPr>
          </a:lstStyle>
          <a:p>
            <a:pPr/>
            <a:r>
              <a:t>    Although there are some differences, but at last, they will generate session key for chacha20-poly1305 to encrypt and decrypt.</a:t>
            </a:r>
          </a:p>
        </p:txBody>
      </p:sp>
      <p:sp>
        <p:nvSpPr>
          <p:cNvPr id="565" name="3.signature and verify…"/>
          <p:cNvSpPr txBox="1"/>
          <p:nvPr/>
        </p:nvSpPr>
        <p:spPr>
          <a:xfrm>
            <a:off x="1687512" y="4333875"/>
            <a:ext cx="5957888" cy="1075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3.signature and verify</a:t>
            </a:r>
          </a:p>
          <a:p>
            <a:pPr/>
          </a:p>
          <a:p>
            <a:pPr>
              <a:defRPr sz="1600"/>
            </a:pPr>
            <a:r>
              <a:t>	tinc:</a:t>
            </a:r>
            <a:r>
              <a:rPr>
                <a:solidFill>
                  <a:srgbClr val="FF0066"/>
                </a:solidFill>
              </a:rPr>
              <a:t>have both signature and verify mechanism</a:t>
            </a:r>
            <a:endParaRPr>
              <a:solidFill>
                <a:srgbClr val="FF0066"/>
              </a:solidFill>
            </a:endParaRPr>
          </a:p>
          <a:p>
            <a:pPr>
              <a:defRPr sz="1600"/>
            </a:pPr>
            <a:r>
              <a:t>	wireguard:</a:t>
            </a:r>
            <a:r>
              <a:rPr>
                <a:solidFill>
                  <a:srgbClr val="009999"/>
                </a:solidFill>
              </a:rPr>
              <a:t>just use the a simple verify mechanism</a:t>
            </a:r>
          </a:p>
        </p:txBody>
      </p:sp>
      <p:sp>
        <p:nvSpPr>
          <p:cNvPr id="566" name="Compare with wireguard"/>
          <p:cNvSpPr txBox="1"/>
          <p:nvPr>
            <p:ph type="title"/>
          </p:nvPr>
        </p:nvSpPr>
        <p:spPr>
          <a:xfrm>
            <a:off x="457200" y="274637"/>
            <a:ext cx="8229600" cy="881063"/>
          </a:xfrm>
          <a:prstGeom prst="rect">
            <a:avLst/>
          </a:prstGeom>
        </p:spPr>
        <p:txBody>
          <a:bodyPr/>
          <a:lstStyle/>
          <a:p>
            <a:pPr/>
            <a:r>
              <a:t>Compare with wireguard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Overview"/>
          <p:cNvSpPr txBox="1"/>
          <p:nvPr>
            <p:ph type="title"/>
          </p:nvPr>
        </p:nvSpPr>
        <p:spPr>
          <a:xfrm>
            <a:off x="457200" y="274637"/>
            <a:ext cx="8229600" cy="881063"/>
          </a:xfrm>
          <a:prstGeom prst="rect">
            <a:avLst/>
          </a:prstGeom>
        </p:spPr>
        <p:txBody>
          <a:bodyPr/>
          <a:lstStyle/>
          <a:p>
            <a:pPr/>
            <a:r>
              <a:t>Overview</a:t>
            </a:r>
          </a:p>
        </p:txBody>
      </p:sp>
      <p:sp>
        <p:nvSpPr>
          <p:cNvPr id="105" name="encrypt and decrypt"/>
          <p:cNvSpPr txBox="1"/>
          <p:nvPr/>
        </p:nvSpPr>
        <p:spPr>
          <a:xfrm>
            <a:off x="1404937" y="1406525"/>
            <a:ext cx="6400801" cy="5480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700"/>
              </a:spcBef>
              <a:defRPr sz="3200"/>
            </a:lvl1pPr>
          </a:lstStyle>
          <a:p>
            <a:pPr/>
            <a:r>
              <a:t>encrypt and decrypt</a:t>
            </a:r>
          </a:p>
        </p:txBody>
      </p:sp>
      <p:sp>
        <p:nvSpPr>
          <p:cNvPr id="106" name="A"/>
          <p:cNvSpPr txBox="1"/>
          <p:nvPr/>
        </p:nvSpPr>
        <p:spPr>
          <a:xfrm>
            <a:off x="2733857" y="2932112"/>
            <a:ext cx="1041401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>
                <a:solidFill>
                  <a:srgbClr val="FF0066"/>
                </a:solidFill>
              </a:defRPr>
            </a:lvl1pPr>
          </a:lstStyle>
          <a:p>
            <a:pPr/>
            <a:r>
              <a:t>A</a:t>
            </a:r>
          </a:p>
        </p:txBody>
      </p:sp>
      <p:grpSp>
        <p:nvGrpSpPr>
          <p:cNvPr id="109" name="Group"/>
          <p:cNvGrpSpPr/>
          <p:nvPr/>
        </p:nvGrpSpPr>
        <p:grpSpPr>
          <a:xfrm>
            <a:off x="1647825" y="4054475"/>
            <a:ext cx="2573338" cy="428625"/>
            <a:chOff x="0" y="0"/>
            <a:chExt cx="2573337" cy="428625"/>
          </a:xfrm>
        </p:grpSpPr>
        <p:sp>
          <p:nvSpPr>
            <p:cNvPr id="107" name="Oval"/>
            <p:cNvSpPr/>
            <p:nvPr/>
          </p:nvSpPr>
          <p:spPr>
            <a:xfrm>
              <a:off x="0" y="0"/>
              <a:ext cx="2573338" cy="428625"/>
            </a:xfrm>
            <a:prstGeom prst="ellipse">
              <a:avLst/>
            </a:prstGeom>
            <a:solidFill>
              <a:schemeClr val="accent1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08" name="chacha20_poly1305_encrypt"/>
            <p:cNvSpPr txBox="1"/>
            <p:nvPr/>
          </p:nvSpPr>
          <p:spPr>
            <a:xfrm>
              <a:off x="376827" y="100819"/>
              <a:ext cx="1819684" cy="22698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>
                <a:defRPr sz="1000"/>
              </a:lvl1pPr>
            </a:lstStyle>
            <a:p>
              <a:pPr/>
              <a:r>
                <a:t>chacha20_poly1305_encrypt</a:t>
              </a:r>
            </a:p>
          </p:txBody>
        </p:sp>
      </p:grpSp>
      <p:grpSp>
        <p:nvGrpSpPr>
          <p:cNvPr id="112" name="Group"/>
          <p:cNvGrpSpPr/>
          <p:nvPr/>
        </p:nvGrpSpPr>
        <p:grpSpPr>
          <a:xfrm>
            <a:off x="1647825" y="3298825"/>
            <a:ext cx="1439863" cy="354013"/>
            <a:chOff x="0" y="0"/>
            <a:chExt cx="1439862" cy="354012"/>
          </a:xfrm>
        </p:grpSpPr>
        <p:sp>
          <p:nvSpPr>
            <p:cNvPr id="110" name="Rectangle"/>
            <p:cNvSpPr/>
            <p:nvPr/>
          </p:nvSpPr>
          <p:spPr>
            <a:xfrm>
              <a:off x="0" y="0"/>
              <a:ext cx="1439863" cy="354013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rgbClr val="000000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009999"/>
                  </a:solidFill>
                </a:defRPr>
              </a:pPr>
            </a:p>
          </p:txBody>
        </p:sp>
        <p:sp>
          <p:nvSpPr>
            <p:cNvPr id="111" name="public key in Kbsession"/>
            <p:cNvSpPr txBox="1"/>
            <p:nvPr/>
          </p:nvSpPr>
          <p:spPr>
            <a:xfrm>
              <a:off x="7808" y="63513"/>
              <a:ext cx="1424246" cy="2269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/>
            <a:p>
              <a:pPr algn="ctr">
                <a:defRPr sz="1000"/>
              </a:pPr>
              <a:r>
                <a:t>public key in </a:t>
              </a:r>
              <a:r>
                <a:rPr>
                  <a:solidFill>
                    <a:srgbClr val="0433FF"/>
                  </a:solidFill>
                </a:rPr>
                <a:t>Kbsession</a:t>
              </a:r>
            </a:p>
          </p:txBody>
        </p:sp>
      </p:grpSp>
      <p:grpSp>
        <p:nvGrpSpPr>
          <p:cNvPr id="115" name="Group"/>
          <p:cNvGrpSpPr/>
          <p:nvPr/>
        </p:nvGrpSpPr>
        <p:grpSpPr>
          <a:xfrm>
            <a:off x="3352800" y="3298825"/>
            <a:ext cx="1439863" cy="354013"/>
            <a:chOff x="0" y="0"/>
            <a:chExt cx="1439862" cy="354012"/>
          </a:xfrm>
        </p:grpSpPr>
        <p:sp>
          <p:nvSpPr>
            <p:cNvPr id="113" name="Rectangle"/>
            <p:cNvSpPr/>
            <p:nvPr/>
          </p:nvSpPr>
          <p:spPr>
            <a:xfrm>
              <a:off x="0" y="0"/>
              <a:ext cx="1439863" cy="354013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  <p:sp>
          <p:nvSpPr>
            <p:cNvPr id="114" name="plain data"/>
            <p:cNvSpPr txBox="1"/>
            <p:nvPr/>
          </p:nvSpPr>
          <p:spPr>
            <a:xfrm>
              <a:off x="392467" y="63513"/>
              <a:ext cx="654929" cy="2269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pPr/>
              <a:r>
                <a:t>plain data</a:t>
              </a:r>
            </a:p>
          </p:txBody>
        </p:sp>
      </p:grpSp>
      <p:sp>
        <p:nvSpPr>
          <p:cNvPr id="140" name="Connection Line"/>
          <p:cNvSpPr/>
          <p:nvPr/>
        </p:nvSpPr>
        <p:spPr>
          <a:xfrm>
            <a:off x="2497669" y="3657600"/>
            <a:ext cx="281392" cy="3937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>
            <a:solidFill>
              <a:srgbClr val="000000"/>
            </a:solidFill>
            <a:bevel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117" name="Line"/>
          <p:cNvSpPr/>
          <p:nvPr/>
        </p:nvSpPr>
        <p:spPr>
          <a:xfrm flipH="1">
            <a:off x="3089274" y="3652837"/>
            <a:ext cx="984251" cy="401638"/>
          </a:xfrm>
          <a:prstGeom prst="line">
            <a:avLst/>
          </a:prstGeom>
          <a:ln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/>
          </a:p>
        </p:txBody>
      </p:sp>
      <p:grpSp>
        <p:nvGrpSpPr>
          <p:cNvPr id="120" name="Group"/>
          <p:cNvGrpSpPr/>
          <p:nvPr/>
        </p:nvGrpSpPr>
        <p:grpSpPr>
          <a:xfrm>
            <a:off x="2214562" y="4997092"/>
            <a:ext cx="1439864" cy="354014"/>
            <a:chOff x="0" y="0"/>
            <a:chExt cx="1439862" cy="354012"/>
          </a:xfrm>
        </p:grpSpPr>
        <p:sp>
          <p:nvSpPr>
            <p:cNvPr id="118" name="Rectangle"/>
            <p:cNvSpPr/>
            <p:nvPr/>
          </p:nvSpPr>
          <p:spPr>
            <a:xfrm>
              <a:off x="0" y="0"/>
              <a:ext cx="1439863" cy="354013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  <p:sp>
          <p:nvSpPr>
            <p:cNvPr id="119" name="encrypted data"/>
            <p:cNvSpPr txBox="1"/>
            <p:nvPr/>
          </p:nvSpPr>
          <p:spPr>
            <a:xfrm>
              <a:off x="247762" y="63513"/>
              <a:ext cx="944338" cy="2269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pPr/>
              <a:r>
                <a:t>encrypted data</a:t>
              </a:r>
            </a:p>
          </p:txBody>
        </p:sp>
      </p:grpSp>
      <p:sp>
        <p:nvSpPr>
          <p:cNvPr id="121" name="Line"/>
          <p:cNvSpPr/>
          <p:nvPr/>
        </p:nvSpPr>
        <p:spPr>
          <a:xfrm>
            <a:off x="2933700" y="4483100"/>
            <a:ext cx="0" cy="487363"/>
          </a:xfrm>
          <a:prstGeom prst="line">
            <a:avLst/>
          </a:prstGeom>
          <a:ln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22" name="B"/>
          <p:cNvSpPr txBox="1"/>
          <p:nvPr/>
        </p:nvSpPr>
        <p:spPr>
          <a:xfrm>
            <a:off x="6208712" y="2932112"/>
            <a:ext cx="1041401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>
                <a:solidFill>
                  <a:srgbClr val="0433FF"/>
                </a:solidFill>
              </a:defRPr>
            </a:lvl1pPr>
          </a:lstStyle>
          <a:p>
            <a:pPr/>
            <a:r>
              <a:t>B</a:t>
            </a:r>
          </a:p>
        </p:txBody>
      </p:sp>
      <p:grpSp>
        <p:nvGrpSpPr>
          <p:cNvPr id="125" name="Group"/>
          <p:cNvGrpSpPr/>
          <p:nvPr/>
        </p:nvGrpSpPr>
        <p:grpSpPr>
          <a:xfrm>
            <a:off x="5441950" y="4054475"/>
            <a:ext cx="2574925" cy="428625"/>
            <a:chOff x="0" y="0"/>
            <a:chExt cx="2574925" cy="428625"/>
          </a:xfrm>
        </p:grpSpPr>
        <p:sp>
          <p:nvSpPr>
            <p:cNvPr id="123" name="Oval"/>
            <p:cNvSpPr/>
            <p:nvPr/>
          </p:nvSpPr>
          <p:spPr>
            <a:xfrm>
              <a:off x="0" y="0"/>
              <a:ext cx="2574925" cy="428625"/>
            </a:xfrm>
            <a:prstGeom prst="ellipse">
              <a:avLst/>
            </a:prstGeom>
            <a:solidFill>
              <a:schemeClr val="accent1"/>
            </a:solidFill>
            <a:ln w="9525" cap="flat">
              <a:solidFill>
                <a:srgbClr val="000000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24" name="chacha20_poly1305_decrypt"/>
            <p:cNvSpPr txBox="1"/>
            <p:nvPr/>
          </p:nvSpPr>
          <p:spPr>
            <a:xfrm>
              <a:off x="377059" y="100819"/>
              <a:ext cx="1820807" cy="22698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>
                <a:defRPr sz="1000"/>
              </a:lvl1pPr>
            </a:lstStyle>
            <a:p>
              <a:pPr/>
              <a:r>
                <a:t>chacha20_poly1305_decrypt</a:t>
              </a:r>
            </a:p>
          </p:txBody>
        </p:sp>
      </p:grpSp>
      <p:grpSp>
        <p:nvGrpSpPr>
          <p:cNvPr id="128" name="Group"/>
          <p:cNvGrpSpPr/>
          <p:nvPr/>
        </p:nvGrpSpPr>
        <p:grpSpPr>
          <a:xfrm>
            <a:off x="6714127" y="3298825"/>
            <a:ext cx="1473608" cy="354013"/>
            <a:chOff x="0" y="0"/>
            <a:chExt cx="1473606" cy="354012"/>
          </a:xfrm>
        </p:grpSpPr>
        <p:sp>
          <p:nvSpPr>
            <p:cNvPr id="126" name="Rectangle"/>
            <p:cNvSpPr/>
            <p:nvPr/>
          </p:nvSpPr>
          <p:spPr>
            <a:xfrm>
              <a:off x="16872" y="0"/>
              <a:ext cx="1439863" cy="354013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009999"/>
                  </a:solidFill>
                </a:defRPr>
              </a:pPr>
            </a:p>
          </p:txBody>
        </p:sp>
        <p:sp>
          <p:nvSpPr>
            <p:cNvPr id="127" name="private key in Kbsession"/>
            <p:cNvSpPr txBox="1"/>
            <p:nvPr/>
          </p:nvSpPr>
          <p:spPr>
            <a:xfrm>
              <a:off x="0" y="63513"/>
              <a:ext cx="1473607" cy="2269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/>
            <a:p>
              <a:pPr algn="ctr">
                <a:defRPr sz="1000"/>
              </a:pPr>
              <a:r>
                <a:t>private key in </a:t>
              </a:r>
              <a:r>
                <a:rPr>
                  <a:solidFill>
                    <a:srgbClr val="0433FF"/>
                  </a:solidFill>
                </a:rPr>
                <a:t>Kbsession</a:t>
              </a:r>
            </a:p>
          </p:txBody>
        </p:sp>
      </p:grpSp>
      <p:grpSp>
        <p:nvGrpSpPr>
          <p:cNvPr id="131" name="Group"/>
          <p:cNvGrpSpPr/>
          <p:nvPr/>
        </p:nvGrpSpPr>
        <p:grpSpPr>
          <a:xfrm>
            <a:off x="5043487" y="3298825"/>
            <a:ext cx="1439863" cy="354013"/>
            <a:chOff x="0" y="0"/>
            <a:chExt cx="1439862" cy="354012"/>
          </a:xfrm>
        </p:grpSpPr>
        <p:sp>
          <p:nvSpPr>
            <p:cNvPr id="129" name="Rectangle"/>
            <p:cNvSpPr/>
            <p:nvPr/>
          </p:nvSpPr>
          <p:spPr>
            <a:xfrm>
              <a:off x="0" y="0"/>
              <a:ext cx="1439863" cy="354013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  <p:sp>
          <p:nvSpPr>
            <p:cNvPr id="130" name="encrypted data"/>
            <p:cNvSpPr txBox="1"/>
            <p:nvPr/>
          </p:nvSpPr>
          <p:spPr>
            <a:xfrm>
              <a:off x="247762" y="63513"/>
              <a:ext cx="944338" cy="2269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pPr/>
              <a:r>
                <a:t>encrypted data</a:t>
              </a:r>
            </a:p>
          </p:txBody>
        </p:sp>
      </p:grpSp>
      <p:sp>
        <p:nvSpPr>
          <p:cNvPr id="141" name="Connection Line"/>
          <p:cNvSpPr/>
          <p:nvPr/>
        </p:nvSpPr>
        <p:spPr>
          <a:xfrm>
            <a:off x="6926416" y="3657600"/>
            <a:ext cx="359123" cy="3946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>
            <a:solidFill>
              <a:srgbClr val="000000"/>
            </a:solidFill>
            <a:miter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133" name="Line"/>
          <p:cNvSpPr/>
          <p:nvPr/>
        </p:nvSpPr>
        <p:spPr>
          <a:xfrm>
            <a:off x="5764212" y="3652837"/>
            <a:ext cx="719138" cy="401638"/>
          </a:xfrm>
          <a:prstGeom prst="line">
            <a:avLst/>
          </a:prstGeom>
          <a:ln>
            <a:solidFill>
              <a:srgbClr val="000000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grpSp>
        <p:nvGrpSpPr>
          <p:cNvPr id="136" name="Group"/>
          <p:cNvGrpSpPr/>
          <p:nvPr/>
        </p:nvGrpSpPr>
        <p:grpSpPr>
          <a:xfrm>
            <a:off x="6010275" y="4970462"/>
            <a:ext cx="1439863" cy="354013"/>
            <a:chOff x="0" y="0"/>
            <a:chExt cx="1439862" cy="354012"/>
          </a:xfrm>
        </p:grpSpPr>
        <p:sp>
          <p:nvSpPr>
            <p:cNvPr id="134" name="Rectangle"/>
            <p:cNvSpPr/>
            <p:nvPr/>
          </p:nvSpPr>
          <p:spPr>
            <a:xfrm>
              <a:off x="0" y="0"/>
              <a:ext cx="1439863" cy="354013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rgbClr val="000000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  <p:sp>
          <p:nvSpPr>
            <p:cNvPr id="135" name="plain data"/>
            <p:cNvSpPr txBox="1"/>
            <p:nvPr/>
          </p:nvSpPr>
          <p:spPr>
            <a:xfrm>
              <a:off x="392467" y="63513"/>
              <a:ext cx="654929" cy="2269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pPr/>
              <a:r>
                <a:t>plain data</a:t>
              </a:r>
            </a:p>
          </p:txBody>
        </p:sp>
      </p:grpSp>
      <p:sp>
        <p:nvSpPr>
          <p:cNvPr id="137" name="Line"/>
          <p:cNvSpPr/>
          <p:nvPr/>
        </p:nvSpPr>
        <p:spPr>
          <a:xfrm>
            <a:off x="6729412" y="4483100"/>
            <a:ext cx="1" cy="487363"/>
          </a:xfrm>
          <a:prstGeom prst="line">
            <a:avLst/>
          </a:prstGeom>
          <a:ln>
            <a:solidFill>
              <a:srgbClr val="000000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38" name="Line"/>
          <p:cNvSpPr/>
          <p:nvPr/>
        </p:nvSpPr>
        <p:spPr>
          <a:xfrm flipV="1">
            <a:off x="3654425" y="3652837"/>
            <a:ext cx="1787526" cy="14859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5402" y="0"/>
                  <a:pt x="10804" y="5400"/>
                  <a:pt x="10804" y="10800"/>
                </a:cubicBezTo>
                <a:cubicBezTo>
                  <a:pt x="10804" y="16200"/>
                  <a:pt x="16202" y="21600"/>
                  <a:pt x="21600" y="21600"/>
                </a:cubicBezTo>
              </a:path>
            </a:pathLst>
          </a:custGeom>
          <a:ln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39" name="A to B"/>
          <p:cNvSpPr txBox="1"/>
          <p:nvPr/>
        </p:nvSpPr>
        <p:spPr>
          <a:xfrm>
            <a:off x="1404937" y="2170112"/>
            <a:ext cx="6400801" cy="5480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spcBef>
                <a:spcPts val="700"/>
              </a:spcBef>
              <a:defRPr sz="3200">
                <a:solidFill>
                  <a:srgbClr val="FF0066"/>
                </a:solidFill>
              </a:defRPr>
            </a:pPr>
            <a:r>
              <a:t>A</a:t>
            </a:r>
            <a:r>
              <a:rPr>
                <a:solidFill>
                  <a:srgbClr val="000000"/>
                </a:solidFill>
              </a:rPr>
              <a:t> to </a:t>
            </a:r>
            <a:r>
              <a:rPr>
                <a:solidFill>
                  <a:srgbClr val="0433FF"/>
                </a:solidFill>
              </a:rPr>
              <a:t>B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Overview"/>
          <p:cNvSpPr txBox="1"/>
          <p:nvPr>
            <p:ph type="title"/>
          </p:nvPr>
        </p:nvSpPr>
        <p:spPr>
          <a:xfrm>
            <a:off x="457200" y="274637"/>
            <a:ext cx="8229600" cy="881063"/>
          </a:xfrm>
          <a:prstGeom prst="rect">
            <a:avLst/>
          </a:prstGeom>
        </p:spPr>
        <p:txBody>
          <a:bodyPr/>
          <a:lstStyle/>
          <a:p>
            <a:pPr/>
            <a:r>
              <a:t>Overview</a:t>
            </a:r>
          </a:p>
        </p:txBody>
      </p:sp>
      <p:sp>
        <p:nvSpPr>
          <p:cNvPr id="144" name="encrypt and decrypt"/>
          <p:cNvSpPr txBox="1"/>
          <p:nvPr/>
        </p:nvSpPr>
        <p:spPr>
          <a:xfrm>
            <a:off x="1404937" y="1406525"/>
            <a:ext cx="6400801" cy="5480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700"/>
              </a:spcBef>
              <a:defRPr sz="3200"/>
            </a:lvl1pPr>
          </a:lstStyle>
          <a:p>
            <a:pPr/>
            <a:r>
              <a:t>encrypt and decrypt</a:t>
            </a:r>
          </a:p>
        </p:txBody>
      </p:sp>
      <p:sp>
        <p:nvSpPr>
          <p:cNvPr id="145" name="B"/>
          <p:cNvSpPr txBox="1"/>
          <p:nvPr/>
        </p:nvSpPr>
        <p:spPr>
          <a:xfrm>
            <a:off x="2706363" y="2932112"/>
            <a:ext cx="1041401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>
                <a:solidFill>
                  <a:srgbClr val="0433FF"/>
                </a:solidFill>
              </a:defRPr>
            </a:lvl1pPr>
          </a:lstStyle>
          <a:p>
            <a:pPr/>
            <a:r>
              <a:t>B</a:t>
            </a:r>
          </a:p>
        </p:txBody>
      </p:sp>
      <p:grpSp>
        <p:nvGrpSpPr>
          <p:cNvPr id="148" name="Group"/>
          <p:cNvGrpSpPr/>
          <p:nvPr/>
        </p:nvGrpSpPr>
        <p:grpSpPr>
          <a:xfrm>
            <a:off x="1647825" y="4054475"/>
            <a:ext cx="2573338" cy="428625"/>
            <a:chOff x="0" y="0"/>
            <a:chExt cx="2573337" cy="428625"/>
          </a:xfrm>
        </p:grpSpPr>
        <p:sp>
          <p:nvSpPr>
            <p:cNvPr id="146" name="Oval"/>
            <p:cNvSpPr/>
            <p:nvPr/>
          </p:nvSpPr>
          <p:spPr>
            <a:xfrm>
              <a:off x="0" y="0"/>
              <a:ext cx="2573338" cy="428625"/>
            </a:xfrm>
            <a:prstGeom prst="ellipse">
              <a:avLst/>
            </a:prstGeom>
            <a:solidFill>
              <a:schemeClr val="accent1"/>
            </a:solidFill>
            <a:ln w="9525" cap="flat">
              <a:solidFill>
                <a:srgbClr val="000000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47" name="chacha20_poly1305_encrypt"/>
            <p:cNvSpPr txBox="1"/>
            <p:nvPr/>
          </p:nvSpPr>
          <p:spPr>
            <a:xfrm>
              <a:off x="376827" y="100819"/>
              <a:ext cx="1819684" cy="22698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>
                <a:defRPr sz="1000"/>
              </a:lvl1pPr>
            </a:lstStyle>
            <a:p>
              <a:pPr/>
              <a:r>
                <a:t>chacha20_poly1305_encrypt</a:t>
              </a:r>
            </a:p>
          </p:txBody>
        </p:sp>
      </p:grpSp>
      <p:grpSp>
        <p:nvGrpSpPr>
          <p:cNvPr id="151" name="Group"/>
          <p:cNvGrpSpPr/>
          <p:nvPr/>
        </p:nvGrpSpPr>
        <p:grpSpPr>
          <a:xfrm>
            <a:off x="1647825" y="3298825"/>
            <a:ext cx="1439863" cy="354013"/>
            <a:chOff x="0" y="0"/>
            <a:chExt cx="1439862" cy="354012"/>
          </a:xfrm>
        </p:grpSpPr>
        <p:sp>
          <p:nvSpPr>
            <p:cNvPr id="149" name="Rectangle"/>
            <p:cNvSpPr/>
            <p:nvPr/>
          </p:nvSpPr>
          <p:spPr>
            <a:xfrm>
              <a:off x="0" y="0"/>
              <a:ext cx="1439863" cy="354013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0066"/>
                  </a:solidFill>
                </a:defRPr>
              </a:pPr>
            </a:p>
          </p:txBody>
        </p:sp>
        <p:sp>
          <p:nvSpPr>
            <p:cNvPr id="150" name="public key in Kasession"/>
            <p:cNvSpPr txBox="1"/>
            <p:nvPr/>
          </p:nvSpPr>
          <p:spPr>
            <a:xfrm>
              <a:off x="7808" y="63513"/>
              <a:ext cx="1424246" cy="2269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/>
            <a:p>
              <a:pPr algn="ctr">
                <a:defRPr sz="1000"/>
              </a:pPr>
              <a:r>
                <a:t>public key in </a:t>
              </a:r>
              <a:r>
                <a:rPr>
                  <a:solidFill>
                    <a:srgbClr val="FF0066"/>
                  </a:solidFill>
                </a:rPr>
                <a:t>Kasession</a:t>
              </a:r>
            </a:p>
          </p:txBody>
        </p:sp>
      </p:grpSp>
      <p:grpSp>
        <p:nvGrpSpPr>
          <p:cNvPr id="154" name="Group"/>
          <p:cNvGrpSpPr/>
          <p:nvPr/>
        </p:nvGrpSpPr>
        <p:grpSpPr>
          <a:xfrm>
            <a:off x="3352800" y="3298825"/>
            <a:ext cx="1439863" cy="354013"/>
            <a:chOff x="0" y="0"/>
            <a:chExt cx="1439862" cy="354012"/>
          </a:xfrm>
        </p:grpSpPr>
        <p:sp>
          <p:nvSpPr>
            <p:cNvPr id="152" name="Rectangle"/>
            <p:cNvSpPr/>
            <p:nvPr/>
          </p:nvSpPr>
          <p:spPr>
            <a:xfrm>
              <a:off x="0" y="0"/>
              <a:ext cx="1439863" cy="354013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  <p:sp>
          <p:nvSpPr>
            <p:cNvPr id="153" name="plain data"/>
            <p:cNvSpPr txBox="1"/>
            <p:nvPr/>
          </p:nvSpPr>
          <p:spPr>
            <a:xfrm>
              <a:off x="392467" y="63513"/>
              <a:ext cx="654929" cy="2269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pPr/>
              <a:r>
                <a:t>plain data</a:t>
              </a:r>
            </a:p>
          </p:txBody>
        </p:sp>
      </p:grpSp>
      <p:sp>
        <p:nvSpPr>
          <p:cNvPr id="179" name="Connection Line"/>
          <p:cNvSpPr/>
          <p:nvPr/>
        </p:nvSpPr>
        <p:spPr>
          <a:xfrm>
            <a:off x="2497669" y="3657600"/>
            <a:ext cx="281392" cy="3937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>
            <a:solidFill>
              <a:srgbClr val="000000"/>
            </a:solidFill>
            <a:bevel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156" name="Line"/>
          <p:cNvSpPr/>
          <p:nvPr/>
        </p:nvSpPr>
        <p:spPr>
          <a:xfrm flipH="1">
            <a:off x="3089274" y="3652837"/>
            <a:ext cx="984251" cy="401638"/>
          </a:xfrm>
          <a:prstGeom prst="line">
            <a:avLst/>
          </a:prstGeom>
          <a:ln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/>
          </a:p>
        </p:txBody>
      </p:sp>
      <p:grpSp>
        <p:nvGrpSpPr>
          <p:cNvPr id="159" name="Group"/>
          <p:cNvGrpSpPr/>
          <p:nvPr/>
        </p:nvGrpSpPr>
        <p:grpSpPr>
          <a:xfrm>
            <a:off x="2214562" y="4970462"/>
            <a:ext cx="1439863" cy="354013"/>
            <a:chOff x="0" y="0"/>
            <a:chExt cx="1439862" cy="354012"/>
          </a:xfrm>
        </p:grpSpPr>
        <p:sp>
          <p:nvSpPr>
            <p:cNvPr id="157" name="Rectangle"/>
            <p:cNvSpPr/>
            <p:nvPr/>
          </p:nvSpPr>
          <p:spPr>
            <a:xfrm>
              <a:off x="0" y="0"/>
              <a:ext cx="1439863" cy="354013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rgbClr val="000000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  <p:sp>
          <p:nvSpPr>
            <p:cNvPr id="158" name="encrypted data"/>
            <p:cNvSpPr txBox="1"/>
            <p:nvPr/>
          </p:nvSpPr>
          <p:spPr>
            <a:xfrm>
              <a:off x="247762" y="63513"/>
              <a:ext cx="944338" cy="2269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pPr/>
              <a:r>
                <a:t>encrypted data</a:t>
              </a:r>
            </a:p>
          </p:txBody>
        </p:sp>
      </p:grpSp>
      <p:sp>
        <p:nvSpPr>
          <p:cNvPr id="160" name="Line"/>
          <p:cNvSpPr/>
          <p:nvPr/>
        </p:nvSpPr>
        <p:spPr>
          <a:xfrm>
            <a:off x="2933700" y="4483100"/>
            <a:ext cx="0" cy="487363"/>
          </a:xfrm>
          <a:prstGeom prst="line">
            <a:avLst/>
          </a:prstGeom>
          <a:ln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61" name="A"/>
          <p:cNvSpPr txBox="1"/>
          <p:nvPr/>
        </p:nvSpPr>
        <p:spPr>
          <a:xfrm>
            <a:off x="6057492" y="2932112"/>
            <a:ext cx="1041401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>
                <a:solidFill>
                  <a:srgbClr val="FF0066"/>
                </a:solidFill>
              </a:defRPr>
            </a:lvl1pPr>
          </a:lstStyle>
          <a:p>
            <a:pPr/>
            <a:r>
              <a:t>A</a:t>
            </a:r>
          </a:p>
        </p:txBody>
      </p:sp>
      <p:grpSp>
        <p:nvGrpSpPr>
          <p:cNvPr id="164" name="Group"/>
          <p:cNvGrpSpPr/>
          <p:nvPr/>
        </p:nvGrpSpPr>
        <p:grpSpPr>
          <a:xfrm>
            <a:off x="5441950" y="4054475"/>
            <a:ext cx="2574925" cy="428625"/>
            <a:chOff x="0" y="0"/>
            <a:chExt cx="2574925" cy="428625"/>
          </a:xfrm>
        </p:grpSpPr>
        <p:sp>
          <p:nvSpPr>
            <p:cNvPr id="162" name="Oval"/>
            <p:cNvSpPr/>
            <p:nvPr/>
          </p:nvSpPr>
          <p:spPr>
            <a:xfrm>
              <a:off x="0" y="0"/>
              <a:ext cx="2574925" cy="428625"/>
            </a:xfrm>
            <a:prstGeom prst="ellipse">
              <a:avLst/>
            </a:prstGeom>
            <a:solidFill>
              <a:schemeClr val="accent1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63" name="chacha20_poly1305_decrypt"/>
            <p:cNvSpPr txBox="1"/>
            <p:nvPr/>
          </p:nvSpPr>
          <p:spPr>
            <a:xfrm>
              <a:off x="377059" y="100819"/>
              <a:ext cx="1820807" cy="22698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>
                <a:defRPr sz="1000"/>
              </a:lvl1pPr>
            </a:lstStyle>
            <a:p>
              <a:pPr/>
              <a:r>
                <a:t>chacha20_poly1305_decrypt</a:t>
              </a:r>
            </a:p>
          </p:txBody>
        </p:sp>
      </p:grpSp>
      <p:grpSp>
        <p:nvGrpSpPr>
          <p:cNvPr id="167" name="Group"/>
          <p:cNvGrpSpPr/>
          <p:nvPr/>
        </p:nvGrpSpPr>
        <p:grpSpPr>
          <a:xfrm>
            <a:off x="6714127" y="3298825"/>
            <a:ext cx="1473608" cy="354013"/>
            <a:chOff x="0" y="0"/>
            <a:chExt cx="1473606" cy="354012"/>
          </a:xfrm>
        </p:grpSpPr>
        <p:sp>
          <p:nvSpPr>
            <p:cNvPr id="165" name="Rectangle"/>
            <p:cNvSpPr/>
            <p:nvPr/>
          </p:nvSpPr>
          <p:spPr>
            <a:xfrm>
              <a:off x="16872" y="0"/>
              <a:ext cx="1439863" cy="354013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0066"/>
                  </a:solidFill>
                </a:defRPr>
              </a:pPr>
            </a:p>
          </p:txBody>
        </p:sp>
        <p:sp>
          <p:nvSpPr>
            <p:cNvPr id="166" name="private key in Kasession"/>
            <p:cNvSpPr txBox="1"/>
            <p:nvPr/>
          </p:nvSpPr>
          <p:spPr>
            <a:xfrm>
              <a:off x="0" y="63513"/>
              <a:ext cx="1473607" cy="2269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/>
            <a:p>
              <a:pPr algn="ctr">
                <a:defRPr sz="1000"/>
              </a:pPr>
              <a:r>
                <a:t>private key in </a:t>
              </a:r>
              <a:r>
                <a:rPr>
                  <a:solidFill>
                    <a:srgbClr val="FF0066"/>
                  </a:solidFill>
                </a:rPr>
                <a:t>Kasession</a:t>
              </a:r>
            </a:p>
          </p:txBody>
        </p:sp>
      </p:grpSp>
      <p:grpSp>
        <p:nvGrpSpPr>
          <p:cNvPr id="170" name="Group"/>
          <p:cNvGrpSpPr/>
          <p:nvPr/>
        </p:nvGrpSpPr>
        <p:grpSpPr>
          <a:xfrm>
            <a:off x="5043487" y="3298825"/>
            <a:ext cx="1439863" cy="354013"/>
            <a:chOff x="0" y="0"/>
            <a:chExt cx="1439862" cy="354012"/>
          </a:xfrm>
        </p:grpSpPr>
        <p:sp>
          <p:nvSpPr>
            <p:cNvPr id="168" name="Rectangle"/>
            <p:cNvSpPr/>
            <p:nvPr/>
          </p:nvSpPr>
          <p:spPr>
            <a:xfrm>
              <a:off x="0" y="0"/>
              <a:ext cx="1439863" cy="354013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rgbClr val="000000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  <p:sp>
          <p:nvSpPr>
            <p:cNvPr id="169" name="encrypted data"/>
            <p:cNvSpPr txBox="1"/>
            <p:nvPr/>
          </p:nvSpPr>
          <p:spPr>
            <a:xfrm>
              <a:off x="247762" y="63513"/>
              <a:ext cx="944338" cy="2269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pPr/>
              <a:r>
                <a:t>encrypted data</a:t>
              </a:r>
            </a:p>
          </p:txBody>
        </p:sp>
      </p:grpSp>
      <p:sp>
        <p:nvSpPr>
          <p:cNvPr id="180" name="Connection Line"/>
          <p:cNvSpPr/>
          <p:nvPr/>
        </p:nvSpPr>
        <p:spPr>
          <a:xfrm>
            <a:off x="6926416" y="3657600"/>
            <a:ext cx="359123" cy="3946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>
            <a:solidFill>
              <a:srgbClr val="000000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172" name="Line"/>
          <p:cNvSpPr/>
          <p:nvPr/>
        </p:nvSpPr>
        <p:spPr>
          <a:xfrm>
            <a:off x="5764212" y="3652837"/>
            <a:ext cx="719138" cy="401638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grpSp>
        <p:nvGrpSpPr>
          <p:cNvPr id="175" name="Group"/>
          <p:cNvGrpSpPr/>
          <p:nvPr/>
        </p:nvGrpSpPr>
        <p:grpSpPr>
          <a:xfrm>
            <a:off x="6010275" y="4970462"/>
            <a:ext cx="1439863" cy="354013"/>
            <a:chOff x="0" y="0"/>
            <a:chExt cx="1439862" cy="354012"/>
          </a:xfrm>
        </p:grpSpPr>
        <p:sp>
          <p:nvSpPr>
            <p:cNvPr id="173" name="Rectangle"/>
            <p:cNvSpPr/>
            <p:nvPr/>
          </p:nvSpPr>
          <p:spPr>
            <a:xfrm>
              <a:off x="0" y="0"/>
              <a:ext cx="1439863" cy="354013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  <p:sp>
          <p:nvSpPr>
            <p:cNvPr id="174" name="plain data"/>
            <p:cNvSpPr txBox="1"/>
            <p:nvPr/>
          </p:nvSpPr>
          <p:spPr>
            <a:xfrm>
              <a:off x="392467" y="63513"/>
              <a:ext cx="654929" cy="2269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pPr/>
              <a:r>
                <a:t>plain data</a:t>
              </a:r>
            </a:p>
          </p:txBody>
        </p:sp>
      </p:grpSp>
      <p:sp>
        <p:nvSpPr>
          <p:cNvPr id="176" name="Line"/>
          <p:cNvSpPr/>
          <p:nvPr/>
        </p:nvSpPr>
        <p:spPr>
          <a:xfrm>
            <a:off x="6729412" y="4483100"/>
            <a:ext cx="1" cy="487363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77" name="Line"/>
          <p:cNvSpPr/>
          <p:nvPr/>
        </p:nvSpPr>
        <p:spPr>
          <a:xfrm flipV="1">
            <a:off x="3654425" y="3652837"/>
            <a:ext cx="1787526" cy="14859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5402" y="0"/>
                  <a:pt x="10804" y="5400"/>
                  <a:pt x="10804" y="10800"/>
                </a:cubicBezTo>
                <a:cubicBezTo>
                  <a:pt x="10804" y="16200"/>
                  <a:pt x="16202" y="21600"/>
                  <a:pt x="21600" y="21600"/>
                </a:cubicBezTo>
              </a:path>
            </a:pathLst>
          </a:custGeom>
          <a:ln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78" name="B to A"/>
          <p:cNvSpPr txBox="1"/>
          <p:nvPr/>
        </p:nvSpPr>
        <p:spPr>
          <a:xfrm>
            <a:off x="1404937" y="2170112"/>
            <a:ext cx="6400801" cy="5480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spcBef>
                <a:spcPts val="700"/>
              </a:spcBef>
              <a:defRPr sz="3200">
                <a:solidFill>
                  <a:srgbClr val="009999"/>
                </a:solidFill>
              </a:defRPr>
            </a:pPr>
            <a:r>
              <a:rPr>
                <a:solidFill>
                  <a:srgbClr val="0433FF"/>
                </a:solidFill>
              </a:rPr>
              <a:t>B</a:t>
            </a:r>
            <a:r>
              <a:rPr>
                <a:solidFill>
                  <a:srgbClr val="000000"/>
                </a:solidFill>
              </a:rPr>
              <a:t> to </a:t>
            </a:r>
            <a:r>
              <a:rPr>
                <a:solidFill>
                  <a:srgbClr val="FF0066"/>
                </a:solidFill>
              </a:rPr>
              <a:t>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ptps handshake"/>
          <p:cNvSpPr txBox="1"/>
          <p:nvPr>
            <p:ph type="title"/>
          </p:nvPr>
        </p:nvSpPr>
        <p:spPr>
          <a:xfrm>
            <a:off x="677862" y="282575"/>
            <a:ext cx="7772401" cy="668338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</a:lstStyle>
          <a:p>
            <a:pPr/>
            <a:r>
              <a:t>sptps handshake</a:t>
            </a:r>
          </a:p>
        </p:txBody>
      </p:sp>
      <p:sp>
        <p:nvSpPr>
          <p:cNvPr id="183" name="initial state"/>
          <p:cNvSpPr txBox="1"/>
          <p:nvPr>
            <p:ph type="body" sz="quarter" idx="1"/>
          </p:nvPr>
        </p:nvSpPr>
        <p:spPr>
          <a:xfrm>
            <a:off x="1404937" y="1406525"/>
            <a:ext cx="6400801" cy="617538"/>
          </a:xfrm>
          <a:prstGeom prst="rect">
            <a:avLst/>
          </a:prstGeom>
        </p:spPr>
        <p:txBody>
          <a:bodyPr/>
          <a:lstStyle/>
          <a:p>
            <a:pPr/>
            <a:r>
              <a:t>initial state</a:t>
            </a:r>
          </a:p>
        </p:txBody>
      </p:sp>
      <p:sp>
        <p:nvSpPr>
          <p:cNvPr id="184" name="self public key(Kapub)…"/>
          <p:cNvSpPr txBox="1"/>
          <p:nvPr/>
        </p:nvSpPr>
        <p:spPr>
          <a:xfrm>
            <a:off x="1846262" y="2689048"/>
            <a:ext cx="4379914" cy="8840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self public key(Kapub)</a:t>
            </a:r>
          </a:p>
          <a:p>
            <a:pPr/>
            <a:r>
              <a:t>self private key(Kapriv)</a:t>
            </a:r>
          </a:p>
          <a:p>
            <a:pPr>
              <a:defRPr>
                <a:solidFill>
                  <a:srgbClr val="009999"/>
                </a:solidFill>
              </a:defRPr>
            </a:pPr>
            <a:r>
              <a:t>B</a:t>
            </a:r>
            <a:r>
              <a:rPr>
                <a:solidFill>
                  <a:srgbClr val="000000"/>
                </a:solidFill>
              </a:rPr>
              <a:t>'s public key(Kbpub)</a:t>
            </a:r>
          </a:p>
        </p:txBody>
      </p:sp>
      <p:sp>
        <p:nvSpPr>
          <p:cNvPr id="185" name="A have:"/>
          <p:cNvSpPr txBox="1"/>
          <p:nvPr/>
        </p:nvSpPr>
        <p:spPr>
          <a:xfrm>
            <a:off x="1647825" y="2181225"/>
            <a:ext cx="1692275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solidFill>
                  <a:srgbClr val="FF0066"/>
                </a:solidFill>
              </a:defRPr>
            </a:pPr>
            <a:r>
              <a:t>A</a:t>
            </a:r>
            <a:r>
              <a:rPr>
                <a:solidFill>
                  <a:srgbClr val="000000"/>
                </a:solidFill>
              </a:rPr>
              <a:t> have:</a:t>
            </a:r>
          </a:p>
        </p:txBody>
      </p:sp>
      <p:sp>
        <p:nvSpPr>
          <p:cNvPr id="186" name="B have:"/>
          <p:cNvSpPr txBox="1"/>
          <p:nvPr/>
        </p:nvSpPr>
        <p:spPr>
          <a:xfrm>
            <a:off x="1647825" y="3940175"/>
            <a:ext cx="1692275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solidFill>
                  <a:srgbClr val="009999"/>
                </a:solidFill>
              </a:defRPr>
            </a:pPr>
            <a:r>
              <a:t>B</a:t>
            </a:r>
            <a:r>
              <a:rPr>
                <a:solidFill>
                  <a:srgbClr val="000000"/>
                </a:solidFill>
              </a:rPr>
              <a:t> have:</a:t>
            </a:r>
          </a:p>
        </p:txBody>
      </p:sp>
      <p:sp>
        <p:nvSpPr>
          <p:cNvPr id="187" name="self public key(Kbpub)…"/>
          <p:cNvSpPr txBox="1"/>
          <p:nvPr/>
        </p:nvSpPr>
        <p:spPr>
          <a:xfrm>
            <a:off x="1989137" y="4522787"/>
            <a:ext cx="4379914" cy="8840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self public key(Kbpub)</a:t>
            </a:r>
          </a:p>
          <a:p>
            <a:pPr/>
            <a:r>
              <a:t>self private key(Kbpriv)</a:t>
            </a:r>
          </a:p>
          <a:p>
            <a:pPr>
              <a:defRPr>
                <a:solidFill>
                  <a:srgbClr val="FF0066"/>
                </a:solidFill>
              </a:defRPr>
            </a:pPr>
            <a:r>
              <a:t>A</a:t>
            </a:r>
            <a:r>
              <a:rPr>
                <a:solidFill>
                  <a:srgbClr val="000000"/>
                </a:solidFill>
              </a:rPr>
              <a:t>'s public key(Kapub)</a:t>
            </a:r>
          </a:p>
        </p:txBody>
      </p:sp>
      <p:sp>
        <p:nvSpPr>
          <p:cNvPr id="188" name="note：key is generated by ecdsa(ed25519)"/>
          <p:cNvSpPr txBox="1"/>
          <p:nvPr/>
        </p:nvSpPr>
        <p:spPr>
          <a:xfrm>
            <a:off x="1647825" y="5883275"/>
            <a:ext cx="5399088" cy="4089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note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：</a:t>
            </a:r>
            <a:r>
              <a:t>key is generated by ecdsa(ed25519)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Line"/>
          <p:cNvSpPr/>
          <p:nvPr/>
        </p:nvSpPr>
        <p:spPr>
          <a:xfrm flipH="1">
            <a:off x="6953365" y="4261141"/>
            <a:ext cx="503989" cy="1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91" name="Rectangle"/>
          <p:cNvSpPr/>
          <p:nvPr/>
        </p:nvSpPr>
        <p:spPr>
          <a:xfrm>
            <a:off x="7365098" y="4120604"/>
            <a:ext cx="817563" cy="288926"/>
          </a:xfrm>
          <a:prstGeom prst="rect">
            <a:avLst/>
          </a:prstGeom>
          <a:solidFill>
            <a:schemeClr val="accent1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 sz="1000">
                <a:solidFill>
                  <a:srgbClr val="009999"/>
                </a:solidFill>
              </a:defRPr>
            </a:pPr>
          </a:p>
        </p:txBody>
      </p:sp>
      <p:sp>
        <p:nvSpPr>
          <p:cNvPr id="192" name="sptps handshake"/>
          <p:cNvSpPr txBox="1"/>
          <p:nvPr/>
        </p:nvSpPr>
        <p:spPr>
          <a:xfrm>
            <a:off x="677862" y="373640"/>
            <a:ext cx="7772401" cy="4862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2800"/>
            </a:lvl1pPr>
          </a:lstStyle>
          <a:p>
            <a:pPr/>
            <a:r>
              <a:t>sptps handshake</a:t>
            </a:r>
          </a:p>
        </p:txBody>
      </p:sp>
      <p:sp>
        <p:nvSpPr>
          <p:cNvPr id="193" name="exchange new keypairs"/>
          <p:cNvSpPr txBox="1"/>
          <p:nvPr/>
        </p:nvSpPr>
        <p:spPr>
          <a:xfrm>
            <a:off x="1404937" y="1406525"/>
            <a:ext cx="6400801" cy="5480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700"/>
              </a:spcBef>
              <a:defRPr sz="3200"/>
            </a:lvl1pPr>
          </a:lstStyle>
          <a:p>
            <a:pPr/>
            <a:r>
              <a:t>exchange new keypairs</a:t>
            </a:r>
          </a:p>
        </p:txBody>
      </p:sp>
      <p:sp>
        <p:nvSpPr>
          <p:cNvPr id="194" name="A"/>
          <p:cNvSpPr txBox="1"/>
          <p:nvPr/>
        </p:nvSpPr>
        <p:spPr>
          <a:xfrm>
            <a:off x="2150235" y="3028238"/>
            <a:ext cx="1041401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>
                <a:solidFill>
                  <a:srgbClr val="FF0066"/>
                </a:solidFill>
              </a:defRPr>
            </a:lvl1pPr>
          </a:lstStyle>
          <a:p>
            <a:pPr/>
            <a:r>
              <a:t>A</a:t>
            </a:r>
          </a:p>
        </p:txBody>
      </p:sp>
      <p:grpSp>
        <p:nvGrpSpPr>
          <p:cNvPr id="197" name="Group"/>
          <p:cNvGrpSpPr/>
          <p:nvPr/>
        </p:nvGrpSpPr>
        <p:grpSpPr>
          <a:xfrm>
            <a:off x="2162233" y="4035108"/>
            <a:ext cx="819151" cy="428626"/>
            <a:chOff x="0" y="0"/>
            <a:chExt cx="819150" cy="428625"/>
          </a:xfrm>
        </p:grpSpPr>
        <p:sp>
          <p:nvSpPr>
            <p:cNvPr id="195" name="Oval"/>
            <p:cNvSpPr/>
            <p:nvPr/>
          </p:nvSpPr>
          <p:spPr>
            <a:xfrm>
              <a:off x="0" y="0"/>
              <a:ext cx="819150" cy="428625"/>
            </a:xfrm>
            <a:prstGeom prst="ellipse">
              <a:avLst/>
            </a:prstGeom>
            <a:solidFill>
              <a:schemeClr val="accent1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400"/>
              </a:pPr>
            </a:p>
          </p:txBody>
        </p:sp>
        <p:sp>
          <p:nvSpPr>
            <p:cNvPr id="196" name="ecdh"/>
            <p:cNvSpPr txBox="1"/>
            <p:nvPr/>
          </p:nvSpPr>
          <p:spPr>
            <a:xfrm>
              <a:off x="119952" y="69900"/>
              <a:ext cx="579246" cy="28882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400"/>
              </a:lvl1pPr>
            </a:lstStyle>
            <a:p>
              <a:pPr/>
              <a:r>
                <a:t>ecdh</a:t>
              </a:r>
            </a:p>
          </p:txBody>
        </p:sp>
      </p:grpSp>
      <p:grpSp>
        <p:nvGrpSpPr>
          <p:cNvPr id="200" name="Group"/>
          <p:cNvGrpSpPr/>
          <p:nvPr/>
        </p:nvGrpSpPr>
        <p:grpSpPr>
          <a:xfrm>
            <a:off x="2149094" y="3531871"/>
            <a:ext cx="845429" cy="354013"/>
            <a:chOff x="0" y="0"/>
            <a:chExt cx="845428" cy="354012"/>
          </a:xfrm>
        </p:grpSpPr>
        <p:sp>
          <p:nvSpPr>
            <p:cNvPr id="198" name="Rectangle"/>
            <p:cNvSpPr/>
            <p:nvPr/>
          </p:nvSpPr>
          <p:spPr>
            <a:xfrm>
              <a:off x="13139" y="0"/>
              <a:ext cx="819151" cy="354013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</a:p>
          </p:txBody>
        </p:sp>
        <p:sp>
          <p:nvSpPr>
            <p:cNvPr id="199" name="random seed"/>
            <p:cNvSpPr txBox="1"/>
            <p:nvPr/>
          </p:nvSpPr>
          <p:spPr>
            <a:xfrm>
              <a:off x="0" y="63513"/>
              <a:ext cx="845429" cy="2269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pPr/>
              <a:r>
                <a:t>random seed</a:t>
              </a:r>
            </a:p>
          </p:txBody>
        </p:sp>
      </p:grpSp>
      <p:sp>
        <p:nvSpPr>
          <p:cNvPr id="201" name="Line"/>
          <p:cNvSpPr/>
          <p:nvPr/>
        </p:nvSpPr>
        <p:spPr>
          <a:xfrm>
            <a:off x="2571808" y="3885883"/>
            <a:ext cx="1" cy="149226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02" name="Line"/>
          <p:cNvSpPr/>
          <p:nvPr/>
        </p:nvSpPr>
        <p:spPr>
          <a:xfrm rot="5400000">
            <a:off x="2108258" y="4325621"/>
            <a:ext cx="323851" cy="6000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10800" y="0"/>
                </a:lnTo>
                <a:lnTo>
                  <a:pt x="10800" y="21600"/>
                </a:lnTo>
                <a:lnTo>
                  <a:pt x="21600" y="21600"/>
                </a:lnTo>
              </a:path>
            </a:pathLst>
          </a:custGeom>
          <a:ln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grpSp>
        <p:nvGrpSpPr>
          <p:cNvPr id="205" name="Group"/>
          <p:cNvGrpSpPr/>
          <p:nvPr/>
        </p:nvGrpSpPr>
        <p:grpSpPr>
          <a:xfrm>
            <a:off x="1562158" y="4787583"/>
            <a:ext cx="817563" cy="288926"/>
            <a:chOff x="0" y="0"/>
            <a:chExt cx="817562" cy="288925"/>
          </a:xfrm>
        </p:grpSpPr>
        <p:sp>
          <p:nvSpPr>
            <p:cNvPr id="203" name="Rectangle"/>
            <p:cNvSpPr/>
            <p:nvPr/>
          </p:nvSpPr>
          <p:spPr>
            <a:xfrm>
              <a:off x="0" y="0"/>
              <a:ext cx="817563" cy="288925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rgbClr val="000000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>
                  <a:solidFill>
                    <a:srgbClr val="FF0066"/>
                  </a:solidFill>
                </a:defRPr>
              </a:pPr>
            </a:p>
          </p:txBody>
        </p:sp>
        <p:sp>
          <p:nvSpPr>
            <p:cNvPr id="204" name="NewKapriv"/>
            <p:cNvSpPr txBox="1"/>
            <p:nvPr/>
          </p:nvSpPr>
          <p:spPr>
            <a:xfrm>
              <a:off x="49691" y="30969"/>
              <a:ext cx="718181" cy="22698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1000">
                  <a:solidFill>
                    <a:srgbClr val="FF0066"/>
                  </a:solidFill>
                </a:defRPr>
              </a:lvl1pPr>
            </a:lstStyle>
            <a:p>
              <a:pPr/>
              <a:r>
                <a:t>NewKapriv</a:t>
              </a:r>
            </a:p>
          </p:txBody>
        </p:sp>
      </p:grpSp>
      <p:grpSp>
        <p:nvGrpSpPr>
          <p:cNvPr id="208" name="Group"/>
          <p:cNvGrpSpPr/>
          <p:nvPr/>
        </p:nvGrpSpPr>
        <p:grpSpPr>
          <a:xfrm>
            <a:off x="2738495" y="4787583"/>
            <a:ext cx="817564" cy="288926"/>
            <a:chOff x="0" y="0"/>
            <a:chExt cx="817562" cy="288925"/>
          </a:xfrm>
        </p:grpSpPr>
        <p:sp>
          <p:nvSpPr>
            <p:cNvPr id="206" name="Rectangle"/>
            <p:cNvSpPr/>
            <p:nvPr/>
          </p:nvSpPr>
          <p:spPr>
            <a:xfrm>
              <a:off x="0" y="0"/>
              <a:ext cx="817563" cy="288925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>
                  <a:solidFill>
                    <a:srgbClr val="FF0066"/>
                  </a:solidFill>
                </a:defRPr>
              </a:pPr>
            </a:p>
          </p:txBody>
        </p:sp>
        <p:sp>
          <p:nvSpPr>
            <p:cNvPr id="207" name="NewKapub"/>
            <p:cNvSpPr txBox="1"/>
            <p:nvPr/>
          </p:nvSpPr>
          <p:spPr>
            <a:xfrm>
              <a:off x="46063" y="30969"/>
              <a:ext cx="725436" cy="22698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1000">
                  <a:solidFill>
                    <a:srgbClr val="FF0066"/>
                  </a:solidFill>
                </a:defRPr>
              </a:lvl1pPr>
            </a:lstStyle>
            <a:p>
              <a:pPr/>
              <a:r>
                <a:t>NewKapub</a:t>
              </a:r>
            </a:p>
          </p:txBody>
        </p:sp>
      </p:grpSp>
      <p:sp>
        <p:nvSpPr>
          <p:cNvPr id="209" name="Line"/>
          <p:cNvSpPr/>
          <p:nvPr/>
        </p:nvSpPr>
        <p:spPr>
          <a:xfrm flipH="1" rot="16200000">
            <a:off x="2704285" y="4329669"/>
            <a:ext cx="323851" cy="5919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10842" y="0"/>
                </a:lnTo>
                <a:lnTo>
                  <a:pt x="10842" y="21600"/>
                </a:lnTo>
                <a:lnTo>
                  <a:pt x="21600" y="21600"/>
                </a:lnTo>
              </a:path>
            </a:pathLst>
          </a:custGeom>
          <a:ln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10" name="B"/>
          <p:cNvSpPr txBox="1"/>
          <p:nvPr/>
        </p:nvSpPr>
        <p:spPr>
          <a:xfrm>
            <a:off x="6243658" y="3028238"/>
            <a:ext cx="699930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>
                <a:solidFill>
                  <a:srgbClr val="0433FF"/>
                </a:solidFill>
              </a:defRPr>
            </a:lvl1pPr>
          </a:lstStyle>
          <a:p>
            <a:pPr/>
            <a:r>
              <a:t>B</a:t>
            </a:r>
          </a:p>
        </p:txBody>
      </p:sp>
      <p:grpSp>
        <p:nvGrpSpPr>
          <p:cNvPr id="213" name="Group"/>
          <p:cNvGrpSpPr/>
          <p:nvPr/>
        </p:nvGrpSpPr>
        <p:grpSpPr>
          <a:xfrm>
            <a:off x="6140391" y="4050754"/>
            <a:ext cx="817564" cy="428626"/>
            <a:chOff x="0" y="0"/>
            <a:chExt cx="817562" cy="428625"/>
          </a:xfrm>
        </p:grpSpPr>
        <p:sp>
          <p:nvSpPr>
            <p:cNvPr id="211" name="Oval"/>
            <p:cNvSpPr/>
            <p:nvPr/>
          </p:nvSpPr>
          <p:spPr>
            <a:xfrm>
              <a:off x="0" y="0"/>
              <a:ext cx="817563" cy="428625"/>
            </a:xfrm>
            <a:prstGeom prst="ellipse">
              <a:avLst/>
            </a:prstGeom>
            <a:solidFill>
              <a:schemeClr val="accent1"/>
            </a:solidFill>
            <a:ln w="9525" cap="flat">
              <a:solidFill>
                <a:srgbClr val="000000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400"/>
              </a:pPr>
            </a:p>
          </p:txBody>
        </p:sp>
        <p:sp>
          <p:nvSpPr>
            <p:cNvPr id="212" name="ecdh"/>
            <p:cNvSpPr txBox="1"/>
            <p:nvPr/>
          </p:nvSpPr>
          <p:spPr>
            <a:xfrm>
              <a:off x="119719" y="69900"/>
              <a:ext cx="578124" cy="28882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>
                <a:defRPr sz="1400"/>
              </a:lvl1pPr>
            </a:lstStyle>
            <a:p>
              <a:pPr/>
              <a:r>
                <a:t>ecdh</a:t>
              </a:r>
            </a:p>
          </p:txBody>
        </p:sp>
      </p:grpSp>
      <p:grpSp>
        <p:nvGrpSpPr>
          <p:cNvPr id="216" name="Group"/>
          <p:cNvGrpSpPr/>
          <p:nvPr/>
        </p:nvGrpSpPr>
        <p:grpSpPr>
          <a:xfrm>
            <a:off x="6126459" y="3547517"/>
            <a:ext cx="845429" cy="354013"/>
            <a:chOff x="0" y="0"/>
            <a:chExt cx="845428" cy="354012"/>
          </a:xfrm>
        </p:grpSpPr>
        <p:sp>
          <p:nvSpPr>
            <p:cNvPr id="214" name="Rectangle"/>
            <p:cNvSpPr/>
            <p:nvPr/>
          </p:nvSpPr>
          <p:spPr>
            <a:xfrm>
              <a:off x="13932" y="0"/>
              <a:ext cx="817564" cy="354013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rgbClr val="000000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</a:p>
          </p:txBody>
        </p:sp>
        <p:sp>
          <p:nvSpPr>
            <p:cNvPr id="215" name="random seed"/>
            <p:cNvSpPr txBox="1"/>
            <p:nvPr/>
          </p:nvSpPr>
          <p:spPr>
            <a:xfrm>
              <a:off x="0" y="63513"/>
              <a:ext cx="845429" cy="2269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pPr/>
              <a:r>
                <a:t>random seed</a:t>
              </a:r>
            </a:p>
          </p:txBody>
        </p:sp>
      </p:grpSp>
      <p:sp>
        <p:nvSpPr>
          <p:cNvPr id="217" name="Line"/>
          <p:cNvSpPr/>
          <p:nvPr/>
        </p:nvSpPr>
        <p:spPr>
          <a:xfrm>
            <a:off x="6548379" y="3901529"/>
            <a:ext cx="1588" cy="149226"/>
          </a:xfrm>
          <a:prstGeom prst="line">
            <a:avLst/>
          </a:prstGeom>
          <a:ln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18" name="Line"/>
          <p:cNvSpPr/>
          <p:nvPr/>
        </p:nvSpPr>
        <p:spPr>
          <a:xfrm rot="5400000">
            <a:off x="6084829" y="4341267"/>
            <a:ext cx="323851" cy="6000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10800" y="0"/>
                </a:lnTo>
                <a:lnTo>
                  <a:pt x="10800" y="21600"/>
                </a:lnTo>
                <a:lnTo>
                  <a:pt x="21600" y="21600"/>
                </a:lnTo>
              </a:path>
            </a:pathLst>
          </a:custGeom>
          <a:ln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/>
          </a:p>
        </p:txBody>
      </p:sp>
      <p:grpSp>
        <p:nvGrpSpPr>
          <p:cNvPr id="221" name="Group"/>
          <p:cNvGrpSpPr/>
          <p:nvPr/>
        </p:nvGrpSpPr>
        <p:grpSpPr>
          <a:xfrm>
            <a:off x="5538729" y="4803229"/>
            <a:ext cx="817563" cy="288926"/>
            <a:chOff x="0" y="0"/>
            <a:chExt cx="817562" cy="288925"/>
          </a:xfrm>
        </p:grpSpPr>
        <p:sp>
          <p:nvSpPr>
            <p:cNvPr id="219" name="Rectangle"/>
            <p:cNvSpPr/>
            <p:nvPr/>
          </p:nvSpPr>
          <p:spPr>
            <a:xfrm>
              <a:off x="0" y="0"/>
              <a:ext cx="817563" cy="288925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>
                  <a:solidFill>
                    <a:srgbClr val="009999"/>
                  </a:solidFill>
                </a:defRPr>
              </a:pPr>
            </a:p>
          </p:txBody>
        </p:sp>
        <p:sp>
          <p:nvSpPr>
            <p:cNvPr id="220" name="NewKbpriv"/>
            <p:cNvSpPr txBox="1"/>
            <p:nvPr/>
          </p:nvSpPr>
          <p:spPr>
            <a:xfrm>
              <a:off x="49691" y="30969"/>
              <a:ext cx="718181" cy="22698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1000">
                  <a:solidFill>
                    <a:srgbClr val="0433FF"/>
                  </a:solidFill>
                </a:defRPr>
              </a:lvl1pPr>
            </a:lstStyle>
            <a:p>
              <a:pPr/>
              <a:r>
                <a:t>NewKbpriv</a:t>
              </a:r>
            </a:p>
          </p:txBody>
        </p:sp>
      </p:grpSp>
      <p:grpSp>
        <p:nvGrpSpPr>
          <p:cNvPr id="224" name="Group"/>
          <p:cNvGrpSpPr/>
          <p:nvPr/>
        </p:nvGrpSpPr>
        <p:grpSpPr>
          <a:xfrm>
            <a:off x="6715066" y="4803229"/>
            <a:ext cx="817564" cy="288926"/>
            <a:chOff x="0" y="0"/>
            <a:chExt cx="817562" cy="288925"/>
          </a:xfrm>
        </p:grpSpPr>
        <p:sp>
          <p:nvSpPr>
            <p:cNvPr id="222" name="Rectangle"/>
            <p:cNvSpPr/>
            <p:nvPr/>
          </p:nvSpPr>
          <p:spPr>
            <a:xfrm>
              <a:off x="0" y="0"/>
              <a:ext cx="817563" cy="288925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>
                  <a:solidFill>
                    <a:srgbClr val="009999"/>
                  </a:solidFill>
                </a:defRPr>
              </a:pPr>
            </a:p>
          </p:txBody>
        </p:sp>
        <p:sp>
          <p:nvSpPr>
            <p:cNvPr id="223" name="NewKbpub"/>
            <p:cNvSpPr txBox="1"/>
            <p:nvPr/>
          </p:nvSpPr>
          <p:spPr>
            <a:xfrm>
              <a:off x="46063" y="30969"/>
              <a:ext cx="725436" cy="22698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1000">
                  <a:solidFill>
                    <a:srgbClr val="0433FF"/>
                  </a:solidFill>
                </a:defRPr>
              </a:lvl1pPr>
            </a:lstStyle>
            <a:p>
              <a:pPr/>
              <a:r>
                <a:t>NewKbpub</a:t>
              </a:r>
            </a:p>
          </p:txBody>
        </p:sp>
      </p:grpSp>
      <p:sp>
        <p:nvSpPr>
          <p:cNvPr id="225" name="Line"/>
          <p:cNvSpPr/>
          <p:nvPr/>
        </p:nvSpPr>
        <p:spPr>
          <a:xfrm flipH="1" rot="16200000">
            <a:off x="6536473" y="4489698"/>
            <a:ext cx="323851" cy="3032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10842" y="0"/>
                </a:lnTo>
                <a:lnTo>
                  <a:pt x="10842" y="21600"/>
                </a:lnTo>
                <a:lnTo>
                  <a:pt x="21600" y="21600"/>
                </a:lnTo>
              </a:path>
            </a:pathLst>
          </a:custGeom>
          <a:ln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26" name="Double Arrow"/>
          <p:cNvSpPr/>
          <p:nvPr/>
        </p:nvSpPr>
        <p:spPr>
          <a:xfrm flipV="1">
            <a:off x="3870325" y="4972050"/>
            <a:ext cx="1354138" cy="101600"/>
          </a:xfrm>
          <a:prstGeom prst="leftRightArrow">
            <a:avLst>
              <a:gd name="adj1" fmla="val 50000"/>
              <a:gd name="adj2" fmla="val 266563"/>
            </a:avLst>
          </a:prstGeom>
          <a:solidFill>
            <a:schemeClr val="accent1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27" name="exchange"/>
          <p:cNvSpPr txBox="1"/>
          <p:nvPr/>
        </p:nvSpPr>
        <p:spPr>
          <a:xfrm>
            <a:off x="4002087" y="4600575"/>
            <a:ext cx="1222376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exchange</a:t>
            </a:r>
          </a:p>
        </p:txBody>
      </p:sp>
      <p:grpSp>
        <p:nvGrpSpPr>
          <p:cNvPr id="230" name="Group"/>
          <p:cNvGrpSpPr/>
          <p:nvPr/>
        </p:nvGrpSpPr>
        <p:grpSpPr>
          <a:xfrm>
            <a:off x="1015542" y="3551714"/>
            <a:ext cx="817564" cy="288926"/>
            <a:chOff x="0" y="0"/>
            <a:chExt cx="817562" cy="288925"/>
          </a:xfrm>
        </p:grpSpPr>
        <p:sp>
          <p:nvSpPr>
            <p:cNvPr id="228" name="Rectangle"/>
            <p:cNvSpPr/>
            <p:nvPr/>
          </p:nvSpPr>
          <p:spPr>
            <a:xfrm>
              <a:off x="0" y="0"/>
              <a:ext cx="817563" cy="288925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rgbClr val="000000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>
                  <a:solidFill>
                    <a:srgbClr val="FF0066"/>
                  </a:solidFill>
                </a:defRPr>
              </a:pPr>
            </a:p>
          </p:txBody>
        </p:sp>
        <p:sp>
          <p:nvSpPr>
            <p:cNvPr id="229" name="Kapriv"/>
            <p:cNvSpPr txBox="1"/>
            <p:nvPr/>
          </p:nvSpPr>
          <p:spPr>
            <a:xfrm>
              <a:off x="176722" y="30969"/>
              <a:ext cx="464119" cy="22698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1000">
                  <a:solidFill>
                    <a:srgbClr val="FF0066"/>
                  </a:solidFill>
                </a:defRPr>
              </a:lvl1pPr>
            </a:lstStyle>
            <a:p>
              <a:pPr/>
              <a:r>
                <a:t>Kapriv</a:t>
              </a:r>
            </a:p>
          </p:txBody>
        </p:sp>
      </p:grpSp>
      <p:grpSp>
        <p:nvGrpSpPr>
          <p:cNvPr id="233" name="Group"/>
          <p:cNvGrpSpPr/>
          <p:nvPr/>
        </p:nvGrpSpPr>
        <p:grpSpPr>
          <a:xfrm>
            <a:off x="1015542" y="4104958"/>
            <a:ext cx="817564" cy="288926"/>
            <a:chOff x="0" y="0"/>
            <a:chExt cx="817562" cy="288925"/>
          </a:xfrm>
        </p:grpSpPr>
        <p:sp>
          <p:nvSpPr>
            <p:cNvPr id="231" name="Rectangle"/>
            <p:cNvSpPr/>
            <p:nvPr/>
          </p:nvSpPr>
          <p:spPr>
            <a:xfrm>
              <a:off x="0" y="0"/>
              <a:ext cx="817563" cy="288925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>
                  <a:solidFill>
                    <a:srgbClr val="FF0066"/>
                  </a:solidFill>
                </a:defRPr>
              </a:pPr>
            </a:p>
          </p:txBody>
        </p:sp>
        <p:sp>
          <p:nvSpPr>
            <p:cNvPr id="232" name="Kapub"/>
            <p:cNvSpPr txBox="1"/>
            <p:nvPr/>
          </p:nvSpPr>
          <p:spPr>
            <a:xfrm>
              <a:off x="173094" y="30969"/>
              <a:ext cx="471374" cy="22698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1000">
                  <a:solidFill>
                    <a:srgbClr val="FF0066"/>
                  </a:solidFill>
                </a:defRPr>
              </a:lvl1pPr>
            </a:lstStyle>
            <a:p>
              <a:pPr/>
              <a:r>
                <a:t>Kapub</a:t>
              </a:r>
            </a:p>
          </p:txBody>
        </p:sp>
      </p:grpSp>
      <p:sp>
        <p:nvSpPr>
          <p:cNvPr id="234" name="Line"/>
          <p:cNvSpPr/>
          <p:nvPr/>
        </p:nvSpPr>
        <p:spPr>
          <a:xfrm>
            <a:off x="1726048" y="3844533"/>
            <a:ext cx="492166" cy="284803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35" name="Line"/>
          <p:cNvSpPr/>
          <p:nvPr/>
        </p:nvSpPr>
        <p:spPr>
          <a:xfrm>
            <a:off x="1846475" y="4256372"/>
            <a:ext cx="302388" cy="1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grpSp>
        <p:nvGrpSpPr>
          <p:cNvPr id="238" name="Group"/>
          <p:cNvGrpSpPr/>
          <p:nvPr/>
        </p:nvGrpSpPr>
        <p:grpSpPr>
          <a:xfrm>
            <a:off x="7365098" y="3580060"/>
            <a:ext cx="817563" cy="288926"/>
            <a:chOff x="0" y="0"/>
            <a:chExt cx="817562" cy="288925"/>
          </a:xfrm>
        </p:grpSpPr>
        <p:sp>
          <p:nvSpPr>
            <p:cNvPr id="236" name="Rectangle"/>
            <p:cNvSpPr/>
            <p:nvPr/>
          </p:nvSpPr>
          <p:spPr>
            <a:xfrm>
              <a:off x="0" y="0"/>
              <a:ext cx="817563" cy="288925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>
                  <a:solidFill>
                    <a:srgbClr val="009999"/>
                  </a:solidFill>
                </a:defRPr>
              </a:pPr>
            </a:p>
          </p:txBody>
        </p:sp>
        <p:sp>
          <p:nvSpPr>
            <p:cNvPr id="237" name="Kbpriv"/>
            <p:cNvSpPr txBox="1"/>
            <p:nvPr/>
          </p:nvSpPr>
          <p:spPr>
            <a:xfrm>
              <a:off x="176722" y="30969"/>
              <a:ext cx="464119" cy="22698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1000">
                  <a:solidFill>
                    <a:srgbClr val="0433FF"/>
                  </a:solidFill>
                </a:defRPr>
              </a:lvl1pPr>
            </a:lstStyle>
            <a:p>
              <a:pPr/>
              <a:r>
                <a:t>Kbpriv</a:t>
              </a:r>
            </a:p>
          </p:txBody>
        </p:sp>
      </p:grpSp>
      <p:sp>
        <p:nvSpPr>
          <p:cNvPr id="239" name="Kbpub"/>
          <p:cNvSpPr txBox="1"/>
          <p:nvPr/>
        </p:nvSpPr>
        <p:spPr>
          <a:xfrm>
            <a:off x="7538192" y="4151574"/>
            <a:ext cx="471375" cy="2269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algn="ctr">
              <a:defRPr sz="1000">
                <a:solidFill>
                  <a:srgbClr val="0433FF"/>
                </a:solidFill>
              </a:defRPr>
            </a:lvl1pPr>
          </a:lstStyle>
          <a:p>
            <a:pPr/>
            <a:r>
              <a:t>Kbpub</a:t>
            </a:r>
          </a:p>
        </p:txBody>
      </p:sp>
      <p:sp>
        <p:nvSpPr>
          <p:cNvPr id="240" name="Line"/>
          <p:cNvSpPr/>
          <p:nvPr/>
        </p:nvSpPr>
        <p:spPr>
          <a:xfrm flipH="1">
            <a:off x="6905663" y="3709480"/>
            <a:ext cx="460491" cy="460492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41" name="ecdh 与 ed25519的关系 ？"/>
          <p:cNvSpPr txBox="1"/>
          <p:nvPr/>
        </p:nvSpPr>
        <p:spPr>
          <a:xfrm>
            <a:off x="2429329" y="5749734"/>
            <a:ext cx="2886855" cy="408941"/>
          </a:xfrm>
          <a:prstGeom prst="rect">
            <a:avLst/>
          </a:prstGeom>
          <a:solidFill>
            <a:schemeClr val="accent6">
              <a:lumOff val="18921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/>
          </a:lstStyle>
          <a:p>
            <a:pPr/>
            <a:r>
              <a:t>ecdh 与 ed25519的关系 ？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ptps handshake"/>
          <p:cNvSpPr txBox="1"/>
          <p:nvPr/>
        </p:nvSpPr>
        <p:spPr>
          <a:xfrm>
            <a:off x="677862" y="373640"/>
            <a:ext cx="7772401" cy="4862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2800"/>
            </a:lvl1pPr>
          </a:lstStyle>
          <a:p>
            <a:pPr/>
            <a:r>
              <a:t>sptps handshake</a:t>
            </a:r>
          </a:p>
        </p:txBody>
      </p:sp>
      <p:sp>
        <p:nvSpPr>
          <p:cNvPr id="244" name="signature"/>
          <p:cNvSpPr txBox="1"/>
          <p:nvPr/>
        </p:nvSpPr>
        <p:spPr>
          <a:xfrm>
            <a:off x="1404937" y="1406525"/>
            <a:ext cx="6400801" cy="5480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700"/>
              </a:spcBef>
              <a:defRPr sz="3200"/>
            </a:lvl1pPr>
          </a:lstStyle>
          <a:p>
            <a:pPr/>
            <a:r>
              <a:t>signature</a:t>
            </a:r>
          </a:p>
        </p:txBody>
      </p:sp>
      <p:sp>
        <p:nvSpPr>
          <p:cNvPr id="245" name="A"/>
          <p:cNvSpPr txBox="1"/>
          <p:nvPr/>
        </p:nvSpPr>
        <p:spPr>
          <a:xfrm>
            <a:off x="1671637" y="2189162"/>
            <a:ext cx="1041401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>
                <a:solidFill>
                  <a:srgbClr val="FF0066"/>
                </a:solidFill>
              </a:defRPr>
            </a:lvl1pPr>
          </a:lstStyle>
          <a:p>
            <a:pPr/>
            <a:r>
              <a:t>A</a:t>
            </a:r>
          </a:p>
        </p:txBody>
      </p:sp>
      <p:grpSp>
        <p:nvGrpSpPr>
          <p:cNvPr id="248" name="Group"/>
          <p:cNvGrpSpPr/>
          <p:nvPr/>
        </p:nvGrpSpPr>
        <p:grpSpPr>
          <a:xfrm>
            <a:off x="854075" y="2752725"/>
            <a:ext cx="817563" cy="355600"/>
            <a:chOff x="0" y="0"/>
            <a:chExt cx="817562" cy="355599"/>
          </a:xfrm>
        </p:grpSpPr>
        <p:sp>
          <p:nvSpPr>
            <p:cNvPr id="246" name="Rectangle"/>
            <p:cNvSpPr/>
            <p:nvPr/>
          </p:nvSpPr>
          <p:spPr>
            <a:xfrm>
              <a:off x="0" y="0"/>
              <a:ext cx="817563" cy="355600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rgbClr val="000000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>
                  <a:solidFill>
                    <a:srgbClr val="FF0066"/>
                  </a:solidFill>
                </a:defRPr>
              </a:pPr>
            </a:p>
          </p:txBody>
        </p:sp>
        <p:sp>
          <p:nvSpPr>
            <p:cNvPr id="247" name="NewKapub"/>
            <p:cNvSpPr txBox="1"/>
            <p:nvPr/>
          </p:nvSpPr>
          <p:spPr>
            <a:xfrm>
              <a:off x="46063" y="64307"/>
              <a:ext cx="725436" cy="2269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1000">
                  <a:solidFill>
                    <a:srgbClr val="FF0066"/>
                  </a:solidFill>
                </a:defRPr>
              </a:lvl1pPr>
            </a:lstStyle>
            <a:p>
              <a:pPr/>
              <a:r>
                <a:t>NewKapub</a:t>
              </a:r>
            </a:p>
          </p:txBody>
        </p:sp>
      </p:grpSp>
      <p:grpSp>
        <p:nvGrpSpPr>
          <p:cNvPr id="251" name="Group"/>
          <p:cNvGrpSpPr/>
          <p:nvPr/>
        </p:nvGrpSpPr>
        <p:grpSpPr>
          <a:xfrm>
            <a:off x="854075" y="3363912"/>
            <a:ext cx="817563" cy="354013"/>
            <a:chOff x="0" y="0"/>
            <a:chExt cx="817562" cy="354012"/>
          </a:xfrm>
        </p:grpSpPr>
        <p:sp>
          <p:nvSpPr>
            <p:cNvPr id="249" name="Rectangle"/>
            <p:cNvSpPr/>
            <p:nvPr/>
          </p:nvSpPr>
          <p:spPr>
            <a:xfrm>
              <a:off x="0" y="0"/>
              <a:ext cx="817563" cy="354013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>
                  <a:solidFill>
                    <a:srgbClr val="FF0066"/>
                  </a:solidFill>
                </a:defRPr>
              </a:pPr>
            </a:p>
          </p:txBody>
        </p:sp>
        <p:sp>
          <p:nvSpPr>
            <p:cNvPr id="250" name="NewKapriv"/>
            <p:cNvSpPr txBox="1"/>
            <p:nvPr/>
          </p:nvSpPr>
          <p:spPr>
            <a:xfrm>
              <a:off x="49691" y="63513"/>
              <a:ext cx="718181" cy="2269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1000">
                  <a:solidFill>
                    <a:srgbClr val="FF0066"/>
                  </a:solidFill>
                </a:defRPr>
              </a:lvl1pPr>
            </a:lstStyle>
            <a:p>
              <a:pPr/>
              <a:r>
                <a:t>NewKapriv</a:t>
              </a:r>
            </a:p>
          </p:txBody>
        </p:sp>
      </p:grpSp>
      <p:grpSp>
        <p:nvGrpSpPr>
          <p:cNvPr id="254" name="Group"/>
          <p:cNvGrpSpPr/>
          <p:nvPr/>
        </p:nvGrpSpPr>
        <p:grpSpPr>
          <a:xfrm>
            <a:off x="854075" y="3983037"/>
            <a:ext cx="817563" cy="355601"/>
            <a:chOff x="0" y="0"/>
            <a:chExt cx="817562" cy="355599"/>
          </a:xfrm>
        </p:grpSpPr>
        <p:sp>
          <p:nvSpPr>
            <p:cNvPr id="252" name="Rectangle"/>
            <p:cNvSpPr/>
            <p:nvPr/>
          </p:nvSpPr>
          <p:spPr>
            <a:xfrm>
              <a:off x="0" y="0"/>
              <a:ext cx="817563" cy="355600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>
                  <a:solidFill>
                    <a:srgbClr val="009999"/>
                  </a:solidFill>
                </a:defRPr>
              </a:pPr>
            </a:p>
          </p:txBody>
        </p:sp>
        <p:sp>
          <p:nvSpPr>
            <p:cNvPr id="253" name="NewKbpub"/>
            <p:cNvSpPr txBox="1"/>
            <p:nvPr/>
          </p:nvSpPr>
          <p:spPr>
            <a:xfrm>
              <a:off x="46063" y="64307"/>
              <a:ext cx="725436" cy="2269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1000">
                  <a:solidFill>
                    <a:srgbClr val="0433FF"/>
                  </a:solidFill>
                </a:defRPr>
              </a:lvl1pPr>
            </a:lstStyle>
            <a:p>
              <a:pPr/>
              <a:r>
                <a:t>NewKbpub</a:t>
              </a:r>
            </a:p>
          </p:txBody>
        </p:sp>
      </p:grpSp>
      <p:grpSp>
        <p:nvGrpSpPr>
          <p:cNvPr id="257" name="Group"/>
          <p:cNvGrpSpPr/>
          <p:nvPr/>
        </p:nvGrpSpPr>
        <p:grpSpPr>
          <a:xfrm>
            <a:off x="854075" y="4578350"/>
            <a:ext cx="817563" cy="355600"/>
            <a:chOff x="0" y="0"/>
            <a:chExt cx="817562" cy="355599"/>
          </a:xfrm>
        </p:grpSpPr>
        <p:sp>
          <p:nvSpPr>
            <p:cNvPr id="255" name="Rectangle"/>
            <p:cNvSpPr/>
            <p:nvPr/>
          </p:nvSpPr>
          <p:spPr>
            <a:xfrm>
              <a:off x="0" y="0"/>
              <a:ext cx="817563" cy="355600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>
                  <a:solidFill>
                    <a:srgbClr val="009999"/>
                  </a:solidFill>
                </a:defRPr>
              </a:pPr>
            </a:p>
          </p:txBody>
        </p:sp>
        <p:sp>
          <p:nvSpPr>
            <p:cNvPr id="256" name="NewKbpriv"/>
            <p:cNvSpPr txBox="1"/>
            <p:nvPr/>
          </p:nvSpPr>
          <p:spPr>
            <a:xfrm>
              <a:off x="49691" y="64307"/>
              <a:ext cx="718181" cy="2269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1000">
                  <a:solidFill>
                    <a:srgbClr val="0433FF"/>
                  </a:solidFill>
                </a:defRPr>
              </a:lvl1pPr>
            </a:lstStyle>
            <a:p>
              <a:pPr/>
              <a:r>
                <a:t>NewKbpriv</a:t>
              </a:r>
            </a:p>
          </p:txBody>
        </p:sp>
      </p:grpSp>
      <p:grpSp>
        <p:nvGrpSpPr>
          <p:cNvPr id="260" name="Group"/>
          <p:cNvGrpSpPr/>
          <p:nvPr/>
        </p:nvGrpSpPr>
        <p:grpSpPr>
          <a:xfrm>
            <a:off x="2132012" y="3719512"/>
            <a:ext cx="1606551" cy="428626"/>
            <a:chOff x="0" y="0"/>
            <a:chExt cx="1606550" cy="428625"/>
          </a:xfrm>
        </p:grpSpPr>
        <p:sp>
          <p:nvSpPr>
            <p:cNvPr id="258" name="Oval"/>
            <p:cNvSpPr/>
            <p:nvPr/>
          </p:nvSpPr>
          <p:spPr>
            <a:xfrm>
              <a:off x="0" y="0"/>
              <a:ext cx="1606550" cy="428625"/>
            </a:xfrm>
            <a:prstGeom prst="ellipse">
              <a:avLst/>
            </a:prstGeom>
            <a:solidFill>
              <a:schemeClr val="accent1"/>
            </a:solidFill>
            <a:ln w="9525" cap="flat">
              <a:solidFill>
                <a:srgbClr val="000000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400"/>
              </a:pPr>
            </a:p>
          </p:txBody>
        </p:sp>
        <p:sp>
          <p:nvSpPr>
            <p:cNvPr id="259" name="ecdsa_sign"/>
            <p:cNvSpPr txBox="1"/>
            <p:nvPr/>
          </p:nvSpPr>
          <p:spPr>
            <a:xfrm>
              <a:off x="235255" y="69900"/>
              <a:ext cx="1136040" cy="28882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>
                <a:defRPr sz="1400"/>
              </a:lvl1pPr>
            </a:lstStyle>
            <a:p>
              <a:pPr/>
              <a:r>
                <a:t>ecdsa_sign</a:t>
              </a:r>
            </a:p>
          </p:txBody>
        </p:sp>
      </p:grpSp>
      <p:sp>
        <p:nvSpPr>
          <p:cNvPr id="261" name="Line"/>
          <p:cNvSpPr/>
          <p:nvPr/>
        </p:nvSpPr>
        <p:spPr>
          <a:xfrm>
            <a:off x="1658937" y="2954337"/>
            <a:ext cx="776289" cy="801688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62" name="Line"/>
          <p:cNvSpPr/>
          <p:nvPr/>
        </p:nvSpPr>
        <p:spPr>
          <a:xfrm flipV="1">
            <a:off x="1671637" y="4148137"/>
            <a:ext cx="776289" cy="636588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63" name="Line"/>
          <p:cNvSpPr/>
          <p:nvPr/>
        </p:nvSpPr>
        <p:spPr>
          <a:xfrm>
            <a:off x="1671395" y="3543299"/>
            <a:ext cx="461028" cy="346530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64" name="Line"/>
          <p:cNvSpPr/>
          <p:nvPr/>
        </p:nvSpPr>
        <p:spPr>
          <a:xfrm flipV="1">
            <a:off x="1671395" y="3952099"/>
            <a:ext cx="460376" cy="177801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65" name="Line"/>
          <p:cNvSpPr/>
          <p:nvPr/>
        </p:nvSpPr>
        <p:spPr>
          <a:xfrm>
            <a:off x="2935287" y="4148137"/>
            <a:ext cx="1588" cy="430213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grpSp>
        <p:nvGrpSpPr>
          <p:cNvPr id="268" name="Group"/>
          <p:cNvGrpSpPr/>
          <p:nvPr/>
        </p:nvGrpSpPr>
        <p:grpSpPr>
          <a:xfrm>
            <a:off x="2527300" y="4578350"/>
            <a:ext cx="817563" cy="355600"/>
            <a:chOff x="0" y="0"/>
            <a:chExt cx="817562" cy="355599"/>
          </a:xfrm>
        </p:grpSpPr>
        <p:sp>
          <p:nvSpPr>
            <p:cNvPr id="266" name="Rectangle"/>
            <p:cNvSpPr/>
            <p:nvPr/>
          </p:nvSpPr>
          <p:spPr>
            <a:xfrm>
              <a:off x="0" y="0"/>
              <a:ext cx="817563" cy="355600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>
                  <a:solidFill>
                    <a:srgbClr val="FF0066"/>
                  </a:solidFill>
                </a:defRPr>
              </a:pPr>
            </a:p>
          </p:txBody>
        </p:sp>
        <p:sp>
          <p:nvSpPr>
            <p:cNvPr id="267" name="result:Sa"/>
            <p:cNvSpPr txBox="1"/>
            <p:nvPr/>
          </p:nvSpPr>
          <p:spPr>
            <a:xfrm>
              <a:off x="106121" y="64307"/>
              <a:ext cx="605320" cy="2269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/>
            <a:p>
              <a:pPr algn="ctr">
                <a:defRPr sz="1000"/>
              </a:pPr>
              <a:r>
                <a:t>result:</a:t>
              </a:r>
              <a:r>
                <a:rPr>
                  <a:solidFill>
                    <a:srgbClr val="FF0066"/>
                  </a:solidFill>
                </a:rPr>
                <a:t>Sa</a:t>
              </a:r>
            </a:p>
          </p:txBody>
        </p:sp>
      </p:grpSp>
      <p:sp>
        <p:nvSpPr>
          <p:cNvPr id="269" name="B"/>
          <p:cNvSpPr txBox="1"/>
          <p:nvPr/>
        </p:nvSpPr>
        <p:spPr>
          <a:xfrm>
            <a:off x="6132512" y="2217737"/>
            <a:ext cx="1041401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>
                <a:solidFill>
                  <a:srgbClr val="009999"/>
                </a:solidFill>
              </a:defRPr>
            </a:lvl1pPr>
          </a:lstStyle>
          <a:p>
            <a:pPr/>
            <a:r>
              <a:t>B</a:t>
            </a:r>
          </a:p>
        </p:txBody>
      </p:sp>
      <p:grpSp>
        <p:nvGrpSpPr>
          <p:cNvPr id="272" name="Group"/>
          <p:cNvGrpSpPr/>
          <p:nvPr/>
        </p:nvGrpSpPr>
        <p:grpSpPr>
          <a:xfrm>
            <a:off x="7392987" y="2632075"/>
            <a:ext cx="817563" cy="355600"/>
            <a:chOff x="0" y="0"/>
            <a:chExt cx="817562" cy="355599"/>
          </a:xfrm>
        </p:grpSpPr>
        <p:sp>
          <p:nvSpPr>
            <p:cNvPr id="270" name="Rectangle"/>
            <p:cNvSpPr/>
            <p:nvPr/>
          </p:nvSpPr>
          <p:spPr>
            <a:xfrm>
              <a:off x="0" y="0"/>
              <a:ext cx="817563" cy="355600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>
                  <a:solidFill>
                    <a:srgbClr val="FF0066"/>
                  </a:solidFill>
                </a:defRPr>
              </a:pPr>
            </a:p>
          </p:txBody>
        </p:sp>
        <p:sp>
          <p:nvSpPr>
            <p:cNvPr id="271" name="NewKapub"/>
            <p:cNvSpPr txBox="1"/>
            <p:nvPr/>
          </p:nvSpPr>
          <p:spPr>
            <a:xfrm>
              <a:off x="46063" y="64307"/>
              <a:ext cx="725436" cy="2269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1000">
                  <a:solidFill>
                    <a:srgbClr val="FF0066"/>
                  </a:solidFill>
                </a:defRPr>
              </a:lvl1pPr>
            </a:lstStyle>
            <a:p>
              <a:pPr/>
              <a:r>
                <a:t>NewKapub</a:t>
              </a:r>
            </a:p>
          </p:txBody>
        </p:sp>
      </p:grpSp>
      <p:grpSp>
        <p:nvGrpSpPr>
          <p:cNvPr id="275" name="Group"/>
          <p:cNvGrpSpPr/>
          <p:nvPr/>
        </p:nvGrpSpPr>
        <p:grpSpPr>
          <a:xfrm>
            <a:off x="7392987" y="3243262"/>
            <a:ext cx="817563" cy="354013"/>
            <a:chOff x="0" y="0"/>
            <a:chExt cx="817562" cy="354012"/>
          </a:xfrm>
        </p:grpSpPr>
        <p:sp>
          <p:nvSpPr>
            <p:cNvPr id="273" name="Rectangle"/>
            <p:cNvSpPr/>
            <p:nvPr/>
          </p:nvSpPr>
          <p:spPr>
            <a:xfrm>
              <a:off x="0" y="0"/>
              <a:ext cx="817563" cy="354013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>
                  <a:solidFill>
                    <a:srgbClr val="FF0066"/>
                  </a:solidFill>
                </a:defRPr>
              </a:pPr>
            </a:p>
          </p:txBody>
        </p:sp>
        <p:sp>
          <p:nvSpPr>
            <p:cNvPr id="274" name="NewKapriv"/>
            <p:cNvSpPr txBox="1"/>
            <p:nvPr/>
          </p:nvSpPr>
          <p:spPr>
            <a:xfrm>
              <a:off x="49691" y="63513"/>
              <a:ext cx="718181" cy="2269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1000">
                  <a:solidFill>
                    <a:srgbClr val="FF0066"/>
                  </a:solidFill>
                </a:defRPr>
              </a:lvl1pPr>
            </a:lstStyle>
            <a:p>
              <a:pPr/>
              <a:r>
                <a:t>NewKapriv</a:t>
              </a:r>
            </a:p>
          </p:txBody>
        </p:sp>
      </p:grpSp>
      <p:grpSp>
        <p:nvGrpSpPr>
          <p:cNvPr id="278" name="Group"/>
          <p:cNvGrpSpPr/>
          <p:nvPr/>
        </p:nvGrpSpPr>
        <p:grpSpPr>
          <a:xfrm>
            <a:off x="7392987" y="3862387"/>
            <a:ext cx="817563" cy="355601"/>
            <a:chOff x="0" y="0"/>
            <a:chExt cx="817562" cy="355599"/>
          </a:xfrm>
        </p:grpSpPr>
        <p:sp>
          <p:nvSpPr>
            <p:cNvPr id="276" name="Rectangle"/>
            <p:cNvSpPr/>
            <p:nvPr/>
          </p:nvSpPr>
          <p:spPr>
            <a:xfrm>
              <a:off x="0" y="0"/>
              <a:ext cx="817563" cy="355600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>
                  <a:solidFill>
                    <a:srgbClr val="009999"/>
                  </a:solidFill>
                </a:defRPr>
              </a:pPr>
            </a:p>
          </p:txBody>
        </p:sp>
        <p:sp>
          <p:nvSpPr>
            <p:cNvPr id="277" name="NewKbpub"/>
            <p:cNvSpPr txBox="1"/>
            <p:nvPr/>
          </p:nvSpPr>
          <p:spPr>
            <a:xfrm>
              <a:off x="46063" y="64307"/>
              <a:ext cx="725436" cy="2269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1000">
                  <a:solidFill>
                    <a:srgbClr val="0433FF"/>
                  </a:solidFill>
                </a:defRPr>
              </a:lvl1pPr>
            </a:lstStyle>
            <a:p>
              <a:pPr/>
              <a:r>
                <a:t>NewKbpub</a:t>
              </a:r>
            </a:p>
          </p:txBody>
        </p:sp>
      </p:grpSp>
      <p:grpSp>
        <p:nvGrpSpPr>
          <p:cNvPr id="281" name="Group"/>
          <p:cNvGrpSpPr/>
          <p:nvPr/>
        </p:nvGrpSpPr>
        <p:grpSpPr>
          <a:xfrm>
            <a:off x="7392987" y="4457700"/>
            <a:ext cx="817563" cy="355600"/>
            <a:chOff x="0" y="0"/>
            <a:chExt cx="817562" cy="355599"/>
          </a:xfrm>
        </p:grpSpPr>
        <p:sp>
          <p:nvSpPr>
            <p:cNvPr id="279" name="Rectangle"/>
            <p:cNvSpPr/>
            <p:nvPr/>
          </p:nvSpPr>
          <p:spPr>
            <a:xfrm>
              <a:off x="0" y="0"/>
              <a:ext cx="817563" cy="355600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>
                  <a:solidFill>
                    <a:srgbClr val="009999"/>
                  </a:solidFill>
                </a:defRPr>
              </a:pPr>
            </a:p>
          </p:txBody>
        </p:sp>
        <p:sp>
          <p:nvSpPr>
            <p:cNvPr id="280" name="NewKbpriv"/>
            <p:cNvSpPr txBox="1"/>
            <p:nvPr/>
          </p:nvSpPr>
          <p:spPr>
            <a:xfrm>
              <a:off x="49691" y="64307"/>
              <a:ext cx="718181" cy="2269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1000">
                  <a:solidFill>
                    <a:srgbClr val="0433FF"/>
                  </a:solidFill>
                </a:defRPr>
              </a:lvl1pPr>
            </a:lstStyle>
            <a:p>
              <a:pPr/>
              <a:r>
                <a:t>NewKbpriv</a:t>
              </a:r>
            </a:p>
          </p:txBody>
        </p:sp>
      </p:grpSp>
      <p:grpSp>
        <p:nvGrpSpPr>
          <p:cNvPr id="284" name="Group"/>
          <p:cNvGrpSpPr/>
          <p:nvPr/>
        </p:nvGrpSpPr>
        <p:grpSpPr>
          <a:xfrm>
            <a:off x="5105400" y="3719512"/>
            <a:ext cx="1606550" cy="428626"/>
            <a:chOff x="0" y="0"/>
            <a:chExt cx="1606550" cy="428625"/>
          </a:xfrm>
        </p:grpSpPr>
        <p:sp>
          <p:nvSpPr>
            <p:cNvPr id="282" name="Oval"/>
            <p:cNvSpPr/>
            <p:nvPr/>
          </p:nvSpPr>
          <p:spPr>
            <a:xfrm>
              <a:off x="0" y="0"/>
              <a:ext cx="1606550" cy="428625"/>
            </a:xfrm>
            <a:prstGeom prst="ellipse">
              <a:avLst/>
            </a:prstGeom>
            <a:solidFill>
              <a:schemeClr val="accent1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400"/>
              </a:pPr>
            </a:p>
          </p:txBody>
        </p:sp>
        <p:sp>
          <p:nvSpPr>
            <p:cNvPr id="283" name="ecdsa_sign"/>
            <p:cNvSpPr txBox="1"/>
            <p:nvPr/>
          </p:nvSpPr>
          <p:spPr>
            <a:xfrm>
              <a:off x="235255" y="69900"/>
              <a:ext cx="1136040" cy="28882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>
                <a:defRPr sz="1400"/>
              </a:lvl1pPr>
            </a:lstStyle>
            <a:p>
              <a:pPr/>
              <a:r>
                <a:t>ecdsa_sign</a:t>
              </a:r>
            </a:p>
          </p:txBody>
        </p:sp>
      </p:grpSp>
      <p:sp>
        <p:nvSpPr>
          <p:cNvPr id="285" name="Line"/>
          <p:cNvSpPr/>
          <p:nvPr/>
        </p:nvSpPr>
        <p:spPr>
          <a:xfrm>
            <a:off x="5908675" y="4148137"/>
            <a:ext cx="1588" cy="430213"/>
          </a:xfrm>
          <a:prstGeom prst="line">
            <a:avLst/>
          </a:prstGeom>
          <a:ln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/>
          </a:p>
        </p:txBody>
      </p:sp>
      <p:grpSp>
        <p:nvGrpSpPr>
          <p:cNvPr id="288" name="Group"/>
          <p:cNvGrpSpPr/>
          <p:nvPr/>
        </p:nvGrpSpPr>
        <p:grpSpPr>
          <a:xfrm>
            <a:off x="5500687" y="4578350"/>
            <a:ext cx="817563" cy="355600"/>
            <a:chOff x="0" y="0"/>
            <a:chExt cx="817562" cy="355599"/>
          </a:xfrm>
        </p:grpSpPr>
        <p:sp>
          <p:nvSpPr>
            <p:cNvPr id="286" name="Rectangle"/>
            <p:cNvSpPr/>
            <p:nvPr/>
          </p:nvSpPr>
          <p:spPr>
            <a:xfrm>
              <a:off x="0" y="0"/>
              <a:ext cx="817563" cy="355600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rgbClr val="000000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>
                  <a:solidFill>
                    <a:srgbClr val="009999"/>
                  </a:solidFill>
                </a:defRPr>
              </a:pPr>
            </a:p>
          </p:txBody>
        </p:sp>
        <p:sp>
          <p:nvSpPr>
            <p:cNvPr id="287" name="result:Sb"/>
            <p:cNvSpPr txBox="1"/>
            <p:nvPr/>
          </p:nvSpPr>
          <p:spPr>
            <a:xfrm>
              <a:off x="106121" y="64307"/>
              <a:ext cx="605320" cy="2269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/>
            <a:p>
              <a:pPr algn="ctr">
                <a:defRPr sz="1000"/>
              </a:pPr>
              <a:r>
                <a:t>result:</a:t>
              </a:r>
              <a:r>
                <a:rPr>
                  <a:solidFill>
                    <a:srgbClr val="0433FF"/>
                  </a:solidFill>
                </a:rPr>
                <a:t>Sb</a:t>
              </a:r>
            </a:p>
          </p:txBody>
        </p:sp>
      </p:grpSp>
      <p:sp>
        <p:nvSpPr>
          <p:cNvPr id="317" name="Connection Line"/>
          <p:cNvSpPr/>
          <p:nvPr/>
        </p:nvSpPr>
        <p:spPr>
          <a:xfrm>
            <a:off x="6244516" y="2992437"/>
            <a:ext cx="1249759" cy="7419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>
            <a:solidFill>
              <a:srgbClr val="000000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318" name="Connection Line"/>
          <p:cNvSpPr/>
          <p:nvPr/>
        </p:nvSpPr>
        <p:spPr>
          <a:xfrm>
            <a:off x="6480726" y="3532454"/>
            <a:ext cx="907500" cy="2461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>
            <a:solidFill>
              <a:srgbClr val="000000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291" name="Line"/>
          <p:cNvSpPr/>
          <p:nvPr/>
        </p:nvSpPr>
        <p:spPr>
          <a:xfrm flipH="1" flipV="1">
            <a:off x="6711949" y="3933825"/>
            <a:ext cx="681039" cy="106363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19" name="Connection Line"/>
          <p:cNvSpPr/>
          <p:nvPr/>
        </p:nvSpPr>
        <p:spPr>
          <a:xfrm>
            <a:off x="6386286" y="4110851"/>
            <a:ext cx="1001939" cy="3713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0" y="0"/>
                </a:lnTo>
              </a:path>
            </a:pathLst>
          </a:custGeom>
          <a:ln>
            <a:solidFill>
              <a:srgbClr val="000000"/>
            </a:solidFill>
            <a:tailEnd type="triangle"/>
          </a:ln>
        </p:spPr>
        <p:txBody>
          <a:bodyPr/>
          <a:lstStyle/>
          <a:p>
            <a:pPr/>
          </a:p>
        </p:txBody>
      </p:sp>
      <p:grpSp>
        <p:nvGrpSpPr>
          <p:cNvPr id="295" name="Group"/>
          <p:cNvGrpSpPr/>
          <p:nvPr/>
        </p:nvGrpSpPr>
        <p:grpSpPr>
          <a:xfrm>
            <a:off x="2039937" y="2740025"/>
            <a:ext cx="817563" cy="354013"/>
            <a:chOff x="0" y="0"/>
            <a:chExt cx="817562" cy="354012"/>
          </a:xfrm>
        </p:grpSpPr>
        <p:sp>
          <p:nvSpPr>
            <p:cNvPr id="293" name="Rectangle"/>
            <p:cNvSpPr/>
            <p:nvPr/>
          </p:nvSpPr>
          <p:spPr>
            <a:xfrm>
              <a:off x="0" y="0"/>
              <a:ext cx="817563" cy="354013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>
                  <a:solidFill>
                    <a:srgbClr val="FF0066"/>
                  </a:solidFill>
                </a:defRPr>
              </a:pPr>
            </a:p>
          </p:txBody>
        </p:sp>
        <p:sp>
          <p:nvSpPr>
            <p:cNvPr id="294" name="Kapub"/>
            <p:cNvSpPr txBox="1"/>
            <p:nvPr/>
          </p:nvSpPr>
          <p:spPr>
            <a:xfrm>
              <a:off x="173094" y="63513"/>
              <a:ext cx="471374" cy="2269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1000">
                  <a:solidFill>
                    <a:srgbClr val="FF0066"/>
                  </a:solidFill>
                </a:defRPr>
              </a:lvl1pPr>
            </a:lstStyle>
            <a:p>
              <a:pPr/>
              <a:r>
                <a:t>Kapub</a:t>
              </a:r>
            </a:p>
          </p:txBody>
        </p:sp>
      </p:grpSp>
      <p:grpSp>
        <p:nvGrpSpPr>
          <p:cNvPr id="298" name="Group"/>
          <p:cNvGrpSpPr/>
          <p:nvPr/>
        </p:nvGrpSpPr>
        <p:grpSpPr>
          <a:xfrm>
            <a:off x="2936875" y="2740025"/>
            <a:ext cx="817563" cy="354013"/>
            <a:chOff x="0" y="0"/>
            <a:chExt cx="817562" cy="354012"/>
          </a:xfrm>
        </p:grpSpPr>
        <p:sp>
          <p:nvSpPr>
            <p:cNvPr id="296" name="Rectangle"/>
            <p:cNvSpPr/>
            <p:nvPr/>
          </p:nvSpPr>
          <p:spPr>
            <a:xfrm>
              <a:off x="0" y="0"/>
              <a:ext cx="817563" cy="354013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>
                  <a:solidFill>
                    <a:srgbClr val="FF0066"/>
                  </a:solidFill>
                </a:defRPr>
              </a:pPr>
            </a:p>
          </p:txBody>
        </p:sp>
        <p:sp>
          <p:nvSpPr>
            <p:cNvPr id="297" name="Kapriv"/>
            <p:cNvSpPr txBox="1"/>
            <p:nvPr/>
          </p:nvSpPr>
          <p:spPr>
            <a:xfrm>
              <a:off x="176722" y="63513"/>
              <a:ext cx="464119" cy="2269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1000">
                  <a:solidFill>
                    <a:srgbClr val="FF0066"/>
                  </a:solidFill>
                </a:defRPr>
              </a:lvl1pPr>
            </a:lstStyle>
            <a:p>
              <a:pPr/>
              <a:r>
                <a:t>Kapriv</a:t>
              </a:r>
            </a:p>
          </p:txBody>
        </p:sp>
      </p:grpSp>
      <p:grpSp>
        <p:nvGrpSpPr>
          <p:cNvPr id="301" name="Group"/>
          <p:cNvGrpSpPr/>
          <p:nvPr/>
        </p:nvGrpSpPr>
        <p:grpSpPr>
          <a:xfrm>
            <a:off x="4997450" y="2740025"/>
            <a:ext cx="817563" cy="354013"/>
            <a:chOff x="0" y="0"/>
            <a:chExt cx="817562" cy="354012"/>
          </a:xfrm>
        </p:grpSpPr>
        <p:sp>
          <p:nvSpPr>
            <p:cNvPr id="299" name="Rectangle"/>
            <p:cNvSpPr/>
            <p:nvPr/>
          </p:nvSpPr>
          <p:spPr>
            <a:xfrm>
              <a:off x="0" y="0"/>
              <a:ext cx="817563" cy="354013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>
                  <a:solidFill>
                    <a:srgbClr val="009999"/>
                  </a:solidFill>
                </a:defRPr>
              </a:pPr>
            </a:p>
          </p:txBody>
        </p:sp>
        <p:sp>
          <p:nvSpPr>
            <p:cNvPr id="300" name="Kbpub"/>
            <p:cNvSpPr txBox="1"/>
            <p:nvPr/>
          </p:nvSpPr>
          <p:spPr>
            <a:xfrm>
              <a:off x="173094" y="63513"/>
              <a:ext cx="471374" cy="2269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1000">
                  <a:solidFill>
                    <a:srgbClr val="0433FF"/>
                  </a:solidFill>
                </a:defRPr>
              </a:lvl1pPr>
            </a:lstStyle>
            <a:p>
              <a:pPr/>
              <a:r>
                <a:t>Kbpub</a:t>
              </a:r>
            </a:p>
          </p:txBody>
        </p:sp>
      </p:grpSp>
      <p:grpSp>
        <p:nvGrpSpPr>
          <p:cNvPr id="304" name="Group"/>
          <p:cNvGrpSpPr/>
          <p:nvPr/>
        </p:nvGrpSpPr>
        <p:grpSpPr>
          <a:xfrm>
            <a:off x="5894387" y="2740025"/>
            <a:ext cx="817563" cy="354013"/>
            <a:chOff x="0" y="0"/>
            <a:chExt cx="817562" cy="354012"/>
          </a:xfrm>
        </p:grpSpPr>
        <p:sp>
          <p:nvSpPr>
            <p:cNvPr id="302" name="Rectangle"/>
            <p:cNvSpPr/>
            <p:nvPr/>
          </p:nvSpPr>
          <p:spPr>
            <a:xfrm>
              <a:off x="0" y="0"/>
              <a:ext cx="817563" cy="354013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rgbClr val="000000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>
                  <a:solidFill>
                    <a:srgbClr val="009999"/>
                  </a:solidFill>
                </a:defRPr>
              </a:pPr>
            </a:p>
          </p:txBody>
        </p:sp>
        <p:sp>
          <p:nvSpPr>
            <p:cNvPr id="303" name="Kbpriv"/>
            <p:cNvSpPr txBox="1"/>
            <p:nvPr/>
          </p:nvSpPr>
          <p:spPr>
            <a:xfrm>
              <a:off x="176722" y="63513"/>
              <a:ext cx="464119" cy="2269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1000">
                  <a:solidFill>
                    <a:srgbClr val="0433FF"/>
                  </a:solidFill>
                </a:defRPr>
              </a:lvl1pPr>
            </a:lstStyle>
            <a:p>
              <a:pPr/>
              <a:r>
                <a:t>Kbpriv</a:t>
              </a:r>
            </a:p>
          </p:txBody>
        </p:sp>
      </p:grpSp>
      <p:sp>
        <p:nvSpPr>
          <p:cNvPr id="305" name="Line"/>
          <p:cNvSpPr/>
          <p:nvPr/>
        </p:nvSpPr>
        <p:spPr>
          <a:xfrm>
            <a:off x="2447925" y="3094037"/>
            <a:ext cx="409576" cy="623889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06" name="Line"/>
          <p:cNvSpPr/>
          <p:nvPr/>
        </p:nvSpPr>
        <p:spPr>
          <a:xfrm flipH="1">
            <a:off x="2936875" y="3094037"/>
            <a:ext cx="407988" cy="623889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07" name="Line"/>
          <p:cNvSpPr/>
          <p:nvPr/>
        </p:nvSpPr>
        <p:spPr>
          <a:xfrm>
            <a:off x="5407025" y="3094037"/>
            <a:ext cx="407988" cy="623889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20" name="Connection Line"/>
          <p:cNvSpPr/>
          <p:nvPr/>
        </p:nvSpPr>
        <p:spPr>
          <a:xfrm>
            <a:off x="5993202" y="3098800"/>
            <a:ext cx="239445" cy="6171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>
            <a:solidFill>
              <a:srgbClr val="000000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309" name="Double Arrow"/>
          <p:cNvSpPr/>
          <p:nvPr/>
        </p:nvSpPr>
        <p:spPr>
          <a:xfrm flipV="1">
            <a:off x="3738562" y="4784725"/>
            <a:ext cx="1354138" cy="101600"/>
          </a:xfrm>
          <a:prstGeom prst="leftRightArrow">
            <a:avLst>
              <a:gd name="adj1" fmla="val 50000"/>
              <a:gd name="adj2" fmla="val 266563"/>
            </a:avLst>
          </a:prstGeom>
          <a:solidFill>
            <a:schemeClr val="accent1"/>
          </a:solidFill>
          <a:ln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10" name="exchange"/>
          <p:cNvSpPr txBox="1"/>
          <p:nvPr/>
        </p:nvSpPr>
        <p:spPr>
          <a:xfrm>
            <a:off x="3870325" y="4413250"/>
            <a:ext cx="1222375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exchange</a:t>
            </a:r>
          </a:p>
        </p:txBody>
      </p:sp>
      <p:grpSp>
        <p:nvGrpSpPr>
          <p:cNvPr id="313" name="Group"/>
          <p:cNvGrpSpPr/>
          <p:nvPr/>
        </p:nvGrpSpPr>
        <p:grpSpPr>
          <a:xfrm>
            <a:off x="3952875" y="2740025"/>
            <a:ext cx="819150" cy="354013"/>
            <a:chOff x="0" y="0"/>
            <a:chExt cx="819150" cy="354012"/>
          </a:xfrm>
        </p:grpSpPr>
        <p:sp>
          <p:nvSpPr>
            <p:cNvPr id="311" name="Rectangle"/>
            <p:cNvSpPr/>
            <p:nvPr/>
          </p:nvSpPr>
          <p:spPr>
            <a:xfrm>
              <a:off x="0" y="0"/>
              <a:ext cx="819150" cy="354013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  <p:sp>
          <p:nvSpPr>
            <p:cNvPr id="312" name="label1"/>
            <p:cNvSpPr txBox="1"/>
            <p:nvPr/>
          </p:nvSpPr>
          <p:spPr>
            <a:xfrm>
              <a:off x="188026" y="63513"/>
              <a:ext cx="443098" cy="2269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pPr/>
              <a:r>
                <a:t>label1</a:t>
              </a:r>
            </a:p>
          </p:txBody>
        </p:sp>
      </p:grpSp>
      <p:sp>
        <p:nvSpPr>
          <p:cNvPr id="314" name="Line"/>
          <p:cNvSpPr/>
          <p:nvPr/>
        </p:nvSpPr>
        <p:spPr>
          <a:xfrm flipH="1">
            <a:off x="3503612" y="3108325"/>
            <a:ext cx="841376" cy="674688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15" name="Line"/>
          <p:cNvSpPr/>
          <p:nvPr/>
        </p:nvSpPr>
        <p:spPr>
          <a:xfrm>
            <a:off x="4344987" y="3108325"/>
            <a:ext cx="995364" cy="674688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16" name="note:label1 can be any string"/>
          <p:cNvSpPr txBox="1"/>
          <p:nvPr/>
        </p:nvSpPr>
        <p:spPr>
          <a:xfrm>
            <a:off x="1395412" y="5676900"/>
            <a:ext cx="4265613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note:label1 can be any string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ptps handshake"/>
          <p:cNvSpPr txBox="1"/>
          <p:nvPr/>
        </p:nvSpPr>
        <p:spPr>
          <a:xfrm>
            <a:off x="677862" y="373640"/>
            <a:ext cx="7772401" cy="4862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2800"/>
            </a:lvl1pPr>
          </a:lstStyle>
          <a:p>
            <a:pPr/>
            <a:r>
              <a:t>sptps handshake</a:t>
            </a:r>
          </a:p>
        </p:txBody>
      </p:sp>
      <p:sp>
        <p:nvSpPr>
          <p:cNvPr id="323" name="Verify"/>
          <p:cNvSpPr txBox="1"/>
          <p:nvPr/>
        </p:nvSpPr>
        <p:spPr>
          <a:xfrm>
            <a:off x="1404937" y="1406525"/>
            <a:ext cx="6400801" cy="5480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700"/>
              </a:spcBef>
              <a:defRPr sz="3200"/>
            </a:lvl1pPr>
          </a:lstStyle>
          <a:p>
            <a:pPr/>
            <a:r>
              <a:t>Verify</a:t>
            </a:r>
          </a:p>
        </p:txBody>
      </p:sp>
      <p:sp>
        <p:nvSpPr>
          <p:cNvPr id="324" name="A"/>
          <p:cNvSpPr txBox="1"/>
          <p:nvPr/>
        </p:nvSpPr>
        <p:spPr>
          <a:xfrm>
            <a:off x="1671637" y="2189162"/>
            <a:ext cx="1041401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>
                <a:solidFill>
                  <a:srgbClr val="FF0066"/>
                </a:solidFill>
              </a:defRPr>
            </a:lvl1pPr>
          </a:lstStyle>
          <a:p>
            <a:pPr/>
            <a:r>
              <a:t>A</a:t>
            </a:r>
          </a:p>
        </p:txBody>
      </p:sp>
      <p:grpSp>
        <p:nvGrpSpPr>
          <p:cNvPr id="327" name="Group"/>
          <p:cNvGrpSpPr/>
          <p:nvPr/>
        </p:nvGrpSpPr>
        <p:grpSpPr>
          <a:xfrm>
            <a:off x="854075" y="2752725"/>
            <a:ext cx="817563" cy="355600"/>
            <a:chOff x="0" y="0"/>
            <a:chExt cx="817562" cy="355599"/>
          </a:xfrm>
        </p:grpSpPr>
        <p:sp>
          <p:nvSpPr>
            <p:cNvPr id="325" name="Rectangle"/>
            <p:cNvSpPr/>
            <p:nvPr/>
          </p:nvSpPr>
          <p:spPr>
            <a:xfrm>
              <a:off x="0" y="0"/>
              <a:ext cx="817563" cy="355600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>
                  <a:solidFill>
                    <a:srgbClr val="FF0066"/>
                  </a:solidFill>
                </a:defRPr>
              </a:pPr>
            </a:p>
          </p:txBody>
        </p:sp>
        <p:sp>
          <p:nvSpPr>
            <p:cNvPr id="326" name="NewKapub"/>
            <p:cNvSpPr txBox="1"/>
            <p:nvPr/>
          </p:nvSpPr>
          <p:spPr>
            <a:xfrm>
              <a:off x="46063" y="64307"/>
              <a:ext cx="725436" cy="2269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1000">
                  <a:solidFill>
                    <a:srgbClr val="FF0066"/>
                  </a:solidFill>
                </a:defRPr>
              </a:lvl1pPr>
            </a:lstStyle>
            <a:p>
              <a:pPr/>
              <a:r>
                <a:t>NewKapub</a:t>
              </a:r>
            </a:p>
          </p:txBody>
        </p:sp>
      </p:grpSp>
      <p:grpSp>
        <p:nvGrpSpPr>
          <p:cNvPr id="330" name="Group"/>
          <p:cNvGrpSpPr/>
          <p:nvPr/>
        </p:nvGrpSpPr>
        <p:grpSpPr>
          <a:xfrm>
            <a:off x="854075" y="3363912"/>
            <a:ext cx="817563" cy="354013"/>
            <a:chOff x="0" y="0"/>
            <a:chExt cx="817562" cy="354012"/>
          </a:xfrm>
        </p:grpSpPr>
        <p:sp>
          <p:nvSpPr>
            <p:cNvPr id="328" name="Rectangle"/>
            <p:cNvSpPr/>
            <p:nvPr/>
          </p:nvSpPr>
          <p:spPr>
            <a:xfrm>
              <a:off x="0" y="0"/>
              <a:ext cx="817563" cy="354013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>
                  <a:solidFill>
                    <a:srgbClr val="FF0066"/>
                  </a:solidFill>
                </a:defRPr>
              </a:pPr>
            </a:p>
          </p:txBody>
        </p:sp>
        <p:sp>
          <p:nvSpPr>
            <p:cNvPr id="329" name="NewKapriv"/>
            <p:cNvSpPr txBox="1"/>
            <p:nvPr/>
          </p:nvSpPr>
          <p:spPr>
            <a:xfrm>
              <a:off x="49691" y="63513"/>
              <a:ext cx="718181" cy="2269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1000">
                  <a:solidFill>
                    <a:srgbClr val="FF0066"/>
                  </a:solidFill>
                </a:defRPr>
              </a:lvl1pPr>
            </a:lstStyle>
            <a:p>
              <a:pPr/>
              <a:r>
                <a:t>NewKapriv</a:t>
              </a:r>
            </a:p>
          </p:txBody>
        </p:sp>
      </p:grpSp>
      <p:grpSp>
        <p:nvGrpSpPr>
          <p:cNvPr id="333" name="Group"/>
          <p:cNvGrpSpPr/>
          <p:nvPr/>
        </p:nvGrpSpPr>
        <p:grpSpPr>
          <a:xfrm>
            <a:off x="854075" y="3983037"/>
            <a:ext cx="817563" cy="355601"/>
            <a:chOff x="0" y="0"/>
            <a:chExt cx="817562" cy="355599"/>
          </a:xfrm>
        </p:grpSpPr>
        <p:sp>
          <p:nvSpPr>
            <p:cNvPr id="331" name="Rectangle"/>
            <p:cNvSpPr/>
            <p:nvPr/>
          </p:nvSpPr>
          <p:spPr>
            <a:xfrm>
              <a:off x="0" y="0"/>
              <a:ext cx="817563" cy="355600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>
                  <a:solidFill>
                    <a:srgbClr val="009999"/>
                  </a:solidFill>
                </a:defRPr>
              </a:pPr>
            </a:p>
          </p:txBody>
        </p:sp>
        <p:sp>
          <p:nvSpPr>
            <p:cNvPr id="332" name="NewKbpub"/>
            <p:cNvSpPr txBox="1"/>
            <p:nvPr/>
          </p:nvSpPr>
          <p:spPr>
            <a:xfrm>
              <a:off x="46063" y="64307"/>
              <a:ext cx="725436" cy="2269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1000">
                  <a:solidFill>
                    <a:srgbClr val="0433FF"/>
                  </a:solidFill>
                </a:defRPr>
              </a:lvl1pPr>
            </a:lstStyle>
            <a:p>
              <a:pPr/>
              <a:r>
                <a:t>NewKbpub</a:t>
              </a:r>
            </a:p>
          </p:txBody>
        </p:sp>
      </p:grpSp>
      <p:grpSp>
        <p:nvGrpSpPr>
          <p:cNvPr id="336" name="Group"/>
          <p:cNvGrpSpPr/>
          <p:nvPr/>
        </p:nvGrpSpPr>
        <p:grpSpPr>
          <a:xfrm>
            <a:off x="854075" y="4578350"/>
            <a:ext cx="817563" cy="355600"/>
            <a:chOff x="0" y="0"/>
            <a:chExt cx="817562" cy="355599"/>
          </a:xfrm>
        </p:grpSpPr>
        <p:sp>
          <p:nvSpPr>
            <p:cNvPr id="334" name="Rectangle"/>
            <p:cNvSpPr/>
            <p:nvPr/>
          </p:nvSpPr>
          <p:spPr>
            <a:xfrm>
              <a:off x="0" y="0"/>
              <a:ext cx="817563" cy="355600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>
                  <a:solidFill>
                    <a:srgbClr val="009999"/>
                  </a:solidFill>
                </a:defRPr>
              </a:pPr>
            </a:p>
          </p:txBody>
        </p:sp>
        <p:sp>
          <p:nvSpPr>
            <p:cNvPr id="335" name="NewKbpriv"/>
            <p:cNvSpPr txBox="1"/>
            <p:nvPr/>
          </p:nvSpPr>
          <p:spPr>
            <a:xfrm>
              <a:off x="49691" y="64307"/>
              <a:ext cx="718181" cy="2269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1000">
                  <a:solidFill>
                    <a:srgbClr val="0433FF"/>
                  </a:solidFill>
                </a:defRPr>
              </a:lvl1pPr>
            </a:lstStyle>
            <a:p>
              <a:pPr/>
              <a:r>
                <a:t>NewKbpriv</a:t>
              </a:r>
            </a:p>
          </p:txBody>
        </p:sp>
      </p:grpSp>
      <p:grpSp>
        <p:nvGrpSpPr>
          <p:cNvPr id="339" name="Group"/>
          <p:cNvGrpSpPr/>
          <p:nvPr/>
        </p:nvGrpSpPr>
        <p:grpSpPr>
          <a:xfrm>
            <a:off x="2132012" y="3719512"/>
            <a:ext cx="1606551" cy="428626"/>
            <a:chOff x="0" y="0"/>
            <a:chExt cx="1606550" cy="428625"/>
          </a:xfrm>
        </p:grpSpPr>
        <p:sp>
          <p:nvSpPr>
            <p:cNvPr id="337" name="Oval"/>
            <p:cNvSpPr/>
            <p:nvPr/>
          </p:nvSpPr>
          <p:spPr>
            <a:xfrm>
              <a:off x="0" y="0"/>
              <a:ext cx="1606550" cy="428625"/>
            </a:xfrm>
            <a:prstGeom prst="ellipse">
              <a:avLst/>
            </a:prstGeom>
            <a:solidFill>
              <a:schemeClr val="accent1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400"/>
              </a:pPr>
            </a:p>
          </p:txBody>
        </p:sp>
        <p:sp>
          <p:nvSpPr>
            <p:cNvPr id="338" name="ecdsa_verify"/>
            <p:cNvSpPr txBox="1"/>
            <p:nvPr/>
          </p:nvSpPr>
          <p:spPr>
            <a:xfrm>
              <a:off x="235255" y="69900"/>
              <a:ext cx="1136040" cy="28882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>
                <a:defRPr sz="1400"/>
              </a:lvl1pPr>
            </a:lstStyle>
            <a:p>
              <a:pPr/>
              <a:r>
                <a:t>ecdsa_verify</a:t>
              </a:r>
            </a:p>
          </p:txBody>
        </p:sp>
      </p:grpSp>
      <p:sp>
        <p:nvSpPr>
          <p:cNvPr id="340" name="Line"/>
          <p:cNvSpPr/>
          <p:nvPr/>
        </p:nvSpPr>
        <p:spPr>
          <a:xfrm>
            <a:off x="1671637" y="2916237"/>
            <a:ext cx="806451" cy="806451"/>
          </a:xfrm>
          <a:prstGeom prst="line">
            <a:avLst/>
          </a:prstGeom>
          <a:ln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41" name="Line"/>
          <p:cNvSpPr/>
          <p:nvPr/>
        </p:nvSpPr>
        <p:spPr>
          <a:xfrm flipV="1">
            <a:off x="1671637" y="4148137"/>
            <a:ext cx="776289" cy="636588"/>
          </a:xfrm>
          <a:prstGeom prst="line">
            <a:avLst/>
          </a:prstGeom>
          <a:ln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42" name="Line"/>
          <p:cNvSpPr/>
          <p:nvPr/>
        </p:nvSpPr>
        <p:spPr>
          <a:xfrm>
            <a:off x="1671637" y="3586162"/>
            <a:ext cx="460376" cy="239713"/>
          </a:xfrm>
          <a:prstGeom prst="line">
            <a:avLst/>
          </a:prstGeom>
          <a:ln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43" name="Line"/>
          <p:cNvSpPr/>
          <p:nvPr/>
        </p:nvSpPr>
        <p:spPr>
          <a:xfrm flipV="1">
            <a:off x="1671637" y="3983037"/>
            <a:ext cx="460376" cy="177801"/>
          </a:xfrm>
          <a:prstGeom prst="line">
            <a:avLst/>
          </a:prstGeom>
          <a:ln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44" name="Line"/>
          <p:cNvSpPr/>
          <p:nvPr/>
        </p:nvSpPr>
        <p:spPr>
          <a:xfrm>
            <a:off x="2935287" y="4148137"/>
            <a:ext cx="1588" cy="430213"/>
          </a:xfrm>
          <a:prstGeom prst="line">
            <a:avLst/>
          </a:prstGeom>
          <a:ln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/>
          </a:p>
        </p:txBody>
      </p:sp>
      <p:grpSp>
        <p:nvGrpSpPr>
          <p:cNvPr id="347" name="Group"/>
          <p:cNvGrpSpPr/>
          <p:nvPr/>
        </p:nvGrpSpPr>
        <p:grpSpPr>
          <a:xfrm>
            <a:off x="2333625" y="4581525"/>
            <a:ext cx="1173163" cy="354013"/>
            <a:chOff x="0" y="0"/>
            <a:chExt cx="1173162" cy="354012"/>
          </a:xfrm>
        </p:grpSpPr>
        <p:sp>
          <p:nvSpPr>
            <p:cNvPr id="345" name="Rectangle"/>
            <p:cNvSpPr/>
            <p:nvPr/>
          </p:nvSpPr>
          <p:spPr>
            <a:xfrm>
              <a:off x="0" y="0"/>
              <a:ext cx="1173163" cy="354013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rgbClr val="000000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  <p:sp>
          <p:nvSpPr>
            <p:cNvPr id="346" name="result:true or false"/>
            <p:cNvSpPr txBox="1"/>
            <p:nvPr/>
          </p:nvSpPr>
          <p:spPr>
            <a:xfrm>
              <a:off x="26294" y="63513"/>
              <a:ext cx="1120575" cy="2269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pPr/>
              <a:r>
                <a:t>result:true or false</a:t>
              </a:r>
            </a:p>
          </p:txBody>
        </p:sp>
      </p:grpSp>
      <p:grpSp>
        <p:nvGrpSpPr>
          <p:cNvPr id="350" name="Group"/>
          <p:cNvGrpSpPr/>
          <p:nvPr/>
        </p:nvGrpSpPr>
        <p:grpSpPr>
          <a:xfrm>
            <a:off x="2117725" y="2740025"/>
            <a:ext cx="817563" cy="354013"/>
            <a:chOff x="0" y="0"/>
            <a:chExt cx="817562" cy="354012"/>
          </a:xfrm>
        </p:grpSpPr>
        <p:sp>
          <p:nvSpPr>
            <p:cNvPr id="348" name="Rectangle"/>
            <p:cNvSpPr/>
            <p:nvPr/>
          </p:nvSpPr>
          <p:spPr>
            <a:xfrm>
              <a:off x="0" y="0"/>
              <a:ext cx="817563" cy="354013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>
                  <a:solidFill>
                    <a:srgbClr val="009999"/>
                  </a:solidFill>
                </a:defRPr>
              </a:pPr>
            </a:p>
          </p:txBody>
        </p:sp>
        <p:sp>
          <p:nvSpPr>
            <p:cNvPr id="349" name="Kbpub"/>
            <p:cNvSpPr txBox="1"/>
            <p:nvPr/>
          </p:nvSpPr>
          <p:spPr>
            <a:xfrm>
              <a:off x="173094" y="63513"/>
              <a:ext cx="471374" cy="2269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1000">
                  <a:solidFill>
                    <a:srgbClr val="0433FF"/>
                  </a:solidFill>
                </a:defRPr>
              </a:lvl1pPr>
            </a:lstStyle>
            <a:p>
              <a:pPr/>
              <a:r>
                <a:t>Kbpub</a:t>
              </a:r>
            </a:p>
          </p:txBody>
        </p:sp>
      </p:grpSp>
      <p:sp>
        <p:nvSpPr>
          <p:cNvPr id="388" name="Connection Line"/>
          <p:cNvSpPr/>
          <p:nvPr/>
        </p:nvSpPr>
        <p:spPr>
          <a:xfrm>
            <a:off x="2599582" y="3098800"/>
            <a:ext cx="248153" cy="6172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>
            <a:solidFill>
              <a:srgbClr val="000000"/>
            </a:solidFill>
            <a:bevel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352" name="B"/>
          <p:cNvSpPr txBox="1"/>
          <p:nvPr/>
        </p:nvSpPr>
        <p:spPr>
          <a:xfrm>
            <a:off x="6132512" y="2217737"/>
            <a:ext cx="1041401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>
                <a:solidFill>
                  <a:srgbClr val="0433FF"/>
                </a:solidFill>
              </a:defRPr>
            </a:lvl1pPr>
          </a:lstStyle>
          <a:p>
            <a:pPr/>
            <a:r>
              <a:t>B</a:t>
            </a:r>
          </a:p>
        </p:txBody>
      </p:sp>
      <p:grpSp>
        <p:nvGrpSpPr>
          <p:cNvPr id="355" name="Group"/>
          <p:cNvGrpSpPr/>
          <p:nvPr/>
        </p:nvGrpSpPr>
        <p:grpSpPr>
          <a:xfrm>
            <a:off x="7392987" y="2632075"/>
            <a:ext cx="817563" cy="355600"/>
            <a:chOff x="0" y="0"/>
            <a:chExt cx="817562" cy="355599"/>
          </a:xfrm>
        </p:grpSpPr>
        <p:sp>
          <p:nvSpPr>
            <p:cNvPr id="353" name="Rectangle"/>
            <p:cNvSpPr/>
            <p:nvPr/>
          </p:nvSpPr>
          <p:spPr>
            <a:xfrm>
              <a:off x="0" y="0"/>
              <a:ext cx="817563" cy="355600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>
                  <a:solidFill>
                    <a:srgbClr val="FF0066"/>
                  </a:solidFill>
                </a:defRPr>
              </a:pPr>
            </a:p>
          </p:txBody>
        </p:sp>
        <p:sp>
          <p:nvSpPr>
            <p:cNvPr id="354" name="NewKapub"/>
            <p:cNvSpPr txBox="1"/>
            <p:nvPr/>
          </p:nvSpPr>
          <p:spPr>
            <a:xfrm>
              <a:off x="46063" y="64307"/>
              <a:ext cx="725436" cy="2269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1000">
                  <a:solidFill>
                    <a:srgbClr val="FF0066"/>
                  </a:solidFill>
                </a:defRPr>
              </a:lvl1pPr>
            </a:lstStyle>
            <a:p>
              <a:pPr/>
              <a:r>
                <a:t>NewKapub</a:t>
              </a:r>
            </a:p>
          </p:txBody>
        </p:sp>
      </p:grpSp>
      <p:grpSp>
        <p:nvGrpSpPr>
          <p:cNvPr id="358" name="Group"/>
          <p:cNvGrpSpPr/>
          <p:nvPr/>
        </p:nvGrpSpPr>
        <p:grpSpPr>
          <a:xfrm>
            <a:off x="7392987" y="3243262"/>
            <a:ext cx="817563" cy="354013"/>
            <a:chOff x="0" y="0"/>
            <a:chExt cx="817562" cy="354012"/>
          </a:xfrm>
        </p:grpSpPr>
        <p:sp>
          <p:nvSpPr>
            <p:cNvPr id="356" name="Rectangle"/>
            <p:cNvSpPr/>
            <p:nvPr/>
          </p:nvSpPr>
          <p:spPr>
            <a:xfrm>
              <a:off x="0" y="0"/>
              <a:ext cx="817563" cy="354013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rgbClr val="000000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>
                  <a:solidFill>
                    <a:srgbClr val="FF0066"/>
                  </a:solidFill>
                </a:defRPr>
              </a:pPr>
            </a:p>
          </p:txBody>
        </p:sp>
        <p:sp>
          <p:nvSpPr>
            <p:cNvPr id="357" name="NewKapriv"/>
            <p:cNvSpPr txBox="1"/>
            <p:nvPr/>
          </p:nvSpPr>
          <p:spPr>
            <a:xfrm>
              <a:off x="49691" y="63513"/>
              <a:ext cx="718181" cy="2269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1000">
                  <a:solidFill>
                    <a:srgbClr val="FF0066"/>
                  </a:solidFill>
                </a:defRPr>
              </a:lvl1pPr>
            </a:lstStyle>
            <a:p>
              <a:pPr/>
              <a:r>
                <a:t>NewKapriv</a:t>
              </a:r>
            </a:p>
          </p:txBody>
        </p:sp>
      </p:grpSp>
      <p:grpSp>
        <p:nvGrpSpPr>
          <p:cNvPr id="361" name="Group"/>
          <p:cNvGrpSpPr/>
          <p:nvPr/>
        </p:nvGrpSpPr>
        <p:grpSpPr>
          <a:xfrm>
            <a:off x="7392987" y="3862387"/>
            <a:ext cx="817563" cy="355601"/>
            <a:chOff x="0" y="0"/>
            <a:chExt cx="817562" cy="355599"/>
          </a:xfrm>
        </p:grpSpPr>
        <p:sp>
          <p:nvSpPr>
            <p:cNvPr id="359" name="Rectangle"/>
            <p:cNvSpPr/>
            <p:nvPr/>
          </p:nvSpPr>
          <p:spPr>
            <a:xfrm>
              <a:off x="0" y="0"/>
              <a:ext cx="817563" cy="355600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rgbClr val="000000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>
                  <a:solidFill>
                    <a:srgbClr val="009999"/>
                  </a:solidFill>
                </a:defRPr>
              </a:pPr>
            </a:p>
          </p:txBody>
        </p:sp>
        <p:sp>
          <p:nvSpPr>
            <p:cNvPr id="360" name="NewKbpub"/>
            <p:cNvSpPr txBox="1"/>
            <p:nvPr/>
          </p:nvSpPr>
          <p:spPr>
            <a:xfrm>
              <a:off x="46063" y="64307"/>
              <a:ext cx="725436" cy="2269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1000">
                  <a:solidFill>
                    <a:srgbClr val="0433FF"/>
                  </a:solidFill>
                </a:defRPr>
              </a:lvl1pPr>
            </a:lstStyle>
            <a:p>
              <a:pPr/>
              <a:r>
                <a:t>NewKbpub</a:t>
              </a:r>
            </a:p>
          </p:txBody>
        </p:sp>
      </p:grpSp>
      <p:grpSp>
        <p:nvGrpSpPr>
          <p:cNvPr id="364" name="Group"/>
          <p:cNvGrpSpPr/>
          <p:nvPr/>
        </p:nvGrpSpPr>
        <p:grpSpPr>
          <a:xfrm>
            <a:off x="7392987" y="4457700"/>
            <a:ext cx="817563" cy="355600"/>
            <a:chOff x="0" y="0"/>
            <a:chExt cx="817562" cy="355599"/>
          </a:xfrm>
        </p:grpSpPr>
        <p:sp>
          <p:nvSpPr>
            <p:cNvPr id="362" name="Rectangle"/>
            <p:cNvSpPr/>
            <p:nvPr/>
          </p:nvSpPr>
          <p:spPr>
            <a:xfrm>
              <a:off x="0" y="0"/>
              <a:ext cx="817563" cy="355600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rgbClr val="000000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>
                  <a:solidFill>
                    <a:srgbClr val="009999"/>
                  </a:solidFill>
                </a:defRPr>
              </a:pPr>
            </a:p>
          </p:txBody>
        </p:sp>
        <p:sp>
          <p:nvSpPr>
            <p:cNvPr id="363" name="NewKbpriv"/>
            <p:cNvSpPr txBox="1"/>
            <p:nvPr/>
          </p:nvSpPr>
          <p:spPr>
            <a:xfrm>
              <a:off x="49691" y="64307"/>
              <a:ext cx="718181" cy="2269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1000">
                  <a:solidFill>
                    <a:srgbClr val="0433FF"/>
                  </a:solidFill>
                </a:defRPr>
              </a:lvl1pPr>
            </a:lstStyle>
            <a:p>
              <a:pPr/>
              <a:r>
                <a:t>NewKbpriv</a:t>
              </a:r>
            </a:p>
          </p:txBody>
        </p:sp>
      </p:grpSp>
      <p:grpSp>
        <p:nvGrpSpPr>
          <p:cNvPr id="367" name="Group"/>
          <p:cNvGrpSpPr/>
          <p:nvPr/>
        </p:nvGrpSpPr>
        <p:grpSpPr>
          <a:xfrm>
            <a:off x="5105400" y="3719512"/>
            <a:ext cx="1606550" cy="428626"/>
            <a:chOff x="0" y="0"/>
            <a:chExt cx="1606550" cy="428625"/>
          </a:xfrm>
        </p:grpSpPr>
        <p:sp>
          <p:nvSpPr>
            <p:cNvPr id="365" name="Oval"/>
            <p:cNvSpPr/>
            <p:nvPr/>
          </p:nvSpPr>
          <p:spPr>
            <a:xfrm>
              <a:off x="0" y="0"/>
              <a:ext cx="1606550" cy="428625"/>
            </a:xfrm>
            <a:prstGeom prst="ellipse">
              <a:avLst/>
            </a:prstGeom>
            <a:solidFill>
              <a:schemeClr val="accent1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400"/>
              </a:pPr>
            </a:p>
          </p:txBody>
        </p:sp>
        <p:sp>
          <p:nvSpPr>
            <p:cNvPr id="366" name="ecdsa_verify"/>
            <p:cNvSpPr txBox="1"/>
            <p:nvPr/>
          </p:nvSpPr>
          <p:spPr>
            <a:xfrm>
              <a:off x="235255" y="69900"/>
              <a:ext cx="1136040" cy="28882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>
                <a:defRPr sz="1400"/>
              </a:lvl1pPr>
            </a:lstStyle>
            <a:p>
              <a:pPr/>
              <a:r>
                <a:t>ecdsa_verify</a:t>
              </a:r>
            </a:p>
          </p:txBody>
        </p:sp>
      </p:grpSp>
      <p:sp>
        <p:nvSpPr>
          <p:cNvPr id="368" name="Line"/>
          <p:cNvSpPr/>
          <p:nvPr/>
        </p:nvSpPr>
        <p:spPr>
          <a:xfrm>
            <a:off x="5908675" y="4148137"/>
            <a:ext cx="1588" cy="430213"/>
          </a:xfrm>
          <a:prstGeom prst="line">
            <a:avLst/>
          </a:prstGeom>
          <a:ln>
            <a:solidFill>
              <a:srgbClr val="000000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89" name="Connection Line"/>
          <p:cNvSpPr/>
          <p:nvPr/>
        </p:nvSpPr>
        <p:spPr>
          <a:xfrm>
            <a:off x="6244516" y="2992437"/>
            <a:ext cx="1249759" cy="7419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>
            <a:solidFill>
              <a:srgbClr val="000000"/>
            </a:solidFill>
            <a:bevel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390" name="Connection Line"/>
          <p:cNvSpPr/>
          <p:nvPr/>
        </p:nvSpPr>
        <p:spPr>
          <a:xfrm>
            <a:off x="6480726" y="3532454"/>
            <a:ext cx="907500" cy="2461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>
            <a:solidFill>
              <a:srgbClr val="000000"/>
            </a:solidFill>
            <a:bevel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371" name="Line"/>
          <p:cNvSpPr/>
          <p:nvPr/>
        </p:nvSpPr>
        <p:spPr>
          <a:xfrm flipH="1" flipV="1">
            <a:off x="6711949" y="3933825"/>
            <a:ext cx="681039" cy="106363"/>
          </a:xfrm>
          <a:prstGeom prst="line">
            <a:avLst/>
          </a:prstGeom>
          <a:ln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91" name="Connection Line"/>
          <p:cNvSpPr/>
          <p:nvPr/>
        </p:nvSpPr>
        <p:spPr>
          <a:xfrm>
            <a:off x="6386286" y="4110851"/>
            <a:ext cx="1001939" cy="3713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0" y="0"/>
                </a:lnTo>
              </a:path>
            </a:pathLst>
          </a:custGeom>
          <a:ln>
            <a:solidFill>
              <a:srgbClr val="000000"/>
            </a:solidFill>
            <a:bevel/>
            <a:tailEnd type="triangle"/>
          </a:ln>
        </p:spPr>
        <p:txBody>
          <a:bodyPr/>
          <a:lstStyle/>
          <a:p>
            <a:pPr/>
          </a:p>
        </p:txBody>
      </p:sp>
      <p:grpSp>
        <p:nvGrpSpPr>
          <p:cNvPr id="375" name="Group"/>
          <p:cNvGrpSpPr/>
          <p:nvPr/>
        </p:nvGrpSpPr>
        <p:grpSpPr>
          <a:xfrm>
            <a:off x="5910262" y="2740025"/>
            <a:ext cx="817563" cy="354013"/>
            <a:chOff x="0" y="0"/>
            <a:chExt cx="817562" cy="354012"/>
          </a:xfrm>
        </p:grpSpPr>
        <p:sp>
          <p:nvSpPr>
            <p:cNvPr id="373" name="Rectangle"/>
            <p:cNvSpPr/>
            <p:nvPr/>
          </p:nvSpPr>
          <p:spPr>
            <a:xfrm>
              <a:off x="0" y="0"/>
              <a:ext cx="817563" cy="354013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rgbClr val="000000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>
                  <a:solidFill>
                    <a:srgbClr val="FF0066"/>
                  </a:solidFill>
                </a:defRPr>
              </a:pPr>
            </a:p>
          </p:txBody>
        </p:sp>
        <p:sp>
          <p:nvSpPr>
            <p:cNvPr id="374" name="Kapub"/>
            <p:cNvSpPr txBox="1"/>
            <p:nvPr/>
          </p:nvSpPr>
          <p:spPr>
            <a:xfrm>
              <a:off x="173094" y="63513"/>
              <a:ext cx="471374" cy="2269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1000">
                  <a:solidFill>
                    <a:srgbClr val="FF0066"/>
                  </a:solidFill>
                </a:defRPr>
              </a:lvl1pPr>
            </a:lstStyle>
            <a:p>
              <a:pPr/>
              <a:r>
                <a:t>Kapub</a:t>
              </a:r>
            </a:p>
          </p:txBody>
        </p:sp>
      </p:grpSp>
      <p:sp>
        <p:nvSpPr>
          <p:cNvPr id="376" name="Line"/>
          <p:cNvSpPr/>
          <p:nvPr/>
        </p:nvSpPr>
        <p:spPr>
          <a:xfrm flipH="1">
            <a:off x="5911850" y="3100387"/>
            <a:ext cx="434976" cy="611189"/>
          </a:xfrm>
          <a:prstGeom prst="line">
            <a:avLst/>
          </a:prstGeom>
          <a:ln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/>
          </a:p>
        </p:txBody>
      </p:sp>
      <p:grpSp>
        <p:nvGrpSpPr>
          <p:cNvPr id="379" name="Group"/>
          <p:cNvGrpSpPr/>
          <p:nvPr/>
        </p:nvGrpSpPr>
        <p:grpSpPr>
          <a:xfrm>
            <a:off x="5322887" y="4578350"/>
            <a:ext cx="1173163" cy="355600"/>
            <a:chOff x="0" y="0"/>
            <a:chExt cx="1173162" cy="355599"/>
          </a:xfrm>
        </p:grpSpPr>
        <p:sp>
          <p:nvSpPr>
            <p:cNvPr id="377" name="Rectangle"/>
            <p:cNvSpPr/>
            <p:nvPr/>
          </p:nvSpPr>
          <p:spPr>
            <a:xfrm>
              <a:off x="0" y="0"/>
              <a:ext cx="1173163" cy="355600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  <p:sp>
          <p:nvSpPr>
            <p:cNvPr id="378" name="result:true or false"/>
            <p:cNvSpPr txBox="1"/>
            <p:nvPr/>
          </p:nvSpPr>
          <p:spPr>
            <a:xfrm>
              <a:off x="26294" y="64307"/>
              <a:ext cx="1120575" cy="2269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pPr/>
              <a:r>
                <a:t>result:true or false</a:t>
              </a:r>
            </a:p>
          </p:txBody>
        </p:sp>
      </p:grpSp>
      <p:grpSp>
        <p:nvGrpSpPr>
          <p:cNvPr id="382" name="Group"/>
          <p:cNvGrpSpPr/>
          <p:nvPr/>
        </p:nvGrpSpPr>
        <p:grpSpPr>
          <a:xfrm>
            <a:off x="3097212" y="2740025"/>
            <a:ext cx="817563" cy="354013"/>
            <a:chOff x="0" y="0"/>
            <a:chExt cx="817562" cy="354012"/>
          </a:xfrm>
        </p:grpSpPr>
        <p:sp>
          <p:nvSpPr>
            <p:cNvPr id="380" name="Rectangle"/>
            <p:cNvSpPr/>
            <p:nvPr/>
          </p:nvSpPr>
          <p:spPr>
            <a:xfrm>
              <a:off x="0" y="0"/>
              <a:ext cx="817563" cy="354013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rgbClr val="000000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>
                  <a:solidFill>
                    <a:srgbClr val="009999"/>
                  </a:solidFill>
                </a:defRPr>
              </a:pPr>
            </a:p>
          </p:txBody>
        </p:sp>
        <p:sp>
          <p:nvSpPr>
            <p:cNvPr id="381" name="Sb"/>
            <p:cNvSpPr txBox="1"/>
            <p:nvPr/>
          </p:nvSpPr>
          <p:spPr>
            <a:xfrm>
              <a:off x="279041" y="63513"/>
              <a:ext cx="259480" cy="2269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1000">
                  <a:solidFill>
                    <a:srgbClr val="0433FF"/>
                  </a:solidFill>
                </a:defRPr>
              </a:lvl1pPr>
            </a:lstStyle>
            <a:p>
              <a:pPr/>
              <a:r>
                <a:t>Sb</a:t>
              </a:r>
            </a:p>
          </p:txBody>
        </p:sp>
      </p:grpSp>
      <p:grpSp>
        <p:nvGrpSpPr>
          <p:cNvPr id="385" name="Group"/>
          <p:cNvGrpSpPr/>
          <p:nvPr/>
        </p:nvGrpSpPr>
        <p:grpSpPr>
          <a:xfrm>
            <a:off x="4914900" y="2740025"/>
            <a:ext cx="817563" cy="354013"/>
            <a:chOff x="0" y="0"/>
            <a:chExt cx="817562" cy="354012"/>
          </a:xfrm>
        </p:grpSpPr>
        <p:sp>
          <p:nvSpPr>
            <p:cNvPr id="383" name="Rectangle"/>
            <p:cNvSpPr/>
            <p:nvPr/>
          </p:nvSpPr>
          <p:spPr>
            <a:xfrm>
              <a:off x="0" y="0"/>
              <a:ext cx="817563" cy="354013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>
                  <a:solidFill>
                    <a:srgbClr val="FF0066"/>
                  </a:solidFill>
                </a:defRPr>
              </a:pPr>
            </a:p>
          </p:txBody>
        </p:sp>
        <p:sp>
          <p:nvSpPr>
            <p:cNvPr id="384" name="Sa"/>
            <p:cNvSpPr txBox="1"/>
            <p:nvPr/>
          </p:nvSpPr>
          <p:spPr>
            <a:xfrm>
              <a:off x="279041" y="63513"/>
              <a:ext cx="259480" cy="2269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1000">
                  <a:solidFill>
                    <a:srgbClr val="FF0066"/>
                  </a:solidFill>
                </a:defRPr>
              </a:lvl1pPr>
            </a:lstStyle>
            <a:p>
              <a:pPr/>
              <a:r>
                <a:t>Sa</a:t>
              </a:r>
            </a:p>
          </p:txBody>
        </p:sp>
      </p:grpSp>
      <p:sp>
        <p:nvSpPr>
          <p:cNvPr id="386" name="Line"/>
          <p:cNvSpPr/>
          <p:nvPr/>
        </p:nvSpPr>
        <p:spPr>
          <a:xfrm flipH="1">
            <a:off x="3151030" y="3094037"/>
            <a:ext cx="355758" cy="623260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92" name="Connection Line"/>
          <p:cNvSpPr/>
          <p:nvPr/>
        </p:nvSpPr>
        <p:spPr>
          <a:xfrm>
            <a:off x="5428258" y="3098800"/>
            <a:ext cx="355888" cy="6185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>
            <a:solidFill>
              <a:srgbClr val="000000"/>
            </a:solidFill>
            <a:tailEnd type="triangle"/>
          </a:ln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ptps handshake"/>
          <p:cNvSpPr txBox="1"/>
          <p:nvPr/>
        </p:nvSpPr>
        <p:spPr>
          <a:xfrm>
            <a:off x="677862" y="373640"/>
            <a:ext cx="7772401" cy="4862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2800"/>
            </a:lvl1pPr>
          </a:lstStyle>
          <a:p>
            <a:pPr/>
            <a:r>
              <a:t>sptps handshake</a:t>
            </a:r>
          </a:p>
        </p:txBody>
      </p:sp>
      <p:sp>
        <p:nvSpPr>
          <p:cNvPr id="395" name="shared key"/>
          <p:cNvSpPr txBox="1"/>
          <p:nvPr/>
        </p:nvSpPr>
        <p:spPr>
          <a:xfrm>
            <a:off x="1404937" y="1406525"/>
            <a:ext cx="6400801" cy="5480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700"/>
              </a:spcBef>
              <a:defRPr sz="3200"/>
            </a:lvl1pPr>
          </a:lstStyle>
          <a:p>
            <a:pPr/>
            <a:r>
              <a:t>shared key</a:t>
            </a:r>
          </a:p>
        </p:txBody>
      </p:sp>
      <p:grpSp>
        <p:nvGrpSpPr>
          <p:cNvPr id="398" name="Group"/>
          <p:cNvGrpSpPr/>
          <p:nvPr/>
        </p:nvGrpSpPr>
        <p:grpSpPr>
          <a:xfrm>
            <a:off x="382587" y="3355975"/>
            <a:ext cx="817563" cy="355600"/>
            <a:chOff x="0" y="0"/>
            <a:chExt cx="817562" cy="355599"/>
          </a:xfrm>
        </p:grpSpPr>
        <p:sp>
          <p:nvSpPr>
            <p:cNvPr id="396" name="Rectangle"/>
            <p:cNvSpPr/>
            <p:nvPr/>
          </p:nvSpPr>
          <p:spPr>
            <a:xfrm>
              <a:off x="0" y="0"/>
              <a:ext cx="817563" cy="355600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>
                  <a:solidFill>
                    <a:srgbClr val="FF0066"/>
                  </a:solidFill>
                </a:defRPr>
              </a:pPr>
            </a:p>
          </p:txBody>
        </p:sp>
        <p:sp>
          <p:nvSpPr>
            <p:cNvPr id="397" name="NewKapub"/>
            <p:cNvSpPr txBox="1"/>
            <p:nvPr/>
          </p:nvSpPr>
          <p:spPr>
            <a:xfrm>
              <a:off x="46063" y="64307"/>
              <a:ext cx="725436" cy="2269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1000">
                  <a:solidFill>
                    <a:srgbClr val="FF0066"/>
                  </a:solidFill>
                </a:defRPr>
              </a:lvl1pPr>
            </a:lstStyle>
            <a:p>
              <a:pPr/>
              <a:r>
                <a:t>NewKapub</a:t>
              </a:r>
            </a:p>
          </p:txBody>
        </p:sp>
      </p:grpSp>
      <p:grpSp>
        <p:nvGrpSpPr>
          <p:cNvPr id="401" name="Group"/>
          <p:cNvGrpSpPr/>
          <p:nvPr/>
        </p:nvGrpSpPr>
        <p:grpSpPr>
          <a:xfrm>
            <a:off x="382587" y="3967162"/>
            <a:ext cx="817563" cy="354013"/>
            <a:chOff x="0" y="0"/>
            <a:chExt cx="817562" cy="354012"/>
          </a:xfrm>
        </p:grpSpPr>
        <p:sp>
          <p:nvSpPr>
            <p:cNvPr id="399" name="Rectangle"/>
            <p:cNvSpPr/>
            <p:nvPr/>
          </p:nvSpPr>
          <p:spPr>
            <a:xfrm>
              <a:off x="0" y="0"/>
              <a:ext cx="817563" cy="354013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rgbClr val="000000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>
                  <a:solidFill>
                    <a:srgbClr val="FF0066"/>
                  </a:solidFill>
                </a:defRPr>
              </a:pPr>
            </a:p>
          </p:txBody>
        </p:sp>
        <p:sp>
          <p:nvSpPr>
            <p:cNvPr id="400" name="NewKapriv"/>
            <p:cNvSpPr txBox="1"/>
            <p:nvPr/>
          </p:nvSpPr>
          <p:spPr>
            <a:xfrm>
              <a:off x="49691" y="63513"/>
              <a:ext cx="718181" cy="2269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1000">
                  <a:solidFill>
                    <a:srgbClr val="FF0066"/>
                  </a:solidFill>
                </a:defRPr>
              </a:lvl1pPr>
            </a:lstStyle>
            <a:p>
              <a:pPr/>
              <a:r>
                <a:t>NewKapriv</a:t>
              </a:r>
            </a:p>
          </p:txBody>
        </p:sp>
      </p:grpSp>
      <p:grpSp>
        <p:nvGrpSpPr>
          <p:cNvPr id="404" name="Group"/>
          <p:cNvGrpSpPr/>
          <p:nvPr/>
        </p:nvGrpSpPr>
        <p:grpSpPr>
          <a:xfrm>
            <a:off x="1438275" y="3697287"/>
            <a:ext cx="2994025" cy="428626"/>
            <a:chOff x="0" y="0"/>
            <a:chExt cx="2994025" cy="428625"/>
          </a:xfrm>
        </p:grpSpPr>
        <p:sp>
          <p:nvSpPr>
            <p:cNvPr id="402" name="Oval"/>
            <p:cNvSpPr/>
            <p:nvPr/>
          </p:nvSpPr>
          <p:spPr>
            <a:xfrm>
              <a:off x="0" y="0"/>
              <a:ext cx="2994025" cy="428625"/>
            </a:xfrm>
            <a:prstGeom prst="ellipse">
              <a:avLst/>
            </a:prstGeom>
            <a:solidFill>
              <a:schemeClr val="accent1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400"/>
              </a:pPr>
            </a:p>
          </p:txBody>
        </p:sp>
        <p:sp>
          <p:nvSpPr>
            <p:cNvPr id="403" name="ecdh_compute_shared"/>
            <p:cNvSpPr txBox="1"/>
            <p:nvPr/>
          </p:nvSpPr>
          <p:spPr>
            <a:xfrm>
              <a:off x="438430" y="69900"/>
              <a:ext cx="2117165" cy="28882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>
                <a:defRPr sz="1400"/>
              </a:lvl1pPr>
            </a:lstStyle>
            <a:p>
              <a:pPr/>
              <a:r>
                <a:t>ecdh_compute_shared</a:t>
              </a:r>
            </a:p>
          </p:txBody>
        </p:sp>
      </p:grpSp>
      <p:sp>
        <p:nvSpPr>
          <p:cNvPr id="405" name="Line"/>
          <p:cNvSpPr/>
          <p:nvPr/>
        </p:nvSpPr>
        <p:spPr>
          <a:xfrm>
            <a:off x="2936875" y="4125912"/>
            <a:ext cx="0" cy="430213"/>
          </a:xfrm>
          <a:prstGeom prst="line">
            <a:avLst/>
          </a:prstGeom>
          <a:ln>
            <a:solidFill>
              <a:srgbClr val="000000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grpSp>
        <p:nvGrpSpPr>
          <p:cNvPr id="408" name="Group"/>
          <p:cNvGrpSpPr/>
          <p:nvPr/>
        </p:nvGrpSpPr>
        <p:grpSpPr>
          <a:xfrm>
            <a:off x="2333625" y="4581525"/>
            <a:ext cx="1173163" cy="354013"/>
            <a:chOff x="0" y="0"/>
            <a:chExt cx="1173162" cy="354012"/>
          </a:xfrm>
        </p:grpSpPr>
        <p:sp>
          <p:nvSpPr>
            <p:cNvPr id="406" name="Rectangle"/>
            <p:cNvSpPr/>
            <p:nvPr/>
          </p:nvSpPr>
          <p:spPr>
            <a:xfrm>
              <a:off x="0" y="0"/>
              <a:ext cx="1173163" cy="354013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>
                  <a:solidFill>
                    <a:srgbClr val="FF0066"/>
                  </a:solidFill>
                </a:defRPr>
              </a:pPr>
            </a:p>
          </p:txBody>
        </p:sp>
        <p:sp>
          <p:nvSpPr>
            <p:cNvPr id="407" name="result:Kashared"/>
            <p:cNvSpPr txBox="1"/>
            <p:nvPr/>
          </p:nvSpPr>
          <p:spPr>
            <a:xfrm>
              <a:off x="89763" y="63513"/>
              <a:ext cx="993637" cy="2269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/>
            <a:p>
              <a:pPr algn="ctr">
                <a:defRPr sz="1000"/>
              </a:pPr>
              <a:r>
                <a:t>result:</a:t>
              </a:r>
              <a:r>
                <a:rPr>
                  <a:solidFill>
                    <a:srgbClr val="FF0066"/>
                  </a:solidFill>
                </a:rPr>
                <a:t>Kashared</a:t>
              </a:r>
            </a:p>
          </p:txBody>
        </p:sp>
      </p:grpSp>
      <p:grpSp>
        <p:nvGrpSpPr>
          <p:cNvPr id="411" name="Group"/>
          <p:cNvGrpSpPr/>
          <p:nvPr/>
        </p:nvGrpSpPr>
        <p:grpSpPr>
          <a:xfrm>
            <a:off x="2527300" y="2740025"/>
            <a:ext cx="817563" cy="354013"/>
            <a:chOff x="0" y="0"/>
            <a:chExt cx="817562" cy="354012"/>
          </a:xfrm>
        </p:grpSpPr>
        <p:sp>
          <p:nvSpPr>
            <p:cNvPr id="409" name="Rectangle"/>
            <p:cNvSpPr/>
            <p:nvPr/>
          </p:nvSpPr>
          <p:spPr>
            <a:xfrm>
              <a:off x="0" y="0"/>
              <a:ext cx="817563" cy="354013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rgbClr val="000000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>
                  <a:solidFill>
                    <a:srgbClr val="009999"/>
                  </a:solidFill>
                </a:defRPr>
              </a:pPr>
            </a:p>
          </p:txBody>
        </p:sp>
        <p:sp>
          <p:nvSpPr>
            <p:cNvPr id="410" name="Kbpub"/>
            <p:cNvSpPr txBox="1"/>
            <p:nvPr/>
          </p:nvSpPr>
          <p:spPr>
            <a:xfrm>
              <a:off x="173094" y="63513"/>
              <a:ext cx="471374" cy="2269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1000">
                  <a:solidFill>
                    <a:srgbClr val="0433FF"/>
                  </a:solidFill>
                </a:defRPr>
              </a:lvl1pPr>
            </a:lstStyle>
            <a:p>
              <a:pPr/>
              <a:r>
                <a:t>Kbpub</a:t>
              </a:r>
            </a:p>
          </p:txBody>
        </p:sp>
      </p:grpSp>
      <p:sp>
        <p:nvSpPr>
          <p:cNvPr id="436" name="Connection Line"/>
          <p:cNvSpPr/>
          <p:nvPr/>
        </p:nvSpPr>
        <p:spPr>
          <a:xfrm>
            <a:off x="2935462" y="3098800"/>
            <a:ext cx="475" cy="5937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>
            <a:solidFill>
              <a:srgbClr val="000000"/>
            </a:solidFill>
            <a:miter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413" name="A"/>
          <p:cNvSpPr txBox="1"/>
          <p:nvPr/>
        </p:nvSpPr>
        <p:spPr>
          <a:xfrm>
            <a:off x="1671637" y="2189162"/>
            <a:ext cx="1041401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>
                <a:solidFill>
                  <a:srgbClr val="FF0066"/>
                </a:solidFill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414" name="Line"/>
          <p:cNvSpPr/>
          <p:nvPr/>
        </p:nvSpPr>
        <p:spPr>
          <a:xfrm>
            <a:off x="1292224" y="3506787"/>
            <a:ext cx="584202" cy="254001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37" name="Connection Line"/>
          <p:cNvSpPr/>
          <p:nvPr/>
        </p:nvSpPr>
        <p:spPr>
          <a:xfrm>
            <a:off x="1204912" y="4042821"/>
            <a:ext cx="520721" cy="564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>
            <a:solidFill>
              <a:srgbClr val="000000"/>
            </a:solidFill>
            <a:tailEnd type="triangle"/>
          </a:ln>
        </p:spPr>
        <p:txBody>
          <a:bodyPr/>
          <a:lstStyle/>
          <a:p>
            <a:pPr/>
          </a:p>
        </p:txBody>
      </p:sp>
      <p:grpSp>
        <p:nvGrpSpPr>
          <p:cNvPr id="418" name="Group"/>
          <p:cNvGrpSpPr/>
          <p:nvPr/>
        </p:nvGrpSpPr>
        <p:grpSpPr>
          <a:xfrm>
            <a:off x="8040687" y="3330575"/>
            <a:ext cx="817563" cy="355600"/>
            <a:chOff x="0" y="0"/>
            <a:chExt cx="817562" cy="355599"/>
          </a:xfrm>
        </p:grpSpPr>
        <p:sp>
          <p:nvSpPr>
            <p:cNvPr id="416" name="Rectangle"/>
            <p:cNvSpPr/>
            <p:nvPr/>
          </p:nvSpPr>
          <p:spPr>
            <a:xfrm>
              <a:off x="0" y="0"/>
              <a:ext cx="817563" cy="355600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rgbClr val="000000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>
                  <a:solidFill>
                    <a:srgbClr val="009999"/>
                  </a:solidFill>
                </a:defRPr>
              </a:pPr>
            </a:p>
          </p:txBody>
        </p:sp>
        <p:sp>
          <p:nvSpPr>
            <p:cNvPr id="417" name="NewKbpub"/>
            <p:cNvSpPr txBox="1"/>
            <p:nvPr/>
          </p:nvSpPr>
          <p:spPr>
            <a:xfrm>
              <a:off x="46063" y="64307"/>
              <a:ext cx="725436" cy="2269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1000">
                  <a:solidFill>
                    <a:srgbClr val="0433FF"/>
                  </a:solidFill>
                </a:defRPr>
              </a:lvl1pPr>
            </a:lstStyle>
            <a:p>
              <a:pPr/>
              <a:r>
                <a:t>NewKbpub</a:t>
              </a:r>
            </a:p>
          </p:txBody>
        </p:sp>
      </p:grpSp>
      <p:grpSp>
        <p:nvGrpSpPr>
          <p:cNvPr id="421" name="Group"/>
          <p:cNvGrpSpPr/>
          <p:nvPr/>
        </p:nvGrpSpPr>
        <p:grpSpPr>
          <a:xfrm>
            <a:off x="8040687" y="4144962"/>
            <a:ext cx="817563" cy="354013"/>
            <a:chOff x="0" y="0"/>
            <a:chExt cx="817562" cy="354012"/>
          </a:xfrm>
        </p:grpSpPr>
        <p:sp>
          <p:nvSpPr>
            <p:cNvPr id="419" name="Rectangle"/>
            <p:cNvSpPr/>
            <p:nvPr/>
          </p:nvSpPr>
          <p:spPr>
            <a:xfrm>
              <a:off x="0" y="0"/>
              <a:ext cx="817563" cy="354013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>
                  <a:solidFill>
                    <a:srgbClr val="009999"/>
                  </a:solidFill>
                </a:defRPr>
              </a:pPr>
            </a:p>
          </p:txBody>
        </p:sp>
        <p:sp>
          <p:nvSpPr>
            <p:cNvPr id="420" name="NewKbpriv"/>
            <p:cNvSpPr txBox="1"/>
            <p:nvPr/>
          </p:nvSpPr>
          <p:spPr>
            <a:xfrm>
              <a:off x="49691" y="63513"/>
              <a:ext cx="718181" cy="2269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1000">
                  <a:solidFill>
                    <a:srgbClr val="0433FF"/>
                  </a:solidFill>
                </a:defRPr>
              </a:lvl1pPr>
            </a:lstStyle>
            <a:p>
              <a:pPr/>
              <a:r>
                <a:t>NewKbpriv</a:t>
              </a:r>
            </a:p>
          </p:txBody>
        </p:sp>
      </p:grpSp>
      <p:grpSp>
        <p:nvGrpSpPr>
          <p:cNvPr id="424" name="Group"/>
          <p:cNvGrpSpPr/>
          <p:nvPr/>
        </p:nvGrpSpPr>
        <p:grpSpPr>
          <a:xfrm>
            <a:off x="4787900" y="3700462"/>
            <a:ext cx="2917825" cy="428626"/>
            <a:chOff x="0" y="0"/>
            <a:chExt cx="2917824" cy="428625"/>
          </a:xfrm>
        </p:grpSpPr>
        <p:sp>
          <p:nvSpPr>
            <p:cNvPr id="422" name="Oval"/>
            <p:cNvSpPr/>
            <p:nvPr/>
          </p:nvSpPr>
          <p:spPr>
            <a:xfrm>
              <a:off x="0" y="0"/>
              <a:ext cx="2917825" cy="428625"/>
            </a:xfrm>
            <a:prstGeom prst="ellipse">
              <a:avLst/>
            </a:prstGeom>
            <a:solidFill>
              <a:schemeClr val="accent1"/>
            </a:solidFill>
            <a:ln w="9525" cap="flat">
              <a:solidFill>
                <a:srgbClr val="000000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400"/>
              </a:pPr>
            </a:p>
          </p:txBody>
        </p:sp>
        <p:sp>
          <p:nvSpPr>
            <p:cNvPr id="423" name="ecdh_compute_shared"/>
            <p:cNvSpPr txBox="1"/>
            <p:nvPr/>
          </p:nvSpPr>
          <p:spPr>
            <a:xfrm>
              <a:off x="427272" y="69900"/>
              <a:ext cx="2063281" cy="28882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>
                <a:defRPr sz="1400"/>
              </a:lvl1pPr>
            </a:lstStyle>
            <a:p>
              <a:pPr/>
              <a:r>
                <a:t>ecdh_compute_shared</a:t>
              </a:r>
            </a:p>
          </p:txBody>
        </p:sp>
      </p:grpSp>
      <p:sp>
        <p:nvSpPr>
          <p:cNvPr id="425" name="Line"/>
          <p:cNvSpPr/>
          <p:nvPr/>
        </p:nvSpPr>
        <p:spPr>
          <a:xfrm>
            <a:off x="6246812" y="4129087"/>
            <a:ext cx="1588" cy="430213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grpSp>
        <p:nvGrpSpPr>
          <p:cNvPr id="428" name="Group"/>
          <p:cNvGrpSpPr/>
          <p:nvPr/>
        </p:nvGrpSpPr>
        <p:grpSpPr>
          <a:xfrm>
            <a:off x="5661025" y="4581525"/>
            <a:ext cx="1173163" cy="354013"/>
            <a:chOff x="0" y="0"/>
            <a:chExt cx="1173162" cy="354012"/>
          </a:xfrm>
        </p:grpSpPr>
        <p:sp>
          <p:nvSpPr>
            <p:cNvPr id="426" name="Rectangle"/>
            <p:cNvSpPr/>
            <p:nvPr/>
          </p:nvSpPr>
          <p:spPr>
            <a:xfrm>
              <a:off x="0" y="0"/>
              <a:ext cx="1173163" cy="354013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>
                  <a:solidFill>
                    <a:srgbClr val="009999"/>
                  </a:solidFill>
                </a:defRPr>
              </a:pPr>
            </a:p>
          </p:txBody>
        </p:sp>
        <p:sp>
          <p:nvSpPr>
            <p:cNvPr id="427" name="result:Kbshared"/>
            <p:cNvSpPr txBox="1"/>
            <p:nvPr/>
          </p:nvSpPr>
          <p:spPr>
            <a:xfrm>
              <a:off x="89763" y="63513"/>
              <a:ext cx="993637" cy="2269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/>
            <a:p>
              <a:pPr algn="ctr">
                <a:defRPr sz="1000"/>
              </a:pPr>
              <a:r>
                <a:t>result:</a:t>
              </a:r>
              <a:r>
                <a:rPr>
                  <a:solidFill>
                    <a:srgbClr val="0433FF"/>
                  </a:solidFill>
                </a:rPr>
                <a:t>Kbshared</a:t>
              </a:r>
            </a:p>
          </p:txBody>
        </p:sp>
      </p:grpSp>
      <p:grpSp>
        <p:nvGrpSpPr>
          <p:cNvPr id="431" name="Group"/>
          <p:cNvGrpSpPr/>
          <p:nvPr/>
        </p:nvGrpSpPr>
        <p:grpSpPr>
          <a:xfrm>
            <a:off x="5838825" y="2727325"/>
            <a:ext cx="817563" cy="355600"/>
            <a:chOff x="0" y="0"/>
            <a:chExt cx="817562" cy="355599"/>
          </a:xfrm>
        </p:grpSpPr>
        <p:sp>
          <p:nvSpPr>
            <p:cNvPr id="429" name="Rectangle"/>
            <p:cNvSpPr/>
            <p:nvPr/>
          </p:nvSpPr>
          <p:spPr>
            <a:xfrm>
              <a:off x="0" y="0"/>
              <a:ext cx="817563" cy="355600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>
                  <a:solidFill>
                    <a:srgbClr val="FF0066"/>
                  </a:solidFill>
                </a:defRPr>
              </a:pPr>
            </a:p>
          </p:txBody>
        </p:sp>
        <p:sp>
          <p:nvSpPr>
            <p:cNvPr id="430" name="Kapub"/>
            <p:cNvSpPr txBox="1"/>
            <p:nvPr/>
          </p:nvSpPr>
          <p:spPr>
            <a:xfrm>
              <a:off x="173094" y="64307"/>
              <a:ext cx="471374" cy="2269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1000">
                  <a:solidFill>
                    <a:srgbClr val="FF0066"/>
                  </a:solidFill>
                </a:defRPr>
              </a:lvl1pPr>
            </a:lstStyle>
            <a:p>
              <a:pPr/>
              <a:r>
                <a:t>Kapub</a:t>
              </a:r>
            </a:p>
          </p:txBody>
        </p:sp>
      </p:grpSp>
      <p:sp>
        <p:nvSpPr>
          <p:cNvPr id="438" name="Connection Line"/>
          <p:cNvSpPr/>
          <p:nvPr/>
        </p:nvSpPr>
        <p:spPr>
          <a:xfrm>
            <a:off x="6246984" y="3087687"/>
            <a:ext cx="479" cy="608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>
            <a:solidFill>
              <a:srgbClr val="000000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433" name="B"/>
          <p:cNvSpPr txBox="1"/>
          <p:nvPr/>
        </p:nvSpPr>
        <p:spPr>
          <a:xfrm>
            <a:off x="6153150" y="2178050"/>
            <a:ext cx="1041400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>
                <a:solidFill>
                  <a:srgbClr val="009999"/>
                </a:solidFill>
              </a:defRPr>
            </a:lvl1pPr>
          </a:lstStyle>
          <a:p>
            <a:pPr/>
            <a:r>
              <a:t>B</a:t>
            </a:r>
          </a:p>
        </p:txBody>
      </p:sp>
      <p:sp>
        <p:nvSpPr>
          <p:cNvPr id="439" name="Connection Line"/>
          <p:cNvSpPr/>
          <p:nvPr/>
        </p:nvSpPr>
        <p:spPr>
          <a:xfrm>
            <a:off x="7171646" y="3584675"/>
            <a:ext cx="864280" cy="1594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>
            <a:solidFill>
              <a:srgbClr val="000000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440" name="Connection Line"/>
          <p:cNvSpPr/>
          <p:nvPr/>
        </p:nvSpPr>
        <p:spPr>
          <a:xfrm>
            <a:off x="7170552" y="4085542"/>
            <a:ext cx="865374" cy="1599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0" y="0"/>
                </a:lnTo>
              </a:path>
            </a:pathLst>
          </a:custGeom>
          <a:ln>
            <a:solidFill>
              <a:srgbClr val="000000"/>
            </a:solidFill>
            <a:tailEnd type="triangle"/>
          </a:ln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sptps handshake"/>
          <p:cNvSpPr txBox="1"/>
          <p:nvPr/>
        </p:nvSpPr>
        <p:spPr>
          <a:xfrm>
            <a:off x="677862" y="373640"/>
            <a:ext cx="7772401" cy="4862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2800"/>
            </a:lvl1pPr>
          </a:lstStyle>
          <a:p>
            <a:pPr/>
            <a:r>
              <a:t>sptps handshake</a:t>
            </a:r>
          </a:p>
        </p:txBody>
      </p:sp>
      <p:sp>
        <p:nvSpPr>
          <p:cNvPr id="443" name="session keypairs"/>
          <p:cNvSpPr txBox="1"/>
          <p:nvPr/>
        </p:nvSpPr>
        <p:spPr>
          <a:xfrm>
            <a:off x="1404937" y="1406525"/>
            <a:ext cx="6400801" cy="5480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700"/>
              </a:spcBef>
              <a:defRPr sz="3200"/>
            </a:lvl1pPr>
          </a:lstStyle>
          <a:p>
            <a:pPr/>
            <a:r>
              <a:t>session keypairs</a:t>
            </a:r>
          </a:p>
        </p:txBody>
      </p:sp>
      <p:grpSp>
        <p:nvGrpSpPr>
          <p:cNvPr id="446" name="Group"/>
          <p:cNvGrpSpPr/>
          <p:nvPr/>
        </p:nvGrpSpPr>
        <p:grpSpPr>
          <a:xfrm>
            <a:off x="382587" y="3355975"/>
            <a:ext cx="817563" cy="355600"/>
            <a:chOff x="0" y="0"/>
            <a:chExt cx="817562" cy="355599"/>
          </a:xfrm>
        </p:grpSpPr>
        <p:sp>
          <p:nvSpPr>
            <p:cNvPr id="444" name="Rectangle"/>
            <p:cNvSpPr/>
            <p:nvPr/>
          </p:nvSpPr>
          <p:spPr>
            <a:xfrm>
              <a:off x="0" y="0"/>
              <a:ext cx="817563" cy="355600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rgbClr val="000000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</a:p>
          </p:txBody>
        </p:sp>
        <p:sp>
          <p:nvSpPr>
            <p:cNvPr id="445" name="NewKbpriv"/>
            <p:cNvSpPr txBox="1"/>
            <p:nvPr/>
          </p:nvSpPr>
          <p:spPr>
            <a:xfrm>
              <a:off x="49691" y="64307"/>
              <a:ext cx="718181" cy="2269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pPr/>
              <a:r>
                <a:t>NewKbpriv</a:t>
              </a:r>
            </a:p>
          </p:txBody>
        </p:sp>
      </p:grpSp>
      <p:grpSp>
        <p:nvGrpSpPr>
          <p:cNvPr id="449" name="Group"/>
          <p:cNvGrpSpPr/>
          <p:nvPr/>
        </p:nvGrpSpPr>
        <p:grpSpPr>
          <a:xfrm>
            <a:off x="382587" y="3967162"/>
            <a:ext cx="817563" cy="354013"/>
            <a:chOff x="0" y="0"/>
            <a:chExt cx="817562" cy="354012"/>
          </a:xfrm>
        </p:grpSpPr>
        <p:sp>
          <p:nvSpPr>
            <p:cNvPr id="447" name="Rectangle"/>
            <p:cNvSpPr/>
            <p:nvPr/>
          </p:nvSpPr>
          <p:spPr>
            <a:xfrm>
              <a:off x="0" y="0"/>
              <a:ext cx="817563" cy="354013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>
                  <a:solidFill>
                    <a:srgbClr val="FF0066"/>
                  </a:solidFill>
                </a:defRPr>
              </a:pPr>
            </a:p>
          </p:txBody>
        </p:sp>
        <p:sp>
          <p:nvSpPr>
            <p:cNvPr id="448" name="NewKapriv"/>
            <p:cNvSpPr txBox="1"/>
            <p:nvPr/>
          </p:nvSpPr>
          <p:spPr>
            <a:xfrm>
              <a:off x="49691" y="63513"/>
              <a:ext cx="718181" cy="2269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1000">
                  <a:solidFill>
                    <a:srgbClr val="FF0066"/>
                  </a:solidFill>
                </a:defRPr>
              </a:lvl1pPr>
            </a:lstStyle>
            <a:p>
              <a:pPr/>
              <a:r>
                <a:t>NewKapriv</a:t>
              </a:r>
            </a:p>
          </p:txBody>
        </p:sp>
      </p:grpSp>
      <p:grpSp>
        <p:nvGrpSpPr>
          <p:cNvPr id="452" name="Group"/>
          <p:cNvGrpSpPr/>
          <p:nvPr/>
        </p:nvGrpSpPr>
        <p:grpSpPr>
          <a:xfrm>
            <a:off x="1438275" y="3697287"/>
            <a:ext cx="2994025" cy="428626"/>
            <a:chOff x="0" y="0"/>
            <a:chExt cx="2994025" cy="428625"/>
          </a:xfrm>
        </p:grpSpPr>
        <p:sp>
          <p:nvSpPr>
            <p:cNvPr id="450" name="Oval"/>
            <p:cNvSpPr/>
            <p:nvPr/>
          </p:nvSpPr>
          <p:spPr>
            <a:xfrm>
              <a:off x="0" y="0"/>
              <a:ext cx="2994025" cy="428625"/>
            </a:xfrm>
            <a:prstGeom prst="ellipse">
              <a:avLst/>
            </a:prstGeom>
            <a:solidFill>
              <a:schemeClr val="accent1"/>
            </a:solidFill>
            <a:ln w="9525" cap="flat">
              <a:solidFill>
                <a:srgbClr val="000000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400"/>
              </a:pPr>
            </a:p>
          </p:txBody>
        </p:sp>
        <p:sp>
          <p:nvSpPr>
            <p:cNvPr id="451" name="generate_key_material"/>
            <p:cNvSpPr txBox="1"/>
            <p:nvPr/>
          </p:nvSpPr>
          <p:spPr>
            <a:xfrm>
              <a:off x="438430" y="69900"/>
              <a:ext cx="2117165" cy="28882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>
                <a:defRPr sz="1400"/>
              </a:lvl1pPr>
            </a:lstStyle>
            <a:p>
              <a:pPr/>
              <a:r>
                <a:t>generate_key_material</a:t>
              </a:r>
            </a:p>
          </p:txBody>
        </p:sp>
      </p:grpSp>
      <p:sp>
        <p:nvSpPr>
          <p:cNvPr id="453" name="Line"/>
          <p:cNvSpPr/>
          <p:nvPr/>
        </p:nvSpPr>
        <p:spPr>
          <a:xfrm>
            <a:off x="2936875" y="4125912"/>
            <a:ext cx="0" cy="430213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grpSp>
        <p:nvGrpSpPr>
          <p:cNvPr id="456" name="Group"/>
          <p:cNvGrpSpPr/>
          <p:nvPr/>
        </p:nvGrpSpPr>
        <p:grpSpPr>
          <a:xfrm>
            <a:off x="2333625" y="4575188"/>
            <a:ext cx="1173163" cy="366686"/>
            <a:chOff x="0" y="0"/>
            <a:chExt cx="1173162" cy="366685"/>
          </a:xfrm>
        </p:grpSpPr>
        <p:sp>
          <p:nvSpPr>
            <p:cNvPr id="454" name="Rectangle"/>
            <p:cNvSpPr/>
            <p:nvPr/>
          </p:nvSpPr>
          <p:spPr>
            <a:xfrm>
              <a:off x="0" y="6336"/>
              <a:ext cx="1173163" cy="354013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>
                  <a:solidFill>
                    <a:srgbClr val="009999"/>
                  </a:solidFill>
                </a:defRPr>
              </a:pPr>
            </a:p>
          </p:txBody>
        </p:sp>
        <p:sp>
          <p:nvSpPr>
            <p:cNvPr id="455" name="result:Kasession…"/>
            <p:cNvSpPr txBox="1"/>
            <p:nvPr/>
          </p:nvSpPr>
          <p:spPr>
            <a:xfrm>
              <a:off x="50974" y="0"/>
              <a:ext cx="1071214" cy="3666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/>
            <a:p>
              <a:pPr algn="ctr">
                <a:defRPr sz="1000"/>
              </a:pPr>
              <a:r>
                <a:t>result:</a:t>
              </a:r>
              <a:r>
                <a:rPr>
                  <a:solidFill>
                    <a:srgbClr val="FF0066"/>
                  </a:solidFill>
                </a:rPr>
                <a:t>Kasession</a:t>
              </a:r>
              <a:endParaRPr>
                <a:solidFill>
                  <a:srgbClr val="FF0066"/>
                </a:solidFill>
              </a:endParaRPr>
            </a:p>
            <a:p>
              <a:pPr algn="ctr">
                <a:defRPr sz="1000">
                  <a:solidFill>
                    <a:srgbClr val="0433FF"/>
                  </a:solidFill>
                </a:defRPr>
              </a:pPr>
              <a:r>
                <a:t>Kbsession</a:t>
              </a:r>
            </a:p>
          </p:txBody>
        </p:sp>
      </p:grpSp>
      <p:grpSp>
        <p:nvGrpSpPr>
          <p:cNvPr id="459" name="Group"/>
          <p:cNvGrpSpPr/>
          <p:nvPr/>
        </p:nvGrpSpPr>
        <p:grpSpPr>
          <a:xfrm>
            <a:off x="2119312" y="2740025"/>
            <a:ext cx="817563" cy="354013"/>
            <a:chOff x="0" y="0"/>
            <a:chExt cx="817562" cy="354012"/>
          </a:xfrm>
        </p:grpSpPr>
        <p:sp>
          <p:nvSpPr>
            <p:cNvPr id="457" name="Rectangle"/>
            <p:cNvSpPr/>
            <p:nvPr/>
          </p:nvSpPr>
          <p:spPr>
            <a:xfrm>
              <a:off x="0" y="0"/>
              <a:ext cx="817563" cy="354013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</a:p>
          </p:txBody>
        </p:sp>
        <p:sp>
          <p:nvSpPr>
            <p:cNvPr id="458" name="Kbpub"/>
            <p:cNvSpPr txBox="1"/>
            <p:nvPr/>
          </p:nvSpPr>
          <p:spPr>
            <a:xfrm>
              <a:off x="173094" y="63513"/>
              <a:ext cx="471374" cy="2269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pPr/>
              <a:r>
                <a:t>Kbpub</a:t>
              </a:r>
            </a:p>
          </p:txBody>
        </p:sp>
      </p:grpSp>
      <p:sp>
        <p:nvSpPr>
          <p:cNvPr id="504" name="Connection Line"/>
          <p:cNvSpPr/>
          <p:nvPr/>
        </p:nvSpPr>
        <p:spPr>
          <a:xfrm>
            <a:off x="2602513" y="3098799"/>
            <a:ext cx="243243" cy="5941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>
            <a:solidFill>
              <a:srgbClr val="000000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461" name="A"/>
          <p:cNvSpPr txBox="1"/>
          <p:nvPr/>
        </p:nvSpPr>
        <p:spPr>
          <a:xfrm>
            <a:off x="1671637" y="2189162"/>
            <a:ext cx="1041401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>
                <a:solidFill>
                  <a:srgbClr val="FF0066"/>
                </a:solidFill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462" name="Line"/>
          <p:cNvSpPr/>
          <p:nvPr/>
        </p:nvSpPr>
        <p:spPr>
          <a:xfrm>
            <a:off x="1292224" y="3506787"/>
            <a:ext cx="584202" cy="254001"/>
          </a:xfrm>
          <a:prstGeom prst="line">
            <a:avLst/>
          </a:prstGeom>
          <a:ln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505" name="Connection Line"/>
          <p:cNvSpPr/>
          <p:nvPr/>
        </p:nvSpPr>
        <p:spPr>
          <a:xfrm>
            <a:off x="1204912" y="4042821"/>
            <a:ext cx="520721" cy="564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>
            <a:solidFill>
              <a:srgbClr val="000000"/>
            </a:solidFill>
            <a:bevel/>
            <a:tailEnd type="triangle"/>
          </a:ln>
        </p:spPr>
        <p:txBody>
          <a:bodyPr/>
          <a:lstStyle/>
          <a:p>
            <a:pPr/>
          </a:p>
        </p:txBody>
      </p:sp>
      <p:grpSp>
        <p:nvGrpSpPr>
          <p:cNvPr id="466" name="Group"/>
          <p:cNvGrpSpPr/>
          <p:nvPr/>
        </p:nvGrpSpPr>
        <p:grpSpPr>
          <a:xfrm>
            <a:off x="4314825" y="2740025"/>
            <a:ext cx="817563" cy="354013"/>
            <a:chOff x="0" y="0"/>
            <a:chExt cx="817562" cy="354012"/>
          </a:xfrm>
        </p:grpSpPr>
        <p:sp>
          <p:nvSpPr>
            <p:cNvPr id="464" name="Rectangle"/>
            <p:cNvSpPr/>
            <p:nvPr/>
          </p:nvSpPr>
          <p:spPr>
            <a:xfrm>
              <a:off x="0" y="0"/>
              <a:ext cx="817563" cy="354013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</a:p>
          </p:txBody>
        </p:sp>
        <p:sp>
          <p:nvSpPr>
            <p:cNvPr id="465" name="label1"/>
            <p:cNvSpPr txBox="1"/>
            <p:nvPr/>
          </p:nvSpPr>
          <p:spPr>
            <a:xfrm>
              <a:off x="187233" y="63513"/>
              <a:ext cx="443097" cy="2269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pPr/>
              <a:r>
                <a:t>label1</a:t>
              </a:r>
            </a:p>
          </p:txBody>
        </p:sp>
      </p:grpSp>
      <p:grpSp>
        <p:nvGrpSpPr>
          <p:cNvPr id="469" name="Group"/>
          <p:cNvGrpSpPr/>
          <p:nvPr/>
        </p:nvGrpSpPr>
        <p:grpSpPr>
          <a:xfrm>
            <a:off x="4314825" y="3328987"/>
            <a:ext cx="817563" cy="355601"/>
            <a:chOff x="0" y="0"/>
            <a:chExt cx="817562" cy="355599"/>
          </a:xfrm>
        </p:grpSpPr>
        <p:sp>
          <p:nvSpPr>
            <p:cNvPr id="467" name="Rectangle"/>
            <p:cNvSpPr/>
            <p:nvPr/>
          </p:nvSpPr>
          <p:spPr>
            <a:xfrm>
              <a:off x="0" y="0"/>
              <a:ext cx="817563" cy="355600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rgbClr val="000000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  <p:sp>
          <p:nvSpPr>
            <p:cNvPr id="468" name="label2"/>
            <p:cNvSpPr txBox="1"/>
            <p:nvPr/>
          </p:nvSpPr>
          <p:spPr>
            <a:xfrm>
              <a:off x="187233" y="64307"/>
              <a:ext cx="443097" cy="2269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pPr/>
              <a:r>
                <a:t>label2</a:t>
              </a:r>
            </a:p>
          </p:txBody>
        </p:sp>
      </p:grpSp>
      <p:grpSp>
        <p:nvGrpSpPr>
          <p:cNvPr id="472" name="Group"/>
          <p:cNvGrpSpPr/>
          <p:nvPr/>
        </p:nvGrpSpPr>
        <p:grpSpPr>
          <a:xfrm>
            <a:off x="8288337" y="3330575"/>
            <a:ext cx="817563" cy="355600"/>
            <a:chOff x="0" y="0"/>
            <a:chExt cx="817562" cy="355599"/>
          </a:xfrm>
        </p:grpSpPr>
        <p:sp>
          <p:nvSpPr>
            <p:cNvPr id="470" name="Rectangle"/>
            <p:cNvSpPr/>
            <p:nvPr/>
          </p:nvSpPr>
          <p:spPr>
            <a:xfrm>
              <a:off x="0" y="0"/>
              <a:ext cx="817563" cy="355600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>
                  <a:solidFill>
                    <a:srgbClr val="009999"/>
                  </a:solidFill>
                </a:defRPr>
              </a:pPr>
            </a:p>
          </p:txBody>
        </p:sp>
        <p:sp>
          <p:nvSpPr>
            <p:cNvPr id="471" name="NewKbpriv"/>
            <p:cNvSpPr txBox="1"/>
            <p:nvPr/>
          </p:nvSpPr>
          <p:spPr>
            <a:xfrm>
              <a:off x="49691" y="64307"/>
              <a:ext cx="718181" cy="2269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1000">
                  <a:solidFill>
                    <a:srgbClr val="0433FF"/>
                  </a:solidFill>
                </a:defRPr>
              </a:lvl1pPr>
            </a:lstStyle>
            <a:p>
              <a:pPr/>
              <a:r>
                <a:t>NewKbpriv</a:t>
              </a:r>
            </a:p>
          </p:txBody>
        </p:sp>
      </p:grpSp>
      <p:grpSp>
        <p:nvGrpSpPr>
          <p:cNvPr id="475" name="Group"/>
          <p:cNvGrpSpPr/>
          <p:nvPr/>
        </p:nvGrpSpPr>
        <p:grpSpPr>
          <a:xfrm>
            <a:off x="8288337" y="4144962"/>
            <a:ext cx="817563" cy="354013"/>
            <a:chOff x="0" y="0"/>
            <a:chExt cx="817562" cy="354012"/>
          </a:xfrm>
        </p:grpSpPr>
        <p:sp>
          <p:nvSpPr>
            <p:cNvPr id="473" name="Rectangle"/>
            <p:cNvSpPr/>
            <p:nvPr/>
          </p:nvSpPr>
          <p:spPr>
            <a:xfrm>
              <a:off x="0" y="0"/>
              <a:ext cx="817563" cy="354013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>
                  <a:solidFill>
                    <a:srgbClr val="FF0066"/>
                  </a:solidFill>
                </a:defRPr>
              </a:pPr>
            </a:p>
          </p:txBody>
        </p:sp>
        <p:sp>
          <p:nvSpPr>
            <p:cNvPr id="474" name="NewKapriv"/>
            <p:cNvSpPr txBox="1"/>
            <p:nvPr/>
          </p:nvSpPr>
          <p:spPr>
            <a:xfrm>
              <a:off x="49691" y="63513"/>
              <a:ext cx="718181" cy="2269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1000">
                  <a:solidFill>
                    <a:srgbClr val="FF0066"/>
                  </a:solidFill>
                </a:defRPr>
              </a:lvl1pPr>
            </a:lstStyle>
            <a:p>
              <a:pPr/>
              <a:r>
                <a:t>NewKapriv</a:t>
              </a:r>
            </a:p>
          </p:txBody>
        </p:sp>
      </p:grpSp>
      <p:grpSp>
        <p:nvGrpSpPr>
          <p:cNvPr id="478" name="Group"/>
          <p:cNvGrpSpPr/>
          <p:nvPr/>
        </p:nvGrpSpPr>
        <p:grpSpPr>
          <a:xfrm>
            <a:off x="5035550" y="3700462"/>
            <a:ext cx="2917825" cy="428626"/>
            <a:chOff x="0" y="0"/>
            <a:chExt cx="2917824" cy="428625"/>
          </a:xfrm>
        </p:grpSpPr>
        <p:sp>
          <p:nvSpPr>
            <p:cNvPr id="476" name="Oval"/>
            <p:cNvSpPr/>
            <p:nvPr/>
          </p:nvSpPr>
          <p:spPr>
            <a:xfrm>
              <a:off x="0" y="0"/>
              <a:ext cx="2917825" cy="428625"/>
            </a:xfrm>
            <a:prstGeom prst="ellipse">
              <a:avLst/>
            </a:prstGeom>
            <a:solidFill>
              <a:schemeClr val="accent1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400"/>
              </a:pPr>
            </a:p>
          </p:txBody>
        </p:sp>
        <p:sp>
          <p:nvSpPr>
            <p:cNvPr id="477" name="generate_key_material"/>
            <p:cNvSpPr txBox="1"/>
            <p:nvPr/>
          </p:nvSpPr>
          <p:spPr>
            <a:xfrm>
              <a:off x="427272" y="69900"/>
              <a:ext cx="2063281" cy="28882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>
                <a:defRPr sz="1400"/>
              </a:lvl1pPr>
            </a:lstStyle>
            <a:p>
              <a:pPr/>
              <a:r>
                <a:t>generate_key_material</a:t>
              </a:r>
            </a:p>
          </p:txBody>
        </p:sp>
      </p:grpSp>
      <p:sp>
        <p:nvSpPr>
          <p:cNvPr id="479" name="Line"/>
          <p:cNvSpPr/>
          <p:nvPr/>
        </p:nvSpPr>
        <p:spPr>
          <a:xfrm>
            <a:off x="6494462" y="4129087"/>
            <a:ext cx="1588" cy="430213"/>
          </a:xfrm>
          <a:prstGeom prst="line">
            <a:avLst/>
          </a:prstGeom>
          <a:ln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/>
          </a:p>
        </p:txBody>
      </p:sp>
      <p:grpSp>
        <p:nvGrpSpPr>
          <p:cNvPr id="482" name="Group"/>
          <p:cNvGrpSpPr/>
          <p:nvPr/>
        </p:nvGrpSpPr>
        <p:grpSpPr>
          <a:xfrm>
            <a:off x="5908675" y="4575188"/>
            <a:ext cx="1173163" cy="366686"/>
            <a:chOff x="0" y="0"/>
            <a:chExt cx="1173162" cy="366685"/>
          </a:xfrm>
        </p:grpSpPr>
        <p:sp>
          <p:nvSpPr>
            <p:cNvPr id="480" name="Rectangle"/>
            <p:cNvSpPr/>
            <p:nvPr/>
          </p:nvSpPr>
          <p:spPr>
            <a:xfrm>
              <a:off x="0" y="6336"/>
              <a:ext cx="1173163" cy="354013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rgbClr val="000000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>
                  <a:solidFill>
                    <a:srgbClr val="FF0066"/>
                  </a:solidFill>
                </a:defRPr>
              </a:pPr>
            </a:p>
          </p:txBody>
        </p:sp>
        <p:sp>
          <p:nvSpPr>
            <p:cNvPr id="481" name="result:Kbsession…"/>
            <p:cNvSpPr txBox="1"/>
            <p:nvPr/>
          </p:nvSpPr>
          <p:spPr>
            <a:xfrm>
              <a:off x="50974" y="0"/>
              <a:ext cx="1071214" cy="3666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/>
            <a:p>
              <a:pPr algn="ctr">
                <a:defRPr sz="1000"/>
              </a:pPr>
              <a:r>
                <a:t>result:</a:t>
              </a:r>
              <a:r>
                <a:rPr>
                  <a:solidFill>
                    <a:srgbClr val="0433FF"/>
                  </a:solidFill>
                </a:rPr>
                <a:t>Kbsession</a:t>
              </a:r>
              <a:endParaRPr>
                <a:solidFill>
                  <a:srgbClr val="009999"/>
                </a:solidFill>
              </a:endParaRPr>
            </a:p>
            <a:p>
              <a:pPr algn="ctr">
                <a:defRPr sz="1000">
                  <a:solidFill>
                    <a:srgbClr val="FF0066"/>
                  </a:solidFill>
                </a:defRPr>
              </a:pPr>
              <a:r>
                <a:t>Kasession</a:t>
              </a:r>
            </a:p>
          </p:txBody>
        </p:sp>
      </p:grpSp>
      <p:grpSp>
        <p:nvGrpSpPr>
          <p:cNvPr id="485" name="Group"/>
          <p:cNvGrpSpPr/>
          <p:nvPr/>
        </p:nvGrpSpPr>
        <p:grpSpPr>
          <a:xfrm>
            <a:off x="6707187" y="2727325"/>
            <a:ext cx="817563" cy="355600"/>
            <a:chOff x="0" y="0"/>
            <a:chExt cx="817562" cy="355599"/>
          </a:xfrm>
        </p:grpSpPr>
        <p:sp>
          <p:nvSpPr>
            <p:cNvPr id="483" name="Rectangle"/>
            <p:cNvSpPr/>
            <p:nvPr/>
          </p:nvSpPr>
          <p:spPr>
            <a:xfrm>
              <a:off x="0" y="0"/>
              <a:ext cx="817563" cy="355600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>
                  <a:solidFill>
                    <a:srgbClr val="FF0066"/>
                  </a:solidFill>
                </a:defRPr>
              </a:pPr>
            </a:p>
          </p:txBody>
        </p:sp>
        <p:sp>
          <p:nvSpPr>
            <p:cNvPr id="484" name="Kapub"/>
            <p:cNvSpPr txBox="1"/>
            <p:nvPr/>
          </p:nvSpPr>
          <p:spPr>
            <a:xfrm>
              <a:off x="173094" y="64307"/>
              <a:ext cx="471374" cy="2269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1000">
                  <a:solidFill>
                    <a:srgbClr val="FF0066"/>
                  </a:solidFill>
                </a:defRPr>
              </a:lvl1pPr>
            </a:lstStyle>
            <a:p>
              <a:pPr/>
              <a:r>
                <a:t>Kapub</a:t>
              </a:r>
            </a:p>
          </p:txBody>
        </p:sp>
      </p:grpSp>
      <p:sp>
        <p:nvSpPr>
          <p:cNvPr id="506" name="Connection Line"/>
          <p:cNvSpPr/>
          <p:nvPr/>
        </p:nvSpPr>
        <p:spPr>
          <a:xfrm>
            <a:off x="6628745" y="3087687"/>
            <a:ext cx="374845" cy="6089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>
            <a:solidFill>
              <a:srgbClr val="000000"/>
            </a:solidFill>
            <a:bevel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487" name="B"/>
          <p:cNvSpPr txBox="1"/>
          <p:nvPr/>
        </p:nvSpPr>
        <p:spPr>
          <a:xfrm>
            <a:off x="6400800" y="2178050"/>
            <a:ext cx="1041400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>
                <a:solidFill>
                  <a:srgbClr val="009999"/>
                </a:solidFill>
              </a:defRPr>
            </a:lvl1pPr>
          </a:lstStyle>
          <a:p>
            <a:pPr/>
            <a:r>
              <a:t>B</a:t>
            </a:r>
          </a:p>
        </p:txBody>
      </p:sp>
      <p:sp>
        <p:nvSpPr>
          <p:cNvPr id="507" name="Connection Line"/>
          <p:cNvSpPr/>
          <p:nvPr/>
        </p:nvSpPr>
        <p:spPr>
          <a:xfrm>
            <a:off x="7419296" y="3584675"/>
            <a:ext cx="864280" cy="1594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>
            <a:solidFill>
              <a:srgbClr val="000000"/>
            </a:solidFill>
            <a:bevel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508" name="Connection Line"/>
          <p:cNvSpPr/>
          <p:nvPr/>
        </p:nvSpPr>
        <p:spPr>
          <a:xfrm>
            <a:off x="7418202" y="4085542"/>
            <a:ext cx="865374" cy="1599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0" y="0"/>
                </a:lnTo>
              </a:path>
            </a:pathLst>
          </a:custGeom>
          <a:ln>
            <a:solidFill>
              <a:srgbClr val="000000"/>
            </a:solidFill>
            <a:bevel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490" name="Line"/>
          <p:cNvSpPr/>
          <p:nvPr/>
        </p:nvSpPr>
        <p:spPr>
          <a:xfrm flipH="1">
            <a:off x="3344862" y="2917825"/>
            <a:ext cx="969963" cy="766763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91" name="Line"/>
          <p:cNvSpPr/>
          <p:nvPr/>
        </p:nvSpPr>
        <p:spPr>
          <a:xfrm>
            <a:off x="5132387" y="2917824"/>
            <a:ext cx="954088" cy="766764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509" name="Connection Line"/>
          <p:cNvSpPr/>
          <p:nvPr/>
        </p:nvSpPr>
        <p:spPr>
          <a:xfrm>
            <a:off x="3750531" y="3600399"/>
            <a:ext cx="559532" cy="1266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>
            <a:solidFill>
              <a:srgbClr val="000000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510" name="Connection Line"/>
          <p:cNvSpPr/>
          <p:nvPr/>
        </p:nvSpPr>
        <p:spPr>
          <a:xfrm>
            <a:off x="5137150" y="3602063"/>
            <a:ext cx="558206" cy="1286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>
            <a:solidFill>
              <a:srgbClr val="000000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494" name="note:…"/>
          <p:cNvSpPr txBox="1"/>
          <p:nvPr/>
        </p:nvSpPr>
        <p:spPr>
          <a:xfrm>
            <a:off x="1395412" y="5130800"/>
            <a:ext cx="6557963" cy="11507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note:</a:t>
            </a:r>
          </a:p>
          <a:p>
            <a:pPr/>
            <a:r>
              <a:t>1.label2 can be any string</a:t>
            </a:r>
          </a:p>
          <a:p>
            <a:pPr/>
            <a:r>
              <a:t>2.inside generate_key_material, will call prf function</a:t>
            </a:r>
          </a:p>
          <a:p>
            <a:pPr/>
            <a:r>
              <a:t>3.the session key will be used for chacha_poly1305</a:t>
            </a:r>
          </a:p>
        </p:txBody>
      </p:sp>
      <p:grpSp>
        <p:nvGrpSpPr>
          <p:cNvPr id="497" name="Group"/>
          <p:cNvGrpSpPr/>
          <p:nvPr/>
        </p:nvGrpSpPr>
        <p:grpSpPr>
          <a:xfrm>
            <a:off x="3097212" y="2727325"/>
            <a:ext cx="817563" cy="355600"/>
            <a:chOff x="0" y="0"/>
            <a:chExt cx="817562" cy="355599"/>
          </a:xfrm>
        </p:grpSpPr>
        <p:sp>
          <p:nvSpPr>
            <p:cNvPr id="495" name="Rectangle"/>
            <p:cNvSpPr/>
            <p:nvPr/>
          </p:nvSpPr>
          <p:spPr>
            <a:xfrm>
              <a:off x="0" y="0"/>
              <a:ext cx="817563" cy="355600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>
                  <a:solidFill>
                    <a:srgbClr val="FF0066"/>
                  </a:solidFill>
                </a:defRPr>
              </a:pPr>
            </a:p>
          </p:txBody>
        </p:sp>
        <p:sp>
          <p:nvSpPr>
            <p:cNvPr id="496" name="Kashared"/>
            <p:cNvSpPr txBox="1"/>
            <p:nvPr/>
          </p:nvSpPr>
          <p:spPr>
            <a:xfrm>
              <a:off x="84882" y="64307"/>
              <a:ext cx="647798" cy="2269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1000">
                  <a:solidFill>
                    <a:srgbClr val="FF0066"/>
                  </a:solidFill>
                </a:defRPr>
              </a:lvl1pPr>
            </a:lstStyle>
            <a:p>
              <a:pPr/>
              <a:r>
                <a:t>Kashared</a:t>
              </a:r>
            </a:p>
          </p:txBody>
        </p:sp>
      </p:grpSp>
      <p:grpSp>
        <p:nvGrpSpPr>
          <p:cNvPr id="500" name="Group"/>
          <p:cNvGrpSpPr/>
          <p:nvPr/>
        </p:nvGrpSpPr>
        <p:grpSpPr>
          <a:xfrm>
            <a:off x="5583237" y="2727325"/>
            <a:ext cx="817563" cy="355600"/>
            <a:chOff x="0" y="0"/>
            <a:chExt cx="817562" cy="355599"/>
          </a:xfrm>
        </p:grpSpPr>
        <p:sp>
          <p:nvSpPr>
            <p:cNvPr id="498" name="Rectangle"/>
            <p:cNvSpPr/>
            <p:nvPr/>
          </p:nvSpPr>
          <p:spPr>
            <a:xfrm>
              <a:off x="0" y="0"/>
              <a:ext cx="817563" cy="355600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rgbClr val="000000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>
                  <a:solidFill>
                    <a:srgbClr val="009999"/>
                  </a:solidFill>
                </a:defRPr>
              </a:pPr>
            </a:p>
          </p:txBody>
        </p:sp>
        <p:sp>
          <p:nvSpPr>
            <p:cNvPr id="499" name="Kbshared"/>
            <p:cNvSpPr txBox="1"/>
            <p:nvPr/>
          </p:nvSpPr>
          <p:spPr>
            <a:xfrm>
              <a:off x="84882" y="64307"/>
              <a:ext cx="647798" cy="2269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1000">
                  <a:solidFill>
                    <a:srgbClr val="0433FF"/>
                  </a:solidFill>
                </a:defRPr>
              </a:lvl1pPr>
            </a:lstStyle>
            <a:p>
              <a:pPr/>
              <a:r>
                <a:t>Kbshared</a:t>
              </a:r>
            </a:p>
          </p:txBody>
        </p:sp>
      </p:grpSp>
      <p:sp>
        <p:nvSpPr>
          <p:cNvPr id="501" name="Line"/>
          <p:cNvSpPr/>
          <p:nvPr/>
        </p:nvSpPr>
        <p:spPr>
          <a:xfrm flipH="1">
            <a:off x="3097212" y="3094037"/>
            <a:ext cx="409576" cy="590551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502" name="Line"/>
          <p:cNvSpPr/>
          <p:nvPr/>
        </p:nvSpPr>
        <p:spPr>
          <a:xfrm>
            <a:off x="5991225" y="3082924"/>
            <a:ext cx="269876" cy="601664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503" name="为什么是两个sessions ？"/>
          <p:cNvSpPr txBox="1"/>
          <p:nvPr/>
        </p:nvSpPr>
        <p:spPr>
          <a:xfrm>
            <a:off x="3402919" y="4821341"/>
            <a:ext cx="2657250" cy="408941"/>
          </a:xfrm>
          <a:prstGeom prst="rect">
            <a:avLst/>
          </a:prstGeom>
          <a:solidFill>
            <a:srgbClr val="FF7E7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为什么是两个sessions ？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默认设计模板">
  <a:themeElements>
    <a:clrScheme name="默认设计模板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A7C6E5"/>
      </a:accent1>
      <a:accent2>
        <a:srgbClr val="333399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默认设计模板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默认设计模板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默认设计模板">
  <a:themeElements>
    <a:clrScheme name="默认设计模板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A7C6E5"/>
      </a:accent1>
      <a:accent2>
        <a:srgbClr val="333399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默认设计模板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默认设计模板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