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58" r:id="rId7"/>
    <p:sldId id="266" r:id="rId8"/>
    <p:sldId id="267" r:id="rId9"/>
    <p:sldId id="268" r:id="rId10"/>
    <p:sldId id="264" r:id="rId11"/>
    <p:sldId id="263" r:id="rId12"/>
    <p:sldId id="269" r:id="rId13"/>
    <p:sldId id="270" r:id="rId14"/>
    <p:sldId id="261" r:id="rId15"/>
    <p:sldId id="262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5"/>
  </p:normalViewPr>
  <p:slideViewPr>
    <p:cSldViewPr snapToGrid="0">
      <p:cViewPr varScale="1">
        <p:scale>
          <a:sx n="120" d="100"/>
          <a:sy n="120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76775-887B-294A-65A9-D065BB975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1DF75D-45C4-1BB1-1AC1-EE8D65E1A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DF7B6-A2BD-5206-187F-E2E87AB3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7E83A-A999-2A2F-6B06-811C8548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D9E08-207F-77D1-1C89-456DD273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74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8C28C-BFE6-A7CB-ADB8-C2211996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BADACC-3214-E085-D0D7-2488ED401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F177A2-908E-0BE9-19B3-24EDB82B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AA40C-B2BD-482D-A588-D0B75B78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ED4807-7863-02F4-4A7B-BB4EA0B3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70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A05C91-9201-4562-B57F-5AA6F295F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A48519-E86F-A70A-B734-9BC40A89A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74640-F6CD-98B7-BC62-B1804CBE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26BB4A-91AD-14EE-5C0E-60179B41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13E66-4FD6-2C48-F034-CCD4E5FB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41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1BB49-99C7-3FBD-2EBE-28320170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106F32-CA1F-F334-E2BA-121022EFD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6C084-A8D8-D6AB-587E-4493F62A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C4D2B-8F8C-92A1-F91D-829BB3FF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465C13-C1FA-68CE-8324-9F6CE480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59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C2EE9-E025-3343-E89E-B1DAFBDD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5707BB-E3AF-6725-1752-09D0D4359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5730B4-2B01-7CF3-768B-95D5A432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5F327-CA80-8EA7-AB91-BB5FC83A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E6D38A-88B8-1BDF-90FF-EC827688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B2341-13FA-3F11-74FF-C8A87752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71BB3D-7346-6A7D-9573-A4B744899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E6FF8B-00AF-4AA4-F5B4-D13BF8585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2DF4FA-8713-6891-D64A-F73441DC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04.02.25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C8CE6B-8A8E-C399-D8C0-A8437A2E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2AF54B-07EB-39C1-36F7-2558B413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16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0E835-C56B-47AA-C693-DADD4826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1558BF-DD01-CF09-68A1-BEA4BCA86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A30DB7-70A3-8A59-B87D-BC1359659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0DE860-C6F4-1078-D400-A5C08241A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A3726F-713F-0A61-91A9-E88C2F6D5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B06B78-7710-51C3-11CD-CD3A482F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04.02.25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0B5F0E-9593-65D2-EA40-AF83C86C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0D376A-9C11-9DAF-5B4D-54972B64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7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5B670-7B1A-6AB2-4B21-37F9E30F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AD52FC-2540-51BA-3891-7A904C64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04.02.25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189FE6-AE2E-BC10-62B9-1820F69A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BFBFC7-AC90-B9E5-D7B8-11E55C77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9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0A75BD-61C8-6FCE-4577-8EBDC6B1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04.02.25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7AC189-4FAB-96A5-B3D0-58CE1BDC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1E198A-6F0C-4EBA-EDAE-53FB7E5E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66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13D9D-0E9D-EF26-96E9-C8B1081F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F3F818-1FBB-6398-131F-EB09963E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A19699-38DB-0D83-385D-EA0D5576C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9FC1B8-EFD5-D6D1-2DE8-43584B9E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04.02.25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5433CA-8CD4-742E-80BE-8624BB06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046D7C-BE45-7E3C-7E89-D68C9D59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7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613FD-9446-3E3A-6411-9AFA9775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578609-EDD7-BF87-5F79-23C23E47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A1E9F7-6B1B-199B-72F4-7FEDD5605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E2A300-9E72-7020-F327-1FC6B4D0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04.02.25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E6900C-ED65-2815-FF82-01CB8867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D64094-B49E-3109-034A-BFB2700F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5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7408AC-E845-E3A0-CC3D-61D9E092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67569B-7238-300B-75C2-65DF42A7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A86415-65F4-9B07-3D71-05EB87D1C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6DBFC3-540E-6444-9571-9AC72F552CFB}" type="datetimeFigureOut">
              <a:rPr lang="de-DE" smtClean="0"/>
              <a:t>04.02.25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05173-9C30-8C0B-742C-52F5AB8A4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CE581-715E-1A77-1E5E-5DB859246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21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DB2E2-66A0-3B76-A5C8-821F1488C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30CEE2-D18C-66AA-2BC5-011C5F2D1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Building-Blocks</a:t>
            </a:r>
          </a:p>
        </p:txBody>
      </p:sp>
    </p:spTree>
    <p:extLst>
      <p:ext uri="{BB962C8B-B14F-4D97-AF65-F5344CB8AC3E}">
        <p14:creationId xmlns:p14="http://schemas.microsoft.com/office/powerpoint/2010/main" val="76429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41A03-276B-983F-CA94-025243CC4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D93E79D-ECAA-D610-93E4-409B8195162D}"/>
              </a:ext>
            </a:extLst>
          </p:cNvPr>
          <p:cNvSpPr txBox="1"/>
          <p:nvPr/>
        </p:nvSpPr>
        <p:spPr>
          <a:xfrm>
            <a:off x="10434468" y="6127161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LLM-Gateway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A2FC194-3B63-1CC9-7AE8-99DEE824F31D}"/>
              </a:ext>
            </a:extLst>
          </p:cNvPr>
          <p:cNvSpPr/>
          <p:nvPr/>
        </p:nvSpPr>
        <p:spPr>
          <a:xfrm>
            <a:off x="3664835" y="1790885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2BBD9A7-CA62-D115-15A9-A1DFDB44F6A0}"/>
              </a:ext>
            </a:extLst>
          </p:cNvPr>
          <p:cNvSpPr/>
          <p:nvPr/>
        </p:nvSpPr>
        <p:spPr>
          <a:xfrm>
            <a:off x="9454929" y="1771920"/>
            <a:ext cx="1534632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vLLM</a:t>
            </a:r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A75E94E8-ACC9-C201-9380-30EE5483B43C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3459271" y="2939898"/>
            <a:ext cx="205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A78513DE-A141-FEE6-BA43-29869C51B57F}"/>
              </a:ext>
            </a:extLst>
          </p:cNvPr>
          <p:cNvSpPr/>
          <p:nvPr/>
        </p:nvSpPr>
        <p:spPr>
          <a:xfrm>
            <a:off x="3664835" y="4378507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</a:t>
            </a:r>
            <a:r>
              <a:rPr lang="de-DE" dirty="0" err="1"/>
              <a:t>Usage</a:t>
            </a:r>
            <a:endParaRPr lang="de-DE" dirty="0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514EDD3B-641C-CB8C-0D1C-DF044BF03CF2}"/>
              </a:ext>
            </a:extLst>
          </p:cNvPr>
          <p:cNvCxnSpPr>
            <a:stCxn id="3" idx="2"/>
            <a:endCxn id="8" idx="1"/>
          </p:cNvCxnSpPr>
          <p:nvPr/>
        </p:nvCxnSpPr>
        <p:spPr>
          <a:xfrm>
            <a:off x="4432151" y="4088911"/>
            <a:ext cx="0" cy="289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691FBB9-D0E0-4E84-359C-821D8CE3DAE1}"/>
              </a:ext>
            </a:extLst>
          </p:cNvPr>
          <p:cNvSpPr txBox="1"/>
          <p:nvPr/>
        </p:nvSpPr>
        <p:spPr>
          <a:xfrm>
            <a:off x="2910806" y="1316623"/>
            <a:ext cx="26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Unified interface </a:t>
            </a:r>
            <a:r>
              <a:rPr lang="de-DE" dirty="0" err="1"/>
              <a:t>to</a:t>
            </a:r>
            <a:r>
              <a:rPr lang="de-DE" dirty="0"/>
              <a:t> LLMs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AD67A94-13A8-C773-1900-9E5DB69DC808}"/>
              </a:ext>
            </a:extLst>
          </p:cNvPr>
          <p:cNvSpPr txBox="1"/>
          <p:nvPr/>
        </p:nvSpPr>
        <p:spPr>
          <a:xfrm>
            <a:off x="1381487" y="4428120"/>
            <a:ext cx="23571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virtual </a:t>
            </a:r>
            <a:r>
              <a:rPr lang="de-DE" dirty="0" err="1"/>
              <a:t>keys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rate </a:t>
            </a:r>
            <a:r>
              <a:rPr lang="de-DE" dirty="0" err="1"/>
              <a:t>limit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track </a:t>
            </a:r>
            <a:r>
              <a:rPr lang="de-DE" dirty="0" err="1"/>
              <a:t>spend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budgets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per virtual </a:t>
            </a:r>
            <a:r>
              <a:rPr lang="de-DE" dirty="0" err="1"/>
              <a:t>key</a:t>
            </a:r>
            <a:r>
              <a:rPr lang="de-DE" dirty="0"/>
              <a:t>/</a:t>
            </a:r>
            <a:r>
              <a:rPr lang="de-DE" dirty="0" err="1"/>
              <a:t>user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80242-2120-6486-282E-16CAA86A0564}"/>
              </a:ext>
            </a:extLst>
          </p:cNvPr>
          <p:cNvSpPr/>
          <p:nvPr/>
        </p:nvSpPr>
        <p:spPr>
          <a:xfrm>
            <a:off x="9454929" y="2549804"/>
            <a:ext cx="1534632" cy="580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Ollama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70E1B4B-20AE-A2FC-DC2B-C70EB992332C}"/>
              </a:ext>
            </a:extLst>
          </p:cNvPr>
          <p:cNvSpPr txBox="1"/>
          <p:nvPr/>
        </p:nvSpPr>
        <p:spPr>
          <a:xfrm>
            <a:off x="7224869" y="4441202"/>
            <a:ext cx="1911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router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  <a:p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141570-F14A-F6D9-9BA7-1AA8DE9B9228}"/>
              </a:ext>
            </a:extLst>
          </p:cNvPr>
          <p:cNvSpPr/>
          <p:nvPr/>
        </p:nvSpPr>
        <p:spPr>
          <a:xfrm>
            <a:off x="5631711" y="1790885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9368CA87-10B9-FE4C-1668-19460C84FB4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395483" y="4088911"/>
            <a:ext cx="3544" cy="440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16187CA9-AD66-DD44-69BF-32F0AD4152D1}"/>
              </a:ext>
            </a:extLst>
          </p:cNvPr>
          <p:cNvSpPr/>
          <p:nvPr/>
        </p:nvSpPr>
        <p:spPr>
          <a:xfrm>
            <a:off x="3664835" y="1790885"/>
            <a:ext cx="5309044" cy="2298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9FFE8965-B8B0-AE9D-6A67-AC64B85B8D50}"/>
              </a:ext>
            </a:extLst>
          </p:cNvPr>
          <p:cNvSpPr/>
          <p:nvPr/>
        </p:nvSpPr>
        <p:spPr>
          <a:xfrm>
            <a:off x="3813985" y="2171341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virtual </a:t>
            </a:r>
            <a:r>
              <a:rPr lang="de-DE" sz="1200" dirty="0" err="1"/>
              <a:t>key</a:t>
            </a:r>
            <a:r>
              <a:rPr lang="de-DE" sz="1200" dirty="0"/>
              <a:t> (</a:t>
            </a:r>
            <a:r>
              <a:rPr lang="de-DE" sz="1200" dirty="0" err="1"/>
              <a:t>Bearer</a:t>
            </a:r>
            <a:r>
              <a:rPr lang="de-DE" sz="1200" dirty="0"/>
              <a:t>)</a:t>
            </a: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C393F13F-31E8-EF41-BB67-8C41C450364D}"/>
              </a:ext>
            </a:extLst>
          </p:cNvPr>
          <p:cNvSpPr/>
          <p:nvPr/>
        </p:nvSpPr>
        <p:spPr>
          <a:xfrm>
            <a:off x="7473004" y="2171338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Routing</a:t>
            </a:r>
          </a:p>
          <a:p>
            <a:r>
              <a:rPr lang="de-DE" sz="800" dirty="0" err="1"/>
              <a:t>with</a:t>
            </a:r>
            <a:r>
              <a:rPr lang="de-DE" sz="800" dirty="0"/>
              <a:t> Load </a:t>
            </a:r>
            <a:r>
              <a:rPr lang="de-DE" sz="800" dirty="0" err="1"/>
              <a:t>Balancing</a:t>
            </a:r>
            <a:r>
              <a:rPr lang="de-DE" sz="800" dirty="0"/>
              <a:t>, </a:t>
            </a:r>
            <a:r>
              <a:rPr lang="de-DE" sz="800" dirty="0" err="1"/>
              <a:t>Fallback</a:t>
            </a:r>
            <a:r>
              <a:rPr lang="de-DE" sz="800" dirty="0"/>
              <a:t> &amp; </a:t>
            </a:r>
            <a:r>
              <a:rPr lang="de-DE" sz="800" dirty="0" err="1"/>
              <a:t>Retry</a:t>
            </a:r>
            <a:endParaRPr lang="de-DE" sz="800" dirty="0"/>
          </a:p>
        </p:txBody>
      </p: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A1C30941-E972-8C2C-E00F-2DD8DFBF0C17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8818037" y="2081772"/>
            <a:ext cx="636892" cy="3796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4D443C9D-BEE2-E866-EC2D-19BA978F679B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>
            <a:off x="8818037" y="2461424"/>
            <a:ext cx="636892" cy="3788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Zylinder 34">
            <a:extLst>
              <a:ext uri="{FF2B5EF4-FFF2-40B4-BE49-F238E27FC236}">
                <a16:creationId xmlns:a16="http://schemas.microsoft.com/office/drawing/2014/main" id="{592B9945-3F75-D8F5-8EA5-33524BEDF887}"/>
              </a:ext>
            </a:extLst>
          </p:cNvPr>
          <p:cNvSpPr/>
          <p:nvPr/>
        </p:nvSpPr>
        <p:spPr>
          <a:xfrm rot="16200000">
            <a:off x="5669983" y="1073857"/>
            <a:ext cx="1043564" cy="480439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t"/>
          <a:lstStyle/>
          <a:p>
            <a:pPr algn="ctr"/>
            <a:r>
              <a:rPr lang="de-DE" sz="1200" dirty="0"/>
              <a:t>Post </a:t>
            </a:r>
            <a:r>
              <a:rPr lang="de-DE" sz="1200" dirty="0" err="1"/>
              <a:t>Requests</a:t>
            </a:r>
            <a:r>
              <a:rPr lang="de-DE" sz="1200" dirty="0"/>
              <a:t> (</a:t>
            </a:r>
            <a:r>
              <a:rPr lang="de-DE" sz="1200" dirty="0" err="1"/>
              <a:t>async</a:t>
            </a:r>
            <a:r>
              <a:rPr lang="de-DE" sz="1200" dirty="0"/>
              <a:t> </a:t>
            </a:r>
            <a:r>
              <a:rPr lang="de-DE" sz="1200" dirty="0" err="1"/>
              <a:t>updates</a:t>
            </a:r>
            <a:r>
              <a:rPr lang="de-DE" sz="1200" dirty="0"/>
              <a:t>)</a:t>
            </a: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D6C802E4-FB49-DAA7-1ED4-679E53807D68}"/>
              </a:ext>
            </a:extLst>
          </p:cNvPr>
          <p:cNvSpPr/>
          <p:nvPr/>
        </p:nvSpPr>
        <p:spPr>
          <a:xfrm>
            <a:off x="5759168" y="3309886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Token &amp; </a:t>
            </a:r>
            <a:r>
              <a:rPr lang="de-DE" sz="1200" dirty="0" err="1"/>
              <a:t>Usage</a:t>
            </a:r>
            <a:r>
              <a:rPr lang="de-DE" sz="1200" dirty="0"/>
              <a:t> </a:t>
            </a:r>
            <a:r>
              <a:rPr lang="de-DE" sz="1200" dirty="0" err="1"/>
              <a:t>tracking</a:t>
            </a:r>
            <a:endParaRPr lang="de-DE" sz="800" dirty="0"/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9050511B-CE33-7916-6984-FE7BAABE1928}"/>
              </a:ext>
            </a:extLst>
          </p:cNvPr>
          <p:cNvSpPr/>
          <p:nvPr/>
        </p:nvSpPr>
        <p:spPr>
          <a:xfrm>
            <a:off x="7078241" y="3319706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Logging</a:t>
            </a:r>
            <a:endParaRPr lang="de-DE" sz="1200" dirty="0"/>
          </a:p>
          <a:p>
            <a:r>
              <a:rPr lang="de-DE" sz="1200" dirty="0"/>
              <a:t>(</a:t>
            </a:r>
            <a:r>
              <a:rPr lang="de-DE" sz="1200" dirty="0" err="1"/>
              <a:t>langfuse</a:t>
            </a:r>
            <a:r>
              <a:rPr lang="de-DE" sz="1200" dirty="0"/>
              <a:t> </a:t>
            </a:r>
            <a:r>
              <a:rPr lang="de-DE" sz="1200" dirty="0" err="1"/>
              <a:t>integration</a:t>
            </a:r>
            <a:r>
              <a:rPr lang="de-DE" sz="1200" dirty="0"/>
              <a:t>)</a:t>
            </a:r>
            <a:endParaRPr lang="de-DE" sz="8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6404238-B9D9-0E5B-225F-48F2E21F4A25}"/>
              </a:ext>
            </a:extLst>
          </p:cNvPr>
          <p:cNvSpPr/>
          <p:nvPr/>
        </p:nvSpPr>
        <p:spPr>
          <a:xfrm>
            <a:off x="523350" y="2176105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02203D0-DFF0-E3BF-AD2F-B3A6C378D89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57982" y="2461427"/>
            <a:ext cx="1756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B31ADDFA-CFD9-5783-52C3-6FB591084045}"/>
              </a:ext>
            </a:extLst>
          </p:cNvPr>
          <p:cNvSpPr txBox="1"/>
          <p:nvPr/>
        </p:nvSpPr>
        <p:spPr>
          <a:xfrm>
            <a:off x="397627" y="6089007"/>
            <a:ext cx="452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Anlehnung an </a:t>
            </a:r>
            <a:r>
              <a:rPr lang="de-DE" dirty="0" err="1"/>
              <a:t>LiteLLM.proxy</a:t>
            </a:r>
            <a:r>
              <a:rPr lang="de-DE" dirty="0"/>
              <a:t> Architektur</a:t>
            </a:r>
          </a:p>
        </p:txBody>
      </p:sp>
      <p:sp>
        <p:nvSpPr>
          <p:cNvPr id="49" name="Zylinder 48">
            <a:extLst>
              <a:ext uri="{FF2B5EF4-FFF2-40B4-BE49-F238E27FC236}">
                <a16:creationId xmlns:a16="http://schemas.microsoft.com/office/drawing/2014/main" id="{55BB0E58-0765-EFA2-DBC0-999F7B07DCC5}"/>
              </a:ext>
            </a:extLst>
          </p:cNvPr>
          <p:cNvSpPr/>
          <p:nvPr/>
        </p:nvSpPr>
        <p:spPr>
          <a:xfrm>
            <a:off x="5664569" y="4374042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CDC12B9F-B551-FF58-FE65-6DB30A25C289}"/>
              </a:ext>
            </a:extLst>
          </p:cNvPr>
          <p:cNvSpPr/>
          <p:nvPr/>
        </p:nvSpPr>
        <p:spPr>
          <a:xfrm>
            <a:off x="4351993" y="3303728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Guardrails</a:t>
            </a:r>
            <a:endParaRPr lang="de-DE" sz="8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D45F491-D47A-5BAE-4C22-7F20CDCFABBF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145520" y="2751509"/>
            <a:ext cx="1" cy="2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165EF593-BAC9-9AE0-E832-12DF48335EAC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2057982" y="3476054"/>
            <a:ext cx="17315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7DBA12C-145F-0EE9-B3FF-C5D28B60DA8F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4797645" y="2461424"/>
            <a:ext cx="267535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10A9674F-D4C8-EF44-143C-58DE7412E80D}"/>
              </a:ext>
            </a:extLst>
          </p:cNvPr>
          <p:cNvSpPr/>
          <p:nvPr/>
        </p:nvSpPr>
        <p:spPr>
          <a:xfrm>
            <a:off x="4913201" y="2171340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rate </a:t>
            </a:r>
            <a:r>
              <a:rPr lang="de-DE" sz="1200" dirty="0" err="1"/>
              <a:t>limit</a:t>
            </a:r>
            <a:endParaRPr lang="de-DE" sz="1200" dirty="0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8254989A-15C6-7F0F-13DA-AFA52B4053B2}"/>
              </a:ext>
            </a:extLst>
          </p:cNvPr>
          <p:cNvSpPr/>
          <p:nvPr/>
        </p:nvSpPr>
        <p:spPr>
          <a:xfrm>
            <a:off x="6012416" y="2171339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Handle</a:t>
            </a:r>
            <a:br>
              <a:rPr lang="de-DE" sz="1200" dirty="0"/>
            </a:br>
            <a:r>
              <a:rPr lang="de-DE" sz="800" dirty="0"/>
              <a:t>/v1/</a:t>
            </a:r>
            <a:r>
              <a:rPr lang="de-DE" sz="800" dirty="0" err="1"/>
              <a:t>chat</a:t>
            </a:r>
            <a:r>
              <a:rPr lang="de-DE" sz="800" dirty="0"/>
              <a:t>/</a:t>
            </a:r>
            <a:r>
              <a:rPr lang="de-DE" sz="800" dirty="0" err="1"/>
              <a:t>completions</a:t>
            </a:r>
            <a:endParaRPr lang="de-DE" sz="800" dirty="0"/>
          </a:p>
          <a:p>
            <a:r>
              <a:rPr lang="de-DE" sz="800" dirty="0"/>
              <a:t>/v1/</a:t>
            </a:r>
            <a:r>
              <a:rPr lang="de-DE" sz="800" dirty="0" err="1"/>
              <a:t>embeddings</a:t>
            </a:r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86960DB-31E6-22C2-9F54-63F342F85476}"/>
              </a:ext>
            </a:extLst>
          </p:cNvPr>
          <p:cNvSpPr/>
          <p:nvPr/>
        </p:nvSpPr>
        <p:spPr>
          <a:xfrm>
            <a:off x="3062176" y="1790885"/>
            <a:ext cx="397095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OpenAI</a:t>
            </a:r>
            <a:r>
              <a:rPr lang="de-DE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66610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A740A-B22E-267E-685E-57A569EAA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>
            <a:extLst>
              <a:ext uri="{FF2B5EF4-FFF2-40B4-BE49-F238E27FC236}">
                <a16:creationId xmlns:a16="http://schemas.microsoft.com/office/drawing/2014/main" id="{4B3E0AAE-2699-86BB-A4EC-67E30A66A1AA}"/>
              </a:ext>
            </a:extLst>
          </p:cNvPr>
          <p:cNvSpPr/>
          <p:nvPr/>
        </p:nvSpPr>
        <p:spPr>
          <a:xfrm>
            <a:off x="7556204" y="276512"/>
            <a:ext cx="1713693" cy="5979206"/>
          </a:xfrm>
          <a:prstGeom prst="rect">
            <a:avLst/>
          </a:prstGeom>
          <a:solidFill>
            <a:schemeClr val="accent3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F385F5DB-B773-29B1-44C4-F6936739CFD2}"/>
              </a:ext>
            </a:extLst>
          </p:cNvPr>
          <p:cNvSpPr/>
          <p:nvPr/>
        </p:nvSpPr>
        <p:spPr>
          <a:xfrm>
            <a:off x="2780825" y="3514752"/>
            <a:ext cx="4692180" cy="2766615"/>
          </a:xfrm>
          <a:prstGeom prst="rect">
            <a:avLst/>
          </a:prstGeom>
          <a:solidFill>
            <a:schemeClr val="accent1">
              <a:lumMod val="20000"/>
              <a:lumOff val="8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r"/>
            <a:r>
              <a:rPr lang="de-DE" dirty="0" err="1"/>
              <a:t>Managed</a:t>
            </a:r>
            <a:r>
              <a:rPr lang="de-DE" dirty="0"/>
              <a:t> PostgreSQL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CB8904B-0BD5-8C40-47C5-01585EECF6D0}"/>
              </a:ext>
            </a:extLst>
          </p:cNvPr>
          <p:cNvSpPr/>
          <p:nvPr/>
        </p:nvSpPr>
        <p:spPr>
          <a:xfrm>
            <a:off x="9324877" y="2693042"/>
            <a:ext cx="2758471" cy="3588325"/>
          </a:xfrm>
          <a:prstGeom prst="rect">
            <a:avLst/>
          </a:prstGeom>
          <a:solidFill>
            <a:schemeClr val="accent5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de-DE" dirty="0"/>
              <a:t>S3 Storage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81058E1-FA51-37E4-BA72-F075BC78C6C8}"/>
              </a:ext>
            </a:extLst>
          </p:cNvPr>
          <p:cNvSpPr txBox="1"/>
          <p:nvPr/>
        </p:nvSpPr>
        <p:spPr>
          <a:xfrm>
            <a:off x="67883" y="546173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LLM-Gateway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42DE95F-898E-479C-DD7F-F06CE137193C}"/>
              </a:ext>
            </a:extLst>
          </p:cNvPr>
          <p:cNvSpPr/>
          <p:nvPr/>
        </p:nvSpPr>
        <p:spPr>
          <a:xfrm>
            <a:off x="3664835" y="1110399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40E1F97-72BA-6A7B-4055-920779A88029}"/>
              </a:ext>
            </a:extLst>
          </p:cNvPr>
          <p:cNvSpPr/>
          <p:nvPr/>
        </p:nvSpPr>
        <p:spPr>
          <a:xfrm>
            <a:off x="9454929" y="1091434"/>
            <a:ext cx="1534632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vLLM</a:t>
            </a:r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7DDAF222-B80D-77CE-A6D4-C71FDD41CC53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3459271" y="2259412"/>
            <a:ext cx="205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CD9ED640-8222-22D6-84A9-473C540F8BB3}"/>
              </a:ext>
            </a:extLst>
          </p:cNvPr>
          <p:cNvSpPr/>
          <p:nvPr/>
        </p:nvSpPr>
        <p:spPr>
          <a:xfrm>
            <a:off x="3664835" y="3698021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</a:t>
            </a:r>
            <a:r>
              <a:rPr lang="de-DE" dirty="0" err="1"/>
              <a:t>Usage</a:t>
            </a:r>
            <a:endParaRPr lang="de-DE" dirty="0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4341B0A5-5214-A54C-8FEF-5FF6020A83A5}"/>
              </a:ext>
            </a:extLst>
          </p:cNvPr>
          <p:cNvCxnSpPr>
            <a:stCxn id="3" idx="2"/>
            <a:endCxn id="8" idx="1"/>
          </p:cNvCxnSpPr>
          <p:nvPr/>
        </p:nvCxnSpPr>
        <p:spPr>
          <a:xfrm>
            <a:off x="4432151" y="3408425"/>
            <a:ext cx="0" cy="289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CEC852B-1F79-39A9-7229-1D5C50625BFF}"/>
              </a:ext>
            </a:extLst>
          </p:cNvPr>
          <p:cNvSpPr txBox="1"/>
          <p:nvPr/>
        </p:nvSpPr>
        <p:spPr>
          <a:xfrm>
            <a:off x="69198" y="176841"/>
            <a:ext cx="26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Unified interface </a:t>
            </a:r>
            <a:r>
              <a:rPr lang="de-DE" dirty="0" err="1"/>
              <a:t>to</a:t>
            </a:r>
            <a:r>
              <a:rPr lang="de-DE" dirty="0"/>
              <a:t> LLMs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3804BB0-4F63-EE22-4647-1D3B47DB111A}"/>
              </a:ext>
            </a:extLst>
          </p:cNvPr>
          <p:cNvSpPr txBox="1"/>
          <p:nvPr/>
        </p:nvSpPr>
        <p:spPr>
          <a:xfrm>
            <a:off x="3597016" y="4838456"/>
            <a:ext cx="16825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virtual </a:t>
            </a:r>
            <a:r>
              <a:rPr lang="de-DE" dirty="0" err="1"/>
              <a:t>keys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rate </a:t>
            </a:r>
            <a:r>
              <a:rPr lang="de-DE" dirty="0" err="1"/>
              <a:t>limit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track </a:t>
            </a:r>
            <a:r>
              <a:rPr lang="de-DE" dirty="0" err="1"/>
              <a:t>spend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budgets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66B5977-9CDF-EBB1-F1BD-5AD9A5C8B851}"/>
              </a:ext>
            </a:extLst>
          </p:cNvPr>
          <p:cNvSpPr/>
          <p:nvPr/>
        </p:nvSpPr>
        <p:spPr>
          <a:xfrm>
            <a:off x="9454929" y="1869318"/>
            <a:ext cx="1534632" cy="580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Ollama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F1F151F-3495-B957-14EA-20AFE979657E}"/>
              </a:ext>
            </a:extLst>
          </p:cNvPr>
          <p:cNvSpPr txBox="1"/>
          <p:nvPr/>
        </p:nvSpPr>
        <p:spPr>
          <a:xfrm>
            <a:off x="5561390" y="4859262"/>
            <a:ext cx="1911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router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318063-7FF2-BCDB-6E35-CA627FE66DE9}"/>
              </a:ext>
            </a:extLst>
          </p:cNvPr>
          <p:cNvSpPr/>
          <p:nvPr/>
        </p:nvSpPr>
        <p:spPr>
          <a:xfrm>
            <a:off x="5631711" y="1110399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B04B6D5D-2580-9652-B61C-77BB410070A0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395483" y="3408425"/>
            <a:ext cx="3544" cy="440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9A16E477-26D3-9664-A5AB-DD4B7C5ECFCF}"/>
              </a:ext>
            </a:extLst>
          </p:cNvPr>
          <p:cNvSpPr/>
          <p:nvPr/>
        </p:nvSpPr>
        <p:spPr>
          <a:xfrm>
            <a:off x="3664835" y="1110399"/>
            <a:ext cx="5309044" cy="2298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BE915409-C71A-A46D-F6A6-453BBE64AC00}"/>
              </a:ext>
            </a:extLst>
          </p:cNvPr>
          <p:cNvSpPr/>
          <p:nvPr/>
        </p:nvSpPr>
        <p:spPr>
          <a:xfrm>
            <a:off x="3813985" y="1490855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virtual </a:t>
            </a:r>
            <a:r>
              <a:rPr lang="de-DE" sz="1200" dirty="0" err="1"/>
              <a:t>key</a:t>
            </a:r>
            <a:r>
              <a:rPr lang="de-DE" sz="1200" dirty="0"/>
              <a:t> (</a:t>
            </a:r>
            <a:r>
              <a:rPr lang="de-DE" sz="1200" dirty="0" err="1"/>
              <a:t>Bearer</a:t>
            </a:r>
            <a:r>
              <a:rPr lang="de-DE" sz="1200" dirty="0"/>
              <a:t>)</a:t>
            </a: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B699EE7E-038E-A894-569E-C5A04C87CC3A}"/>
              </a:ext>
            </a:extLst>
          </p:cNvPr>
          <p:cNvSpPr/>
          <p:nvPr/>
        </p:nvSpPr>
        <p:spPr>
          <a:xfrm>
            <a:off x="7473004" y="1490852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Routing</a:t>
            </a:r>
          </a:p>
          <a:p>
            <a:r>
              <a:rPr lang="de-DE" sz="800" dirty="0" err="1"/>
              <a:t>with</a:t>
            </a:r>
            <a:r>
              <a:rPr lang="de-DE" sz="800" dirty="0"/>
              <a:t> Load </a:t>
            </a:r>
            <a:r>
              <a:rPr lang="de-DE" sz="800" dirty="0" err="1"/>
              <a:t>Balancing</a:t>
            </a:r>
            <a:r>
              <a:rPr lang="de-DE" sz="800" dirty="0"/>
              <a:t>, </a:t>
            </a:r>
            <a:r>
              <a:rPr lang="de-DE" sz="800" dirty="0" err="1"/>
              <a:t>Fallback</a:t>
            </a:r>
            <a:r>
              <a:rPr lang="de-DE" sz="800" dirty="0"/>
              <a:t> &amp; </a:t>
            </a:r>
            <a:r>
              <a:rPr lang="de-DE" sz="800" dirty="0" err="1"/>
              <a:t>Retry</a:t>
            </a:r>
            <a:endParaRPr lang="de-DE" sz="800" dirty="0"/>
          </a:p>
        </p:txBody>
      </p: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75AD632E-92AB-7C7A-5591-1155BF7134AF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8818037" y="1401286"/>
            <a:ext cx="636892" cy="3796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EC778835-7BF7-CBC2-BF75-489A7D9683D0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>
            <a:off x="8818037" y="1780938"/>
            <a:ext cx="636892" cy="3788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Zylinder 34">
            <a:extLst>
              <a:ext uri="{FF2B5EF4-FFF2-40B4-BE49-F238E27FC236}">
                <a16:creationId xmlns:a16="http://schemas.microsoft.com/office/drawing/2014/main" id="{93BFDCE2-253C-A5B7-98CF-C4DD0696D5BF}"/>
              </a:ext>
            </a:extLst>
          </p:cNvPr>
          <p:cNvSpPr/>
          <p:nvPr/>
        </p:nvSpPr>
        <p:spPr>
          <a:xfrm rot="16200000">
            <a:off x="5669983" y="393371"/>
            <a:ext cx="1043564" cy="480439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t"/>
          <a:lstStyle/>
          <a:p>
            <a:pPr algn="ctr"/>
            <a:r>
              <a:rPr lang="de-DE" sz="1200" dirty="0"/>
              <a:t>Post </a:t>
            </a:r>
            <a:r>
              <a:rPr lang="de-DE" sz="1200" dirty="0" err="1"/>
              <a:t>Requests</a:t>
            </a:r>
            <a:r>
              <a:rPr lang="de-DE" sz="1200" dirty="0"/>
              <a:t> (</a:t>
            </a:r>
            <a:r>
              <a:rPr lang="de-DE" sz="1200" dirty="0" err="1"/>
              <a:t>async</a:t>
            </a:r>
            <a:r>
              <a:rPr lang="de-DE" sz="1200" dirty="0"/>
              <a:t> </a:t>
            </a:r>
            <a:r>
              <a:rPr lang="de-DE" sz="1200" dirty="0" err="1"/>
              <a:t>updates</a:t>
            </a:r>
            <a:r>
              <a:rPr lang="de-DE" sz="1200" dirty="0"/>
              <a:t>)</a:t>
            </a: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711596AF-51EA-8688-F485-CFC834473B67}"/>
              </a:ext>
            </a:extLst>
          </p:cNvPr>
          <p:cNvSpPr/>
          <p:nvPr/>
        </p:nvSpPr>
        <p:spPr>
          <a:xfrm>
            <a:off x="5759168" y="2629400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Token &amp; </a:t>
            </a:r>
            <a:r>
              <a:rPr lang="de-DE" sz="1200" dirty="0" err="1"/>
              <a:t>Usage</a:t>
            </a:r>
            <a:r>
              <a:rPr lang="de-DE" sz="1200" dirty="0"/>
              <a:t> </a:t>
            </a:r>
            <a:r>
              <a:rPr lang="de-DE" sz="1200" dirty="0" err="1"/>
              <a:t>tracking</a:t>
            </a:r>
            <a:endParaRPr lang="de-DE" sz="800" dirty="0"/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0CDB7DB7-3E78-EE6B-B74F-095AB8A4C293}"/>
              </a:ext>
            </a:extLst>
          </p:cNvPr>
          <p:cNvSpPr/>
          <p:nvPr/>
        </p:nvSpPr>
        <p:spPr>
          <a:xfrm>
            <a:off x="7078241" y="2639220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Logging</a:t>
            </a:r>
            <a:endParaRPr lang="de-DE" sz="1200" dirty="0"/>
          </a:p>
          <a:p>
            <a:r>
              <a:rPr lang="de-DE" sz="1200" dirty="0"/>
              <a:t>(</a:t>
            </a:r>
            <a:r>
              <a:rPr lang="de-DE" sz="1200" dirty="0" err="1"/>
              <a:t>langfuse</a:t>
            </a:r>
            <a:r>
              <a:rPr lang="de-DE" sz="1200" dirty="0"/>
              <a:t> </a:t>
            </a:r>
            <a:r>
              <a:rPr lang="de-DE" sz="1200" dirty="0" err="1"/>
              <a:t>integration</a:t>
            </a:r>
            <a:r>
              <a:rPr lang="de-DE" sz="1200" dirty="0"/>
              <a:t>)</a:t>
            </a:r>
            <a:endParaRPr lang="de-DE" sz="8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83EAD5E-6D21-2F79-68D3-49C4A8481403}"/>
              </a:ext>
            </a:extLst>
          </p:cNvPr>
          <p:cNvSpPr/>
          <p:nvPr/>
        </p:nvSpPr>
        <p:spPr>
          <a:xfrm>
            <a:off x="481315" y="1508964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  <a:p>
            <a:pPr algn="ctr"/>
            <a:r>
              <a:rPr lang="de-DE" dirty="0"/>
              <a:t>(Chat, RAG)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7295A916-2BFF-F939-8B2D-1833A204CAB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57982" y="1780941"/>
            <a:ext cx="1756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57FDCC50-7F07-006A-C571-D58C7251E6FD}"/>
              </a:ext>
            </a:extLst>
          </p:cNvPr>
          <p:cNvSpPr txBox="1"/>
          <p:nvPr/>
        </p:nvSpPr>
        <p:spPr>
          <a:xfrm>
            <a:off x="71928" y="6396823"/>
            <a:ext cx="452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Anlehnung an </a:t>
            </a:r>
            <a:r>
              <a:rPr lang="de-DE" dirty="0" err="1"/>
              <a:t>LiteLLM.proxy</a:t>
            </a:r>
            <a:r>
              <a:rPr lang="de-DE" dirty="0"/>
              <a:t> Architektur</a:t>
            </a:r>
          </a:p>
        </p:txBody>
      </p:sp>
      <p:sp>
        <p:nvSpPr>
          <p:cNvPr id="49" name="Zylinder 48">
            <a:extLst>
              <a:ext uri="{FF2B5EF4-FFF2-40B4-BE49-F238E27FC236}">
                <a16:creationId xmlns:a16="http://schemas.microsoft.com/office/drawing/2014/main" id="{04DCF56F-69E0-13B9-B0C3-525DB740A7FF}"/>
              </a:ext>
            </a:extLst>
          </p:cNvPr>
          <p:cNvSpPr/>
          <p:nvPr/>
        </p:nvSpPr>
        <p:spPr>
          <a:xfrm>
            <a:off x="5664569" y="3693556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7947DDA0-6B1A-22D7-601C-46DFBA9B22A4}"/>
              </a:ext>
            </a:extLst>
          </p:cNvPr>
          <p:cNvSpPr/>
          <p:nvPr/>
        </p:nvSpPr>
        <p:spPr>
          <a:xfrm>
            <a:off x="4351993" y="2623242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Guardrails</a:t>
            </a:r>
            <a:endParaRPr lang="de-DE" sz="8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2AC2E83-F236-7B6C-9280-C8AC4B982382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145520" y="2071023"/>
            <a:ext cx="1" cy="2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D9A572A-0742-580D-9F3D-EF46D163131D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2057982" y="2795568"/>
            <a:ext cx="17315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20920E7-B58D-BDD0-1D81-B16279DA3F07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4797645" y="1780938"/>
            <a:ext cx="267535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B7C5D797-0E97-0B3D-D23A-898980605540}"/>
              </a:ext>
            </a:extLst>
          </p:cNvPr>
          <p:cNvSpPr/>
          <p:nvPr/>
        </p:nvSpPr>
        <p:spPr>
          <a:xfrm>
            <a:off x="4913201" y="1490854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rate </a:t>
            </a:r>
            <a:r>
              <a:rPr lang="de-DE" sz="1200" dirty="0" err="1"/>
              <a:t>limit</a:t>
            </a:r>
            <a:endParaRPr lang="de-DE" sz="1200" dirty="0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0189F3E6-8AA4-7CF9-4D0C-58C86E0D6D49}"/>
              </a:ext>
            </a:extLst>
          </p:cNvPr>
          <p:cNvSpPr/>
          <p:nvPr/>
        </p:nvSpPr>
        <p:spPr>
          <a:xfrm>
            <a:off x="6012416" y="1490853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Handle</a:t>
            </a:r>
            <a:br>
              <a:rPr lang="de-DE" sz="1200" dirty="0"/>
            </a:br>
            <a:r>
              <a:rPr lang="de-DE" sz="800" dirty="0"/>
              <a:t>/v1/</a:t>
            </a:r>
            <a:r>
              <a:rPr lang="de-DE" sz="800" dirty="0" err="1"/>
              <a:t>chat</a:t>
            </a:r>
            <a:r>
              <a:rPr lang="de-DE" sz="800" dirty="0"/>
              <a:t>/</a:t>
            </a:r>
            <a:r>
              <a:rPr lang="de-DE" sz="800" dirty="0" err="1"/>
              <a:t>completions</a:t>
            </a:r>
            <a:endParaRPr lang="de-DE" sz="800" dirty="0"/>
          </a:p>
          <a:p>
            <a:r>
              <a:rPr lang="de-DE" sz="800" dirty="0"/>
              <a:t>/v1/</a:t>
            </a:r>
            <a:r>
              <a:rPr lang="de-DE" sz="800" dirty="0" err="1"/>
              <a:t>embeddings</a:t>
            </a:r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8CC6F6-8D9F-FCCD-E553-1E26F51F790A}"/>
              </a:ext>
            </a:extLst>
          </p:cNvPr>
          <p:cNvSpPr/>
          <p:nvPr/>
        </p:nvSpPr>
        <p:spPr>
          <a:xfrm>
            <a:off x="3062176" y="1110399"/>
            <a:ext cx="397095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OpenAI</a:t>
            </a:r>
            <a:r>
              <a:rPr lang="de-DE" dirty="0"/>
              <a:t> API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1AD584E-3CC9-4198-155C-0B17CAA0D443}"/>
              </a:ext>
            </a:extLst>
          </p:cNvPr>
          <p:cNvSpPr/>
          <p:nvPr/>
        </p:nvSpPr>
        <p:spPr>
          <a:xfrm>
            <a:off x="2780826" y="276511"/>
            <a:ext cx="6482444" cy="3187240"/>
          </a:xfrm>
          <a:prstGeom prst="rect">
            <a:avLst/>
          </a:prstGeom>
          <a:solidFill>
            <a:schemeClr val="accent3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CPU support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E039A2E-6B3C-2D62-0F29-07D88844C160}"/>
              </a:ext>
            </a:extLst>
          </p:cNvPr>
          <p:cNvSpPr/>
          <p:nvPr/>
        </p:nvSpPr>
        <p:spPr>
          <a:xfrm>
            <a:off x="9320779" y="276511"/>
            <a:ext cx="2758471" cy="2346731"/>
          </a:xfrm>
          <a:prstGeom prst="rect">
            <a:avLst/>
          </a:prstGeom>
          <a:solidFill>
            <a:schemeClr val="accent2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GPU support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5329B37-8B0D-908F-DD0F-24CED6DB4CAD}"/>
              </a:ext>
            </a:extLst>
          </p:cNvPr>
          <p:cNvSpPr/>
          <p:nvPr/>
        </p:nvSpPr>
        <p:spPr>
          <a:xfrm>
            <a:off x="215842" y="3489126"/>
            <a:ext cx="2493134" cy="2766615"/>
          </a:xfrm>
          <a:prstGeom prst="rect">
            <a:avLst/>
          </a:prstGeom>
          <a:solidFill>
            <a:schemeClr val="accent2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de-DE" dirty="0"/>
              <a:t>Identity Provider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05C0D7E-C24D-BAE7-1418-7CD4119A336E}"/>
              </a:ext>
            </a:extLst>
          </p:cNvPr>
          <p:cNvSpPr/>
          <p:nvPr/>
        </p:nvSpPr>
        <p:spPr>
          <a:xfrm>
            <a:off x="993502" y="4027678"/>
            <a:ext cx="1022445" cy="767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IDP</a:t>
            </a:r>
          </a:p>
        </p:txBody>
      </p: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B802D437-85CB-FBB4-B703-A0F3FDB54FD1}"/>
              </a:ext>
            </a:extLst>
          </p:cNvPr>
          <p:cNvCxnSpPr>
            <a:stCxn id="70" idx="3"/>
          </p:cNvCxnSpPr>
          <p:nvPr/>
        </p:nvCxnSpPr>
        <p:spPr>
          <a:xfrm>
            <a:off x="2015947" y="4411218"/>
            <a:ext cx="1648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4C03CE99-560A-ADAE-5CFE-50EC27DA80CB}"/>
              </a:ext>
            </a:extLst>
          </p:cNvPr>
          <p:cNvSpPr/>
          <p:nvPr/>
        </p:nvSpPr>
        <p:spPr>
          <a:xfrm>
            <a:off x="7758935" y="4411218"/>
            <a:ext cx="1229688" cy="767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Langfuse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ABF437C1-13C4-8E3A-E8F9-58817ED192C2}"/>
              </a:ext>
            </a:extLst>
          </p:cNvPr>
          <p:cNvSpPr/>
          <p:nvPr/>
        </p:nvSpPr>
        <p:spPr>
          <a:xfrm>
            <a:off x="9388002" y="2884830"/>
            <a:ext cx="2588156" cy="1214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Modelle</a:t>
            </a:r>
          </a:p>
        </p:txBody>
      </p: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799164B6-4130-6B63-FA20-903DC5C084DC}"/>
              </a:ext>
            </a:extLst>
          </p:cNvPr>
          <p:cNvSpPr/>
          <p:nvPr/>
        </p:nvSpPr>
        <p:spPr>
          <a:xfrm>
            <a:off x="9484455" y="3377923"/>
            <a:ext cx="914400" cy="58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Mixtral</a:t>
            </a:r>
            <a:endParaRPr lang="de-DE" dirty="0"/>
          </a:p>
        </p:txBody>
      </p:sp>
      <p:sp>
        <p:nvSpPr>
          <p:cNvPr id="77" name="Abgerundetes Rechteck 76">
            <a:extLst>
              <a:ext uri="{FF2B5EF4-FFF2-40B4-BE49-F238E27FC236}">
                <a16:creationId xmlns:a16="http://schemas.microsoft.com/office/drawing/2014/main" id="{34E12740-C513-C14A-E7ED-04BBC745E150}"/>
              </a:ext>
            </a:extLst>
          </p:cNvPr>
          <p:cNvSpPr/>
          <p:nvPr/>
        </p:nvSpPr>
        <p:spPr>
          <a:xfrm>
            <a:off x="10537654" y="3377923"/>
            <a:ext cx="914400" cy="58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Llama</a:t>
            </a:r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4F92B63-013F-E8D4-E0D0-58F3588946C5}"/>
              </a:ext>
            </a:extLst>
          </p:cNvPr>
          <p:cNvSpPr/>
          <p:nvPr/>
        </p:nvSpPr>
        <p:spPr>
          <a:xfrm>
            <a:off x="9383148" y="4243203"/>
            <a:ext cx="2588156" cy="1110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/>
              <a:t>Logging</a:t>
            </a:r>
            <a:endParaRPr lang="de-DE" dirty="0"/>
          </a:p>
        </p:txBody>
      </p:sp>
      <p:cxnSp>
        <p:nvCxnSpPr>
          <p:cNvPr id="81" name="Gewinkelte Verbindung 80">
            <a:extLst>
              <a:ext uri="{FF2B5EF4-FFF2-40B4-BE49-F238E27FC236}">
                <a16:creationId xmlns:a16="http://schemas.microsoft.com/office/drawing/2014/main" id="{D0A24F84-C2C5-A41B-EC86-E6DA6E296ED1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7462455" y="3499893"/>
            <a:ext cx="1207805" cy="614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6C87FA22-3240-4501-1F16-E8C690106ED9}"/>
              </a:ext>
            </a:extLst>
          </p:cNvPr>
          <p:cNvCxnSpPr>
            <a:cxnSpLocks/>
            <a:stCxn id="74" idx="3"/>
            <a:endCxn id="78" idx="1"/>
          </p:cNvCxnSpPr>
          <p:nvPr/>
        </p:nvCxnSpPr>
        <p:spPr>
          <a:xfrm>
            <a:off x="8988623" y="4794758"/>
            <a:ext cx="394525" cy="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Zylinder 86">
            <a:extLst>
              <a:ext uri="{FF2B5EF4-FFF2-40B4-BE49-F238E27FC236}">
                <a16:creationId xmlns:a16="http://schemas.microsoft.com/office/drawing/2014/main" id="{D11C88FE-31A4-BB6B-071D-86E02A4EF9C0}"/>
              </a:ext>
            </a:extLst>
          </p:cNvPr>
          <p:cNvSpPr/>
          <p:nvPr/>
        </p:nvSpPr>
        <p:spPr>
          <a:xfrm>
            <a:off x="11075937" y="1100916"/>
            <a:ext cx="865784" cy="6007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KV-Cache</a:t>
            </a:r>
          </a:p>
        </p:txBody>
      </p:sp>
      <p:sp>
        <p:nvSpPr>
          <p:cNvPr id="88" name="Zylinder 87">
            <a:extLst>
              <a:ext uri="{FF2B5EF4-FFF2-40B4-BE49-F238E27FC236}">
                <a16:creationId xmlns:a16="http://schemas.microsoft.com/office/drawing/2014/main" id="{73EB3829-BB86-7879-23D0-4E68DDA7671E}"/>
              </a:ext>
            </a:extLst>
          </p:cNvPr>
          <p:cNvSpPr/>
          <p:nvPr/>
        </p:nvSpPr>
        <p:spPr>
          <a:xfrm>
            <a:off x="11075937" y="1849469"/>
            <a:ext cx="865784" cy="6007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KV-Cache</a:t>
            </a:r>
          </a:p>
        </p:txBody>
      </p:sp>
    </p:spTree>
    <p:extLst>
      <p:ext uri="{BB962C8B-B14F-4D97-AF65-F5344CB8AC3E}">
        <p14:creationId xmlns:p14="http://schemas.microsoft.com/office/powerpoint/2010/main" val="3358893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B582775-FF59-6B78-0305-BD3FCB234491}"/>
              </a:ext>
            </a:extLst>
          </p:cNvPr>
          <p:cNvSpPr txBox="1"/>
          <p:nvPr/>
        </p:nvSpPr>
        <p:spPr>
          <a:xfrm>
            <a:off x="10434468" y="6127161"/>
            <a:ext cx="112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Inference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02181A9-3C3D-5E48-EF19-73B15C6D9CD7}"/>
              </a:ext>
            </a:extLst>
          </p:cNvPr>
          <p:cNvSpPr/>
          <p:nvPr/>
        </p:nvSpPr>
        <p:spPr>
          <a:xfrm>
            <a:off x="988825" y="1152929"/>
            <a:ext cx="397095" cy="33233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LLM Gateway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4FC566-0F97-CA29-89F3-854D5B1A2109}"/>
              </a:ext>
            </a:extLst>
          </p:cNvPr>
          <p:cNvSpPr/>
          <p:nvPr/>
        </p:nvSpPr>
        <p:spPr>
          <a:xfrm>
            <a:off x="2392323" y="1152928"/>
            <a:ext cx="7325834" cy="3323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89F3C77-079C-3600-FA69-67144CDB21BC}"/>
              </a:ext>
            </a:extLst>
          </p:cNvPr>
          <p:cNvSpPr/>
          <p:nvPr/>
        </p:nvSpPr>
        <p:spPr>
          <a:xfrm>
            <a:off x="2867685" y="2025561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Queue Scheduler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0C414BD-BD45-3CAE-088F-563DB7F4ACC3}"/>
              </a:ext>
            </a:extLst>
          </p:cNvPr>
          <p:cNvCxnSpPr>
            <a:endCxn id="5" idx="1"/>
          </p:cNvCxnSpPr>
          <p:nvPr/>
        </p:nvCxnSpPr>
        <p:spPr>
          <a:xfrm>
            <a:off x="1385920" y="2315646"/>
            <a:ext cx="14817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7352304F-500E-65AE-2EB1-A6C27D8DD6DB}"/>
              </a:ext>
            </a:extLst>
          </p:cNvPr>
          <p:cNvSpPr txBox="1"/>
          <p:nvPr/>
        </p:nvSpPr>
        <p:spPr>
          <a:xfrm>
            <a:off x="1438661" y="202556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HTTP / gRPC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BEB5CC34-EA08-C911-A809-9DE8678CCB67}"/>
              </a:ext>
            </a:extLst>
          </p:cNvPr>
          <p:cNvSpPr/>
          <p:nvPr/>
        </p:nvSpPr>
        <p:spPr>
          <a:xfrm>
            <a:off x="4426328" y="1588449"/>
            <a:ext cx="3994656" cy="19038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200" dirty="0" err="1"/>
              <a:t>Inference</a:t>
            </a:r>
            <a:r>
              <a:rPr lang="de-DE" sz="1200" dirty="0"/>
              <a:t> Engine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178716A-37B9-5E2F-B43B-2A0439C77673}"/>
              </a:ext>
            </a:extLst>
          </p:cNvPr>
          <p:cNvSpPr/>
          <p:nvPr/>
        </p:nvSpPr>
        <p:spPr>
          <a:xfrm>
            <a:off x="4532862" y="2019488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Dynamic </a:t>
            </a:r>
            <a:r>
              <a:rPr lang="de-DE" sz="1200" dirty="0" err="1"/>
              <a:t>Batching</a:t>
            </a:r>
            <a:endParaRPr lang="de-DE" sz="1200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0D5A8207-2898-E14E-9979-AD3A421C6B43}"/>
              </a:ext>
            </a:extLst>
          </p:cNvPr>
          <p:cNvSpPr/>
          <p:nvPr/>
        </p:nvSpPr>
        <p:spPr>
          <a:xfrm>
            <a:off x="4532862" y="2777659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Response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9AAC590D-D263-1955-BFC4-CB0BD9E204E7}"/>
              </a:ext>
            </a:extLst>
          </p:cNvPr>
          <p:cNvSpPr/>
          <p:nvPr/>
        </p:nvSpPr>
        <p:spPr>
          <a:xfrm>
            <a:off x="7067514" y="2011662"/>
            <a:ext cx="97451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Model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7F38D1E1-4A6C-95BA-12F4-C57BE9BEE7EA}"/>
              </a:ext>
            </a:extLst>
          </p:cNvPr>
          <p:cNvSpPr/>
          <p:nvPr/>
        </p:nvSpPr>
        <p:spPr>
          <a:xfrm>
            <a:off x="5675877" y="2019487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Generate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4528BD7-E1E1-C71C-4232-2EE2E37D8928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 flipV="1">
            <a:off x="6659537" y="2301748"/>
            <a:ext cx="407977" cy="78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9C1AA3E-E327-A921-0FDD-1C26205CBB41}"/>
              </a:ext>
            </a:extLst>
          </p:cNvPr>
          <p:cNvSpPr txBox="1"/>
          <p:nvPr/>
        </p:nvSpPr>
        <p:spPr>
          <a:xfrm>
            <a:off x="6622914" y="2024748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loop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2176BB9-79AB-F7EC-2EE3-BC291D5201F4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5516522" y="2309573"/>
            <a:ext cx="1593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59F9F2C6-5B00-CAEA-C6DB-FF520E0A85B2}"/>
              </a:ext>
            </a:extLst>
          </p:cNvPr>
          <p:cNvCxnSpPr>
            <a:stCxn id="13" idx="2"/>
            <a:endCxn id="11" idx="3"/>
          </p:cNvCxnSpPr>
          <p:nvPr/>
        </p:nvCxnSpPr>
        <p:spPr>
          <a:xfrm rot="5400000">
            <a:off x="5608072" y="2508109"/>
            <a:ext cx="468087" cy="6511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2BAC15D-BBCC-9DB6-2276-4539444E3F40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3851345" y="2309574"/>
            <a:ext cx="681517" cy="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9973DEF-1CFA-9DAE-EDF5-31AB2A3D2152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1385920" y="3067744"/>
            <a:ext cx="31469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565310B2-977C-512F-9847-A489FAB03222}"/>
              </a:ext>
            </a:extLst>
          </p:cNvPr>
          <p:cNvSpPr txBox="1"/>
          <p:nvPr/>
        </p:nvSpPr>
        <p:spPr>
          <a:xfrm>
            <a:off x="1449545" y="311413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HTTP / gRPC</a:t>
            </a: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7FCFCC05-2906-3F64-BAA7-694D22B8C7E7}"/>
              </a:ext>
            </a:extLst>
          </p:cNvPr>
          <p:cNvSpPr/>
          <p:nvPr/>
        </p:nvSpPr>
        <p:spPr>
          <a:xfrm>
            <a:off x="2788448" y="3748049"/>
            <a:ext cx="3266792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Metrics</a:t>
            </a:r>
            <a:r>
              <a:rPr lang="de-DE" sz="1200" dirty="0"/>
              <a:t> (Durchsatz &amp; Latenz)</a:t>
            </a: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96156987-7718-A741-19A5-09610FA08715}"/>
              </a:ext>
            </a:extLst>
          </p:cNvPr>
          <p:cNvSpPr/>
          <p:nvPr/>
        </p:nvSpPr>
        <p:spPr>
          <a:xfrm>
            <a:off x="8508430" y="1588449"/>
            <a:ext cx="974510" cy="19038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sz="1200" dirty="0"/>
              <a:t>Multi-Model Management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78E31BD-50AF-E96C-B401-6154BE28C1CD}"/>
              </a:ext>
            </a:extLst>
          </p:cNvPr>
          <p:cNvSpPr/>
          <p:nvPr/>
        </p:nvSpPr>
        <p:spPr>
          <a:xfrm>
            <a:off x="10242417" y="1152929"/>
            <a:ext cx="1026732" cy="2791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07ADCEE-C847-92DE-8011-FEA72C586452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9482940" y="2540369"/>
            <a:ext cx="75947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1E79F723-EE87-0E9C-8C9C-8143DDBF4581}"/>
              </a:ext>
            </a:extLst>
          </p:cNvPr>
          <p:cNvSpPr/>
          <p:nvPr/>
        </p:nvSpPr>
        <p:spPr>
          <a:xfrm>
            <a:off x="2458153" y="4859078"/>
            <a:ext cx="726000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Hardware GPU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B25368E-55D7-71CE-1EFA-1C25BB30EC11}"/>
              </a:ext>
            </a:extLst>
          </p:cNvPr>
          <p:cNvCxnSpPr/>
          <p:nvPr/>
        </p:nvCxnSpPr>
        <p:spPr>
          <a:xfrm>
            <a:off x="7581012" y="2599658"/>
            <a:ext cx="0" cy="225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392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4FBF044-36A2-A164-C34E-CFC8E73229E6}"/>
              </a:ext>
            </a:extLst>
          </p:cNvPr>
          <p:cNvSpPr/>
          <p:nvPr/>
        </p:nvSpPr>
        <p:spPr>
          <a:xfrm>
            <a:off x="1541722" y="951611"/>
            <a:ext cx="1286539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Client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4B94E5C-1FA5-4DFF-163E-822304CCF358}"/>
              </a:ext>
            </a:extLst>
          </p:cNvPr>
          <p:cNvSpPr/>
          <p:nvPr/>
        </p:nvSpPr>
        <p:spPr>
          <a:xfrm>
            <a:off x="3193313" y="951611"/>
            <a:ext cx="8332380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KI-System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06C87A4-39DC-2F2E-DD8D-B09A243FFA6C}"/>
              </a:ext>
            </a:extLst>
          </p:cNvPr>
          <p:cNvSpPr txBox="1"/>
          <p:nvPr/>
        </p:nvSpPr>
        <p:spPr>
          <a:xfrm>
            <a:off x="10434468" y="6127161"/>
            <a:ext cx="150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Observability</a:t>
            </a:r>
            <a:endParaRPr 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01C59DB-5C6F-5034-C4A6-141A7E0CC245}"/>
              </a:ext>
            </a:extLst>
          </p:cNvPr>
          <p:cNvCxnSpPr>
            <a:cxnSpLocks/>
          </p:cNvCxnSpPr>
          <p:nvPr/>
        </p:nvCxnSpPr>
        <p:spPr>
          <a:xfrm>
            <a:off x="2594344" y="2424225"/>
            <a:ext cx="178627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4A17496-54D5-7C09-D596-3B440EEC2C0E}"/>
              </a:ext>
            </a:extLst>
          </p:cNvPr>
          <p:cNvSpPr txBox="1"/>
          <p:nvPr/>
        </p:nvSpPr>
        <p:spPr>
          <a:xfrm>
            <a:off x="3302881" y="1940446"/>
            <a:ext cx="94237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Anfrage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74768A2-6803-9CA7-6D1B-09E9CF3ACC52}"/>
              </a:ext>
            </a:extLst>
          </p:cNvPr>
          <p:cNvCxnSpPr>
            <a:cxnSpLocks/>
          </p:cNvCxnSpPr>
          <p:nvPr/>
        </p:nvCxnSpPr>
        <p:spPr>
          <a:xfrm flipH="1">
            <a:off x="2576623" y="3346742"/>
            <a:ext cx="1803991" cy="3545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DFFD883-242A-9E23-7201-FC6CF332A371}"/>
              </a:ext>
            </a:extLst>
          </p:cNvPr>
          <p:cNvSpPr txBox="1"/>
          <p:nvPr/>
        </p:nvSpPr>
        <p:spPr>
          <a:xfrm>
            <a:off x="3286669" y="2885628"/>
            <a:ext cx="9662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Antwort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7702512-C6D4-8B54-F96B-117410D35AEB}"/>
              </a:ext>
            </a:extLst>
          </p:cNvPr>
          <p:cNvSpPr/>
          <p:nvPr/>
        </p:nvSpPr>
        <p:spPr>
          <a:xfrm>
            <a:off x="3193313" y="4627968"/>
            <a:ext cx="8332379" cy="960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Logging</a:t>
            </a:r>
            <a:r>
              <a:rPr lang="de-DE" dirty="0"/>
              <a:t> &amp; Tracing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2390BB9-AFE3-9C48-6442-AF8EE75B0806}"/>
              </a:ext>
            </a:extLst>
          </p:cNvPr>
          <p:cNvSpPr/>
          <p:nvPr/>
        </p:nvSpPr>
        <p:spPr>
          <a:xfrm>
            <a:off x="1541722" y="4627968"/>
            <a:ext cx="1286539" cy="960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Analyse</a:t>
            </a:r>
          </a:p>
          <a:p>
            <a:pPr algn="ctr"/>
            <a:r>
              <a:rPr lang="de-DE" dirty="0"/>
              <a:t>Client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2BBBE48-6111-AAFF-22B5-E6DFF1674E8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2828261" y="5108389"/>
            <a:ext cx="3650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A4FF946-7FB5-3FFC-4B22-B5D461A23DC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359503" y="4460355"/>
            <a:ext cx="0" cy="167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3CCFA1EF-1E61-B5F4-F21B-7154417A18A1}"/>
              </a:ext>
            </a:extLst>
          </p:cNvPr>
          <p:cNvSpPr/>
          <p:nvPr/>
        </p:nvSpPr>
        <p:spPr>
          <a:xfrm>
            <a:off x="4380614" y="1831033"/>
            <a:ext cx="1414130" cy="1815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 Anwendung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53AC7E8-2876-9611-3C6F-00A94E2C2F09}"/>
              </a:ext>
            </a:extLst>
          </p:cNvPr>
          <p:cNvSpPr/>
          <p:nvPr/>
        </p:nvSpPr>
        <p:spPr>
          <a:xfrm>
            <a:off x="7725096" y="2802719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51EECDA-E8F4-5448-1D06-EDC2E28AFBA2}"/>
              </a:ext>
            </a:extLst>
          </p:cNvPr>
          <p:cNvSpPr/>
          <p:nvPr/>
        </p:nvSpPr>
        <p:spPr>
          <a:xfrm>
            <a:off x="7725096" y="1831033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B25DC27-FAE2-715E-304D-F1E59AA5EA0D}"/>
              </a:ext>
            </a:extLst>
          </p:cNvPr>
          <p:cNvSpPr/>
          <p:nvPr/>
        </p:nvSpPr>
        <p:spPr>
          <a:xfrm>
            <a:off x="6042835" y="2802719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6D9EEFA-BAD2-4DA6-F9BF-53E21B33B048}"/>
              </a:ext>
            </a:extLst>
          </p:cNvPr>
          <p:cNvSpPr/>
          <p:nvPr/>
        </p:nvSpPr>
        <p:spPr>
          <a:xfrm>
            <a:off x="6042835" y="1831033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99D831B-40B5-A2A8-36EC-F7350D411021}"/>
              </a:ext>
            </a:extLst>
          </p:cNvPr>
          <p:cNvSpPr/>
          <p:nvPr/>
        </p:nvSpPr>
        <p:spPr>
          <a:xfrm>
            <a:off x="9448794" y="1788778"/>
            <a:ext cx="397095" cy="1857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LLM Gateway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0050B2F-D9AE-226E-A686-DED327A36D1A}"/>
              </a:ext>
            </a:extLst>
          </p:cNvPr>
          <p:cNvSpPr/>
          <p:nvPr/>
        </p:nvSpPr>
        <p:spPr>
          <a:xfrm>
            <a:off x="10050464" y="2364931"/>
            <a:ext cx="1199628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Inference</a:t>
            </a:r>
            <a:r>
              <a:rPr lang="de-DE" dirty="0"/>
              <a:t> Engine</a:t>
            </a:r>
          </a:p>
        </p:txBody>
      </p:sp>
      <p:sp>
        <p:nvSpPr>
          <p:cNvPr id="26" name="Geschweifte Klammer rechts 25">
            <a:extLst>
              <a:ext uri="{FF2B5EF4-FFF2-40B4-BE49-F238E27FC236}">
                <a16:creationId xmlns:a16="http://schemas.microsoft.com/office/drawing/2014/main" id="{F38BA393-DCCE-BFFD-D704-FA1FC34813E9}"/>
              </a:ext>
            </a:extLst>
          </p:cNvPr>
          <p:cNvSpPr/>
          <p:nvPr/>
        </p:nvSpPr>
        <p:spPr>
          <a:xfrm rot="5400000">
            <a:off x="7523469" y="2298101"/>
            <a:ext cx="255623" cy="32168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2A25981-7B2E-8A13-8FDC-C8E1602700C4}"/>
              </a:ext>
            </a:extLst>
          </p:cNvPr>
          <p:cNvSpPr txBox="1"/>
          <p:nvPr/>
        </p:nvSpPr>
        <p:spPr>
          <a:xfrm>
            <a:off x="6367360" y="4007217"/>
            <a:ext cx="229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Instrument &amp; </a:t>
            </a:r>
            <a:r>
              <a:rPr lang="de-DE" dirty="0" err="1"/>
              <a:t>anotate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C84CF95-7066-E5A0-7A21-F9CA08FA4986}"/>
              </a:ext>
            </a:extLst>
          </p:cNvPr>
          <p:cNvSpPr txBox="1"/>
          <p:nvPr/>
        </p:nvSpPr>
        <p:spPr>
          <a:xfrm>
            <a:off x="9760612" y="4020850"/>
            <a:ext cx="11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32" name="Geschweifte Klammer rechts 31">
            <a:extLst>
              <a:ext uri="{FF2B5EF4-FFF2-40B4-BE49-F238E27FC236}">
                <a16:creationId xmlns:a16="http://schemas.microsoft.com/office/drawing/2014/main" id="{2D0CC849-8F6A-274B-3720-1CFDB362B69B}"/>
              </a:ext>
            </a:extLst>
          </p:cNvPr>
          <p:cNvSpPr/>
          <p:nvPr/>
        </p:nvSpPr>
        <p:spPr>
          <a:xfrm rot="5400000">
            <a:off x="10246935" y="2886736"/>
            <a:ext cx="255621" cy="20467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610B779-7D64-5D9F-B604-FAEF709EC1AF}"/>
              </a:ext>
            </a:extLst>
          </p:cNvPr>
          <p:cNvSpPr txBox="1"/>
          <p:nvPr/>
        </p:nvSpPr>
        <p:spPr>
          <a:xfrm>
            <a:off x="4513930" y="4001204"/>
            <a:ext cx="134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34" name="Geschweifte Klammer rechts 33">
            <a:extLst>
              <a:ext uri="{FF2B5EF4-FFF2-40B4-BE49-F238E27FC236}">
                <a16:creationId xmlns:a16="http://schemas.microsoft.com/office/drawing/2014/main" id="{A03ADAD9-091F-9849-983D-C860CFAA4A54}"/>
              </a:ext>
            </a:extLst>
          </p:cNvPr>
          <p:cNvSpPr/>
          <p:nvPr/>
        </p:nvSpPr>
        <p:spPr>
          <a:xfrm rot="5400000">
            <a:off x="4948044" y="3183158"/>
            <a:ext cx="248539" cy="14267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558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C70AB-7412-3488-47A4-785B2DB30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DD1AD-7069-5964-C2E1-6DB438992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97753B-E554-BE6F-D3D4-D49425BA8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Use Cases Umsetzung</a:t>
            </a:r>
          </a:p>
        </p:txBody>
      </p:sp>
    </p:spTree>
    <p:extLst>
      <p:ext uri="{BB962C8B-B14F-4D97-AF65-F5344CB8AC3E}">
        <p14:creationId xmlns:p14="http://schemas.microsoft.com/office/powerpoint/2010/main" val="201930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94731-87A7-A3FF-0CB4-237DC35FA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709D430-2F5F-AED9-23BE-BF5D36369B78}"/>
              </a:ext>
            </a:extLst>
          </p:cNvPr>
          <p:cNvSpPr txBox="1"/>
          <p:nvPr/>
        </p:nvSpPr>
        <p:spPr>
          <a:xfrm>
            <a:off x="10875550" y="6488668"/>
            <a:ext cx="125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Use Cases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3D9A61AF-44A5-3151-EBCC-C0CE89025EDB}"/>
              </a:ext>
            </a:extLst>
          </p:cNvPr>
          <p:cNvSpPr/>
          <p:nvPr/>
        </p:nvSpPr>
        <p:spPr>
          <a:xfrm>
            <a:off x="1493723" y="4189244"/>
            <a:ext cx="1706678" cy="113913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Conversational</a:t>
            </a:r>
            <a:r>
              <a:rPr lang="de-DE" sz="1600" dirty="0">
                <a:solidFill>
                  <a:schemeClr val="tx1"/>
                </a:solidFill>
              </a:rPr>
              <a:t> AI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AF8935C-0424-F2E5-2F63-7E96E312D2DC}"/>
              </a:ext>
            </a:extLst>
          </p:cNvPr>
          <p:cNvCxnSpPr/>
          <p:nvPr/>
        </p:nvCxnSpPr>
        <p:spPr>
          <a:xfrm flipV="1">
            <a:off x="1254642" y="701749"/>
            <a:ext cx="0" cy="5018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4B79B18-BD8F-7B7B-7369-8EBE222DB8F9}"/>
              </a:ext>
            </a:extLst>
          </p:cNvPr>
          <p:cNvCxnSpPr>
            <a:cxnSpLocks/>
          </p:cNvCxnSpPr>
          <p:nvPr/>
        </p:nvCxnSpPr>
        <p:spPr>
          <a:xfrm>
            <a:off x="1109331" y="5564371"/>
            <a:ext cx="57486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B39C4ABB-579E-F5D4-05BC-648394F199B5}"/>
              </a:ext>
            </a:extLst>
          </p:cNvPr>
          <p:cNvSpPr txBox="1"/>
          <p:nvPr/>
        </p:nvSpPr>
        <p:spPr>
          <a:xfrm>
            <a:off x="5726552" y="5592726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Autonomie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2C376AC-BA79-79D9-36B4-C2F9B776DF58}"/>
              </a:ext>
            </a:extLst>
          </p:cNvPr>
          <p:cNvSpPr txBox="1"/>
          <p:nvPr/>
        </p:nvSpPr>
        <p:spPr>
          <a:xfrm rot="16200000">
            <a:off x="80491" y="1333709"/>
            <a:ext cx="168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Spezialisierung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C5D665A4-941C-0952-8AE0-1EC3C54B38A8}"/>
              </a:ext>
            </a:extLst>
          </p:cNvPr>
          <p:cNvSpPr/>
          <p:nvPr/>
        </p:nvSpPr>
        <p:spPr>
          <a:xfrm>
            <a:off x="3294168" y="2788369"/>
            <a:ext cx="1706678" cy="113913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Copilot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54CFACF8-B03B-CD84-A797-3E5F1B7F74AA}"/>
              </a:ext>
            </a:extLst>
          </p:cNvPr>
          <p:cNvSpPr/>
          <p:nvPr/>
        </p:nvSpPr>
        <p:spPr>
          <a:xfrm>
            <a:off x="5032745" y="1223415"/>
            <a:ext cx="1706678" cy="113913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Multi-Agent Problem Solver</a:t>
            </a:r>
          </a:p>
        </p:txBody>
      </p:sp>
    </p:spTree>
    <p:extLst>
      <p:ext uri="{BB962C8B-B14F-4D97-AF65-F5344CB8AC3E}">
        <p14:creationId xmlns:p14="http://schemas.microsoft.com/office/powerpoint/2010/main" val="3569590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999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714F580-549F-DE2E-9D4B-6AFA54214E57}"/>
              </a:ext>
            </a:extLst>
          </p:cNvPr>
          <p:cNvSpPr/>
          <p:nvPr/>
        </p:nvSpPr>
        <p:spPr>
          <a:xfrm>
            <a:off x="1541722" y="1674628"/>
            <a:ext cx="1286539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Browser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45C797-E917-0B7B-4F50-75F7383F7F54}"/>
              </a:ext>
            </a:extLst>
          </p:cNvPr>
          <p:cNvSpPr/>
          <p:nvPr/>
        </p:nvSpPr>
        <p:spPr>
          <a:xfrm>
            <a:off x="3193313" y="1674628"/>
            <a:ext cx="4056130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Chat-</a:t>
            </a: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Webanwendung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9CC932AF-393B-0ACD-15EA-4AD89C6D1BAF}"/>
              </a:ext>
            </a:extLst>
          </p:cNvPr>
          <p:cNvSpPr/>
          <p:nvPr/>
        </p:nvSpPr>
        <p:spPr>
          <a:xfrm>
            <a:off x="3908257" y="5412267"/>
            <a:ext cx="2626242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Chat-Verlauf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3C81594F-AAD0-F4A3-C034-AF586A122B61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5221378" y="5183372"/>
            <a:ext cx="0" cy="2288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119CF3BE-B26D-FCD0-F938-1D6FFA29B022}"/>
              </a:ext>
            </a:extLst>
          </p:cNvPr>
          <p:cNvSpPr/>
          <p:nvPr/>
        </p:nvSpPr>
        <p:spPr>
          <a:xfrm>
            <a:off x="8608975" y="2370074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LLM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61CA0D-34BF-50CB-21BC-CD5A65216779}"/>
              </a:ext>
            </a:extLst>
          </p:cNvPr>
          <p:cNvCxnSpPr>
            <a:cxnSpLocks/>
          </p:cNvCxnSpPr>
          <p:nvPr/>
        </p:nvCxnSpPr>
        <p:spPr>
          <a:xfrm>
            <a:off x="2594344" y="2626242"/>
            <a:ext cx="178627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B61399C-FF1C-A11A-F0CF-3249787D81EF}"/>
              </a:ext>
            </a:extLst>
          </p:cNvPr>
          <p:cNvSpPr txBox="1"/>
          <p:nvPr/>
        </p:nvSpPr>
        <p:spPr>
          <a:xfrm>
            <a:off x="3302881" y="2142463"/>
            <a:ext cx="94237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Anfrage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9C985B5-C75B-8522-6647-60C26FAEB03A}"/>
              </a:ext>
            </a:extLst>
          </p:cNvPr>
          <p:cNvCxnSpPr>
            <a:cxnSpLocks/>
          </p:cNvCxnSpPr>
          <p:nvPr/>
        </p:nvCxnSpPr>
        <p:spPr>
          <a:xfrm flipH="1">
            <a:off x="2576623" y="4399370"/>
            <a:ext cx="1803991" cy="3545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F7DEC9C-7D51-DA60-1B58-5D2C3E1C2688}"/>
              </a:ext>
            </a:extLst>
          </p:cNvPr>
          <p:cNvCxnSpPr>
            <a:cxnSpLocks/>
          </p:cNvCxnSpPr>
          <p:nvPr/>
        </p:nvCxnSpPr>
        <p:spPr>
          <a:xfrm>
            <a:off x="7153749" y="2626241"/>
            <a:ext cx="1287886" cy="1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D47E11E-3EF8-99FE-D2C4-9945170D74C1}"/>
              </a:ext>
            </a:extLst>
          </p:cNvPr>
          <p:cNvCxnSpPr>
            <a:cxnSpLocks/>
          </p:cNvCxnSpPr>
          <p:nvPr/>
        </p:nvCxnSpPr>
        <p:spPr>
          <a:xfrm flipH="1">
            <a:off x="7153749" y="4307588"/>
            <a:ext cx="1190422" cy="21262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36456CDC-932A-2E50-D74F-A30D3217FD83}"/>
              </a:ext>
            </a:extLst>
          </p:cNvPr>
          <p:cNvSpPr/>
          <p:nvPr/>
        </p:nvSpPr>
        <p:spPr>
          <a:xfrm>
            <a:off x="4443428" y="2317897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048178B-FEB9-1A9F-7538-A852C65B7FBE}"/>
              </a:ext>
            </a:extLst>
          </p:cNvPr>
          <p:cNvCxnSpPr>
            <a:cxnSpLocks/>
          </p:cNvCxnSpPr>
          <p:nvPr/>
        </p:nvCxnSpPr>
        <p:spPr>
          <a:xfrm>
            <a:off x="5424377" y="2619153"/>
            <a:ext cx="671623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B871A89-A4F1-4254-6152-0937F555929F}"/>
              </a:ext>
            </a:extLst>
          </p:cNvPr>
          <p:cNvSpPr txBox="1"/>
          <p:nvPr/>
        </p:nvSpPr>
        <p:spPr>
          <a:xfrm>
            <a:off x="5412538" y="21854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330964B-689A-9796-398E-967E28664480}"/>
              </a:ext>
            </a:extLst>
          </p:cNvPr>
          <p:cNvSpPr/>
          <p:nvPr/>
        </p:nvSpPr>
        <p:spPr>
          <a:xfrm>
            <a:off x="6184355" y="2310808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4C51404-A093-B24E-17B3-C23C6B2AD8BB}"/>
              </a:ext>
            </a:extLst>
          </p:cNvPr>
          <p:cNvSpPr txBox="1"/>
          <p:nvPr/>
        </p:nvSpPr>
        <p:spPr>
          <a:xfrm>
            <a:off x="7416783" y="224642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4667F80-929B-8CDD-16CD-B6C44BE7E16D}"/>
              </a:ext>
            </a:extLst>
          </p:cNvPr>
          <p:cNvSpPr/>
          <p:nvPr/>
        </p:nvSpPr>
        <p:spPr>
          <a:xfrm>
            <a:off x="4443428" y="3999245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780F028-40AD-570F-24B3-46D4B42FB6BA}"/>
              </a:ext>
            </a:extLst>
          </p:cNvPr>
          <p:cNvSpPr/>
          <p:nvPr/>
        </p:nvSpPr>
        <p:spPr>
          <a:xfrm>
            <a:off x="6184355" y="3999244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2225886-5DE1-98DB-B0CD-170383845FD2}"/>
              </a:ext>
            </a:extLst>
          </p:cNvPr>
          <p:cNvSpPr txBox="1"/>
          <p:nvPr/>
        </p:nvSpPr>
        <p:spPr>
          <a:xfrm>
            <a:off x="7518064" y="39382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F99BF3B-B7B6-C4A2-C436-8BCFF41D23E2}"/>
              </a:ext>
            </a:extLst>
          </p:cNvPr>
          <p:cNvSpPr txBox="1"/>
          <p:nvPr/>
        </p:nvSpPr>
        <p:spPr>
          <a:xfrm>
            <a:off x="5491823" y="39782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45EA8B-BAE6-BF15-3A85-41BABBC4AB7E}"/>
              </a:ext>
            </a:extLst>
          </p:cNvPr>
          <p:cNvCxnSpPr>
            <a:cxnSpLocks/>
          </p:cNvCxnSpPr>
          <p:nvPr/>
        </p:nvCxnSpPr>
        <p:spPr>
          <a:xfrm flipH="1">
            <a:off x="5437345" y="4399370"/>
            <a:ext cx="671623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Gewinkelte Verbindung 45">
            <a:extLst>
              <a:ext uri="{FF2B5EF4-FFF2-40B4-BE49-F238E27FC236}">
                <a16:creationId xmlns:a16="http://schemas.microsoft.com/office/drawing/2014/main" id="{21F6338F-1D34-E7FF-8DB4-C9A380A07E78}"/>
              </a:ext>
            </a:extLst>
          </p:cNvPr>
          <p:cNvCxnSpPr>
            <a:stCxn id="13" idx="2"/>
            <a:endCxn id="6" idx="2"/>
          </p:cNvCxnSpPr>
          <p:nvPr/>
        </p:nvCxnSpPr>
        <p:spPr>
          <a:xfrm rot="16200000" flipH="1">
            <a:off x="2086888" y="4198974"/>
            <a:ext cx="3508548" cy="1341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F7486BF3-FC53-5D0D-9483-573C0C92F2FE}"/>
              </a:ext>
            </a:extLst>
          </p:cNvPr>
          <p:cNvSpPr txBox="1"/>
          <p:nvPr/>
        </p:nvSpPr>
        <p:spPr>
          <a:xfrm>
            <a:off x="3286669" y="3938256"/>
            <a:ext cx="9662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Antwort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D955EB6C-E4E6-D51D-C1B0-896DDBF11B44}"/>
              </a:ext>
            </a:extLst>
          </p:cNvPr>
          <p:cNvSpPr/>
          <p:nvPr/>
        </p:nvSpPr>
        <p:spPr>
          <a:xfrm>
            <a:off x="6626907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E2786EB-C625-9E94-B43A-DE4ADB598331}"/>
              </a:ext>
            </a:extLst>
          </p:cNvPr>
          <p:cNvSpPr/>
          <p:nvPr/>
        </p:nvSpPr>
        <p:spPr>
          <a:xfrm>
            <a:off x="4907470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506047D-7D67-04D2-F69E-4C8063AC4F65}"/>
              </a:ext>
            </a:extLst>
          </p:cNvPr>
          <p:cNvSpPr/>
          <p:nvPr/>
        </p:nvSpPr>
        <p:spPr>
          <a:xfrm>
            <a:off x="8344171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382B341-1005-E264-559F-3F21D779D319}"/>
              </a:ext>
            </a:extLst>
          </p:cNvPr>
          <p:cNvSpPr/>
          <p:nvPr/>
        </p:nvSpPr>
        <p:spPr>
          <a:xfrm>
            <a:off x="3193313" y="234054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cxnSp>
        <p:nvCxnSpPr>
          <p:cNvPr id="59" name="Gewinkelte Verbindung 58">
            <a:extLst>
              <a:ext uri="{FF2B5EF4-FFF2-40B4-BE49-F238E27FC236}">
                <a16:creationId xmlns:a16="http://schemas.microsoft.com/office/drawing/2014/main" id="{5C228E89-E276-0E72-3A02-94E480625B64}"/>
              </a:ext>
            </a:extLst>
          </p:cNvPr>
          <p:cNvCxnSpPr>
            <a:stCxn id="34" idx="0"/>
            <a:endCxn id="47" idx="2"/>
          </p:cNvCxnSpPr>
          <p:nvPr/>
        </p:nvCxnSpPr>
        <p:spPr>
          <a:xfrm rot="5400000" flipH="1" flipV="1">
            <a:off x="6399355" y="1315940"/>
            <a:ext cx="1237068" cy="752668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61">
            <a:extLst>
              <a:ext uri="{FF2B5EF4-FFF2-40B4-BE49-F238E27FC236}">
                <a16:creationId xmlns:a16="http://schemas.microsoft.com/office/drawing/2014/main" id="{26F88D80-5793-85F0-9658-22AB63153227}"/>
              </a:ext>
            </a:extLst>
          </p:cNvPr>
          <p:cNvCxnSpPr>
            <a:stCxn id="34" idx="0"/>
            <a:endCxn id="54" idx="2"/>
          </p:cNvCxnSpPr>
          <p:nvPr/>
        </p:nvCxnSpPr>
        <p:spPr>
          <a:xfrm rot="5400000" flipH="1" flipV="1">
            <a:off x="7257987" y="457308"/>
            <a:ext cx="1237068" cy="2469932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>
            <a:extLst>
              <a:ext uri="{FF2B5EF4-FFF2-40B4-BE49-F238E27FC236}">
                <a16:creationId xmlns:a16="http://schemas.microsoft.com/office/drawing/2014/main" id="{1D1CCA90-580A-5782-83CE-15D552404657}"/>
              </a:ext>
            </a:extLst>
          </p:cNvPr>
          <p:cNvCxnSpPr>
            <a:endCxn id="53" idx="2"/>
          </p:cNvCxnSpPr>
          <p:nvPr/>
        </p:nvCxnSpPr>
        <p:spPr>
          <a:xfrm rot="16200000" flipV="1">
            <a:off x="5539637" y="1208889"/>
            <a:ext cx="1237068" cy="966769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>
            <a:extLst>
              <a:ext uri="{FF2B5EF4-FFF2-40B4-BE49-F238E27FC236}">
                <a16:creationId xmlns:a16="http://schemas.microsoft.com/office/drawing/2014/main" id="{C2A52E47-C6F8-D791-3512-8D4F4A72ABF4}"/>
              </a:ext>
            </a:extLst>
          </p:cNvPr>
          <p:cNvCxnSpPr>
            <a:stCxn id="34" idx="0"/>
            <a:endCxn id="55" idx="2"/>
          </p:cNvCxnSpPr>
          <p:nvPr/>
        </p:nvCxnSpPr>
        <p:spPr>
          <a:xfrm rot="16200000" flipV="1">
            <a:off x="4684590" y="353843"/>
            <a:ext cx="1233004" cy="2680926"/>
          </a:xfrm>
          <a:prstGeom prst="bentConnector3">
            <a:avLst>
              <a:gd name="adj1" fmla="val 70421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38FB554D-3557-D82E-2DD0-110F5693C8A1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</p:spTree>
    <p:extLst>
      <p:ext uri="{BB962C8B-B14F-4D97-AF65-F5344CB8AC3E}">
        <p14:creationId xmlns:p14="http://schemas.microsoft.com/office/powerpoint/2010/main" val="33211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4F711-9BFA-6B47-BECE-0FE4E754D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881EF89-484D-119C-CDC1-C195E321951C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10A217-6598-C86C-0DAF-DEE7EDBEECAF}"/>
              </a:ext>
            </a:extLst>
          </p:cNvPr>
          <p:cNvSpPr txBox="1"/>
          <p:nvPr/>
        </p:nvSpPr>
        <p:spPr>
          <a:xfrm>
            <a:off x="410817" y="304800"/>
            <a:ext cx="230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Kompositions-Prinzip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162D3426-2A4F-3E61-6794-A817979CB53F}"/>
              </a:ext>
            </a:extLst>
          </p:cNvPr>
          <p:cNvSpPr/>
          <p:nvPr/>
        </p:nvSpPr>
        <p:spPr>
          <a:xfrm>
            <a:off x="2477255" y="1192697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</a:t>
            </a:r>
            <a:br>
              <a:rPr lang="de-DE" dirty="0"/>
            </a:br>
            <a:r>
              <a:rPr lang="de-DE" dirty="0"/>
              <a:t>Chat-Anwendung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6958EE4-95E6-A6C8-811E-4A9F8D273DD0}"/>
              </a:ext>
            </a:extLst>
          </p:cNvPr>
          <p:cNvSpPr/>
          <p:nvPr/>
        </p:nvSpPr>
        <p:spPr>
          <a:xfrm>
            <a:off x="5393633" y="576471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br>
              <a:rPr lang="de-DE" dirty="0"/>
            </a:br>
            <a:r>
              <a:rPr lang="de-DE" dirty="0" err="1"/>
              <a:t>new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Chat-Anwendung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EE873B9-9638-4162-E7AB-A3B85771021E}"/>
              </a:ext>
            </a:extLst>
          </p:cNvPr>
          <p:cNvSpPr/>
          <p:nvPr/>
        </p:nvSpPr>
        <p:spPr>
          <a:xfrm>
            <a:off x="5393632" y="2060715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br>
              <a:rPr lang="de-DE" dirty="0"/>
            </a:b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existing</a:t>
            </a:r>
            <a:endParaRPr lang="de-DE" dirty="0"/>
          </a:p>
          <a:p>
            <a:pPr algn="ctr"/>
            <a:r>
              <a:rPr lang="de-DE" dirty="0"/>
              <a:t>Chat-Anwendung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B2E8908-2A88-CE3D-F4C9-69E6413B7FA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650612" y="1033671"/>
            <a:ext cx="743021" cy="61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656A7AE-76B9-75D7-0EA7-A3489D0F49E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650612" y="1649897"/>
            <a:ext cx="743020" cy="868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Gefaltete Ecke 12">
            <a:extLst>
              <a:ext uri="{FF2B5EF4-FFF2-40B4-BE49-F238E27FC236}">
                <a16:creationId xmlns:a16="http://schemas.microsoft.com/office/drawing/2014/main" id="{0C8AB7CF-4A17-4F21-E16E-DD15B5360BE0}"/>
              </a:ext>
            </a:extLst>
          </p:cNvPr>
          <p:cNvSpPr/>
          <p:nvPr/>
        </p:nvSpPr>
        <p:spPr>
          <a:xfrm>
            <a:off x="2583271" y="2743201"/>
            <a:ext cx="1948070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EFDA3B34-7D7E-9375-46FC-AA4343FAAD08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3557306" y="2107097"/>
            <a:ext cx="6628" cy="6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015EAEAA-66B4-D49A-44E0-534616D8EFEE}"/>
              </a:ext>
            </a:extLst>
          </p:cNvPr>
          <p:cNvSpPr/>
          <p:nvPr/>
        </p:nvSpPr>
        <p:spPr>
          <a:xfrm>
            <a:off x="325385" y="4738517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7AA1C16-2517-CF55-B13C-852F105FA990}"/>
              </a:ext>
            </a:extLst>
          </p:cNvPr>
          <p:cNvSpPr/>
          <p:nvPr/>
        </p:nvSpPr>
        <p:spPr>
          <a:xfrm>
            <a:off x="1981006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9092D5B-35E2-76BA-D50D-540448331D15}"/>
              </a:ext>
            </a:extLst>
          </p:cNvPr>
          <p:cNvSpPr/>
          <p:nvPr/>
        </p:nvSpPr>
        <p:spPr>
          <a:xfrm>
            <a:off x="3638429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F0C9BCC-1535-7CD9-8748-6FAD1C347FC9}"/>
              </a:ext>
            </a:extLst>
          </p:cNvPr>
          <p:cNvSpPr/>
          <p:nvPr/>
        </p:nvSpPr>
        <p:spPr>
          <a:xfrm>
            <a:off x="5274364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A19E428-E9DF-5309-B2C7-F9B5A74272FD}"/>
              </a:ext>
            </a:extLst>
          </p:cNvPr>
          <p:cNvSpPr/>
          <p:nvPr/>
        </p:nvSpPr>
        <p:spPr>
          <a:xfrm>
            <a:off x="325386" y="4108174"/>
            <a:ext cx="6453550" cy="393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Orchestrierung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9495C12E-A064-D486-DF3A-6B0209170B46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 flipH="1">
            <a:off x="3552161" y="3657601"/>
            <a:ext cx="5145" cy="4505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493599D-7D88-3E1B-7092-88576E5576CA}"/>
              </a:ext>
            </a:extLst>
          </p:cNvPr>
          <p:cNvSpPr txBox="1"/>
          <p:nvPr/>
        </p:nvSpPr>
        <p:spPr>
          <a:xfrm>
            <a:off x="7991061" y="823365"/>
            <a:ext cx="193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Neu-Komposition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561C869-9877-D7B3-627E-2287E9B5FD80}"/>
              </a:ext>
            </a:extLst>
          </p:cNvPr>
          <p:cNvSpPr txBox="1"/>
          <p:nvPr/>
        </p:nvSpPr>
        <p:spPr>
          <a:xfrm>
            <a:off x="7991061" y="2240483"/>
            <a:ext cx="3096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Änderung einer bestehenden </a:t>
            </a:r>
            <a:br>
              <a:rPr lang="de-DE" dirty="0"/>
            </a:br>
            <a:r>
              <a:rPr lang="de-DE" dirty="0"/>
              <a:t>Konfiguration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4E5AA7B-392A-3DA3-C547-F7E4C6ED8C39}"/>
              </a:ext>
            </a:extLst>
          </p:cNvPr>
          <p:cNvSpPr/>
          <p:nvPr/>
        </p:nvSpPr>
        <p:spPr>
          <a:xfrm>
            <a:off x="1981006" y="5826924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384F920-6765-B8DA-2243-2B7863CF9EC2}"/>
              </a:ext>
            </a:extLst>
          </p:cNvPr>
          <p:cNvSpPr/>
          <p:nvPr/>
        </p:nvSpPr>
        <p:spPr>
          <a:xfrm>
            <a:off x="325385" y="5814536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9E1A30-D794-3B20-0E10-986B9C91880D}"/>
              </a:ext>
            </a:extLst>
          </p:cNvPr>
          <p:cNvSpPr/>
          <p:nvPr/>
        </p:nvSpPr>
        <p:spPr>
          <a:xfrm>
            <a:off x="3636627" y="5815399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98504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082E8-D4FA-5228-FF59-B8224550D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94E2629-47F8-D5A1-D937-AA66184228A6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D882101-D92E-C5EB-2484-C6C55B12A82D}"/>
              </a:ext>
            </a:extLst>
          </p:cNvPr>
          <p:cNvSpPr txBox="1"/>
          <p:nvPr/>
        </p:nvSpPr>
        <p:spPr>
          <a:xfrm>
            <a:off x="410817" y="304800"/>
            <a:ext cx="15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Plugin-Prinzip</a:t>
            </a:r>
          </a:p>
        </p:txBody>
      </p:sp>
    </p:spTree>
    <p:extLst>
      <p:ext uri="{BB962C8B-B14F-4D97-AF65-F5344CB8AC3E}">
        <p14:creationId xmlns:p14="http://schemas.microsoft.com/office/powerpoint/2010/main" val="281239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423D7-6CC6-CA51-2D81-660A082DB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3FFAF25-D36F-9019-8ED4-7078DB29F629}"/>
              </a:ext>
            </a:extLst>
          </p:cNvPr>
          <p:cNvSpPr txBox="1"/>
          <p:nvPr/>
        </p:nvSpPr>
        <p:spPr>
          <a:xfrm>
            <a:off x="11322115" y="6488668"/>
            <a:ext cx="91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Service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4E66DC1-CA9F-D43A-0D2E-5D0B2E2CFB5F}"/>
              </a:ext>
            </a:extLst>
          </p:cNvPr>
          <p:cNvSpPr/>
          <p:nvPr/>
        </p:nvSpPr>
        <p:spPr>
          <a:xfrm>
            <a:off x="4654496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4010A9-91F4-0B45-12EC-6768CA21BD72}"/>
              </a:ext>
            </a:extLst>
          </p:cNvPr>
          <p:cNvSpPr/>
          <p:nvPr/>
        </p:nvSpPr>
        <p:spPr>
          <a:xfrm>
            <a:off x="8107664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16915D-80C3-E05B-6A65-E7724D90C7F7}"/>
              </a:ext>
            </a:extLst>
          </p:cNvPr>
          <p:cNvSpPr/>
          <p:nvPr/>
        </p:nvSpPr>
        <p:spPr>
          <a:xfrm>
            <a:off x="2927912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4381498-4C2A-1855-96A0-7F09F1261875}"/>
              </a:ext>
            </a:extLst>
          </p:cNvPr>
          <p:cNvSpPr/>
          <p:nvPr/>
        </p:nvSpPr>
        <p:spPr>
          <a:xfrm>
            <a:off x="5561118" y="1970088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0718F55-E8A9-F955-17B6-193A78287F34}"/>
              </a:ext>
            </a:extLst>
          </p:cNvPr>
          <p:cNvSpPr/>
          <p:nvPr/>
        </p:nvSpPr>
        <p:spPr>
          <a:xfrm>
            <a:off x="6381080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cxnSp>
        <p:nvCxnSpPr>
          <p:cNvPr id="9" name="Gewinkelte Verbindung 8">
            <a:extLst>
              <a:ext uri="{FF2B5EF4-FFF2-40B4-BE49-F238E27FC236}">
                <a16:creationId xmlns:a16="http://schemas.microsoft.com/office/drawing/2014/main" id="{7B5A25AA-6C14-5B72-9FBB-96E7E5046B80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5400000" flipH="1" flipV="1">
            <a:off x="4704250" y="1804816"/>
            <a:ext cx="615162" cy="26332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>
            <a:extLst>
              <a:ext uri="{FF2B5EF4-FFF2-40B4-BE49-F238E27FC236}">
                <a16:creationId xmlns:a16="http://schemas.microsoft.com/office/drawing/2014/main" id="{EDE3A5E9-3FBE-D426-2F26-FA78A93D6041}"/>
              </a:ext>
            </a:extLst>
          </p:cNvPr>
          <p:cNvCxnSpPr>
            <a:stCxn id="3" idx="0"/>
            <a:endCxn id="6" idx="2"/>
          </p:cNvCxnSpPr>
          <p:nvPr/>
        </p:nvCxnSpPr>
        <p:spPr>
          <a:xfrm rot="5400000" flipH="1" flipV="1">
            <a:off x="5567542" y="2668108"/>
            <a:ext cx="615162" cy="9066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>
            <a:extLst>
              <a:ext uri="{FF2B5EF4-FFF2-40B4-BE49-F238E27FC236}">
                <a16:creationId xmlns:a16="http://schemas.microsoft.com/office/drawing/2014/main" id="{D6D1CF24-E018-7D96-FE1D-E7F3F8967154}"/>
              </a:ext>
            </a:extLst>
          </p:cNvPr>
          <p:cNvCxnSpPr>
            <a:stCxn id="7" idx="0"/>
            <a:endCxn id="6" idx="2"/>
          </p:cNvCxnSpPr>
          <p:nvPr/>
        </p:nvCxnSpPr>
        <p:spPr>
          <a:xfrm rot="16200000" flipV="1">
            <a:off x="6430834" y="2711438"/>
            <a:ext cx="615162" cy="8199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>
            <a:extLst>
              <a:ext uri="{FF2B5EF4-FFF2-40B4-BE49-F238E27FC236}">
                <a16:creationId xmlns:a16="http://schemas.microsoft.com/office/drawing/2014/main" id="{E49A342E-35A3-B14A-9CE6-6010210BF35E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7294126" y="1848146"/>
            <a:ext cx="615162" cy="254654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27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9A3D0D4-F1F8-DDE5-2179-1A6F34B2E551}"/>
              </a:ext>
            </a:extLst>
          </p:cNvPr>
          <p:cNvSpPr txBox="1"/>
          <p:nvPr/>
        </p:nvSpPr>
        <p:spPr>
          <a:xfrm>
            <a:off x="11322115" y="6488668"/>
            <a:ext cx="62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Task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463E4B6-3EB6-3756-1F37-9D1B92114633}"/>
              </a:ext>
            </a:extLst>
          </p:cNvPr>
          <p:cNvSpPr/>
          <p:nvPr/>
        </p:nvSpPr>
        <p:spPr>
          <a:xfrm>
            <a:off x="2079773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B3716C7-DF99-FBC7-3B42-8128D9206E77}"/>
              </a:ext>
            </a:extLst>
          </p:cNvPr>
          <p:cNvSpPr/>
          <p:nvPr/>
        </p:nvSpPr>
        <p:spPr>
          <a:xfrm>
            <a:off x="2079773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50494332-732F-8014-7B78-D85C55507B8E}"/>
              </a:ext>
            </a:extLst>
          </p:cNvPr>
          <p:cNvSpPr/>
          <p:nvPr/>
        </p:nvSpPr>
        <p:spPr>
          <a:xfrm>
            <a:off x="2079773" y="4532244"/>
            <a:ext cx="1842052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016248A-08E2-2FCC-7ABF-538764CEE16B}"/>
              </a:ext>
            </a:extLst>
          </p:cNvPr>
          <p:cNvSpPr/>
          <p:nvPr/>
        </p:nvSpPr>
        <p:spPr>
          <a:xfrm>
            <a:off x="6724660" y="278349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02B31B6-486D-EC46-D9EF-EA32B5EFB33A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5247861" y="3428999"/>
            <a:ext cx="14767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7D7115B-5516-AF3C-AA69-46CE46C071E0}"/>
              </a:ext>
            </a:extLst>
          </p:cNvPr>
          <p:cNvSpPr txBox="1"/>
          <p:nvPr/>
        </p:nvSpPr>
        <p:spPr>
          <a:xfrm>
            <a:off x="5635042" y="305966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62FA411-6579-9D23-FE53-569CB4AE74AA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3663817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3DCBA61-95F3-C1DE-8500-5E99B0F8F658}"/>
              </a:ext>
            </a:extLst>
          </p:cNvPr>
          <p:cNvCxnSpPr>
            <a:stCxn id="5" idx="0"/>
          </p:cNvCxnSpPr>
          <p:nvPr/>
        </p:nvCxnSpPr>
        <p:spPr>
          <a:xfrm flipV="1">
            <a:off x="3000799" y="4074504"/>
            <a:ext cx="0" cy="457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3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1B112-4B1A-D2D9-20F1-877C11E46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B4DAA37-F0E9-3826-DAEC-BE8903BF761A}"/>
              </a:ext>
            </a:extLst>
          </p:cNvPr>
          <p:cNvSpPr txBox="1"/>
          <p:nvPr/>
        </p:nvSpPr>
        <p:spPr>
          <a:xfrm>
            <a:off x="11322115" y="6488668"/>
            <a:ext cx="58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Tool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E1EBE20-32DC-1E65-F336-90BEF31134F9}"/>
              </a:ext>
            </a:extLst>
          </p:cNvPr>
          <p:cNvSpPr/>
          <p:nvPr/>
        </p:nvSpPr>
        <p:spPr>
          <a:xfrm>
            <a:off x="2079773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CB99027-B9D7-C065-9C13-B9370806F085}"/>
              </a:ext>
            </a:extLst>
          </p:cNvPr>
          <p:cNvSpPr/>
          <p:nvPr/>
        </p:nvSpPr>
        <p:spPr>
          <a:xfrm>
            <a:off x="2079773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CFCB836C-1D4F-460E-5722-80136CB14315}"/>
              </a:ext>
            </a:extLst>
          </p:cNvPr>
          <p:cNvSpPr/>
          <p:nvPr/>
        </p:nvSpPr>
        <p:spPr>
          <a:xfrm>
            <a:off x="2079773" y="4532244"/>
            <a:ext cx="1842052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047BC5-85A6-F1F0-3D3C-B3714789684F}"/>
              </a:ext>
            </a:extLst>
          </p:cNvPr>
          <p:cNvSpPr/>
          <p:nvPr/>
        </p:nvSpPr>
        <p:spPr>
          <a:xfrm>
            <a:off x="6724660" y="1103781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Internet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1022DD4-B31C-C135-D9FB-EE367C642621}"/>
              </a:ext>
            </a:extLst>
          </p:cNvPr>
          <p:cNvSpPr txBox="1"/>
          <p:nvPr/>
        </p:nvSpPr>
        <p:spPr>
          <a:xfrm>
            <a:off x="6016487" y="186974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A81FB52-AD59-BE96-9E60-6DD7763DAB0C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3663817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ED397CF-CD1B-E9AA-A5FE-25D12F949D04}"/>
              </a:ext>
            </a:extLst>
          </p:cNvPr>
          <p:cNvCxnSpPr>
            <a:stCxn id="5" idx="0"/>
          </p:cNvCxnSpPr>
          <p:nvPr/>
        </p:nvCxnSpPr>
        <p:spPr>
          <a:xfrm flipV="1">
            <a:off x="3000799" y="4074504"/>
            <a:ext cx="0" cy="457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>
            <a:extLst>
              <a:ext uri="{FF2B5EF4-FFF2-40B4-BE49-F238E27FC236}">
                <a16:creationId xmlns:a16="http://schemas.microsoft.com/office/drawing/2014/main" id="{FD09F7C4-9C43-9233-15B0-2FBB683968AA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5247861" y="1749287"/>
            <a:ext cx="1476799" cy="16797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B30D464B-6D9D-7E38-80D1-EA8DBB40D667}"/>
              </a:ext>
            </a:extLst>
          </p:cNvPr>
          <p:cNvSpPr/>
          <p:nvPr/>
        </p:nvSpPr>
        <p:spPr>
          <a:xfrm>
            <a:off x="6718923" y="278434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Fachverfahren</a:t>
            </a:r>
          </a:p>
        </p:txBody>
      </p: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1E8E102F-51A7-E915-6136-3DF6A0B6E1C0}"/>
              </a:ext>
            </a:extLst>
          </p:cNvPr>
          <p:cNvCxnSpPr>
            <a:stCxn id="3" idx="3"/>
            <a:endCxn id="14" idx="1"/>
          </p:cNvCxnSpPr>
          <p:nvPr/>
        </p:nvCxnSpPr>
        <p:spPr>
          <a:xfrm>
            <a:off x="5247861" y="3429000"/>
            <a:ext cx="1471062" cy="8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341A85E1-20F1-748C-D8CB-985574DAE2C5}"/>
              </a:ext>
            </a:extLst>
          </p:cNvPr>
          <p:cNvSpPr txBox="1"/>
          <p:nvPr/>
        </p:nvSpPr>
        <p:spPr>
          <a:xfrm>
            <a:off x="6095709" y="340378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RPC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A6D7A5-9F00-19CD-6CC0-9CEB1A93E8F7}"/>
              </a:ext>
            </a:extLst>
          </p:cNvPr>
          <p:cNvSpPr/>
          <p:nvPr/>
        </p:nvSpPr>
        <p:spPr>
          <a:xfrm>
            <a:off x="6724660" y="4483086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Sandbox</a:t>
            </a:r>
          </a:p>
        </p:txBody>
      </p: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1ED1FF8A-949E-1BFB-9E90-84F49C35F7FF}"/>
              </a:ext>
            </a:extLst>
          </p:cNvPr>
          <p:cNvCxnSpPr>
            <a:stCxn id="3" idx="3"/>
            <a:endCxn id="18" idx="1"/>
          </p:cNvCxnSpPr>
          <p:nvPr/>
        </p:nvCxnSpPr>
        <p:spPr>
          <a:xfrm>
            <a:off x="5247861" y="3429000"/>
            <a:ext cx="1476799" cy="16995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47C3D592-0B7B-2749-D5E8-C99D943FD1F9}"/>
              </a:ext>
            </a:extLst>
          </p:cNvPr>
          <p:cNvSpPr txBox="1"/>
          <p:nvPr/>
        </p:nvSpPr>
        <p:spPr>
          <a:xfrm>
            <a:off x="5754843" y="5181602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execute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0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16616D8-E7D2-EED6-1440-C328B0431A4A}"/>
              </a:ext>
            </a:extLst>
          </p:cNvPr>
          <p:cNvSpPr txBox="1"/>
          <p:nvPr/>
        </p:nvSpPr>
        <p:spPr>
          <a:xfrm>
            <a:off x="11322115" y="6488668"/>
            <a:ext cx="6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RAG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9205BB8-847E-EBB2-8B2F-46DD0FA0BC58}"/>
              </a:ext>
            </a:extLst>
          </p:cNvPr>
          <p:cNvSpPr/>
          <p:nvPr/>
        </p:nvSpPr>
        <p:spPr>
          <a:xfrm>
            <a:off x="3776051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C291F3-0537-4AAC-57E1-F3E1222362A2}"/>
              </a:ext>
            </a:extLst>
          </p:cNvPr>
          <p:cNvSpPr/>
          <p:nvPr/>
        </p:nvSpPr>
        <p:spPr>
          <a:xfrm>
            <a:off x="3776051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449BFB25-BFE6-AACE-5D7B-EA86A8984214}"/>
              </a:ext>
            </a:extLst>
          </p:cNvPr>
          <p:cNvSpPr/>
          <p:nvPr/>
        </p:nvSpPr>
        <p:spPr>
          <a:xfrm>
            <a:off x="1113183" y="2787132"/>
            <a:ext cx="2275686" cy="1287372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Framework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C5F0B66-35BB-2B71-AF9E-5EE39A74C319}"/>
              </a:ext>
            </a:extLst>
          </p:cNvPr>
          <p:cNvSpPr/>
          <p:nvPr/>
        </p:nvSpPr>
        <p:spPr>
          <a:xfrm>
            <a:off x="8420938" y="278349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226F0F9-01BC-27E9-7B0B-CC23425489D0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6944139" y="3428999"/>
            <a:ext cx="14767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F4AD29CD-6E0D-4B86-AAF1-DBDEAE458405}"/>
              </a:ext>
            </a:extLst>
          </p:cNvPr>
          <p:cNvSpPr txBox="1"/>
          <p:nvPr/>
        </p:nvSpPr>
        <p:spPr>
          <a:xfrm>
            <a:off x="7331320" y="305966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570699F-3085-B632-49B0-B60E6584C417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5360095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93410C5E-28FB-5A42-76BF-14177615CD57}"/>
              </a:ext>
            </a:extLst>
          </p:cNvPr>
          <p:cNvCxnSpPr>
            <a:stCxn id="5" idx="3"/>
            <a:endCxn id="3" idx="1"/>
          </p:cNvCxnSpPr>
          <p:nvPr/>
        </p:nvCxnSpPr>
        <p:spPr>
          <a:xfrm flipV="1">
            <a:off x="3388869" y="3429000"/>
            <a:ext cx="387182" cy="181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ylinder 18">
            <a:extLst>
              <a:ext uri="{FF2B5EF4-FFF2-40B4-BE49-F238E27FC236}">
                <a16:creationId xmlns:a16="http://schemas.microsoft.com/office/drawing/2014/main" id="{FC80FBA4-AD69-1285-C631-A022AB35BDFD}"/>
              </a:ext>
            </a:extLst>
          </p:cNvPr>
          <p:cNvSpPr/>
          <p:nvPr/>
        </p:nvSpPr>
        <p:spPr>
          <a:xfrm>
            <a:off x="3776051" y="4611756"/>
            <a:ext cx="3168088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Datenquelle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0C0CCDE-B912-9D23-8CCC-031A31C55106}"/>
              </a:ext>
            </a:extLst>
          </p:cNvPr>
          <p:cNvCxnSpPr>
            <a:stCxn id="3" idx="2"/>
            <a:endCxn id="19" idx="1"/>
          </p:cNvCxnSpPr>
          <p:nvPr/>
        </p:nvCxnSpPr>
        <p:spPr>
          <a:xfrm>
            <a:off x="5360095" y="4074505"/>
            <a:ext cx="0" cy="537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432B9BF0-42C0-A960-DFB4-3E320B8604AC}"/>
              </a:ext>
            </a:extLst>
          </p:cNvPr>
          <p:cNvSpPr/>
          <p:nvPr/>
        </p:nvSpPr>
        <p:spPr bwMode="gray">
          <a:xfrm>
            <a:off x="6324528" y="1388257"/>
            <a:ext cx="2867226" cy="376785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EABF9221-309B-05D2-27F1-5762CF84DD05}"/>
              </a:ext>
            </a:extLst>
          </p:cNvPr>
          <p:cNvSpPr/>
          <p:nvPr/>
        </p:nvSpPr>
        <p:spPr bwMode="gray">
          <a:xfrm>
            <a:off x="6621366" y="3979787"/>
            <a:ext cx="914400" cy="9144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Reasoning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E50D81D-0FB8-2B32-B9FE-3685E4814FD6}"/>
              </a:ext>
            </a:extLst>
          </p:cNvPr>
          <p:cNvSpPr/>
          <p:nvPr/>
        </p:nvSpPr>
        <p:spPr bwMode="gray">
          <a:xfrm>
            <a:off x="1205948" y="1048149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9AE25E2-72E4-EC49-8680-60C34E22DB2A}"/>
              </a:ext>
            </a:extLst>
          </p:cNvPr>
          <p:cNvSpPr/>
          <p:nvPr/>
        </p:nvSpPr>
        <p:spPr bwMode="gray">
          <a:xfrm>
            <a:off x="2828365" y="1048149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Decision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E04E9B34-85C7-C6A8-1DF4-8F2CA8C24225}"/>
              </a:ext>
            </a:extLst>
          </p:cNvPr>
          <p:cNvSpPr/>
          <p:nvPr/>
        </p:nvSpPr>
        <p:spPr bwMode="gray">
          <a:xfrm>
            <a:off x="9425755" y="3698837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AF42AC78-B42F-7488-AFA9-33FF85107A81}"/>
              </a:ext>
            </a:extLst>
          </p:cNvPr>
          <p:cNvSpPr/>
          <p:nvPr/>
        </p:nvSpPr>
        <p:spPr bwMode="gray">
          <a:xfrm>
            <a:off x="6543055" y="1948407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CF19667F-EBB5-7F11-B1C6-F5E5FC94A041}"/>
              </a:ext>
            </a:extLst>
          </p:cNvPr>
          <p:cNvSpPr/>
          <p:nvPr/>
        </p:nvSpPr>
        <p:spPr bwMode="gray">
          <a:xfrm>
            <a:off x="6519600" y="3702841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LLM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C8A2848D-2A8A-43EC-A663-B0A40D1CCFC2}"/>
              </a:ext>
            </a:extLst>
          </p:cNvPr>
          <p:cNvSpPr/>
          <p:nvPr/>
        </p:nvSpPr>
        <p:spPr bwMode="gray">
          <a:xfrm>
            <a:off x="7805392" y="3702840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Tool</a:t>
            </a:r>
          </a:p>
        </p:txBody>
      </p:sp>
      <p:cxnSp>
        <p:nvCxnSpPr>
          <p:cNvPr id="12" name="Gekrümmte Verbindung 11">
            <a:extLst>
              <a:ext uri="{FF2B5EF4-FFF2-40B4-BE49-F238E27FC236}">
                <a16:creationId xmlns:a16="http://schemas.microsoft.com/office/drawing/2014/main" id="{FC6B889C-E4A8-E548-87B5-589AF3370128}"/>
              </a:ext>
            </a:extLst>
          </p:cNvPr>
          <p:cNvCxnSpPr>
            <a:stCxn id="11" idx="0"/>
            <a:endCxn id="7" idx="0"/>
          </p:cNvCxnSpPr>
          <p:nvPr/>
        </p:nvCxnSpPr>
        <p:spPr>
          <a:xfrm rot="5400000" flipH="1" flipV="1">
            <a:off x="9215436" y="2841890"/>
            <a:ext cx="4003" cy="1717898"/>
          </a:xfrm>
          <a:prstGeom prst="curvedConnector3">
            <a:avLst>
              <a:gd name="adj1" fmla="val 1108213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krümmte Verbindung 12">
            <a:extLst>
              <a:ext uri="{FF2B5EF4-FFF2-40B4-BE49-F238E27FC236}">
                <a16:creationId xmlns:a16="http://schemas.microsoft.com/office/drawing/2014/main" id="{30BE2450-6948-F60A-2539-A7B06E3A857A}"/>
              </a:ext>
            </a:extLst>
          </p:cNvPr>
          <p:cNvCxnSpPr>
            <a:cxnSpLocks/>
            <a:stCxn id="7" idx="2"/>
            <a:endCxn id="11" idx="2"/>
          </p:cNvCxnSpPr>
          <p:nvPr/>
        </p:nvCxnSpPr>
        <p:spPr>
          <a:xfrm rot="5400000">
            <a:off x="9215436" y="3387012"/>
            <a:ext cx="4003" cy="1717898"/>
          </a:xfrm>
          <a:prstGeom prst="curvedConnector3">
            <a:avLst>
              <a:gd name="adj1" fmla="val 1108216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D9F9B59A-AC4B-6ED7-276B-8A89E3C715E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7625791" y="3975402"/>
            <a:ext cx="179601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6371F1EB-22C4-7823-31A5-0C762C801A33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7072696" y="2493530"/>
            <a:ext cx="23455" cy="12093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1FD404EB-E0D9-8AA6-8321-BF7000FB44C8}"/>
              </a:ext>
            </a:extLst>
          </p:cNvPr>
          <p:cNvSpPr/>
          <p:nvPr/>
        </p:nvSpPr>
        <p:spPr bwMode="gray">
          <a:xfrm>
            <a:off x="7921901" y="1948406"/>
            <a:ext cx="1106191" cy="545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Cognitive</a:t>
            </a:r>
            <a:r>
              <a:rPr lang="de-DE" sz="1400" dirty="0">
                <a:solidFill>
                  <a:schemeClr val="tx1"/>
                </a:solidFill>
              </a:rPr>
              <a:t> Skills</a:t>
            </a:r>
          </a:p>
        </p:txBody>
      </p:sp>
      <p:cxnSp>
        <p:nvCxnSpPr>
          <p:cNvPr id="18" name="Gewinkelte Verbindung 17">
            <a:extLst>
              <a:ext uri="{FF2B5EF4-FFF2-40B4-BE49-F238E27FC236}">
                <a16:creationId xmlns:a16="http://schemas.microsoft.com/office/drawing/2014/main" id="{53C69240-FD6C-BDB4-F06D-9DD1E8CAD0B8}"/>
              </a:ext>
            </a:extLst>
          </p:cNvPr>
          <p:cNvCxnSpPr>
            <a:stCxn id="9" idx="0"/>
            <a:endCxn id="17" idx="2"/>
          </p:cNvCxnSpPr>
          <p:nvPr/>
        </p:nvCxnSpPr>
        <p:spPr>
          <a:xfrm rot="5400000" flipH="1" flipV="1">
            <a:off x="7169190" y="2397035"/>
            <a:ext cx="1209312" cy="1402301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71446E5-C4C5-CF54-8863-54B3FB5583D2}"/>
              </a:ext>
            </a:extLst>
          </p:cNvPr>
          <p:cNvSpPr txBox="1"/>
          <p:nvPr/>
        </p:nvSpPr>
        <p:spPr>
          <a:xfrm>
            <a:off x="11322115" y="648866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Agent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DFF252B-4DA6-93B5-4F0E-F7DFBC1BE470}"/>
              </a:ext>
            </a:extLst>
          </p:cNvPr>
          <p:cNvSpPr/>
          <p:nvPr/>
        </p:nvSpPr>
        <p:spPr>
          <a:xfrm>
            <a:off x="1203783" y="28910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19D85B7-D90A-EB66-21D4-097FFAFE0CFE}"/>
              </a:ext>
            </a:extLst>
          </p:cNvPr>
          <p:cNvSpPr/>
          <p:nvPr/>
        </p:nvSpPr>
        <p:spPr>
          <a:xfrm>
            <a:off x="1203783" y="21749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268B187-EEFD-48CD-C328-420B4B30D903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>
            <a:off x="2787827" y="26117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C4E60CE-721E-44F8-FB2D-7631CEF8028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846922" y="1593272"/>
            <a:ext cx="9657" cy="581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36D16D9-96D6-FCA1-A1DC-26A53E1F8FE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478996" y="1593272"/>
            <a:ext cx="0" cy="581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id="{1D6920EB-B4F3-6E0C-1B5F-E9E54D344689}"/>
              </a:ext>
            </a:extLst>
          </p:cNvPr>
          <p:cNvSpPr/>
          <p:nvPr/>
        </p:nvSpPr>
        <p:spPr bwMode="gray">
          <a:xfrm>
            <a:off x="2137196" y="4834552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EA668F0-43F1-1D75-016E-528C45A4474B}"/>
              </a:ext>
            </a:extLst>
          </p:cNvPr>
          <p:cNvCxnSpPr>
            <a:stCxn id="20" idx="2"/>
            <a:endCxn id="32" idx="0"/>
          </p:cNvCxnSpPr>
          <p:nvPr/>
        </p:nvCxnSpPr>
        <p:spPr>
          <a:xfrm>
            <a:off x="2787827" y="4182105"/>
            <a:ext cx="0" cy="652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54C51CAB-9128-9EB4-81C9-6F1A0191C1DC}"/>
              </a:ext>
            </a:extLst>
          </p:cNvPr>
          <p:cNvSpPr/>
          <p:nvPr/>
        </p:nvSpPr>
        <p:spPr>
          <a:xfrm rot="10800000">
            <a:off x="4982730" y="2091795"/>
            <a:ext cx="344245" cy="26744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52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Macintosh PowerPoint</Application>
  <PresentationFormat>Breitbild</PresentationFormat>
  <Paragraphs>195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</vt:lpstr>
      <vt:lpstr>Referenzarchitektur KI-Plattform für die öffentliche Verwaltung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Referenzarchitektur KI-Plattform für die öffentliche Verwaltung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Neumann, Dominik</dc:creator>
  <cp:lastModifiedBy>Neumann, Dominik</cp:lastModifiedBy>
  <cp:revision>17</cp:revision>
  <dcterms:created xsi:type="dcterms:W3CDTF">2025-01-17T07:04:52Z</dcterms:created>
  <dcterms:modified xsi:type="dcterms:W3CDTF">2025-02-04T06:36:29Z</dcterms:modified>
</cp:coreProperties>
</file>