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83" r:id="rId4"/>
    <p:sldId id="257" r:id="rId5"/>
    <p:sldId id="259" r:id="rId6"/>
    <p:sldId id="260" r:id="rId7"/>
    <p:sldId id="265" r:id="rId8"/>
    <p:sldId id="258" r:id="rId9"/>
    <p:sldId id="266" r:id="rId10"/>
    <p:sldId id="278" r:id="rId11"/>
    <p:sldId id="267" r:id="rId12"/>
    <p:sldId id="268" r:id="rId13"/>
    <p:sldId id="264" r:id="rId14"/>
    <p:sldId id="263" r:id="rId15"/>
    <p:sldId id="275" r:id="rId16"/>
    <p:sldId id="277" r:id="rId17"/>
    <p:sldId id="269" r:id="rId18"/>
    <p:sldId id="270" r:id="rId19"/>
    <p:sldId id="274" r:id="rId20"/>
    <p:sldId id="273" r:id="rId21"/>
    <p:sldId id="261" r:id="rId22"/>
    <p:sldId id="262" r:id="rId23"/>
    <p:sldId id="272" r:id="rId24"/>
    <p:sldId id="271" r:id="rId25"/>
    <p:sldId id="279" r:id="rId26"/>
    <p:sldId id="280" r:id="rId27"/>
    <p:sldId id="282" r:id="rId28"/>
    <p:sldId id="284" r:id="rId29"/>
    <p:sldId id="281" r:id="rId3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050"/>
    <p:restoredTop sz="94665"/>
  </p:normalViewPr>
  <p:slideViewPr>
    <p:cSldViewPr snapToGrid="0">
      <p:cViewPr varScale="1">
        <p:scale>
          <a:sx n="107" d="100"/>
          <a:sy n="107" d="100"/>
        </p:scale>
        <p:origin x="16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776775-887B-294A-65A9-D065BB975E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21DF75D-45C4-1BB1-1AC1-EE8D65E1AC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BDF7B6-A2BD-5206-187F-E2E87AB3F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97E83A-A999-2A2F-6B06-811C8548B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D9E08-207F-77D1-1C89-456DD2734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0743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78C28C-BFE6-A7CB-ADB8-C2211996F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BADACC-3214-E085-D0D7-2488ED401C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F177A2-908E-0BE9-19B3-24EDB82B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AA40C-B2BD-482D-A588-D0B75B78B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ED4807-7863-02F4-4A7B-BB4EA0B3E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770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FA05C91-9201-4562-B57F-5AA6F295FF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1A48519-E86F-A70A-B734-9BC40A89A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474640-F6CD-98B7-BC62-B1804CBE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926BB4A-91AD-14EE-5C0E-60179B41F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B613E66-4FD6-2C48-F034-CCD4E5FB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7410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F1BB49-99C7-3FBD-2EBE-283201705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106F32-CA1F-F334-E2BA-121022EFD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186C084-A8D8-D6AB-587E-4493F62A3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C4D2B-8F8C-92A1-F91D-829BB3FF0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B465C13-C1FA-68CE-8324-9F6CE480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8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AC2EE9-E025-3343-E89E-B1DAFBDD2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45707BB-E3AF-6725-1752-09D0D4359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5730B4-2B01-7CF3-768B-95D5A4323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EE5F327-CA80-8EA7-AB91-BB5FC83A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E6D38A-88B8-1BDF-90FF-EC8276886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C0B2341-13FA-3F11-74FF-C8A877526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71BB3D-7346-6A7D-9573-A4B7448996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3E6FF8B-00AF-4AA4-F5B4-D13BF8585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82DF4FA-8713-6891-D64A-F73441DCD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C8CE6B-8A8E-C399-D8C0-A8437A2E7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2AF54B-07EB-39C1-36F7-2558B413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916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9C0E835-C56B-47AA-C693-DADD48269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81558BF-DD01-CF09-68A1-BEA4BCA860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DA30DB7-70A3-8A59-B87D-BC13596596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60DE860-C6F4-1078-D400-A5C08241A5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5A3726F-713F-0A61-91A9-E88C2F6D5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7B06B78-7710-51C3-11CD-CD3A482FF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00B5F0E-9593-65D2-EA40-AF83C86C1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E0D376A-9C11-9DAF-5B4D-54972B64A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6670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E5B670-7B1A-6AB2-4B21-37F9E30F4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BAD52FC-2540-51BA-3891-7A904C641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7189FE6-AE2E-BC10-62B9-1820F69AB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BFBFC7-AC90-B9E5-D7B8-11E55C77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591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50A75BD-61C8-6FCE-4577-8EBDC6B1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67AC189-4FAB-96A5-B3D0-58CE1BDC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61E198A-6F0C-4EBA-EDAE-53FB7E5E2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6665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D13D9D-0E9D-EF26-96E9-C8B1081F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F3F818-1FBB-6398-131F-EB09963E7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5A19699-38DB-0D83-385D-EA0D5576CB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9FC1B8-EFD5-D6D1-2DE8-43584B9E4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5433CA-8CD4-742E-80BE-8624BB06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6046D7C-BE45-7E3C-7E89-D68C9D592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7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2613FD-9446-3E3A-6411-9AFA9775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0578609-EDD7-BF87-5F79-23C23E471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2A1E9F7-6B1B-199B-72F4-7FEDD5605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E2A300-9E72-7020-F327-1FC6B4D05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CE6900C-ED65-2815-FF82-01CB8867D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FD64094-B49E-3109-034A-BFB2700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529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F7408AC-E845-E3A0-CC3D-61D9E0921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467569B-7238-300B-75C2-65DF42A7F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A86415-65F4-9B07-3D71-05EB87D1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6DBFC3-540E-6444-9571-9AC72F552CFB}" type="datetimeFigureOut">
              <a:rPr lang="de-DE" smtClean="0"/>
              <a:t>27.03.25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5173-9C30-8C0B-742C-52F5AB8A4D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C9CE581-715E-1A77-1E5E-5DB859246B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5B0CEF-B2E4-FB4E-9D47-560E6BCC6FE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6216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1DB2E2-66A0-3B76-A5C8-821F1488C7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930CEE2-D18C-66AA-2BC5-011C5F2D19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Building-Blocks</a:t>
            </a:r>
          </a:p>
        </p:txBody>
      </p:sp>
    </p:spTree>
    <p:extLst>
      <p:ext uri="{BB962C8B-B14F-4D97-AF65-F5344CB8AC3E}">
        <p14:creationId xmlns:p14="http://schemas.microsoft.com/office/powerpoint/2010/main" val="764292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D2DE89B3-5BA3-549C-C38C-3909E3955856}"/>
              </a:ext>
            </a:extLst>
          </p:cNvPr>
          <p:cNvSpPr txBox="1"/>
          <p:nvPr/>
        </p:nvSpPr>
        <p:spPr>
          <a:xfrm>
            <a:off x="1028700" y="765810"/>
            <a:ext cx="11741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OctoTools</a:t>
            </a:r>
            <a:endParaRPr lang="de-DE" dirty="0"/>
          </a:p>
          <a:p>
            <a:r>
              <a:rPr lang="de-DE" dirty="0"/>
              <a:t>E2B</a:t>
            </a:r>
          </a:p>
        </p:txBody>
      </p:sp>
    </p:spTree>
    <p:extLst>
      <p:ext uri="{BB962C8B-B14F-4D97-AF65-F5344CB8AC3E}">
        <p14:creationId xmlns:p14="http://schemas.microsoft.com/office/powerpoint/2010/main" val="15678515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C16616D8-E7D2-EED6-1440-C328B0431A4A}"/>
              </a:ext>
            </a:extLst>
          </p:cNvPr>
          <p:cNvSpPr txBox="1"/>
          <p:nvPr/>
        </p:nvSpPr>
        <p:spPr>
          <a:xfrm>
            <a:off x="11322115" y="6488668"/>
            <a:ext cx="618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RAG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9205BB8-847E-EBB2-8B2F-46DD0FA0BC58}"/>
              </a:ext>
            </a:extLst>
          </p:cNvPr>
          <p:cNvSpPr/>
          <p:nvPr/>
        </p:nvSpPr>
        <p:spPr>
          <a:xfrm>
            <a:off x="3776051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7C291F3-0537-4AAC-57E1-F3E1222362A2}"/>
              </a:ext>
            </a:extLst>
          </p:cNvPr>
          <p:cNvSpPr/>
          <p:nvPr/>
        </p:nvSpPr>
        <p:spPr>
          <a:xfrm>
            <a:off x="3776051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449BFB25-BFE6-AACE-5D7B-EA86A8984214}"/>
              </a:ext>
            </a:extLst>
          </p:cNvPr>
          <p:cNvSpPr/>
          <p:nvPr/>
        </p:nvSpPr>
        <p:spPr>
          <a:xfrm>
            <a:off x="1113183" y="2787132"/>
            <a:ext cx="2275686" cy="1287372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Framework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C5F0B66-35BB-2B71-AF9E-5EE39A74C319}"/>
              </a:ext>
            </a:extLst>
          </p:cNvPr>
          <p:cNvSpPr/>
          <p:nvPr/>
        </p:nvSpPr>
        <p:spPr>
          <a:xfrm>
            <a:off x="8420938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226F0F9-01BC-27E9-7B0B-CC23425489D0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6944139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F4AD29CD-6E0D-4B86-AAF1-DBDEAE458405}"/>
              </a:ext>
            </a:extLst>
          </p:cNvPr>
          <p:cNvSpPr txBox="1"/>
          <p:nvPr/>
        </p:nvSpPr>
        <p:spPr>
          <a:xfrm>
            <a:off x="7331320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70699F-3085-B632-49B0-B60E6584C417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5360095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>
            <a:extLst>
              <a:ext uri="{FF2B5EF4-FFF2-40B4-BE49-F238E27FC236}">
                <a16:creationId xmlns:a16="http://schemas.microsoft.com/office/drawing/2014/main" id="{93410C5E-28FB-5A42-76BF-14177615CD57}"/>
              </a:ext>
            </a:extLst>
          </p:cNvPr>
          <p:cNvCxnSpPr>
            <a:stCxn id="5" idx="3"/>
            <a:endCxn id="3" idx="1"/>
          </p:cNvCxnSpPr>
          <p:nvPr/>
        </p:nvCxnSpPr>
        <p:spPr>
          <a:xfrm flipV="1">
            <a:off x="3388869" y="3429000"/>
            <a:ext cx="387182" cy="1818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ylinder 18">
            <a:extLst>
              <a:ext uri="{FF2B5EF4-FFF2-40B4-BE49-F238E27FC236}">
                <a16:creationId xmlns:a16="http://schemas.microsoft.com/office/drawing/2014/main" id="{FC80FBA4-AD69-1285-C631-A022AB35BDFD}"/>
              </a:ext>
            </a:extLst>
          </p:cNvPr>
          <p:cNvSpPr/>
          <p:nvPr/>
        </p:nvSpPr>
        <p:spPr>
          <a:xfrm>
            <a:off x="3776051" y="4611756"/>
            <a:ext cx="3168088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Datenquelle</a:t>
            </a:r>
          </a:p>
        </p:txBody>
      </p: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20C0CCDE-B912-9D23-8CCC-031A31C55106}"/>
              </a:ext>
            </a:extLst>
          </p:cNvPr>
          <p:cNvCxnSpPr>
            <a:stCxn id="3" idx="2"/>
            <a:endCxn id="19" idx="1"/>
          </p:cNvCxnSpPr>
          <p:nvPr/>
        </p:nvCxnSpPr>
        <p:spPr>
          <a:xfrm>
            <a:off x="5360095" y="4074505"/>
            <a:ext cx="0" cy="5372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56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432B9BF0-42C0-A960-DFB4-3E320B8604AC}"/>
              </a:ext>
            </a:extLst>
          </p:cNvPr>
          <p:cNvSpPr/>
          <p:nvPr/>
        </p:nvSpPr>
        <p:spPr bwMode="gray">
          <a:xfrm>
            <a:off x="6324528" y="1388257"/>
            <a:ext cx="2867226" cy="3767859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EABF9221-309B-05D2-27F1-5762CF84DD05}"/>
              </a:ext>
            </a:extLst>
          </p:cNvPr>
          <p:cNvSpPr/>
          <p:nvPr/>
        </p:nvSpPr>
        <p:spPr bwMode="gray">
          <a:xfrm>
            <a:off x="6621366" y="3979787"/>
            <a:ext cx="914400" cy="9144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Reasoning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2E50D81D-0FB8-2B32-B9FE-3685E4814FD6}"/>
              </a:ext>
            </a:extLst>
          </p:cNvPr>
          <p:cNvSpPr/>
          <p:nvPr/>
        </p:nvSpPr>
        <p:spPr bwMode="gray">
          <a:xfrm>
            <a:off x="1205948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Task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9AE25E2-72E4-EC49-8680-60C34E22DB2A}"/>
              </a:ext>
            </a:extLst>
          </p:cNvPr>
          <p:cNvSpPr/>
          <p:nvPr/>
        </p:nvSpPr>
        <p:spPr bwMode="gray">
          <a:xfrm>
            <a:off x="2828365" y="1048149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Decision</a:t>
            </a:r>
            <a:endParaRPr lang="de-DE" sz="1400" dirty="0">
              <a:solidFill>
                <a:schemeClr val="tx1"/>
              </a:solidFill>
            </a:endParaRP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E04E9B34-85C7-C6A8-1DF4-8F2CA8C24225}"/>
              </a:ext>
            </a:extLst>
          </p:cNvPr>
          <p:cNvSpPr/>
          <p:nvPr/>
        </p:nvSpPr>
        <p:spPr bwMode="gray">
          <a:xfrm>
            <a:off x="9425755" y="3698837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AF42AC78-B42F-7488-AFA9-33FF85107A81}"/>
              </a:ext>
            </a:extLst>
          </p:cNvPr>
          <p:cNvSpPr/>
          <p:nvPr/>
        </p:nvSpPr>
        <p:spPr bwMode="gray">
          <a:xfrm>
            <a:off x="6543055" y="1948407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CF19667F-EBB5-7F11-B1C6-F5E5FC94A041}"/>
              </a:ext>
            </a:extLst>
          </p:cNvPr>
          <p:cNvSpPr/>
          <p:nvPr/>
        </p:nvSpPr>
        <p:spPr bwMode="gray">
          <a:xfrm>
            <a:off x="6519600" y="3702841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LLM</a:t>
            </a:r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C8A2848D-2A8A-43EC-A663-B0A40D1CCFC2}"/>
              </a:ext>
            </a:extLst>
          </p:cNvPr>
          <p:cNvSpPr/>
          <p:nvPr/>
        </p:nvSpPr>
        <p:spPr bwMode="gray">
          <a:xfrm>
            <a:off x="7805392" y="3702840"/>
            <a:ext cx="1106191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Tool</a:t>
            </a:r>
          </a:p>
        </p:txBody>
      </p:sp>
      <p:cxnSp>
        <p:nvCxnSpPr>
          <p:cNvPr id="12" name="Gekrümmte Verbindung 11">
            <a:extLst>
              <a:ext uri="{FF2B5EF4-FFF2-40B4-BE49-F238E27FC236}">
                <a16:creationId xmlns:a16="http://schemas.microsoft.com/office/drawing/2014/main" id="{FC6B889C-E4A8-E548-87B5-589AF3370128}"/>
              </a:ext>
            </a:extLst>
          </p:cNvPr>
          <p:cNvCxnSpPr>
            <a:stCxn id="11" idx="0"/>
            <a:endCxn id="7" idx="0"/>
          </p:cNvCxnSpPr>
          <p:nvPr/>
        </p:nvCxnSpPr>
        <p:spPr>
          <a:xfrm rot="5400000" flipH="1" flipV="1">
            <a:off x="9215436" y="2841890"/>
            <a:ext cx="4003" cy="1717898"/>
          </a:xfrm>
          <a:prstGeom prst="curvedConnector3">
            <a:avLst>
              <a:gd name="adj1" fmla="val 11082138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krümmte Verbindung 12">
            <a:extLst>
              <a:ext uri="{FF2B5EF4-FFF2-40B4-BE49-F238E27FC236}">
                <a16:creationId xmlns:a16="http://schemas.microsoft.com/office/drawing/2014/main" id="{30BE2450-6948-F60A-2539-A7B06E3A857A}"/>
              </a:ext>
            </a:extLst>
          </p:cNvPr>
          <p:cNvCxnSpPr>
            <a:cxnSpLocks/>
            <a:stCxn id="7" idx="2"/>
            <a:endCxn id="11" idx="2"/>
          </p:cNvCxnSpPr>
          <p:nvPr/>
        </p:nvCxnSpPr>
        <p:spPr>
          <a:xfrm rot="5400000">
            <a:off x="9215436" y="3387012"/>
            <a:ext cx="4003" cy="1717898"/>
          </a:xfrm>
          <a:prstGeom prst="curvedConnector3">
            <a:avLst>
              <a:gd name="adj1" fmla="val 11082163"/>
            </a:avLst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9F9B59A-AC4B-6ED7-276B-8A89E3C715E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7625791" y="3975402"/>
            <a:ext cx="179601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6371F1EB-22C4-7823-31A5-0C762C801A33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7072696" y="2493530"/>
            <a:ext cx="23455" cy="12093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1FD404EB-E0D9-8AA6-8321-BF7000FB44C8}"/>
              </a:ext>
            </a:extLst>
          </p:cNvPr>
          <p:cNvSpPr/>
          <p:nvPr/>
        </p:nvSpPr>
        <p:spPr bwMode="gray">
          <a:xfrm>
            <a:off x="7921901" y="1948406"/>
            <a:ext cx="1106191" cy="54512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 err="1">
                <a:solidFill>
                  <a:schemeClr val="tx1"/>
                </a:solidFill>
              </a:rPr>
              <a:t>Cognitive</a:t>
            </a:r>
            <a:r>
              <a:rPr lang="de-DE" sz="1400" dirty="0">
                <a:solidFill>
                  <a:schemeClr val="tx1"/>
                </a:solidFill>
              </a:rPr>
              <a:t> Skills</a:t>
            </a:r>
          </a:p>
        </p:txBody>
      </p:sp>
      <p:cxnSp>
        <p:nvCxnSpPr>
          <p:cNvPr id="18" name="Gewinkelte Verbindung 17">
            <a:extLst>
              <a:ext uri="{FF2B5EF4-FFF2-40B4-BE49-F238E27FC236}">
                <a16:creationId xmlns:a16="http://schemas.microsoft.com/office/drawing/2014/main" id="{53C69240-FD6C-BDB4-F06D-9DD1E8CAD0B8}"/>
              </a:ext>
            </a:extLst>
          </p:cNvPr>
          <p:cNvCxnSpPr>
            <a:stCxn id="9" idx="0"/>
            <a:endCxn id="17" idx="2"/>
          </p:cNvCxnSpPr>
          <p:nvPr/>
        </p:nvCxnSpPr>
        <p:spPr>
          <a:xfrm rot="5400000" flipH="1" flipV="1">
            <a:off x="7169190" y="2397035"/>
            <a:ext cx="1209312" cy="1402301"/>
          </a:xfrm>
          <a:prstGeom prst="bentConnector3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71446E5-C4C5-CF54-8863-54B3FB5583D2}"/>
              </a:ext>
            </a:extLst>
          </p:cNvPr>
          <p:cNvSpPr txBox="1"/>
          <p:nvPr/>
        </p:nvSpPr>
        <p:spPr>
          <a:xfrm>
            <a:off x="11322115" y="6488668"/>
            <a:ext cx="759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Agent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DFF252B-4DA6-93B5-4F0E-F7DFBC1BE470}"/>
              </a:ext>
            </a:extLst>
          </p:cNvPr>
          <p:cNvSpPr/>
          <p:nvPr/>
        </p:nvSpPr>
        <p:spPr>
          <a:xfrm>
            <a:off x="1203783" y="28910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719D85B7-D90A-EB66-21D4-097FFAFE0CFE}"/>
              </a:ext>
            </a:extLst>
          </p:cNvPr>
          <p:cNvSpPr/>
          <p:nvPr/>
        </p:nvSpPr>
        <p:spPr>
          <a:xfrm>
            <a:off x="1203783" y="21749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9268B187-EEFD-48CD-C328-420B4B30D903}"/>
              </a:ext>
            </a:extLst>
          </p:cNvPr>
          <p:cNvCxnSpPr>
            <a:stCxn id="21" idx="2"/>
            <a:endCxn id="20" idx="0"/>
          </p:cNvCxnSpPr>
          <p:nvPr/>
        </p:nvCxnSpPr>
        <p:spPr>
          <a:xfrm>
            <a:off x="2787827" y="26117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BC4E60CE-721E-44F8-FB2D-7631CEF8028B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1846922" y="1593272"/>
            <a:ext cx="9657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036D16D9-96D6-FCA1-A1DC-26A53E1F8FE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3478996" y="1593272"/>
            <a:ext cx="0" cy="581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1">
            <a:extLst>
              <a:ext uri="{FF2B5EF4-FFF2-40B4-BE49-F238E27FC236}">
                <a16:creationId xmlns:a16="http://schemas.microsoft.com/office/drawing/2014/main" id="{1D6920EB-B4F3-6E0C-1B5F-E9E54D344689}"/>
              </a:ext>
            </a:extLst>
          </p:cNvPr>
          <p:cNvSpPr/>
          <p:nvPr/>
        </p:nvSpPr>
        <p:spPr bwMode="gray">
          <a:xfrm>
            <a:off x="2137196" y="4834552"/>
            <a:ext cx="1301262" cy="545123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1400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8EA668F0-43F1-1D75-016E-528C45A4474B}"/>
              </a:ext>
            </a:extLst>
          </p:cNvPr>
          <p:cNvCxnSpPr>
            <a:stCxn id="20" idx="2"/>
            <a:endCxn id="32" idx="0"/>
          </p:cNvCxnSpPr>
          <p:nvPr/>
        </p:nvCxnSpPr>
        <p:spPr>
          <a:xfrm>
            <a:off x="2787827" y="4182105"/>
            <a:ext cx="0" cy="65244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54C51CAB-9128-9EB4-81C9-6F1A0191C1DC}"/>
              </a:ext>
            </a:extLst>
          </p:cNvPr>
          <p:cNvSpPr/>
          <p:nvPr/>
        </p:nvSpPr>
        <p:spPr>
          <a:xfrm rot="10800000">
            <a:off x="4982730" y="2091795"/>
            <a:ext cx="344245" cy="267440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8052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41A03-276B-983F-CA94-025243CC4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4D93E79D-ECAA-D610-93E4-409B8195162D}"/>
              </a:ext>
            </a:extLst>
          </p:cNvPr>
          <p:cNvSpPr txBox="1"/>
          <p:nvPr/>
        </p:nvSpPr>
        <p:spPr>
          <a:xfrm>
            <a:off x="10434468" y="6127161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A2FC194-3B63-1CC9-7AE8-99DEE824F31D}"/>
              </a:ext>
            </a:extLst>
          </p:cNvPr>
          <p:cNvSpPr/>
          <p:nvPr/>
        </p:nvSpPr>
        <p:spPr>
          <a:xfrm>
            <a:off x="3664835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42BBD9A7-CA62-D115-15A9-A1DFDB44F6A0}"/>
              </a:ext>
            </a:extLst>
          </p:cNvPr>
          <p:cNvSpPr/>
          <p:nvPr/>
        </p:nvSpPr>
        <p:spPr>
          <a:xfrm>
            <a:off x="9454929" y="1771920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A75E94E8-ACC9-C201-9380-30EE5483B43C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939898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A78513DE-A141-FEE6-BA43-29869C51B57F}"/>
              </a:ext>
            </a:extLst>
          </p:cNvPr>
          <p:cNvSpPr/>
          <p:nvPr/>
        </p:nvSpPr>
        <p:spPr>
          <a:xfrm>
            <a:off x="3664835" y="4378507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14EDD3B-641C-CB8C-0D1C-DF044BF03CF2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4088911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6691FBB9-D0E0-4E84-359C-821D8CE3DAE1}"/>
              </a:ext>
            </a:extLst>
          </p:cNvPr>
          <p:cNvSpPr txBox="1"/>
          <p:nvPr/>
        </p:nvSpPr>
        <p:spPr>
          <a:xfrm>
            <a:off x="2910806" y="1316623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9AD67A94-13A8-C773-1900-9E5DB69DC808}"/>
              </a:ext>
            </a:extLst>
          </p:cNvPr>
          <p:cNvSpPr txBox="1"/>
          <p:nvPr/>
        </p:nvSpPr>
        <p:spPr>
          <a:xfrm>
            <a:off x="1381487" y="4428120"/>
            <a:ext cx="23571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per virtual </a:t>
            </a:r>
            <a:r>
              <a:rPr lang="de-DE" dirty="0" err="1"/>
              <a:t>key</a:t>
            </a:r>
            <a:r>
              <a:rPr lang="de-DE" dirty="0"/>
              <a:t>/</a:t>
            </a:r>
            <a:r>
              <a:rPr lang="de-DE" dirty="0" err="1"/>
              <a:t>user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80242-2120-6486-282E-16CAA86A0564}"/>
              </a:ext>
            </a:extLst>
          </p:cNvPr>
          <p:cNvSpPr/>
          <p:nvPr/>
        </p:nvSpPr>
        <p:spPr>
          <a:xfrm>
            <a:off x="9454929" y="2549804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70E1B4B-20AE-A2FC-DC2B-C70EB992332C}"/>
              </a:ext>
            </a:extLst>
          </p:cNvPr>
          <p:cNvSpPr txBox="1"/>
          <p:nvPr/>
        </p:nvSpPr>
        <p:spPr>
          <a:xfrm>
            <a:off x="7224869" y="4441202"/>
            <a:ext cx="191161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  <a:p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BA141570-F14A-F6D9-9BA7-1AA8DE9B9228}"/>
              </a:ext>
            </a:extLst>
          </p:cNvPr>
          <p:cNvSpPr/>
          <p:nvPr/>
        </p:nvSpPr>
        <p:spPr>
          <a:xfrm>
            <a:off x="5631711" y="1790885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9368CA87-10B9-FE4C-1668-19460C84FB4F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4088911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16187CA9-AD66-DD44-69BF-32F0AD4152D1}"/>
              </a:ext>
            </a:extLst>
          </p:cNvPr>
          <p:cNvSpPr/>
          <p:nvPr/>
        </p:nvSpPr>
        <p:spPr>
          <a:xfrm>
            <a:off x="3664835" y="1790885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9FFE8965-B8B0-AE9D-6A67-AC64B85B8D50}"/>
              </a:ext>
            </a:extLst>
          </p:cNvPr>
          <p:cNvSpPr/>
          <p:nvPr/>
        </p:nvSpPr>
        <p:spPr>
          <a:xfrm>
            <a:off x="3813985" y="217134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C393F13F-31E8-EF41-BB67-8C41C450364D}"/>
              </a:ext>
            </a:extLst>
          </p:cNvPr>
          <p:cNvSpPr/>
          <p:nvPr/>
        </p:nvSpPr>
        <p:spPr>
          <a:xfrm>
            <a:off x="7473004" y="2171338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A1C30941-E972-8C2C-E00F-2DD8DFBF0C17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2081772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4D443C9D-BEE2-E866-EC2D-19BA978F679B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2461424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592B9945-3F75-D8F5-8EA5-33524BEDF887}"/>
              </a:ext>
            </a:extLst>
          </p:cNvPr>
          <p:cNvSpPr/>
          <p:nvPr/>
        </p:nvSpPr>
        <p:spPr>
          <a:xfrm rot="16200000">
            <a:off x="5669983" y="1073857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D6C802E4-FB49-DAA7-1ED4-679E53807D68}"/>
              </a:ext>
            </a:extLst>
          </p:cNvPr>
          <p:cNvSpPr/>
          <p:nvPr/>
        </p:nvSpPr>
        <p:spPr>
          <a:xfrm>
            <a:off x="5759168" y="330988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9050511B-CE33-7916-6984-FE7BAABE1928}"/>
              </a:ext>
            </a:extLst>
          </p:cNvPr>
          <p:cNvSpPr/>
          <p:nvPr/>
        </p:nvSpPr>
        <p:spPr>
          <a:xfrm>
            <a:off x="7078241" y="3319706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56404238-B9D9-0E5B-225F-48F2E21F4A25}"/>
              </a:ext>
            </a:extLst>
          </p:cNvPr>
          <p:cNvSpPr/>
          <p:nvPr/>
        </p:nvSpPr>
        <p:spPr>
          <a:xfrm>
            <a:off x="523350" y="2176105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302203D0-DFF0-E3BF-AD2F-B3A6C378D89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2461427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B31ADDFA-CFD9-5783-52C3-6FB591084045}"/>
              </a:ext>
            </a:extLst>
          </p:cNvPr>
          <p:cNvSpPr txBox="1"/>
          <p:nvPr/>
        </p:nvSpPr>
        <p:spPr>
          <a:xfrm>
            <a:off x="397627" y="6089007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55BB0E58-0765-EFA2-DBC0-999F7B07DCC5}"/>
              </a:ext>
            </a:extLst>
          </p:cNvPr>
          <p:cNvSpPr/>
          <p:nvPr/>
        </p:nvSpPr>
        <p:spPr>
          <a:xfrm>
            <a:off x="5664569" y="4374042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CDC12B9F-B551-FF58-FE65-6DB30A25C289}"/>
              </a:ext>
            </a:extLst>
          </p:cNvPr>
          <p:cNvSpPr/>
          <p:nvPr/>
        </p:nvSpPr>
        <p:spPr>
          <a:xfrm>
            <a:off x="4351993" y="3303728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ED45F491-D47A-5BAE-4C22-7F20CDCFABBF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751509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165EF593-BAC9-9AE0-E832-12DF48335EAC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3476054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87DBA12C-145F-0EE9-B3FF-C5D28B60DA8F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2461424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10A9674F-D4C8-EF44-143C-58DE7412E80D}"/>
              </a:ext>
            </a:extLst>
          </p:cNvPr>
          <p:cNvSpPr/>
          <p:nvPr/>
        </p:nvSpPr>
        <p:spPr>
          <a:xfrm>
            <a:off x="4913201" y="2171340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8254989A-15C6-7F0F-13DA-AFA52B4053B2}"/>
              </a:ext>
            </a:extLst>
          </p:cNvPr>
          <p:cNvSpPr/>
          <p:nvPr/>
        </p:nvSpPr>
        <p:spPr>
          <a:xfrm>
            <a:off x="6012416" y="2171339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86960DB-31E6-22C2-9F54-63F342F85476}"/>
              </a:ext>
            </a:extLst>
          </p:cNvPr>
          <p:cNvSpPr/>
          <p:nvPr/>
        </p:nvSpPr>
        <p:spPr>
          <a:xfrm>
            <a:off x="3062176" y="1790885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1666102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A740A-B22E-267E-685E-57A569EA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hteck 78">
            <a:extLst>
              <a:ext uri="{FF2B5EF4-FFF2-40B4-BE49-F238E27FC236}">
                <a16:creationId xmlns:a16="http://schemas.microsoft.com/office/drawing/2014/main" id="{4B3E0AAE-2699-86BB-A4EC-67E30A66A1AA}"/>
              </a:ext>
            </a:extLst>
          </p:cNvPr>
          <p:cNvSpPr/>
          <p:nvPr/>
        </p:nvSpPr>
        <p:spPr>
          <a:xfrm>
            <a:off x="7556204" y="276512"/>
            <a:ext cx="1713693" cy="5979206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endParaRPr lang="de-DE" dirty="0"/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F385F5DB-B773-29B1-44C4-F6936739CFD2}"/>
              </a:ext>
            </a:extLst>
          </p:cNvPr>
          <p:cNvSpPr/>
          <p:nvPr/>
        </p:nvSpPr>
        <p:spPr>
          <a:xfrm>
            <a:off x="2780825" y="3514752"/>
            <a:ext cx="4692180" cy="2766615"/>
          </a:xfrm>
          <a:prstGeom prst="rect">
            <a:avLst/>
          </a:prstGeom>
          <a:solidFill>
            <a:schemeClr val="accent1">
              <a:lumMod val="20000"/>
              <a:lumOff val="8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r"/>
            <a:r>
              <a:rPr lang="de-DE" dirty="0" err="1"/>
              <a:t>Managed</a:t>
            </a:r>
            <a:r>
              <a:rPr lang="de-DE" dirty="0"/>
              <a:t> PostgreSQL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0CB8904B-0BD5-8C40-47C5-01585EECF6D0}"/>
              </a:ext>
            </a:extLst>
          </p:cNvPr>
          <p:cNvSpPr/>
          <p:nvPr/>
        </p:nvSpPr>
        <p:spPr>
          <a:xfrm>
            <a:off x="9324877" y="2693042"/>
            <a:ext cx="2758471" cy="3588325"/>
          </a:xfrm>
          <a:prstGeom prst="rect">
            <a:avLst/>
          </a:prstGeom>
          <a:solidFill>
            <a:schemeClr val="accent5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S3 Storage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1058E1-FA51-37E4-BA72-F075BC78C6C8}"/>
              </a:ext>
            </a:extLst>
          </p:cNvPr>
          <p:cNvSpPr txBox="1"/>
          <p:nvPr/>
        </p:nvSpPr>
        <p:spPr>
          <a:xfrm>
            <a:off x="67883" y="546173"/>
            <a:ext cx="1550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LLM-Gateway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2DE95F-898E-479C-DD7F-F06CE137193C}"/>
              </a:ext>
            </a:extLst>
          </p:cNvPr>
          <p:cNvSpPr/>
          <p:nvPr/>
        </p:nvSpPr>
        <p:spPr>
          <a:xfrm>
            <a:off x="3664835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340E1F97-72BA-6A7B-4055-920779A88029}"/>
              </a:ext>
            </a:extLst>
          </p:cNvPr>
          <p:cNvSpPr/>
          <p:nvPr/>
        </p:nvSpPr>
        <p:spPr>
          <a:xfrm>
            <a:off x="9454929" y="1091434"/>
            <a:ext cx="1534632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cxnSp>
        <p:nvCxnSpPr>
          <p:cNvPr id="7" name="Gerade Verbindung 6">
            <a:extLst>
              <a:ext uri="{FF2B5EF4-FFF2-40B4-BE49-F238E27FC236}">
                <a16:creationId xmlns:a16="http://schemas.microsoft.com/office/drawing/2014/main" id="{7DDAF222-B80D-77CE-A6D4-C71FDD41CC53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3459271" y="2259412"/>
            <a:ext cx="20556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ylinder 7">
            <a:extLst>
              <a:ext uri="{FF2B5EF4-FFF2-40B4-BE49-F238E27FC236}">
                <a16:creationId xmlns:a16="http://schemas.microsoft.com/office/drawing/2014/main" id="{CD9ED640-8222-22D6-84A9-473C540F8BB3}"/>
              </a:ext>
            </a:extLst>
          </p:cNvPr>
          <p:cNvSpPr/>
          <p:nvPr/>
        </p:nvSpPr>
        <p:spPr>
          <a:xfrm>
            <a:off x="3664835" y="3698021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Usage</a:t>
            </a:r>
            <a:endParaRPr lang="de-DE" dirty="0"/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4341B0A5-5214-A54C-8FEF-5FF6020A83A5}"/>
              </a:ext>
            </a:extLst>
          </p:cNvPr>
          <p:cNvCxnSpPr>
            <a:stCxn id="3" idx="2"/>
            <a:endCxn id="8" idx="1"/>
          </p:cNvCxnSpPr>
          <p:nvPr/>
        </p:nvCxnSpPr>
        <p:spPr>
          <a:xfrm>
            <a:off x="4432151" y="3408425"/>
            <a:ext cx="0" cy="2895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8CEC852B-1F79-39A9-7229-1D5C50625BFF}"/>
              </a:ext>
            </a:extLst>
          </p:cNvPr>
          <p:cNvSpPr txBox="1"/>
          <p:nvPr/>
        </p:nvSpPr>
        <p:spPr>
          <a:xfrm>
            <a:off x="69198" y="176841"/>
            <a:ext cx="2650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Unified interface </a:t>
            </a:r>
            <a:r>
              <a:rPr lang="de-DE" dirty="0" err="1"/>
              <a:t>to</a:t>
            </a:r>
            <a:r>
              <a:rPr lang="de-DE" dirty="0"/>
              <a:t> LLMs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3804BB0-4F63-EE22-4647-1D3B47DB111A}"/>
              </a:ext>
            </a:extLst>
          </p:cNvPr>
          <p:cNvSpPr txBox="1"/>
          <p:nvPr/>
        </p:nvSpPr>
        <p:spPr>
          <a:xfrm>
            <a:off x="3597016" y="4838456"/>
            <a:ext cx="168251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virtual </a:t>
            </a:r>
            <a:r>
              <a:rPr lang="de-DE" dirty="0" err="1"/>
              <a:t>keys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rate </a:t>
            </a:r>
            <a:r>
              <a:rPr lang="de-DE" dirty="0" err="1"/>
              <a:t>limit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track </a:t>
            </a:r>
            <a:r>
              <a:rPr lang="de-DE" dirty="0" err="1"/>
              <a:t>spend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budgets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  <a:p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66B5977-9CDF-EBB1-F1BD-5AD9A5C8B851}"/>
              </a:ext>
            </a:extLst>
          </p:cNvPr>
          <p:cNvSpPr/>
          <p:nvPr/>
        </p:nvSpPr>
        <p:spPr>
          <a:xfrm>
            <a:off x="9454929" y="1869318"/>
            <a:ext cx="1534632" cy="5808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Ollama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F1F151F-3495-B957-14EA-20AFE979657E}"/>
              </a:ext>
            </a:extLst>
          </p:cNvPr>
          <p:cNvSpPr txBox="1"/>
          <p:nvPr/>
        </p:nvSpPr>
        <p:spPr>
          <a:xfrm>
            <a:off x="5561390" y="4859262"/>
            <a:ext cx="1911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list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router</a:t>
            </a:r>
            <a:r>
              <a:rPr lang="de-DE" dirty="0"/>
              <a:t> </a:t>
            </a:r>
            <a:r>
              <a:rPr lang="de-DE" dirty="0" err="1"/>
              <a:t>settings</a:t>
            </a:r>
            <a:endParaRPr lang="de-DE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8A318063-7FF2-BCDB-6E35-CA627FE66DE9}"/>
              </a:ext>
            </a:extLst>
          </p:cNvPr>
          <p:cNvSpPr/>
          <p:nvPr/>
        </p:nvSpPr>
        <p:spPr>
          <a:xfrm>
            <a:off x="5631711" y="1110399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HTTP-Server</a:t>
            </a:r>
          </a:p>
        </p:txBody>
      </p:sp>
      <p:cxnSp>
        <p:nvCxnSpPr>
          <p:cNvPr id="21" name="Gerade Verbindung 20">
            <a:extLst>
              <a:ext uri="{FF2B5EF4-FFF2-40B4-BE49-F238E27FC236}">
                <a16:creationId xmlns:a16="http://schemas.microsoft.com/office/drawing/2014/main" id="{B04B6D5D-2580-9652-B61C-77BB410070A0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6395483" y="3408425"/>
            <a:ext cx="3544" cy="440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9A16E477-26D3-9664-A5AB-DD4B7C5ECFCF}"/>
              </a:ext>
            </a:extLst>
          </p:cNvPr>
          <p:cNvSpPr/>
          <p:nvPr/>
        </p:nvSpPr>
        <p:spPr>
          <a:xfrm>
            <a:off x="3664835" y="1110399"/>
            <a:ext cx="5309044" cy="22980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BE915409-C71A-A46D-F6A6-453BBE64AC00}"/>
              </a:ext>
            </a:extLst>
          </p:cNvPr>
          <p:cNvSpPr/>
          <p:nvPr/>
        </p:nvSpPr>
        <p:spPr>
          <a:xfrm>
            <a:off x="3813985" y="1490855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virtual </a:t>
            </a:r>
            <a:r>
              <a:rPr lang="de-DE" sz="1200" dirty="0" err="1"/>
              <a:t>key</a:t>
            </a:r>
            <a:r>
              <a:rPr lang="de-DE" sz="1200" dirty="0"/>
              <a:t> (</a:t>
            </a:r>
            <a:r>
              <a:rPr lang="de-DE" sz="1200" dirty="0" err="1"/>
              <a:t>Bearer</a:t>
            </a:r>
            <a:r>
              <a:rPr lang="de-DE" sz="1200" dirty="0"/>
              <a:t>)</a:t>
            </a:r>
          </a:p>
        </p:txBody>
      </p:sp>
      <p:sp>
        <p:nvSpPr>
          <p:cNvPr id="25" name="Abgerundetes Rechteck 24">
            <a:extLst>
              <a:ext uri="{FF2B5EF4-FFF2-40B4-BE49-F238E27FC236}">
                <a16:creationId xmlns:a16="http://schemas.microsoft.com/office/drawing/2014/main" id="{B699EE7E-038E-A894-569E-C5A04C87CC3A}"/>
              </a:ext>
            </a:extLst>
          </p:cNvPr>
          <p:cNvSpPr/>
          <p:nvPr/>
        </p:nvSpPr>
        <p:spPr>
          <a:xfrm>
            <a:off x="7473004" y="1490852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Routing</a:t>
            </a:r>
          </a:p>
          <a:p>
            <a:r>
              <a:rPr lang="de-DE" sz="800" dirty="0" err="1"/>
              <a:t>with</a:t>
            </a:r>
            <a:r>
              <a:rPr lang="de-DE" sz="800" dirty="0"/>
              <a:t> Load </a:t>
            </a:r>
            <a:r>
              <a:rPr lang="de-DE" sz="800" dirty="0" err="1"/>
              <a:t>Balancing</a:t>
            </a:r>
            <a:r>
              <a:rPr lang="de-DE" sz="800" dirty="0"/>
              <a:t>, </a:t>
            </a:r>
            <a:r>
              <a:rPr lang="de-DE" sz="800" dirty="0" err="1"/>
              <a:t>Fallback</a:t>
            </a:r>
            <a:r>
              <a:rPr lang="de-DE" sz="800" dirty="0"/>
              <a:t> &amp; </a:t>
            </a:r>
            <a:r>
              <a:rPr lang="de-DE" sz="800" dirty="0" err="1"/>
              <a:t>Retry</a:t>
            </a:r>
            <a:endParaRPr lang="de-DE" sz="800" dirty="0"/>
          </a:p>
        </p:txBody>
      </p:sp>
      <p:cxnSp>
        <p:nvCxnSpPr>
          <p:cNvPr id="27" name="Gewinkelte Verbindung 26">
            <a:extLst>
              <a:ext uri="{FF2B5EF4-FFF2-40B4-BE49-F238E27FC236}">
                <a16:creationId xmlns:a16="http://schemas.microsoft.com/office/drawing/2014/main" id="{75AD632E-92AB-7C7A-5591-1155BF7134AF}"/>
              </a:ext>
            </a:extLst>
          </p:cNvPr>
          <p:cNvCxnSpPr>
            <a:cxnSpLocks/>
            <a:stCxn id="25" idx="3"/>
            <a:endCxn id="4" idx="1"/>
          </p:cNvCxnSpPr>
          <p:nvPr/>
        </p:nvCxnSpPr>
        <p:spPr>
          <a:xfrm flipV="1">
            <a:off x="8818037" y="1401286"/>
            <a:ext cx="636892" cy="37965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Gewinkelte Verbindung 28">
            <a:extLst>
              <a:ext uri="{FF2B5EF4-FFF2-40B4-BE49-F238E27FC236}">
                <a16:creationId xmlns:a16="http://schemas.microsoft.com/office/drawing/2014/main" id="{EC778835-7BF7-CBC2-BF75-489A7D9683D0}"/>
              </a:ext>
            </a:extLst>
          </p:cNvPr>
          <p:cNvCxnSpPr>
            <a:cxnSpLocks/>
            <a:stCxn id="25" idx="3"/>
            <a:endCxn id="15" idx="1"/>
          </p:cNvCxnSpPr>
          <p:nvPr/>
        </p:nvCxnSpPr>
        <p:spPr>
          <a:xfrm>
            <a:off x="8818037" y="1780938"/>
            <a:ext cx="636892" cy="378825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Zylinder 34">
            <a:extLst>
              <a:ext uri="{FF2B5EF4-FFF2-40B4-BE49-F238E27FC236}">
                <a16:creationId xmlns:a16="http://schemas.microsoft.com/office/drawing/2014/main" id="{93BFDCE2-253C-A5B7-98CF-C4DD0696D5BF}"/>
              </a:ext>
            </a:extLst>
          </p:cNvPr>
          <p:cNvSpPr/>
          <p:nvPr/>
        </p:nvSpPr>
        <p:spPr>
          <a:xfrm rot="16200000">
            <a:off x="5669983" y="393371"/>
            <a:ext cx="1043564" cy="4804395"/>
          </a:xfrm>
          <a:prstGeom prst="can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" rtlCol="0" anchor="t"/>
          <a:lstStyle/>
          <a:p>
            <a:pPr algn="ctr"/>
            <a:r>
              <a:rPr lang="de-DE" sz="1200" dirty="0"/>
              <a:t>Post </a:t>
            </a:r>
            <a:r>
              <a:rPr lang="de-DE" sz="1200" dirty="0" err="1"/>
              <a:t>Requests</a:t>
            </a:r>
            <a:r>
              <a:rPr lang="de-DE" sz="1200" dirty="0"/>
              <a:t> (</a:t>
            </a:r>
            <a:r>
              <a:rPr lang="de-DE" sz="1200" dirty="0" err="1"/>
              <a:t>async</a:t>
            </a:r>
            <a:r>
              <a:rPr lang="de-DE" sz="1200" dirty="0"/>
              <a:t> </a:t>
            </a:r>
            <a:r>
              <a:rPr lang="de-DE" sz="1200" dirty="0" err="1"/>
              <a:t>updates</a:t>
            </a:r>
            <a:r>
              <a:rPr lang="de-DE" sz="1200" dirty="0"/>
              <a:t>)</a:t>
            </a:r>
          </a:p>
        </p:txBody>
      </p:sp>
      <p:sp>
        <p:nvSpPr>
          <p:cNvPr id="40" name="Abgerundetes Rechteck 39">
            <a:extLst>
              <a:ext uri="{FF2B5EF4-FFF2-40B4-BE49-F238E27FC236}">
                <a16:creationId xmlns:a16="http://schemas.microsoft.com/office/drawing/2014/main" id="{711596AF-51EA-8688-F485-CFC834473B67}"/>
              </a:ext>
            </a:extLst>
          </p:cNvPr>
          <p:cNvSpPr/>
          <p:nvPr/>
        </p:nvSpPr>
        <p:spPr>
          <a:xfrm>
            <a:off x="5759168" y="262940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Token &amp; </a:t>
            </a:r>
            <a:r>
              <a:rPr lang="de-DE" sz="1200" dirty="0" err="1"/>
              <a:t>Usage</a:t>
            </a:r>
            <a:r>
              <a:rPr lang="de-DE" sz="1200" dirty="0"/>
              <a:t> </a:t>
            </a:r>
            <a:r>
              <a:rPr lang="de-DE" sz="1200" dirty="0" err="1"/>
              <a:t>tracking</a:t>
            </a:r>
            <a:endParaRPr lang="de-DE" sz="800" dirty="0"/>
          </a:p>
        </p:txBody>
      </p:sp>
      <p:sp>
        <p:nvSpPr>
          <p:cNvPr id="41" name="Abgerundetes Rechteck 40">
            <a:extLst>
              <a:ext uri="{FF2B5EF4-FFF2-40B4-BE49-F238E27FC236}">
                <a16:creationId xmlns:a16="http://schemas.microsoft.com/office/drawing/2014/main" id="{0CDB7DB7-3E78-EE6B-B74F-095AB8A4C293}"/>
              </a:ext>
            </a:extLst>
          </p:cNvPr>
          <p:cNvSpPr/>
          <p:nvPr/>
        </p:nvSpPr>
        <p:spPr>
          <a:xfrm>
            <a:off x="7078241" y="2639220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Logging</a:t>
            </a:r>
            <a:endParaRPr lang="de-DE" sz="1200" dirty="0"/>
          </a:p>
          <a:p>
            <a:r>
              <a:rPr lang="de-DE" sz="1200" dirty="0"/>
              <a:t>(</a:t>
            </a:r>
            <a:r>
              <a:rPr lang="de-DE" sz="1200" dirty="0" err="1"/>
              <a:t>langfuse</a:t>
            </a:r>
            <a:r>
              <a:rPr lang="de-DE" sz="1200" dirty="0"/>
              <a:t> </a:t>
            </a:r>
            <a:r>
              <a:rPr lang="de-DE" sz="1200" dirty="0" err="1"/>
              <a:t>integration</a:t>
            </a:r>
            <a:r>
              <a:rPr lang="de-DE" sz="1200" dirty="0"/>
              <a:t>)</a:t>
            </a:r>
            <a:endParaRPr lang="de-DE" sz="800" dirty="0"/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883EAD5E-6D21-2F79-68D3-49C4A8481403}"/>
              </a:ext>
            </a:extLst>
          </p:cNvPr>
          <p:cNvSpPr/>
          <p:nvPr/>
        </p:nvSpPr>
        <p:spPr>
          <a:xfrm>
            <a:off x="481315" y="1508964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7295A916-2BFF-F939-8B2D-1833A204CAB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057982" y="1780941"/>
            <a:ext cx="17560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57FDCC50-7F07-006A-C571-D58C7251E6FD}"/>
              </a:ext>
            </a:extLst>
          </p:cNvPr>
          <p:cNvSpPr txBox="1"/>
          <p:nvPr/>
        </p:nvSpPr>
        <p:spPr>
          <a:xfrm>
            <a:off x="71928" y="6396823"/>
            <a:ext cx="4520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 Anlehnung an </a:t>
            </a:r>
            <a:r>
              <a:rPr lang="de-DE" dirty="0" err="1"/>
              <a:t>LiteLLM.proxy</a:t>
            </a:r>
            <a:r>
              <a:rPr lang="de-DE" dirty="0"/>
              <a:t> Architektur</a:t>
            </a:r>
          </a:p>
        </p:txBody>
      </p:sp>
      <p:sp>
        <p:nvSpPr>
          <p:cNvPr id="49" name="Zylinder 48">
            <a:extLst>
              <a:ext uri="{FF2B5EF4-FFF2-40B4-BE49-F238E27FC236}">
                <a16:creationId xmlns:a16="http://schemas.microsoft.com/office/drawing/2014/main" id="{04DCF56F-69E0-13B9-B0C3-525DB740A7FF}"/>
              </a:ext>
            </a:extLst>
          </p:cNvPr>
          <p:cNvSpPr/>
          <p:nvPr/>
        </p:nvSpPr>
        <p:spPr>
          <a:xfrm>
            <a:off x="5664569" y="369355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0" name="Abgerundetes Rechteck 49">
            <a:extLst>
              <a:ext uri="{FF2B5EF4-FFF2-40B4-BE49-F238E27FC236}">
                <a16:creationId xmlns:a16="http://schemas.microsoft.com/office/drawing/2014/main" id="{7947DDA0-6B1A-22D7-601C-46DFBA9B22A4}"/>
              </a:ext>
            </a:extLst>
          </p:cNvPr>
          <p:cNvSpPr/>
          <p:nvPr/>
        </p:nvSpPr>
        <p:spPr>
          <a:xfrm>
            <a:off x="4351993" y="2623242"/>
            <a:ext cx="1256708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 err="1"/>
              <a:t>Guardrails</a:t>
            </a:r>
            <a:endParaRPr lang="de-DE" sz="800" dirty="0"/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72AC2E83-F236-7B6C-9280-C8AC4B982382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8145520" y="2071023"/>
            <a:ext cx="1" cy="21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3D9A572A-0742-580D-9F3D-EF46D163131D}"/>
              </a:ext>
            </a:extLst>
          </p:cNvPr>
          <p:cNvCxnSpPr>
            <a:stCxn id="35" idx="1"/>
          </p:cNvCxnSpPr>
          <p:nvPr/>
        </p:nvCxnSpPr>
        <p:spPr>
          <a:xfrm flipH="1" flipV="1">
            <a:off x="2057982" y="2795568"/>
            <a:ext cx="173158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D20920E7-B58D-BDD0-1D81-B16279DA3F07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4797645" y="1780938"/>
            <a:ext cx="2675359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B7C5D797-0E97-0B3D-D23A-898980605540}"/>
              </a:ext>
            </a:extLst>
          </p:cNvPr>
          <p:cNvSpPr/>
          <p:nvPr/>
        </p:nvSpPr>
        <p:spPr>
          <a:xfrm>
            <a:off x="4913201" y="1490854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check rate </a:t>
            </a:r>
            <a:r>
              <a:rPr lang="de-DE" sz="1200" dirty="0" err="1"/>
              <a:t>limit</a:t>
            </a:r>
            <a:endParaRPr lang="de-DE" sz="1200" dirty="0"/>
          </a:p>
        </p:txBody>
      </p:sp>
      <p:sp>
        <p:nvSpPr>
          <p:cNvPr id="24" name="Abgerundetes Rechteck 23">
            <a:extLst>
              <a:ext uri="{FF2B5EF4-FFF2-40B4-BE49-F238E27FC236}">
                <a16:creationId xmlns:a16="http://schemas.microsoft.com/office/drawing/2014/main" id="{0189F3E6-8AA4-7CF9-4D0C-58C86E0D6D49}"/>
              </a:ext>
            </a:extLst>
          </p:cNvPr>
          <p:cNvSpPr/>
          <p:nvPr/>
        </p:nvSpPr>
        <p:spPr>
          <a:xfrm>
            <a:off x="6012416" y="1490853"/>
            <a:ext cx="1345033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200" dirty="0"/>
              <a:t>Handle</a:t>
            </a:r>
            <a:br>
              <a:rPr lang="de-DE" sz="1200" dirty="0"/>
            </a:br>
            <a:r>
              <a:rPr lang="de-DE" sz="800" dirty="0"/>
              <a:t>/v1/</a:t>
            </a:r>
            <a:r>
              <a:rPr lang="de-DE" sz="800" dirty="0" err="1"/>
              <a:t>chat</a:t>
            </a:r>
            <a:r>
              <a:rPr lang="de-DE" sz="800" dirty="0"/>
              <a:t>/</a:t>
            </a:r>
            <a:r>
              <a:rPr lang="de-DE" sz="800" dirty="0" err="1"/>
              <a:t>completions</a:t>
            </a:r>
            <a:endParaRPr lang="de-DE" sz="800" dirty="0"/>
          </a:p>
          <a:p>
            <a:r>
              <a:rPr lang="de-DE" sz="800" dirty="0"/>
              <a:t>/v1/</a:t>
            </a:r>
            <a:r>
              <a:rPr lang="de-DE" sz="800" dirty="0" err="1"/>
              <a:t>embeddings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8CC6F6-8D9F-FCCD-E553-1E26F51F790A}"/>
              </a:ext>
            </a:extLst>
          </p:cNvPr>
          <p:cNvSpPr/>
          <p:nvPr/>
        </p:nvSpPr>
        <p:spPr>
          <a:xfrm>
            <a:off x="3062176" y="1110399"/>
            <a:ext cx="397095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OpenAI</a:t>
            </a:r>
            <a:r>
              <a:rPr lang="de-DE" dirty="0"/>
              <a:t> API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21AD584E-3CC9-4198-155C-0B17CAA0D443}"/>
              </a:ext>
            </a:extLst>
          </p:cNvPr>
          <p:cNvSpPr/>
          <p:nvPr/>
        </p:nvSpPr>
        <p:spPr>
          <a:xfrm>
            <a:off x="2780826" y="298813"/>
            <a:ext cx="6482444" cy="3187240"/>
          </a:xfrm>
          <a:prstGeom prst="rect">
            <a:avLst/>
          </a:prstGeom>
          <a:solidFill>
            <a:schemeClr val="accent3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Managed</a:t>
            </a:r>
            <a:r>
              <a:rPr lang="de-DE" dirty="0"/>
              <a:t> </a:t>
            </a:r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CPU support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E039A2E-6B3C-2D62-0F29-07D88844C160}"/>
              </a:ext>
            </a:extLst>
          </p:cNvPr>
          <p:cNvSpPr/>
          <p:nvPr/>
        </p:nvSpPr>
        <p:spPr>
          <a:xfrm>
            <a:off x="9320779" y="276511"/>
            <a:ext cx="2758471" cy="2346731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t"/>
          <a:lstStyle/>
          <a:p>
            <a:pPr algn="ctr"/>
            <a:r>
              <a:rPr lang="de-DE" dirty="0" err="1"/>
              <a:t>Kubernetes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GPU support</a:t>
            </a:r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75329B37-8B0D-908F-DD0F-24CED6DB4CAD}"/>
              </a:ext>
            </a:extLst>
          </p:cNvPr>
          <p:cNvSpPr/>
          <p:nvPr/>
        </p:nvSpPr>
        <p:spPr>
          <a:xfrm>
            <a:off x="215842" y="3489126"/>
            <a:ext cx="2493134" cy="2766615"/>
          </a:xfrm>
          <a:prstGeom prst="rect">
            <a:avLst/>
          </a:prstGeom>
          <a:solidFill>
            <a:schemeClr val="accent2">
              <a:lumMod val="40000"/>
              <a:lumOff val="60000"/>
              <a:alpha val="1087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b"/>
          <a:lstStyle/>
          <a:p>
            <a:pPr algn="ctr"/>
            <a:r>
              <a:rPr lang="de-DE" dirty="0"/>
              <a:t>Identity Provider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B05C0D7E-C24D-BAE7-1418-7CD4119A336E}"/>
              </a:ext>
            </a:extLst>
          </p:cNvPr>
          <p:cNvSpPr/>
          <p:nvPr/>
        </p:nvSpPr>
        <p:spPr>
          <a:xfrm>
            <a:off x="993502" y="4027678"/>
            <a:ext cx="1022445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IDP</a:t>
            </a:r>
          </a:p>
        </p:txBody>
      </p:sp>
      <p:cxnSp>
        <p:nvCxnSpPr>
          <p:cNvPr id="72" name="Gerade Verbindung 71">
            <a:extLst>
              <a:ext uri="{FF2B5EF4-FFF2-40B4-BE49-F238E27FC236}">
                <a16:creationId xmlns:a16="http://schemas.microsoft.com/office/drawing/2014/main" id="{B802D437-85CB-FBB4-B703-A0F3FDB54FD1}"/>
              </a:ext>
            </a:extLst>
          </p:cNvPr>
          <p:cNvCxnSpPr>
            <a:stCxn id="70" idx="3"/>
          </p:cNvCxnSpPr>
          <p:nvPr/>
        </p:nvCxnSpPr>
        <p:spPr>
          <a:xfrm>
            <a:off x="2015947" y="4411218"/>
            <a:ext cx="1648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Rechteck 73">
            <a:extLst>
              <a:ext uri="{FF2B5EF4-FFF2-40B4-BE49-F238E27FC236}">
                <a16:creationId xmlns:a16="http://schemas.microsoft.com/office/drawing/2014/main" id="{4C03CE99-560A-ADAE-5CFE-50EC27DA80CB}"/>
              </a:ext>
            </a:extLst>
          </p:cNvPr>
          <p:cNvSpPr/>
          <p:nvPr/>
        </p:nvSpPr>
        <p:spPr>
          <a:xfrm>
            <a:off x="7758935" y="4411218"/>
            <a:ext cx="1229688" cy="767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z.B. </a:t>
            </a:r>
            <a:r>
              <a:rPr lang="de-DE" dirty="0" err="1"/>
              <a:t>Langfuse</a:t>
            </a:r>
            <a:r>
              <a:rPr lang="de-DE" dirty="0"/>
              <a:t> </a:t>
            </a:r>
            <a:r>
              <a:rPr lang="de-DE" dirty="0" err="1"/>
              <a:t>server</a:t>
            </a:r>
            <a:endParaRPr lang="de-DE" dirty="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ABF437C1-13C4-8E3A-E8F9-58817ED192C2}"/>
              </a:ext>
            </a:extLst>
          </p:cNvPr>
          <p:cNvSpPr/>
          <p:nvPr/>
        </p:nvSpPr>
        <p:spPr>
          <a:xfrm>
            <a:off x="9388002" y="2884830"/>
            <a:ext cx="2588156" cy="121434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76" name="Abgerundetes Rechteck 75">
            <a:extLst>
              <a:ext uri="{FF2B5EF4-FFF2-40B4-BE49-F238E27FC236}">
                <a16:creationId xmlns:a16="http://schemas.microsoft.com/office/drawing/2014/main" id="{799164B6-4130-6B63-FA20-903DC5C084DC}"/>
              </a:ext>
            </a:extLst>
          </p:cNvPr>
          <p:cNvSpPr/>
          <p:nvPr/>
        </p:nvSpPr>
        <p:spPr>
          <a:xfrm>
            <a:off x="9484455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Mixtral</a:t>
            </a:r>
            <a:endParaRPr lang="de-DE" dirty="0"/>
          </a:p>
        </p:txBody>
      </p:sp>
      <p:sp>
        <p:nvSpPr>
          <p:cNvPr id="77" name="Abgerundetes Rechteck 76">
            <a:extLst>
              <a:ext uri="{FF2B5EF4-FFF2-40B4-BE49-F238E27FC236}">
                <a16:creationId xmlns:a16="http://schemas.microsoft.com/office/drawing/2014/main" id="{34E12740-C513-C14A-E7ED-04BBC745E150}"/>
              </a:ext>
            </a:extLst>
          </p:cNvPr>
          <p:cNvSpPr/>
          <p:nvPr/>
        </p:nvSpPr>
        <p:spPr>
          <a:xfrm>
            <a:off x="10537654" y="3377923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</a:t>
            </a:r>
            <a:endParaRPr lang="de-DE" dirty="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94F92B63-013F-E8D4-E0D0-58F3588946C5}"/>
              </a:ext>
            </a:extLst>
          </p:cNvPr>
          <p:cNvSpPr/>
          <p:nvPr/>
        </p:nvSpPr>
        <p:spPr>
          <a:xfrm>
            <a:off x="9383148" y="4243203"/>
            <a:ext cx="2588156" cy="111067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cxnSp>
        <p:nvCxnSpPr>
          <p:cNvPr id="81" name="Gewinkelte Verbindung 80">
            <a:extLst>
              <a:ext uri="{FF2B5EF4-FFF2-40B4-BE49-F238E27FC236}">
                <a16:creationId xmlns:a16="http://schemas.microsoft.com/office/drawing/2014/main" id="{D0A24F84-C2C5-A41B-EC86-E6DA6E296ED1}"/>
              </a:ext>
            </a:extLst>
          </p:cNvPr>
          <p:cNvCxnSpPr>
            <a:cxnSpLocks/>
            <a:endCxn id="74" idx="0"/>
          </p:cNvCxnSpPr>
          <p:nvPr/>
        </p:nvCxnSpPr>
        <p:spPr>
          <a:xfrm rot="16200000" flipH="1">
            <a:off x="7462455" y="3499893"/>
            <a:ext cx="1207805" cy="6148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6C87FA22-3240-4501-1F16-E8C690106ED9}"/>
              </a:ext>
            </a:extLst>
          </p:cNvPr>
          <p:cNvCxnSpPr>
            <a:cxnSpLocks/>
            <a:stCxn id="74" idx="3"/>
            <a:endCxn id="78" idx="1"/>
          </p:cNvCxnSpPr>
          <p:nvPr/>
        </p:nvCxnSpPr>
        <p:spPr>
          <a:xfrm>
            <a:off x="8988623" y="4794758"/>
            <a:ext cx="394525" cy="3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7" name="Zylinder 86">
            <a:extLst>
              <a:ext uri="{FF2B5EF4-FFF2-40B4-BE49-F238E27FC236}">
                <a16:creationId xmlns:a16="http://schemas.microsoft.com/office/drawing/2014/main" id="{D11C88FE-31A4-BB6B-071D-86E02A4EF9C0}"/>
              </a:ext>
            </a:extLst>
          </p:cNvPr>
          <p:cNvSpPr/>
          <p:nvPr/>
        </p:nvSpPr>
        <p:spPr>
          <a:xfrm>
            <a:off x="11075937" y="1100916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88" name="Zylinder 87">
            <a:extLst>
              <a:ext uri="{FF2B5EF4-FFF2-40B4-BE49-F238E27FC236}">
                <a16:creationId xmlns:a16="http://schemas.microsoft.com/office/drawing/2014/main" id="{73EB3829-BB86-7879-23D0-4E68DDA7671E}"/>
              </a:ext>
            </a:extLst>
          </p:cNvPr>
          <p:cNvSpPr/>
          <p:nvPr/>
        </p:nvSpPr>
        <p:spPr>
          <a:xfrm>
            <a:off x="11075937" y="1849469"/>
            <a:ext cx="865784" cy="60073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KV-Cache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30DF3059-A800-4800-5AF9-E87826491D70}"/>
              </a:ext>
            </a:extLst>
          </p:cNvPr>
          <p:cNvSpPr txBox="1"/>
          <p:nvPr/>
        </p:nvSpPr>
        <p:spPr>
          <a:xfrm>
            <a:off x="7706595" y="5326170"/>
            <a:ext cx="12336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Traces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Logging</a:t>
            </a: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21F17C7-20A8-2E4F-2EA9-900E7240F96F}"/>
              </a:ext>
            </a:extLst>
          </p:cNvPr>
          <p:cNvSpPr txBox="1"/>
          <p:nvPr/>
        </p:nvSpPr>
        <p:spPr>
          <a:xfrm>
            <a:off x="7580577" y="3836971"/>
            <a:ext cx="167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OTEL </a:t>
            </a:r>
            <a:r>
              <a:rPr lang="de-DE" dirty="0" err="1"/>
              <a:t>Collector</a:t>
            </a:r>
            <a:endParaRPr lang="de-DE" dirty="0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094CF4D-D6EC-45C3-86BC-932D2E4FE90A}"/>
              </a:ext>
            </a:extLst>
          </p:cNvPr>
          <p:cNvCxnSpPr>
            <a:stCxn id="43" idx="2"/>
            <a:endCxn id="70" idx="0"/>
          </p:cNvCxnSpPr>
          <p:nvPr/>
        </p:nvCxnSpPr>
        <p:spPr>
          <a:xfrm>
            <a:off x="1248631" y="3064887"/>
            <a:ext cx="256094" cy="96279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8893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3E7CB-AA34-190C-3C29-118C68ADC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BD56AB67-ABB6-3FE5-AE7E-19D168106DC8}"/>
              </a:ext>
            </a:extLst>
          </p:cNvPr>
          <p:cNvSpPr txBox="1"/>
          <p:nvPr/>
        </p:nvSpPr>
        <p:spPr>
          <a:xfrm>
            <a:off x="10434468" y="612716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IAM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ED416827-9643-AFF7-B96A-9F9DEEC64571}"/>
              </a:ext>
            </a:extLst>
          </p:cNvPr>
          <p:cNvSpPr/>
          <p:nvPr/>
        </p:nvSpPr>
        <p:spPr>
          <a:xfrm>
            <a:off x="5452372" y="3411250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Browser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4FC9033-7D12-676F-036E-AC6F658F32B6}"/>
              </a:ext>
            </a:extLst>
          </p:cNvPr>
          <p:cNvSpPr/>
          <p:nvPr/>
        </p:nvSpPr>
        <p:spPr>
          <a:xfrm>
            <a:off x="5328684" y="953286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A11A7A0-10EF-E6BF-1D0E-694B410EE784}"/>
              </a:ext>
            </a:extLst>
          </p:cNvPr>
          <p:cNvSpPr/>
          <p:nvPr/>
        </p:nvSpPr>
        <p:spPr>
          <a:xfrm>
            <a:off x="1355652" y="3429000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OpenID</a:t>
            </a:r>
            <a:r>
              <a:rPr lang="de-DE" dirty="0"/>
              <a:t> Provider</a:t>
            </a:r>
          </a:p>
        </p:txBody>
      </p:sp>
      <p:cxnSp>
        <p:nvCxnSpPr>
          <p:cNvPr id="21" name="Gewinkelte Verbindung 20">
            <a:extLst>
              <a:ext uri="{FF2B5EF4-FFF2-40B4-BE49-F238E27FC236}">
                <a16:creationId xmlns:a16="http://schemas.microsoft.com/office/drawing/2014/main" id="{F744FD5A-3CEA-581C-DB76-FD68036ADE07}"/>
              </a:ext>
            </a:extLst>
          </p:cNvPr>
          <p:cNvCxnSpPr>
            <a:cxnSpLocks/>
          </p:cNvCxnSpPr>
          <p:nvPr/>
        </p:nvCxnSpPr>
        <p:spPr>
          <a:xfrm rot="10800000" flipV="1">
            <a:off x="2890285" y="2509207"/>
            <a:ext cx="2691809" cy="1286617"/>
          </a:xfrm>
          <a:prstGeom prst="bentConnector3">
            <a:avLst>
              <a:gd name="adj1" fmla="val -95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F63BD437-718B-6E5A-8535-B44FCD3AE4C8}"/>
              </a:ext>
            </a:extLst>
          </p:cNvPr>
          <p:cNvSpPr txBox="1"/>
          <p:nvPr/>
        </p:nvSpPr>
        <p:spPr>
          <a:xfrm>
            <a:off x="3013973" y="3447034"/>
            <a:ext cx="1760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Auth Request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B247829B-55F5-BD96-D1B5-6ECFFECA8547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 flipV="1">
            <a:off x="2890284" y="2509209"/>
            <a:ext cx="3205716" cy="16977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0" name="Textfeld 39">
            <a:extLst>
              <a:ext uri="{FF2B5EF4-FFF2-40B4-BE49-F238E27FC236}">
                <a16:creationId xmlns:a16="http://schemas.microsoft.com/office/drawing/2014/main" id="{DB625941-080E-9C14-ED77-9106E7DEA205}"/>
              </a:ext>
            </a:extLst>
          </p:cNvPr>
          <p:cNvSpPr txBox="1"/>
          <p:nvPr/>
        </p:nvSpPr>
        <p:spPr>
          <a:xfrm>
            <a:off x="3013972" y="3836014"/>
            <a:ext cx="2352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3.User Authentication</a:t>
            </a:r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C0CC1EBD-30D9-5033-000E-C0A993FBB380}"/>
              </a:ext>
            </a:extLst>
          </p:cNvPr>
          <p:cNvSpPr txBox="1"/>
          <p:nvPr/>
        </p:nvSpPr>
        <p:spPr>
          <a:xfrm>
            <a:off x="3013973" y="4264421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Auth Code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A7EE9625-0CC8-DE3B-0AC7-3F584E2869A2}"/>
              </a:ext>
            </a:extLst>
          </p:cNvPr>
          <p:cNvSpPr txBox="1"/>
          <p:nvPr/>
        </p:nvSpPr>
        <p:spPr>
          <a:xfrm>
            <a:off x="7187609" y="3447034"/>
            <a:ext cx="2285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KEYCLOAK_IDENTITY</a:t>
            </a:r>
          </a:p>
          <a:p>
            <a:r>
              <a:rPr lang="de-DE" dirty="0"/>
              <a:t>KEYCLOAK_SESSION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BC199B21-BF61-30DF-67A2-C34ECCA777CA}"/>
              </a:ext>
            </a:extLst>
          </p:cNvPr>
          <p:cNvSpPr txBox="1"/>
          <p:nvPr/>
        </p:nvSpPr>
        <p:spPr>
          <a:xfrm>
            <a:off x="7016153" y="877499"/>
            <a:ext cx="16130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CLIENT ID</a:t>
            </a:r>
          </a:p>
          <a:p>
            <a:r>
              <a:rPr lang="de-DE" dirty="0"/>
              <a:t>CLIENT Secret</a:t>
            </a:r>
          </a:p>
        </p:txBody>
      </p:sp>
      <p:cxnSp>
        <p:nvCxnSpPr>
          <p:cNvPr id="45" name="Gewinkelte Verbindung 44">
            <a:extLst>
              <a:ext uri="{FF2B5EF4-FFF2-40B4-BE49-F238E27FC236}">
                <a16:creationId xmlns:a16="http://schemas.microsoft.com/office/drawing/2014/main" id="{A3CD9717-A8B1-76E1-64D3-3C9A95D90555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V="1">
            <a:off x="2568470" y="1731247"/>
            <a:ext cx="2760214" cy="1695245"/>
          </a:xfrm>
          <a:prstGeom prst="bentConnector3">
            <a:avLst>
              <a:gd name="adj1" fmla="val 100077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9" name="Textfeld 48">
            <a:extLst>
              <a:ext uri="{FF2B5EF4-FFF2-40B4-BE49-F238E27FC236}">
                <a16:creationId xmlns:a16="http://schemas.microsoft.com/office/drawing/2014/main" id="{79C8B338-77BB-489D-5D6A-03E74A52DA6F}"/>
              </a:ext>
            </a:extLst>
          </p:cNvPr>
          <p:cNvSpPr txBox="1"/>
          <p:nvPr/>
        </p:nvSpPr>
        <p:spPr>
          <a:xfrm>
            <a:off x="2784987" y="1748996"/>
            <a:ext cx="17059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4. Auth Code</a:t>
            </a:r>
            <a:br>
              <a:rPr lang="de-DE" dirty="0"/>
            </a:br>
            <a:r>
              <a:rPr lang="de-DE" dirty="0"/>
              <a:t>     Client ID</a:t>
            </a:r>
          </a:p>
          <a:p>
            <a:r>
              <a:rPr lang="de-DE" dirty="0"/>
              <a:t>     Client Secret</a:t>
            </a:r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D629BE08-E493-82EE-E2ED-878C48028FB5}"/>
              </a:ext>
            </a:extLst>
          </p:cNvPr>
          <p:cNvSpPr txBox="1"/>
          <p:nvPr/>
        </p:nvSpPr>
        <p:spPr>
          <a:xfrm>
            <a:off x="268775" y="1062166"/>
            <a:ext cx="19160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5"/>
            </a:pPr>
            <a:r>
              <a:rPr lang="de-DE" dirty="0"/>
              <a:t>Access Token</a:t>
            </a:r>
            <a:br>
              <a:rPr lang="de-DE" dirty="0"/>
            </a:br>
            <a:r>
              <a:rPr lang="de-DE" dirty="0"/>
              <a:t>Refresh Token</a:t>
            </a:r>
            <a:br>
              <a:rPr lang="de-DE" dirty="0"/>
            </a:br>
            <a:r>
              <a:rPr lang="de-DE" dirty="0"/>
              <a:t>ID Token</a:t>
            </a:r>
          </a:p>
        </p:txBody>
      </p:sp>
      <p:cxnSp>
        <p:nvCxnSpPr>
          <p:cNvPr id="51" name="Gewinkelte Verbindung 50">
            <a:extLst>
              <a:ext uri="{FF2B5EF4-FFF2-40B4-BE49-F238E27FC236}">
                <a16:creationId xmlns:a16="http://schemas.microsoft.com/office/drawing/2014/main" id="{595997D5-6007-F235-F48B-78E9C8498D15}"/>
              </a:ext>
            </a:extLst>
          </p:cNvPr>
          <p:cNvCxnSpPr>
            <a:cxnSpLocks/>
            <a:stCxn id="17" idx="0"/>
          </p:cNvCxnSpPr>
          <p:nvPr/>
        </p:nvCxnSpPr>
        <p:spPr>
          <a:xfrm rot="5400000" flipH="1" flipV="1">
            <a:off x="2654474" y="823016"/>
            <a:ext cx="2074479" cy="313749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D122549A-3C24-9061-579D-AA538B24F854}"/>
              </a:ext>
            </a:extLst>
          </p:cNvPr>
          <p:cNvCxnSpPr/>
          <p:nvPr/>
        </p:nvCxnSpPr>
        <p:spPr>
          <a:xfrm>
            <a:off x="6600825" y="2509207"/>
            <a:ext cx="0" cy="902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Textfeld 57">
            <a:extLst>
              <a:ext uri="{FF2B5EF4-FFF2-40B4-BE49-F238E27FC236}">
                <a16:creationId xmlns:a16="http://schemas.microsoft.com/office/drawing/2014/main" id="{422EAE90-9A2A-6E08-5FC6-54EFB846CA74}"/>
              </a:ext>
            </a:extLst>
          </p:cNvPr>
          <p:cNvSpPr txBox="1"/>
          <p:nvPr/>
        </p:nvSpPr>
        <p:spPr>
          <a:xfrm>
            <a:off x="6863316" y="2672326"/>
            <a:ext cx="1204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6. Session</a:t>
            </a:r>
          </a:p>
        </p:txBody>
      </p:sp>
    </p:spTree>
    <p:extLst>
      <p:ext uri="{BB962C8B-B14F-4D97-AF65-F5344CB8AC3E}">
        <p14:creationId xmlns:p14="http://schemas.microsoft.com/office/powerpoint/2010/main" val="297441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0A0C73BB-A415-AE50-B1EA-8B8B0486E012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8EC6DDA-A6F1-B4E2-A357-EA5FBE98C491}"/>
              </a:ext>
            </a:extLst>
          </p:cNvPr>
          <p:cNvSpPr/>
          <p:nvPr/>
        </p:nvSpPr>
        <p:spPr>
          <a:xfrm>
            <a:off x="2051824" y="1483113"/>
            <a:ext cx="9285249" cy="1059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TGI</a:t>
            </a:r>
          </a:p>
          <a:p>
            <a:pPr algn="ctr"/>
            <a:r>
              <a:rPr lang="de-DE" dirty="0"/>
              <a:t>(</a:t>
            </a:r>
            <a:r>
              <a:rPr lang="de-DE" dirty="0" err="1"/>
              <a:t>Hugging</a:t>
            </a:r>
            <a:r>
              <a:rPr lang="de-DE" dirty="0"/>
              <a:t> Face Text Generation Interface)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7564AF7F-707C-8E8F-3A87-02040A685B81}"/>
              </a:ext>
            </a:extLst>
          </p:cNvPr>
          <p:cNvSpPr/>
          <p:nvPr/>
        </p:nvSpPr>
        <p:spPr>
          <a:xfrm>
            <a:off x="2051824" y="2748775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Transformers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01533048-52AE-F744-0BA7-E2FD03B38DB0}"/>
              </a:ext>
            </a:extLst>
          </p:cNvPr>
          <p:cNvSpPr/>
          <p:nvPr/>
        </p:nvSpPr>
        <p:spPr>
          <a:xfrm>
            <a:off x="3932663" y="2748774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Optimum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F0CBDB2F-1B79-F86D-EBA9-6633A88DF296}"/>
              </a:ext>
            </a:extLst>
          </p:cNvPr>
          <p:cNvSpPr/>
          <p:nvPr/>
        </p:nvSpPr>
        <p:spPr>
          <a:xfrm>
            <a:off x="5813502" y="2748774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vLLM</a:t>
            </a:r>
            <a:endParaRPr lang="de-DE" dirty="0"/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4FED8052-1359-BFC2-9660-52FC3B00583C}"/>
              </a:ext>
            </a:extLst>
          </p:cNvPr>
          <p:cNvSpPr/>
          <p:nvPr/>
        </p:nvSpPr>
        <p:spPr>
          <a:xfrm>
            <a:off x="7694341" y="2748774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TRTLLM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4D723FD8-47E1-047D-E2E1-CAFD25BF83AE}"/>
              </a:ext>
            </a:extLst>
          </p:cNvPr>
          <p:cNvSpPr/>
          <p:nvPr/>
        </p:nvSpPr>
        <p:spPr>
          <a:xfrm>
            <a:off x="9575180" y="2748773"/>
            <a:ext cx="1761893" cy="68022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/>
              <a:t>Llama.cpp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B8E40396-69B0-3150-2CA1-CC65710CA452}"/>
              </a:ext>
            </a:extLst>
          </p:cNvPr>
          <p:cNvSpPr/>
          <p:nvPr/>
        </p:nvSpPr>
        <p:spPr>
          <a:xfrm>
            <a:off x="2051823" y="3635292"/>
            <a:ext cx="9285249" cy="10593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Hugging</a:t>
            </a:r>
            <a:r>
              <a:rPr lang="de-DE" dirty="0"/>
              <a:t> Face Hub</a:t>
            </a:r>
          </a:p>
        </p:txBody>
      </p:sp>
    </p:spTree>
    <p:extLst>
      <p:ext uri="{BB962C8B-B14F-4D97-AF65-F5344CB8AC3E}">
        <p14:creationId xmlns:p14="http://schemas.microsoft.com/office/powerpoint/2010/main" val="139812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9B582775-FF59-6B78-0305-BD3FCB234491}"/>
              </a:ext>
            </a:extLst>
          </p:cNvPr>
          <p:cNvSpPr txBox="1"/>
          <p:nvPr/>
        </p:nvSpPr>
        <p:spPr>
          <a:xfrm>
            <a:off x="10434468" y="6127161"/>
            <a:ext cx="1124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Inference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02181A9-3C3D-5E48-EF19-73B15C6D9CD7}"/>
              </a:ext>
            </a:extLst>
          </p:cNvPr>
          <p:cNvSpPr/>
          <p:nvPr/>
        </p:nvSpPr>
        <p:spPr>
          <a:xfrm>
            <a:off x="988825" y="1152929"/>
            <a:ext cx="397095" cy="33233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F24FC566-0F97-CA29-89F3-854D5B1A2109}"/>
              </a:ext>
            </a:extLst>
          </p:cNvPr>
          <p:cNvSpPr/>
          <p:nvPr/>
        </p:nvSpPr>
        <p:spPr>
          <a:xfrm>
            <a:off x="2392323" y="1152928"/>
            <a:ext cx="7325834" cy="33233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F89F3C77-079C-3600-FA69-67144CDB21BC}"/>
              </a:ext>
            </a:extLst>
          </p:cNvPr>
          <p:cNvSpPr/>
          <p:nvPr/>
        </p:nvSpPr>
        <p:spPr>
          <a:xfrm>
            <a:off x="2867685" y="2025561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Queue Scheduler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C414BD-BD45-3CAE-088F-563DB7F4ACC3}"/>
              </a:ext>
            </a:extLst>
          </p:cNvPr>
          <p:cNvCxnSpPr>
            <a:endCxn id="5" idx="1"/>
          </p:cNvCxnSpPr>
          <p:nvPr/>
        </p:nvCxnSpPr>
        <p:spPr>
          <a:xfrm>
            <a:off x="1385920" y="2315646"/>
            <a:ext cx="148176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7352304F-500E-65AE-2EB1-A6C27D8DD6DB}"/>
              </a:ext>
            </a:extLst>
          </p:cNvPr>
          <p:cNvSpPr txBox="1"/>
          <p:nvPr/>
        </p:nvSpPr>
        <p:spPr>
          <a:xfrm>
            <a:off x="1438661" y="2025561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9" name="Abgerundetes Rechteck 8">
            <a:extLst>
              <a:ext uri="{FF2B5EF4-FFF2-40B4-BE49-F238E27FC236}">
                <a16:creationId xmlns:a16="http://schemas.microsoft.com/office/drawing/2014/main" id="{BEB5CC34-EA08-C911-A809-9DE8678CCB67}"/>
              </a:ext>
            </a:extLst>
          </p:cNvPr>
          <p:cNvSpPr/>
          <p:nvPr/>
        </p:nvSpPr>
        <p:spPr>
          <a:xfrm>
            <a:off x="4426328" y="1588449"/>
            <a:ext cx="3994656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de-DE" sz="1200" dirty="0" err="1"/>
              <a:t>Inference</a:t>
            </a:r>
            <a:r>
              <a:rPr lang="de-DE" sz="1200" dirty="0"/>
              <a:t> Engine</a:t>
            </a:r>
          </a:p>
        </p:txBody>
      </p:sp>
      <p:sp>
        <p:nvSpPr>
          <p:cNvPr id="10" name="Abgerundetes Rechteck 9">
            <a:extLst>
              <a:ext uri="{FF2B5EF4-FFF2-40B4-BE49-F238E27FC236}">
                <a16:creationId xmlns:a16="http://schemas.microsoft.com/office/drawing/2014/main" id="{4178716A-37B9-5E2F-B43B-2A0439C77673}"/>
              </a:ext>
            </a:extLst>
          </p:cNvPr>
          <p:cNvSpPr/>
          <p:nvPr/>
        </p:nvSpPr>
        <p:spPr>
          <a:xfrm>
            <a:off x="4532862" y="2019488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Dynamic </a:t>
            </a:r>
            <a:r>
              <a:rPr lang="de-DE" sz="1200" dirty="0" err="1"/>
              <a:t>Batching</a:t>
            </a:r>
            <a:endParaRPr lang="de-DE" sz="1200" dirty="0"/>
          </a:p>
        </p:txBody>
      </p:sp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0D5A8207-2898-E14E-9979-AD3A421C6B43}"/>
              </a:ext>
            </a:extLst>
          </p:cNvPr>
          <p:cNvSpPr/>
          <p:nvPr/>
        </p:nvSpPr>
        <p:spPr>
          <a:xfrm>
            <a:off x="4532862" y="2777659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Response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9AAC590D-D263-1955-BFC4-CB0BD9E204E7}"/>
              </a:ext>
            </a:extLst>
          </p:cNvPr>
          <p:cNvSpPr/>
          <p:nvPr/>
        </p:nvSpPr>
        <p:spPr>
          <a:xfrm>
            <a:off x="7067514" y="2011662"/>
            <a:ext cx="97451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7F38D1E1-4A6C-95BA-12F4-C57BE9BEE7EA}"/>
              </a:ext>
            </a:extLst>
          </p:cNvPr>
          <p:cNvSpPr/>
          <p:nvPr/>
        </p:nvSpPr>
        <p:spPr>
          <a:xfrm>
            <a:off x="5675877" y="2019487"/>
            <a:ext cx="983660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Generate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4528BD7-E1E1-C71C-4232-2EE2E37D8928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6659537" y="2301748"/>
            <a:ext cx="407977" cy="782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79C1AA3E-E327-A921-0FDD-1C26205CBB41}"/>
              </a:ext>
            </a:extLst>
          </p:cNvPr>
          <p:cNvSpPr txBox="1"/>
          <p:nvPr/>
        </p:nvSpPr>
        <p:spPr>
          <a:xfrm>
            <a:off x="6622914" y="2024748"/>
            <a:ext cx="4812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loop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62176BB9-79AB-F7EC-2EE3-BC291D5201F4}"/>
              </a:ext>
            </a:extLst>
          </p:cNvPr>
          <p:cNvCxnSpPr>
            <a:stCxn id="10" idx="3"/>
            <a:endCxn id="13" idx="1"/>
          </p:cNvCxnSpPr>
          <p:nvPr/>
        </p:nvCxnSpPr>
        <p:spPr>
          <a:xfrm flipV="1">
            <a:off x="5516522" y="2309573"/>
            <a:ext cx="15935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59F9F2C6-5B00-CAEA-C6DB-FF520E0A85B2}"/>
              </a:ext>
            </a:extLst>
          </p:cNvPr>
          <p:cNvCxnSpPr>
            <a:stCxn id="13" idx="2"/>
            <a:endCxn id="11" idx="3"/>
          </p:cNvCxnSpPr>
          <p:nvPr/>
        </p:nvCxnSpPr>
        <p:spPr>
          <a:xfrm rot="5400000">
            <a:off x="5608072" y="2508109"/>
            <a:ext cx="468087" cy="6511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72BAC15D-BBCC-9DB6-2276-4539444E3F40}"/>
              </a:ext>
            </a:extLst>
          </p:cNvPr>
          <p:cNvCxnSpPr>
            <a:stCxn id="5" idx="3"/>
            <a:endCxn id="10" idx="1"/>
          </p:cNvCxnSpPr>
          <p:nvPr/>
        </p:nvCxnSpPr>
        <p:spPr>
          <a:xfrm flipV="1">
            <a:off x="3851345" y="2309574"/>
            <a:ext cx="681517" cy="6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A9973DEF-1CFA-9DAE-EDF5-31AB2A3D2152}"/>
              </a:ext>
            </a:extLst>
          </p:cNvPr>
          <p:cNvCxnSpPr>
            <a:stCxn id="11" idx="1"/>
          </p:cNvCxnSpPr>
          <p:nvPr/>
        </p:nvCxnSpPr>
        <p:spPr>
          <a:xfrm flipH="1" flipV="1">
            <a:off x="1385920" y="3067744"/>
            <a:ext cx="314694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feld 24">
            <a:extLst>
              <a:ext uri="{FF2B5EF4-FFF2-40B4-BE49-F238E27FC236}">
                <a16:creationId xmlns:a16="http://schemas.microsoft.com/office/drawing/2014/main" id="{565310B2-977C-512F-9847-A489FAB03222}"/>
              </a:ext>
            </a:extLst>
          </p:cNvPr>
          <p:cNvSpPr txBox="1"/>
          <p:nvPr/>
        </p:nvSpPr>
        <p:spPr>
          <a:xfrm>
            <a:off x="1449545" y="3114135"/>
            <a:ext cx="10086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HTTP / gRPC</a:t>
            </a:r>
          </a:p>
        </p:txBody>
      </p:sp>
      <p:sp>
        <p:nvSpPr>
          <p:cNvPr id="26" name="Abgerundetes Rechteck 25">
            <a:extLst>
              <a:ext uri="{FF2B5EF4-FFF2-40B4-BE49-F238E27FC236}">
                <a16:creationId xmlns:a16="http://schemas.microsoft.com/office/drawing/2014/main" id="{7FCFCC05-2906-3F64-BAA7-694D22B8C7E7}"/>
              </a:ext>
            </a:extLst>
          </p:cNvPr>
          <p:cNvSpPr/>
          <p:nvPr/>
        </p:nvSpPr>
        <p:spPr>
          <a:xfrm>
            <a:off x="2788448" y="3748049"/>
            <a:ext cx="3266792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 err="1"/>
              <a:t>Metrics</a:t>
            </a:r>
            <a:r>
              <a:rPr lang="de-DE" sz="1200" dirty="0"/>
              <a:t> (Durchsatz &amp; Latenz)</a:t>
            </a:r>
          </a:p>
        </p:txBody>
      </p:sp>
      <p:sp>
        <p:nvSpPr>
          <p:cNvPr id="27" name="Abgerundetes Rechteck 26">
            <a:extLst>
              <a:ext uri="{FF2B5EF4-FFF2-40B4-BE49-F238E27FC236}">
                <a16:creationId xmlns:a16="http://schemas.microsoft.com/office/drawing/2014/main" id="{96156987-7718-A741-19A5-09610FA08715}"/>
              </a:ext>
            </a:extLst>
          </p:cNvPr>
          <p:cNvSpPr/>
          <p:nvPr/>
        </p:nvSpPr>
        <p:spPr>
          <a:xfrm>
            <a:off x="8508430" y="1588449"/>
            <a:ext cx="974510" cy="19038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de-DE" sz="1200" dirty="0"/>
              <a:t>Multi-Model Management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978E31BD-50AF-E96C-B401-6154BE28C1CD}"/>
              </a:ext>
            </a:extLst>
          </p:cNvPr>
          <p:cNvSpPr/>
          <p:nvPr/>
        </p:nvSpPr>
        <p:spPr>
          <a:xfrm>
            <a:off x="10242417" y="1152929"/>
            <a:ext cx="1026732" cy="279174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607ADCEE-C847-92DE-8011-FEA72C586452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482940" y="2540369"/>
            <a:ext cx="759477" cy="0"/>
          </a:xfrm>
          <a:prstGeom prst="straightConnector1">
            <a:avLst/>
          </a:prstGeom>
          <a:ln>
            <a:solidFill>
              <a:schemeClr val="accent6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hteck 31">
            <a:extLst>
              <a:ext uri="{FF2B5EF4-FFF2-40B4-BE49-F238E27FC236}">
                <a16:creationId xmlns:a16="http://schemas.microsoft.com/office/drawing/2014/main" id="{1E79F723-EE87-0E9C-8C9C-8143DDBF4581}"/>
              </a:ext>
            </a:extLst>
          </p:cNvPr>
          <p:cNvSpPr/>
          <p:nvPr/>
        </p:nvSpPr>
        <p:spPr>
          <a:xfrm>
            <a:off x="2458153" y="4859078"/>
            <a:ext cx="7260003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Hardware GPU</a:t>
            </a:r>
          </a:p>
        </p:txBody>
      </p: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FB25368E-55D7-71CE-1EFA-1C25BB30EC11}"/>
              </a:ext>
            </a:extLst>
          </p:cNvPr>
          <p:cNvCxnSpPr/>
          <p:nvPr/>
        </p:nvCxnSpPr>
        <p:spPr>
          <a:xfrm>
            <a:off x="7581012" y="2599658"/>
            <a:ext cx="0" cy="2259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3928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94FBF044-36A2-A164-C34E-CFC8E73229E6}"/>
              </a:ext>
            </a:extLst>
          </p:cNvPr>
          <p:cNvSpPr/>
          <p:nvPr/>
        </p:nvSpPr>
        <p:spPr>
          <a:xfrm>
            <a:off x="1541722" y="951611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Client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14B94E5C-1FA5-4DFF-163E-822304CCF358}"/>
              </a:ext>
            </a:extLst>
          </p:cNvPr>
          <p:cNvSpPr/>
          <p:nvPr/>
        </p:nvSpPr>
        <p:spPr>
          <a:xfrm>
            <a:off x="3193313" y="951611"/>
            <a:ext cx="833238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KI-System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06C87A4-39DC-2F2E-DD8D-B09A243FFA6C}"/>
              </a:ext>
            </a:extLst>
          </p:cNvPr>
          <p:cNvSpPr txBox="1"/>
          <p:nvPr/>
        </p:nvSpPr>
        <p:spPr>
          <a:xfrm>
            <a:off x="10434468" y="6127161"/>
            <a:ext cx="1501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401C59DB-5C6F-5034-C4A6-141A7E0CC245}"/>
              </a:ext>
            </a:extLst>
          </p:cNvPr>
          <p:cNvCxnSpPr>
            <a:cxnSpLocks/>
          </p:cNvCxnSpPr>
          <p:nvPr/>
        </p:nvCxnSpPr>
        <p:spPr>
          <a:xfrm>
            <a:off x="2594344" y="2424225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04A17496-54D5-7C09-D596-3B440EEC2C0E}"/>
              </a:ext>
            </a:extLst>
          </p:cNvPr>
          <p:cNvSpPr txBox="1"/>
          <p:nvPr/>
        </p:nvSpPr>
        <p:spPr>
          <a:xfrm>
            <a:off x="3302881" y="1940446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74768A2-6803-9CA7-6D1B-09E9CF3ACC52}"/>
              </a:ext>
            </a:extLst>
          </p:cNvPr>
          <p:cNvCxnSpPr>
            <a:cxnSpLocks/>
          </p:cNvCxnSpPr>
          <p:nvPr/>
        </p:nvCxnSpPr>
        <p:spPr>
          <a:xfrm flipH="1">
            <a:off x="2576623" y="3346742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CDFFD883-242A-9E23-7201-FC6CF332A371}"/>
              </a:ext>
            </a:extLst>
          </p:cNvPr>
          <p:cNvSpPr txBox="1"/>
          <p:nvPr/>
        </p:nvSpPr>
        <p:spPr>
          <a:xfrm>
            <a:off x="3286669" y="2885628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47702512-C6D4-8B54-F96B-117410D35AEB}"/>
              </a:ext>
            </a:extLst>
          </p:cNvPr>
          <p:cNvSpPr/>
          <p:nvPr/>
        </p:nvSpPr>
        <p:spPr>
          <a:xfrm>
            <a:off x="3193313" y="4627968"/>
            <a:ext cx="833237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r>
              <a:rPr lang="de-DE" dirty="0"/>
              <a:t> &amp; Tracing &amp;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F2390BB9-AFE3-9C48-6442-AF8EE75B0806}"/>
              </a:ext>
            </a:extLst>
          </p:cNvPr>
          <p:cNvSpPr/>
          <p:nvPr/>
        </p:nvSpPr>
        <p:spPr>
          <a:xfrm>
            <a:off x="1541722" y="4627968"/>
            <a:ext cx="1286539" cy="9608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Analyse</a:t>
            </a:r>
          </a:p>
          <a:p>
            <a:pPr algn="ctr"/>
            <a:r>
              <a:rPr lang="de-DE" dirty="0"/>
              <a:t>Client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2BBBE48-6111-AAFF-22B5-E6DFF1674E8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2828261" y="5108389"/>
            <a:ext cx="3650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4FF946-7FB5-3FFC-4B22-B5D461A23DC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359503" y="4460355"/>
            <a:ext cx="0" cy="1676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 18">
            <a:extLst>
              <a:ext uri="{FF2B5EF4-FFF2-40B4-BE49-F238E27FC236}">
                <a16:creationId xmlns:a16="http://schemas.microsoft.com/office/drawing/2014/main" id="{3CCFA1EF-1E61-B5F4-F21B-7154417A18A1}"/>
              </a:ext>
            </a:extLst>
          </p:cNvPr>
          <p:cNvSpPr/>
          <p:nvPr/>
        </p:nvSpPr>
        <p:spPr>
          <a:xfrm>
            <a:off x="4380614" y="1831033"/>
            <a:ext cx="1414130" cy="181543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Web Anwendung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753AC7E8-2876-9611-3C6F-00A94E2C2F09}"/>
              </a:ext>
            </a:extLst>
          </p:cNvPr>
          <p:cNvSpPr/>
          <p:nvPr/>
        </p:nvSpPr>
        <p:spPr>
          <a:xfrm>
            <a:off x="7725096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451EECDA-E8F4-5448-1D06-EDC2E28AFBA2}"/>
              </a:ext>
            </a:extLst>
          </p:cNvPr>
          <p:cNvSpPr/>
          <p:nvPr/>
        </p:nvSpPr>
        <p:spPr>
          <a:xfrm>
            <a:off x="7725096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B25DC27-FAE2-715E-304D-F1E59AA5EA0D}"/>
              </a:ext>
            </a:extLst>
          </p:cNvPr>
          <p:cNvSpPr/>
          <p:nvPr/>
        </p:nvSpPr>
        <p:spPr>
          <a:xfrm>
            <a:off x="6042835" y="2802719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56D9EEFA-BAD2-4DA6-F9BF-53E21B33B048}"/>
              </a:ext>
            </a:extLst>
          </p:cNvPr>
          <p:cNvSpPr/>
          <p:nvPr/>
        </p:nvSpPr>
        <p:spPr>
          <a:xfrm>
            <a:off x="6042835" y="1831033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99D831B-40B5-A2A8-36EC-F7350D411021}"/>
              </a:ext>
            </a:extLst>
          </p:cNvPr>
          <p:cNvSpPr/>
          <p:nvPr/>
        </p:nvSpPr>
        <p:spPr>
          <a:xfrm>
            <a:off x="9448794" y="1788778"/>
            <a:ext cx="397095" cy="1857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F0050B2F-D9AE-226E-A686-DED327A36D1A}"/>
              </a:ext>
            </a:extLst>
          </p:cNvPr>
          <p:cNvSpPr/>
          <p:nvPr/>
        </p:nvSpPr>
        <p:spPr>
          <a:xfrm>
            <a:off x="10050464" y="2364931"/>
            <a:ext cx="1199628" cy="6197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 Engine</a:t>
            </a: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F38BA393-DCCE-BFFD-D704-FA1FC34813E9}"/>
              </a:ext>
            </a:extLst>
          </p:cNvPr>
          <p:cNvSpPr/>
          <p:nvPr/>
        </p:nvSpPr>
        <p:spPr>
          <a:xfrm rot="5400000">
            <a:off x="7523469" y="2298101"/>
            <a:ext cx="255623" cy="321689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A2A25981-7B2E-8A13-8FDC-C8E1602700C4}"/>
              </a:ext>
            </a:extLst>
          </p:cNvPr>
          <p:cNvSpPr txBox="1"/>
          <p:nvPr/>
        </p:nvSpPr>
        <p:spPr>
          <a:xfrm>
            <a:off x="6367360" y="4007217"/>
            <a:ext cx="2293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Instrument &amp; </a:t>
            </a:r>
            <a:r>
              <a:rPr lang="de-DE" dirty="0" err="1"/>
              <a:t>anotate</a:t>
            </a:r>
            <a:endParaRPr lang="de-DE" dirty="0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C84CF95-7066-E5A0-7A21-F9CA08FA4986}"/>
              </a:ext>
            </a:extLst>
          </p:cNvPr>
          <p:cNvSpPr txBox="1"/>
          <p:nvPr/>
        </p:nvSpPr>
        <p:spPr>
          <a:xfrm>
            <a:off x="9760612" y="4020850"/>
            <a:ext cx="1183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2" name="Geschweifte Klammer rechts 31">
            <a:extLst>
              <a:ext uri="{FF2B5EF4-FFF2-40B4-BE49-F238E27FC236}">
                <a16:creationId xmlns:a16="http://schemas.microsoft.com/office/drawing/2014/main" id="{2D0CC849-8F6A-274B-3720-1CFDB362B69B}"/>
              </a:ext>
            </a:extLst>
          </p:cNvPr>
          <p:cNvSpPr/>
          <p:nvPr/>
        </p:nvSpPr>
        <p:spPr>
          <a:xfrm rot="5400000">
            <a:off x="10246935" y="2886736"/>
            <a:ext cx="255621" cy="2046712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6610B779-7D64-5D9F-B604-FAEF709EC1AF}"/>
              </a:ext>
            </a:extLst>
          </p:cNvPr>
          <p:cNvSpPr txBox="1"/>
          <p:nvPr/>
        </p:nvSpPr>
        <p:spPr>
          <a:xfrm>
            <a:off x="4513930" y="4001204"/>
            <a:ext cx="134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Callbacks</a:t>
            </a:r>
            <a:endParaRPr lang="de-DE" dirty="0"/>
          </a:p>
        </p:txBody>
      </p:sp>
      <p:sp>
        <p:nvSpPr>
          <p:cNvPr id="34" name="Geschweifte Klammer rechts 33">
            <a:extLst>
              <a:ext uri="{FF2B5EF4-FFF2-40B4-BE49-F238E27FC236}">
                <a16:creationId xmlns:a16="http://schemas.microsoft.com/office/drawing/2014/main" id="{A03ADAD9-091F-9849-983D-C860CFAA4A54}"/>
              </a:ext>
            </a:extLst>
          </p:cNvPr>
          <p:cNvSpPr/>
          <p:nvPr/>
        </p:nvSpPr>
        <p:spPr>
          <a:xfrm rot="5400000">
            <a:off x="4948044" y="3183158"/>
            <a:ext cx="248539" cy="1426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7558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C76D0FE-D61E-7688-DF24-505E20134C22}"/>
              </a:ext>
            </a:extLst>
          </p:cNvPr>
          <p:cNvSpPr txBox="1"/>
          <p:nvPr/>
        </p:nvSpPr>
        <p:spPr>
          <a:xfrm>
            <a:off x="10434468" y="6127161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OpenTelemetry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C0DF7F8-43EC-7105-556F-6412525B5036}"/>
              </a:ext>
            </a:extLst>
          </p:cNvPr>
          <p:cNvSpPr/>
          <p:nvPr/>
        </p:nvSpPr>
        <p:spPr>
          <a:xfrm>
            <a:off x="2119421" y="1714075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1C704DE-E3BF-0FAB-F462-1C3101A90617}"/>
              </a:ext>
            </a:extLst>
          </p:cNvPr>
          <p:cNvSpPr/>
          <p:nvPr/>
        </p:nvSpPr>
        <p:spPr>
          <a:xfrm>
            <a:off x="2119421" y="3483702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SDK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C24261B-4462-0E8B-870A-7ADEE05672B3}"/>
              </a:ext>
            </a:extLst>
          </p:cNvPr>
          <p:cNvCxnSpPr>
            <a:stCxn id="4" idx="0"/>
            <a:endCxn id="3" idx="2"/>
          </p:cNvCxnSpPr>
          <p:nvPr/>
        </p:nvCxnSpPr>
        <p:spPr>
          <a:xfrm flipV="1">
            <a:off x="2886737" y="2557825"/>
            <a:ext cx="0" cy="9258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BFEA0A7-04C3-DBD4-1ACB-87D1A034D0FA}"/>
              </a:ext>
            </a:extLst>
          </p:cNvPr>
          <p:cNvSpPr txBox="1"/>
          <p:nvPr/>
        </p:nvSpPr>
        <p:spPr>
          <a:xfrm>
            <a:off x="1608567" y="2836097"/>
            <a:ext cx="12781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instrument</a:t>
            </a:r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82596B9F-8CB4-863D-7936-4F0490B9E834}"/>
              </a:ext>
            </a:extLst>
          </p:cNvPr>
          <p:cNvSpPr/>
          <p:nvPr/>
        </p:nvSpPr>
        <p:spPr>
          <a:xfrm>
            <a:off x="5995481" y="1714075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</a:t>
            </a:r>
            <a:r>
              <a:rPr lang="de-DE" sz="1600" dirty="0" err="1"/>
              <a:t>Collector</a:t>
            </a:r>
            <a:endParaRPr lang="de-DE" sz="1600" dirty="0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988B8B8-6536-C7C6-E91A-854AFFFA9771}"/>
              </a:ext>
            </a:extLst>
          </p:cNvPr>
          <p:cNvCxnSpPr>
            <a:stCxn id="3" idx="3"/>
            <a:endCxn id="8" idx="1"/>
          </p:cNvCxnSpPr>
          <p:nvPr/>
        </p:nvCxnSpPr>
        <p:spPr>
          <a:xfrm>
            <a:off x="3654053" y="2135950"/>
            <a:ext cx="23414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CE566CAA-6A2C-AC45-718F-CCFBFC0E2215}"/>
              </a:ext>
            </a:extLst>
          </p:cNvPr>
          <p:cNvSpPr txBox="1"/>
          <p:nvPr/>
        </p:nvSpPr>
        <p:spPr>
          <a:xfrm>
            <a:off x="3654053" y="1766618"/>
            <a:ext cx="219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traces</a:t>
            </a:r>
            <a:r>
              <a:rPr lang="de-DE" dirty="0"/>
              <a:t>, logs, </a:t>
            </a:r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CAB1F73-6E98-8959-B817-D55FF32093AF}"/>
              </a:ext>
            </a:extLst>
          </p:cNvPr>
          <p:cNvSpPr txBox="1"/>
          <p:nvPr/>
        </p:nvSpPr>
        <p:spPr>
          <a:xfrm>
            <a:off x="5952597" y="788199"/>
            <a:ext cx="2481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i="0" u="none" strike="noStrike" dirty="0">
                <a:effectLst/>
                <a:latin typeface="SFMono-Regular"/>
              </a:rPr>
              <a:t>Receivers:</a:t>
            </a:r>
            <a:endParaRPr lang="de-DE" sz="1600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 err="1">
                <a:effectLst/>
              </a:rPr>
              <a:t>grpc</a:t>
            </a:r>
            <a:r>
              <a:rPr lang="de-DE" sz="1600" dirty="0">
                <a:effectLst/>
              </a:rPr>
              <a:t>: 	</a:t>
            </a:r>
            <a:r>
              <a:rPr lang="de-DE" sz="1600" dirty="0" err="1">
                <a:effectLst/>
              </a:rPr>
              <a:t>endpoint</a:t>
            </a:r>
            <a:r>
              <a:rPr lang="de-DE" sz="1600" dirty="0">
                <a:effectLst/>
              </a:rPr>
              <a:t>: 4317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600" dirty="0">
                <a:effectLst/>
              </a:rPr>
              <a:t>http: 	</a:t>
            </a:r>
            <a:r>
              <a:rPr lang="de-DE" sz="1600" dirty="0" err="1">
                <a:effectLst/>
              </a:rPr>
              <a:t>endpoint</a:t>
            </a:r>
            <a:r>
              <a:rPr lang="de-DE" sz="1600" dirty="0">
                <a:effectLst/>
              </a:rPr>
              <a:t>: 4318</a:t>
            </a:r>
            <a:endParaRPr lang="de-DE" sz="1600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579EBF8-3C19-43AC-28BB-4895DA5C4FBE}"/>
              </a:ext>
            </a:extLst>
          </p:cNvPr>
          <p:cNvSpPr/>
          <p:nvPr/>
        </p:nvSpPr>
        <p:spPr>
          <a:xfrm>
            <a:off x="9226460" y="1704211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OpenTelemetry</a:t>
            </a:r>
            <a:r>
              <a:rPr lang="de-DE" sz="1600" dirty="0"/>
              <a:t> Backend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58518F29-D3A4-219F-4ADD-817224D78F8A}"/>
              </a:ext>
            </a:extLst>
          </p:cNvPr>
          <p:cNvCxnSpPr>
            <a:stCxn id="8" idx="3"/>
            <a:endCxn id="13" idx="1"/>
          </p:cNvCxnSpPr>
          <p:nvPr/>
        </p:nvCxnSpPr>
        <p:spPr>
          <a:xfrm flipV="1">
            <a:off x="7530113" y="2126086"/>
            <a:ext cx="1696347" cy="98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5038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61903CF-89A3-43C6-EE86-8B83B4D177DC}"/>
              </a:ext>
            </a:extLst>
          </p:cNvPr>
          <p:cNvSpPr txBox="1"/>
          <p:nvPr/>
        </p:nvSpPr>
        <p:spPr>
          <a:xfrm>
            <a:off x="9904130" y="6488668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Offene Schnittstellen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D117C2F-8819-D4AE-B508-0CE6FF217AE3}"/>
              </a:ext>
            </a:extLst>
          </p:cNvPr>
          <p:cNvSpPr/>
          <p:nvPr/>
        </p:nvSpPr>
        <p:spPr>
          <a:xfrm>
            <a:off x="7638362" y="2352908"/>
            <a:ext cx="535482" cy="2219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OpenAI</a:t>
            </a:r>
            <a:r>
              <a:rPr lang="de-DE" sz="1400" dirty="0"/>
              <a:t> API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DFB59A2-48AC-372B-6610-863184209229}"/>
              </a:ext>
            </a:extLst>
          </p:cNvPr>
          <p:cNvSpPr/>
          <p:nvPr/>
        </p:nvSpPr>
        <p:spPr>
          <a:xfrm rot="5400000">
            <a:off x="5455901" y="3157095"/>
            <a:ext cx="567383" cy="35972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OpenTelemetry</a:t>
            </a:r>
            <a:endParaRPr lang="de-DE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7A000BA-3BAD-5648-AC26-1E1DD2A9C8BC}"/>
              </a:ext>
            </a:extLst>
          </p:cNvPr>
          <p:cNvSpPr/>
          <p:nvPr/>
        </p:nvSpPr>
        <p:spPr>
          <a:xfrm rot="5400000">
            <a:off x="5449496" y="164155"/>
            <a:ext cx="580198" cy="3597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Model </a:t>
            </a:r>
            <a:r>
              <a:rPr lang="de-DE" sz="1400" dirty="0" err="1"/>
              <a:t>Context</a:t>
            </a:r>
            <a:r>
              <a:rPr lang="de-DE" sz="1400" dirty="0"/>
              <a:t> Protocol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8C86FBE-6074-5121-AEEE-F76BFF7F48BF}"/>
              </a:ext>
            </a:extLst>
          </p:cNvPr>
          <p:cNvSpPr/>
          <p:nvPr/>
        </p:nvSpPr>
        <p:spPr>
          <a:xfrm>
            <a:off x="3305344" y="2352908"/>
            <a:ext cx="535482" cy="2219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OpenID</a:t>
            </a:r>
            <a:r>
              <a:rPr lang="de-DE" sz="1400" dirty="0"/>
              <a:t> Connect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43F5FBE5-A144-87ED-BF96-6D17EEA002A1}"/>
              </a:ext>
            </a:extLst>
          </p:cNvPr>
          <p:cNvSpPr/>
          <p:nvPr/>
        </p:nvSpPr>
        <p:spPr>
          <a:xfrm rot="5400000">
            <a:off x="4630047" y="1663828"/>
            <a:ext cx="2219094" cy="3597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AI  Use Case Implementation</a:t>
            </a:r>
          </a:p>
          <a:p>
            <a:pPr algn="ctr"/>
            <a:br>
              <a:rPr lang="de-DE" sz="1400" dirty="0"/>
            </a:br>
            <a:r>
              <a:rPr lang="de-DE" sz="1400" dirty="0"/>
              <a:t>(Chat, RAG, </a:t>
            </a:r>
            <a:r>
              <a:rPr lang="de-DE" sz="1400" dirty="0" err="1"/>
              <a:t>Agents</a:t>
            </a:r>
            <a:r>
              <a:rPr lang="de-DE" sz="1400" dirty="0"/>
              <a:t>, …)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885BEE74-D7EC-E446-342C-484E083635D0}"/>
              </a:ext>
            </a:extLst>
          </p:cNvPr>
          <p:cNvSpPr/>
          <p:nvPr/>
        </p:nvSpPr>
        <p:spPr>
          <a:xfrm>
            <a:off x="3940964" y="702525"/>
            <a:ext cx="1735007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129E1EAD-1A3F-0733-F447-E4D19F465CD1}"/>
              </a:ext>
            </a:extLst>
          </p:cNvPr>
          <p:cNvSpPr/>
          <p:nvPr/>
        </p:nvSpPr>
        <p:spPr>
          <a:xfrm>
            <a:off x="5903578" y="709884"/>
            <a:ext cx="163464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470EBD09-9336-4D82-A5CE-3606DFDFC2CB}"/>
              </a:ext>
            </a:extLst>
          </p:cNvPr>
          <p:cNvSpPr/>
          <p:nvPr/>
        </p:nvSpPr>
        <p:spPr>
          <a:xfrm rot="16200000">
            <a:off x="7599332" y="3027558"/>
            <a:ext cx="221909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Models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3463B514-65FB-F8D3-3B44-A0B6E12535C8}"/>
              </a:ext>
            </a:extLst>
          </p:cNvPr>
          <p:cNvSpPr/>
          <p:nvPr/>
        </p:nvSpPr>
        <p:spPr>
          <a:xfrm rot="16200000">
            <a:off x="1660760" y="3027558"/>
            <a:ext cx="221909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Roles</a:t>
            </a:r>
            <a:endParaRPr lang="de-DE" dirty="0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40A3F01C-3D07-E5F5-1FD9-BC4A8EA2C52F}"/>
              </a:ext>
            </a:extLst>
          </p:cNvPr>
          <p:cNvSpPr/>
          <p:nvPr/>
        </p:nvSpPr>
        <p:spPr>
          <a:xfrm>
            <a:off x="3940964" y="5339442"/>
            <a:ext cx="121089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Logs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6AB907AB-A6B1-81A0-A39F-8FBE9476D716}"/>
              </a:ext>
            </a:extLst>
          </p:cNvPr>
          <p:cNvSpPr/>
          <p:nvPr/>
        </p:nvSpPr>
        <p:spPr>
          <a:xfrm>
            <a:off x="5278677" y="5341444"/>
            <a:ext cx="108866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86599B98-A813-D280-56CA-AD8B57280340}"/>
              </a:ext>
            </a:extLst>
          </p:cNvPr>
          <p:cNvSpPr/>
          <p:nvPr/>
        </p:nvSpPr>
        <p:spPr>
          <a:xfrm>
            <a:off x="6494160" y="5339442"/>
            <a:ext cx="108866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25366115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C7D879C1-02E2-090B-2D22-144C7E2CE238}"/>
              </a:ext>
            </a:extLst>
          </p:cNvPr>
          <p:cNvSpPr/>
          <p:nvPr/>
        </p:nvSpPr>
        <p:spPr>
          <a:xfrm>
            <a:off x="297712" y="148857"/>
            <a:ext cx="11812772" cy="59783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>
                <a:solidFill>
                  <a:sysClr val="windowText" lastClr="000000"/>
                </a:solidFill>
              </a:rPr>
              <a:t>MLOps</a:t>
            </a:r>
            <a:endParaRPr lang="de-DE" dirty="0">
              <a:solidFill>
                <a:sysClr val="windowText" lastClr="000000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FE872F87-F242-9381-E937-B7DD9664CF31}"/>
              </a:ext>
            </a:extLst>
          </p:cNvPr>
          <p:cNvSpPr/>
          <p:nvPr/>
        </p:nvSpPr>
        <p:spPr>
          <a:xfrm>
            <a:off x="400569" y="1743546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Datenmanagement (Feature Pipeline)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86621BF-0E08-5A71-1488-F273F33277C0}"/>
              </a:ext>
            </a:extLst>
          </p:cNvPr>
          <p:cNvSpPr txBox="1"/>
          <p:nvPr/>
        </p:nvSpPr>
        <p:spPr>
          <a:xfrm>
            <a:off x="10434468" y="6127161"/>
            <a:ext cx="88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MLOps</a:t>
            </a:r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498BF8E3-EEDD-9E1C-53E3-DBF7516E08F4}"/>
              </a:ext>
            </a:extLst>
          </p:cNvPr>
          <p:cNvSpPr/>
          <p:nvPr/>
        </p:nvSpPr>
        <p:spPr>
          <a:xfrm rot="5400000">
            <a:off x="10535173" y="2870882"/>
            <a:ext cx="1026732" cy="1951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Model Registry</a:t>
            </a:r>
          </a:p>
        </p:txBody>
      </p:sp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58AB3E34-C6DD-C8B7-771C-5197159372BF}"/>
              </a:ext>
            </a:extLst>
          </p:cNvPr>
          <p:cNvSpPr/>
          <p:nvPr/>
        </p:nvSpPr>
        <p:spPr>
          <a:xfrm>
            <a:off x="630942" y="210435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Extraction</a:t>
            </a:r>
            <a:endParaRPr lang="de-DE" sz="1100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A41BBB47-5698-3B50-E17B-D0A6EA5DCA3A}"/>
              </a:ext>
            </a:extLst>
          </p:cNvPr>
          <p:cNvSpPr/>
          <p:nvPr/>
        </p:nvSpPr>
        <p:spPr>
          <a:xfrm>
            <a:off x="1878507" y="2104356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Validation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15F0F84-73F5-6FC9-FD04-6484786CB686}"/>
              </a:ext>
            </a:extLst>
          </p:cNvPr>
          <p:cNvSpPr/>
          <p:nvPr/>
        </p:nvSpPr>
        <p:spPr>
          <a:xfrm>
            <a:off x="3109186" y="2104355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Data </a:t>
            </a:r>
            <a:r>
              <a:rPr lang="de-DE" sz="1100" dirty="0" err="1"/>
              <a:t>Preparation</a:t>
            </a:r>
            <a:endParaRPr lang="de-DE" sz="1100" dirty="0"/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079B07C-3A87-7F62-4DA7-3ACB02714F08}"/>
              </a:ext>
            </a:extLst>
          </p:cNvPr>
          <p:cNvSpPr/>
          <p:nvPr/>
        </p:nvSpPr>
        <p:spPr>
          <a:xfrm>
            <a:off x="400569" y="1123617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Data Analysis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BF8F91C-F025-3BA6-1E1A-06D461D01242}"/>
              </a:ext>
            </a:extLst>
          </p:cNvPr>
          <p:cNvSpPr/>
          <p:nvPr/>
        </p:nvSpPr>
        <p:spPr>
          <a:xfrm>
            <a:off x="6374197" y="1059242"/>
            <a:ext cx="1051764" cy="580171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 dirty="0"/>
              <a:t>Model Analysis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FB6E944-0C5D-B923-C845-D7559F9B08F3}"/>
              </a:ext>
            </a:extLst>
          </p:cNvPr>
          <p:cNvSpPr/>
          <p:nvPr/>
        </p:nvSpPr>
        <p:spPr>
          <a:xfrm rot="5400000">
            <a:off x="4885304" y="2858058"/>
            <a:ext cx="1026732" cy="1951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/>
              <a:t>Feature Store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438414B3-74AA-7FC5-D766-B55287CBD4B8}"/>
              </a:ext>
            </a:extLst>
          </p:cNvPr>
          <p:cNvCxnSpPr>
            <a:stCxn id="11" idx="3"/>
          </p:cNvCxnSpPr>
          <p:nvPr/>
        </p:nvCxnSpPr>
        <p:spPr>
          <a:xfrm>
            <a:off x="4339865" y="2397449"/>
            <a:ext cx="657437" cy="92276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0CC0172C-8B46-4400-DB4D-FC5D48666156}"/>
              </a:ext>
            </a:extLst>
          </p:cNvPr>
          <p:cNvSpPr txBox="1"/>
          <p:nvPr/>
        </p:nvSpPr>
        <p:spPr>
          <a:xfrm>
            <a:off x="4296264" y="2453693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88D8572-54A5-508E-9E43-33878E45C005}"/>
              </a:ext>
            </a:extLst>
          </p:cNvPr>
          <p:cNvSpPr/>
          <p:nvPr/>
        </p:nvSpPr>
        <p:spPr>
          <a:xfrm>
            <a:off x="6374197" y="1703788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Modelltraining (Training Pipeline)</a:t>
            </a:r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99D53EBB-6A00-CD6A-628A-85711915FD21}"/>
              </a:ext>
            </a:extLst>
          </p:cNvPr>
          <p:cNvSpPr/>
          <p:nvPr/>
        </p:nvSpPr>
        <p:spPr>
          <a:xfrm>
            <a:off x="6604356" y="2147242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Training</a:t>
            </a:r>
          </a:p>
        </p:txBody>
      </p:sp>
      <p:sp>
        <p:nvSpPr>
          <p:cNvPr id="20" name="Abgerundetes Rechteck 19">
            <a:extLst>
              <a:ext uri="{FF2B5EF4-FFF2-40B4-BE49-F238E27FC236}">
                <a16:creationId xmlns:a16="http://schemas.microsoft.com/office/drawing/2014/main" id="{977B4CBE-1481-B90B-E80E-FA0C2F307328}"/>
              </a:ext>
            </a:extLst>
          </p:cNvPr>
          <p:cNvSpPr/>
          <p:nvPr/>
        </p:nvSpPr>
        <p:spPr>
          <a:xfrm>
            <a:off x="7827791" y="2147241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Evaluation</a:t>
            </a: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E8991386-B561-72B3-5D32-C720CEB2E531}"/>
              </a:ext>
            </a:extLst>
          </p:cNvPr>
          <p:cNvSpPr/>
          <p:nvPr/>
        </p:nvSpPr>
        <p:spPr>
          <a:xfrm>
            <a:off x="9058470" y="214724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Validation</a:t>
            </a:r>
          </a:p>
        </p:txBody>
      </p:sp>
      <p:cxnSp>
        <p:nvCxnSpPr>
          <p:cNvPr id="23" name="Gewinkelte Verbindung 22">
            <a:extLst>
              <a:ext uri="{FF2B5EF4-FFF2-40B4-BE49-F238E27FC236}">
                <a16:creationId xmlns:a16="http://schemas.microsoft.com/office/drawing/2014/main" id="{B2A5BEAD-BA94-15E0-8B50-1DBF4EFF42B0}"/>
              </a:ext>
            </a:extLst>
          </p:cNvPr>
          <p:cNvCxnSpPr>
            <a:cxnSpLocks/>
            <a:endCxn id="18" idx="1"/>
          </p:cNvCxnSpPr>
          <p:nvPr/>
        </p:nvCxnSpPr>
        <p:spPr>
          <a:xfrm rot="5400000" flipH="1" flipV="1">
            <a:off x="5518868" y="2477714"/>
            <a:ext cx="975351" cy="735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E4D7A2F8-679E-8E71-A5BB-9CE65331522F}"/>
              </a:ext>
            </a:extLst>
          </p:cNvPr>
          <p:cNvSpPr txBox="1"/>
          <p:nvPr/>
        </p:nvSpPr>
        <p:spPr>
          <a:xfrm>
            <a:off x="5616575" y="239716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cxnSp>
        <p:nvCxnSpPr>
          <p:cNvPr id="28" name="Gewinkelte Verbindung 27">
            <a:extLst>
              <a:ext uri="{FF2B5EF4-FFF2-40B4-BE49-F238E27FC236}">
                <a16:creationId xmlns:a16="http://schemas.microsoft.com/office/drawing/2014/main" id="{4FFF38E6-C7F0-7786-AC70-2C52A0243FF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10313493" y="2357691"/>
            <a:ext cx="735046" cy="97535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feld 29">
            <a:extLst>
              <a:ext uri="{FF2B5EF4-FFF2-40B4-BE49-F238E27FC236}">
                <a16:creationId xmlns:a16="http://schemas.microsoft.com/office/drawing/2014/main" id="{7A88D6D9-3042-2F6D-E445-4F58BF641A3A}"/>
              </a:ext>
            </a:extLst>
          </p:cNvPr>
          <p:cNvSpPr txBox="1"/>
          <p:nvPr/>
        </p:nvSpPr>
        <p:spPr>
          <a:xfrm>
            <a:off x="10333149" y="2357690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885BEDC1-657B-FC8D-091D-2BC85F2E50F6}"/>
              </a:ext>
            </a:extLst>
          </p:cNvPr>
          <p:cNvSpPr/>
          <p:nvPr/>
        </p:nvSpPr>
        <p:spPr>
          <a:xfrm>
            <a:off x="6374197" y="4500309"/>
            <a:ext cx="3939296" cy="130780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Modellbereitstellung (</a:t>
            </a:r>
            <a:r>
              <a:rPr lang="de-DE" dirty="0" err="1">
                <a:solidFill>
                  <a:sysClr val="windowText" lastClr="000000"/>
                </a:solidFill>
              </a:rPr>
              <a:t>Inference</a:t>
            </a:r>
            <a:r>
              <a:rPr lang="de-DE" dirty="0">
                <a:solidFill>
                  <a:sysClr val="windowText" lastClr="000000"/>
                </a:solidFill>
              </a:rPr>
              <a:t>)</a:t>
            </a:r>
          </a:p>
        </p:txBody>
      </p:sp>
      <p:cxnSp>
        <p:nvCxnSpPr>
          <p:cNvPr id="33" name="Gewinkelte Verbindung 32">
            <a:extLst>
              <a:ext uri="{FF2B5EF4-FFF2-40B4-BE49-F238E27FC236}">
                <a16:creationId xmlns:a16="http://schemas.microsoft.com/office/drawing/2014/main" id="{411FCD52-594A-F2B1-BB57-C33C3E509A69}"/>
              </a:ext>
            </a:extLst>
          </p:cNvPr>
          <p:cNvCxnSpPr>
            <a:stCxn id="3" idx="3"/>
            <a:endCxn id="31" idx="3"/>
          </p:cNvCxnSpPr>
          <p:nvPr/>
        </p:nvCxnSpPr>
        <p:spPr>
          <a:xfrm rot="5400000">
            <a:off x="10283798" y="4389470"/>
            <a:ext cx="794437" cy="73504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Abgerundetes Rechteck 33">
            <a:extLst>
              <a:ext uri="{FF2B5EF4-FFF2-40B4-BE49-F238E27FC236}">
                <a16:creationId xmlns:a16="http://schemas.microsoft.com/office/drawing/2014/main" id="{24550F16-9A5B-44F1-91A3-258DA3AD849B}"/>
              </a:ext>
            </a:extLst>
          </p:cNvPr>
          <p:cNvSpPr/>
          <p:nvPr/>
        </p:nvSpPr>
        <p:spPr>
          <a:xfrm>
            <a:off x="9021248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Loading</a:t>
            </a:r>
            <a:endParaRPr lang="de-DE" sz="1100" dirty="0"/>
          </a:p>
        </p:txBody>
      </p:sp>
      <p:sp>
        <p:nvSpPr>
          <p:cNvPr id="35" name="Abgerundetes Rechteck 34">
            <a:extLst>
              <a:ext uri="{FF2B5EF4-FFF2-40B4-BE49-F238E27FC236}">
                <a16:creationId xmlns:a16="http://schemas.microsoft.com/office/drawing/2014/main" id="{3B92E7AF-64AF-075E-2541-BC886C32DFDB}"/>
              </a:ext>
            </a:extLst>
          </p:cNvPr>
          <p:cNvSpPr/>
          <p:nvPr/>
        </p:nvSpPr>
        <p:spPr>
          <a:xfrm>
            <a:off x="7817963" y="4946870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Prediction</a:t>
            </a:r>
            <a:endParaRPr lang="de-DE" sz="1100" dirty="0"/>
          </a:p>
        </p:txBody>
      </p:sp>
      <p:sp>
        <p:nvSpPr>
          <p:cNvPr id="36" name="Abgerundetes Rechteck 35">
            <a:extLst>
              <a:ext uri="{FF2B5EF4-FFF2-40B4-BE49-F238E27FC236}">
                <a16:creationId xmlns:a16="http://schemas.microsoft.com/office/drawing/2014/main" id="{53627F10-871A-9644-AED0-5D99E2E7A266}"/>
              </a:ext>
            </a:extLst>
          </p:cNvPr>
          <p:cNvSpPr/>
          <p:nvPr/>
        </p:nvSpPr>
        <p:spPr>
          <a:xfrm>
            <a:off x="6645959" y="4959547"/>
            <a:ext cx="1051764" cy="580171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dirty="0"/>
              <a:t>Model </a:t>
            </a:r>
            <a:r>
              <a:rPr lang="de-DE" sz="1100" dirty="0" err="1"/>
              <a:t>Observability</a:t>
            </a:r>
            <a:endParaRPr lang="de-DE" sz="1100" dirty="0"/>
          </a:p>
        </p:txBody>
      </p:sp>
      <p:cxnSp>
        <p:nvCxnSpPr>
          <p:cNvPr id="38" name="Gewinkelte Verbindung 37">
            <a:extLst>
              <a:ext uri="{FF2B5EF4-FFF2-40B4-BE49-F238E27FC236}">
                <a16:creationId xmlns:a16="http://schemas.microsoft.com/office/drawing/2014/main" id="{66510131-DF0B-B2E2-158A-E22A32FBAF6D}"/>
              </a:ext>
            </a:extLst>
          </p:cNvPr>
          <p:cNvCxnSpPr>
            <a:stCxn id="31" idx="1"/>
            <a:endCxn id="14" idx="3"/>
          </p:cNvCxnSpPr>
          <p:nvPr/>
        </p:nvCxnSpPr>
        <p:spPr>
          <a:xfrm rot="10800000">
            <a:off x="5398671" y="4346952"/>
            <a:ext cx="975527" cy="80726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feld 38">
            <a:extLst>
              <a:ext uri="{FF2B5EF4-FFF2-40B4-BE49-F238E27FC236}">
                <a16:creationId xmlns:a16="http://schemas.microsoft.com/office/drawing/2014/main" id="{1AB236B3-0611-02D5-5E28-427DF049099B}"/>
              </a:ext>
            </a:extLst>
          </p:cNvPr>
          <p:cNvSpPr txBox="1"/>
          <p:nvPr/>
        </p:nvSpPr>
        <p:spPr>
          <a:xfrm>
            <a:off x="5524255" y="4544558"/>
            <a:ext cx="7996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Features </a:t>
            </a:r>
          </a:p>
          <a:p>
            <a:r>
              <a:rPr lang="de-DE" sz="1200" dirty="0"/>
              <a:t>&amp; Labels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504CC954-A775-44CA-A0E8-41352AE2B537}"/>
              </a:ext>
            </a:extLst>
          </p:cNvPr>
          <p:cNvSpPr txBox="1"/>
          <p:nvPr/>
        </p:nvSpPr>
        <p:spPr>
          <a:xfrm>
            <a:off x="10381094" y="4709306"/>
            <a:ext cx="5998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40072653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C70AB-7412-3488-47A4-785B2DB30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BDD1AD-7069-5964-C2E1-6DB438992E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397753B-E554-BE6F-D3D4-D49425BA80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Use Cases Umsetzung</a:t>
            </a:r>
          </a:p>
        </p:txBody>
      </p:sp>
    </p:spTree>
    <p:extLst>
      <p:ext uri="{BB962C8B-B14F-4D97-AF65-F5344CB8AC3E}">
        <p14:creationId xmlns:p14="http://schemas.microsoft.com/office/powerpoint/2010/main" val="20193034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94731-87A7-A3FF-0CB4-237DC35FA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709D430-2F5F-AED9-23BE-BF5D36369B78}"/>
              </a:ext>
            </a:extLst>
          </p:cNvPr>
          <p:cNvSpPr txBox="1"/>
          <p:nvPr/>
        </p:nvSpPr>
        <p:spPr>
          <a:xfrm>
            <a:off x="10875550" y="6488668"/>
            <a:ext cx="1252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Use Cases</a:t>
            </a:r>
          </a:p>
        </p:txBody>
      </p: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3D9A61AF-44A5-3151-EBCC-C0CE89025EDB}"/>
              </a:ext>
            </a:extLst>
          </p:cNvPr>
          <p:cNvSpPr/>
          <p:nvPr/>
        </p:nvSpPr>
        <p:spPr>
          <a:xfrm>
            <a:off x="1493723" y="4189244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>
                <a:solidFill>
                  <a:schemeClr val="tx1"/>
                </a:solidFill>
              </a:rPr>
              <a:t>Conversational</a:t>
            </a:r>
            <a:r>
              <a:rPr lang="de-DE" sz="1600" dirty="0">
                <a:solidFill>
                  <a:schemeClr val="tx1"/>
                </a:solidFill>
              </a:rPr>
              <a:t> AI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8935C-0424-F2E5-2F63-7E96E312D2DC}"/>
              </a:ext>
            </a:extLst>
          </p:cNvPr>
          <p:cNvCxnSpPr/>
          <p:nvPr/>
        </p:nvCxnSpPr>
        <p:spPr>
          <a:xfrm flipV="1">
            <a:off x="1254642" y="701749"/>
            <a:ext cx="0" cy="5018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4B79B18-BD8F-7B7B-7369-8EBE222DB8F9}"/>
              </a:ext>
            </a:extLst>
          </p:cNvPr>
          <p:cNvCxnSpPr>
            <a:cxnSpLocks/>
          </p:cNvCxnSpPr>
          <p:nvPr/>
        </p:nvCxnSpPr>
        <p:spPr>
          <a:xfrm>
            <a:off x="1109331" y="5564371"/>
            <a:ext cx="57486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39C4ABB-579E-F5D4-05BC-648394F199B5}"/>
              </a:ext>
            </a:extLst>
          </p:cNvPr>
          <p:cNvSpPr txBox="1"/>
          <p:nvPr/>
        </p:nvSpPr>
        <p:spPr>
          <a:xfrm>
            <a:off x="5726552" y="5592726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Autonomie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2C376AC-BA79-79D9-36B4-C2F9B776DF58}"/>
              </a:ext>
            </a:extLst>
          </p:cNvPr>
          <p:cNvSpPr txBox="1"/>
          <p:nvPr/>
        </p:nvSpPr>
        <p:spPr>
          <a:xfrm rot="16200000">
            <a:off x="80491" y="1333709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Spezialisierung</a:t>
            </a:r>
          </a:p>
        </p:txBody>
      </p:sp>
      <p:sp>
        <p:nvSpPr>
          <p:cNvPr id="12" name="Abgerundetes Rechteck 11">
            <a:extLst>
              <a:ext uri="{FF2B5EF4-FFF2-40B4-BE49-F238E27FC236}">
                <a16:creationId xmlns:a16="http://schemas.microsoft.com/office/drawing/2014/main" id="{C5D665A4-941C-0952-8AE0-1EC3C54B38A8}"/>
              </a:ext>
            </a:extLst>
          </p:cNvPr>
          <p:cNvSpPr/>
          <p:nvPr/>
        </p:nvSpPr>
        <p:spPr>
          <a:xfrm>
            <a:off x="3294168" y="2788369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Copilot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54CFACF8-B03B-CD84-A797-3E5F1B7F74AA}"/>
              </a:ext>
            </a:extLst>
          </p:cNvPr>
          <p:cNvSpPr/>
          <p:nvPr/>
        </p:nvSpPr>
        <p:spPr>
          <a:xfrm>
            <a:off x="5032745" y="1223415"/>
            <a:ext cx="1706678" cy="1139133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>
                <a:solidFill>
                  <a:schemeClr val="tx1"/>
                </a:solidFill>
              </a:rPr>
              <a:t>Multi-Agent Problem Solver</a:t>
            </a:r>
          </a:p>
        </p:txBody>
      </p:sp>
    </p:spTree>
    <p:extLst>
      <p:ext uri="{BB962C8B-B14F-4D97-AF65-F5344CB8AC3E}">
        <p14:creationId xmlns:p14="http://schemas.microsoft.com/office/powerpoint/2010/main" val="35695902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FF7C22-7EFA-42F7-4FA3-4E5F7C666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16F7E6-A903-4E7D-0AA5-8E56AE901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65EC95-E49E-5D57-1CA8-DC4C730AA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Daten Management</a:t>
            </a:r>
          </a:p>
        </p:txBody>
      </p:sp>
    </p:spTree>
    <p:extLst>
      <p:ext uri="{BB962C8B-B14F-4D97-AF65-F5344CB8AC3E}">
        <p14:creationId xmlns:p14="http://schemas.microsoft.com/office/powerpoint/2010/main" val="4388247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ylinder 3">
            <a:extLst>
              <a:ext uri="{FF2B5EF4-FFF2-40B4-BE49-F238E27FC236}">
                <a16:creationId xmlns:a16="http://schemas.microsoft.com/office/drawing/2014/main" id="{00CF6E75-1614-ACC5-A691-DC5003A187D5}"/>
              </a:ext>
            </a:extLst>
          </p:cNvPr>
          <p:cNvSpPr/>
          <p:nvPr/>
        </p:nvSpPr>
        <p:spPr>
          <a:xfrm>
            <a:off x="10050910" y="3539016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Spent</a:t>
            </a:r>
            <a:r>
              <a:rPr lang="de-DE" dirty="0"/>
              <a:t> &amp; </a:t>
            </a:r>
            <a:r>
              <a:rPr lang="de-DE" dirty="0" err="1"/>
              <a:t>Usage</a:t>
            </a:r>
            <a:endParaRPr lang="de-DE" dirty="0"/>
          </a:p>
        </p:txBody>
      </p:sp>
      <p:sp>
        <p:nvSpPr>
          <p:cNvPr id="5" name="Zylinder 4">
            <a:extLst>
              <a:ext uri="{FF2B5EF4-FFF2-40B4-BE49-F238E27FC236}">
                <a16:creationId xmlns:a16="http://schemas.microsoft.com/office/drawing/2014/main" id="{26146730-C944-626B-6FD8-36015A90071B}"/>
              </a:ext>
            </a:extLst>
          </p:cNvPr>
          <p:cNvSpPr/>
          <p:nvPr/>
        </p:nvSpPr>
        <p:spPr>
          <a:xfrm>
            <a:off x="10050910" y="2146449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Modelle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7C1E7582-6CA7-C8DC-5F20-AB6030411ADF}"/>
              </a:ext>
            </a:extLst>
          </p:cNvPr>
          <p:cNvSpPr/>
          <p:nvPr/>
        </p:nvSpPr>
        <p:spPr>
          <a:xfrm>
            <a:off x="7105174" y="5551553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Logging</a:t>
            </a:r>
            <a:endParaRPr lang="de-DE" dirty="0"/>
          </a:p>
        </p:txBody>
      </p:sp>
      <p:sp>
        <p:nvSpPr>
          <p:cNvPr id="7" name="Zylinder 6">
            <a:extLst>
              <a:ext uri="{FF2B5EF4-FFF2-40B4-BE49-F238E27FC236}">
                <a16:creationId xmlns:a16="http://schemas.microsoft.com/office/drawing/2014/main" id="{0E119669-EFB6-5B06-1495-F8218E4A136C}"/>
              </a:ext>
            </a:extLst>
          </p:cNvPr>
          <p:cNvSpPr/>
          <p:nvPr/>
        </p:nvSpPr>
        <p:spPr>
          <a:xfrm>
            <a:off x="3845753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Tracing</a:t>
            </a:r>
          </a:p>
        </p:txBody>
      </p:sp>
      <p:sp>
        <p:nvSpPr>
          <p:cNvPr id="8" name="Zylinder 7">
            <a:extLst>
              <a:ext uri="{FF2B5EF4-FFF2-40B4-BE49-F238E27FC236}">
                <a16:creationId xmlns:a16="http://schemas.microsoft.com/office/drawing/2014/main" id="{AED4C157-EDFB-B463-442F-EDB99E070F57}"/>
              </a:ext>
            </a:extLst>
          </p:cNvPr>
          <p:cNvSpPr/>
          <p:nvPr/>
        </p:nvSpPr>
        <p:spPr>
          <a:xfrm>
            <a:off x="3254105" y="1362205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2957449E-979E-2C26-ED67-0ECB86B75333}"/>
              </a:ext>
            </a:extLst>
          </p:cNvPr>
          <p:cNvSpPr/>
          <p:nvPr/>
        </p:nvSpPr>
        <p:spPr>
          <a:xfrm>
            <a:off x="489098" y="1722783"/>
            <a:ext cx="1839432" cy="15520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/>
              <a:t>Identity- &amp; Access-management</a:t>
            </a:r>
          </a:p>
          <a:p>
            <a:pPr algn="ctr"/>
            <a:r>
              <a:rPr lang="de-DE" sz="1400" dirty="0"/>
              <a:t>(</a:t>
            </a:r>
            <a:r>
              <a:rPr lang="de-DE" sz="1400" dirty="0" err="1"/>
              <a:t>Keycloak</a:t>
            </a:r>
            <a:r>
              <a:rPr lang="de-DE" sz="1400" dirty="0"/>
              <a:t>, </a:t>
            </a:r>
            <a:r>
              <a:rPr lang="de-DE" sz="1400" dirty="0" err="1"/>
              <a:t>OpenID</a:t>
            </a:r>
            <a:r>
              <a:rPr lang="de-DE" sz="1400" dirty="0"/>
              <a:t> Connect)</a:t>
            </a:r>
          </a:p>
        </p:txBody>
      </p:sp>
      <p:sp>
        <p:nvSpPr>
          <p:cNvPr id="10" name="Zylinder 9">
            <a:extLst>
              <a:ext uri="{FF2B5EF4-FFF2-40B4-BE49-F238E27FC236}">
                <a16:creationId xmlns:a16="http://schemas.microsoft.com/office/drawing/2014/main" id="{40AFFF81-19CF-984B-07BD-6017D3FA5DB9}"/>
              </a:ext>
            </a:extLst>
          </p:cNvPr>
          <p:cNvSpPr/>
          <p:nvPr/>
        </p:nvSpPr>
        <p:spPr>
          <a:xfrm>
            <a:off x="641498" y="442718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Active</a:t>
            </a:r>
            <a:r>
              <a:rPr lang="de-DE" dirty="0"/>
              <a:t> Directory / LDAP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636A109-E10B-38F1-B3D3-375329AC812A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>
            <a:off x="1408814" y="3274828"/>
            <a:ext cx="0" cy="1152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98013099-4ED0-FF7A-6AC4-03FE988689A2}"/>
              </a:ext>
            </a:extLst>
          </p:cNvPr>
          <p:cNvSpPr/>
          <p:nvPr/>
        </p:nvSpPr>
        <p:spPr>
          <a:xfrm>
            <a:off x="2939142" y="446314"/>
            <a:ext cx="8948039" cy="60306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KI-Plattform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13A25B2B-13D3-5CA9-D655-C9B289069FB6}"/>
              </a:ext>
            </a:extLst>
          </p:cNvPr>
          <p:cNvSpPr txBox="1"/>
          <p:nvPr/>
        </p:nvSpPr>
        <p:spPr>
          <a:xfrm>
            <a:off x="489098" y="570426"/>
            <a:ext cx="2371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Single </a:t>
            </a:r>
            <a:r>
              <a:rPr lang="de-DE" b="0" i="1" u="none" strike="noStrike" dirty="0" err="1">
                <a:solidFill>
                  <a:srgbClr val="161C1F"/>
                </a:solidFill>
                <a:effectLst/>
                <a:latin typeface="IBMPlexSans"/>
              </a:rPr>
              <a:t>Sign</a:t>
            </a: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-On (SSO)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Identitäten</a:t>
            </a:r>
            <a:endParaRPr lang="de-DE" i="1" dirty="0">
              <a:solidFill>
                <a:srgbClr val="161C1F"/>
              </a:solidFill>
              <a:latin typeface="IBMPlexSan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b="0" i="1" u="none" strike="noStrike" dirty="0">
                <a:solidFill>
                  <a:srgbClr val="161C1F"/>
                </a:solidFill>
                <a:effectLst/>
                <a:latin typeface="IBMPlexSans"/>
              </a:rPr>
              <a:t>Zugriffskontrolle</a:t>
            </a:r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EA90E269-C4F8-D486-6FF4-E7AD295909D0}"/>
              </a:ext>
            </a:extLst>
          </p:cNvPr>
          <p:cNvSpPr/>
          <p:nvPr/>
        </p:nvSpPr>
        <p:spPr>
          <a:xfrm>
            <a:off x="3091544" y="901149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Chat-Anwendung</a:t>
            </a:r>
          </a:p>
        </p:txBody>
      </p:sp>
      <p:sp>
        <p:nvSpPr>
          <p:cNvPr id="18" name="Zylinder 17">
            <a:extLst>
              <a:ext uri="{FF2B5EF4-FFF2-40B4-BE49-F238E27FC236}">
                <a16:creationId xmlns:a16="http://schemas.microsoft.com/office/drawing/2014/main" id="{97555AFE-0C10-624E-16A7-00389705C7B4}"/>
              </a:ext>
            </a:extLst>
          </p:cNvPr>
          <p:cNvSpPr/>
          <p:nvPr/>
        </p:nvSpPr>
        <p:spPr>
          <a:xfrm>
            <a:off x="3227642" y="3376940"/>
            <a:ext cx="1889747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Rechte,</a:t>
            </a:r>
          </a:p>
          <a:p>
            <a:pPr algn="ctr"/>
            <a:r>
              <a:rPr lang="de-DE" dirty="0"/>
              <a:t> Chat-Historie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78E2FD8-7CE5-A3C8-2660-FBFE229BC097}"/>
              </a:ext>
            </a:extLst>
          </p:cNvPr>
          <p:cNvSpPr/>
          <p:nvPr/>
        </p:nvSpPr>
        <p:spPr>
          <a:xfrm>
            <a:off x="3091543" y="2885360"/>
            <a:ext cx="2288841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RAG-Anwendung</a:t>
            </a:r>
          </a:p>
        </p:txBody>
      </p:sp>
      <p:sp>
        <p:nvSpPr>
          <p:cNvPr id="20" name="Zylinder 19">
            <a:extLst>
              <a:ext uri="{FF2B5EF4-FFF2-40B4-BE49-F238E27FC236}">
                <a16:creationId xmlns:a16="http://schemas.microsoft.com/office/drawing/2014/main" id="{AE397221-8B8A-EBEF-729C-7B39DFF42408}"/>
              </a:ext>
            </a:extLst>
          </p:cNvPr>
          <p:cNvSpPr/>
          <p:nvPr/>
        </p:nvSpPr>
        <p:spPr>
          <a:xfrm>
            <a:off x="7009589" y="3376940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Knowledge</a:t>
            </a:r>
          </a:p>
        </p:txBody>
      </p:sp>
      <p:sp>
        <p:nvSpPr>
          <p:cNvPr id="21" name="Zylinder 20">
            <a:extLst>
              <a:ext uri="{FF2B5EF4-FFF2-40B4-BE49-F238E27FC236}">
                <a16:creationId xmlns:a16="http://schemas.microsoft.com/office/drawing/2014/main" id="{BB798642-A676-9CAB-C740-D8007486A76A}"/>
              </a:ext>
            </a:extLst>
          </p:cNvPr>
          <p:cNvSpPr/>
          <p:nvPr/>
        </p:nvSpPr>
        <p:spPr>
          <a:xfrm>
            <a:off x="6976526" y="1362205"/>
            <a:ext cx="1534631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Prompt</a:t>
            </a: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DF45D56-5094-3FA4-D4D9-188468C0E0A3}"/>
              </a:ext>
            </a:extLst>
          </p:cNvPr>
          <p:cNvSpPr/>
          <p:nvPr/>
        </p:nvSpPr>
        <p:spPr>
          <a:xfrm>
            <a:off x="5507852" y="901149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API-Gateway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F2BD460-5B93-1A88-3AEC-17C16FCE35F1}"/>
              </a:ext>
            </a:extLst>
          </p:cNvPr>
          <p:cNvSpPr/>
          <p:nvPr/>
        </p:nvSpPr>
        <p:spPr>
          <a:xfrm>
            <a:off x="6570465" y="911014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Chat-Services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944C288E-CD46-8F86-1616-CB3B7C27E543}"/>
              </a:ext>
            </a:extLst>
          </p:cNvPr>
          <p:cNvSpPr/>
          <p:nvPr/>
        </p:nvSpPr>
        <p:spPr>
          <a:xfrm>
            <a:off x="6576793" y="2883597"/>
            <a:ext cx="2288840" cy="18818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RAG-Services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BD6EA0DD-2BA1-A071-CEF6-F74913991835}"/>
              </a:ext>
            </a:extLst>
          </p:cNvPr>
          <p:cNvSpPr/>
          <p:nvPr/>
        </p:nvSpPr>
        <p:spPr>
          <a:xfrm>
            <a:off x="8967361" y="895772"/>
            <a:ext cx="935145" cy="386602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LLM-Gateway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987CED32-7A52-278C-9F06-CFDA59009A02}"/>
              </a:ext>
            </a:extLst>
          </p:cNvPr>
          <p:cNvSpPr/>
          <p:nvPr/>
        </p:nvSpPr>
        <p:spPr>
          <a:xfrm rot="5400000">
            <a:off x="6175851" y="1769141"/>
            <a:ext cx="661308" cy="6792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Observability</a:t>
            </a:r>
            <a:endParaRPr lang="de-DE" sz="1400" dirty="0"/>
          </a:p>
        </p:txBody>
      </p:sp>
      <p:sp>
        <p:nvSpPr>
          <p:cNvPr id="27" name="Zylinder 26">
            <a:extLst>
              <a:ext uri="{FF2B5EF4-FFF2-40B4-BE49-F238E27FC236}">
                <a16:creationId xmlns:a16="http://schemas.microsoft.com/office/drawing/2014/main" id="{D54D39D9-FF35-DEC3-8EA5-928E82D3276C}"/>
              </a:ext>
            </a:extLst>
          </p:cNvPr>
          <p:cNvSpPr/>
          <p:nvPr/>
        </p:nvSpPr>
        <p:spPr>
          <a:xfrm>
            <a:off x="5474958" y="5580121"/>
            <a:ext cx="1534631" cy="831565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D3D065C-DB18-8A76-9FA0-EB5DEDC8648B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328530" y="2498805"/>
            <a:ext cx="610612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99912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1A3AA-C68E-27D3-7FB5-72C17EF36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DAE443-C5B4-61C6-21A6-859EA9510E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374E4E0-3233-0679-9AC5-5B05E12649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Sicherheitsmechanismen</a:t>
            </a:r>
          </a:p>
        </p:txBody>
      </p:sp>
    </p:spTree>
    <p:extLst>
      <p:ext uri="{BB962C8B-B14F-4D97-AF65-F5344CB8AC3E}">
        <p14:creationId xmlns:p14="http://schemas.microsoft.com/office/powerpoint/2010/main" val="19954243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84CDD20-1ECF-A3EE-ABD2-2601D7BDE641}"/>
              </a:ext>
            </a:extLst>
          </p:cNvPr>
          <p:cNvSpPr/>
          <p:nvPr/>
        </p:nvSpPr>
        <p:spPr>
          <a:xfrm>
            <a:off x="1515957" y="2447871"/>
            <a:ext cx="15346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Client</a:t>
            </a:r>
          </a:p>
          <a:p>
            <a:pPr algn="ctr"/>
            <a:r>
              <a:rPr lang="de-DE" dirty="0"/>
              <a:t>(Chat, RAG)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4B7F7AD1-0988-FAA1-0342-D0A9AD340AD3}"/>
              </a:ext>
            </a:extLst>
          </p:cNvPr>
          <p:cNvSpPr/>
          <p:nvPr/>
        </p:nvSpPr>
        <p:spPr>
          <a:xfrm>
            <a:off x="4167407" y="2447871"/>
            <a:ext cx="3137832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 Gateway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2708CE6B-50D3-2F7B-B146-67E197B04766}"/>
              </a:ext>
            </a:extLst>
          </p:cNvPr>
          <p:cNvSpPr/>
          <p:nvPr/>
        </p:nvSpPr>
        <p:spPr>
          <a:xfrm>
            <a:off x="7638734" y="2434794"/>
            <a:ext cx="1199628" cy="15559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Inference</a:t>
            </a:r>
            <a:r>
              <a:rPr lang="de-DE" dirty="0"/>
              <a:t> Engine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3CE30384-4C4B-6E87-142E-4B84C3ACF3A6}"/>
              </a:ext>
            </a:extLst>
          </p:cNvPr>
          <p:cNvSpPr/>
          <p:nvPr/>
        </p:nvSpPr>
        <p:spPr>
          <a:xfrm>
            <a:off x="9013709" y="2857807"/>
            <a:ext cx="914400" cy="58088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8" name="Eine Ecke des Rechtecks schneiden 7">
            <a:extLst>
              <a:ext uri="{FF2B5EF4-FFF2-40B4-BE49-F238E27FC236}">
                <a16:creationId xmlns:a16="http://schemas.microsoft.com/office/drawing/2014/main" id="{D95431F5-BE27-6241-465B-8958278E1BF7}"/>
              </a:ext>
            </a:extLst>
          </p:cNvPr>
          <p:cNvSpPr/>
          <p:nvPr/>
        </p:nvSpPr>
        <p:spPr>
          <a:xfrm>
            <a:off x="9255855" y="343434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(1) </a:t>
            </a:r>
            <a:r>
              <a:rPr lang="de-DE" dirty="0" err="1"/>
              <a:t>Constrain</a:t>
            </a:r>
            <a:r>
              <a:rPr lang="de-DE" dirty="0"/>
              <a:t> Model </a:t>
            </a:r>
            <a:r>
              <a:rPr lang="de-DE" dirty="0" err="1"/>
              <a:t>Behavior</a:t>
            </a:r>
            <a:r>
              <a:rPr lang="de-DE" dirty="0"/>
              <a:t> via System Prompt</a:t>
            </a:r>
          </a:p>
        </p:txBody>
      </p:sp>
      <p:cxnSp>
        <p:nvCxnSpPr>
          <p:cNvPr id="10" name="Gekrümmte Verbindung 9">
            <a:extLst>
              <a:ext uri="{FF2B5EF4-FFF2-40B4-BE49-F238E27FC236}">
                <a16:creationId xmlns:a16="http://schemas.microsoft.com/office/drawing/2014/main" id="{52061952-DE69-9DD4-FBE1-F4C0EA509BFE}"/>
              </a:ext>
            </a:extLst>
          </p:cNvPr>
          <p:cNvCxnSpPr>
            <a:cxnSpLocks/>
            <a:stCxn id="8" idx="2"/>
          </p:cNvCxnSpPr>
          <p:nvPr/>
        </p:nvCxnSpPr>
        <p:spPr>
          <a:xfrm rot="10800000" flipV="1">
            <a:off x="7442135" y="1343559"/>
            <a:ext cx="1813721" cy="1452790"/>
          </a:xfrm>
          <a:prstGeom prst="curvedConnector3">
            <a:avLst>
              <a:gd name="adj1" fmla="val 9978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Eine Ecke des Rechtecks schneiden 11">
            <a:extLst>
              <a:ext uri="{FF2B5EF4-FFF2-40B4-BE49-F238E27FC236}">
                <a16:creationId xmlns:a16="http://schemas.microsoft.com/office/drawing/2014/main" id="{5E2A2F2C-4763-B29F-526D-48EAAC0E7EE0}"/>
              </a:ext>
            </a:extLst>
          </p:cNvPr>
          <p:cNvSpPr/>
          <p:nvPr/>
        </p:nvSpPr>
        <p:spPr>
          <a:xfrm>
            <a:off x="7770997" y="4495800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(2) </a:t>
            </a:r>
            <a:r>
              <a:rPr lang="de-DE" dirty="0" err="1"/>
              <a:t>Define</a:t>
            </a:r>
            <a:r>
              <a:rPr lang="de-DE" dirty="0"/>
              <a:t> &amp;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expected</a:t>
            </a:r>
            <a:r>
              <a:rPr lang="de-DE" dirty="0"/>
              <a:t> Output Formats</a:t>
            </a:r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A48459C-BE5C-EE3D-77F9-515CA778D71A}"/>
              </a:ext>
            </a:extLst>
          </p:cNvPr>
          <p:cNvCxnSpPr>
            <a:cxnSpLocks/>
          </p:cNvCxnSpPr>
          <p:nvPr/>
        </p:nvCxnSpPr>
        <p:spPr>
          <a:xfrm>
            <a:off x="2823210" y="2878095"/>
            <a:ext cx="157734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DD078CD4-21CE-F5E8-83C3-4C29322D3D1A}"/>
              </a:ext>
            </a:extLst>
          </p:cNvPr>
          <p:cNvSpPr txBox="1"/>
          <p:nvPr/>
        </p:nvSpPr>
        <p:spPr>
          <a:xfrm>
            <a:off x="3150942" y="2431989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Input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31ACBC5-E0C5-6C7B-36D1-7E6A08E454F1}"/>
              </a:ext>
            </a:extLst>
          </p:cNvPr>
          <p:cNvCxnSpPr>
            <a:cxnSpLocks/>
          </p:cNvCxnSpPr>
          <p:nvPr/>
        </p:nvCxnSpPr>
        <p:spPr>
          <a:xfrm flipH="1">
            <a:off x="2823210" y="3885020"/>
            <a:ext cx="157734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AF6FD342-4527-1A05-DBF4-1EA8E82E478D}"/>
              </a:ext>
            </a:extLst>
          </p:cNvPr>
          <p:cNvSpPr txBox="1"/>
          <p:nvPr/>
        </p:nvSpPr>
        <p:spPr>
          <a:xfrm>
            <a:off x="3100765" y="342390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dirty="0"/>
              <a:t>Output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066D6F0-6DA3-9F8F-F0E5-3DA42D011E0F}"/>
              </a:ext>
            </a:extLst>
          </p:cNvPr>
          <p:cNvCxnSpPr>
            <a:cxnSpLocks/>
          </p:cNvCxnSpPr>
          <p:nvPr/>
        </p:nvCxnSpPr>
        <p:spPr>
          <a:xfrm flipV="1">
            <a:off x="6858000" y="2848008"/>
            <a:ext cx="1043940" cy="30087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406795D-B9B3-A4AA-B71F-EAF061189DB1}"/>
              </a:ext>
            </a:extLst>
          </p:cNvPr>
          <p:cNvCxnSpPr>
            <a:cxnSpLocks/>
          </p:cNvCxnSpPr>
          <p:nvPr/>
        </p:nvCxnSpPr>
        <p:spPr>
          <a:xfrm flipH="1">
            <a:off x="6858000" y="3854933"/>
            <a:ext cx="104394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Eine Ecke des Rechtecks schneiden 27">
            <a:extLst>
              <a:ext uri="{FF2B5EF4-FFF2-40B4-BE49-F238E27FC236}">
                <a16:creationId xmlns:a16="http://schemas.microsoft.com/office/drawing/2014/main" id="{C0209A16-8ABC-80B3-490D-A55EC1C494B2}"/>
              </a:ext>
            </a:extLst>
          </p:cNvPr>
          <p:cNvSpPr/>
          <p:nvPr/>
        </p:nvSpPr>
        <p:spPr>
          <a:xfrm>
            <a:off x="4827930" y="265400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(3) Implement Input Filter</a:t>
            </a:r>
          </a:p>
        </p:txBody>
      </p:sp>
      <p:sp>
        <p:nvSpPr>
          <p:cNvPr id="29" name="Eine Ecke des Rechtecks schneiden 28">
            <a:extLst>
              <a:ext uri="{FF2B5EF4-FFF2-40B4-BE49-F238E27FC236}">
                <a16:creationId xmlns:a16="http://schemas.microsoft.com/office/drawing/2014/main" id="{BBF4E828-AA60-4234-D915-055E5E76F590}"/>
              </a:ext>
            </a:extLst>
          </p:cNvPr>
          <p:cNvSpPr/>
          <p:nvPr/>
        </p:nvSpPr>
        <p:spPr>
          <a:xfrm>
            <a:off x="4827930" y="4663440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(4) Implement Output Filter</a:t>
            </a:r>
          </a:p>
        </p:txBody>
      </p:sp>
      <p:sp>
        <p:nvSpPr>
          <p:cNvPr id="45" name="Eine Ecke des Rechtecks schneiden 44">
            <a:extLst>
              <a:ext uri="{FF2B5EF4-FFF2-40B4-BE49-F238E27FC236}">
                <a16:creationId xmlns:a16="http://schemas.microsoft.com/office/drawing/2014/main" id="{1B1B05A2-EB07-75CE-CA47-AEDAA5BE5A63}"/>
              </a:ext>
            </a:extLst>
          </p:cNvPr>
          <p:cNvSpPr/>
          <p:nvPr/>
        </p:nvSpPr>
        <p:spPr>
          <a:xfrm>
            <a:off x="2577298" y="129364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(5) RBAC</a:t>
            </a: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AC9296B-9984-5CAA-AEE9-6DB78CE80719}"/>
              </a:ext>
            </a:extLst>
          </p:cNvPr>
          <p:cNvCxnSpPr>
            <a:stCxn id="45" idx="1"/>
            <a:endCxn id="4" idx="0"/>
          </p:cNvCxnSpPr>
          <p:nvPr/>
        </p:nvCxnSpPr>
        <p:spPr>
          <a:xfrm flipH="1">
            <a:off x="2283273" y="2129614"/>
            <a:ext cx="1061341" cy="318257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A2AE6ED9-7B87-523E-470C-B8DEF10DD1CF}"/>
              </a:ext>
            </a:extLst>
          </p:cNvPr>
          <p:cNvCxnSpPr>
            <a:cxnSpLocks/>
            <a:stCxn id="45" idx="1"/>
          </p:cNvCxnSpPr>
          <p:nvPr/>
        </p:nvCxnSpPr>
        <p:spPr>
          <a:xfrm>
            <a:off x="3344614" y="2129614"/>
            <a:ext cx="822793" cy="294168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Eine Ecke des Rechtecks schneiden 51">
            <a:extLst>
              <a:ext uri="{FF2B5EF4-FFF2-40B4-BE49-F238E27FC236}">
                <a16:creationId xmlns:a16="http://schemas.microsoft.com/office/drawing/2014/main" id="{9C45D572-7745-F5A0-B4BC-0C1217DA0F7C}"/>
              </a:ext>
            </a:extLst>
          </p:cNvPr>
          <p:cNvSpPr/>
          <p:nvPr/>
        </p:nvSpPr>
        <p:spPr>
          <a:xfrm>
            <a:off x="1515957" y="4690574"/>
            <a:ext cx="1534631" cy="2000250"/>
          </a:xfrm>
          <a:prstGeom prst="snip1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(6) Implement Human In The Loop</a:t>
            </a:r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FE40270E-D95F-39DE-A530-89FB77E29FF3}"/>
              </a:ext>
            </a:extLst>
          </p:cNvPr>
          <p:cNvSpPr/>
          <p:nvPr/>
        </p:nvSpPr>
        <p:spPr>
          <a:xfrm rot="5400000">
            <a:off x="5011452" y="585073"/>
            <a:ext cx="331414" cy="7322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29262448-EC36-405A-B285-5D29F9EDA779}"/>
              </a:ext>
            </a:extLst>
          </p:cNvPr>
          <p:cNvCxnSpPr>
            <a:stCxn id="52" idx="3"/>
            <a:endCxn id="4" idx="2"/>
          </p:cNvCxnSpPr>
          <p:nvPr/>
        </p:nvCxnSpPr>
        <p:spPr>
          <a:xfrm flipV="1">
            <a:off x="2283273" y="4003794"/>
            <a:ext cx="0" cy="686780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Gekrümmte Verbindung 25">
            <a:extLst>
              <a:ext uri="{FF2B5EF4-FFF2-40B4-BE49-F238E27FC236}">
                <a16:creationId xmlns:a16="http://schemas.microsoft.com/office/drawing/2014/main" id="{7F90AE68-BCBD-9754-C8AE-92FB98E27D9F}"/>
              </a:ext>
            </a:extLst>
          </p:cNvPr>
          <p:cNvCxnSpPr>
            <a:stCxn id="12" idx="2"/>
          </p:cNvCxnSpPr>
          <p:nvPr/>
        </p:nvCxnSpPr>
        <p:spPr>
          <a:xfrm rot="10800000">
            <a:off x="7113271" y="3990717"/>
            <a:ext cx="657727" cy="1505208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Gekrümmte Verbindung 30">
            <a:extLst>
              <a:ext uri="{FF2B5EF4-FFF2-40B4-BE49-F238E27FC236}">
                <a16:creationId xmlns:a16="http://schemas.microsoft.com/office/drawing/2014/main" id="{4507FBF1-40F3-162B-63C3-BC61F9B6C43C}"/>
              </a:ext>
            </a:extLst>
          </p:cNvPr>
          <p:cNvCxnSpPr>
            <a:cxnSpLocks/>
            <a:stCxn id="29" idx="2"/>
          </p:cNvCxnSpPr>
          <p:nvPr/>
        </p:nvCxnSpPr>
        <p:spPr>
          <a:xfrm rot="10800000">
            <a:off x="4400550" y="3715235"/>
            <a:ext cx="427380" cy="1948331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krümmte Verbindung 32">
            <a:extLst>
              <a:ext uri="{FF2B5EF4-FFF2-40B4-BE49-F238E27FC236}">
                <a16:creationId xmlns:a16="http://schemas.microsoft.com/office/drawing/2014/main" id="{FD2F15C3-AEED-7DA1-0238-32A9F4414AB2}"/>
              </a:ext>
            </a:extLst>
          </p:cNvPr>
          <p:cNvCxnSpPr>
            <a:cxnSpLocks/>
            <a:stCxn id="28" idx="2"/>
          </p:cNvCxnSpPr>
          <p:nvPr/>
        </p:nvCxnSpPr>
        <p:spPr>
          <a:xfrm rot="10800000" flipV="1">
            <a:off x="4289916" y="1265524"/>
            <a:ext cx="538015" cy="1430349"/>
          </a:xfrm>
          <a:prstGeom prst="curvedConnector2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Eine Ecke des Rechtecks schneiden 56">
            <a:extLst>
              <a:ext uri="{FF2B5EF4-FFF2-40B4-BE49-F238E27FC236}">
                <a16:creationId xmlns:a16="http://schemas.microsoft.com/office/drawing/2014/main" id="{6BE9D328-B13C-81E6-AD76-5F373184F3D0}"/>
              </a:ext>
            </a:extLst>
          </p:cNvPr>
          <p:cNvSpPr/>
          <p:nvPr/>
        </p:nvSpPr>
        <p:spPr>
          <a:xfrm>
            <a:off x="10125482" y="3232785"/>
            <a:ext cx="1715998" cy="2000250"/>
          </a:xfrm>
          <a:prstGeom prst="snip1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(7) Implement </a:t>
            </a:r>
            <a:r>
              <a:rPr lang="de-DE" dirty="0" err="1"/>
              <a:t>Observability</a:t>
            </a:r>
            <a:endParaRPr lang="de-DE" dirty="0"/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72FD781-8973-7A1E-B157-320CF18272E0}"/>
              </a:ext>
            </a:extLst>
          </p:cNvPr>
          <p:cNvCxnSpPr>
            <a:stCxn id="57" idx="2"/>
            <a:endCxn id="56" idx="0"/>
          </p:cNvCxnSpPr>
          <p:nvPr/>
        </p:nvCxnSpPr>
        <p:spPr>
          <a:xfrm flipH="1">
            <a:off x="8838362" y="4232910"/>
            <a:ext cx="1287120" cy="13366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Eine Ecke des Rechtecks schneiden 59">
            <a:extLst>
              <a:ext uri="{FF2B5EF4-FFF2-40B4-BE49-F238E27FC236}">
                <a16:creationId xmlns:a16="http://schemas.microsoft.com/office/drawing/2014/main" id="{3FFA5E47-1A0B-C82B-8197-85EA9EF481F3}"/>
              </a:ext>
            </a:extLst>
          </p:cNvPr>
          <p:cNvSpPr/>
          <p:nvPr/>
        </p:nvSpPr>
        <p:spPr>
          <a:xfrm>
            <a:off x="170539" y="162873"/>
            <a:ext cx="1715998" cy="2000250"/>
          </a:xfrm>
          <a:prstGeom prst="snip1Rect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(8) Conduct </a:t>
            </a:r>
            <a:r>
              <a:rPr lang="de-DE" dirty="0" err="1"/>
              <a:t>Adversarial</a:t>
            </a:r>
            <a:r>
              <a:rPr lang="de-DE" dirty="0"/>
              <a:t> </a:t>
            </a:r>
            <a:r>
              <a:rPr lang="de-DE"/>
              <a:t>Testing</a:t>
            </a:r>
            <a:r>
              <a:rPr lang="de-DE" dirty="0"/>
              <a:t> &amp; </a:t>
            </a:r>
            <a:r>
              <a:rPr lang="de-DE" dirty="0" err="1"/>
              <a:t>Attack</a:t>
            </a:r>
            <a:r>
              <a:rPr lang="de-DE" dirty="0"/>
              <a:t> </a:t>
            </a:r>
            <a:r>
              <a:rPr lang="de-DE" dirty="0" err="1"/>
              <a:t>Simulations</a:t>
            </a:r>
            <a:endParaRPr lang="de-DE" dirty="0"/>
          </a:p>
        </p:txBody>
      </p:sp>
      <p:cxnSp>
        <p:nvCxnSpPr>
          <p:cNvPr id="66" name="Gekrümmte Verbindung 65">
            <a:extLst>
              <a:ext uri="{FF2B5EF4-FFF2-40B4-BE49-F238E27FC236}">
                <a16:creationId xmlns:a16="http://schemas.microsoft.com/office/drawing/2014/main" id="{4673EEEA-3B79-721B-3F69-9FA67838A2A6}"/>
              </a:ext>
            </a:extLst>
          </p:cNvPr>
          <p:cNvCxnSpPr>
            <a:stCxn id="60" idx="1"/>
            <a:endCxn id="4" idx="1"/>
          </p:cNvCxnSpPr>
          <p:nvPr/>
        </p:nvCxnSpPr>
        <p:spPr>
          <a:xfrm rot="16200000" flipH="1">
            <a:off x="740892" y="2450768"/>
            <a:ext cx="1062710" cy="48741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1807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F4955-619F-3E63-35C2-E2A5E9027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829E-0D63-D4F6-AE2A-0DF1B30F4D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/>
              <a:t>Referenzarchitektur KI-Plattform für die öffentliche Verwaltung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E673CA-CCEF-2536-026E-BE5452B41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de-DE" sz="4800" dirty="0"/>
          </a:p>
          <a:p>
            <a:r>
              <a:rPr lang="de-DE" sz="4800" dirty="0"/>
              <a:t>Betriebsmodell</a:t>
            </a:r>
          </a:p>
        </p:txBody>
      </p:sp>
    </p:spTree>
    <p:extLst>
      <p:ext uri="{BB962C8B-B14F-4D97-AF65-F5344CB8AC3E}">
        <p14:creationId xmlns:p14="http://schemas.microsoft.com/office/powerpoint/2010/main" val="21093437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3C6AC-FE54-F553-A4FA-B51D3DE2C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0764C941-E737-E9DF-F5D6-FD14F0E45B7F}"/>
              </a:ext>
            </a:extLst>
          </p:cNvPr>
          <p:cNvSpPr/>
          <p:nvPr/>
        </p:nvSpPr>
        <p:spPr>
          <a:xfrm>
            <a:off x="8179037" y="5306286"/>
            <a:ext cx="2301393" cy="1072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Betreiber der Plattform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CEC665C0-AD4A-164F-6718-2F246A1C5CF9}"/>
              </a:ext>
            </a:extLst>
          </p:cNvPr>
          <p:cNvSpPr/>
          <p:nvPr/>
        </p:nvSpPr>
        <p:spPr>
          <a:xfrm>
            <a:off x="415290" y="1097280"/>
            <a:ext cx="17145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Fach-Referat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A67A96C1-B23A-FA5E-D39A-02DA85A186BB}"/>
              </a:ext>
            </a:extLst>
          </p:cNvPr>
          <p:cNvSpPr/>
          <p:nvPr/>
        </p:nvSpPr>
        <p:spPr>
          <a:xfrm>
            <a:off x="3335858" y="1104781"/>
            <a:ext cx="17145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KI-Beratung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E7D7AFD-EE33-9D21-9380-93BA36831647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129790" y="1554480"/>
            <a:ext cx="1206068" cy="7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31A044CB-5B7F-885C-DAC3-72BD7B32E1DA}"/>
              </a:ext>
            </a:extLst>
          </p:cNvPr>
          <p:cNvSpPr txBox="1"/>
          <p:nvPr/>
        </p:nvSpPr>
        <p:spPr>
          <a:xfrm>
            <a:off x="2114550" y="12203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Interagiert</a:t>
            </a:r>
            <a:br>
              <a:rPr lang="de-DE" dirty="0"/>
            </a:br>
            <a:r>
              <a:rPr lang="de-DE" dirty="0"/>
              <a:t>mit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CB9B803-7D55-EC25-783E-47F80878D34F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4193108" y="2019181"/>
            <a:ext cx="0" cy="1139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1BC2D28B-AC3D-C35E-43DB-5A2C9B20A1B3}"/>
              </a:ext>
            </a:extLst>
          </p:cNvPr>
          <p:cNvSpPr txBox="1"/>
          <p:nvPr/>
        </p:nvSpPr>
        <p:spPr>
          <a:xfrm>
            <a:off x="3270105" y="2139552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erstellt</a:t>
            </a: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6CC5F641-E788-E7AC-F62C-F29AE71E5590}"/>
              </a:ext>
            </a:extLst>
          </p:cNvPr>
          <p:cNvSpPr/>
          <p:nvPr/>
        </p:nvSpPr>
        <p:spPr>
          <a:xfrm>
            <a:off x="8479597" y="1104781"/>
            <a:ext cx="17145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KI-Kompetenz-zentrum</a:t>
            </a:r>
          </a:p>
        </p:txBody>
      </p:sp>
      <p:sp>
        <p:nvSpPr>
          <p:cNvPr id="18" name="Gefaltete Ecke 17">
            <a:extLst>
              <a:ext uri="{FF2B5EF4-FFF2-40B4-BE49-F238E27FC236}">
                <a16:creationId xmlns:a16="http://schemas.microsoft.com/office/drawing/2014/main" id="{E1BDE3FC-BC10-06E8-87E0-2019EE6C80E5}"/>
              </a:ext>
            </a:extLst>
          </p:cNvPr>
          <p:cNvSpPr/>
          <p:nvPr/>
        </p:nvSpPr>
        <p:spPr>
          <a:xfrm>
            <a:off x="3393008" y="3158609"/>
            <a:ext cx="1600200" cy="914400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Concept</a:t>
            </a:r>
          </a:p>
        </p:txBody>
      </p:sp>
      <p:sp>
        <p:nvSpPr>
          <p:cNvPr id="21" name="Gefaltete Ecke 20">
            <a:extLst>
              <a:ext uri="{FF2B5EF4-FFF2-40B4-BE49-F238E27FC236}">
                <a16:creationId xmlns:a16="http://schemas.microsoft.com/office/drawing/2014/main" id="{F8D5F046-C62D-BD7D-4163-E69A23F257FB}"/>
              </a:ext>
            </a:extLst>
          </p:cNvPr>
          <p:cNvSpPr/>
          <p:nvPr/>
        </p:nvSpPr>
        <p:spPr>
          <a:xfrm>
            <a:off x="6002619" y="956995"/>
            <a:ext cx="1600200" cy="1226135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Vorgaben für Architektur von KI-Anwendungen</a:t>
            </a:r>
          </a:p>
        </p:txBody>
      </p:sp>
      <p:sp>
        <p:nvSpPr>
          <p:cNvPr id="22" name="Gefaltete Ecke 21">
            <a:extLst>
              <a:ext uri="{FF2B5EF4-FFF2-40B4-BE49-F238E27FC236}">
                <a16:creationId xmlns:a16="http://schemas.microsoft.com/office/drawing/2014/main" id="{5CB4DA04-26DC-EB9A-299E-679CFFB0A2B4}"/>
              </a:ext>
            </a:extLst>
          </p:cNvPr>
          <p:cNvSpPr/>
          <p:nvPr/>
        </p:nvSpPr>
        <p:spPr>
          <a:xfrm>
            <a:off x="8536747" y="3158609"/>
            <a:ext cx="1600200" cy="914400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 KI-Plattform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FCCF8EF-0983-2D94-C72C-5D759131F206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7602819" y="1561981"/>
            <a:ext cx="876778" cy="8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6CFEC3C5-48B3-0079-6168-AE68883CA1B4}"/>
              </a:ext>
            </a:extLst>
          </p:cNvPr>
          <p:cNvSpPr txBox="1"/>
          <p:nvPr/>
        </p:nvSpPr>
        <p:spPr>
          <a:xfrm>
            <a:off x="7661007" y="1156753"/>
            <a:ext cx="76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liefert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833D864-CC58-0477-8833-BC56E45F5F75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50358" y="1561981"/>
            <a:ext cx="952261" cy="8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2A8FDEF7-6D4E-96E4-9600-8DE3F7DD07BC}"/>
              </a:ext>
            </a:extLst>
          </p:cNvPr>
          <p:cNvSpPr txBox="1"/>
          <p:nvPr/>
        </p:nvSpPr>
        <p:spPr>
          <a:xfrm>
            <a:off x="5216392" y="11967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nutzt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D22DF2BC-25F5-3F18-0D21-A28AC6D29CB8}"/>
              </a:ext>
            </a:extLst>
          </p:cNvPr>
          <p:cNvCxnSpPr>
            <a:stCxn id="17" idx="2"/>
            <a:endCxn id="22" idx="0"/>
          </p:cNvCxnSpPr>
          <p:nvPr/>
        </p:nvCxnSpPr>
        <p:spPr>
          <a:xfrm>
            <a:off x="9336847" y="2019181"/>
            <a:ext cx="0" cy="1139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0B44F0E-3D2C-DD68-0681-0A136B554CDD}"/>
              </a:ext>
            </a:extLst>
          </p:cNvPr>
          <p:cNvCxnSpPr>
            <a:cxnSpLocks/>
            <a:stCxn id="5" idx="0"/>
            <a:endCxn id="22" idx="2"/>
          </p:cNvCxnSpPr>
          <p:nvPr/>
        </p:nvCxnSpPr>
        <p:spPr>
          <a:xfrm flipV="1">
            <a:off x="9329734" y="4073009"/>
            <a:ext cx="7113" cy="12332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F414ACE-9805-665D-20CB-DD19A5D090EE}"/>
              </a:ext>
            </a:extLst>
          </p:cNvPr>
          <p:cNvSpPr txBox="1"/>
          <p:nvPr/>
        </p:nvSpPr>
        <p:spPr>
          <a:xfrm>
            <a:off x="9371137" y="4349470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betreibt</a:t>
            </a:r>
          </a:p>
        </p:txBody>
      </p:sp>
      <p:sp>
        <p:nvSpPr>
          <p:cNvPr id="37" name="Gefaltete Ecke 36">
            <a:extLst>
              <a:ext uri="{FF2B5EF4-FFF2-40B4-BE49-F238E27FC236}">
                <a16:creationId xmlns:a16="http://schemas.microsoft.com/office/drawing/2014/main" id="{A8C01D05-EC98-6CAD-BB68-F7CCA58DFEA1}"/>
              </a:ext>
            </a:extLst>
          </p:cNvPr>
          <p:cNvSpPr/>
          <p:nvPr/>
        </p:nvSpPr>
        <p:spPr>
          <a:xfrm>
            <a:off x="5999048" y="3158609"/>
            <a:ext cx="1600200" cy="914400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KI-Anwendung</a:t>
            </a: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189989DB-AD44-71D4-0240-1B51753ACB8C}"/>
              </a:ext>
            </a:extLst>
          </p:cNvPr>
          <p:cNvSpPr/>
          <p:nvPr/>
        </p:nvSpPr>
        <p:spPr>
          <a:xfrm>
            <a:off x="4364692" y="5354808"/>
            <a:ext cx="2394614" cy="10722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Dienstleister für Softwareentwicklung 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EAF891BC-B7B6-0F78-2AFC-29D91BA03116}"/>
              </a:ext>
            </a:extLst>
          </p:cNvPr>
          <p:cNvCxnSpPr>
            <a:cxnSpLocks/>
            <a:stCxn id="38" idx="0"/>
            <a:endCxn id="18" idx="2"/>
          </p:cNvCxnSpPr>
          <p:nvPr/>
        </p:nvCxnSpPr>
        <p:spPr>
          <a:xfrm flipH="1" flipV="1">
            <a:off x="4193108" y="4073009"/>
            <a:ext cx="1368891" cy="1281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D137C96B-6209-97BB-91C8-7DC53F3A6273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5561999" y="4073009"/>
            <a:ext cx="1237149" cy="1281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Pfeil nach rechts 46">
            <a:extLst>
              <a:ext uri="{FF2B5EF4-FFF2-40B4-BE49-F238E27FC236}">
                <a16:creationId xmlns:a16="http://schemas.microsoft.com/office/drawing/2014/main" id="{81D4F6B6-F22C-8B81-9FD6-4BF298210C57}"/>
              </a:ext>
            </a:extLst>
          </p:cNvPr>
          <p:cNvSpPr/>
          <p:nvPr/>
        </p:nvSpPr>
        <p:spPr>
          <a:xfrm>
            <a:off x="5178960" y="3348845"/>
            <a:ext cx="63433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 nach rechts 47">
            <a:extLst>
              <a:ext uri="{FF2B5EF4-FFF2-40B4-BE49-F238E27FC236}">
                <a16:creationId xmlns:a16="http://schemas.microsoft.com/office/drawing/2014/main" id="{0A473BE6-4F80-D7BC-0F85-5C89BA1DA775}"/>
              </a:ext>
            </a:extLst>
          </p:cNvPr>
          <p:cNvSpPr/>
          <p:nvPr/>
        </p:nvSpPr>
        <p:spPr>
          <a:xfrm>
            <a:off x="7759646" y="3325985"/>
            <a:ext cx="63433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094D1820-05D2-1118-DC87-879268BF5484}"/>
              </a:ext>
            </a:extLst>
          </p:cNvPr>
          <p:cNvSpPr txBox="1"/>
          <p:nvPr/>
        </p:nvSpPr>
        <p:spPr>
          <a:xfrm>
            <a:off x="3739928" y="4390743"/>
            <a:ext cx="3696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PoC in produktive KI-Anwendung </a:t>
            </a:r>
            <a:br>
              <a:rPr lang="de-DE" dirty="0"/>
            </a:br>
            <a:r>
              <a:rPr lang="de-DE" dirty="0"/>
              <a:t>überführen und betreiben (</a:t>
            </a:r>
            <a:r>
              <a:rPr lang="de-DE" dirty="0" err="1"/>
              <a:t>DevOps</a:t>
            </a:r>
            <a:r>
              <a:rPr lang="de-DE" dirty="0"/>
              <a:t>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ACBC2373-EC8C-AEBF-EA6C-FC56E3AD3B6A}"/>
              </a:ext>
            </a:extLst>
          </p:cNvPr>
          <p:cNvSpPr txBox="1"/>
          <p:nvPr/>
        </p:nvSpPr>
        <p:spPr>
          <a:xfrm>
            <a:off x="10090055" y="3226385"/>
            <a:ext cx="219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Ist </a:t>
            </a:r>
            <a:r>
              <a:rPr lang="de-DE" dirty="0" err="1"/>
              <a:t>Runtime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für KI-Anwendungen</a:t>
            </a:r>
          </a:p>
        </p:txBody>
      </p:sp>
    </p:spTree>
    <p:extLst>
      <p:ext uri="{BB962C8B-B14F-4D97-AF65-F5344CB8AC3E}">
        <p14:creationId xmlns:p14="http://schemas.microsoft.com/office/powerpoint/2010/main" val="13257113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bgerundetes Rechteck 4">
            <a:extLst>
              <a:ext uri="{FF2B5EF4-FFF2-40B4-BE49-F238E27FC236}">
                <a16:creationId xmlns:a16="http://schemas.microsoft.com/office/drawing/2014/main" id="{434611A2-C60F-46FA-322B-8C18F101F311}"/>
              </a:ext>
            </a:extLst>
          </p:cNvPr>
          <p:cNvSpPr/>
          <p:nvPr/>
        </p:nvSpPr>
        <p:spPr>
          <a:xfrm>
            <a:off x="8143412" y="5306286"/>
            <a:ext cx="2301393" cy="1072238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Betreiber der Plattform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2EBFA223-6691-F582-34FD-73C2356B402F}"/>
              </a:ext>
            </a:extLst>
          </p:cNvPr>
          <p:cNvSpPr/>
          <p:nvPr/>
        </p:nvSpPr>
        <p:spPr>
          <a:xfrm>
            <a:off x="415290" y="1097280"/>
            <a:ext cx="17145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Fach-Referat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A01D7BDD-5587-EC69-66B0-6220C142A453}"/>
              </a:ext>
            </a:extLst>
          </p:cNvPr>
          <p:cNvSpPr/>
          <p:nvPr/>
        </p:nvSpPr>
        <p:spPr>
          <a:xfrm>
            <a:off x="3335858" y="1104781"/>
            <a:ext cx="17145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KI-Beratung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BA0B73A-CFDA-9CAE-4F51-26FE492F36E3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2129790" y="1554480"/>
            <a:ext cx="1206068" cy="750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CB57920C-CB05-8F30-0EEC-8D122323C22C}"/>
              </a:ext>
            </a:extLst>
          </p:cNvPr>
          <p:cNvSpPr txBox="1"/>
          <p:nvPr/>
        </p:nvSpPr>
        <p:spPr>
          <a:xfrm>
            <a:off x="2114550" y="1220317"/>
            <a:ext cx="11961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Interagiert</a:t>
            </a:r>
            <a:br>
              <a:rPr lang="de-DE" dirty="0"/>
            </a:br>
            <a:r>
              <a:rPr lang="de-DE" dirty="0"/>
              <a:t>mit</a:t>
            </a: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4304970D-6AF2-FA32-F6CB-5E8251804440}"/>
              </a:ext>
            </a:extLst>
          </p:cNvPr>
          <p:cNvCxnSpPr>
            <a:cxnSpLocks/>
            <a:stCxn id="7" idx="2"/>
            <a:endCxn id="18" idx="0"/>
          </p:cNvCxnSpPr>
          <p:nvPr/>
        </p:nvCxnSpPr>
        <p:spPr>
          <a:xfrm>
            <a:off x="4193108" y="2019181"/>
            <a:ext cx="0" cy="11394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EA28B68C-FD8D-CA22-B209-73D36DAC212F}"/>
              </a:ext>
            </a:extLst>
          </p:cNvPr>
          <p:cNvSpPr txBox="1"/>
          <p:nvPr/>
        </p:nvSpPr>
        <p:spPr>
          <a:xfrm>
            <a:off x="3270105" y="2139552"/>
            <a:ext cx="8820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erstellt</a:t>
            </a:r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98C10FB2-7450-447B-412C-AAA8087300BE}"/>
              </a:ext>
            </a:extLst>
          </p:cNvPr>
          <p:cNvSpPr/>
          <p:nvPr/>
        </p:nvSpPr>
        <p:spPr>
          <a:xfrm>
            <a:off x="8443972" y="1104781"/>
            <a:ext cx="17145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KI-Kompetenz-zentrum</a:t>
            </a:r>
          </a:p>
        </p:txBody>
      </p:sp>
      <p:sp>
        <p:nvSpPr>
          <p:cNvPr id="18" name="Gefaltete Ecke 17">
            <a:extLst>
              <a:ext uri="{FF2B5EF4-FFF2-40B4-BE49-F238E27FC236}">
                <a16:creationId xmlns:a16="http://schemas.microsoft.com/office/drawing/2014/main" id="{3A761A93-B556-4940-33E3-970919EA8AB9}"/>
              </a:ext>
            </a:extLst>
          </p:cNvPr>
          <p:cNvSpPr/>
          <p:nvPr/>
        </p:nvSpPr>
        <p:spPr>
          <a:xfrm>
            <a:off x="3393008" y="3158609"/>
            <a:ext cx="1600200" cy="914400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Proof </a:t>
            </a:r>
            <a:r>
              <a:rPr lang="de-DE" dirty="0" err="1"/>
              <a:t>of</a:t>
            </a:r>
            <a:r>
              <a:rPr lang="de-DE" dirty="0"/>
              <a:t> Concept</a:t>
            </a:r>
          </a:p>
        </p:txBody>
      </p:sp>
      <p:sp>
        <p:nvSpPr>
          <p:cNvPr id="21" name="Gefaltete Ecke 20">
            <a:extLst>
              <a:ext uri="{FF2B5EF4-FFF2-40B4-BE49-F238E27FC236}">
                <a16:creationId xmlns:a16="http://schemas.microsoft.com/office/drawing/2014/main" id="{61929443-CB3D-7771-7907-17180D36585A}"/>
              </a:ext>
            </a:extLst>
          </p:cNvPr>
          <p:cNvSpPr/>
          <p:nvPr/>
        </p:nvSpPr>
        <p:spPr>
          <a:xfrm>
            <a:off x="6002619" y="956995"/>
            <a:ext cx="1600200" cy="1226135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Vorgaben für Architektur von KI-Anwendungen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9639A490-9E2D-F15F-543C-665001C617F5}"/>
              </a:ext>
            </a:extLst>
          </p:cNvPr>
          <p:cNvCxnSpPr>
            <a:cxnSpLocks/>
            <a:stCxn id="17" idx="1"/>
            <a:endCxn id="21" idx="3"/>
          </p:cNvCxnSpPr>
          <p:nvPr/>
        </p:nvCxnSpPr>
        <p:spPr>
          <a:xfrm flipH="1">
            <a:off x="7602819" y="1561981"/>
            <a:ext cx="841153" cy="8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F38CC054-AA2F-6518-4350-242F0F9B58F7}"/>
              </a:ext>
            </a:extLst>
          </p:cNvPr>
          <p:cNvSpPr txBox="1"/>
          <p:nvPr/>
        </p:nvSpPr>
        <p:spPr>
          <a:xfrm>
            <a:off x="7661007" y="1156753"/>
            <a:ext cx="760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liefert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225AC749-28C5-28B6-2560-22CA31802A50}"/>
              </a:ext>
            </a:extLst>
          </p:cNvPr>
          <p:cNvCxnSpPr>
            <a:cxnSpLocks/>
            <a:stCxn id="7" idx="3"/>
            <a:endCxn id="21" idx="1"/>
          </p:cNvCxnSpPr>
          <p:nvPr/>
        </p:nvCxnSpPr>
        <p:spPr>
          <a:xfrm>
            <a:off x="5050358" y="1561981"/>
            <a:ext cx="952261" cy="80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A0256100-6194-C753-007E-564FC0318086}"/>
              </a:ext>
            </a:extLst>
          </p:cNvPr>
          <p:cNvSpPr txBox="1"/>
          <p:nvPr/>
        </p:nvSpPr>
        <p:spPr>
          <a:xfrm>
            <a:off x="5216392" y="1196758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nutzt</a:t>
            </a:r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A18B2C90-5592-2E70-8581-2BDF43EE46FA}"/>
              </a:ext>
            </a:extLst>
          </p:cNvPr>
          <p:cNvCxnSpPr>
            <a:cxnSpLocks/>
            <a:stCxn id="17" idx="2"/>
            <a:endCxn id="3" idx="0"/>
          </p:cNvCxnSpPr>
          <p:nvPr/>
        </p:nvCxnSpPr>
        <p:spPr>
          <a:xfrm flipH="1">
            <a:off x="9293328" y="2019181"/>
            <a:ext cx="7894" cy="84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FDA90C0A-0BCE-DE11-B585-CE1696AF2268}"/>
              </a:ext>
            </a:extLst>
          </p:cNvPr>
          <p:cNvCxnSpPr>
            <a:cxnSpLocks/>
            <a:stCxn id="5" idx="0"/>
            <a:endCxn id="3" idx="2"/>
          </p:cNvCxnSpPr>
          <p:nvPr/>
        </p:nvCxnSpPr>
        <p:spPr>
          <a:xfrm flipH="1" flipV="1">
            <a:off x="9293328" y="4271220"/>
            <a:ext cx="781" cy="10350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feld 33">
            <a:extLst>
              <a:ext uri="{FF2B5EF4-FFF2-40B4-BE49-F238E27FC236}">
                <a16:creationId xmlns:a16="http://schemas.microsoft.com/office/drawing/2014/main" id="{68BE8D53-2EBF-570D-6BEF-E86C7C584346}"/>
              </a:ext>
            </a:extLst>
          </p:cNvPr>
          <p:cNvSpPr txBox="1"/>
          <p:nvPr/>
        </p:nvSpPr>
        <p:spPr>
          <a:xfrm>
            <a:off x="9335512" y="4609839"/>
            <a:ext cx="966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betreibt</a:t>
            </a:r>
          </a:p>
        </p:txBody>
      </p:sp>
      <p:sp>
        <p:nvSpPr>
          <p:cNvPr id="37" name="Gefaltete Ecke 36">
            <a:extLst>
              <a:ext uri="{FF2B5EF4-FFF2-40B4-BE49-F238E27FC236}">
                <a16:creationId xmlns:a16="http://schemas.microsoft.com/office/drawing/2014/main" id="{22F54553-C960-5D14-1207-CA50111EE6A9}"/>
              </a:ext>
            </a:extLst>
          </p:cNvPr>
          <p:cNvSpPr/>
          <p:nvPr/>
        </p:nvSpPr>
        <p:spPr>
          <a:xfrm>
            <a:off x="5999048" y="3158609"/>
            <a:ext cx="1600200" cy="914400"/>
          </a:xfrm>
          <a:prstGeom prst="foldedCorne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KI-Anwendung</a:t>
            </a:r>
          </a:p>
        </p:txBody>
      </p:sp>
      <p:sp>
        <p:nvSpPr>
          <p:cNvPr id="38" name="Abgerundetes Rechteck 37">
            <a:extLst>
              <a:ext uri="{FF2B5EF4-FFF2-40B4-BE49-F238E27FC236}">
                <a16:creationId xmlns:a16="http://schemas.microsoft.com/office/drawing/2014/main" id="{79636D50-20F7-3479-4CE6-6217108D2616}"/>
              </a:ext>
            </a:extLst>
          </p:cNvPr>
          <p:cNvSpPr/>
          <p:nvPr/>
        </p:nvSpPr>
        <p:spPr>
          <a:xfrm>
            <a:off x="4364692" y="5354808"/>
            <a:ext cx="2394614" cy="107223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Dienstleister für Softwareentwicklung 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53EA6B27-5030-F1B5-6D33-EB575A84D388}"/>
              </a:ext>
            </a:extLst>
          </p:cNvPr>
          <p:cNvCxnSpPr>
            <a:cxnSpLocks/>
            <a:stCxn id="38" idx="0"/>
            <a:endCxn id="18" idx="2"/>
          </p:cNvCxnSpPr>
          <p:nvPr/>
        </p:nvCxnSpPr>
        <p:spPr>
          <a:xfrm flipH="1" flipV="1">
            <a:off x="4193108" y="4073009"/>
            <a:ext cx="1368891" cy="1281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074A4B1B-272E-E265-FC5E-0B99985ED431}"/>
              </a:ext>
            </a:extLst>
          </p:cNvPr>
          <p:cNvCxnSpPr>
            <a:cxnSpLocks/>
            <a:stCxn id="38" idx="0"/>
            <a:endCxn id="37" idx="2"/>
          </p:cNvCxnSpPr>
          <p:nvPr/>
        </p:nvCxnSpPr>
        <p:spPr>
          <a:xfrm flipV="1">
            <a:off x="5561999" y="4073009"/>
            <a:ext cx="1237149" cy="12817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Pfeil nach rechts 46">
            <a:extLst>
              <a:ext uri="{FF2B5EF4-FFF2-40B4-BE49-F238E27FC236}">
                <a16:creationId xmlns:a16="http://schemas.microsoft.com/office/drawing/2014/main" id="{8DD756B8-5DF9-F3A5-04DE-EC3DFCA096AF}"/>
              </a:ext>
            </a:extLst>
          </p:cNvPr>
          <p:cNvSpPr/>
          <p:nvPr/>
        </p:nvSpPr>
        <p:spPr>
          <a:xfrm>
            <a:off x="5178960" y="3348845"/>
            <a:ext cx="63433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Pfeil nach rechts 47">
            <a:extLst>
              <a:ext uri="{FF2B5EF4-FFF2-40B4-BE49-F238E27FC236}">
                <a16:creationId xmlns:a16="http://schemas.microsoft.com/office/drawing/2014/main" id="{7350A4BB-BBDB-2D49-4D22-6DF93739D02C}"/>
              </a:ext>
            </a:extLst>
          </p:cNvPr>
          <p:cNvSpPr/>
          <p:nvPr/>
        </p:nvSpPr>
        <p:spPr>
          <a:xfrm>
            <a:off x="7759646" y="3325985"/>
            <a:ext cx="634336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Textfeld 48">
            <a:extLst>
              <a:ext uri="{FF2B5EF4-FFF2-40B4-BE49-F238E27FC236}">
                <a16:creationId xmlns:a16="http://schemas.microsoft.com/office/drawing/2014/main" id="{98A81A4A-BC30-9B41-6C80-E3F9C038BFBB}"/>
              </a:ext>
            </a:extLst>
          </p:cNvPr>
          <p:cNvSpPr txBox="1"/>
          <p:nvPr/>
        </p:nvSpPr>
        <p:spPr>
          <a:xfrm>
            <a:off x="3739928" y="4390743"/>
            <a:ext cx="36969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PoC in produktive KI-Anwendung </a:t>
            </a:r>
            <a:br>
              <a:rPr lang="de-DE" dirty="0"/>
            </a:br>
            <a:r>
              <a:rPr lang="de-DE" dirty="0"/>
              <a:t>überführen und betreiben (</a:t>
            </a:r>
            <a:r>
              <a:rPr lang="de-DE" dirty="0" err="1"/>
              <a:t>DevOps</a:t>
            </a:r>
            <a:r>
              <a:rPr lang="de-DE" dirty="0"/>
              <a:t>)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1CEF7840-CF63-3A68-8B3C-DD982B71C166}"/>
              </a:ext>
            </a:extLst>
          </p:cNvPr>
          <p:cNvSpPr txBox="1"/>
          <p:nvPr/>
        </p:nvSpPr>
        <p:spPr>
          <a:xfrm>
            <a:off x="9819010" y="3833477"/>
            <a:ext cx="2192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Ist </a:t>
            </a:r>
            <a:r>
              <a:rPr lang="de-DE" dirty="0" err="1"/>
              <a:t>Runtime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für KI-Anwendungen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B80D328-99E7-BA6C-80D3-8B7159957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3970" y="2865381"/>
            <a:ext cx="1738716" cy="1405839"/>
          </a:xfrm>
          <a:prstGeom prst="rect">
            <a:avLst/>
          </a:prstGeom>
        </p:spPr>
      </p:pic>
      <p:sp>
        <p:nvSpPr>
          <p:cNvPr id="11" name="Abgerundetes Rechteck 10">
            <a:extLst>
              <a:ext uri="{FF2B5EF4-FFF2-40B4-BE49-F238E27FC236}">
                <a16:creationId xmlns:a16="http://schemas.microsoft.com/office/drawing/2014/main" id="{E98363FC-3F99-CC63-8AA6-AB82D0654BD9}"/>
              </a:ext>
            </a:extLst>
          </p:cNvPr>
          <p:cNvSpPr/>
          <p:nvPr/>
        </p:nvSpPr>
        <p:spPr>
          <a:xfrm>
            <a:off x="10329291" y="1086282"/>
            <a:ext cx="1714500" cy="9144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AI Lab</a:t>
            </a:r>
          </a:p>
          <a:p>
            <a:pPr algn="ctr"/>
            <a:r>
              <a:rPr lang="de-DE" dirty="0"/>
              <a:t>Data Science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DAE60D5-6E10-0F1C-BFE6-4EE375085944}"/>
              </a:ext>
            </a:extLst>
          </p:cNvPr>
          <p:cNvSpPr txBox="1"/>
          <p:nvPr/>
        </p:nvSpPr>
        <p:spPr>
          <a:xfrm>
            <a:off x="8222077" y="2121805"/>
            <a:ext cx="20641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liefert Vorgaben für</a:t>
            </a:r>
            <a:br>
              <a:rPr lang="de-DE" dirty="0"/>
            </a:br>
            <a:r>
              <a:rPr lang="de-DE" dirty="0"/>
              <a:t>Plattform </a:t>
            </a:r>
          </a:p>
        </p:txBody>
      </p: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CEC8A314-871D-8B31-6980-3065C9CCCF72}"/>
              </a:ext>
            </a:extLst>
          </p:cNvPr>
          <p:cNvCxnSpPr>
            <a:stCxn id="11" idx="2"/>
            <a:endCxn id="3" idx="3"/>
          </p:cNvCxnSpPr>
          <p:nvPr/>
        </p:nvCxnSpPr>
        <p:spPr>
          <a:xfrm rot="5400000">
            <a:off x="9890805" y="2272564"/>
            <a:ext cx="1567619" cy="10238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FF8B243-F816-2E81-194F-3340E6F9F745}"/>
              </a:ext>
            </a:extLst>
          </p:cNvPr>
          <p:cNvSpPr txBox="1"/>
          <p:nvPr/>
        </p:nvSpPr>
        <p:spPr>
          <a:xfrm>
            <a:off x="10572214" y="2281842"/>
            <a:ext cx="15374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Training &amp; </a:t>
            </a:r>
          </a:p>
          <a:p>
            <a:r>
              <a:rPr lang="de-DE" dirty="0"/>
              <a:t>Finetuning</a:t>
            </a:r>
          </a:p>
          <a:p>
            <a:r>
              <a:rPr lang="de-DE" dirty="0"/>
              <a:t>Von Modellen</a:t>
            </a:r>
          </a:p>
        </p:txBody>
      </p:sp>
    </p:spTree>
    <p:extLst>
      <p:ext uri="{BB962C8B-B14F-4D97-AF65-F5344CB8AC3E}">
        <p14:creationId xmlns:p14="http://schemas.microsoft.com/office/powerpoint/2010/main" val="3755233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11A66-D6B8-4485-D78A-EF9678470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93D35BB-A1CE-3F2B-996F-67167E5D36DB}"/>
              </a:ext>
            </a:extLst>
          </p:cNvPr>
          <p:cNvSpPr txBox="1"/>
          <p:nvPr/>
        </p:nvSpPr>
        <p:spPr>
          <a:xfrm>
            <a:off x="9904130" y="6488668"/>
            <a:ext cx="2287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Offene Schnittstellen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5317044-8156-C53E-00FE-B4CD6967C864}"/>
              </a:ext>
            </a:extLst>
          </p:cNvPr>
          <p:cNvSpPr/>
          <p:nvPr/>
        </p:nvSpPr>
        <p:spPr>
          <a:xfrm>
            <a:off x="7638362" y="2352908"/>
            <a:ext cx="535482" cy="2219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OpenAI</a:t>
            </a:r>
            <a:r>
              <a:rPr lang="de-DE" sz="1400" dirty="0"/>
              <a:t> API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EA102525-92E1-2CA6-F867-5D6C5793BCDE}"/>
              </a:ext>
            </a:extLst>
          </p:cNvPr>
          <p:cNvSpPr/>
          <p:nvPr/>
        </p:nvSpPr>
        <p:spPr>
          <a:xfrm rot="5400000">
            <a:off x="5455901" y="3157095"/>
            <a:ext cx="567383" cy="359725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OpenTelemetry</a:t>
            </a:r>
            <a:endParaRPr lang="de-DE" sz="1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A5CF94F-7AA6-43FB-8E96-52A6FB36210F}"/>
              </a:ext>
            </a:extLst>
          </p:cNvPr>
          <p:cNvSpPr/>
          <p:nvPr/>
        </p:nvSpPr>
        <p:spPr>
          <a:xfrm rot="5400000">
            <a:off x="5449496" y="164155"/>
            <a:ext cx="580198" cy="359726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/>
              <a:t>Model </a:t>
            </a:r>
            <a:r>
              <a:rPr lang="de-DE" sz="1400" dirty="0" err="1"/>
              <a:t>Context</a:t>
            </a:r>
            <a:r>
              <a:rPr lang="de-DE" sz="1400" dirty="0"/>
              <a:t> Protocol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7B32B661-2403-583B-B1DA-6CFD125D4D73}"/>
              </a:ext>
            </a:extLst>
          </p:cNvPr>
          <p:cNvSpPr/>
          <p:nvPr/>
        </p:nvSpPr>
        <p:spPr>
          <a:xfrm>
            <a:off x="3305344" y="2352908"/>
            <a:ext cx="535482" cy="22190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OpenID</a:t>
            </a:r>
            <a:r>
              <a:rPr lang="de-DE" sz="1400" dirty="0"/>
              <a:t> Connect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6333BEB5-3B20-0371-01B0-B36DD079A5FE}"/>
              </a:ext>
            </a:extLst>
          </p:cNvPr>
          <p:cNvSpPr/>
          <p:nvPr/>
        </p:nvSpPr>
        <p:spPr>
          <a:xfrm rot="5400000">
            <a:off x="4630047" y="1663828"/>
            <a:ext cx="2219094" cy="3597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de-DE" sz="1400" dirty="0" err="1"/>
              <a:t>Runtime</a:t>
            </a:r>
            <a:r>
              <a:rPr lang="de-DE" sz="1400" dirty="0"/>
              <a:t> für AI Use Cases</a:t>
            </a:r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34C88159-0936-8A04-25C3-E05A5B5AB47B}"/>
              </a:ext>
            </a:extLst>
          </p:cNvPr>
          <p:cNvSpPr/>
          <p:nvPr/>
        </p:nvSpPr>
        <p:spPr>
          <a:xfrm>
            <a:off x="3940964" y="702525"/>
            <a:ext cx="1735007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Data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0B210376-7E68-81E1-ED35-27C12DB6EAB0}"/>
              </a:ext>
            </a:extLst>
          </p:cNvPr>
          <p:cNvSpPr/>
          <p:nvPr/>
        </p:nvSpPr>
        <p:spPr>
          <a:xfrm>
            <a:off x="5903578" y="709884"/>
            <a:ext cx="163464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D00B7DB5-E5D4-5345-9BC8-769EB048C548}"/>
              </a:ext>
            </a:extLst>
          </p:cNvPr>
          <p:cNvSpPr/>
          <p:nvPr/>
        </p:nvSpPr>
        <p:spPr>
          <a:xfrm rot="16200000">
            <a:off x="7599332" y="3027558"/>
            <a:ext cx="221909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Models</a:t>
            </a:r>
          </a:p>
        </p:txBody>
      </p:sp>
      <p:sp>
        <p:nvSpPr>
          <p:cNvPr id="16" name="Abgerundetes Rechteck 15">
            <a:extLst>
              <a:ext uri="{FF2B5EF4-FFF2-40B4-BE49-F238E27FC236}">
                <a16:creationId xmlns:a16="http://schemas.microsoft.com/office/drawing/2014/main" id="{273AC0A9-015B-C020-C140-CEDA39E3B8F9}"/>
              </a:ext>
            </a:extLst>
          </p:cNvPr>
          <p:cNvSpPr/>
          <p:nvPr/>
        </p:nvSpPr>
        <p:spPr>
          <a:xfrm rot="16200000">
            <a:off x="1660760" y="3027558"/>
            <a:ext cx="2219096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User &amp; </a:t>
            </a:r>
            <a:r>
              <a:rPr lang="de-DE" dirty="0" err="1"/>
              <a:t>Roles</a:t>
            </a:r>
            <a:endParaRPr lang="de-DE" dirty="0"/>
          </a:p>
        </p:txBody>
      </p:sp>
      <p:sp>
        <p:nvSpPr>
          <p:cNvPr id="17" name="Abgerundetes Rechteck 16">
            <a:extLst>
              <a:ext uri="{FF2B5EF4-FFF2-40B4-BE49-F238E27FC236}">
                <a16:creationId xmlns:a16="http://schemas.microsoft.com/office/drawing/2014/main" id="{E298F7F5-7AE4-17DD-14A4-9EA9F0CB5222}"/>
              </a:ext>
            </a:extLst>
          </p:cNvPr>
          <p:cNvSpPr/>
          <p:nvPr/>
        </p:nvSpPr>
        <p:spPr>
          <a:xfrm>
            <a:off x="3940964" y="5339442"/>
            <a:ext cx="121089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Logs</a:t>
            </a:r>
          </a:p>
        </p:txBody>
      </p:sp>
      <p:sp>
        <p:nvSpPr>
          <p:cNvPr id="18" name="Abgerundetes Rechteck 17">
            <a:extLst>
              <a:ext uri="{FF2B5EF4-FFF2-40B4-BE49-F238E27FC236}">
                <a16:creationId xmlns:a16="http://schemas.microsoft.com/office/drawing/2014/main" id="{210C5989-66BE-6D11-BBD0-B85B4D096515}"/>
              </a:ext>
            </a:extLst>
          </p:cNvPr>
          <p:cNvSpPr/>
          <p:nvPr/>
        </p:nvSpPr>
        <p:spPr>
          <a:xfrm>
            <a:off x="5278677" y="5341444"/>
            <a:ext cx="108866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Metrics</a:t>
            </a:r>
            <a:endParaRPr lang="de-DE" dirty="0"/>
          </a:p>
        </p:txBody>
      </p:sp>
      <p:sp>
        <p:nvSpPr>
          <p:cNvPr id="19" name="Abgerundetes Rechteck 18">
            <a:extLst>
              <a:ext uri="{FF2B5EF4-FFF2-40B4-BE49-F238E27FC236}">
                <a16:creationId xmlns:a16="http://schemas.microsoft.com/office/drawing/2014/main" id="{A4E7E845-9E2C-D150-308A-D07071166F5A}"/>
              </a:ext>
            </a:extLst>
          </p:cNvPr>
          <p:cNvSpPr/>
          <p:nvPr/>
        </p:nvSpPr>
        <p:spPr>
          <a:xfrm>
            <a:off x="6494160" y="5339442"/>
            <a:ext cx="1088669" cy="869796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Traces</a:t>
            </a:r>
          </a:p>
        </p:txBody>
      </p:sp>
    </p:spTree>
    <p:extLst>
      <p:ext uri="{BB962C8B-B14F-4D97-AF65-F5344CB8AC3E}">
        <p14:creationId xmlns:p14="http://schemas.microsoft.com/office/powerpoint/2010/main" val="3339736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714F580-549F-DE2E-9D4B-6AFA54214E57}"/>
              </a:ext>
            </a:extLst>
          </p:cNvPr>
          <p:cNvSpPr/>
          <p:nvPr/>
        </p:nvSpPr>
        <p:spPr>
          <a:xfrm>
            <a:off x="1541722" y="1674628"/>
            <a:ext cx="1286539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Browser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D45C797-E917-0B7B-4F50-75F7383F7F54}"/>
              </a:ext>
            </a:extLst>
          </p:cNvPr>
          <p:cNvSpPr/>
          <p:nvPr/>
        </p:nvSpPr>
        <p:spPr>
          <a:xfrm>
            <a:off x="3193313" y="1674628"/>
            <a:ext cx="4056130" cy="350874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Chat-</a:t>
            </a:r>
          </a:p>
          <a:p>
            <a:pPr algn="ctr"/>
            <a:r>
              <a:rPr lang="de-DE" dirty="0">
                <a:solidFill>
                  <a:sysClr val="windowText" lastClr="000000"/>
                </a:solidFill>
              </a:rPr>
              <a:t>Webanwendung</a:t>
            </a:r>
          </a:p>
        </p:txBody>
      </p:sp>
      <p:sp>
        <p:nvSpPr>
          <p:cNvPr id="6" name="Zylinder 5">
            <a:extLst>
              <a:ext uri="{FF2B5EF4-FFF2-40B4-BE49-F238E27FC236}">
                <a16:creationId xmlns:a16="http://schemas.microsoft.com/office/drawing/2014/main" id="{9CC932AF-393B-0ACD-15EA-4AD89C6D1BAF}"/>
              </a:ext>
            </a:extLst>
          </p:cNvPr>
          <p:cNvSpPr/>
          <p:nvPr/>
        </p:nvSpPr>
        <p:spPr>
          <a:xfrm>
            <a:off x="3908257" y="5412267"/>
            <a:ext cx="2626242" cy="1216152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Chat-Verlauf</a:t>
            </a:r>
          </a:p>
        </p:txBody>
      </p:sp>
      <p:cxnSp>
        <p:nvCxnSpPr>
          <p:cNvPr id="8" name="Gerade Verbindung 7">
            <a:extLst>
              <a:ext uri="{FF2B5EF4-FFF2-40B4-BE49-F238E27FC236}">
                <a16:creationId xmlns:a16="http://schemas.microsoft.com/office/drawing/2014/main" id="{3C81594F-AAD0-F4A3-C034-AF586A122B61}"/>
              </a:ext>
            </a:extLst>
          </p:cNvPr>
          <p:cNvCxnSpPr>
            <a:cxnSpLocks/>
            <a:stCxn id="5" idx="2"/>
            <a:endCxn id="6" idx="1"/>
          </p:cNvCxnSpPr>
          <p:nvPr/>
        </p:nvCxnSpPr>
        <p:spPr>
          <a:xfrm>
            <a:off x="5221378" y="5183372"/>
            <a:ext cx="0" cy="2288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hteck 9">
            <a:extLst>
              <a:ext uri="{FF2B5EF4-FFF2-40B4-BE49-F238E27FC236}">
                <a16:creationId xmlns:a16="http://schemas.microsoft.com/office/drawing/2014/main" id="{119CF3BE-B26D-FCD0-F938-1D6FFA29B022}"/>
              </a:ext>
            </a:extLst>
          </p:cNvPr>
          <p:cNvSpPr/>
          <p:nvPr/>
        </p:nvSpPr>
        <p:spPr>
          <a:xfrm>
            <a:off x="8608975" y="2370074"/>
            <a:ext cx="1534632" cy="22980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LLM</a:t>
            </a: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61CA0D-34BF-50CB-21BC-CD5A65216779}"/>
              </a:ext>
            </a:extLst>
          </p:cNvPr>
          <p:cNvCxnSpPr>
            <a:cxnSpLocks/>
          </p:cNvCxnSpPr>
          <p:nvPr/>
        </p:nvCxnSpPr>
        <p:spPr>
          <a:xfrm>
            <a:off x="2594344" y="2626242"/>
            <a:ext cx="1786270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5B61399C-FF1C-A11A-F0CF-3249787D81EF}"/>
              </a:ext>
            </a:extLst>
          </p:cNvPr>
          <p:cNvSpPr txBox="1"/>
          <p:nvPr/>
        </p:nvSpPr>
        <p:spPr>
          <a:xfrm>
            <a:off x="3302881" y="2142463"/>
            <a:ext cx="942374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Anfrage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99C985B5-C75B-8522-6647-60C26FAEB03A}"/>
              </a:ext>
            </a:extLst>
          </p:cNvPr>
          <p:cNvCxnSpPr>
            <a:cxnSpLocks/>
          </p:cNvCxnSpPr>
          <p:nvPr/>
        </p:nvCxnSpPr>
        <p:spPr>
          <a:xfrm flipH="1">
            <a:off x="2576623" y="4399370"/>
            <a:ext cx="1803991" cy="3545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FF7DEC9C-7D51-DA60-1B58-5D2C3E1C2688}"/>
              </a:ext>
            </a:extLst>
          </p:cNvPr>
          <p:cNvCxnSpPr>
            <a:cxnSpLocks/>
          </p:cNvCxnSpPr>
          <p:nvPr/>
        </p:nvCxnSpPr>
        <p:spPr>
          <a:xfrm>
            <a:off x="7153749" y="2626241"/>
            <a:ext cx="1287886" cy="1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Gerade Verbindung mit Pfeil 20">
            <a:extLst>
              <a:ext uri="{FF2B5EF4-FFF2-40B4-BE49-F238E27FC236}">
                <a16:creationId xmlns:a16="http://schemas.microsoft.com/office/drawing/2014/main" id="{8D47E11E-3EF8-99FE-D2C4-9945170D74C1}"/>
              </a:ext>
            </a:extLst>
          </p:cNvPr>
          <p:cNvCxnSpPr>
            <a:cxnSpLocks/>
          </p:cNvCxnSpPr>
          <p:nvPr/>
        </p:nvCxnSpPr>
        <p:spPr>
          <a:xfrm flipH="1">
            <a:off x="7153749" y="4307588"/>
            <a:ext cx="1190422" cy="21262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36456CDC-932A-2E50-D74F-A30D3217FD83}"/>
              </a:ext>
            </a:extLst>
          </p:cNvPr>
          <p:cNvSpPr/>
          <p:nvPr/>
        </p:nvSpPr>
        <p:spPr>
          <a:xfrm>
            <a:off x="4443428" y="2317897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048178B-FEB9-1A9F-7538-A852C65B7FBE}"/>
              </a:ext>
            </a:extLst>
          </p:cNvPr>
          <p:cNvCxnSpPr>
            <a:cxnSpLocks/>
          </p:cNvCxnSpPr>
          <p:nvPr/>
        </p:nvCxnSpPr>
        <p:spPr>
          <a:xfrm>
            <a:off x="5424377" y="2619153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Textfeld 31">
            <a:extLst>
              <a:ext uri="{FF2B5EF4-FFF2-40B4-BE49-F238E27FC236}">
                <a16:creationId xmlns:a16="http://schemas.microsoft.com/office/drawing/2014/main" id="{EB871A89-A4F1-4254-6152-0937F555929F}"/>
              </a:ext>
            </a:extLst>
          </p:cNvPr>
          <p:cNvSpPr txBox="1"/>
          <p:nvPr/>
        </p:nvSpPr>
        <p:spPr>
          <a:xfrm>
            <a:off x="5412538" y="2185408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F330964B-689A-9796-398E-967E28664480}"/>
              </a:ext>
            </a:extLst>
          </p:cNvPr>
          <p:cNvSpPr/>
          <p:nvPr/>
        </p:nvSpPr>
        <p:spPr>
          <a:xfrm>
            <a:off x="6184355" y="2310808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4C51404-A093-B24E-17B3-C23C6B2AD8BB}"/>
              </a:ext>
            </a:extLst>
          </p:cNvPr>
          <p:cNvSpPr txBox="1"/>
          <p:nvPr/>
        </p:nvSpPr>
        <p:spPr>
          <a:xfrm>
            <a:off x="7416783" y="2246423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F4667F80-929B-8CDD-16CD-B6C44BE7E16D}"/>
              </a:ext>
            </a:extLst>
          </p:cNvPr>
          <p:cNvSpPr/>
          <p:nvPr/>
        </p:nvSpPr>
        <p:spPr>
          <a:xfrm>
            <a:off x="4443428" y="3999245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0780F028-40AD-570F-24B3-46D4B42FB6BA}"/>
              </a:ext>
            </a:extLst>
          </p:cNvPr>
          <p:cNvSpPr/>
          <p:nvPr/>
        </p:nvSpPr>
        <p:spPr>
          <a:xfrm>
            <a:off x="6184355" y="3999244"/>
            <a:ext cx="914400" cy="61668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Filter</a:t>
            </a:r>
          </a:p>
        </p:txBody>
      </p:sp>
      <p:sp>
        <p:nvSpPr>
          <p:cNvPr id="39" name="Textfeld 38">
            <a:extLst>
              <a:ext uri="{FF2B5EF4-FFF2-40B4-BE49-F238E27FC236}">
                <a16:creationId xmlns:a16="http://schemas.microsoft.com/office/drawing/2014/main" id="{C2225886-5DE1-98DB-B0CD-170383845FD2}"/>
              </a:ext>
            </a:extLst>
          </p:cNvPr>
          <p:cNvSpPr txBox="1"/>
          <p:nvPr/>
        </p:nvSpPr>
        <p:spPr>
          <a:xfrm>
            <a:off x="7518064" y="393825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AF99BF3B-B7B6-C4A2-C436-8BCFF41D23E2}"/>
              </a:ext>
            </a:extLst>
          </p:cNvPr>
          <p:cNvSpPr txBox="1"/>
          <p:nvPr/>
        </p:nvSpPr>
        <p:spPr>
          <a:xfrm>
            <a:off x="5491823" y="3978276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pipe</a:t>
            </a:r>
            <a:endParaRPr lang="de-DE" dirty="0"/>
          </a:p>
        </p:txBody>
      </p: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45EA8B-BAE6-BF15-3A85-41BABBC4AB7E}"/>
              </a:ext>
            </a:extLst>
          </p:cNvPr>
          <p:cNvCxnSpPr>
            <a:cxnSpLocks/>
          </p:cNvCxnSpPr>
          <p:nvPr/>
        </p:nvCxnSpPr>
        <p:spPr>
          <a:xfrm flipH="1">
            <a:off x="5437345" y="4399370"/>
            <a:ext cx="671623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Gewinkelte Verbindung 45">
            <a:extLst>
              <a:ext uri="{FF2B5EF4-FFF2-40B4-BE49-F238E27FC236}">
                <a16:creationId xmlns:a16="http://schemas.microsoft.com/office/drawing/2014/main" id="{21F6338F-1D34-E7FF-8DB4-C9A380A07E78}"/>
              </a:ext>
            </a:extLst>
          </p:cNvPr>
          <p:cNvCxnSpPr>
            <a:stCxn id="13" idx="2"/>
            <a:endCxn id="6" idx="2"/>
          </p:cNvCxnSpPr>
          <p:nvPr/>
        </p:nvCxnSpPr>
        <p:spPr>
          <a:xfrm rot="16200000" flipH="1">
            <a:off x="2086888" y="4198974"/>
            <a:ext cx="3508548" cy="13418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F7486BF3-FC53-5D0D-9483-573C0C92F2FE}"/>
              </a:ext>
            </a:extLst>
          </p:cNvPr>
          <p:cNvSpPr txBox="1"/>
          <p:nvPr/>
        </p:nvSpPr>
        <p:spPr>
          <a:xfrm>
            <a:off x="3286669" y="3938256"/>
            <a:ext cx="9662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dirty="0"/>
              <a:t>Antwort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D955EB6C-E4E6-D51D-C1B0-896DDBF11B44}"/>
              </a:ext>
            </a:extLst>
          </p:cNvPr>
          <p:cNvSpPr/>
          <p:nvPr/>
        </p:nvSpPr>
        <p:spPr>
          <a:xfrm>
            <a:off x="6626907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FE2786EB-C625-9E94-B43A-DE4ADB598331}"/>
              </a:ext>
            </a:extLst>
          </p:cNvPr>
          <p:cNvSpPr/>
          <p:nvPr/>
        </p:nvSpPr>
        <p:spPr>
          <a:xfrm>
            <a:off x="4907470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Agents</a:t>
            </a:r>
            <a:endParaRPr lang="de-DE" dirty="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7506047D-7D67-04D2-F69E-4C8063AC4F65}"/>
              </a:ext>
            </a:extLst>
          </p:cNvPr>
          <p:cNvSpPr/>
          <p:nvPr/>
        </p:nvSpPr>
        <p:spPr>
          <a:xfrm>
            <a:off x="8344171" y="22999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Tasks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2382B341-1005-E264-559F-3F21D779D319}"/>
              </a:ext>
            </a:extLst>
          </p:cNvPr>
          <p:cNvSpPr/>
          <p:nvPr/>
        </p:nvSpPr>
        <p:spPr>
          <a:xfrm>
            <a:off x="3193313" y="234054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59" name="Gewinkelte Verbindung 58">
            <a:extLst>
              <a:ext uri="{FF2B5EF4-FFF2-40B4-BE49-F238E27FC236}">
                <a16:creationId xmlns:a16="http://schemas.microsoft.com/office/drawing/2014/main" id="{5C228E89-E276-0E72-3A02-94E480625B64}"/>
              </a:ext>
            </a:extLst>
          </p:cNvPr>
          <p:cNvCxnSpPr>
            <a:stCxn id="34" idx="0"/>
            <a:endCxn id="47" idx="2"/>
          </p:cNvCxnSpPr>
          <p:nvPr/>
        </p:nvCxnSpPr>
        <p:spPr>
          <a:xfrm rot="5400000" flipH="1" flipV="1">
            <a:off x="6399355" y="1315940"/>
            <a:ext cx="1237068" cy="752668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Gewinkelte Verbindung 61">
            <a:extLst>
              <a:ext uri="{FF2B5EF4-FFF2-40B4-BE49-F238E27FC236}">
                <a16:creationId xmlns:a16="http://schemas.microsoft.com/office/drawing/2014/main" id="{26F88D80-5793-85F0-9658-22AB63153227}"/>
              </a:ext>
            </a:extLst>
          </p:cNvPr>
          <p:cNvCxnSpPr>
            <a:stCxn id="34" idx="0"/>
            <a:endCxn id="54" idx="2"/>
          </p:cNvCxnSpPr>
          <p:nvPr/>
        </p:nvCxnSpPr>
        <p:spPr>
          <a:xfrm rot="5400000" flipH="1" flipV="1">
            <a:off x="7257987" y="457308"/>
            <a:ext cx="1237068" cy="2469932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64">
            <a:extLst>
              <a:ext uri="{FF2B5EF4-FFF2-40B4-BE49-F238E27FC236}">
                <a16:creationId xmlns:a16="http://schemas.microsoft.com/office/drawing/2014/main" id="{1D1CCA90-580A-5782-83CE-15D552404657}"/>
              </a:ext>
            </a:extLst>
          </p:cNvPr>
          <p:cNvCxnSpPr>
            <a:endCxn id="53" idx="2"/>
          </p:cNvCxnSpPr>
          <p:nvPr/>
        </p:nvCxnSpPr>
        <p:spPr>
          <a:xfrm rot="16200000" flipV="1">
            <a:off x="5539637" y="1208889"/>
            <a:ext cx="1237068" cy="966769"/>
          </a:xfrm>
          <a:prstGeom prst="bentConnector3">
            <a:avLst>
              <a:gd name="adj1" fmla="val 7035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67">
            <a:extLst>
              <a:ext uri="{FF2B5EF4-FFF2-40B4-BE49-F238E27FC236}">
                <a16:creationId xmlns:a16="http://schemas.microsoft.com/office/drawing/2014/main" id="{C2A52E47-C6F8-D791-3512-8D4F4A72ABF4}"/>
              </a:ext>
            </a:extLst>
          </p:cNvPr>
          <p:cNvCxnSpPr>
            <a:stCxn id="34" idx="0"/>
            <a:endCxn id="55" idx="2"/>
          </p:cNvCxnSpPr>
          <p:nvPr/>
        </p:nvCxnSpPr>
        <p:spPr>
          <a:xfrm rot="16200000" flipV="1">
            <a:off x="4684590" y="353843"/>
            <a:ext cx="1233004" cy="2680926"/>
          </a:xfrm>
          <a:prstGeom prst="bentConnector3">
            <a:avLst>
              <a:gd name="adj1" fmla="val 7042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38FB554D-3557-D82E-2DD0-110F5693C8A1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</p:spTree>
    <p:extLst>
      <p:ext uri="{BB962C8B-B14F-4D97-AF65-F5344CB8AC3E}">
        <p14:creationId xmlns:p14="http://schemas.microsoft.com/office/powerpoint/2010/main" val="332114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4F711-9BFA-6B47-BECE-0FE4E754D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881EF89-484D-119C-CDC1-C195E321951C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D10A217-6598-C86C-0DAF-DEE7EDBEECAF}"/>
              </a:ext>
            </a:extLst>
          </p:cNvPr>
          <p:cNvSpPr txBox="1"/>
          <p:nvPr/>
        </p:nvSpPr>
        <p:spPr>
          <a:xfrm>
            <a:off x="410817" y="304800"/>
            <a:ext cx="2306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Kompositions-Prinzip</a:t>
            </a:r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162D3426-2A4F-3E61-6794-A817979CB53F}"/>
              </a:ext>
            </a:extLst>
          </p:cNvPr>
          <p:cNvSpPr/>
          <p:nvPr/>
        </p:nvSpPr>
        <p:spPr>
          <a:xfrm>
            <a:off x="2477255" y="1192697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D6958EE4-95E6-A6C8-811E-4A9F8D273DD0}"/>
              </a:ext>
            </a:extLst>
          </p:cNvPr>
          <p:cNvSpPr/>
          <p:nvPr/>
        </p:nvSpPr>
        <p:spPr>
          <a:xfrm>
            <a:off x="5393633" y="576471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new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Chat-Anwendung</a:t>
            </a:r>
          </a:p>
        </p:txBody>
      </p:sp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CEE873B9-9638-4162-E7AB-A3B85771021E}"/>
              </a:ext>
            </a:extLst>
          </p:cNvPr>
          <p:cNvSpPr/>
          <p:nvPr/>
        </p:nvSpPr>
        <p:spPr>
          <a:xfrm>
            <a:off x="5393632" y="2060715"/>
            <a:ext cx="217335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Create </a:t>
            </a:r>
            <a:br>
              <a:rPr lang="de-DE" dirty="0"/>
            </a:b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existing</a:t>
            </a:r>
            <a:endParaRPr lang="de-DE" dirty="0"/>
          </a:p>
          <a:p>
            <a:pPr algn="ctr"/>
            <a:r>
              <a:rPr lang="de-DE" dirty="0"/>
              <a:t>Chat-Anwendung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B2E8908-2A88-CE3D-F4C9-69E6413B7FA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650612" y="1033671"/>
            <a:ext cx="743021" cy="6162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656A7AE-76B9-75D7-0EA7-A3489D0F49E6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4650612" y="1649897"/>
            <a:ext cx="743020" cy="8680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Gefaltete Ecke 12">
            <a:extLst>
              <a:ext uri="{FF2B5EF4-FFF2-40B4-BE49-F238E27FC236}">
                <a16:creationId xmlns:a16="http://schemas.microsoft.com/office/drawing/2014/main" id="{0C8AB7CF-4A17-4F21-E16E-DD15B5360BE0}"/>
              </a:ext>
            </a:extLst>
          </p:cNvPr>
          <p:cNvSpPr/>
          <p:nvPr/>
        </p:nvSpPr>
        <p:spPr>
          <a:xfrm>
            <a:off x="2583271" y="2743201"/>
            <a:ext cx="1948070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cxnSp>
        <p:nvCxnSpPr>
          <p:cNvPr id="15" name="Gerade Verbindung 14">
            <a:extLst>
              <a:ext uri="{FF2B5EF4-FFF2-40B4-BE49-F238E27FC236}">
                <a16:creationId xmlns:a16="http://schemas.microsoft.com/office/drawing/2014/main" id="{EFDA3B34-7D7E-9375-46FC-AA4343FAAD08}"/>
              </a:ext>
            </a:extLst>
          </p:cNvPr>
          <p:cNvCxnSpPr>
            <a:stCxn id="6" idx="2"/>
            <a:endCxn id="13" idx="0"/>
          </p:cNvCxnSpPr>
          <p:nvPr/>
        </p:nvCxnSpPr>
        <p:spPr>
          <a:xfrm flipH="1">
            <a:off x="3557306" y="2107097"/>
            <a:ext cx="6628" cy="6361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015EAEAA-66B4-D49A-44E0-534616D8EFEE}"/>
              </a:ext>
            </a:extLst>
          </p:cNvPr>
          <p:cNvSpPr/>
          <p:nvPr/>
        </p:nvSpPr>
        <p:spPr>
          <a:xfrm>
            <a:off x="325385" y="4738517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B7AA1C16-2517-CF55-B13C-852F105FA990}"/>
              </a:ext>
            </a:extLst>
          </p:cNvPr>
          <p:cNvSpPr/>
          <p:nvPr/>
        </p:nvSpPr>
        <p:spPr>
          <a:xfrm>
            <a:off x="1981006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9092D5B-35E2-76BA-D50D-540448331D15}"/>
              </a:ext>
            </a:extLst>
          </p:cNvPr>
          <p:cNvSpPr/>
          <p:nvPr/>
        </p:nvSpPr>
        <p:spPr>
          <a:xfrm>
            <a:off x="3638429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AF0C9BCC-1535-7CD9-8748-6FAD1C347FC9}"/>
              </a:ext>
            </a:extLst>
          </p:cNvPr>
          <p:cNvSpPr/>
          <p:nvPr/>
        </p:nvSpPr>
        <p:spPr>
          <a:xfrm>
            <a:off x="5274364" y="4733618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Tools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A19E428-E9DF-5309-B2C7-F9B5A74272FD}"/>
              </a:ext>
            </a:extLst>
          </p:cNvPr>
          <p:cNvSpPr/>
          <p:nvPr/>
        </p:nvSpPr>
        <p:spPr>
          <a:xfrm>
            <a:off x="325386" y="4108174"/>
            <a:ext cx="6453550" cy="3935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Orchestrierung</a:t>
            </a:r>
          </a:p>
        </p:txBody>
      </p:sp>
      <p:cxnSp>
        <p:nvCxnSpPr>
          <p:cNvPr id="22" name="Gerade Verbindung 21">
            <a:extLst>
              <a:ext uri="{FF2B5EF4-FFF2-40B4-BE49-F238E27FC236}">
                <a16:creationId xmlns:a16="http://schemas.microsoft.com/office/drawing/2014/main" id="{9495C12E-A064-D486-DF3A-6B0209170B46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 flipH="1">
            <a:off x="3552161" y="3657601"/>
            <a:ext cx="5145" cy="4505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feld 22">
            <a:extLst>
              <a:ext uri="{FF2B5EF4-FFF2-40B4-BE49-F238E27FC236}">
                <a16:creationId xmlns:a16="http://schemas.microsoft.com/office/drawing/2014/main" id="{D493599D-7D88-3E1B-7092-88576E5576CA}"/>
              </a:ext>
            </a:extLst>
          </p:cNvPr>
          <p:cNvSpPr txBox="1"/>
          <p:nvPr/>
        </p:nvSpPr>
        <p:spPr>
          <a:xfrm>
            <a:off x="7991061" y="823365"/>
            <a:ext cx="193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Neu-Komposition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6561C869-9877-D7B3-627E-2287E9B5FD80}"/>
              </a:ext>
            </a:extLst>
          </p:cNvPr>
          <p:cNvSpPr txBox="1"/>
          <p:nvPr/>
        </p:nvSpPr>
        <p:spPr>
          <a:xfrm>
            <a:off x="7991061" y="2240483"/>
            <a:ext cx="30964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Änderung einer bestehenden </a:t>
            </a:r>
            <a:br>
              <a:rPr lang="de-DE" dirty="0"/>
            </a:br>
            <a:r>
              <a:rPr lang="de-DE" dirty="0"/>
              <a:t>Konfiguration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4E5AA7B-392A-3DA3-C547-F7E4C6ED8C39}"/>
              </a:ext>
            </a:extLst>
          </p:cNvPr>
          <p:cNvSpPr/>
          <p:nvPr/>
        </p:nvSpPr>
        <p:spPr>
          <a:xfrm>
            <a:off x="1981006" y="5826924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C384F920-6765-B8DA-2243-2B7863CF9EC2}"/>
              </a:ext>
            </a:extLst>
          </p:cNvPr>
          <p:cNvSpPr/>
          <p:nvPr/>
        </p:nvSpPr>
        <p:spPr>
          <a:xfrm>
            <a:off x="325385" y="5814536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9E1A30-D794-3B20-0E10-986B9C91880D}"/>
              </a:ext>
            </a:extLst>
          </p:cNvPr>
          <p:cNvSpPr/>
          <p:nvPr/>
        </p:nvSpPr>
        <p:spPr>
          <a:xfrm>
            <a:off x="3636627" y="5815399"/>
            <a:ext cx="1504572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98504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082E8-D4FA-5228-FF59-B8224550D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494E2629-47F8-D5A1-D937-AA66184228A6}"/>
              </a:ext>
            </a:extLst>
          </p:cNvPr>
          <p:cNvSpPr txBox="1"/>
          <p:nvPr/>
        </p:nvSpPr>
        <p:spPr>
          <a:xfrm>
            <a:off x="10275193" y="6488668"/>
            <a:ext cx="1916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Chat-Anwendung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D882101-D92E-C5EB-2484-C6C55B12A82D}"/>
              </a:ext>
            </a:extLst>
          </p:cNvPr>
          <p:cNvSpPr txBox="1"/>
          <p:nvPr/>
        </p:nvSpPr>
        <p:spPr>
          <a:xfrm>
            <a:off x="410817" y="304800"/>
            <a:ext cx="15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Plugin-Prinzip</a:t>
            </a:r>
          </a:p>
        </p:txBody>
      </p:sp>
    </p:spTree>
    <p:extLst>
      <p:ext uri="{BB962C8B-B14F-4D97-AF65-F5344CB8AC3E}">
        <p14:creationId xmlns:p14="http://schemas.microsoft.com/office/powerpoint/2010/main" val="2812396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423D7-6CC6-CA51-2D81-660A082DB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53FFAF25-D36F-9019-8ED4-7078DB29F629}"/>
              </a:ext>
            </a:extLst>
          </p:cNvPr>
          <p:cNvSpPr txBox="1"/>
          <p:nvPr/>
        </p:nvSpPr>
        <p:spPr>
          <a:xfrm>
            <a:off x="11322115" y="6488668"/>
            <a:ext cx="919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Service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4E66DC1-CA9F-D43A-0D2E-5D0B2E2CFB5F}"/>
              </a:ext>
            </a:extLst>
          </p:cNvPr>
          <p:cNvSpPr/>
          <p:nvPr/>
        </p:nvSpPr>
        <p:spPr>
          <a:xfrm>
            <a:off x="4654496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74010A9-91F4-0B45-12EC-6768CA21BD72}"/>
              </a:ext>
            </a:extLst>
          </p:cNvPr>
          <p:cNvSpPr/>
          <p:nvPr/>
        </p:nvSpPr>
        <p:spPr>
          <a:xfrm>
            <a:off x="8107664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Agent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16915D-80C3-E05B-6A65-E7724D90C7F7}"/>
              </a:ext>
            </a:extLst>
          </p:cNvPr>
          <p:cNvSpPr/>
          <p:nvPr/>
        </p:nvSpPr>
        <p:spPr>
          <a:xfrm>
            <a:off x="2927912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4381498-4C2A-1855-96A0-7F09F1261875}"/>
              </a:ext>
            </a:extLst>
          </p:cNvPr>
          <p:cNvSpPr/>
          <p:nvPr/>
        </p:nvSpPr>
        <p:spPr>
          <a:xfrm>
            <a:off x="5561118" y="1970088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Service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0718F55-E8A9-F955-17B6-193A78287F34}"/>
              </a:ext>
            </a:extLst>
          </p:cNvPr>
          <p:cNvSpPr/>
          <p:nvPr/>
        </p:nvSpPr>
        <p:spPr>
          <a:xfrm>
            <a:off x="6381080" y="3429000"/>
            <a:ext cx="1534632" cy="843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RAG</a:t>
            </a:r>
          </a:p>
        </p:txBody>
      </p:sp>
      <p:cxnSp>
        <p:nvCxnSpPr>
          <p:cNvPr id="9" name="Gewinkelte Verbindung 8">
            <a:extLst>
              <a:ext uri="{FF2B5EF4-FFF2-40B4-BE49-F238E27FC236}">
                <a16:creationId xmlns:a16="http://schemas.microsoft.com/office/drawing/2014/main" id="{7B5A25AA-6C14-5B72-9FBB-96E7E5046B80}"/>
              </a:ext>
            </a:extLst>
          </p:cNvPr>
          <p:cNvCxnSpPr>
            <a:stCxn id="5" idx="0"/>
            <a:endCxn id="6" idx="2"/>
          </p:cNvCxnSpPr>
          <p:nvPr/>
        </p:nvCxnSpPr>
        <p:spPr>
          <a:xfrm rot="5400000" flipH="1" flipV="1">
            <a:off x="4704250" y="1804816"/>
            <a:ext cx="615162" cy="263320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winkelte Verbindung 10">
            <a:extLst>
              <a:ext uri="{FF2B5EF4-FFF2-40B4-BE49-F238E27FC236}">
                <a16:creationId xmlns:a16="http://schemas.microsoft.com/office/drawing/2014/main" id="{EDE3A5E9-3FBE-D426-2F26-FA78A93D6041}"/>
              </a:ext>
            </a:extLst>
          </p:cNvPr>
          <p:cNvCxnSpPr>
            <a:stCxn id="3" idx="0"/>
            <a:endCxn id="6" idx="2"/>
          </p:cNvCxnSpPr>
          <p:nvPr/>
        </p:nvCxnSpPr>
        <p:spPr>
          <a:xfrm rot="5400000" flipH="1" flipV="1">
            <a:off x="5567542" y="2668108"/>
            <a:ext cx="615162" cy="90662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winkelte Verbindung 12">
            <a:extLst>
              <a:ext uri="{FF2B5EF4-FFF2-40B4-BE49-F238E27FC236}">
                <a16:creationId xmlns:a16="http://schemas.microsoft.com/office/drawing/2014/main" id="{D6D1CF24-E018-7D96-FE1D-E7F3F8967154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16200000" flipV="1">
            <a:off x="6430834" y="2711438"/>
            <a:ext cx="615162" cy="8199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winkelte Verbindung 14">
            <a:extLst>
              <a:ext uri="{FF2B5EF4-FFF2-40B4-BE49-F238E27FC236}">
                <a16:creationId xmlns:a16="http://schemas.microsoft.com/office/drawing/2014/main" id="{E49A342E-35A3-B14A-9CE6-6010210BF35E}"/>
              </a:ext>
            </a:extLst>
          </p:cNvPr>
          <p:cNvCxnSpPr>
            <a:stCxn id="4" idx="0"/>
            <a:endCxn id="6" idx="2"/>
          </p:cNvCxnSpPr>
          <p:nvPr/>
        </p:nvCxnSpPr>
        <p:spPr>
          <a:xfrm rot="16200000" flipV="1">
            <a:off x="7294126" y="1848146"/>
            <a:ext cx="615162" cy="25465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27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19A3D0D4-F1F8-DDE5-2179-1A6F34B2E551}"/>
              </a:ext>
            </a:extLst>
          </p:cNvPr>
          <p:cNvSpPr txBox="1"/>
          <p:nvPr/>
        </p:nvSpPr>
        <p:spPr>
          <a:xfrm>
            <a:off x="11322115" y="6488668"/>
            <a:ext cx="625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Task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463E4B6-3EB6-3756-1F37-9D1B92114633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Task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DB3716C7-DF99-FBC7-3B42-8128D9206E77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50494332-732F-8014-7B78-D85C55507B8E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16248A-08E2-2FCC-7ABF-538764CEE16B}"/>
              </a:ext>
            </a:extLst>
          </p:cNvPr>
          <p:cNvSpPr/>
          <p:nvPr/>
        </p:nvSpPr>
        <p:spPr>
          <a:xfrm>
            <a:off x="6724660" y="278349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Modell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02B31B6-486D-EC46-D9EF-EA32B5EFB33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3428999"/>
            <a:ext cx="1476799" cy="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87D7115B-5516-AF3C-AA69-46CE46C071E0}"/>
              </a:ext>
            </a:extLst>
          </p:cNvPr>
          <p:cNvSpPr txBox="1"/>
          <p:nvPr/>
        </p:nvSpPr>
        <p:spPr>
          <a:xfrm>
            <a:off x="5635042" y="3059666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162FA411-6579-9D23-FE53-569CB4AE74AA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3DCBA61-95F3-C1DE-8500-5E99B0F8F658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2532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B112-4B1A-D2D9-20F1-877C11E4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AB4DAA37-F0E9-3826-DAEC-BE8903BF761A}"/>
              </a:ext>
            </a:extLst>
          </p:cNvPr>
          <p:cNvSpPr txBox="1"/>
          <p:nvPr/>
        </p:nvSpPr>
        <p:spPr>
          <a:xfrm>
            <a:off x="11322115" y="6488668"/>
            <a:ext cx="589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Tool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E1EBE20-32DC-1E65-F336-90BEF31134F9}"/>
              </a:ext>
            </a:extLst>
          </p:cNvPr>
          <p:cNvSpPr/>
          <p:nvPr/>
        </p:nvSpPr>
        <p:spPr>
          <a:xfrm>
            <a:off x="2079773" y="2783494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Tool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1CB99027-B9D7-C065-9C13-B9370806F085}"/>
              </a:ext>
            </a:extLst>
          </p:cNvPr>
          <p:cNvSpPr/>
          <p:nvPr/>
        </p:nvSpPr>
        <p:spPr>
          <a:xfrm>
            <a:off x="2079773" y="2067339"/>
            <a:ext cx="3168088" cy="4367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API</a:t>
            </a:r>
          </a:p>
        </p:txBody>
      </p:sp>
      <p:sp>
        <p:nvSpPr>
          <p:cNvPr id="5" name="Gefaltete Ecke 4">
            <a:extLst>
              <a:ext uri="{FF2B5EF4-FFF2-40B4-BE49-F238E27FC236}">
                <a16:creationId xmlns:a16="http://schemas.microsoft.com/office/drawing/2014/main" id="{CFCB836C-1D4F-460E-5722-80136CB14315}"/>
              </a:ext>
            </a:extLst>
          </p:cNvPr>
          <p:cNvSpPr/>
          <p:nvPr/>
        </p:nvSpPr>
        <p:spPr>
          <a:xfrm>
            <a:off x="2079773" y="4532244"/>
            <a:ext cx="1842052" cy="914400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Konfiguration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B047BC5-85A6-F1F0-3D3C-B3714789684F}"/>
              </a:ext>
            </a:extLst>
          </p:cNvPr>
          <p:cNvSpPr/>
          <p:nvPr/>
        </p:nvSpPr>
        <p:spPr>
          <a:xfrm>
            <a:off x="6724660" y="1103781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Internet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1022DD4-B31C-C135-D9FB-EE367C642621}"/>
              </a:ext>
            </a:extLst>
          </p:cNvPr>
          <p:cNvSpPr txBox="1"/>
          <p:nvPr/>
        </p:nvSpPr>
        <p:spPr>
          <a:xfrm>
            <a:off x="6016487" y="186974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A81FB52-AD59-BE96-9E60-6DD7763DAB0C}"/>
              </a:ext>
            </a:extLst>
          </p:cNvPr>
          <p:cNvCxnSpPr>
            <a:stCxn id="4" idx="2"/>
            <a:endCxn id="3" idx="0"/>
          </p:cNvCxnSpPr>
          <p:nvPr/>
        </p:nvCxnSpPr>
        <p:spPr>
          <a:xfrm>
            <a:off x="3663817" y="2504122"/>
            <a:ext cx="0" cy="27937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>
            <a:extLst>
              <a:ext uri="{FF2B5EF4-FFF2-40B4-BE49-F238E27FC236}">
                <a16:creationId xmlns:a16="http://schemas.microsoft.com/office/drawing/2014/main" id="{4ED397CF-CD1B-E9AA-A5FE-25D12F949D04}"/>
              </a:ext>
            </a:extLst>
          </p:cNvPr>
          <p:cNvCxnSpPr>
            <a:stCxn id="5" idx="0"/>
          </p:cNvCxnSpPr>
          <p:nvPr/>
        </p:nvCxnSpPr>
        <p:spPr>
          <a:xfrm flipV="1">
            <a:off x="3000799" y="4074504"/>
            <a:ext cx="0" cy="457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winkelte Verbindung 11">
            <a:extLst>
              <a:ext uri="{FF2B5EF4-FFF2-40B4-BE49-F238E27FC236}">
                <a16:creationId xmlns:a16="http://schemas.microsoft.com/office/drawing/2014/main" id="{FD09F7C4-9C43-9233-15B0-2FBB683968AA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247861" y="1749287"/>
            <a:ext cx="1476799" cy="167971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hteck 13">
            <a:extLst>
              <a:ext uri="{FF2B5EF4-FFF2-40B4-BE49-F238E27FC236}">
                <a16:creationId xmlns:a16="http://schemas.microsoft.com/office/drawing/2014/main" id="{B30D464B-6D9D-7E38-80D1-EA8DBB40D667}"/>
              </a:ext>
            </a:extLst>
          </p:cNvPr>
          <p:cNvSpPr/>
          <p:nvPr/>
        </p:nvSpPr>
        <p:spPr>
          <a:xfrm>
            <a:off x="6718923" y="2784343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Fachverfahren</a:t>
            </a:r>
          </a:p>
        </p:txBody>
      </p:sp>
      <p:cxnSp>
        <p:nvCxnSpPr>
          <p:cNvPr id="16" name="Gewinkelte Verbindung 15">
            <a:extLst>
              <a:ext uri="{FF2B5EF4-FFF2-40B4-BE49-F238E27FC236}">
                <a16:creationId xmlns:a16="http://schemas.microsoft.com/office/drawing/2014/main" id="{1E8E102F-51A7-E915-6136-3DF6A0B6E1C0}"/>
              </a:ext>
            </a:extLst>
          </p:cNvPr>
          <p:cNvCxnSpPr>
            <a:stCxn id="3" idx="3"/>
            <a:endCxn id="14" idx="1"/>
          </p:cNvCxnSpPr>
          <p:nvPr/>
        </p:nvCxnSpPr>
        <p:spPr>
          <a:xfrm>
            <a:off x="5247861" y="3429000"/>
            <a:ext cx="1471062" cy="849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341A85E1-20F1-748C-D8CB-985574DAE2C5}"/>
              </a:ext>
            </a:extLst>
          </p:cNvPr>
          <p:cNvSpPr txBox="1"/>
          <p:nvPr/>
        </p:nvSpPr>
        <p:spPr>
          <a:xfrm>
            <a:off x="6095709" y="340378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RPC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A6D7A5-9F00-19CD-6CC0-9CEB1A93E8F7}"/>
              </a:ext>
            </a:extLst>
          </p:cNvPr>
          <p:cNvSpPr/>
          <p:nvPr/>
        </p:nvSpPr>
        <p:spPr>
          <a:xfrm>
            <a:off x="6724660" y="4483086"/>
            <a:ext cx="3168088" cy="12910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Sandbox</a:t>
            </a:r>
          </a:p>
        </p:txBody>
      </p:sp>
      <p:cxnSp>
        <p:nvCxnSpPr>
          <p:cNvPr id="20" name="Gewinkelte Verbindung 19">
            <a:extLst>
              <a:ext uri="{FF2B5EF4-FFF2-40B4-BE49-F238E27FC236}">
                <a16:creationId xmlns:a16="http://schemas.microsoft.com/office/drawing/2014/main" id="{1ED1FF8A-949E-1BFB-9E90-84F49C35F7FF}"/>
              </a:ext>
            </a:extLst>
          </p:cNvPr>
          <p:cNvCxnSpPr>
            <a:stCxn id="3" idx="3"/>
            <a:endCxn id="18" idx="1"/>
          </p:cNvCxnSpPr>
          <p:nvPr/>
        </p:nvCxnSpPr>
        <p:spPr>
          <a:xfrm>
            <a:off x="5247861" y="3429000"/>
            <a:ext cx="1476799" cy="1699592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47C3D592-0B7B-2749-D5E8-C99D943FD1F9}"/>
              </a:ext>
            </a:extLst>
          </p:cNvPr>
          <p:cNvSpPr txBox="1"/>
          <p:nvPr/>
        </p:nvSpPr>
        <p:spPr>
          <a:xfrm>
            <a:off x="5754843" y="5181602"/>
            <a:ext cx="96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execute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09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836</Words>
  <Application>Microsoft Macintosh PowerPoint</Application>
  <PresentationFormat>Breitbild</PresentationFormat>
  <Paragraphs>376</Paragraphs>
  <Slides>29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29</vt:i4>
      </vt:variant>
    </vt:vector>
  </HeadingPairs>
  <TitlesOfParts>
    <vt:vector size="35" baseType="lpstr">
      <vt:lpstr>Aptos</vt:lpstr>
      <vt:lpstr>Aptos Display</vt:lpstr>
      <vt:lpstr>Arial</vt:lpstr>
      <vt:lpstr>IBMPlexSans</vt:lpstr>
      <vt:lpstr>SFMono-Regular</vt:lpstr>
      <vt:lpstr>Office</vt:lpstr>
      <vt:lpstr>Referenzarchitektur KI-Plattform für die öffentliche Verwaltung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  <vt:lpstr>Referenzarchitektur KI-Plattform für die öffentliche Verwaltung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Neumann, Dominik</dc:creator>
  <cp:lastModifiedBy>Neumann, Dominik</cp:lastModifiedBy>
  <cp:revision>40</cp:revision>
  <dcterms:created xsi:type="dcterms:W3CDTF">2025-01-17T07:04:52Z</dcterms:created>
  <dcterms:modified xsi:type="dcterms:W3CDTF">2025-03-27T14:44:27Z</dcterms:modified>
</cp:coreProperties>
</file>