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58" r:id="rId7"/>
    <p:sldId id="266" r:id="rId8"/>
    <p:sldId id="267" r:id="rId9"/>
    <p:sldId id="268" r:id="rId10"/>
    <p:sldId id="264" r:id="rId11"/>
    <p:sldId id="263" r:id="rId12"/>
    <p:sldId id="269" r:id="rId13"/>
    <p:sldId id="270" r:id="rId14"/>
    <p:sldId id="274" r:id="rId15"/>
    <p:sldId id="273" r:id="rId16"/>
    <p:sldId id="261" r:id="rId17"/>
    <p:sldId id="262" r:id="rId18"/>
    <p:sldId id="272" r:id="rId19"/>
    <p:sldId id="27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65"/>
  </p:normalViewPr>
  <p:slideViewPr>
    <p:cSldViewPr snapToGrid="0">
      <p:cViewPr varScale="1">
        <p:scale>
          <a:sx n="120" d="100"/>
          <a:sy n="120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12.02.25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12.02.25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12.02.25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12.02.25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12.02.25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12.02.25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12.02.25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1A03-276B-983F-CA94-025243CC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93E79D-ECAA-D610-93E4-409B8195162D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2FC194-3B63-1CC9-7AE8-99DEE824F31D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BBD9A7-CA62-D115-15A9-A1DFDB44F6A0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5E94E8-ACC9-C201-9380-30EE5483B43C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A78513DE-A141-FEE6-BA43-29869C51B57F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EDD3B-641C-CB8C-0D1C-DF044BF03CF2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691FBB9-D0E0-4E84-359C-821D8CE3DAE1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D67A94-13A8-C773-1900-9E5DB69DC808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80242-2120-6486-282E-16CAA86A0564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E1B4B-20AE-A2FC-DC2B-C70EB992332C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141570-F14A-F6D9-9BA7-1AA8DE9B9228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68CA87-10B9-FE4C-1668-19460C84FB4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6187CA9-AD66-DD44-69BF-32F0AD4152D1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9FFE8965-B8B0-AE9D-6A67-AC64B85B8D5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393F13F-31E8-EF41-BB67-8C41C450364D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A1C30941-E972-8C2C-E00F-2DD8DFBF0C17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D443C9D-BEE2-E866-EC2D-19BA978F679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592B9945-3F75-D8F5-8EA5-33524BEDF887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D6C802E4-FB49-DAA7-1ED4-679E53807D68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050511B-CE33-7916-6984-FE7BAABE1928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404238-B9D9-0E5B-225F-48F2E21F4A25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02203D0-DFF0-E3BF-AD2F-B3A6C378D8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31ADDFA-CFD9-5783-52C3-6FB591084045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55BB0E58-0765-EFA2-DBC0-999F7B07DCC5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CDC12B9F-B551-FF58-FE65-6DB30A25C289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D45F491-D47A-5BAE-4C22-7F20CDCFABB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5EF593-BAC9-9AE0-E832-12DF48335EAC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7DBA12C-145F-0EE9-B3FF-C5D28B60DA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0A9674F-D4C8-EF44-143C-58DE7412E80D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254989A-15C6-7F0F-13DA-AFA52B4053B2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6960DB-31E6-22C2-9F54-63F342F85476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6610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4B3E0AAE-2699-86BB-A4EC-67E30A66A1AA}"/>
              </a:ext>
            </a:extLst>
          </p:cNvPr>
          <p:cNvSpPr/>
          <p:nvPr/>
        </p:nvSpPr>
        <p:spPr>
          <a:xfrm>
            <a:off x="7556204" y="276512"/>
            <a:ext cx="1713693" cy="5979206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85F5DB-B773-29B1-44C4-F6936739CFD2}"/>
              </a:ext>
            </a:extLst>
          </p:cNvPr>
          <p:cNvSpPr/>
          <p:nvPr/>
        </p:nvSpPr>
        <p:spPr>
          <a:xfrm>
            <a:off x="2780825" y="3514752"/>
            <a:ext cx="4692180" cy="2766615"/>
          </a:xfrm>
          <a:prstGeom prst="rect">
            <a:avLst/>
          </a:prstGeom>
          <a:solidFill>
            <a:schemeClr val="accent1">
              <a:lumMod val="20000"/>
              <a:lumOff val="8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de-DE" dirty="0" err="1"/>
              <a:t>Managed</a:t>
            </a:r>
            <a:r>
              <a:rPr lang="de-DE" dirty="0"/>
              <a:t> PostgreSQL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CB8904B-0BD5-8C40-47C5-01585EECF6D0}"/>
              </a:ext>
            </a:extLst>
          </p:cNvPr>
          <p:cNvSpPr/>
          <p:nvPr/>
        </p:nvSpPr>
        <p:spPr>
          <a:xfrm>
            <a:off x="9324877" y="2693042"/>
            <a:ext cx="2758471" cy="3588325"/>
          </a:xfrm>
          <a:prstGeom prst="rect">
            <a:avLst/>
          </a:prstGeom>
          <a:solidFill>
            <a:schemeClr val="accent5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S3 Storage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67883" y="546173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091434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259412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3698021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3408425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69198" y="176841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3597016" y="4838456"/>
            <a:ext cx="168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1869318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5561390" y="4859262"/>
            <a:ext cx="19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3408425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110399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1490855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1490852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1401286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1780938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393371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262940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263922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481315" y="1508964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1780941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71928" y="6396823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369355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2623242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07102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2795568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1780938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1490854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1490853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110399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AD584E-3CC9-4198-155C-0B17CAA0D443}"/>
              </a:ext>
            </a:extLst>
          </p:cNvPr>
          <p:cNvSpPr/>
          <p:nvPr/>
        </p:nvSpPr>
        <p:spPr>
          <a:xfrm>
            <a:off x="2780826" y="276511"/>
            <a:ext cx="6482444" cy="3187240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CPU support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039A2E-6B3C-2D62-0F29-07D88844C160}"/>
              </a:ext>
            </a:extLst>
          </p:cNvPr>
          <p:cNvSpPr/>
          <p:nvPr/>
        </p:nvSpPr>
        <p:spPr>
          <a:xfrm>
            <a:off x="9320779" y="276511"/>
            <a:ext cx="2758471" cy="2346731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GPU support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329B37-8B0D-908F-DD0F-24CED6DB4CAD}"/>
              </a:ext>
            </a:extLst>
          </p:cNvPr>
          <p:cNvSpPr/>
          <p:nvPr/>
        </p:nvSpPr>
        <p:spPr>
          <a:xfrm>
            <a:off x="215842" y="3489126"/>
            <a:ext cx="2493134" cy="2766615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Identity Provider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5C0D7E-C24D-BAE7-1418-7CD4119A336E}"/>
              </a:ext>
            </a:extLst>
          </p:cNvPr>
          <p:cNvSpPr/>
          <p:nvPr/>
        </p:nvSpPr>
        <p:spPr>
          <a:xfrm>
            <a:off x="993502" y="4027678"/>
            <a:ext cx="1022445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IDP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B802D437-85CB-FBB4-B703-A0F3FDB54FD1}"/>
              </a:ext>
            </a:extLst>
          </p:cNvPr>
          <p:cNvCxnSpPr>
            <a:stCxn id="70" idx="3"/>
          </p:cNvCxnSpPr>
          <p:nvPr/>
        </p:nvCxnSpPr>
        <p:spPr>
          <a:xfrm>
            <a:off x="2015947" y="4411218"/>
            <a:ext cx="1648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C03CE99-560A-ADAE-5CFE-50EC27DA80CB}"/>
              </a:ext>
            </a:extLst>
          </p:cNvPr>
          <p:cNvSpPr/>
          <p:nvPr/>
        </p:nvSpPr>
        <p:spPr>
          <a:xfrm>
            <a:off x="7758935" y="4411218"/>
            <a:ext cx="1229688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Langfuse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BF437C1-13C4-8E3A-E8F9-58817ED192C2}"/>
              </a:ext>
            </a:extLst>
          </p:cNvPr>
          <p:cNvSpPr/>
          <p:nvPr/>
        </p:nvSpPr>
        <p:spPr>
          <a:xfrm>
            <a:off x="9388002" y="2884830"/>
            <a:ext cx="2588156" cy="1214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799164B6-4130-6B63-FA20-903DC5C084DC}"/>
              </a:ext>
            </a:extLst>
          </p:cNvPr>
          <p:cNvSpPr/>
          <p:nvPr/>
        </p:nvSpPr>
        <p:spPr>
          <a:xfrm>
            <a:off x="9484455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Mixtral</a:t>
            </a:r>
            <a:endParaRPr lang="de-DE" dirty="0"/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34E12740-C513-C14A-E7ED-04BBC745E150}"/>
              </a:ext>
            </a:extLst>
          </p:cNvPr>
          <p:cNvSpPr/>
          <p:nvPr/>
        </p:nvSpPr>
        <p:spPr>
          <a:xfrm>
            <a:off x="10537654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</a:t>
            </a:r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92B63-013F-E8D4-E0D0-58F3588946C5}"/>
              </a:ext>
            </a:extLst>
          </p:cNvPr>
          <p:cNvSpPr/>
          <p:nvPr/>
        </p:nvSpPr>
        <p:spPr>
          <a:xfrm>
            <a:off x="9383148" y="4243203"/>
            <a:ext cx="2588156" cy="111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D0A24F84-C2C5-A41B-EC86-E6DA6E296ED1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7462455" y="3499893"/>
            <a:ext cx="1207805" cy="61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C87FA22-3240-4501-1F16-E8C690106ED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8988623" y="4794758"/>
            <a:ext cx="39452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D11C88FE-31A4-BB6B-071D-86E02A4EF9C0}"/>
              </a:ext>
            </a:extLst>
          </p:cNvPr>
          <p:cNvSpPr/>
          <p:nvPr/>
        </p:nvSpPr>
        <p:spPr>
          <a:xfrm>
            <a:off x="11075937" y="1100916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88" name="Zylinder 87">
            <a:extLst>
              <a:ext uri="{FF2B5EF4-FFF2-40B4-BE49-F238E27FC236}">
                <a16:creationId xmlns:a16="http://schemas.microsoft.com/office/drawing/2014/main" id="{73EB3829-BB86-7879-23D0-4E68DDA7671E}"/>
              </a:ext>
            </a:extLst>
          </p:cNvPr>
          <p:cNvSpPr/>
          <p:nvPr/>
        </p:nvSpPr>
        <p:spPr>
          <a:xfrm>
            <a:off x="11075937" y="1849469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582775-FF59-6B78-0305-BD3FCB234491}"/>
              </a:ext>
            </a:extLst>
          </p:cNvPr>
          <p:cNvSpPr txBox="1"/>
          <p:nvPr/>
        </p:nvSpPr>
        <p:spPr>
          <a:xfrm>
            <a:off x="10434468" y="612716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02181A9-3C3D-5E48-EF19-73B15C6D9CD7}"/>
              </a:ext>
            </a:extLst>
          </p:cNvPr>
          <p:cNvSpPr/>
          <p:nvPr/>
        </p:nvSpPr>
        <p:spPr>
          <a:xfrm>
            <a:off x="988825" y="1152929"/>
            <a:ext cx="397095" cy="332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4FC566-0F97-CA29-89F3-854D5B1A2109}"/>
              </a:ext>
            </a:extLst>
          </p:cNvPr>
          <p:cNvSpPr/>
          <p:nvPr/>
        </p:nvSpPr>
        <p:spPr>
          <a:xfrm>
            <a:off x="2392323" y="1152928"/>
            <a:ext cx="7325834" cy="3323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89F3C77-079C-3600-FA69-67144CDB21BC}"/>
              </a:ext>
            </a:extLst>
          </p:cNvPr>
          <p:cNvSpPr/>
          <p:nvPr/>
        </p:nvSpPr>
        <p:spPr>
          <a:xfrm>
            <a:off x="2867685" y="202556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Queue Scheduler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C414BD-BD45-3CAE-088F-563DB7F4ACC3}"/>
              </a:ext>
            </a:extLst>
          </p:cNvPr>
          <p:cNvCxnSpPr>
            <a:endCxn id="5" idx="1"/>
          </p:cNvCxnSpPr>
          <p:nvPr/>
        </p:nvCxnSpPr>
        <p:spPr>
          <a:xfrm>
            <a:off x="1385920" y="2315646"/>
            <a:ext cx="1481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352304F-500E-65AE-2EB1-A6C27D8DD6DB}"/>
              </a:ext>
            </a:extLst>
          </p:cNvPr>
          <p:cNvSpPr txBox="1"/>
          <p:nvPr/>
        </p:nvSpPr>
        <p:spPr>
          <a:xfrm>
            <a:off x="1438661" y="20255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EB5CC34-EA08-C911-A809-9DE8678CCB67}"/>
              </a:ext>
            </a:extLst>
          </p:cNvPr>
          <p:cNvSpPr/>
          <p:nvPr/>
        </p:nvSpPr>
        <p:spPr>
          <a:xfrm>
            <a:off x="4426328" y="1588449"/>
            <a:ext cx="3994656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200" dirty="0" err="1"/>
              <a:t>Inference</a:t>
            </a:r>
            <a:r>
              <a:rPr lang="de-DE" sz="1200" dirty="0"/>
              <a:t> Engine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178716A-37B9-5E2F-B43B-2A0439C77673}"/>
              </a:ext>
            </a:extLst>
          </p:cNvPr>
          <p:cNvSpPr/>
          <p:nvPr/>
        </p:nvSpPr>
        <p:spPr>
          <a:xfrm>
            <a:off x="4532862" y="2019488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Dynamic </a:t>
            </a:r>
            <a:r>
              <a:rPr lang="de-DE" sz="1200" dirty="0" err="1"/>
              <a:t>Batching</a:t>
            </a:r>
            <a:endParaRPr lang="de-DE" sz="12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D5A8207-2898-E14E-9979-AD3A421C6B43}"/>
              </a:ext>
            </a:extLst>
          </p:cNvPr>
          <p:cNvSpPr/>
          <p:nvPr/>
        </p:nvSpPr>
        <p:spPr>
          <a:xfrm>
            <a:off x="4532862" y="2777659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Response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9AAC590D-D263-1955-BFC4-CB0BD9E204E7}"/>
              </a:ext>
            </a:extLst>
          </p:cNvPr>
          <p:cNvSpPr/>
          <p:nvPr/>
        </p:nvSpPr>
        <p:spPr>
          <a:xfrm>
            <a:off x="7067514" y="2011662"/>
            <a:ext cx="97451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F38D1E1-4A6C-95BA-12F4-C57BE9BEE7EA}"/>
              </a:ext>
            </a:extLst>
          </p:cNvPr>
          <p:cNvSpPr/>
          <p:nvPr/>
        </p:nvSpPr>
        <p:spPr>
          <a:xfrm>
            <a:off x="5675877" y="2019487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Generate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528BD7-E1E1-C71C-4232-2EE2E37D892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6659537" y="2301748"/>
            <a:ext cx="407977" cy="7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C1AA3E-E327-A921-0FDD-1C26205CBB41}"/>
              </a:ext>
            </a:extLst>
          </p:cNvPr>
          <p:cNvSpPr txBox="1"/>
          <p:nvPr/>
        </p:nvSpPr>
        <p:spPr>
          <a:xfrm>
            <a:off x="6622914" y="202474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loop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176BB9-79AB-F7EC-2EE3-BC291D5201F4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16522" y="2309573"/>
            <a:ext cx="1593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59F9F2C6-5B00-CAEA-C6DB-FF520E0A85B2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5608072" y="2508109"/>
            <a:ext cx="468087" cy="651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2BAC15D-BBCC-9DB6-2276-4539444E3F4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851345" y="2309574"/>
            <a:ext cx="681517" cy="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973DEF-1CFA-9DAE-EDF5-31AB2A3D215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85920" y="3067744"/>
            <a:ext cx="3146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65310B2-977C-512F-9847-A489FAB03222}"/>
              </a:ext>
            </a:extLst>
          </p:cNvPr>
          <p:cNvSpPr txBox="1"/>
          <p:nvPr/>
        </p:nvSpPr>
        <p:spPr>
          <a:xfrm>
            <a:off x="1449545" y="311413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7FCFCC05-2906-3F64-BAA7-694D22B8C7E7}"/>
              </a:ext>
            </a:extLst>
          </p:cNvPr>
          <p:cNvSpPr/>
          <p:nvPr/>
        </p:nvSpPr>
        <p:spPr>
          <a:xfrm>
            <a:off x="2788448" y="3748049"/>
            <a:ext cx="3266792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Metrics</a:t>
            </a:r>
            <a:r>
              <a:rPr lang="de-DE" sz="1200" dirty="0"/>
              <a:t> (Durchsatz &amp; Latenz)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96156987-7718-A741-19A5-09610FA08715}"/>
              </a:ext>
            </a:extLst>
          </p:cNvPr>
          <p:cNvSpPr/>
          <p:nvPr/>
        </p:nvSpPr>
        <p:spPr>
          <a:xfrm>
            <a:off x="8508430" y="1588449"/>
            <a:ext cx="974510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200" dirty="0"/>
              <a:t>Multi-Model Management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8E31BD-50AF-E96C-B401-6154BE28C1CD}"/>
              </a:ext>
            </a:extLst>
          </p:cNvPr>
          <p:cNvSpPr/>
          <p:nvPr/>
        </p:nvSpPr>
        <p:spPr>
          <a:xfrm>
            <a:off x="10242417" y="1152929"/>
            <a:ext cx="1026732" cy="279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07ADCEE-C847-92DE-8011-FEA72C58645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482940" y="2540369"/>
            <a:ext cx="75947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1E79F723-EE87-0E9C-8C9C-8143DDBF4581}"/>
              </a:ext>
            </a:extLst>
          </p:cNvPr>
          <p:cNvSpPr/>
          <p:nvPr/>
        </p:nvSpPr>
        <p:spPr>
          <a:xfrm>
            <a:off x="2458153" y="4859078"/>
            <a:ext cx="726000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GPU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B25368E-55D7-71CE-1EFA-1C25BB30EC11}"/>
              </a:ext>
            </a:extLst>
          </p:cNvPr>
          <p:cNvCxnSpPr/>
          <p:nvPr/>
        </p:nvCxnSpPr>
        <p:spPr>
          <a:xfrm>
            <a:off x="7581012" y="2599658"/>
            <a:ext cx="0" cy="22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9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4FBF044-36A2-A164-C34E-CFC8E73229E6}"/>
              </a:ext>
            </a:extLst>
          </p:cNvPr>
          <p:cNvSpPr/>
          <p:nvPr/>
        </p:nvSpPr>
        <p:spPr>
          <a:xfrm>
            <a:off x="1541722" y="951611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B94E5C-1FA5-4DFF-163E-822304CCF358}"/>
              </a:ext>
            </a:extLst>
          </p:cNvPr>
          <p:cNvSpPr/>
          <p:nvPr/>
        </p:nvSpPr>
        <p:spPr>
          <a:xfrm>
            <a:off x="3193313" y="951611"/>
            <a:ext cx="833238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KI-System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06C87A4-39DC-2F2E-DD8D-B09A243FFA6C}"/>
              </a:ext>
            </a:extLst>
          </p:cNvPr>
          <p:cNvSpPr txBox="1"/>
          <p:nvPr/>
        </p:nvSpPr>
        <p:spPr>
          <a:xfrm>
            <a:off x="10434468" y="6127161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Observability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01C59DB-5C6F-5034-C4A6-141A7E0CC245}"/>
              </a:ext>
            </a:extLst>
          </p:cNvPr>
          <p:cNvCxnSpPr>
            <a:cxnSpLocks/>
          </p:cNvCxnSpPr>
          <p:nvPr/>
        </p:nvCxnSpPr>
        <p:spPr>
          <a:xfrm>
            <a:off x="2594344" y="2424225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4A17496-54D5-7C09-D596-3B440EEC2C0E}"/>
              </a:ext>
            </a:extLst>
          </p:cNvPr>
          <p:cNvSpPr txBox="1"/>
          <p:nvPr/>
        </p:nvSpPr>
        <p:spPr>
          <a:xfrm>
            <a:off x="3302881" y="1940446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74768A2-6803-9CA7-6D1B-09E9CF3ACC52}"/>
              </a:ext>
            </a:extLst>
          </p:cNvPr>
          <p:cNvCxnSpPr>
            <a:cxnSpLocks/>
          </p:cNvCxnSpPr>
          <p:nvPr/>
        </p:nvCxnSpPr>
        <p:spPr>
          <a:xfrm flipH="1">
            <a:off x="2576623" y="3346742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DFFD883-242A-9E23-7201-FC6CF332A371}"/>
              </a:ext>
            </a:extLst>
          </p:cNvPr>
          <p:cNvSpPr txBox="1"/>
          <p:nvPr/>
        </p:nvSpPr>
        <p:spPr>
          <a:xfrm>
            <a:off x="3286669" y="2885628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702512-C6D4-8B54-F96B-117410D35AEB}"/>
              </a:ext>
            </a:extLst>
          </p:cNvPr>
          <p:cNvSpPr/>
          <p:nvPr/>
        </p:nvSpPr>
        <p:spPr>
          <a:xfrm>
            <a:off x="3193313" y="4627968"/>
            <a:ext cx="833237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r>
              <a:rPr lang="de-DE" dirty="0"/>
              <a:t> &amp; Tracing &amp;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390BB9-AFE3-9C48-6442-AF8EE75B0806}"/>
              </a:ext>
            </a:extLst>
          </p:cNvPr>
          <p:cNvSpPr/>
          <p:nvPr/>
        </p:nvSpPr>
        <p:spPr>
          <a:xfrm>
            <a:off x="1541722" y="4627968"/>
            <a:ext cx="128653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Analyse</a:t>
            </a:r>
          </a:p>
          <a:p>
            <a:pPr algn="ctr"/>
            <a:r>
              <a:rPr lang="de-DE" dirty="0"/>
              <a:t>Client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BBBE48-6111-AAFF-22B5-E6DFF1674E8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828261" y="5108389"/>
            <a:ext cx="365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4FF946-7FB5-3FFC-4B22-B5D461A23D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359503" y="4460355"/>
            <a:ext cx="0" cy="167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CCFA1EF-1E61-B5F4-F21B-7154417A18A1}"/>
              </a:ext>
            </a:extLst>
          </p:cNvPr>
          <p:cNvSpPr/>
          <p:nvPr/>
        </p:nvSpPr>
        <p:spPr>
          <a:xfrm>
            <a:off x="4380614" y="1831033"/>
            <a:ext cx="1414130" cy="181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Anwendung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3AC7E8-2876-9611-3C6F-00A94E2C2F09}"/>
              </a:ext>
            </a:extLst>
          </p:cNvPr>
          <p:cNvSpPr/>
          <p:nvPr/>
        </p:nvSpPr>
        <p:spPr>
          <a:xfrm>
            <a:off x="7725096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EECDA-E8F4-5448-1D06-EDC2E28AFBA2}"/>
              </a:ext>
            </a:extLst>
          </p:cNvPr>
          <p:cNvSpPr/>
          <p:nvPr/>
        </p:nvSpPr>
        <p:spPr>
          <a:xfrm>
            <a:off x="7725096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B25DC27-FAE2-715E-304D-F1E59AA5EA0D}"/>
              </a:ext>
            </a:extLst>
          </p:cNvPr>
          <p:cNvSpPr/>
          <p:nvPr/>
        </p:nvSpPr>
        <p:spPr>
          <a:xfrm>
            <a:off x="6042835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6D9EEFA-BAD2-4DA6-F9BF-53E21B33B048}"/>
              </a:ext>
            </a:extLst>
          </p:cNvPr>
          <p:cNvSpPr/>
          <p:nvPr/>
        </p:nvSpPr>
        <p:spPr>
          <a:xfrm>
            <a:off x="6042835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99D831B-40B5-A2A8-36EC-F7350D411021}"/>
              </a:ext>
            </a:extLst>
          </p:cNvPr>
          <p:cNvSpPr/>
          <p:nvPr/>
        </p:nvSpPr>
        <p:spPr>
          <a:xfrm>
            <a:off x="9448794" y="1788778"/>
            <a:ext cx="397095" cy="1857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0050B2F-D9AE-226E-A686-DED327A36D1A}"/>
              </a:ext>
            </a:extLst>
          </p:cNvPr>
          <p:cNvSpPr/>
          <p:nvPr/>
        </p:nvSpPr>
        <p:spPr>
          <a:xfrm>
            <a:off x="10050464" y="2364931"/>
            <a:ext cx="1199628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 Engine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F38BA393-DCCE-BFFD-D704-FA1FC34813E9}"/>
              </a:ext>
            </a:extLst>
          </p:cNvPr>
          <p:cNvSpPr/>
          <p:nvPr/>
        </p:nvSpPr>
        <p:spPr>
          <a:xfrm rot="5400000">
            <a:off x="7523469" y="2298101"/>
            <a:ext cx="255623" cy="32168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2A25981-7B2E-8A13-8FDC-C8E1602700C4}"/>
              </a:ext>
            </a:extLst>
          </p:cNvPr>
          <p:cNvSpPr txBox="1"/>
          <p:nvPr/>
        </p:nvSpPr>
        <p:spPr>
          <a:xfrm>
            <a:off x="6367360" y="4007217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Instrument &amp; </a:t>
            </a:r>
            <a:r>
              <a:rPr lang="de-DE" dirty="0" err="1"/>
              <a:t>anotate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84CF95-7066-E5A0-7A21-F9CA08FA4986}"/>
              </a:ext>
            </a:extLst>
          </p:cNvPr>
          <p:cNvSpPr txBox="1"/>
          <p:nvPr/>
        </p:nvSpPr>
        <p:spPr>
          <a:xfrm>
            <a:off x="9760612" y="4020850"/>
            <a:ext cx="11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2D0CC849-8F6A-274B-3720-1CFDB362B69B}"/>
              </a:ext>
            </a:extLst>
          </p:cNvPr>
          <p:cNvSpPr/>
          <p:nvPr/>
        </p:nvSpPr>
        <p:spPr>
          <a:xfrm rot="5400000">
            <a:off x="10246935" y="2886736"/>
            <a:ext cx="255621" cy="2046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610B779-7D64-5D9F-B604-FAEF709EC1AF}"/>
              </a:ext>
            </a:extLst>
          </p:cNvPr>
          <p:cNvSpPr txBox="1"/>
          <p:nvPr/>
        </p:nvSpPr>
        <p:spPr>
          <a:xfrm>
            <a:off x="4513930" y="4001204"/>
            <a:ext cx="13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4" name="Geschweifte Klammer rechts 33">
            <a:extLst>
              <a:ext uri="{FF2B5EF4-FFF2-40B4-BE49-F238E27FC236}">
                <a16:creationId xmlns:a16="http://schemas.microsoft.com/office/drawing/2014/main" id="{A03ADAD9-091F-9849-983D-C860CFAA4A54}"/>
              </a:ext>
            </a:extLst>
          </p:cNvPr>
          <p:cNvSpPr/>
          <p:nvPr/>
        </p:nvSpPr>
        <p:spPr>
          <a:xfrm rot="5400000">
            <a:off x="4948044" y="3183158"/>
            <a:ext cx="248539" cy="14267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55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C76D0FE-D61E-7688-DF24-505E20134C22}"/>
              </a:ext>
            </a:extLst>
          </p:cNvPr>
          <p:cNvSpPr txBox="1"/>
          <p:nvPr/>
        </p:nvSpPr>
        <p:spPr>
          <a:xfrm>
            <a:off x="10434468" y="612716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OpenTelemetry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0DF7F8-43EC-7105-556F-6412525B5036}"/>
              </a:ext>
            </a:extLst>
          </p:cNvPr>
          <p:cNvSpPr/>
          <p:nvPr/>
        </p:nvSpPr>
        <p:spPr>
          <a:xfrm>
            <a:off x="2119421" y="1714075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C704DE-E3BF-0FAB-F462-1C3101A90617}"/>
              </a:ext>
            </a:extLst>
          </p:cNvPr>
          <p:cNvSpPr/>
          <p:nvPr/>
        </p:nvSpPr>
        <p:spPr>
          <a:xfrm>
            <a:off x="2119421" y="3483702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SDK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24261B-4462-0E8B-870A-7ADEE05672B3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6737" y="2557825"/>
            <a:ext cx="0" cy="925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BFEA0A7-04C3-DBD4-1ACB-87D1A034D0FA}"/>
              </a:ext>
            </a:extLst>
          </p:cNvPr>
          <p:cNvSpPr txBox="1"/>
          <p:nvPr/>
        </p:nvSpPr>
        <p:spPr>
          <a:xfrm>
            <a:off x="1608567" y="2836097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instrument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596B9F-8CB4-863D-7936-4F0490B9E834}"/>
              </a:ext>
            </a:extLst>
          </p:cNvPr>
          <p:cNvSpPr/>
          <p:nvPr/>
        </p:nvSpPr>
        <p:spPr>
          <a:xfrm>
            <a:off x="5995481" y="1714075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</a:t>
            </a:r>
            <a:r>
              <a:rPr lang="de-DE" sz="1600" dirty="0" err="1"/>
              <a:t>Collector</a:t>
            </a:r>
            <a:endParaRPr lang="de-DE" sz="16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988B8B8-6536-C7C6-E91A-854AFFFA9771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654053" y="2135950"/>
            <a:ext cx="23414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E566CAA-6A2C-AC45-718F-CCFBFC0E2215}"/>
              </a:ext>
            </a:extLst>
          </p:cNvPr>
          <p:cNvSpPr txBox="1"/>
          <p:nvPr/>
        </p:nvSpPr>
        <p:spPr>
          <a:xfrm>
            <a:off x="3654053" y="1766618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traces</a:t>
            </a:r>
            <a:r>
              <a:rPr lang="de-DE" dirty="0"/>
              <a:t>, logs,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AB1F73-6E98-8959-B817-D55FF32093AF}"/>
              </a:ext>
            </a:extLst>
          </p:cNvPr>
          <p:cNvSpPr txBox="1"/>
          <p:nvPr/>
        </p:nvSpPr>
        <p:spPr>
          <a:xfrm>
            <a:off x="5952597" y="788199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0" u="none" strike="noStrike" dirty="0">
                <a:effectLst/>
                <a:latin typeface="SFMono-Regular"/>
              </a:rPr>
              <a:t>Receivers:</a:t>
            </a:r>
            <a:endParaRPr lang="de-DE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effectLst/>
              </a:rPr>
              <a:t>grpc</a:t>
            </a:r>
            <a:r>
              <a:rPr lang="de-DE" sz="1600" dirty="0">
                <a:effectLst/>
              </a:rPr>
              <a:t>: 	</a:t>
            </a:r>
            <a:r>
              <a:rPr lang="de-DE" sz="1600" dirty="0" err="1">
                <a:effectLst/>
              </a:rPr>
              <a:t>endpoint</a:t>
            </a:r>
            <a:r>
              <a:rPr lang="de-DE" sz="1600" dirty="0">
                <a:effectLst/>
              </a:rPr>
              <a:t>: 4317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effectLst/>
              </a:rPr>
              <a:t>http: 	</a:t>
            </a:r>
            <a:r>
              <a:rPr lang="de-DE" sz="1600" dirty="0" err="1">
                <a:effectLst/>
              </a:rPr>
              <a:t>endpoint</a:t>
            </a:r>
            <a:r>
              <a:rPr lang="de-DE" sz="1600" dirty="0">
                <a:effectLst/>
              </a:rPr>
              <a:t>: 4318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579EBF8-3C19-43AC-28BB-4895DA5C4FBE}"/>
              </a:ext>
            </a:extLst>
          </p:cNvPr>
          <p:cNvSpPr/>
          <p:nvPr/>
        </p:nvSpPr>
        <p:spPr>
          <a:xfrm>
            <a:off x="9226460" y="1704211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Backend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8518F29-D3A4-219F-4ADD-817224D78F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530113" y="2126086"/>
            <a:ext cx="1696347" cy="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3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D879C1-02E2-090B-2D22-144C7E2CE238}"/>
              </a:ext>
            </a:extLst>
          </p:cNvPr>
          <p:cNvSpPr/>
          <p:nvPr/>
        </p:nvSpPr>
        <p:spPr>
          <a:xfrm>
            <a:off x="297712" y="148857"/>
            <a:ext cx="11812772" cy="5978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MLOps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872F87-F242-9381-E937-B7DD9664CF31}"/>
              </a:ext>
            </a:extLst>
          </p:cNvPr>
          <p:cNvSpPr/>
          <p:nvPr/>
        </p:nvSpPr>
        <p:spPr>
          <a:xfrm>
            <a:off x="400569" y="1743546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Datenmanagement (Feature Pipeline)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6621BF-0E08-5A71-1488-F273F33277C0}"/>
              </a:ext>
            </a:extLst>
          </p:cNvPr>
          <p:cNvSpPr txBox="1"/>
          <p:nvPr/>
        </p:nvSpPr>
        <p:spPr>
          <a:xfrm>
            <a:off x="10434468" y="6127161"/>
            <a:ext cx="8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MLOps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98BF8E3-EEDD-9E1C-53E3-DBF7516E08F4}"/>
              </a:ext>
            </a:extLst>
          </p:cNvPr>
          <p:cNvSpPr/>
          <p:nvPr/>
        </p:nvSpPr>
        <p:spPr>
          <a:xfrm rot="5400000">
            <a:off x="10535173" y="2870882"/>
            <a:ext cx="1026732" cy="195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8AB3E34-C6DD-C8B7-771C-5197159372BF}"/>
              </a:ext>
            </a:extLst>
          </p:cNvPr>
          <p:cNvSpPr/>
          <p:nvPr/>
        </p:nvSpPr>
        <p:spPr>
          <a:xfrm>
            <a:off x="630942" y="2104357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</a:t>
            </a:r>
            <a:r>
              <a:rPr lang="de-DE" sz="1100" dirty="0" err="1"/>
              <a:t>Extraction</a:t>
            </a:r>
            <a:endParaRPr lang="de-DE" sz="11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41BBB47-5698-3B50-E17B-D0A6EA5DCA3A}"/>
              </a:ext>
            </a:extLst>
          </p:cNvPr>
          <p:cNvSpPr/>
          <p:nvPr/>
        </p:nvSpPr>
        <p:spPr>
          <a:xfrm>
            <a:off x="1878507" y="2104356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Validation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15F0F84-73F5-6FC9-FD04-6484786CB686}"/>
              </a:ext>
            </a:extLst>
          </p:cNvPr>
          <p:cNvSpPr/>
          <p:nvPr/>
        </p:nvSpPr>
        <p:spPr>
          <a:xfrm>
            <a:off x="3109186" y="2104355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</a:t>
            </a:r>
            <a:r>
              <a:rPr lang="de-DE" sz="1100" dirty="0" err="1"/>
              <a:t>Preparation</a:t>
            </a:r>
            <a:endParaRPr lang="de-DE" sz="1100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079B07C-3A87-7F62-4DA7-3ACB02714F08}"/>
              </a:ext>
            </a:extLst>
          </p:cNvPr>
          <p:cNvSpPr/>
          <p:nvPr/>
        </p:nvSpPr>
        <p:spPr>
          <a:xfrm>
            <a:off x="400569" y="1123617"/>
            <a:ext cx="1051764" cy="5801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Data Analysis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BF8F91C-F025-3BA6-1E1A-06D461D01242}"/>
              </a:ext>
            </a:extLst>
          </p:cNvPr>
          <p:cNvSpPr/>
          <p:nvPr/>
        </p:nvSpPr>
        <p:spPr>
          <a:xfrm>
            <a:off x="6374197" y="1059242"/>
            <a:ext cx="1051764" cy="5801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 Analysis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B6E944-0C5D-B923-C845-D7559F9B08F3}"/>
              </a:ext>
            </a:extLst>
          </p:cNvPr>
          <p:cNvSpPr/>
          <p:nvPr/>
        </p:nvSpPr>
        <p:spPr>
          <a:xfrm rot="5400000">
            <a:off x="4885304" y="2858058"/>
            <a:ext cx="1026732" cy="1951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Feature Store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438414B3-74AA-7FC5-D766-B55287CBD4B8}"/>
              </a:ext>
            </a:extLst>
          </p:cNvPr>
          <p:cNvCxnSpPr>
            <a:stCxn id="11" idx="3"/>
          </p:cNvCxnSpPr>
          <p:nvPr/>
        </p:nvCxnSpPr>
        <p:spPr>
          <a:xfrm>
            <a:off x="4339865" y="2397449"/>
            <a:ext cx="657437" cy="9227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CC0172C-8B46-4400-DB4D-FC5D48666156}"/>
              </a:ext>
            </a:extLst>
          </p:cNvPr>
          <p:cNvSpPr txBox="1"/>
          <p:nvPr/>
        </p:nvSpPr>
        <p:spPr>
          <a:xfrm>
            <a:off x="4296264" y="2453693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88D8572-54A5-508E-9E43-33878E45C005}"/>
              </a:ext>
            </a:extLst>
          </p:cNvPr>
          <p:cNvSpPr/>
          <p:nvPr/>
        </p:nvSpPr>
        <p:spPr>
          <a:xfrm>
            <a:off x="6374197" y="1703788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Modelltraining (Training Pipeline)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99D53EBB-6A00-CD6A-628A-85711915FD21}"/>
              </a:ext>
            </a:extLst>
          </p:cNvPr>
          <p:cNvSpPr/>
          <p:nvPr/>
        </p:nvSpPr>
        <p:spPr>
          <a:xfrm>
            <a:off x="6604356" y="2147242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Training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977B4CBE-1481-B90B-E80E-FA0C2F307328}"/>
              </a:ext>
            </a:extLst>
          </p:cNvPr>
          <p:cNvSpPr/>
          <p:nvPr/>
        </p:nvSpPr>
        <p:spPr>
          <a:xfrm>
            <a:off x="7827791" y="2147241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Evaluation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E8991386-B561-72B3-5D32-C720CEB2E531}"/>
              </a:ext>
            </a:extLst>
          </p:cNvPr>
          <p:cNvSpPr/>
          <p:nvPr/>
        </p:nvSpPr>
        <p:spPr>
          <a:xfrm>
            <a:off x="9058470" y="214724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Validation</a:t>
            </a:r>
          </a:p>
        </p:txBody>
      </p: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B2A5BEAD-BA94-15E0-8B50-1DBF4EFF42B0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5518868" y="2477714"/>
            <a:ext cx="975351" cy="735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4D7A2F8-679E-8E71-A5BB-9CE65331522F}"/>
              </a:ext>
            </a:extLst>
          </p:cNvPr>
          <p:cNvSpPr txBox="1"/>
          <p:nvPr/>
        </p:nvSpPr>
        <p:spPr>
          <a:xfrm>
            <a:off x="5616575" y="2397168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4FFF38E6-C7F0-7786-AC70-2C52A0243FF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10313493" y="2357691"/>
            <a:ext cx="735046" cy="9753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A88D6D9-3042-2F6D-E445-4F58BF641A3A}"/>
              </a:ext>
            </a:extLst>
          </p:cNvPr>
          <p:cNvSpPr txBox="1"/>
          <p:nvPr/>
        </p:nvSpPr>
        <p:spPr>
          <a:xfrm>
            <a:off x="10333149" y="2357690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Model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85BEDC1-657B-FC8D-091D-2BC85F2E50F6}"/>
              </a:ext>
            </a:extLst>
          </p:cNvPr>
          <p:cNvSpPr/>
          <p:nvPr/>
        </p:nvSpPr>
        <p:spPr>
          <a:xfrm>
            <a:off x="6374197" y="4500309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Modellbereitstellung (</a:t>
            </a:r>
            <a:r>
              <a:rPr lang="de-DE" dirty="0" err="1">
                <a:solidFill>
                  <a:sysClr val="windowText" lastClr="000000"/>
                </a:solidFill>
              </a:rPr>
              <a:t>Inference</a:t>
            </a:r>
            <a:r>
              <a:rPr lang="de-DE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411FCD52-594A-F2B1-BB57-C33C3E509A69}"/>
              </a:ext>
            </a:extLst>
          </p:cNvPr>
          <p:cNvCxnSpPr>
            <a:stCxn id="3" idx="3"/>
            <a:endCxn id="31" idx="3"/>
          </p:cNvCxnSpPr>
          <p:nvPr/>
        </p:nvCxnSpPr>
        <p:spPr>
          <a:xfrm rot="5400000">
            <a:off x="10283798" y="4389470"/>
            <a:ext cx="794437" cy="7350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24550F16-9A5B-44F1-91A3-258DA3AD849B}"/>
              </a:ext>
            </a:extLst>
          </p:cNvPr>
          <p:cNvSpPr/>
          <p:nvPr/>
        </p:nvSpPr>
        <p:spPr>
          <a:xfrm>
            <a:off x="9021248" y="494687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Loading</a:t>
            </a:r>
            <a:endParaRPr lang="de-DE" sz="1100" dirty="0"/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3B92E7AF-64AF-075E-2541-BC886C32DFDB}"/>
              </a:ext>
            </a:extLst>
          </p:cNvPr>
          <p:cNvSpPr/>
          <p:nvPr/>
        </p:nvSpPr>
        <p:spPr>
          <a:xfrm>
            <a:off x="7817963" y="494687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Prediction</a:t>
            </a:r>
            <a:endParaRPr lang="de-DE" sz="1100" dirty="0"/>
          </a:p>
        </p:txBody>
      </p: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3627F10-871A-9644-AED0-5D99E2E7A266}"/>
              </a:ext>
            </a:extLst>
          </p:cNvPr>
          <p:cNvSpPr/>
          <p:nvPr/>
        </p:nvSpPr>
        <p:spPr>
          <a:xfrm>
            <a:off x="6645959" y="4959547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Observability</a:t>
            </a:r>
            <a:endParaRPr lang="de-DE" sz="1100" dirty="0"/>
          </a:p>
        </p:txBody>
      </p:sp>
      <p:cxnSp>
        <p:nvCxnSpPr>
          <p:cNvPr id="38" name="Gewinkelte Verbindung 37">
            <a:extLst>
              <a:ext uri="{FF2B5EF4-FFF2-40B4-BE49-F238E27FC236}">
                <a16:creationId xmlns:a16="http://schemas.microsoft.com/office/drawing/2014/main" id="{66510131-DF0B-B2E2-158A-E22A32FBAF6D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5398671" y="4346952"/>
            <a:ext cx="975527" cy="8072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AB236B3-0611-02D5-5E28-427DF049099B}"/>
              </a:ext>
            </a:extLst>
          </p:cNvPr>
          <p:cNvSpPr txBox="1"/>
          <p:nvPr/>
        </p:nvSpPr>
        <p:spPr>
          <a:xfrm>
            <a:off x="5524255" y="4544558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04CC954-A775-44CA-A0E8-41352AE2B537}"/>
              </a:ext>
            </a:extLst>
          </p:cNvPr>
          <p:cNvSpPr txBox="1"/>
          <p:nvPr/>
        </p:nvSpPr>
        <p:spPr>
          <a:xfrm>
            <a:off x="10381094" y="47093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0726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Use Cases Umsetzung</a:t>
            </a:r>
          </a:p>
        </p:txBody>
      </p:sp>
    </p:spTree>
    <p:extLst>
      <p:ext uri="{BB962C8B-B14F-4D97-AF65-F5344CB8AC3E}">
        <p14:creationId xmlns:p14="http://schemas.microsoft.com/office/powerpoint/2010/main" val="201930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0875550" y="6488668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 Cases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1493723" y="4189244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Conversational</a:t>
            </a:r>
            <a:r>
              <a:rPr lang="de-DE" sz="1600" dirty="0">
                <a:solidFill>
                  <a:schemeClr val="tx1"/>
                </a:solidFill>
              </a:rPr>
              <a:t> AI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8935C-0424-F2E5-2F63-7E96E312D2DC}"/>
              </a:ext>
            </a:extLst>
          </p:cNvPr>
          <p:cNvCxnSpPr/>
          <p:nvPr/>
        </p:nvCxnSpPr>
        <p:spPr>
          <a:xfrm flipV="1">
            <a:off x="1254642" y="701749"/>
            <a:ext cx="0" cy="501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B79B18-BD8F-7B7B-7369-8EBE222DB8F9}"/>
              </a:ext>
            </a:extLst>
          </p:cNvPr>
          <p:cNvCxnSpPr>
            <a:cxnSpLocks/>
          </p:cNvCxnSpPr>
          <p:nvPr/>
        </p:nvCxnSpPr>
        <p:spPr>
          <a:xfrm>
            <a:off x="1109331" y="5564371"/>
            <a:ext cx="5748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39C4ABB-579E-F5D4-05BC-648394F199B5}"/>
              </a:ext>
            </a:extLst>
          </p:cNvPr>
          <p:cNvSpPr txBox="1"/>
          <p:nvPr/>
        </p:nvSpPr>
        <p:spPr>
          <a:xfrm>
            <a:off x="5726552" y="559272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Autonomie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C376AC-BA79-79D9-36B4-C2F9B776DF58}"/>
              </a:ext>
            </a:extLst>
          </p:cNvPr>
          <p:cNvSpPr txBox="1"/>
          <p:nvPr/>
        </p:nvSpPr>
        <p:spPr>
          <a:xfrm rot="16200000">
            <a:off x="80491" y="1333709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Spezialisierung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5D665A4-941C-0952-8AE0-1EC3C54B38A8}"/>
              </a:ext>
            </a:extLst>
          </p:cNvPr>
          <p:cNvSpPr/>
          <p:nvPr/>
        </p:nvSpPr>
        <p:spPr>
          <a:xfrm>
            <a:off x="3294168" y="2788369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Copilot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54CFACF8-B03B-CD84-A797-3E5F1B7F74AA}"/>
              </a:ext>
            </a:extLst>
          </p:cNvPr>
          <p:cNvSpPr/>
          <p:nvPr/>
        </p:nvSpPr>
        <p:spPr>
          <a:xfrm>
            <a:off x="5032745" y="1223415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Multi-Agent Problem Solver</a:t>
            </a:r>
          </a:p>
        </p:txBody>
      </p:sp>
    </p:spTree>
    <p:extLst>
      <p:ext uri="{BB962C8B-B14F-4D97-AF65-F5344CB8AC3E}">
        <p14:creationId xmlns:p14="http://schemas.microsoft.com/office/powerpoint/2010/main" val="356959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F7C22-7EFA-42F7-4FA3-4E5F7C666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6F7E6-A903-4E7D-0AA5-8E56AE901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65EC95-E49E-5D57-1CA8-DC4C730AA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Daten Management</a:t>
            </a:r>
          </a:p>
        </p:txBody>
      </p:sp>
    </p:spTree>
    <p:extLst>
      <p:ext uri="{BB962C8B-B14F-4D97-AF65-F5344CB8AC3E}">
        <p14:creationId xmlns:p14="http://schemas.microsoft.com/office/powerpoint/2010/main" val="438824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>
            <a:extLst>
              <a:ext uri="{FF2B5EF4-FFF2-40B4-BE49-F238E27FC236}">
                <a16:creationId xmlns:a16="http://schemas.microsoft.com/office/drawing/2014/main" id="{00CF6E75-1614-ACC5-A691-DC5003A187D5}"/>
              </a:ext>
            </a:extLst>
          </p:cNvPr>
          <p:cNvSpPr/>
          <p:nvPr/>
        </p:nvSpPr>
        <p:spPr>
          <a:xfrm>
            <a:off x="10050910" y="353901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Spent</a:t>
            </a:r>
            <a:r>
              <a:rPr lang="de-DE" dirty="0"/>
              <a:t> &amp;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26146730-C944-626B-6FD8-36015A90071B}"/>
              </a:ext>
            </a:extLst>
          </p:cNvPr>
          <p:cNvSpPr/>
          <p:nvPr/>
        </p:nvSpPr>
        <p:spPr>
          <a:xfrm>
            <a:off x="10050910" y="2146449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7C1E7582-6CA7-C8DC-5F20-AB6030411ADF}"/>
              </a:ext>
            </a:extLst>
          </p:cNvPr>
          <p:cNvSpPr/>
          <p:nvPr/>
        </p:nvSpPr>
        <p:spPr>
          <a:xfrm>
            <a:off x="7105174" y="5551553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0E119669-EFB6-5B06-1495-F8218E4A136C}"/>
              </a:ext>
            </a:extLst>
          </p:cNvPr>
          <p:cNvSpPr/>
          <p:nvPr/>
        </p:nvSpPr>
        <p:spPr>
          <a:xfrm>
            <a:off x="3845753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Tracing</a:t>
            </a:r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AED4C157-EDFB-B463-442F-EDB99E070F57}"/>
              </a:ext>
            </a:extLst>
          </p:cNvPr>
          <p:cNvSpPr/>
          <p:nvPr/>
        </p:nvSpPr>
        <p:spPr>
          <a:xfrm>
            <a:off x="3254105" y="1362205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957449E-979E-2C26-ED67-0ECB86B75333}"/>
              </a:ext>
            </a:extLst>
          </p:cNvPr>
          <p:cNvSpPr/>
          <p:nvPr/>
        </p:nvSpPr>
        <p:spPr>
          <a:xfrm>
            <a:off x="489098" y="1722783"/>
            <a:ext cx="1839432" cy="1552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Identity- &amp; Access-management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Keycloak</a:t>
            </a:r>
            <a:r>
              <a:rPr lang="de-DE" sz="1400" dirty="0"/>
              <a:t>, </a:t>
            </a:r>
            <a:r>
              <a:rPr lang="de-DE" sz="1400" dirty="0" err="1"/>
              <a:t>OpenID</a:t>
            </a:r>
            <a:r>
              <a:rPr lang="de-DE" sz="1400" dirty="0"/>
              <a:t> Connect)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40AFFF81-19CF-984B-07BD-6017D3FA5DB9}"/>
              </a:ext>
            </a:extLst>
          </p:cNvPr>
          <p:cNvSpPr/>
          <p:nvPr/>
        </p:nvSpPr>
        <p:spPr>
          <a:xfrm>
            <a:off x="641498" y="442718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Active</a:t>
            </a:r>
            <a:r>
              <a:rPr lang="de-DE" dirty="0"/>
              <a:t> Directory / LDAP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636A109-E10B-38F1-B3D3-375329AC812A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1408814" y="3274828"/>
            <a:ext cx="0" cy="115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98013099-4ED0-FF7A-6AC4-03FE988689A2}"/>
              </a:ext>
            </a:extLst>
          </p:cNvPr>
          <p:cNvSpPr/>
          <p:nvPr/>
        </p:nvSpPr>
        <p:spPr>
          <a:xfrm>
            <a:off x="2939142" y="446314"/>
            <a:ext cx="8948039" cy="6030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KI-Plattform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A25B2B-13D3-5CA9-D655-C9B289069FB6}"/>
              </a:ext>
            </a:extLst>
          </p:cNvPr>
          <p:cNvSpPr txBox="1"/>
          <p:nvPr/>
        </p:nvSpPr>
        <p:spPr>
          <a:xfrm>
            <a:off x="489098" y="570426"/>
            <a:ext cx="237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Single </a:t>
            </a:r>
            <a:r>
              <a:rPr lang="de-DE" b="0" i="1" u="none" strike="noStrike" dirty="0" err="1">
                <a:solidFill>
                  <a:srgbClr val="161C1F"/>
                </a:solidFill>
                <a:effectLst/>
                <a:latin typeface="IBMPlexSans"/>
              </a:rPr>
              <a:t>Sign</a:t>
            </a: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-On (SSO)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Identitäten</a:t>
            </a:r>
            <a:endParaRPr lang="de-DE" i="1" dirty="0">
              <a:solidFill>
                <a:srgbClr val="161C1F"/>
              </a:solidFill>
              <a:latin typeface="IBMPlex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Zugriffskontrolle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A90E269-C4F8-D486-6FF4-E7AD295909D0}"/>
              </a:ext>
            </a:extLst>
          </p:cNvPr>
          <p:cNvSpPr/>
          <p:nvPr/>
        </p:nvSpPr>
        <p:spPr>
          <a:xfrm>
            <a:off x="3091544" y="901149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Chat-Anwendung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97555AFE-0C10-624E-16A7-00389705C7B4}"/>
              </a:ext>
            </a:extLst>
          </p:cNvPr>
          <p:cNvSpPr/>
          <p:nvPr/>
        </p:nvSpPr>
        <p:spPr>
          <a:xfrm>
            <a:off x="3227642" y="3376940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78E2FD8-7CE5-A3C8-2660-FBFE229BC097}"/>
              </a:ext>
            </a:extLst>
          </p:cNvPr>
          <p:cNvSpPr/>
          <p:nvPr/>
        </p:nvSpPr>
        <p:spPr>
          <a:xfrm>
            <a:off x="3091543" y="2885360"/>
            <a:ext cx="2288841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RAG-Anwendung</a:t>
            </a:r>
          </a:p>
        </p:txBody>
      </p:sp>
      <p:sp>
        <p:nvSpPr>
          <p:cNvPr id="20" name="Zylinder 19">
            <a:extLst>
              <a:ext uri="{FF2B5EF4-FFF2-40B4-BE49-F238E27FC236}">
                <a16:creationId xmlns:a16="http://schemas.microsoft.com/office/drawing/2014/main" id="{AE397221-8B8A-EBEF-729C-7B39DFF42408}"/>
              </a:ext>
            </a:extLst>
          </p:cNvPr>
          <p:cNvSpPr/>
          <p:nvPr/>
        </p:nvSpPr>
        <p:spPr>
          <a:xfrm>
            <a:off x="7009589" y="3376940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Knowledge</a:t>
            </a:r>
          </a:p>
        </p:txBody>
      </p:sp>
      <p:sp>
        <p:nvSpPr>
          <p:cNvPr id="21" name="Zylinder 20">
            <a:extLst>
              <a:ext uri="{FF2B5EF4-FFF2-40B4-BE49-F238E27FC236}">
                <a16:creationId xmlns:a16="http://schemas.microsoft.com/office/drawing/2014/main" id="{BB798642-A676-9CAB-C740-D8007486A76A}"/>
              </a:ext>
            </a:extLst>
          </p:cNvPr>
          <p:cNvSpPr/>
          <p:nvPr/>
        </p:nvSpPr>
        <p:spPr>
          <a:xfrm>
            <a:off x="6976526" y="136220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Prompt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DF45D56-5094-3FA4-D4D9-188468C0E0A3}"/>
              </a:ext>
            </a:extLst>
          </p:cNvPr>
          <p:cNvSpPr/>
          <p:nvPr/>
        </p:nvSpPr>
        <p:spPr>
          <a:xfrm>
            <a:off x="5507852" y="901149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API-Gateway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F2BD460-5B93-1A88-3AEC-17C16FCE35F1}"/>
              </a:ext>
            </a:extLst>
          </p:cNvPr>
          <p:cNvSpPr/>
          <p:nvPr/>
        </p:nvSpPr>
        <p:spPr>
          <a:xfrm>
            <a:off x="6570465" y="911014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Chat-Services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44C288E-CD46-8F86-1616-CB3B7C27E543}"/>
              </a:ext>
            </a:extLst>
          </p:cNvPr>
          <p:cNvSpPr/>
          <p:nvPr/>
        </p:nvSpPr>
        <p:spPr>
          <a:xfrm>
            <a:off x="6576793" y="2883597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RAG-Services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6EA0DD-2BA1-A071-CEF6-F74913991835}"/>
              </a:ext>
            </a:extLst>
          </p:cNvPr>
          <p:cNvSpPr/>
          <p:nvPr/>
        </p:nvSpPr>
        <p:spPr>
          <a:xfrm>
            <a:off x="8967361" y="895772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LLM-Gateway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7CED32-7A52-278C-9F06-CFDA59009A02}"/>
              </a:ext>
            </a:extLst>
          </p:cNvPr>
          <p:cNvSpPr/>
          <p:nvPr/>
        </p:nvSpPr>
        <p:spPr>
          <a:xfrm rot="5400000">
            <a:off x="6175851" y="1769141"/>
            <a:ext cx="661308" cy="6792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Observability</a:t>
            </a:r>
            <a:endParaRPr lang="de-DE" sz="1400" dirty="0"/>
          </a:p>
        </p:txBody>
      </p:sp>
      <p:sp>
        <p:nvSpPr>
          <p:cNvPr id="27" name="Zylinder 26">
            <a:extLst>
              <a:ext uri="{FF2B5EF4-FFF2-40B4-BE49-F238E27FC236}">
                <a16:creationId xmlns:a16="http://schemas.microsoft.com/office/drawing/2014/main" id="{D54D39D9-FF35-DEC3-8EA5-928E82D3276C}"/>
              </a:ext>
            </a:extLst>
          </p:cNvPr>
          <p:cNvSpPr/>
          <p:nvPr/>
        </p:nvSpPr>
        <p:spPr>
          <a:xfrm>
            <a:off x="5474958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</a:t>
            </a:r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D3D065C-DB18-8A76-9FA0-EB5DEDC8648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28530" y="2498805"/>
            <a:ext cx="6106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9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23D7-6CC6-CA51-2D81-660A082D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FFAF25-D36F-9019-8ED4-7078DB29F629}"/>
              </a:ext>
            </a:extLst>
          </p:cNvPr>
          <p:cNvSpPr txBox="1"/>
          <p:nvPr/>
        </p:nvSpPr>
        <p:spPr>
          <a:xfrm>
            <a:off x="11322115" y="6488668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E66DC1-CA9F-D43A-0D2E-5D0B2E2CFB5F}"/>
              </a:ext>
            </a:extLst>
          </p:cNvPr>
          <p:cNvSpPr/>
          <p:nvPr/>
        </p:nvSpPr>
        <p:spPr>
          <a:xfrm>
            <a:off x="4654496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010A9-91F4-0B45-12EC-6768CA21BD72}"/>
              </a:ext>
            </a:extLst>
          </p:cNvPr>
          <p:cNvSpPr/>
          <p:nvPr/>
        </p:nvSpPr>
        <p:spPr>
          <a:xfrm>
            <a:off x="8107664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16915D-80C3-E05B-6A65-E7724D90C7F7}"/>
              </a:ext>
            </a:extLst>
          </p:cNvPr>
          <p:cNvSpPr/>
          <p:nvPr/>
        </p:nvSpPr>
        <p:spPr>
          <a:xfrm>
            <a:off x="2927912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381498-4C2A-1855-96A0-7F09F1261875}"/>
              </a:ext>
            </a:extLst>
          </p:cNvPr>
          <p:cNvSpPr/>
          <p:nvPr/>
        </p:nvSpPr>
        <p:spPr>
          <a:xfrm>
            <a:off x="5561118" y="1970088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718F55-E8A9-F955-17B6-193A78287F34}"/>
              </a:ext>
            </a:extLst>
          </p:cNvPr>
          <p:cNvSpPr/>
          <p:nvPr/>
        </p:nvSpPr>
        <p:spPr>
          <a:xfrm>
            <a:off x="6381080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7B5A25AA-6C14-5B72-9FBB-96E7E5046B8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4704250" y="1804816"/>
            <a:ext cx="615162" cy="26332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EDE3A5E9-3FBE-D426-2F26-FA78A93D6041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5567542" y="2668108"/>
            <a:ext cx="615162" cy="9066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6D1CF24-E018-7D96-FE1D-E7F3F896715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6430834" y="2711438"/>
            <a:ext cx="615162" cy="819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E49A342E-35A3-B14A-9CE6-6010210BF35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7294126" y="1848146"/>
            <a:ext cx="615162" cy="25465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7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62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63E4B6-3EB6-3756-1F37-9D1B92114633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3716C7-DF99-FBC7-3B42-8128D9206E77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50494332-732F-8014-7B78-D85C55507B8E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16248A-08E2-2FCC-7ABF-538764CEE16B}"/>
              </a:ext>
            </a:extLst>
          </p:cNvPr>
          <p:cNvSpPr/>
          <p:nvPr/>
        </p:nvSpPr>
        <p:spPr>
          <a:xfrm>
            <a:off x="6724660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2B31B6-486D-EC46-D9EF-EA32B5EFB3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7D7115B-5516-AF3C-AA69-46CE46C071E0}"/>
              </a:ext>
            </a:extLst>
          </p:cNvPr>
          <p:cNvSpPr txBox="1"/>
          <p:nvPr/>
        </p:nvSpPr>
        <p:spPr>
          <a:xfrm>
            <a:off x="5635042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62FA411-6579-9D23-FE53-569CB4AE74AA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3DCBA61-95F3-C1DE-8500-5E99B0F8F658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B112-4B1A-D2D9-20F1-877C11E4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4DAA37-F0E9-3826-DAEC-BE8903BF761A}"/>
              </a:ext>
            </a:extLst>
          </p:cNvPr>
          <p:cNvSpPr txBox="1"/>
          <p:nvPr/>
        </p:nvSpPr>
        <p:spPr>
          <a:xfrm>
            <a:off x="11322115" y="6488668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EBE20-32DC-1E65-F336-90BEF31134F9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B99027-B9D7-C065-9C13-B9370806F085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CFCB836C-1D4F-460E-5722-80136CB14315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47BC5-85A6-F1F0-3D3C-B3714789684F}"/>
              </a:ext>
            </a:extLst>
          </p:cNvPr>
          <p:cNvSpPr/>
          <p:nvPr/>
        </p:nvSpPr>
        <p:spPr>
          <a:xfrm>
            <a:off x="6724660" y="1103781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22DD4-B31C-C135-D9FB-EE367C642621}"/>
              </a:ext>
            </a:extLst>
          </p:cNvPr>
          <p:cNvSpPr txBox="1"/>
          <p:nvPr/>
        </p:nvSpPr>
        <p:spPr>
          <a:xfrm>
            <a:off x="6016487" y="18697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81FB52-AD59-BE96-9E60-6DD7763DAB0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ED397CF-CD1B-E9AA-A5FE-25D12F949D04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FD09F7C4-9C43-9233-15B0-2FBB683968A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1749287"/>
            <a:ext cx="1476799" cy="16797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30D464B-6D9D-7E38-80D1-EA8DBB40D667}"/>
              </a:ext>
            </a:extLst>
          </p:cNvPr>
          <p:cNvSpPr/>
          <p:nvPr/>
        </p:nvSpPr>
        <p:spPr>
          <a:xfrm>
            <a:off x="6718923" y="278434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Fachverfahren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1E8E102F-51A7-E915-6136-3DF6A0B6E1C0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5247861" y="3429000"/>
            <a:ext cx="1471062" cy="8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41A85E1-20F1-748C-D8CB-985574DAE2C5}"/>
              </a:ext>
            </a:extLst>
          </p:cNvPr>
          <p:cNvSpPr txBox="1"/>
          <p:nvPr/>
        </p:nvSpPr>
        <p:spPr>
          <a:xfrm>
            <a:off x="6095709" y="34037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RPC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A6D7A5-9F00-19CD-6CC0-9CEB1A93E8F7}"/>
              </a:ext>
            </a:extLst>
          </p:cNvPr>
          <p:cNvSpPr/>
          <p:nvPr/>
        </p:nvSpPr>
        <p:spPr>
          <a:xfrm>
            <a:off x="6724660" y="4483086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Sandbox</a:t>
            </a:r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1ED1FF8A-949E-1BFB-9E90-84F49C35F7FF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5247861" y="3429000"/>
            <a:ext cx="1476799" cy="16995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7C3D592-0B7B-2749-D5E8-C99D943FD1F9}"/>
              </a:ext>
            </a:extLst>
          </p:cNvPr>
          <p:cNvSpPr txBox="1"/>
          <p:nvPr/>
        </p:nvSpPr>
        <p:spPr>
          <a:xfrm>
            <a:off x="5754843" y="5181602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6616D8-E7D2-EED6-1440-C328B0431A4A}"/>
              </a:ext>
            </a:extLst>
          </p:cNvPr>
          <p:cNvSpPr txBox="1"/>
          <p:nvPr/>
        </p:nvSpPr>
        <p:spPr>
          <a:xfrm>
            <a:off x="11322115" y="6488668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205BB8-847E-EBB2-8B2F-46DD0FA0BC58}"/>
              </a:ext>
            </a:extLst>
          </p:cNvPr>
          <p:cNvSpPr/>
          <p:nvPr/>
        </p:nvSpPr>
        <p:spPr>
          <a:xfrm>
            <a:off x="3776051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C291F3-0537-4AAC-57E1-F3E1222362A2}"/>
              </a:ext>
            </a:extLst>
          </p:cNvPr>
          <p:cNvSpPr/>
          <p:nvPr/>
        </p:nvSpPr>
        <p:spPr>
          <a:xfrm>
            <a:off x="3776051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449BFB25-BFE6-AACE-5D7B-EA86A8984214}"/>
              </a:ext>
            </a:extLst>
          </p:cNvPr>
          <p:cNvSpPr/>
          <p:nvPr/>
        </p:nvSpPr>
        <p:spPr>
          <a:xfrm>
            <a:off x="1113183" y="2787132"/>
            <a:ext cx="2275686" cy="12873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Framework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5F0B66-35BB-2B71-AF9E-5EE39A74C319}"/>
              </a:ext>
            </a:extLst>
          </p:cNvPr>
          <p:cNvSpPr/>
          <p:nvPr/>
        </p:nvSpPr>
        <p:spPr>
          <a:xfrm>
            <a:off x="8420938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226F0F9-01BC-27E9-7B0B-CC23425489D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944139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4AD29CD-6E0D-4B86-AAF1-DBDEAE458405}"/>
              </a:ext>
            </a:extLst>
          </p:cNvPr>
          <p:cNvSpPr txBox="1"/>
          <p:nvPr/>
        </p:nvSpPr>
        <p:spPr>
          <a:xfrm>
            <a:off x="7331320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70699F-3085-B632-49B0-B60E6584C417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360095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3410C5E-28FB-5A42-76BF-14177615CD57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388869" y="3429000"/>
            <a:ext cx="387182" cy="1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FC80FBA4-AD69-1285-C631-A022AB35BDFD}"/>
              </a:ext>
            </a:extLst>
          </p:cNvPr>
          <p:cNvSpPr/>
          <p:nvPr/>
        </p:nvSpPr>
        <p:spPr>
          <a:xfrm>
            <a:off x="3776051" y="4611756"/>
            <a:ext cx="3168088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Datenquelle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C0CCDE-B912-9D23-8CCC-031A31C55106}"/>
              </a:ext>
            </a:extLst>
          </p:cNvPr>
          <p:cNvCxnSpPr>
            <a:stCxn id="3" idx="2"/>
            <a:endCxn id="19" idx="1"/>
          </p:cNvCxnSpPr>
          <p:nvPr/>
        </p:nvCxnSpPr>
        <p:spPr>
          <a:xfrm>
            <a:off x="5360095" y="4074505"/>
            <a:ext cx="0" cy="537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32B9BF0-42C0-A960-DFB4-3E320B8604AC}"/>
              </a:ext>
            </a:extLst>
          </p:cNvPr>
          <p:cNvSpPr/>
          <p:nvPr/>
        </p:nvSpPr>
        <p:spPr bwMode="gray">
          <a:xfrm>
            <a:off x="6324528" y="1388257"/>
            <a:ext cx="2867226" cy="3767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ABF9221-309B-05D2-27F1-5762CF84DD05}"/>
              </a:ext>
            </a:extLst>
          </p:cNvPr>
          <p:cNvSpPr/>
          <p:nvPr/>
        </p:nvSpPr>
        <p:spPr bwMode="gray">
          <a:xfrm>
            <a:off x="6621366" y="3979787"/>
            <a:ext cx="914400" cy="9144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Reasoning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50D81D-0FB8-2B32-B9FE-3685E4814FD6}"/>
              </a:ext>
            </a:extLst>
          </p:cNvPr>
          <p:cNvSpPr/>
          <p:nvPr/>
        </p:nvSpPr>
        <p:spPr bwMode="gray">
          <a:xfrm>
            <a:off x="1205948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9AE25E2-72E4-EC49-8680-60C34E22DB2A}"/>
              </a:ext>
            </a:extLst>
          </p:cNvPr>
          <p:cNvSpPr/>
          <p:nvPr/>
        </p:nvSpPr>
        <p:spPr bwMode="gray">
          <a:xfrm>
            <a:off x="2828365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Decision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04E9B34-85C7-C6A8-1DF4-8F2CA8C24225}"/>
              </a:ext>
            </a:extLst>
          </p:cNvPr>
          <p:cNvSpPr/>
          <p:nvPr/>
        </p:nvSpPr>
        <p:spPr bwMode="gray">
          <a:xfrm>
            <a:off x="9425755" y="3698837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F42AC78-B42F-7488-AFA9-33FF85107A81}"/>
              </a:ext>
            </a:extLst>
          </p:cNvPr>
          <p:cNvSpPr/>
          <p:nvPr/>
        </p:nvSpPr>
        <p:spPr bwMode="gray">
          <a:xfrm>
            <a:off x="6543055" y="1948407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F19667F-EBB5-7F11-B1C6-F5E5FC94A041}"/>
              </a:ext>
            </a:extLst>
          </p:cNvPr>
          <p:cNvSpPr/>
          <p:nvPr/>
        </p:nvSpPr>
        <p:spPr bwMode="gray">
          <a:xfrm>
            <a:off x="6519600" y="3702841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A2848D-2A8A-43EC-A663-B0A40D1CCFC2}"/>
              </a:ext>
            </a:extLst>
          </p:cNvPr>
          <p:cNvSpPr/>
          <p:nvPr/>
        </p:nvSpPr>
        <p:spPr bwMode="gray">
          <a:xfrm>
            <a:off x="7805392" y="3702840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2" name="Gekrümmte Verbindung 11">
            <a:extLst>
              <a:ext uri="{FF2B5EF4-FFF2-40B4-BE49-F238E27FC236}">
                <a16:creationId xmlns:a16="http://schemas.microsoft.com/office/drawing/2014/main" id="{FC6B889C-E4A8-E548-87B5-589AF3370128}"/>
              </a:ext>
            </a:extLst>
          </p:cNvPr>
          <p:cNvCxnSpPr>
            <a:stCxn id="11" idx="0"/>
            <a:endCxn id="7" idx="0"/>
          </p:cNvCxnSpPr>
          <p:nvPr/>
        </p:nvCxnSpPr>
        <p:spPr>
          <a:xfrm rot="5400000" flipH="1" flipV="1">
            <a:off x="9215436" y="2841890"/>
            <a:ext cx="4003" cy="1717898"/>
          </a:xfrm>
          <a:prstGeom prst="curvedConnector3">
            <a:avLst>
              <a:gd name="adj1" fmla="val 11082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30BE2450-6948-F60A-2539-A7B06E3A857A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5400000">
            <a:off x="9215436" y="3387012"/>
            <a:ext cx="4003" cy="1717898"/>
          </a:xfrm>
          <a:prstGeom prst="curvedConnector3">
            <a:avLst>
              <a:gd name="adj1" fmla="val 11082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9F9B59A-AC4B-6ED7-276B-8A89E3C715E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625791" y="3975402"/>
            <a:ext cx="17960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371F1EB-22C4-7823-31A5-0C762C801A3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7072696" y="2493530"/>
            <a:ext cx="23455" cy="12093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D404EB-E0D9-8AA6-8321-BF7000FB44C8}"/>
              </a:ext>
            </a:extLst>
          </p:cNvPr>
          <p:cNvSpPr/>
          <p:nvPr/>
        </p:nvSpPr>
        <p:spPr bwMode="gray">
          <a:xfrm>
            <a:off x="7921901" y="1948406"/>
            <a:ext cx="1106191" cy="545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Cognitive</a:t>
            </a:r>
            <a:r>
              <a:rPr lang="de-DE" sz="1400" dirty="0">
                <a:solidFill>
                  <a:schemeClr val="tx1"/>
                </a:solidFill>
              </a:rPr>
              <a:t> Skills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53C69240-FD6C-BDB4-F06D-9DD1E8CAD0B8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rot="5400000" flipH="1" flipV="1">
            <a:off x="7169190" y="2397035"/>
            <a:ext cx="1209312" cy="14023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71446E5-C4C5-CF54-8863-54B3FB5583D2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FF252B-4DA6-93B5-4F0E-F7DFBC1BE470}"/>
              </a:ext>
            </a:extLst>
          </p:cNvPr>
          <p:cNvSpPr/>
          <p:nvPr/>
        </p:nvSpPr>
        <p:spPr>
          <a:xfrm>
            <a:off x="1203783" y="28910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9D85B7-D90A-EB66-21D4-097FFAFE0CFE}"/>
              </a:ext>
            </a:extLst>
          </p:cNvPr>
          <p:cNvSpPr/>
          <p:nvPr/>
        </p:nvSpPr>
        <p:spPr>
          <a:xfrm>
            <a:off x="1203783" y="21749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68B187-EEFD-48CD-C328-420B4B30D903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787827" y="26117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4E60CE-721E-44F8-FB2D-7631CEF802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46922" y="1593272"/>
            <a:ext cx="9657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36D16D9-96D6-FCA1-A1DC-26A53E1F8F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78996" y="1593272"/>
            <a:ext cx="0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1D6920EB-B4F3-6E0C-1B5F-E9E54D344689}"/>
              </a:ext>
            </a:extLst>
          </p:cNvPr>
          <p:cNvSpPr/>
          <p:nvPr/>
        </p:nvSpPr>
        <p:spPr bwMode="gray">
          <a:xfrm>
            <a:off x="2137196" y="4834552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A668F0-43F1-1D75-016E-528C45A4474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2787827" y="4182105"/>
            <a:ext cx="0" cy="65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54C51CAB-9128-9EB4-81C9-6F1A0191C1DC}"/>
              </a:ext>
            </a:extLst>
          </p:cNvPr>
          <p:cNvSpPr/>
          <p:nvPr/>
        </p:nvSpPr>
        <p:spPr>
          <a:xfrm rot="10800000">
            <a:off x="4982730" y="2091795"/>
            <a:ext cx="344245" cy="2674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2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Macintosh PowerPoint</Application>
  <PresentationFormat>Breitbild</PresentationFormat>
  <Paragraphs>259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IBMPlexSans</vt:lpstr>
      <vt:lpstr>SFMono-Regular</vt:lpstr>
      <vt:lpstr>Office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23</cp:revision>
  <dcterms:created xsi:type="dcterms:W3CDTF">2025-01-17T07:04:52Z</dcterms:created>
  <dcterms:modified xsi:type="dcterms:W3CDTF">2025-02-12T10:25:41Z</dcterms:modified>
</cp:coreProperties>
</file>