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56" r:id="rId4"/>
    <p:sldId id="257" r:id="rId5"/>
    <p:sldId id="259" r:id="rId6"/>
    <p:sldId id="260" r:id="rId7"/>
    <p:sldId id="258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65"/>
  </p:normalViewPr>
  <p:slideViewPr>
    <p:cSldViewPr snapToGrid="0">
      <p:cViewPr varScale="1">
        <p:scale>
          <a:sx n="120" d="100"/>
          <a:sy n="120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776775-887B-294A-65A9-D065BB975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21DF75D-45C4-1BB1-1AC1-EE8D65E1A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BDF7B6-A2BD-5206-187F-E2E87AB3F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27.01.25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97E83A-A999-2A2F-6B06-811C8548B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1D9E08-207F-77D1-1C89-456DD2734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74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78C28C-BFE6-A7CB-ADB8-C2211996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BADACC-3214-E085-D0D7-2488ED401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F177A2-908E-0BE9-19B3-24EDB82BE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27.01.25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3AA40C-B2BD-482D-A588-D0B75B78B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ED4807-7863-02F4-4A7B-BB4EA0B3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70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FA05C91-9201-4562-B57F-5AA6F295F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1A48519-E86F-A70A-B734-9BC40A89A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474640-F6CD-98B7-BC62-B1804CBE8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27.01.25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26BB4A-91AD-14EE-5C0E-60179B41F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613E66-4FD6-2C48-F034-CCD4E5FB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41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F1BB49-99C7-3FBD-2EBE-283201705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106F32-CA1F-F334-E2BA-121022EFD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86C084-A8D8-D6AB-587E-4493F62A3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27.01.25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EC4D2B-8F8C-92A1-F91D-829BB3FF0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465C13-C1FA-68CE-8324-9F6CE4807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59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AC2EE9-E025-3343-E89E-B1DAFBDD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5707BB-E3AF-6725-1752-09D0D4359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5730B4-2B01-7CF3-768B-95D5A4323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27.01.25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E5F327-CA80-8EA7-AB91-BB5FC83A4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E6D38A-88B8-1BDF-90FF-EC827688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4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0B2341-13FA-3F11-74FF-C8A877526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71BB3D-7346-6A7D-9573-A4B7448996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E6FF8B-00AF-4AA4-F5B4-D13BF8585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2DF4FA-8713-6891-D64A-F73441DCD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27.01.25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C8CE6B-8A8E-C399-D8C0-A8437A2E7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2AF54B-07EB-39C1-36F7-2558B4135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16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C0E835-C56B-47AA-C693-DADD48269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1558BF-DD01-CF09-68A1-BEA4BCA86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A30DB7-70A3-8A59-B87D-BC1359659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60DE860-C6F4-1078-D400-A5C08241A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5A3726F-713F-0A61-91A9-E88C2F6D52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7B06B78-7710-51C3-11CD-CD3A482FF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27.01.25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00B5F0E-9593-65D2-EA40-AF83C86C1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E0D376A-9C11-9DAF-5B4D-54972B64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670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E5B670-7B1A-6AB2-4B21-37F9E30F4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BAD52FC-2540-51BA-3891-7A904C641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27.01.25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189FE6-AE2E-BC10-62B9-1820F69AB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BFBFC7-AC90-B9E5-D7B8-11E55C778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591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50A75BD-61C8-6FCE-4577-8EBDC6B16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27.01.25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67AC189-4FAB-96A5-B3D0-58CE1BDCF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61E198A-6F0C-4EBA-EDAE-53FB7E5E2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665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13D9D-0E9D-EF26-96E9-C8B1081F5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F3F818-1FBB-6398-131F-EB09963E7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A19699-38DB-0D83-385D-EA0D5576C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9FC1B8-EFD5-D6D1-2DE8-43584B9E4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27.01.25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5433CA-8CD4-742E-80BE-8624BB06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046D7C-BE45-7E3C-7E89-D68C9D59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37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2613FD-9446-3E3A-6411-9AFA97752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0578609-EDD7-BF87-5F79-23C23E471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A1E9F7-6B1B-199B-72F4-7FEDD5605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E2A300-9E72-7020-F327-1FC6B4D05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27.01.25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E6900C-ED65-2815-FF82-01CB8867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D64094-B49E-3109-034A-BFB2700F7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52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F7408AC-E845-E3A0-CC3D-61D9E0921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67569B-7238-300B-75C2-65DF42A7F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A86415-65F4-9B07-3D71-05EB87D1C8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6DBFC3-540E-6444-9571-9AC72F552CFB}" type="datetimeFigureOut">
              <a:rPr lang="de-DE" smtClean="0"/>
              <a:t>27.01.25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005173-9C30-8C0B-742C-52F5AB8A4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9CE581-715E-1A77-1E5E-5DB859246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6216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C70AB-7412-3488-47A4-785B2DB30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BDD1AD-7069-5964-C2E1-6DB438992E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Referenzarchitektur KI-Plattform für die öffentliche Verwaltung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97753B-E554-BE6F-D3D4-D49425BA80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4800" dirty="0"/>
          </a:p>
          <a:p>
            <a:r>
              <a:rPr lang="de-DE" sz="4800" dirty="0"/>
              <a:t>Architektur-Muster</a:t>
            </a:r>
          </a:p>
        </p:txBody>
      </p:sp>
    </p:spTree>
    <p:extLst>
      <p:ext uri="{BB962C8B-B14F-4D97-AF65-F5344CB8AC3E}">
        <p14:creationId xmlns:p14="http://schemas.microsoft.com/office/powerpoint/2010/main" val="2010971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94731-87A7-A3FF-0CB4-237DC35FA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709D430-2F5F-AED9-23BE-BF5D36369B78}"/>
              </a:ext>
            </a:extLst>
          </p:cNvPr>
          <p:cNvSpPr txBox="1"/>
          <p:nvPr/>
        </p:nvSpPr>
        <p:spPr>
          <a:xfrm>
            <a:off x="11322115" y="6488668"/>
            <a:ext cx="879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Muster</a:t>
            </a:r>
          </a:p>
        </p:txBody>
      </p: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3D9A61AF-44A5-3151-EBCC-C0CE89025EDB}"/>
              </a:ext>
            </a:extLst>
          </p:cNvPr>
          <p:cNvSpPr/>
          <p:nvPr/>
        </p:nvSpPr>
        <p:spPr>
          <a:xfrm>
            <a:off x="715616" y="424071"/>
            <a:ext cx="3803374" cy="272994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264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1DB2E2-66A0-3B76-A5C8-821F1488C7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Referenzarchitektur KI-Plattform für die öffentliche Verwaltung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930CEE2-D18C-66AA-2BC5-011C5F2D19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4800" dirty="0"/>
          </a:p>
          <a:p>
            <a:r>
              <a:rPr lang="de-DE" sz="4800" dirty="0"/>
              <a:t>Building-Blocks</a:t>
            </a:r>
          </a:p>
        </p:txBody>
      </p:sp>
    </p:spTree>
    <p:extLst>
      <p:ext uri="{BB962C8B-B14F-4D97-AF65-F5344CB8AC3E}">
        <p14:creationId xmlns:p14="http://schemas.microsoft.com/office/powerpoint/2010/main" val="764292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714F580-549F-DE2E-9D4B-6AFA54214E57}"/>
              </a:ext>
            </a:extLst>
          </p:cNvPr>
          <p:cNvSpPr/>
          <p:nvPr/>
        </p:nvSpPr>
        <p:spPr>
          <a:xfrm>
            <a:off x="1541722" y="1674628"/>
            <a:ext cx="1286539" cy="350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Browser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D45C797-E917-0B7B-4F50-75F7383F7F54}"/>
              </a:ext>
            </a:extLst>
          </p:cNvPr>
          <p:cNvSpPr/>
          <p:nvPr/>
        </p:nvSpPr>
        <p:spPr>
          <a:xfrm>
            <a:off x="3193313" y="1674628"/>
            <a:ext cx="4056130" cy="350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Chat-</a:t>
            </a:r>
          </a:p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Webanwendung</a:t>
            </a:r>
          </a:p>
        </p:txBody>
      </p:sp>
      <p:sp>
        <p:nvSpPr>
          <p:cNvPr id="6" name="Zylinder 5">
            <a:extLst>
              <a:ext uri="{FF2B5EF4-FFF2-40B4-BE49-F238E27FC236}">
                <a16:creationId xmlns:a16="http://schemas.microsoft.com/office/drawing/2014/main" id="{9CC932AF-393B-0ACD-15EA-4AD89C6D1BAF}"/>
              </a:ext>
            </a:extLst>
          </p:cNvPr>
          <p:cNvSpPr/>
          <p:nvPr/>
        </p:nvSpPr>
        <p:spPr>
          <a:xfrm>
            <a:off x="3908257" y="5412267"/>
            <a:ext cx="2626242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Chat-Verlauf</a:t>
            </a: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3C81594F-AAD0-F4A3-C034-AF586A122B61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>
            <a:off x="5221378" y="5183372"/>
            <a:ext cx="0" cy="2288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119CF3BE-B26D-FCD0-F938-1D6FFA29B022}"/>
              </a:ext>
            </a:extLst>
          </p:cNvPr>
          <p:cNvSpPr/>
          <p:nvPr/>
        </p:nvSpPr>
        <p:spPr>
          <a:xfrm>
            <a:off x="8608975" y="2370074"/>
            <a:ext cx="1534632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LLM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361CA0D-34BF-50CB-21BC-CD5A65216779}"/>
              </a:ext>
            </a:extLst>
          </p:cNvPr>
          <p:cNvCxnSpPr>
            <a:cxnSpLocks/>
          </p:cNvCxnSpPr>
          <p:nvPr/>
        </p:nvCxnSpPr>
        <p:spPr>
          <a:xfrm>
            <a:off x="2594344" y="2626242"/>
            <a:ext cx="1786270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B61399C-FF1C-A11A-F0CF-3249787D81EF}"/>
              </a:ext>
            </a:extLst>
          </p:cNvPr>
          <p:cNvSpPr txBox="1"/>
          <p:nvPr/>
        </p:nvSpPr>
        <p:spPr>
          <a:xfrm>
            <a:off x="3302881" y="2142463"/>
            <a:ext cx="94237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Anfrage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9C985B5-C75B-8522-6647-60C26FAEB03A}"/>
              </a:ext>
            </a:extLst>
          </p:cNvPr>
          <p:cNvCxnSpPr>
            <a:cxnSpLocks/>
          </p:cNvCxnSpPr>
          <p:nvPr/>
        </p:nvCxnSpPr>
        <p:spPr>
          <a:xfrm flipH="1">
            <a:off x="2576623" y="4399370"/>
            <a:ext cx="1803991" cy="3545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FF7DEC9C-7D51-DA60-1B58-5D2C3E1C2688}"/>
              </a:ext>
            </a:extLst>
          </p:cNvPr>
          <p:cNvCxnSpPr>
            <a:cxnSpLocks/>
          </p:cNvCxnSpPr>
          <p:nvPr/>
        </p:nvCxnSpPr>
        <p:spPr>
          <a:xfrm>
            <a:off x="7153749" y="2626241"/>
            <a:ext cx="1287886" cy="1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8D47E11E-3EF8-99FE-D2C4-9945170D74C1}"/>
              </a:ext>
            </a:extLst>
          </p:cNvPr>
          <p:cNvCxnSpPr>
            <a:cxnSpLocks/>
          </p:cNvCxnSpPr>
          <p:nvPr/>
        </p:nvCxnSpPr>
        <p:spPr>
          <a:xfrm flipH="1">
            <a:off x="7153749" y="4307588"/>
            <a:ext cx="1190422" cy="21262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36456CDC-932A-2E50-D74F-A30D3217FD83}"/>
              </a:ext>
            </a:extLst>
          </p:cNvPr>
          <p:cNvSpPr/>
          <p:nvPr/>
        </p:nvSpPr>
        <p:spPr>
          <a:xfrm>
            <a:off x="4443428" y="2317897"/>
            <a:ext cx="914400" cy="616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Filter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B048178B-FEB9-1A9F-7538-A852C65B7FBE}"/>
              </a:ext>
            </a:extLst>
          </p:cNvPr>
          <p:cNvCxnSpPr>
            <a:cxnSpLocks/>
          </p:cNvCxnSpPr>
          <p:nvPr/>
        </p:nvCxnSpPr>
        <p:spPr>
          <a:xfrm>
            <a:off x="5424377" y="2619153"/>
            <a:ext cx="671623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EB871A89-A4F1-4254-6152-0937F555929F}"/>
              </a:ext>
            </a:extLst>
          </p:cNvPr>
          <p:cNvSpPr txBox="1"/>
          <p:nvPr/>
        </p:nvSpPr>
        <p:spPr>
          <a:xfrm>
            <a:off x="5412538" y="218540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pipe</a:t>
            </a:r>
            <a:endParaRPr lang="de-DE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F330964B-689A-9796-398E-967E28664480}"/>
              </a:ext>
            </a:extLst>
          </p:cNvPr>
          <p:cNvSpPr/>
          <p:nvPr/>
        </p:nvSpPr>
        <p:spPr>
          <a:xfrm>
            <a:off x="6184355" y="2310808"/>
            <a:ext cx="914400" cy="616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Filter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4C51404-A093-B24E-17B3-C23C6B2AD8BB}"/>
              </a:ext>
            </a:extLst>
          </p:cNvPr>
          <p:cNvSpPr txBox="1"/>
          <p:nvPr/>
        </p:nvSpPr>
        <p:spPr>
          <a:xfrm>
            <a:off x="7416783" y="224642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pipe</a:t>
            </a:r>
            <a:endParaRPr lang="de-DE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4667F80-929B-8CDD-16CD-B6C44BE7E16D}"/>
              </a:ext>
            </a:extLst>
          </p:cNvPr>
          <p:cNvSpPr/>
          <p:nvPr/>
        </p:nvSpPr>
        <p:spPr>
          <a:xfrm>
            <a:off x="4443428" y="3999245"/>
            <a:ext cx="914400" cy="616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Filter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0780F028-40AD-570F-24B3-46D4B42FB6BA}"/>
              </a:ext>
            </a:extLst>
          </p:cNvPr>
          <p:cNvSpPr/>
          <p:nvPr/>
        </p:nvSpPr>
        <p:spPr>
          <a:xfrm>
            <a:off x="6184355" y="3999244"/>
            <a:ext cx="914400" cy="616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Filter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C2225886-5DE1-98DB-B0CD-170383845FD2}"/>
              </a:ext>
            </a:extLst>
          </p:cNvPr>
          <p:cNvSpPr txBox="1"/>
          <p:nvPr/>
        </p:nvSpPr>
        <p:spPr>
          <a:xfrm>
            <a:off x="7518064" y="393825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pipe</a:t>
            </a:r>
            <a:endParaRPr lang="de-DE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AF99BF3B-B7B6-C4A2-C436-8BCFF41D23E2}"/>
              </a:ext>
            </a:extLst>
          </p:cNvPr>
          <p:cNvSpPr txBox="1"/>
          <p:nvPr/>
        </p:nvSpPr>
        <p:spPr>
          <a:xfrm>
            <a:off x="5491823" y="397827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pipe</a:t>
            </a:r>
            <a:endParaRPr lang="de-DE" dirty="0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9F45EA8B-BAE6-BF15-3A85-41BABBC4AB7E}"/>
              </a:ext>
            </a:extLst>
          </p:cNvPr>
          <p:cNvCxnSpPr>
            <a:cxnSpLocks/>
          </p:cNvCxnSpPr>
          <p:nvPr/>
        </p:nvCxnSpPr>
        <p:spPr>
          <a:xfrm flipH="1">
            <a:off x="5437345" y="4399370"/>
            <a:ext cx="671623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Gewinkelte Verbindung 45">
            <a:extLst>
              <a:ext uri="{FF2B5EF4-FFF2-40B4-BE49-F238E27FC236}">
                <a16:creationId xmlns:a16="http://schemas.microsoft.com/office/drawing/2014/main" id="{21F6338F-1D34-E7FF-8DB4-C9A380A07E78}"/>
              </a:ext>
            </a:extLst>
          </p:cNvPr>
          <p:cNvCxnSpPr>
            <a:stCxn id="13" idx="2"/>
            <a:endCxn id="6" idx="2"/>
          </p:cNvCxnSpPr>
          <p:nvPr/>
        </p:nvCxnSpPr>
        <p:spPr>
          <a:xfrm rot="16200000" flipH="1">
            <a:off x="2086888" y="4198974"/>
            <a:ext cx="3508548" cy="13418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F7486BF3-FC53-5D0D-9483-573C0C92F2FE}"/>
              </a:ext>
            </a:extLst>
          </p:cNvPr>
          <p:cNvSpPr txBox="1"/>
          <p:nvPr/>
        </p:nvSpPr>
        <p:spPr>
          <a:xfrm>
            <a:off x="3286669" y="3938256"/>
            <a:ext cx="96629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Antwort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D955EB6C-E4E6-D51D-C1B0-896DDBF11B44}"/>
              </a:ext>
            </a:extLst>
          </p:cNvPr>
          <p:cNvSpPr/>
          <p:nvPr/>
        </p:nvSpPr>
        <p:spPr>
          <a:xfrm>
            <a:off x="6626907" y="22999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Tools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FE2786EB-C625-9E94-B43A-DE4ADB598331}"/>
              </a:ext>
            </a:extLst>
          </p:cNvPr>
          <p:cNvSpPr/>
          <p:nvPr/>
        </p:nvSpPr>
        <p:spPr>
          <a:xfrm>
            <a:off x="4907470" y="22999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Agents</a:t>
            </a:r>
            <a:endParaRPr lang="de-DE" dirty="0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7506047D-7D67-04D2-F69E-4C8063AC4F65}"/>
              </a:ext>
            </a:extLst>
          </p:cNvPr>
          <p:cNvSpPr/>
          <p:nvPr/>
        </p:nvSpPr>
        <p:spPr>
          <a:xfrm>
            <a:off x="8344171" y="22999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Tasks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2382B341-1005-E264-559F-3F21D779D319}"/>
              </a:ext>
            </a:extLst>
          </p:cNvPr>
          <p:cNvSpPr/>
          <p:nvPr/>
        </p:nvSpPr>
        <p:spPr>
          <a:xfrm>
            <a:off x="3193313" y="234054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RAG</a:t>
            </a:r>
          </a:p>
        </p:txBody>
      </p:sp>
      <p:cxnSp>
        <p:nvCxnSpPr>
          <p:cNvPr id="59" name="Gewinkelte Verbindung 58">
            <a:extLst>
              <a:ext uri="{FF2B5EF4-FFF2-40B4-BE49-F238E27FC236}">
                <a16:creationId xmlns:a16="http://schemas.microsoft.com/office/drawing/2014/main" id="{5C228E89-E276-0E72-3A02-94E480625B64}"/>
              </a:ext>
            </a:extLst>
          </p:cNvPr>
          <p:cNvCxnSpPr>
            <a:stCxn id="34" idx="0"/>
            <a:endCxn id="47" idx="2"/>
          </p:cNvCxnSpPr>
          <p:nvPr/>
        </p:nvCxnSpPr>
        <p:spPr>
          <a:xfrm rot="5400000" flipH="1" flipV="1">
            <a:off x="6399355" y="1315940"/>
            <a:ext cx="1237068" cy="752668"/>
          </a:xfrm>
          <a:prstGeom prst="bentConnector3">
            <a:avLst>
              <a:gd name="adj1" fmla="val 70354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Gewinkelte Verbindung 61">
            <a:extLst>
              <a:ext uri="{FF2B5EF4-FFF2-40B4-BE49-F238E27FC236}">
                <a16:creationId xmlns:a16="http://schemas.microsoft.com/office/drawing/2014/main" id="{26F88D80-5793-85F0-9658-22AB63153227}"/>
              </a:ext>
            </a:extLst>
          </p:cNvPr>
          <p:cNvCxnSpPr>
            <a:stCxn id="34" idx="0"/>
            <a:endCxn id="54" idx="2"/>
          </p:cNvCxnSpPr>
          <p:nvPr/>
        </p:nvCxnSpPr>
        <p:spPr>
          <a:xfrm rot="5400000" flipH="1" flipV="1">
            <a:off x="7257987" y="457308"/>
            <a:ext cx="1237068" cy="2469932"/>
          </a:xfrm>
          <a:prstGeom prst="bentConnector3">
            <a:avLst>
              <a:gd name="adj1" fmla="val 70354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Gewinkelte Verbindung 64">
            <a:extLst>
              <a:ext uri="{FF2B5EF4-FFF2-40B4-BE49-F238E27FC236}">
                <a16:creationId xmlns:a16="http://schemas.microsoft.com/office/drawing/2014/main" id="{1D1CCA90-580A-5782-83CE-15D552404657}"/>
              </a:ext>
            </a:extLst>
          </p:cNvPr>
          <p:cNvCxnSpPr>
            <a:endCxn id="53" idx="2"/>
          </p:cNvCxnSpPr>
          <p:nvPr/>
        </p:nvCxnSpPr>
        <p:spPr>
          <a:xfrm rot="16200000" flipV="1">
            <a:off x="5539637" y="1208889"/>
            <a:ext cx="1237068" cy="966769"/>
          </a:xfrm>
          <a:prstGeom prst="bentConnector3">
            <a:avLst>
              <a:gd name="adj1" fmla="val 70354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Gewinkelte Verbindung 67">
            <a:extLst>
              <a:ext uri="{FF2B5EF4-FFF2-40B4-BE49-F238E27FC236}">
                <a16:creationId xmlns:a16="http://schemas.microsoft.com/office/drawing/2014/main" id="{C2A52E47-C6F8-D791-3512-8D4F4A72ABF4}"/>
              </a:ext>
            </a:extLst>
          </p:cNvPr>
          <p:cNvCxnSpPr>
            <a:stCxn id="34" idx="0"/>
            <a:endCxn id="55" idx="2"/>
          </p:cNvCxnSpPr>
          <p:nvPr/>
        </p:nvCxnSpPr>
        <p:spPr>
          <a:xfrm rot="16200000" flipV="1">
            <a:off x="4684590" y="353843"/>
            <a:ext cx="1233004" cy="2680926"/>
          </a:xfrm>
          <a:prstGeom prst="bentConnector3">
            <a:avLst>
              <a:gd name="adj1" fmla="val 70421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feld 69">
            <a:extLst>
              <a:ext uri="{FF2B5EF4-FFF2-40B4-BE49-F238E27FC236}">
                <a16:creationId xmlns:a16="http://schemas.microsoft.com/office/drawing/2014/main" id="{38FB554D-3557-D82E-2DD0-110F5693C8A1}"/>
              </a:ext>
            </a:extLst>
          </p:cNvPr>
          <p:cNvSpPr txBox="1"/>
          <p:nvPr/>
        </p:nvSpPr>
        <p:spPr>
          <a:xfrm>
            <a:off x="10275193" y="6488668"/>
            <a:ext cx="1916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Chat-Anwendung</a:t>
            </a:r>
          </a:p>
        </p:txBody>
      </p:sp>
    </p:spTree>
    <p:extLst>
      <p:ext uri="{BB962C8B-B14F-4D97-AF65-F5344CB8AC3E}">
        <p14:creationId xmlns:p14="http://schemas.microsoft.com/office/powerpoint/2010/main" val="332114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4F711-9BFA-6B47-BECE-0FE4E754D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881EF89-484D-119C-CDC1-C195E321951C}"/>
              </a:ext>
            </a:extLst>
          </p:cNvPr>
          <p:cNvSpPr txBox="1"/>
          <p:nvPr/>
        </p:nvSpPr>
        <p:spPr>
          <a:xfrm>
            <a:off x="10275193" y="6488668"/>
            <a:ext cx="1916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Chat-Anwendung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10A217-6598-C86C-0DAF-DEE7EDBEECAF}"/>
              </a:ext>
            </a:extLst>
          </p:cNvPr>
          <p:cNvSpPr txBox="1"/>
          <p:nvPr/>
        </p:nvSpPr>
        <p:spPr>
          <a:xfrm>
            <a:off x="410817" y="304800"/>
            <a:ext cx="230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Kompositions-Prinzip</a:t>
            </a: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162D3426-2A4F-3E61-6794-A817979CB53F}"/>
              </a:ext>
            </a:extLst>
          </p:cNvPr>
          <p:cNvSpPr/>
          <p:nvPr/>
        </p:nvSpPr>
        <p:spPr>
          <a:xfrm>
            <a:off x="2477255" y="1192697"/>
            <a:ext cx="2173357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</a:t>
            </a:r>
            <a:br>
              <a:rPr lang="de-DE" dirty="0"/>
            </a:br>
            <a:r>
              <a:rPr lang="de-DE" dirty="0"/>
              <a:t>Chat-Anwendung</a:t>
            </a: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D6958EE4-95E6-A6C8-811E-4A9F8D273DD0}"/>
              </a:ext>
            </a:extLst>
          </p:cNvPr>
          <p:cNvSpPr/>
          <p:nvPr/>
        </p:nvSpPr>
        <p:spPr>
          <a:xfrm>
            <a:off x="5393633" y="576471"/>
            <a:ext cx="2173357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</a:t>
            </a:r>
            <a:br>
              <a:rPr lang="de-DE" dirty="0"/>
            </a:br>
            <a:r>
              <a:rPr lang="de-DE" dirty="0" err="1"/>
              <a:t>new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Chat-Anwendung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CEE873B9-9638-4162-E7AB-A3B85771021E}"/>
              </a:ext>
            </a:extLst>
          </p:cNvPr>
          <p:cNvSpPr/>
          <p:nvPr/>
        </p:nvSpPr>
        <p:spPr>
          <a:xfrm>
            <a:off x="5393632" y="2060715"/>
            <a:ext cx="2173357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</a:t>
            </a:r>
            <a:br>
              <a:rPr lang="de-DE" dirty="0"/>
            </a:b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existing</a:t>
            </a:r>
            <a:endParaRPr lang="de-DE" dirty="0"/>
          </a:p>
          <a:p>
            <a:pPr algn="ctr"/>
            <a:r>
              <a:rPr lang="de-DE" dirty="0"/>
              <a:t>Chat-Anwendung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9B2E8908-2A88-CE3D-F4C9-69E6413B7FA2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4650612" y="1033671"/>
            <a:ext cx="743021" cy="616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656A7AE-76B9-75D7-0EA7-A3489D0F49E6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4650612" y="1649897"/>
            <a:ext cx="743020" cy="8680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Gefaltete Ecke 12">
            <a:extLst>
              <a:ext uri="{FF2B5EF4-FFF2-40B4-BE49-F238E27FC236}">
                <a16:creationId xmlns:a16="http://schemas.microsoft.com/office/drawing/2014/main" id="{0C8AB7CF-4A17-4F21-E16E-DD15B5360BE0}"/>
              </a:ext>
            </a:extLst>
          </p:cNvPr>
          <p:cNvSpPr/>
          <p:nvPr/>
        </p:nvSpPr>
        <p:spPr>
          <a:xfrm>
            <a:off x="2583271" y="2743201"/>
            <a:ext cx="1948070" cy="914400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Konfiguration</a:t>
            </a:r>
          </a:p>
        </p:txBody>
      </p: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EFDA3B34-7D7E-9375-46FC-AA4343FAAD08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3557306" y="2107097"/>
            <a:ext cx="6628" cy="636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015EAEAA-66B4-D49A-44E0-534616D8EFEE}"/>
              </a:ext>
            </a:extLst>
          </p:cNvPr>
          <p:cNvSpPr/>
          <p:nvPr/>
        </p:nvSpPr>
        <p:spPr>
          <a:xfrm>
            <a:off x="325385" y="4738517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Agent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7AA1C16-2517-CF55-B13C-852F105FA990}"/>
              </a:ext>
            </a:extLst>
          </p:cNvPr>
          <p:cNvSpPr/>
          <p:nvPr/>
        </p:nvSpPr>
        <p:spPr>
          <a:xfrm>
            <a:off x="1981006" y="4733618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Task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9092D5B-35E2-76BA-D50D-540448331D15}"/>
              </a:ext>
            </a:extLst>
          </p:cNvPr>
          <p:cNvSpPr/>
          <p:nvPr/>
        </p:nvSpPr>
        <p:spPr>
          <a:xfrm>
            <a:off x="3638429" y="4733618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RAG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F0C9BCC-1535-7CD9-8748-6FAD1C347FC9}"/>
              </a:ext>
            </a:extLst>
          </p:cNvPr>
          <p:cNvSpPr/>
          <p:nvPr/>
        </p:nvSpPr>
        <p:spPr>
          <a:xfrm>
            <a:off x="5274364" y="4733618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Tools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A19E428-E9DF-5309-B2C7-F9B5A74272FD}"/>
              </a:ext>
            </a:extLst>
          </p:cNvPr>
          <p:cNvSpPr/>
          <p:nvPr/>
        </p:nvSpPr>
        <p:spPr>
          <a:xfrm>
            <a:off x="325386" y="4108174"/>
            <a:ext cx="6453550" cy="393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Orchestrierung</a:t>
            </a: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9495C12E-A064-D486-DF3A-6B0209170B46}"/>
              </a:ext>
            </a:extLst>
          </p:cNvPr>
          <p:cNvCxnSpPr>
            <a:stCxn id="13" idx="2"/>
            <a:endCxn id="20" idx="0"/>
          </p:cNvCxnSpPr>
          <p:nvPr/>
        </p:nvCxnSpPr>
        <p:spPr>
          <a:xfrm flipH="1">
            <a:off x="3552161" y="3657601"/>
            <a:ext cx="5145" cy="4505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D493599D-7D88-3E1B-7092-88576E5576CA}"/>
              </a:ext>
            </a:extLst>
          </p:cNvPr>
          <p:cNvSpPr txBox="1"/>
          <p:nvPr/>
        </p:nvSpPr>
        <p:spPr>
          <a:xfrm>
            <a:off x="7991061" y="823365"/>
            <a:ext cx="1934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Neu-Komposition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561C869-9877-D7B3-627E-2287E9B5FD80}"/>
              </a:ext>
            </a:extLst>
          </p:cNvPr>
          <p:cNvSpPr txBox="1"/>
          <p:nvPr/>
        </p:nvSpPr>
        <p:spPr>
          <a:xfrm>
            <a:off x="7991061" y="2240483"/>
            <a:ext cx="3096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Änderung einer bestehenden </a:t>
            </a:r>
            <a:br>
              <a:rPr lang="de-DE" dirty="0"/>
            </a:br>
            <a:r>
              <a:rPr lang="de-DE" dirty="0"/>
              <a:t>Konfiguration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4E5AA7B-392A-3DA3-C547-F7E4C6ED8C39}"/>
              </a:ext>
            </a:extLst>
          </p:cNvPr>
          <p:cNvSpPr/>
          <p:nvPr/>
        </p:nvSpPr>
        <p:spPr>
          <a:xfrm>
            <a:off x="1981006" y="5826924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384F920-6765-B8DA-2243-2B7863CF9EC2}"/>
              </a:ext>
            </a:extLst>
          </p:cNvPr>
          <p:cNvSpPr/>
          <p:nvPr/>
        </p:nvSpPr>
        <p:spPr>
          <a:xfrm>
            <a:off x="325385" y="5814536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49E1A30-D794-3B20-0E10-986B9C91880D}"/>
              </a:ext>
            </a:extLst>
          </p:cNvPr>
          <p:cNvSpPr/>
          <p:nvPr/>
        </p:nvSpPr>
        <p:spPr>
          <a:xfrm>
            <a:off x="3636627" y="5815399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985047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082E8-D4FA-5228-FF59-B8224550D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94E2629-47F8-D5A1-D937-AA66184228A6}"/>
              </a:ext>
            </a:extLst>
          </p:cNvPr>
          <p:cNvSpPr txBox="1"/>
          <p:nvPr/>
        </p:nvSpPr>
        <p:spPr>
          <a:xfrm>
            <a:off x="10275193" y="6488668"/>
            <a:ext cx="1916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Chat-Anwendung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D882101-D92E-C5EB-2484-C6C55B12A82D}"/>
              </a:ext>
            </a:extLst>
          </p:cNvPr>
          <p:cNvSpPr txBox="1"/>
          <p:nvPr/>
        </p:nvSpPr>
        <p:spPr>
          <a:xfrm>
            <a:off x="410817" y="304800"/>
            <a:ext cx="155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Plugin-Prinzip</a:t>
            </a:r>
          </a:p>
        </p:txBody>
      </p:sp>
    </p:spTree>
    <p:extLst>
      <p:ext uri="{BB962C8B-B14F-4D97-AF65-F5344CB8AC3E}">
        <p14:creationId xmlns:p14="http://schemas.microsoft.com/office/powerpoint/2010/main" val="2812396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9A3D0D4-F1F8-DDE5-2179-1A6F34B2E551}"/>
              </a:ext>
            </a:extLst>
          </p:cNvPr>
          <p:cNvSpPr txBox="1"/>
          <p:nvPr/>
        </p:nvSpPr>
        <p:spPr>
          <a:xfrm>
            <a:off x="11322115" y="6488668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Agent</a:t>
            </a:r>
          </a:p>
        </p:txBody>
      </p:sp>
    </p:spTree>
    <p:extLst>
      <p:ext uri="{BB962C8B-B14F-4D97-AF65-F5344CB8AC3E}">
        <p14:creationId xmlns:p14="http://schemas.microsoft.com/office/powerpoint/2010/main" val="822532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AA740A-B22E-267E-685E-57A569EAA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81058E1-FA51-37E4-BA72-F075BC78C6C8}"/>
              </a:ext>
            </a:extLst>
          </p:cNvPr>
          <p:cNvSpPr txBox="1"/>
          <p:nvPr/>
        </p:nvSpPr>
        <p:spPr>
          <a:xfrm>
            <a:off x="10434468" y="6127161"/>
            <a:ext cx="1550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LLM-Gateway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42DE95F-898E-479C-DD7F-F06CE137193C}"/>
              </a:ext>
            </a:extLst>
          </p:cNvPr>
          <p:cNvSpPr/>
          <p:nvPr/>
        </p:nvSpPr>
        <p:spPr>
          <a:xfrm>
            <a:off x="3664835" y="1790885"/>
            <a:ext cx="1534632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HTTP-Server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40E1F97-72BA-6A7B-4055-920779A88029}"/>
              </a:ext>
            </a:extLst>
          </p:cNvPr>
          <p:cNvSpPr/>
          <p:nvPr/>
        </p:nvSpPr>
        <p:spPr>
          <a:xfrm>
            <a:off x="9454929" y="1771920"/>
            <a:ext cx="1534632" cy="6197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vLLM</a:t>
            </a:r>
            <a:endParaRPr lang="de-DE" dirty="0"/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7DDAF222-B80D-77CE-A6D4-C71FDD41CC53}"/>
              </a:ext>
            </a:extLst>
          </p:cNvPr>
          <p:cNvCxnSpPr>
            <a:stCxn id="3" idx="1"/>
            <a:endCxn id="5" idx="3"/>
          </p:cNvCxnSpPr>
          <p:nvPr/>
        </p:nvCxnSpPr>
        <p:spPr>
          <a:xfrm flipH="1">
            <a:off x="3459271" y="2939898"/>
            <a:ext cx="2055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ylinder 7">
            <a:extLst>
              <a:ext uri="{FF2B5EF4-FFF2-40B4-BE49-F238E27FC236}">
                <a16:creationId xmlns:a16="http://schemas.microsoft.com/office/drawing/2014/main" id="{CD9ED640-8222-22D6-84A9-473C540F8BB3}"/>
              </a:ext>
            </a:extLst>
          </p:cNvPr>
          <p:cNvSpPr/>
          <p:nvPr/>
        </p:nvSpPr>
        <p:spPr>
          <a:xfrm>
            <a:off x="3664835" y="4378507"/>
            <a:ext cx="1534631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&amp; </a:t>
            </a:r>
            <a:r>
              <a:rPr lang="de-DE" dirty="0" err="1"/>
              <a:t>Usage</a:t>
            </a:r>
            <a:endParaRPr lang="de-DE" dirty="0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4341B0A5-5214-A54C-8FEF-5FF6020A83A5}"/>
              </a:ext>
            </a:extLst>
          </p:cNvPr>
          <p:cNvCxnSpPr>
            <a:stCxn id="3" idx="2"/>
            <a:endCxn id="8" idx="1"/>
          </p:cNvCxnSpPr>
          <p:nvPr/>
        </p:nvCxnSpPr>
        <p:spPr>
          <a:xfrm>
            <a:off x="4432151" y="4088911"/>
            <a:ext cx="0" cy="2895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8CEC852B-1F79-39A9-7229-1D5C50625BFF}"/>
              </a:ext>
            </a:extLst>
          </p:cNvPr>
          <p:cNvSpPr txBox="1"/>
          <p:nvPr/>
        </p:nvSpPr>
        <p:spPr>
          <a:xfrm>
            <a:off x="2910806" y="1316623"/>
            <a:ext cx="265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Unified interface </a:t>
            </a:r>
            <a:r>
              <a:rPr lang="de-DE" dirty="0" err="1"/>
              <a:t>to</a:t>
            </a:r>
            <a:r>
              <a:rPr lang="de-DE" dirty="0"/>
              <a:t> LLMs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3804BB0-4F63-EE22-4647-1D3B47DB111A}"/>
              </a:ext>
            </a:extLst>
          </p:cNvPr>
          <p:cNvSpPr txBox="1"/>
          <p:nvPr/>
        </p:nvSpPr>
        <p:spPr>
          <a:xfrm>
            <a:off x="1381487" y="4428120"/>
            <a:ext cx="23571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virtual </a:t>
            </a:r>
            <a:r>
              <a:rPr lang="de-DE" dirty="0" err="1"/>
              <a:t>keys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rate </a:t>
            </a:r>
            <a:r>
              <a:rPr lang="de-DE" dirty="0" err="1"/>
              <a:t>limit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track </a:t>
            </a:r>
            <a:r>
              <a:rPr lang="de-DE" dirty="0" err="1"/>
              <a:t>spend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budgets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per virtual </a:t>
            </a:r>
            <a:r>
              <a:rPr lang="de-DE" dirty="0" err="1"/>
              <a:t>key</a:t>
            </a:r>
            <a:r>
              <a:rPr lang="de-DE" dirty="0"/>
              <a:t>/</a:t>
            </a:r>
            <a:r>
              <a:rPr lang="de-DE" dirty="0" err="1"/>
              <a:t>user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66B5977-9CDF-EBB1-F1BD-5AD9A5C8B851}"/>
              </a:ext>
            </a:extLst>
          </p:cNvPr>
          <p:cNvSpPr/>
          <p:nvPr/>
        </p:nvSpPr>
        <p:spPr>
          <a:xfrm>
            <a:off x="9454929" y="2549804"/>
            <a:ext cx="1534632" cy="5808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Ollama</a:t>
            </a:r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F1F151F-3495-B957-14EA-20AFE979657E}"/>
              </a:ext>
            </a:extLst>
          </p:cNvPr>
          <p:cNvSpPr txBox="1"/>
          <p:nvPr/>
        </p:nvSpPr>
        <p:spPr>
          <a:xfrm>
            <a:off x="7224869" y="4441202"/>
            <a:ext cx="19116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list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router</a:t>
            </a:r>
            <a:r>
              <a:rPr lang="de-DE" dirty="0"/>
              <a:t> </a:t>
            </a:r>
            <a:r>
              <a:rPr lang="de-DE" dirty="0" err="1"/>
              <a:t>settings</a:t>
            </a:r>
            <a:endParaRPr lang="de-DE" dirty="0"/>
          </a:p>
          <a:p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A318063-7FF2-BCDB-6E35-CA627FE66DE9}"/>
              </a:ext>
            </a:extLst>
          </p:cNvPr>
          <p:cNvSpPr/>
          <p:nvPr/>
        </p:nvSpPr>
        <p:spPr>
          <a:xfrm>
            <a:off x="5631711" y="1790885"/>
            <a:ext cx="1534632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HTTP-Server</a:t>
            </a:r>
          </a:p>
        </p:txBody>
      </p: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B04B6D5D-2580-9652-B61C-77BB410070A0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6395483" y="4088911"/>
            <a:ext cx="3544" cy="440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9A16E477-26D3-9664-A5AB-DD4B7C5ECFCF}"/>
              </a:ext>
            </a:extLst>
          </p:cNvPr>
          <p:cNvSpPr/>
          <p:nvPr/>
        </p:nvSpPr>
        <p:spPr>
          <a:xfrm>
            <a:off x="3664835" y="1790885"/>
            <a:ext cx="5309044" cy="22980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Abgerundetes Rechteck 21">
            <a:extLst>
              <a:ext uri="{FF2B5EF4-FFF2-40B4-BE49-F238E27FC236}">
                <a16:creationId xmlns:a16="http://schemas.microsoft.com/office/drawing/2014/main" id="{BE915409-C71A-A46D-F6A6-453BBE64AC00}"/>
              </a:ext>
            </a:extLst>
          </p:cNvPr>
          <p:cNvSpPr/>
          <p:nvPr/>
        </p:nvSpPr>
        <p:spPr>
          <a:xfrm>
            <a:off x="3813985" y="2171341"/>
            <a:ext cx="98366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check virtual </a:t>
            </a:r>
            <a:r>
              <a:rPr lang="de-DE" sz="1200" dirty="0" err="1"/>
              <a:t>key</a:t>
            </a:r>
            <a:r>
              <a:rPr lang="de-DE" sz="1200" dirty="0"/>
              <a:t> (</a:t>
            </a:r>
            <a:r>
              <a:rPr lang="de-DE" sz="1200" dirty="0" err="1"/>
              <a:t>Bearer</a:t>
            </a:r>
            <a:r>
              <a:rPr lang="de-DE" sz="1200" dirty="0"/>
              <a:t>)</a:t>
            </a:r>
          </a:p>
        </p:txBody>
      </p:sp>
      <p:sp>
        <p:nvSpPr>
          <p:cNvPr id="25" name="Abgerundetes Rechteck 24">
            <a:extLst>
              <a:ext uri="{FF2B5EF4-FFF2-40B4-BE49-F238E27FC236}">
                <a16:creationId xmlns:a16="http://schemas.microsoft.com/office/drawing/2014/main" id="{B699EE7E-038E-A894-569E-C5A04C87CC3A}"/>
              </a:ext>
            </a:extLst>
          </p:cNvPr>
          <p:cNvSpPr/>
          <p:nvPr/>
        </p:nvSpPr>
        <p:spPr>
          <a:xfrm>
            <a:off x="7473004" y="2171338"/>
            <a:ext cx="1345033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/>
              <a:t>Routing</a:t>
            </a:r>
          </a:p>
          <a:p>
            <a:r>
              <a:rPr lang="de-DE" sz="800" dirty="0" err="1"/>
              <a:t>with</a:t>
            </a:r>
            <a:r>
              <a:rPr lang="de-DE" sz="800" dirty="0"/>
              <a:t> Load </a:t>
            </a:r>
            <a:r>
              <a:rPr lang="de-DE" sz="800" dirty="0" err="1"/>
              <a:t>Balancing</a:t>
            </a:r>
            <a:r>
              <a:rPr lang="de-DE" sz="800" dirty="0"/>
              <a:t>, </a:t>
            </a:r>
            <a:r>
              <a:rPr lang="de-DE" sz="800" dirty="0" err="1"/>
              <a:t>Fallback</a:t>
            </a:r>
            <a:r>
              <a:rPr lang="de-DE" sz="800" dirty="0"/>
              <a:t> &amp; </a:t>
            </a:r>
            <a:r>
              <a:rPr lang="de-DE" sz="800" dirty="0" err="1"/>
              <a:t>Retry</a:t>
            </a:r>
            <a:endParaRPr lang="de-DE" sz="800" dirty="0"/>
          </a:p>
        </p:txBody>
      </p:sp>
      <p:cxnSp>
        <p:nvCxnSpPr>
          <p:cNvPr id="27" name="Gewinkelte Verbindung 26">
            <a:extLst>
              <a:ext uri="{FF2B5EF4-FFF2-40B4-BE49-F238E27FC236}">
                <a16:creationId xmlns:a16="http://schemas.microsoft.com/office/drawing/2014/main" id="{75AD632E-92AB-7C7A-5591-1155BF7134AF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 flipV="1">
            <a:off x="8818037" y="2081772"/>
            <a:ext cx="636892" cy="37965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Gewinkelte Verbindung 28">
            <a:extLst>
              <a:ext uri="{FF2B5EF4-FFF2-40B4-BE49-F238E27FC236}">
                <a16:creationId xmlns:a16="http://schemas.microsoft.com/office/drawing/2014/main" id="{EC778835-7BF7-CBC2-BF75-489A7D9683D0}"/>
              </a:ext>
            </a:extLst>
          </p:cNvPr>
          <p:cNvCxnSpPr>
            <a:cxnSpLocks/>
            <a:stCxn id="25" idx="3"/>
            <a:endCxn id="15" idx="1"/>
          </p:cNvCxnSpPr>
          <p:nvPr/>
        </p:nvCxnSpPr>
        <p:spPr>
          <a:xfrm>
            <a:off x="8818037" y="2461424"/>
            <a:ext cx="636892" cy="37882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Zylinder 34">
            <a:extLst>
              <a:ext uri="{FF2B5EF4-FFF2-40B4-BE49-F238E27FC236}">
                <a16:creationId xmlns:a16="http://schemas.microsoft.com/office/drawing/2014/main" id="{93BFDCE2-253C-A5B7-98CF-C4DD0696D5BF}"/>
              </a:ext>
            </a:extLst>
          </p:cNvPr>
          <p:cNvSpPr/>
          <p:nvPr/>
        </p:nvSpPr>
        <p:spPr>
          <a:xfrm rot="16200000">
            <a:off x="5669983" y="1073857"/>
            <a:ext cx="1043564" cy="4804395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rtlCol="0" anchor="t"/>
          <a:lstStyle/>
          <a:p>
            <a:pPr algn="ctr"/>
            <a:r>
              <a:rPr lang="de-DE" sz="1200" dirty="0"/>
              <a:t>Post </a:t>
            </a:r>
            <a:r>
              <a:rPr lang="de-DE" sz="1200" dirty="0" err="1"/>
              <a:t>Requests</a:t>
            </a:r>
            <a:r>
              <a:rPr lang="de-DE" sz="1200" dirty="0"/>
              <a:t> (</a:t>
            </a:r>
            <a:r>
              <a:rPr lang="de-DE" sz="1200" dirty="0" err="1"/>
              <a:t>async</a:t>
            </a:r>
            <a:r>
              <a:rPr lang="de-DE" sz="1200" dirty="0"/>
              <a:t> </a:t>
            </a:r>
            <a:r>
              <a:rPr lang="de-DE" sz="1200" dirty="0" err="1"/>
              <a:t>updates</a:t>
            </a:r>
            <a:r>
              <a:rPr lang="de-DE" sz="1200" dirty="0"/>
              <a:t>)</a:t>
            </a:r>
          </a:p>
        </p:txBody>
      </p:sp>
      <p:sp>
        <p:nvSpPr>
          <p:cNvPr id="40" name="Abgerundetes Rechteck 39">
            <a:extLst>
              <a:ext uri="{FF2B5EF4-FFF2-40B4-BE49-F238E27FC236}">
                <a16:creationId xmlns:a16="http://schemas.microsoft.com/office/drawing/2014/main" id="{711596AF-51EA-8688-F485-CFC834473B67}"/>
              </a:ext>
            </a:extLst>
          </p:cNvPr>
          <p:cNvSpPr/>
          <p:nvPr/>
        </p:nvSpPr>
        <p:spPr>
          <a:xfrm>
            <a:off x="5759168" y="3309886"/>
            <a:ext cx="1256708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/>
              <a:t>Token &amp; </a:t>
            </a:r>
            <a:r>
              <a:rPr lang="de-DE" sz="1200" dirty="0" err="1"/>
              <a:t>Usage</a:t>
            </a:r>
            <a:r>
              <a:rPr lang="de-DE" sz="1200" dirty="0"/>
              <a:t> </a:t>
            </a:r>
            <a:r>
              <a:rPr lang="de-DE" sz="1200" dirty="0" err="1"/>
              <a:t>tracking</a:t>
            </a:r>
            <a:endParaRPr lang="de-DE" sz="800" dirty="0"/>
          </a:p>
        </p:txBody>
      </p:sp>
      <p:sp>
        <p:nvSpPr>
          <p:cNvPr id="41" name="Abgerundetes Rechteck 40">
            <a:extLst>
              <a:ext uri="{FF2B5EF4-FFF2-40B4-BE49-F238E27FC236}">
                <a16:creationId xmlns:a16="http://schemas.microsoft.com/office/drawing/2014/main" id="{0CDB7DB7-3E78-EE6B-B74F-095AB8A4C293}"/>
              </a:ext>
            </a:extLst>
          </p:cNvPr>
          <p:cNvSpPr/>
          <p:nvPr/>
        </p:nvSpPr>
        <p:spPr>
          <a:xfrm>
            <a:off x="7078241" y="3319706"/>
            <a:ext cx="1256708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 err="1"/>
              <a:t>Logging</a:t>
            </a:r>
            <a:endParaRPr lang="de-DE" sz="1200" dirty="0"/>
          </a:p>
          <a:p>
            <a:r>
              <a:rPr lang="de-DE" sz="1200" dirty="0"/>
              <a:t>(</a:t>
            </a:r>
            <a:r>
              <a:rPr lang="de-DE" sz="1200" dirty="0" err="1"/>
              <a:t>langfuse</a:t>
            </a:r>
            <a:r>
              <a:rPr lang="de-DE" sz="1200" dirty="0"/>
              <a:t> </a:t>
            </a:r>
            <a:r>
              <a:rPr lang="de-DE" sz="1200" dirty="0" err="1"/>
              <a:t>integration</a:t>
            </a:r>
            <a:r>
              <a:rPr lang="de-DE" sz="1200" dirty="0"/>
              <a:t>)</a:t>
            </a:r>
            <a:endParaRPr lang="de-DE" sz="800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83EAD5E-6D21-2F79-68D3-49C4A8481403}"/>
              </a:ext>
            </a:extLst>
          </p:cNvPr>
          <p:cNvSpPr/>
          <p:nvPr/>
        </p:nvSpPr>
        <p:spPr>
          <a:xfrm>
            <a:off x="523350" y="2176105"/>
            <a:ext cx="1534632" cy="15559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Client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7295A916-2BFF-F939-8B2D-1833A204CAB9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057982" y="2461427"/>
            <a:ext cx="1756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57FDCC50-7F07-006A-C571-D58C7251E6FD}"/>
              </a:ext>
            </a:extLst>
          </p:cNvPr>
          <p:cNvSpPr txBox="1"/>
          <p:nvPr/>
        </p:nvSpPr>
        <p:spPr>
          <a:xfrm>
            <a:off x="397627" y="6089007"/>
            <a:ext cx="4520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 Anlehnung an </a:t>
            </a:r>
            <a:r>
              <a:rPr lang="de-DE" dirty="0" err="1"/>
              <a:t>LiteLLM.proxy</a:t>
            </a:r>
            <a:r>
              <a:rPr lang="de-DE" dirty="0"/>
              <a:t> Architektur</a:t>
            </a:r>
          </a:p>
        </p:txBody>
      </p:sp>
      <p:sp>
        <p:nvSpPr>
          <p:cNvPr id="49" name="Zylinder 48">
            <a:extLst>
              <a:ext uri="{FF2B5EF4-FFF2-40B4-BE49-F238E27FC236}">
                <a16:creationId xmlns:a16="http://schemas.microsoft.com/office/drawing/2014/main" id="{04DCF56F-69E0-13B9-B0C3-525DB740A7FF}"/>
              </a:ext>
            </a:extLst>
          </p:cNvPr>
          <p:cNvSpPr/>
          <p:nvPr/>
        </p:nvSpPr>
        <p:spPr>
          <a:xfrm>
            <a:off x="5664569" y="4374042"/>
            <a:ext cx="1534631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 Registry</a:t>
            </a:r>
          </a:p>
        </p:txBody>
      </p:sp>
      <p:sp>
        <p:nvSpPr>
          <p:cNvPr id="50" name="Abgerundetes Rechteck 49">
            <a:extLst>
              <a:ext uri="{FF2B5EF4-FFF2-40B4-BE49-F238E27FC236}">
                <a16:creationId xmlns:a16="http://schemas.microsoft.com/office/drawing/2014/main" id="{7947DDA0-6B1A-22D7-601C-46DFBA9B22A4}"/>
              </a:ext>
            </a:extLst>
          </p:cNvPr>
          <p:cNvSpPr/>
          <p:nvPr/>
        </p:nvSpPr>
        <p:spPr>
          <a:xfrm>
            <a:off x="4351993" y="3303728"/>
            <a:ext cx="1256708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 err="1"/>
              <a:t>Guardrails</a:t>
            </a:r>
            <a:endParaRPr lang="de-DE" sz="800" dirty="0"/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72AC2E83-F236-7B6C-9280-C8AC4B982382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8145520" y="2751509"/>
            <a:ext cx="1" cy="215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D9A572A-0742-580D-9F3D-EF46D163131D}"/>
              </a:ext>
            </a:extLst>
          </p:cNvPr>
          <p:cNvCxnSpPr>
            <a:stCxn id="35" idx="1"/>
          </p:cNvCxnSpPr>
          <p:nvPr/>
        </p:nvCxnSpPr>
        <p:spPr>
          <a:xfrm flipH="1" flipV="1">
            <a:off x="2057982" y="3476054"/>
            <a:ext cx="17315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D20920E7-B58D-BDD0-1D81-B16279DA3F07}"/>
              </a:ext>
            </a:extLst>
          </p:cNvPr>
          <p:cNvCxnSpPr>
            <a:stCxn id="22" idx="3"/>
            <a:endCxn id="25" idx="1"/>
          </p:cNvCxnSpPr>
          <p:nvPr/>
        </p:nvCxnSpPr>
        <p:spPr>
          <a:xfrm flipV="1">
            <a:off x="4797645" y="2461424"/>
            <a:ext cx="2675359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Abgerundetes Rechteck 22">
            <a:extLst>
              <a:ext uri="{FF2B5EF4-FFF2-40B4-BE49-F238E27FC236}">
                <a16:creationId xmlns:a16="http://schemas.microsoft.com/office/drawing/2014/main" id="{B7C5D797-0E97-0B3D-D23A-898980605540}"/>
              </a:ext>
            </a:extLst>
          </p:cNvPr>
          <p:cNvSpPr/>
          <p:nvPr/>
        </p:nvSpPr>
        <p:spPr>
          <a:xfrm>
            <a:off x="4913201" y="2171340"/>
            <a:ext cx="98366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check rate </a:t>
            </a:r>
            <a:r>
              <a:rPr lang="de-DE" sz="1200" dirty="0" err="1"/>
              <a:t>limit</a:t>
            </a:r>
            <a:endParaRPr lang="de-DE" sz="1200" dirty="0"/>
          </a:p>
        </p:txBody>
      </p: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0189F3E6-8AA4-7CF9-4D0C-58C86E0D6D49}"/>
              </a:ext>
            </a:extLst>
          </p:cNvPr>
          <p:cNvSpPr/>
          <p:nvPr/>
        </p:nvSpPr>
        <p:spPr>
          <a:xfrm>
            <a:off x="6012416" y="2171339"/>
            <a:ext cx="1345033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/>
              <a:t>Handle</a:t>
            </a:r>
            <a:br>
              <a:rPr lang="de-DE" sz="1200" dirty="0"/>
            </a:br>
            <a:r>
              <a:rPr lang="de-DE" sz="800" dirty="0"/>
              <a:t>/v1/</a:t>
            </a:r>
            <a:r>
              <a:rPr lang="de-DE" sz="800" dirty="0" err="1"/>
              <a:t>chat</a:t>
            </a:r>
            <a:r>
              <a:rPr lang="de-DE" sz="800" dirty="0"/>
              <a:t>/</a:t>
            </a:r>
            <a:r>
              <a:rPr lang="de-DE" sz="800" dirty="0" err="1"/>
              <a:t>completions</a:t>
            </a:r>
            <a:endParaRPr lang="de-DE" sz="800" dirty="0"/>
          </a:p>
          <a:p>
            <a:r>
              <a:rPr lang="de-DE" sz="800" dirty="0"/>
              <a:t>/v1/</a:t>
            </a:r>
            <a:r>
              <a:rPr lang="de-DE" sz="800" dirty="0" err="1"/>
              <a:t>embeddings</a:t>
            </a:r>
            <a:endParaRPr lang="de-DE" sz="8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78CC6F6-8D9F-FCCD-E553-1E26F51F790A}"/>
              </a:ext>
            </a:extLst>
          </p:cNvPr>
          <p:cNvSpPr/>
          <p:nvPr/>
        </p:nvSpPr>
        <p:spPr>
          <a:xfrm>
            <a:off x="3062176" y="1790885"/>
            <a:ext cx="397095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 err="1"/>
              <a:t>OpenAI</a:t>
            </a:r>
            <a:r>
              <a:rPr lang="de-DE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3358893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Microsoft Macintosh PowerPoint</Application>
  <PresentationFormat>Breitbild</PresentationFormat>
  <Paragraphs>75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</vt:lpstr>
      <vt:lpstr>Referenzarchitektur KI-Plattform für die öffentliche Verwaltung</vt:lpstr>
      <vt:lpstr>PowerPoint-Präsentation</vt:lpstr>
      <vt:lpstr>Referenzarchitektur KI-Plattform für die öffentliche Verwaltung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Neumann, Dominik</dc:creator>
  <cp:lastModifiedBy>Neumann, Dominik</cp:lastModifiedBy>
  <cp:revision>8</cp:revision>
  <dcterms:created xsi:type="dcterms:W3CDTF">2025-01-17T07:04:52Z</dcterms:created>
  <dcterms:modified xsi:type="dcterms:W3CDTF">2025-01-27T06:21:13Z</dcterms:modified>
</cp:coreProperties>
</file>