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75" r:id="rId4"/>
    <p:sldId id="278" r:id="rId5"/>
    <p:sldId id="279" r:id="rId6"/>
    <p:sldId id="280" r:id="rId7"/>
    <p:sldId id="285" r:id="rId8"/>
    <p:sldId id="281" r:id="rId9"/>
    <p:sldId id="282" r:id="rId10"/>
    <p:sldId id="265" r:id="rId11"/>
    <p:sldId id="284"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178D60"/>
    <a:srgbClr val="800000"/>
    <a:srgbClr val="CC9900"/>
    <a:srgbClr val="FFFF99"/>
    <a:srgbClr val="FFCC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8208" autoAdjust="0"/>
  </p:normalViewPr>
  <p:slideViewPr>
    <p:cSldViewPr>
      <p:cViewPr>
        <p:scale>
          <a:sx n="100" d="100"/>
          <a:sy n="100" d="100"/>
        </p:scale>
        <p:origin x="-1944"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A5B7B537-5B00-4525-A4EC-B86372414FCB}" type="datetimeFigureOut">
              <a:rPr lang="ru-RU"/>
              <a:pPr>
                <a:defRPr/>
              </a:pPr>
              <a:t>06.04.2020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510EA5D-E047-426D-A8AB-4CC0A28CEA5F}" type="slidenum">
              <a:rPr lang="ru-RU"/>
              <a:pPr>
                <a:defRPr/>
              </a:pPr>
              <a:t>‹#›</a:t>
            </a:fld>
            <a:endParaRPr lang="ru-RU" dirty="0"/>
          </a:p>
        </p:txBody>
      </p:sp>
    </p:spTree>
    <p:extLst>
      <p:ext uri="{BB962C8B-B14F-4D97-AF65-F5344CB8AC3E}">
        <p14:creationId xmlns:p14="http://schemas.microsoft.com/office/powerpoint/2010/main" val="200226944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35CFA6B-B709-4039-843B-68B444785702}" type="datetimeFigureOut">
              <a:rPr lang="ru-RU"/>
              <a:pPr>
                <a:defRPr/>
              </a:pPr>
              <a:t>06.04.2020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A2B01F5-3FE0-4501-9546-21F6AC4B608D}" type="slidenum">
              <a:rPr lang="ru-RU"/>
              <a:pPr>
                <a:defRPr/>
              </a:pPr>
              <a:t>‹#›</a:t>
            </a:fld>
            <a:endParaRPr lang="ru-RU" dirty="0"/>
          </a:p>
        </p:txBody>
      </p:sp>
    </p:spTree>
    <p:extLst>
      <p:ext uri="{BB962C8B-B14F-4D97-AF65-F5344CB8AC3E}">
        <p14:creationId xmlns:p14="http://schemas.microsoft.com/office/powerpoint/2010/main" val="396096662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A273AF72-3914-4E1D-A872-50B89E8EE720}" type="datetimeFigureOut">
              <a:rPr lang="ru-RU"/>
              <a:pPr>
                <a:defRPr/>
              </a:pPr>
              <a:t>06.04.2020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428D822-D688-4BEB-AAAD-10E37FA93173}" type="slidenum">
              <a:rPr lang="ru-RU"/>
              <a:pPr>
                <a:defRPr/>
              </a:pPr>
              <a:t>‹#›</a:t>
            </a:fld>
            <a:endParaRPr lang="ru-RU" dirty="0"/>
          </a:p>
        </p:txBody>
      </p:sp>
    </p:spTree>
    <p:extLst>
      <p:ext uri="{BB962C8B-B14F-4D97-AF65-F5344CB8AC3E}">
        <p14:creationId xmlns:p14="http://schemas.microsoft.com/office/powerpoint/2010/main" val="103067402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AE3DFE-C956-427C-9AAC-55EFD6373A9D}" type="datetimeFigureOut">
              <a:rPr lang="ru-RU"/>
              <a:pPr>
                <a:defRPr/>
              </a:pPr>
              <a:t>06.04.2020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BED38BB-747E-47E8-AC58-243B62E099FE}" type="slidenum">
              <a:rPr lang="ru-RU"/>
              <a:pPr>
                <a:defRPr/>
              </a:pPr>
              <a:t>‹#›</a:t>
            </a:fld>
            <a:endParaRPr lang="ru-RU" dirty="0"/>
          </a:p>
        </p:txBody>
      </p:sp>
    </p:spTree>
    <p:extLst>
      <p:ext uri="{BB962C8B-B14F-4D97-AF65-F5344CB8AC3E}">
        <p14:creationId xmlns:p14="http://schemas.microsoft.com/office/powerpoint/2010/main" val="98934970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EFAFEDCC-0E7B-4954-829F-699A22087C78}" type="datetimeFigureOut">
              <a:rPr lang="ru-RU"/>
              <a:pPr>
                <a:defRPr/>
              </a:pPr>
              <a:t>06.04.2020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1F72DF2-656C-4FF0-B483-B1B7F966E307}" type="slidenum">
              <a:rPr lang="ru-RU"/>
              <a:pPr>
                <a:defRPr/>
              </a:pPr>
              <a:t>‹#›</a:t>
            </a:fld>
            <a:endParaRPr lang="ru-RU" dirty="0"/>
          </a:p>
        </p:txBody>
      </p:sp>
    </p:spTree>
    <p:extLst>
      <p:ext uri="{BB962C8B-B14F-4D97-AF65-F5344CB8AC3E}">
        <p14:creationId xmlns:p14="http://schemas.microsoft.com/office/powerpoint/2010/main" val="181093045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22971BBC-253F-4EA3-A2C2-EE147163A0BF}" type="datetimeFigureOut">
              <a:rPr lang="ru-RU"/>
              <a:pPr>
                <a:defRPr/>
              </a:pPr>
              <a:t>06.04.2020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EFB16A0C-B8CA-40FE-A4E4-A6EB7F149777}" type="slidenum">
              <a:rPr lang="ru-RU"/>
              <a:pPr>
                <a:defRPr/>
              </a:pPr>
              <a:t>‹#›</a:t>
            </a:fld>
            <a:endParaRPr lang="ru-RU" dirty="0"/>
          </a:p>
        </p:txBody>
      </p:sp>
    </p:spTree>
    <p:extLst>
      <p:ext uri="{BB962C8B-B14F-4D97-AF65-F5344CB8AC3E}">
        <p14:creationId xmlns:p14="http://schemas.microsoft.com/office/powerpoint/2010/main" val="339972775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448FF1A7-3707-47C9-86E6-8E796AFEF85B}" type="datetimeFigureOut">
              <a:rPr lang="ru-RU"/>
              <a:pPr>
                <a:defRPr/>
              </a:pPr>
              <a:t>06.04.2020</a:t>
            </a:fld>
            <a:endParaRPr lang="ru-RU" dirty="0"/>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5106CE6C-5875-491B-AD9C-0845D327D87B}" type="slidenum">
              <a:rPr lang="ru-RU"/>
              <a:pPr>
                <a:defRPr/>
              </a:pPr>
              <a:t>‹#›</a:t>
            </a:fld>
            <a:endParaRPr lang="ru-RU" dirty="0"/>
          </a:p>
        </p:txBody>
      </p:sp>
    </p:spTree>
    <p:extLst>
      <p:ext uri="{BB962C8B-B14F-4D97-AF65-F5344CB8AC3E}">
        <p14:creationId xmlns:p14="http://schemas.microsoft.com/office/powerpoint/2010/main" val="81939592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236D8047-697E-4DB3-9A9C-133D9736660F}" type="datetimeFigureOut">
              <a:rPr lang="ru-RU"/>
              <a:pPr>
                <a:defRPr/>
              </a:pPr>
              <a:t>06.04.2020</a:t>
            </a:fld>
            <a:endParaRPr lang="ru-RU" dirty="0"/>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888100F0-53E7-420A-A295-65546C89ECFA}" type="slidenum">
              <a:rPr lang="ru-RU"/>
              <a:pPr>
                <a:defRPr/>
              </a:pPr>
              <a:t>‹#›</a:t>
            </a:fld>
            <a:endParaRPr lang="ru-RU" dirty="0"/>
          </a:p>
        </p:txBody>
      </p:sp>
    </p:spTree>
    <p:extLst>
      <p:ext uri="{BB962C8B-B14F-4D97-AF65-F5344CB8AC3E}">
        <p14:creationId xmlns:p14="http://schemas.microsoft.com/office/powerpoint/2010/main" val="67202802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64F54B1A-38E7-4A5B-BA99-58E5768074CD}" type="datetimeFigureOut">
              <a:rPr lang="ru-RU"/>
              <a:pPr>
                <a:defRPr/>
              </a:pPr>
              <a:t>06.04.2020</a:t>
            </a:fld>
            <a:endParaRPr lang="ru-RU" dirty="0"/>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6FBE9B55-A4B5-4C22-B19B-2EC219C19AC9}" type="slidenum">
              <a:rPr lang="ru-RU"/>
              <a:pPr>
                <a:defRPr/>
              </a:pPr>
              <a:t>‹#›</a:t>
            </a:fld>
            <a:endParaRPr lang="ru-RU" dirty="0"/>
          </a:p>
        </p:txBody>
      </p:sp>
    </p:spTree>
    <p:extLst>
      <p:ext uri="{BB962C8B-B14F-4D97-AF65-F5344CB8AC3E}">
        <p14:creationId xmlns:p14="http://schemas.microsoft.com/office/powerpoint/2010/main" val="25498106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C191571B-045D-4D3F-8024-FE735F6672D0}" type="datetimeFigureOut">
              <a:rPr lang="ru-RU"/>
              <a:pPr>
                <a:defRPr/>
              </a:pPr>
              <a:t>06.04.2020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AAEB9ED-9B73-4435-85E1-B32BE90C3185}" type="slidenum">
              <a:rPr lang="ru-RU"/>
              <a:pPr>
                <a:defRPr/>
              </a:pPr>
              <a:t>‹#›</a:t>
            </a:fld>
            <a:endParaRPr lang="ru-RU" dirty="0"/>
          </a:p>
        </p:txBody>
      </p:sp>
    </p:spTree>
    <p:extLst>
      <p:ext uri="{BB962C8B-B14F-4D97-AF65-F5344CB8AC3E}">
        <p14:creationId xmlns:p14="http://schemas.microsoft.com/office/powerpoint/2010/main" val="202284421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dirty="0" smtClean="0"/>
              <a:t>Вставка рисунка</a:t>
            </a:r>
            <a:endParaRPr lang="ru-RU" noProof="0"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F1CFC4D7-DF7E-4158-AB7C-E364B2ABA5C4}" type="datetimeFigureOut">
              <a:rPr lang="ru-RU"/>
              <a:pPr>
                <a:defRPr/>
              </a:pPr>
              <a:t>06.04.2020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73F22757-AF08-456B-8298-8D957E600F9A}" type="slidenum">
              <a:rPr lang="ru-RU"/>
              <a:pPr>
                <a:defRPr/>
              </a:pPr>
              <a:t>‹#›</a:t>
            </a:fld>
            <a:endParaRPr lang="ru-RU" dirty="0"/>
          </a:p>
        </p:txBody>
      </p:sp>
    </p:spTree>
    <p:extLst>
      <p:ext uri="{BB962C8B-B14F-4D97-AF65-F5344CB8AC3E}">
        <p14:creationId xmlns:p14="http://schemas.microsoft.com/office/powerpoint/2010/main" val="175102168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5000" r="-15000"/>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FDF1641-6A22-4D76-94A0-13FF70A5E17B}" type="datetimeFigureOut">
              <a:rPr lang="ru-RU"/>
              <a:pPr>
                <a:defRPr/>
              </a:pPr>
              <a:t>06.04.2020</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45D5516-B21A-4FF4-9684-D48604A6ACB2}"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file:///H:\Sleep%20Away.mp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Настя\Desktop\fony_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ctrTitle"/>
          </p:nvPr>
        </p:nvSpPr>
        <p:spPr>
          <a:xfrm>
            <a:off x="1043608" y="2204864"/>
            <a:ext cx="8027987" cy="1682750"/>
          </a:xfrm>
        </p:spPr>
        <p:txBody>
          <a:bodyPr rtlCol="0">
            <a:noAutofit/>
          </a:bodyPr>
          <a:lstStyle/>
          <a:p>
            <a:r>
              <a:rPr lang="ru-RU" sz="4000" b="1" dirty="0"/>
              <a:t>Тема: «Что есть красота?» (подготовка к домашнему сочинению)</a:t>
            </a:r>
            <a:endParaRPr lang="ru-RU" sz="4000" dirty="0"/>
          </a:p>
        </p:txBody>
      </p:sp>
      <p:sp>
        <p:nvSpPr>
          <p:cNvPr id="4" name="Подзаголовок 3"/>
          <p:cNvSpPr>
            <a:spLocks noGrp="1"/>
          </p:cNvSpPr>
          <p:nvPr>
            <p:ph type="subTitle" idx="1"/>
          </p:nvPr>
        </p:nvSpPr>
        <p:spPr/>
        <p:txBody>
          <a:bodyPr/>
          <a:lstStyle/>
          <a:p>
            <a:endParaRPr lang="ru-RU"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Группа 3"/>
          <p:cNvGrpSpPr>
            <a:grpSpLocks/>
          </p:cNvGrpSpPr>
          <p:nvPr/>
        </p:nvGrpSpPr>
        <p:grpSpPr bwMode="auto">
          <a:xfrm>
            <a:off x="0" y="0"/>
            <a:ext cx="9170988" cy="6858000"/>
            <a:chOff x="-2" y="0"/>
            <a:chExt cx="9170436" cy="6858000"/>
          </a:xfrm>
        </p:grpSpPr>
        <p:pic>
          <p:nvPicPr>
            <p:cNvPr id="12294"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1" name="Заголовок 5"/>
          <p:cNvSpPr>
            <a:spLocks noGrp="1"/>
          </p:cNvSpPr>
          <p:nvPr>
            <p:ph type="title"/>
          </p:nvPr>
        </p:nvSpPr>
        <p:spPr>
          <a:xfrm>
            <a:off x="684213" y="260350"/>
            <a:ext cx="8229600" cy="1143000"/>
          </a:xfrm>
        </p:spPr>
        <p:txBody>
          <a:bodyPr/>
          <a:lstStyle/>
          <a:p>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b="1" smtClean="0"/>
              <a:t/>
            </a:r>
            <a:br>
              <a:rPr lang="ru-RU" sz="1600" b="1" smtClean="0"/>
            </a:br>
            <a:r>
              <a:rPr lang="ru-RU" sz="1600" smtClean="0"/>
              <a:t/>
            </a:r>
            <a:br>
              <a:rPr lang="ru-RU" sz="1600" smtClean="0"/>
            </a:br>
            <a:r>
              <a:rPr lang="ru-RU" sz="1600" smtClean="0"/>
              <a:t> </a:t>
            </a:r>
            <a:br>
              <a:rPr lang="ru-RU" sz="1600" smtClean="0"/>
            </a:br>
            <a:r>
              <a:rPr lang="ru-RU" sz="1600" smtClean="0"/>
              <a:t/>
            </a:r>
            <a:br>
              <a:rPr lang="ru-RU" sz="1600" smtClean="0"/>
            </a:br>
            <a:r>
              <a:rPr lang="ru-RU" smtClean="0"/>
              <a:t/>
            </a:r>
            <a:br>
              <a:rPr lang="ru-RU" smtClean="0"/>
            </a:br>
            <a:endParaRPr lang="ru-RU" smtClean="0"/>
          </a:p>
        </p:txBody>
      </p:sp>
      <p:sp>
        <p:nvSpPr>
          <p:cNvPr id="12292" name="Прямоугольник 7"/>
          <p:cNvSpPr>
            <a:spLocks noChangeArrowheads="1"/>
          </p:cNvSpPr>
          <p:nvPr/>
        </p:nvSpPr>
        <p:spPr bwMode="auto">
          <a:xfrm>
            <a:off x="107950" y="692150"/>
            <a:ext cx="849649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ru-RU" sz="3200" i="1" dirty="0" smtClean="0"/>
              <a:t>	Вывод</a:t>
            </a:r>
            <a:r>
              <a:rPr lang="ru-RU" sz="3200" i="1" dirty="0"/>
              <a:t>: Независимо от внешнего вида следует разглядеть внутренний мир человека, а именно глубину и содержание душевной красоты, что и составляет грацию души.</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Группа 2"/>
          <p:cNvGrpSpPr>
            <a:grpSpLocks/>
          </p:cNvGrpSpPr>
          <p:nvPr/>
        </p:nvGrpSpPr>
        <p:grpSpPr bwMode="auto">
          <a:xfrm>
            <a:off x="0" y="0"/>
            <a:ext cx="9170988" cy="6858000"/>
            <a:chOff x="-2" y="0"/>
            <a:chExt cx="9170436" cy="6858000"/>
          </a:xfrm>
        </p:grpSpPr>
        <p:pic>
          <p:nvPicPr>
            <p:cNvPr id="14340"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Заголовок 1"/>
          <p:cNvSpPr>
            <a:spLocks noGrp="1"/>
          </p:cNvSpPr>
          <p:nvPr>
            <p:ph type="title"/>
          </p:nvPr>
        </p:nvSpPr>
        <p:spPr>
          <a:xfrm>
            <a:off x="251520" y="548681"/>
            <a:ext cx="8578155" cy="3947120"/>
          </a:xfrm>
        </p:spPr>
        <p:txBody>
          <a:bodyPr/>
          <a:lstStyle/>
          <a:p>
            <a:r>
              <a:rPr lang="ru-RU" sz="1800" dirty="0" smtClean="0"/>
              <a:t/>
            </a:r>
            <a:br>
              <a:rPr lang="ru-RU" sz="1800" dirty="0" smtClean="0"/>
            </a:br>
            <a:r>
              <a:rPr lang="ru-RU" sz="1800" dirty="0" smtClean="0"/>
              <a:t/>
            </a:r>
            <a:br>
              <a:rPr lang="ru-RU" sz="1800" dirty="0" smtClean="0"/>
            </a:br>
            <a:r>
              <a:rPr lang="ru-RU" sz="2800" dirty="0" smtClean="0">
                <a:latin typeface="Monotype Corsiva" pitchFamily="66" charset="0"/>
              </a:rPr>
              <a:t/>
            </a:r>
            <a:br>
              <a:rPr lang="ru-RU" sz="2800" dirty="0" smtClean="0">
                <a:latin typeface="Monotype Corsiva" pitchFamily="66" charset="0"/>
              </a:rPr>
            </a:br>
            <a:endParaRPr lang="ru-RU" dirty="0" smtClean="0"/>
          </a:p>
        </p:txBody>
      </p:sp>
      <p:sp>
        <p:nvSpPr>
          <p:cNvPr id="2" name="Прямоугольник 1"/>
          <p:cNvSpPr/>
          <p:nvPr/>
        </p:nvSpPr>
        <p:spPr>
          <a:xfrm>
            <a:off x="467544" y="332657"/>
            <a:ext cx="8136904" cy="5632311"/>
          </a:xfrm>
          <a:prstGeom prst="rect">
            <a:avLst/>
          </a:prstGeom>
        </p:spPr>
        <p:txBody>
          <a:bodyPr wrap="square">
            <a:spAutoFit/>
          </a:bodyPr>
          <a:lstStyle/>
          <a:p>
            <a:r>
              <a:rPr lang="ru-RU" sz="2400" b="1" dirty="0"/>
              <a:t>Домашнее задание: </a:t>
            </a:r>
            <a:endParaRPr lang="ru-RU" sz="2400" dirty="0"/>
          </a:p>
          <a:p>
            <a:r>
              <a:rPr lang="ru-RU" sz="2400" b="1" dirty="0"/>
              <a:t> </a:t>
            </a:r>
            <a:endParaRPr lang="ru-RU" sz="2400" dirty="0"/>
          </a:p>
          <a:p>
            <a:r>
              <a:rPr lang="ru-RU" sz="2400" dirty="0"/>
              <a:t>Написать сочинение на тему: «Что есть красота?» (По лирике Н. А. Заболоцкого)</a:t>
            </a:r>
            <a:endParaRPr lang="ru-RU" sz="2400" b="1" dirty="0"/>
          </a:p>
          <a:p>
            <a:r>
              <a:rPr lang="ru-RU" sz="2400" dirty="0"/>
              <a:t>План</a:t>
            </a:r>
            <a:r>
              <a:rPr lang="ru-RU" sz="2400" dirty="0" smtClean="0"/>
              <a:t>.</a:t>
            </a:r>
          </a:p>
          <a:p>
            <a:endParaRPr lang="ru-RU" sz="2400" dirty="0"/>
          </a:p>
          <a:p>
            <a:pPr lvl="0"/>
            <a:r>
              <a:rPr lang="ru-RU" sz="2400" dirty="0" smtClean="0"/>
              <a:t>- Понятие </a:t>
            </a:r>
            <a:r>
              <a:rPr lang="ru-RU" sz="2400" dirty="0"/>
              <a:t>«красоты».</a:t>
            </a:r>
          </a:p>
          <a:p>
            <a:pPr lvl="0"/>
            <a:r>
              <a:rPr lang="ru-RU" sz="2400" dirty="0" smtClean="0"/>
              <a:t>- Как </a:t>
            </a:r>
            <a:r>
              <a:rPr lang="ru-RU" sz="2400" dirty="0"/>
              <a:t>понимает красоту автор (о какой красоте он говорит)?</a:t>
            </a:r>
          </a:p>
          <a:p>
            <a:pPr lvl="0"/>
            <a:r>
              <a:rPr lang="ru-RU" sz="2400" dirty="0" smtClean="0"/>
              <a:t>- Согласие/несогласие </a:t>
            </a:r>
            <a:r>
              <a:rPr lang="ru-RU" sz="2400" dirty="0"/>
              <a:t>с автором (аргументы).</a:t>
            </a:r>
          </a:p>
          <a:p>
            <a:pPr lvl="0"/>
            <a:r>
              <a:rPr lang="ru-RU" sz="2400" dirty="0" smtClean="0"/>
              <a:t>- Вывод</a:t>
            </a:r>
            <a:r>
              <a:rPr lang="ru-RU" sz="2400" dirty="0"/>
              <a:t>.</a:t>
            </a:r>
          </a:p>
          <a:p>
            <a:r>
              <a:rPr lang="ru-RU" sz="2400" b="1" dirty="0"/>
              <a:t> </a:t>
            </a:r>
            <a:endParaRPr lang="ru-RU" sz="2400" dirty="0"/>
          </a:p>
          <a:p>
            <a:r>
              <a:rPr lang="ru-RU" sz="2400" b="1" dirty="0"/>
              <a:t>Внимание!</a:t>
            </a:r>
            <a:r>
              <a:rPr lang="ru-RU" sz="2400" dirty="0"/>
              <a:t> Сочинение должно соответствовать плану. Цитирование текста обязательно. Объем не менее листа. </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836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4786313" y="357188"/>
            <a:ext cx="3900487" cy="1060450"/>
          </a:xfrm>
        </p:spPr>
        <p:txBody>
          <a:bodyPr rtlCol="0">
            <a:normAutofit/>
          </a:bodyPr>
          <a:lstStyle/>
          <a:p>
            <a:pPr eaLnBrk="1" fontAlgn="auto" hangingPunct="1">
              <a:spcAft>
                <a:spcPts val="0"/>
              </a:spcAft>
              <a:defRPr/>
            </a:pPr>
            <a:r>
              <a:rPr lang="ru-RU" sz="3200" dirty="0" smtClean="0">
                <a:effectLst>
                  <a:outerShdw blurRad="38100" dist="38100" dir="2700000" algn="tl">
                    <a:srgbClr val="000000">
                      <a:alpha val="43137"/>
                    </a:srgbClr>
                  </a:outerShdw>
                </a:effectLst>
                <a:latin typeface="Segoe Print" pitchFamily="2" charset="0"/>
              </a:rPr>
              <a:t>Н.А.Заболоцкий</a:t>
            </a:r>
            <a:endParaRPr lang="ru-RU" sz="3200" dirty="0">
              <a:effectLst>
                <a:outerShdw blurRad="38100" dist="38100" dir="2700000" algn="tl">
                  <a:srgbClr val="000000">
                    <a:alpha val="43137"/>
                  </a:srgbClr>
                </a:outerShdw>
              </a:effectLst>
              <a:latin typeface="Segoe Print" pitchFamily="2" charset="0"/>
            </a:endParaRPr>
          </a:p>
        </p:txBody>
      </p:sp>
      <p:pic>
        <p:nvPicPr>
          <p:cNvPr id="4" name="Picture 2" descr="Download &amp;zcy;&amp;acy;&amp;bcy;&amp;ocy;&amp;lcy;&amp;ocy;&amp;tscy;&amp;kcy;&amp;icy;&amp;jcy; pictures for free and share now"/>
          <p:cNvPicPr>
            <a:picLocks noChangeAspect="1" noChangeArrowheads="1"/>
          </p:cNvPicPr>
          <p:nvPr/>
        </p:nvPicPr>
        <p:blipFill>
          <a:blip r:embed="rId3" cstate="print"/>
          <a:srcRect/>
          <a:stretch>
            <a:fillRect/>
          </a:stretch>
        </p:blipFill>
        <p:spPr bwMode="auto">
          <a:xfrm>
            <a:off x="5148064" y="1124744"/>
            <a:ext cx="3218953" cy="4791573"/>
          </a:xfrm>
          <a:prstGeom prst="rect">
            <a:avLst/>
          </a:prstGeom>
          <a:ln>
            <a:noFill/>
          </a:ln>
          <a:effectLst>
            <a:softEdge rad="112500"/>
          </a:effectLst>
        </p:spPr>
      </p:pic>
      <p:sp>
        <p:nvSpPr>
          <p:cNvPr id="5125" name="Содержимое 5"/>
          <p:cNvSpPr>
            <a:spLocks noGrp="1"/>
          </p:cNvSpPr>
          <p:nvPr>
            <p:ph idx="1"/>
          </p:nvPr>
        </p:nvSpPr>
        <p:spPr>
          <a:xfrm>
            <a:off x="468313" y="549275"/>
            <a:ext cx="4043362" cy="5792788"/>
          </a:xfrm>
        </p:spPr>
        <p:txBody>
          <a:bodyPr/>
          <a:lstStyle/>
          <a:p>
            <a:pPr algn="just">
              <a:buFont typeface="Arial" charset="0"/>
              <a:buNone/>
            </a:pPr>
            <a:r>
              <a:rPr lang="ru-RU" sz="2200" b="1" smtClean="0">
                <a:solidFill>
                  <a:schemeClr val="bg1"/>
                </a:solidFill>
                <a:latin typeface="Monotype Corsiva" pitchFamily="66" charset="0"/>
              </a:rPr>
              <a:t>	</a:t>
            </a:r>
          </a:p>
        </p:txBody>
      </p:sp>
      <p:sp>
        <p:nvSpPr>
          <p:cNvPr id="5126" name="TextBox 6"/>
          <p:cNvSpPr txBox="1">
            <a:spLocks noChangeArrowheads="1"/>
          </p:cNvSpPr>
          <p:nvPr/>
        </p:nvSpPr>
        <p:spPr bwMode="auto">
          <a:xfrm>
            <a:off x="4427538" y="5805488"/>
            <a:ext cx="4549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b="1" i="1">
                <a:latin typeface="Calibri" pitchFamily="34" charset="0"/>
              </a:rPr>
              <a:t>24 апреля (7 мая ) 1903 — 14 октября 1958</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Группа 2"/>
          <p:cNvGrpSpPr>
            <a:grpSpLocks/>
          </p:cNvGrpSpPr>
          <p:nvPr/>
        </p:nvGrpSpPr>
        <p:grpSpPr bwMode="auto">
          <a:xfrm>
            <a:off x="0" y="0"/>
            <a:ext cx="9170988" cy="6858000"/>
            <a:chOff x="-2" y="0"/>
            <a:chExt cx="9170436" cy="6858000"/>
          </a:xfrm>
        </p:grpSpPr>
        <p:pic>
          <p:nvPicPr>
            <p:cNvPr id="3076"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Прямоугольник 3"/>
          <p:cNvSpPr/>
          <p:nvPr/>
        </p:nvSpPr>
        <p:spPr>
          <a:xfrm>
            <a:off x="755650" y="188913"/>
            <a:ext cx="7993063" cy="6462712"/>
          </a:xfrm>
          <a:prstGeom prst="rect">
            <a:avLst/>
          </a:prstGeom>
        </p:spPr>
        <p:txBody>
          <a:bodyPr>
            <a:spAutoFit/>
          </a:bodyPr>
          <a:lstStyle/>
          <a:p>
            <a:pPr algn="ctr">
              <a:defRPr/>
            </a:pPr>
            <a:r>
              <a:rPr lang="ru-RU" sz="7200" dirty="0">
                <a:solidFill>
                  <a:srgbClr val="990000"/>
                </a:solidFill>
                <a:latin typeface="Monotype Corsiva" pitchFamily="66" charset="0"/>
              </a:rPr>
              <a:t>  КРАСОТА -</a:t>
            </a:r>
          </a:p>
          <a:p>
            <a:pPr>
              <a:defRPr/>
            </a:pPr>
            <a:endParaRPr lang="ru-RU" sz="2200" dirty="0">
              <a:latin typeface="Monotype Corsiva" pitchFamily="66" charset="0"/>
            </a:endParaRPr>
          </a:p>
          <a:p>
            <a:pPr marL="457200" indent="-457200">
              <a:defRPr/>
            </a:pPr>
            <a:r>
              <a:rPr lang="ru-RU" sz="2400" dirty="0">
                <a:latin typeface="Monotype Corsiva" pitchFamily="66" charset="0"/>
              </a:rPr>
              <a:t>1. ед. Все красивое, прекрасное, все то, что доставляет</a:t>
            </a:r>
          </a:p>
          <a:p>
            <a:pPr marL="457200" indent="-457200">
              <a:defRPr/>
            </a:pPr>
            <a:r>
              <a:rPr lang="ru-RU" sz="2400" dirty="0">
                <a:latin typeface="Monotype Corsiva" pitchFamily="66" charset="0"/>
              </a:rPr>
              <a:t>эстетическое и нравственное наслаждение. </a:t>
            </a:r>
            <a:r>
              <a:rPr lang="ru-RU" sz="2400" i="1" dirty="0">
                <a:latin typeface="Monotype Corsiva" pitchFamily="66" charset="0"/>
              </a:rPr>
              <a:t>Красота</a:t>
            </a:r>
          </a:p>
          <a:p>
            <a:pPr marL="457200" indent="-457200">
              <a:defRPr/>
            </a:pPr>
            <a:r>
              <a:rPr lang="ru-RU" sz="2400" i="1" dirty="0">
                <a:latin typeface="Monotype Corsiva" pitchFamily="66" charset="0"/>
              </a:rPr>
              <a:t>русской природы. Красота поэтической речи.</a:t>
            </a:r>
          </a:p>
          <a:p>
            <a:pPr marL="457200" indent="-457200">
              <a:defRPr/>
            </a:pPr>
            <a:r>
              <a:rPr lang="ru-RU" sz="2400" i="1" dirty="0">
                <a:latin typeface="Monotype Corsiva" pitchFamily="66" charset="0"/>
              </a:rPr>
              <a:t>Отличаться красотой. Для красоты (чтобы было</a:t>
            </a:r>
          </a:p>
          <a:p>
            <a:pPr marL="457200" indent="-457200">
              <a:defRPr/>
            </a:pPr>
            <a:r>
              <a:rPr lang="ru-RU" sz="2400" i="1" dirty="0">
                <a:latin typeface="Monotype Corsiva" pitchFamily="66" charset="0"/>
              </a:rPr>
              <a:t>красиво; разг.)</a:t>
            </a:r>
            <a:r>
              <a:rPr lang="ru-RU" sz="2400" dirty="0">
                <a:latin typeface="Monotype Corsiva" pitchFamily="66" charset="0"/>
              </a:rPr>
              <a:t>. </a:t>
            </a:r>
          </a:p>
          <a:p>
            <a:pPr marL="457200" indent="-457200">
              <a:defRPr/>
            </a:pPr>
            <a:endParaRPr lang="ru-RU" sz="2400" dirty="0">
              <a:latin typeface="Monotype Corsiva" pitchFamily="66" charset="0"/>
            </a:endParaRPr>
          </a:p>
          <a:p>
            <a:pPr>
              <a:defRPr/>
            </a:pPr>
            <a:r>
              <a:rPr lang="ru-RU" sz="2400" dirty="0">
                <a:latin typeface="Monotype Corsiva" pitchFamily="66" charset="0"/>
              </a:rPr>
              <a:t>2. мн. Красивые, прекрасные места (в природе, в художественных произведениях). </a:t>
            </a:r>
            <a:r>
              <a:rPr lang="ru-RU" sz="2400" i="1" dirty="0">
                <a:latin typeface="Monotype Corsiva" pitchFamily="66" charset="0"/>
              </a:rPr>
              <a:t>Красоты юга. Красоты стиля.</a:t>
            </a:r>
            <a:r>
              <a:rPr lang="ru-RU" sz="2400" dirty="0">
                <a:latin typeface="Monotype Corsiva" pitchFamily="66" charset="0"/>
              </a:rPr>
              <a:t> </a:t>
            </a:r>
          </a:p>
          <a:p>
            <a:pPr>
              <a:lnSpc>
                <a:spcPct val="150000"/>
              </a:lnSpc>
              <a:defRPr/>
            </a:pPr>
            <a:endParaRPr lang="ru-RU" sz="2400" dirty="0">
              <a:latin typeface="Monotype Corsiva" pitchFamily="66" charset="0"/>
            </a:endParaRPr>
          </a:p>
          <a:p>
            <a:pPr>
              <a:defRPr/>
            </a:pPr>
            <a:r>
              <a:rPr lang="ru-RU" sz="2400" dirty="0">
                <a:latin typeface="Monotype Corsiva" pitchFamily="66" charset="0"/>
              </a:rPr>
              <a:t>3. красота!, в знач. сказ. О чем-н. очень хорошем, впечатляющем, блеск (в 3 знач.) (разг.). </a:t>
            </a:r>
            <a:r>
              <a:rPr lang="ru-RU" sz="2400" i="1" dirty="0">
                <a:latin typeface="Monotype Corsiva" pitchFamily="66" charset="0"/>
              </a:rPr>
              <a:t>Погуляли, искупались. Красота!</a:t>
            </a:r>
            <a:r>
              <a:rPr lang="ru-RU" sz="2400" dirty="0">
                <a:latin typeface="Monotype Corsiva" pitchFamily="66" charset="0"/>
              </a:rPr>
              <a:t> </a:t>
            </a:r>
          </a:p>
          <a:p>
            <a:pPr>
              <a:defRPr/>
            </a:pPr>
            <a:endParaRPr lang="ru-RU" sz="2200" dirty="0">
              <a:latin typeface="Monotype Corsiva" pitchFamily="66" charset="0"/>
            </a:endParaRPr>
          </a:p>
          <a:p>
            <a:pPr algn="r">
              <a:defRPr/>
            </a:pPr>
            <a:r>
              <a:rPr lang="ru-RU" sz="2200" i="1" dirty="0">
                <a:latin typeface="Monotype Corsiva" pitchFamily="66" charset="0"/>
              </a:rPr>
              <a:t>Толковый словарь русского языка. С.И.Ожегов, Н.Ю.Шведова</a:t>
            </a:r>
            <a:endParaRPr lang="ru-RU" sz="2200" b="1" i="1" dirty="0">
              <a:effectLst>
                <a:outerShdw blurRad="38100" dist="38100" dir="2700000" algn="tl">
                  <a:srgbClr val="000000">
                    <a:alpha val="43137"/>
                  </a:srgbClr>
                </a:outerShdw>
              </a:effectLst>
              <a:latin typeface="Monotype Corsiva" pitchFamily="66"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Группа 5"/>
          <p:cNvGrpSpPr>
            <a:grpSpLocks/>
          </p:cNvGrpSpPr>
          <p:nvPr/>
        </p:nvGrpSpPr>
        <p:grpSpPr bwMode="auto">
          <a:xfrm>
            <a:off x="0" y="116632"/>
            <a:ext cx="9170988" cy="6858000"/>
            <a:chOff x="-2" y="0"/>
            <a:chExt cx="9170436" cy="6858000"/>
          </a:xfrm>
        </p:grpSpPr>
        <p:pic>
          <p:nvPicPr>
            <p:cNvPr id="3"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Заголовок 1"/>
          <p:cNvSpPr>
            <a:spLocks noGrp="1"/>
          </p:cNvSpPr>
          <p:nvPr>
            <p:ph type="title"/>
          </p:nvPr>
        </p:nvSpPr>
        <p:spPr>
          <a:xfrm>
            <a:off x="179388" y="476250"/>
            <a:ext cx="4968875" cy="5808663"/>
          </a:xfrm>
        </p:spPr>
        <p:txBody>
          <a:bodyPr rtlCol="0">
            <a:normAutofit fontScale="90000"/>
          </a:bodyPr>
          <a:lstStyle/>
          <a:p>
            <a:r>
              <a:rPr lang="ru-RU" sz="3100" i="1" dirty="0" smtClean="0"/>
              <a:t>Прочитайте </a:t>
            </a:r>
            <a:r>
              <a:rPr lang="ru-RU" sz="3100" i="1" dirty="0"/>
              <a:t>стихотворения «Некрасивая девочка»  </a:t>
            </a:r>
            <a:r>
              <a:rPr lang="ru-RU" sz="3100" i="1" dirty="0" smtClean="0"/>
              <a:t>Н. </a:t>
            </a:r>
            <a:r>
              <a:rPr lang="ru-RU" sz="3100" i="1" dirty="0"/>
              <a:t>Заболоцкого. Подумайте, о чём может говориться в стихотворении с таким названием? </a:t>
            </a:r>
            <a:br>
              <a:rPr lang="ru-RU" sz="3100" i="1" dirty="0"/>
            </a:br>
            <a:r>
              <a:rPr lang="ru-RU" sz="3100" i="1" dirty="0"/>
              <a:t> </a:t>
            </a:r>
            <a:br>
              <a:rPr lang="ru-RU" sz="3100" i="1" dirty="0"/>
            </a:br>
            <a:r>
              <a:rPr lang="ru-RU" sz="2200" i="1" dirty="0" smtClean="0"/>
              <a:t/>
            </a:r>
            <a:br>
              <a:rPr lang="ru-RU" sz="2200" i="1" dirty="0" smtClean="0"/>
            </a:br>
            <a:r>
              <a:rPr lang="ru-RU" sz="2200" i="1" dirty="0" smtClean="0"/>
              <a:t/>
            </a:r>
            <a:br>
              <a:rPr lang="ru-RU" sz="2200" i="1" dirty="0" smtClean="0"/>
            </a:br>
            <a:r>
              <a:rPr lang="ru-RU" sz="2200" i="1" dirty="0" smtClean="0"/>
              <a:t/>
            </a:r>
            <a:br>
              <a:rPr lang="ru-RU" sz="2200" i="1" dirty="0" smtClean="0"/>
            </a:br>
            <a:r>
              <a:rPr lang="ru-RU" sz="1600" dirty="0" smtClean="0"/>
              <a:t/>
            </a:r>
            <a:br>
              <a:rPr lang="ru-RU" sz="1600" dirty="0" smtClean="0"/>
            </a:br>
            <a:r>
              <a:rPr lang="ru-RU" sz="1600" dirty="0" smtClean="0"/>
              <a:t/>
            </a:r>
            <a:br>
              <a:rPr lang="ru-RU" sz="1600" dirty="0" smtClean="0"/>
            </a:br>
            <a:r>
              <a:rPr lang="ru-RU" sz="1600" dirty="0" smtClean="0"/>
              <a:t/>
            </a:r>
            <a:br>
              <a:rPr lang="ru-RU" sz="1600" dirty="0" smtClean="0"/>
            </a:br>
            <a:r>
              <a:rPr lang="ru-RU" sz="1600" dirty="0" smtClean="0"/>
              <a:t/>
            </a:r>
            <a:br>
              <a:rPr lang="ru-RU" sz="1600" dirty="0" smtClean="0"/>
            </a:br>
            <a:r>
              <a:rPr lang="ru-RU" sz="1600" dirty="0" smtClean="0"/>
              <a:t/>
            </a:r>
            <a:br>
              <a:rPr lang="ru-RU" sz="1600" dirty="0" smtClean="0"/>
            </a:br>
            <a:r>
              <a:rPr lang="ru-RU" sz="1600" dirty="0" smtClean="0"/>
              <a:t/>
            </a:r>
            <a:br>
              <a:rPr lang="ru-RU" sz="1600" dirty="0" smtClean="0"/>
            </a:br>
            <a:endParaRPr lang="ru-RU" sz="3200" dirty="0">
              <a:effectLst>
                <a:outerShdw blurRad="38100" dist="38100" dir="2700000" algn="tl">
                  <a:srgbClr val="000000">
                    <a:alpha val="43137"/>
                  </a:srgbClr>
                </a:outerShdw>
              </a:effectLst>
              <a:latin typeface="Segoe Print" pitchFamily="2" charset="0"/>
            </a:endParaRPr>
          </a:p>
        </p:txBody>
      </p:sp>
      <p:pic>
        <p:nvPicPr>
          <p:cNvPr id="6149" name="Picture 2" descr="C:\Users\Делопроизводитель\Desktop\sddefault.jpg"/>
          <p:cNvPicPr>
            <a:picLocks noChangeAspect="1" noChangeArrowheads="1"/>
          </p:cNvPicPr>
          <p:nvPr/>
        </p:nvPicPr>
        <p:blipFill>
          <a:blip r:embed="rId3" cstate="print"/>
          <a:srcRect l="22832" t="7475" r="22832" b="4326"/>
          <a:stretch>
            <a:fillRect/>
          </a:stretch>
        </p:blipFill>
        <p:spPr bwMode="auto">
          <a:xfrm>
            <a:off x="5076056" y="2445556"/>
            <a:ext cx="3456384" cy="4209950"/>
          </a:xfrm>
          <a:prstGeom prst="rect">
            <a:avLst/>
          </a:prstGeom>
          <a:ln>
            <a:noFill/>
          </a:ln>
          <a:effectLst>
            <a:softEdge rad="112500"/>
          </a:effec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Группа 5"/>
          <p:cNvGrpSpPr>
            <a:grpSpLocks/>
          </p:cNvGrpSpPr>
          <p:nvPr/>
        </p:nvGrpSpPr>
        <p:grpSpPr bwMode="auto">
          <a:xfrm>
            <a:off x="0" y="0"/>
            <a:ext cx="9170988" cy="6858000"/>
            <a:chOff x="-2" y="0"/>
            <a:chExt cx="9170436" cy="6858000"/>
          </a:xfrm>
        </p:grpSpPr>
        <p:pic>
          <p:nvPicPr>
            <p:cNvPr id="3"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 name="Таблица 3"/>
          <p:cNvGraphicFramePr>
            <a:graphicFrameLocks noGrp="1"/>
          </p:cNvGraphicFramePr>
          <p:nvPr>
            <p:extLst>
              <p:ext uri="{D42A27DB-BD31-4B8C-83A1-F6EECF244321}">
                <p14:modId xmlns:p14="http://schemas.microsoft.com/office/powerpoint/2010/main" val="3208257929"/>
              </p:ext>
            </p:extLst>
          </p:nvPr>
        </p:nvGraphicFramePr>
        <p:xfrm>
          <a:off x="611560" y="1340769"/>
          <a:ext cx="8136904" cy="4752526"/>
        </p:xfrm>
        <a:graphic>
          <a:graphicData uri="http://schemas.openxmlformats.org/drawingml/2006/table">
            <a:tbl>
              <a:tblPr firstRow="1" firstCol="1" bandRow="1">
                <a:tableStyleId>{5C22544A-7EE6-4342-B048-85BDC9FD1C3A}</a:tableStyleId>
              </a:tblPr>
              <a:tblGrid>
                <a:gridCol w="1806715"/>
                <a:gridCol w="6330189"/>
              </a:tblGrid>
              <a:tr h="469411">
                <a:tc>
                  <a:txBody>
                    <a:bodyPr/>
                    <a:lstStyle/>
                    <a:p>
                      <a:pPr>
                        <a:lnSpc>
                          <a:spcPct val="115000"/>
                        </a:lnSpc>
                        <a:spcAft>
                          <a:spcPts val="750"/>
                        </a:spcAft>
                      </a:pPr>
                      <a:r>
                        <a:rPr lang="ru-RU" sz="1200" dirty="0">
                          <a:effectLst/>
                        </a:rPr>
                        <a:t>Сверстники</a:t>
                      </a:r>
                      <a:endParaRPr lang="ru-RU" sz="1100" dirty="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переполняет ей душу, овладевает ею</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469411">
                <a:tc>
                  <a:txBody>
                    <a:bodyPr/>
                    <a:lstStyle/>
                    <a:p>
                      <a:pPr>
                        <a:lnSpc>
                          <a:spcPct val="115000"/>
                        </a:lnSpc>
                        <a:spcAft>
                          <a:spcPts val="750"/>
                        </a:spcAft>
                      </a:pPr>
                      <a:r>
                        <a:rPr lang="ru-RU" sz="1200" dirty="0">
                          <a:effectLst/>
                        </a:rPr>
                        <a:t>Томит её</a:t>
                      </a:r>
                      <a:endParaRPr lang="ru-RU" sz="1100" dirty="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жизнь</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469411">
                <a:tc>
                  <a:txBody>
                    <a:bodyPr/>
                    <a:lstStyle/>
                    <a:p>
                      <a:pPr>
                        <a:lnSpc>
                          <a:spcPct val="115000"/>
                        </a:lnSpc>
                        <a:spcAft>
                          <a:spcPts val="750"/>
                        </a:spcAft>
                      </a:pPr>
                      <a:r>
                        <a:rPr lang="ru-RU" sz="1200" dirty="0">
                          <a:effectLst/>
                        </a:rPr>
                        <a:t>Ликовать</a:t>
                      </a:r>
                      <a:endParaRPr lang="ru-RU" sz="1100" dirty="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люди одинакового возраста</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469411">
                <a:tc>
                  <a:txBody>
                    <a:bodyPr/>
                    <a:lstStyle/>
                    <a:p>
                      <a:pPr>
                        <a:lnSpc>
                          <a:spcPct val="115000"/>
                        </a:lnSpc>
                        <a:spcAft>
                          <a:spcPts val="750"/>
                        </a:spcAft>
                      </a:pPr>
                      <a:r>
                        <a:rPr lang="ru-RU" sz="1200">
                          <a:effectLst/>
                        </a:rPr>
                        <a:t>Бытие</a:t>
                      </a:r>
                      <a:endParaRPr lang="ru-RU" sz="110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восторженно радоваться</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469411">
                <a:tc>
                  <a:txBody>
                    <a:bodyPr/>
                    <a:lstStyle/>
                    <a:p>
                      <a:pPr>
                        <a:lnSpc>
                          <a:spcPct val="115000"/>
                        </a:lnSpc>
                        <a:spcAft>
                          <a:spcPts val="750"/>
                        </a:spcAft>
                      </a:pPr>
                      <a:r>
                        <a:rPr lang="ru-RU" sz="1200">
                          <a:effectLst/>
                        </a:rPr>
                        <a:t>Худой умысел</a:t>
                      </a:r>
                      <a:endParaRPr lang="ru-RU" sz="110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привлечь внимание</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968030">
                <a:tc>
                  <a:txBody>
                    <a:bodyPr/>
                    <a:lstStyle/>
                    <a:p>
                      <a:pPr>
                        <a:lnSpc>
                          <a:spcPct val="115000"/>
                        </a:lnSpc>
                        <a:spcAft>
                          <a:spcPts val="750"/>
                        </a:spcAft>
                      </a:pPr>
                      <a:r>
                        <a:rPr lang="ru-RU" sz="1200">
                          <a:effectLst/>
                        </a:rPr>
                        <a:t>Прельстить воображение</a:t>
                      </a:r>
                      <a:endParaRPr lang="ru-RU" sz="110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злое намерение, замысел, план.</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469411">
                <a:tc>
                  <a:txBody>
                    <a:bodyPr/>
                    <a:lstStyle/>
                    <a:p>
                      <a:pPr>
                        <a:lnSpc>
                          <a:spcPct val="115000"/>
                        </a:lnSpc>
                        <a:spcAft>
                          <a:spcPts val="750"/>
                        </a:spcAft>
                      </a:pPr>
                      <a:r>
                        <a:rPr lang="ru-RU" sz="1200">
                          <a:effectLst/>
                        </a:rPr>
                        <a:t>Сосуд</a:t>
                      </a:r>
                      <a:endParaRPr lang="ru-RU" sz="110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чистая детская душевная красота.</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r h="968030">
                <a:tc>
                  <a:txBody>
                    <a:bodyPr/>
                    <a:lstStyle/>
                    <a:p>
                      <a:pPr>
                        <a:lnSpc>
                          <a:spcPct val="115000"/>
                        </a:lnSpc>
                        <a:spcAft>
                          <a:spcPts val="750"/>
                        </a:spcAft>
                      </a:pPr>
                      <a:r>
                        <a:rPr lang="ru-RU" sz="1200">
                          <a:effectLst/>
                        </a:rPr>
                        <a:t>Младенческая грация души</a:t>
                      </a:r>
                      <a:endParaRPr lang="ru-RU" sz="1100">
                        <a:effectLst/>
                        <a:latin typeface="Calibri"/>
                        <a:ea typeface="Calibri"/>
                        <a:cs typeface="Times New Roman"/>
                      </a:endParaRPr>
                    </a:p>
                  </a:txBody>
                  <a:tcPr marL="73025" marR="73025" marT="0" marB="0"/>
                </a:tc>
                <a:tc>
                  <a:txBody>
                    <a:bodyPr/>
                    <a:lstStyle/>
                    <a:p>
                      <a:pPr>
                        <a:lnSpc>
                          <a:spcPct val="115000"/>
                        </a:lnSpc>
                        <a:spcAft>
                          <a:spcPts val="750"/>
                        </a:spcAft>
                      </a:pPr>
                      <a:r>
                        <a:rPr lang="ru-RU" sz="1200" b="1" dirty="0">
                          <a:solidFill>
                            <a:schemeClr val="tx1"/>
                          </a:solidFill>
                          <a:effectLst/>
                        </a:rPr>
                        <a:t>вместилище для жидких и сыпучих тел.</a:t>
                      </a:r>
                      <a:endParaRPr lang="ru-RU" sz="1100" b="1" dirty="0">
                        <a:solidFill>
                          <a:schemeClr val="tx1"/>
                        </a:solidFill>
                        <a:effectLst/>
                        <a:latin typeface="Calibri"/>
                        <a:ea typeface="Calibri"/>
                        <a:cs typeface="Times New Roman"/>
                      </a:endParaRPr>
                    </a:p>
                  </a:txBody>
                  <a:tcPr marL="73025" marR="73025" marT="0" marB="0">
                    <a:solidFill>
                      <a:schemeClr val="accent5">
                        <a:lumMod val="40000"/>
                        <a:lumOff val="60000"/>
                      </a:schemeClr>
                    </a:solidFill>
                  </a:tcPr>
                </a:tc>
              </a:tr>
            </a:tbl>
          </a:graphicData>
        </a:graphic>
      </p:graphicFrame>
      <p:sp>
        <p:nvSpPr>
          <p:cNvPr id="5" name="Rectangle 1"/>
          <p:cNvSpPr>
            <a:spLocks noChangeArrowheads="1"/>
          </p:cNvSpPr>
          <p:nvPr/>
        </p:nvSpPr>
        <p:spPr bwMode="auto">
          <a:xfrm>
            <a:off x="503100" y="515672"/>
            <a:ext cx="8317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Выполните задание на соответствие.</a:t>
            </a:r>
            <a:endParaRPr kumimoji="0" lang="ru-RU" altLang="ru-RU" sz="4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Группа 5"/>
          <p:cNvGrpSpPr>
            <a:grpSpLocks/>
          </p:cNvGrpSpPr>
          <p:nvPr/>
        </p:nvGrpSpPr>
        <p:grpSpPr bwMode="auto">
          <a:xfrm>
            <a:off x="0" y="0"/>
            <a:ext cx="9170988" cy="6858000"/>
            <a:chOff x="-2" y="0"/>
            <a:chExt cx="9170436" cy="6858000"/>
          </a:xfrm>
        </p:grpSpPr>
        <p:pic>
          <p:nvPicPr>
            <p:cNvPr id="8197"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Заголовок 1"/>
          <p:cNvSpPr>
            <a:spLocks noGrp="1"/>
          </p:cNvSpPr>
          <p:nvPr>
            <p:ph type="title"/>
          </p:nvPr>
        </p:nvSpPr>
        <p:spPr>
          <a:xfrm>
            <a:off x="179388" y="404813"/>
            <a:ext cx="8785100" cy="6264547"/>
          </a:xfrm>
        </p:spPr>
        <p:txBody>
          <a:bodyPr rtlCol="0">
            <a:normAutofit/>
          </a:bodyPr>
          <a:lstStyle/>
          <a:p>
            <a:pPr algn="just"/>
            <a:r>
              <a:rPr lang="ru-RU" sz="2000" dirty="0" smtClean="0"/>
              <a:t>	Важную  </a:t>
            </a:r>
            <a:r>
              <a:rPr lang="ru-RU" sz="2000" dirty="0"/>
              <a:t>роль в описании девочки играют слова “лягушонок”, “рубашонка”, “колечки”, “зубки»  (выражают отношение автора, подчеркивают хрупкость, незащищенность девочки</a:t>
            </a:r>
            <a:r>
              <a:rPr lang="ru-RU" sz="2000" dirty="0" smtClean="0"/>
              <a:t>)	</a:t>
            </a:r>
            <a:br>
              <a:rPr lang="ru-RU" sz="2000" dirty="0" smtClean="0"/>
            </a:br>
            <a:r>
              <a:rPr lang="ru-RU" sz="2000" dirty="0"/>
              <a:t/>
            </a:r>
            <a:br>
              <a:rPr lang="ru-RU" sz="2000" dirty="0"/>
            </a:br>
            <a:r>
              <a:rPr lang="ru-RU" sz="2000" dirty="0" smtClean="0"/>
              <a:t>	Действительно</a:t>
            </a:r>
            <a:r>
              <a:rPr lang="ru-RU" sz="2000" dirty="0"/>
              <a:t>, бедная девочка, неприглядная, некрасивая, даже мальчики не замечают её, не видят её радости, забыли про подругу. А автор? Он тоже относится к ней с некоей долей пренебрежения? Или нет</a:t>
            </a:r>
            <a:r>
              <a:rPr lang="ru-RU" sz="2000" dirty="0" smtClean="0"/>
              <a:t>?</a:t>
            </a:r>
            <a:br>
              <a:rPr lang="ru-RU" sz="2000" dirty="0" smtClean="0"/>
            </a:br>
            <a:r>
              <a:rPr lang="ru-RU" sz="2000" dirty="0"/>
              <a:t/>
            </a:r>
            <a:br>
              <a:rPr lang="ru-RU" sz="2000" dirty="0"/>
            </a:br>
            <a:r>
              <a:rPr lang="ru-RU" sz="2000" dirty="0" smtClean="0"/>
              <a:t>	Девочка </a:t>
            </a:r>
            <a:r>
              <a:rPr lang="ru-RU" sz="2000" dirty="0"/>
              <a:t>счастлива оттого, что счастливы его друзья: «чужая радость так же, как своя, томит её и вон из сердца рвётся». Эта способность радоваться счастью другого возвышает девочку над миром, автор начинает использовать другую (книжную, высокую) лексику, тем самым применяя ещё одно выразительное средство</a:t>
            </a:r>
            <a:r>
              <a:rPr lang="ru-RU" sz="2000" dirty="0" smtClean="0"/>
              <a:t>.	 </a:t>
            </a:r>
            <a:r>
              <a:rPr lang="ru-RU" sz="2000" dirty="0"/>
              <a:t/>
            </a:r>
            <a:br>
              <a:rPr lang="ru-RU" sz="2000" dirty="0"/>
            </a:br>
            <a:r>
              <a:rPr lang="ru-RU" sz="2000" dirty="0" smtClean="0"/>
              <a:t/>
            </a:r>
            <a:br>
              <a:rPr lang="ru-RU" sz="2000" dirty="0" smtClean="0"/>
            </a:br>
            <a:r>
              <a:rPr lang="ru-RU" sz="1600" dirty="0" smtClean="0"/>
              <a:t/>
            </a:r>
            <a:br>
              <a:rPr lang="ru-RU" sz="1600" dirty="0" smtClean="0"/>
            </a:br>
            <a:endParaRPr lang="ru-RU" sz="3200" dirty="0">
              <a:effectLst>
                <a:outerShdw blurRad="38100" dist="38100" dir="2700000" algn="tl">
                  <a:srgbClr val="000000">
                    <a:alpha val="43137"/>
                  </a:srgbClr>
                </a:outerShdw>
              </a:effectLst>
              <a:latin typeface="Segoe Print" pitchFamily="2"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Группа 4"/>
          <p:cNvGrpSpPr>
            <a:grpSpLocks/>
          </p:cNvGrpSpPr>
          <p:nvPr/>
        </p:nvGrpSpPr>
        <p:grpSpPr bwMode="auto">
          <a:xfrm>
            <a:off x="0" y="0"/>
            <a:ext cx="9170988" cy="6858000"/>
            <a:chOff x="-2" y="0"/>
            <a:chExt cx="9170436" cy="6858000"/>
          </a:xfrm>
        </p:grpSpPr>
        <p:pic>
          <p:nvPicPr>
            <p:cNvPr id="9221"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Заголовок 1"/>
          <p:cNvSpPr>
            <a:spLocks noGrp="1"/>
          </p:cNvSpPr>
          <p:nvPr>
            <p:ph type="title"/>
          </p:nvPr>
        </p:nvSpPr>
        <p:spPr>
          <a:xfrm>
            <a:off x="250824" y="476250"/>
            <a:ext cx="8353623" cy="5689054"/>
          </a:xfrm>
        </p:spPr>
        <p:txBody>
          <a:bodyPr rtlCol="0">
            <a:normAutofit/>
          </a:bodyPr>
          <a:lstStyle/>
          <a:p>
            <a:r>
              <a:rPr lang="ru-RU" sz="2400" b="1" i="1" dirty="0"/>
              <a:t>Лексическая работа</a:t>
            </a:r>
            <a:r>
              <a:rPr lang="ru-RU" sz="2400" b="1" i="1" dirty="0" smtClean="0"/>
              <a:t>.</a:t>
            </a:r>
            <a:br>
              <a:rPr lang="ru-RU" sz="2400" b="1" i="1" dirty="0" smtClean="0"/>
            </a:br>
            <a:r>
              <a:rPr lang="ru-RU" sz="2400" b="1" i="1" dirty="0"/>
              <a:t/>
            </a:r>
            <a:br>
              <a:rPr lang="ru-RU" sz="2400" b="1" i="1" dirty="0"/>
            </a:br>
            <a:r>
              <a:rPr lang="ru-RU" sz="2400" dirty="0"/>
              <a:t/>
            </a:r>
            <a:br>
              <a:rPr lang="ru-RU" sz="2400" dirty="0"/>
            </a:br>
            <a:r>
              <a:rPr lang="ru-RU" sz="2400" u="sng" dirty="0"/>
              <a:t>Грация </a:t>
            </a:r>
            <a:r>
              <a:rPr lang="ru-RU" sz="2400" dirty="0" smtClean="0"/>
              <a:t>- </a:t>
            </a:r>
            <a:br>
              <a:rPr lang="ru-RU" sz="2400" dirty="0" smtClean="0"/>
            </a:br>
            <a:r>
              <a:rPr lang="ru-RU" sz="2400" dirty="0" smtClean="0"/>
              <a:t>Как </a:t>
            </a:r>
            <a:r>
              <a:rPr lang="ru-RU" sz="2400" dirty="0"/>
              <a:t>понимаете высказывание: «грация души</a:t>
            </a:r>
            <a:r>
              <a:rPr lang="ru-RU" sz="2400" dirty="0" smtClean="0"/>
              <a:t>»?</a:t>
            </a:r>
            <a:br>
              <a:rPr lang="ru-RU" sz="2400" dirty="0" smtClean="0"/>
            </a:br>
            <a:r>
              <a:rPr lang="ru-RU" sz="2400" dirty="0"/>
              <a:t/>
            </a:r>
            <a:br>
              <a:rPr lang="ru-RU" sz="2400" dirty="0"/>
            </a:br>
            <a:r>
              <a:rPr lang="ru-RU" sz="2400" u="sng" dirty="0"/>
              <a:t>Мерцать.</a:t>
            </a:r>
            <a:r>
              <a:rPr lang="ru-RU" sz="2400" dirty="0"/>
              <a:t> </a:t>
            </a:r>
            <a:r>
              <a:rPr lang="ru-RU" sz="2400" dirty="0" smtClean="0"/>
              <a:t/>
            </a:r>
            <a:br>
              <a:rPr lang="ru-RU" sz="2400" dirty="0" smtClean="0"/>
            </a:br>
            <a:r>
              <a:rPr lang="ru-RU" sz="2400" dirty="0" smtClean="0"/>
              <a:t>Подберите </a:t>
            </a:r>
            <a:r>
              <a:rPr lang="ru-RU" sz="2400" dirty="0"/>
              <a:t>синонимы к словам. Почему автор выбрал именно это слово?</a:t>
            </a:r>
            <a:br>
              <a:rPr lang="ru-RU" sz="2400" dirty="0"/>
            </a:br>
            <a:r>
              <a:rPr lang="ru-RU" sz="2400" dirty="0"/>
              <a:t> </a:t>
            </a:r>
            <a:br>
              <a:rPr lang="ru-RU" sz="2400" dirty="0"/>
            </a:br>
            <a:r>
              <a:rPr lang="ru-RU" sz="1600" dirty="0" smtClean="0"/>
              <a:t/>
            </a:r>
            <a:br>
              <a:rPr lang="ru-RU" sz="1600" dirty="0" smtClean="0"/>
            </a:br>
            <a:endParaRPr lang="ru-RU" sz="3200" dirty="0">
              <a:effectLst>
                <a:outerShdw blurRad="38100" dist="38100" dir="2700000" algn="tl">
                  <a:srgbClr val="000000">
                    <a:alpha val="43137"/>
                  </a:srgbClr>
                </a:outerShdw>
              </a:effectLst>
              <a:latin typeface="Segoe Print" pitchFamily="2"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Группа 7"/>
          <p:cNvGrpSpPr>
            <a:grpSpLocks/>
          </p:cNvGrpSpPr>
          <p:nvPr/>
        </p:nvGrpSpPr>
        <p:grpSpPr bwMode="auto">
          <a:xfrm>
            <a:off x="0" y="0"/>
            <a:ext cx="9170988" cy="6858000"/>
            <a:chOff x="-2" y="0"/>
            <a:chExt cx="9170436" cy="6858000"/>
          </a:xfrm>
        </p:grpSpPr>
        <p:pic>
          <p:nvPicPr>
            <p:cNvPr id="10245"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400" r="2773" b="8652"/>
            <a:stretch>
              <a:fillRect/>
            </a:stretch>
          </p:blipFill>
          <p:spPr bwMode="auto">
            <a:xfrm>
              <a:off x="4644008" y="0"/>
              <a:ext cx="45264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descr="C:\Users\Настя\Desktop\42000_original.jpg"/>
            <p:cNvPicPr>
              <a:picLocks noChangeAspect="1" noChangeArrowheads="1"/>
            </p:cNvPicPr>
            <p:nvPr/>
          </p:nvPicPr>
          <p:blipFill>
            <a:blip r:embed="rId2">
              <a:extLst>
                <a:ext uri="{28A0092B-C50C-407E-A947-70E740481C1C}">
                  <a14:useLocalDpi xmlns:a14="http://schemas.microsoft.com/office/drawing/2010/main" val="0"/>
                </a:ext>
              </a:extLst>
            </a:blip>
            <a:srcRect l="51750" t="8652" r="3136" b="9450"/>
            <a:stretch>
              <a:fillRect/>
            </a:stretch>
          </p:blipFill>
          <p:spPr bwMode="auto">
            <a:xfrm rot="10800000">
              <a:off x="-2" y="0"/>
              <a:ext cx="46440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Заголовок 1"/>
          <p:cNvSpPr>
            <a:spLocks noGrp="1"/>
          </p:cNvSpPr>
          <p:nvPr>
            <p:ph type="title"/>
          </p:nvPr>
        </p:nvSpPr>
        <p:spPr>
          <a:xfrm>
            <a:off x="179388" y="115888"/>
            <a:ext cx="8785225" cy="5976937"/>
          </a:xfrm>
        </p:spPr>
        <p:txBody>
          <a:bodyPr rtlCol="0">
            <a:normAutofit/>
          </a:bodyPr>
          <a:lstStyle/>
          <a:p>
            <a:pPr algn="just"/>
            <a:r>
              <a:rPr lang="ru-RU" sz="1600" b="1" i="1" dirty="0" smtClean="0"/>
              <a:t/>
            </a:r>
            <a:br>
              <a:rPr lang="ru-RU" sz="1600" b="1" i="1" dirty="0" smtClean="0"/>
            </a:br>
            <a:r>
              <a:rPr lang="ru-RU" sz="1600" b="1" i="1" dirty="0" smtClean="0"/>
              <a:t>	</a:t>
            </a:r>
            <a:r>
              <a:rPr lang="ru-RU" sz="2700" dirty="0" smtClean="0"/>
              <a:t>Сам </a:t>
            </a:r>
            <a:r>
              <a:rPr lang="ru-RU" sz="2700" dirty="0"/>
              <a:t>поэт обладал этими качествами. Современники отмечали в нем “величайшую терпимость к людям, сдержанность, деликатность, благородство, кристальную честность- то, что входит в понятие “грация души”. </a:t>
            </a:r>
            <a:r>
              <a:rPr lang="ru-RU" sz="2700" dirty="0" smtClean="0"/>
              <a:t>	Его </a:t>
            </a:r>
            <a:r>
              <a:rPr lang="ru-RU" sz="2700" dirty="0"/>
              <a:t>стихи очищают и согревают душу читателя</a:t>
            </a:r>
            <a:r>
              <a:rPr lang="ru-RU" sz="2700" dirty="0" smtClean="0"/>
              <a:t>.</a:t>
            </a:r>
            <a:br>
              <a:rPr lang="ru-RU" sz="2700" dirty="0" smtClean="0"/>
            </a:br>
            <a:r>
              <a:rPr lang="ru-RU" sz="2700" dirty="0"/>
              <a:t/>
            </a:r>
            <a:br>
              <a:rPr lang="ru-RU" sz="2700" dirty="0"/>
            </a:br>
            <a:r>
              <a:rPr lang="ru-RU" sz="2700" dirty="0" smtClean="0"/>
              <a:t>	Поэт </a:t>
            </a:r>
            <a:r>
              <a:rPr lang="ru-RU" sz="2700" dirty="0"/>
              <a:t>считал, что красота человеческой души сотворена Богом, имеет бездонную глубину, свою реальность, свою прелесть, в которой отражается вся скорбь бытия.</a:t>
            </a:r>
            <a:br>
              <a:rPr lang="ru-RU" sz="2700" dirty="0"/>
            </a:br>
            <a:r>
              <a:rPr lang="ru-RU" sz="2700" dirty="0" smtClean="0"/>
              <a:t/>
            </a:r>
            <a:br>
              <a:rPr lang="ru-RU" sz="2700" dirty="0" smtClean="0"/>
            </a:br>
            <a:r>
              <a:rPr lang="ru-RU" sz="2000" dirty="0" smtClean="0"/>
              <a:t/>
            </a:r>
            <a:br>
              <a:rPr lang="ru-RU" sz="2000" dirty="0" smtClean="0"/>
            </a:br>
            <a:endParaRPr lang="ru-RU" sz="4000" dirty="0">
              <a:effectLst>
                <a:outerShdw blurRad="38100" dist="38100" dir="2700000" algn="tl">
                  <a:srgbClr val="000000">
                    <a:alpha val="43137"/>
                  </a:srgbClr>
                </a:outerShdw>
              </a:effectLst>
              <a:latin typeface="Segoe Print" pitchFamily="2"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eep Away.mp3">
            <a:hlinkClick r:id="" action="ppaction://media"/>
          </p:cNvPr>
          <p:cNvPicPr>
            <a:picLocks noRot="1" noChangeAspect="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900113" y="60213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Объект 2"/>
          <p:cNvSpPr>
            <a:spLocks noGrp="1"/>
          </p:cNvSpPr>
          <p:nvPr>
            <p:ph idx="1"/>
          </p:nvPr>
        </p:nvSpPr>
        <p:spPr/>
        <p:txBody>
          <a:bodyPr/>
          <a:lstStyle/>
          <a:p>
            <a:endParaRPr lang="ru-RU" dirty="0"/>
          </a:p>
        </p:txBody>
      </p:sp>
      <p:sp>
        <p:nvSpPr>
          <p:cNvPr id="4" name="Прямоугольник 3"/>
          <p:cNvSpPr/>
          <p:nvPr/>
        </p:nvSpPr>
        <p:spPr>
          <a:xfrm>
            <a:off x="883767" y="1052736"/>
            <a:ext cx="8424936" cy="4524315"/>
          </a:xfrm>
          <a:prstGeom prst="rect">
            <a:avLst/>
          </a:prstGeom>
        </p:spPr>
        <p:txBody>
          <a:bodyPr wrap="square">
            <a:spAutoFit/>
          </a:bodyPr>
          <a:lstStyle/>
          <a:p>
            <a:r>
              <a:rPr lang="ru-RU" sz="3200" dirty="0"/>
              <a:t>Ответьте на вопросы:</a:t>
            </a:r>
          </a:p>
          <a:p>
            <a:pPr lvl="0"/>
            <a:r>
              <a:rPr lang="ru-RU" sz="3200" dirty="0" smtClean="0"/>
              <a:t>1. Что </a:t>
            </a:r>
            <a:r>
              <a:rPr lang="ru-RU" sz="3200" dirty="0" err="1"/>
              <a:t>Н.А.Заболоцкий</a:t>
            </a:r>
            <a:r>
              <a:rPr lang="ru-RU" sz="3200" dirty="0"/>
              <a:t> говорит о красоте человека?</a:t>
            </a:r>
          </a:p>
          <a:p>
            <a:pPr lvl="0"/>
            <a:r>
              <a:rPr lang="ru-RU" sz="3200" dirty="0"/>
              <a:t> </a:t>
            </a:r>
            <a:r>
              <a:rPr lang="ru-RU" sz="3200" dirty="0" smtClean="0"/>
              <a:t>2. О </a:t>
            </a:r>
            <a:r>
              <a:rPr lang="ru-RU" sz="3200" dirty="0"/>
              <a:t>какой красоте говорит поэт?</a:t>
            </a:r>
          </a:p>
          <a:p>
            <a:pPr lvl="0"/>
            <a:r>
              <a:rPr lang="ru-RU" sz="3200" dirty="0" smtClean="0"/>
              <a:t> 3. Что </a:t>
            </a:r>
            <a:r>
              <a:rPr lang="ru-RU" sz="3200" dirty="0"/>
              <a:t>такое внутренняя красота? Что вы по этому поводу думаете?</a:t>
            </a:r>
          </a:p>
          <a:p>
            <a:pPr lvl="0"/>
            <a:r>
              <a:rPr lang="ru-RU" sz="3200" dirty="0"/>
              <a:t> </a:t>
            </a:r>
            <a:r>
              <a:rPr lang="ru-RU" sz="3200" dirty="0" smtClean="0"/>
              <a:t>4.С </a:t>
            </a:r>
            <a:r>
              <a:rPr lang="ru-RU" sz="3200" dirty="0"/>
              <a:t>чем её сравнивает поэт в стихотворении? Объясните, как вы это понимаете? Что выбирает автор?</a:t>
            </a: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201775"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Шаблон презентации для уроков русского языка и литературы Поэтический вечер">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 презентации для уроков русского языка и литературы Поэтический вечер</Template>
  <TotalTime>668</TotalTime>
  <Words>239</Words>
  <Application>Microsoft Office PowerPoint</Application>
  <PresentationFormat>Экран (4:3)</PresentationFormat>
  <Paragraphs>57</Paragraphs>
  <Slides>11</Slides>
  <Notes>0</Notes>
  <HiddenSlides>0</HiddenSlides>
  <MMClips>1</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Шаблон презентации для уроков русского языка и литературы Поэтический вечер</vt:lpstr>
      <vt:lpstr>Тема: «Что есть красота?» (подготовка к домашнему сочинению)</vt:lpstr>
      <vt:lpstr>Н.А.Заболоцкий</vt:lpstr>
      <vt:lpstr>Презентация PowerPoint</vt:lpstr>
      <vt:lpstr>Прочитайте стихотворения «Некрасивая девочка»  Н. Заболоцкого. Подумайте, о чём может говориться в стихотворении с таким названием?             </vt:lpstr>
      <vt:lpstr>Презентация PowerPoint</vt:lpstr>
      <vt:lpstr> Важную  роль в описании девочки играют слова “лягушонок”, “рубашонка”, “колечки”, “зубки»  (выражают отношение автора, подчеркивают хрупкость, незащищенность девочки)    Действительно, бедная девочка, неприглядная, некрасивая, даже мальчики не замечают её, не видят её радости, забыли про подругу. А автор? Он тоже относится к ней с некоей долей пренебрежения? Или нет?   Девочка счастлива оттого, что счастливы его друзья: «чужая радость так же, как своя, томит её и вон из сердца рвётся». Эта способность радоваться счастью другого возвышает девочку над миром, автор начинает использовать другую (книжную, высокую) лексику, тем самым применяя ещё одно выразительное средство.     </vt:lpstr>
      <vt:lpstr>Лексическая работа.   Грация -  Как понимаете высказывание: «грация души»?  Мерцать.  Подберите синонимы к словам. Почему автор выбрал именно это слово?    </vt:lpstr>
      <vt:lpstr>  Сам поэт обладал этими качествами. Современники отмечали в нем “величайшую терпимость к людям, сдержанность, деликатность, благородство, кристальную честность- то, что входит в понятие “грация души”.  Его стихи очищают и согревают душу читателя.   Поэт считал, что красота человеческой души сотворена Богом, имеет бездонную глубину, свою реальность, свою прелесть, в которой отражается вся скорбь бытия.   </vt:lpstr>
      <vt:lpstr>Презентация PowerPoint</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Творческая работа на тему: Творчество Н.А.Заболоцкого</dc:title>
  <dc:creator>Home</dc:creator>
  <cp:lastModifiedBy>Vlad</cp:lastModifiedBy>
  <cp:revision>72</cp:revision>
  <dcterms:created xsi:type="dcterms:W3CDTF">2015-02-25T18:42:00Z</dcterms:created>
  <dcterms:modified xsi:type="dcterms:W3CDTF">2020-04-06T00:41:47Z</dcterms:modified>
</cp:coreProperties>
</file>