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78" r:id="rId4"/>
    <p:sldId id="272" r:id="rId5"/>
    <p:sldId id="263" r:id="rId6"/>
    <p:sldId id="273" r:id="rId7"/>
    <p:sldId id="283" r:id="rId8"/>
    <p:sldId id="284" r:id="rId9"/>
    <p:sldId id="269" r:id="rId10"/>
    <p:sldId id="274" r:id="rId11"/>
    <p:sldId id="270" r:id="rId12"/>
    <p:sldId id="271" r:id="rId13"/>
    <p:sldId id="281" r:id="rId14"/>
    <p:sldId id="275" r:id="rId15"/>
    <p:sldId id="277" r:id="rId16"/>
    <p:sldId id="28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FDB"/>
    <a:srgbClr val="FFFFCC"/>
    <a:srgbClr val="26DFF2"/>
    <a:srgbClr val="1C9FF0"/>
    <a:srgbClr val="66FFFF"/>
    <a:srgbClr val="A50021"/>
    <a:srgbClr val="9900CC"/>
    <a:srgbClr val="9E5ECE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5943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5943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62A993-82AD-428E-8BC2-E558FC7D7E3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1600" y="1219200"/>
            <a:ext cx="3695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695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19200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fld id="{F3880189-D957-4A67-8146-B3ABCC083D8E}" type="datetimeFigureOut">
              <a:rPr lang="ru-RU" smtClean="0"/>
              <a:pPr/>
              <a:t>01.04.2020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477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D0135181-6AC8-4481-A37A-3F49B60B7B0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304800"/>
            <a:ext cx="8858312" cy="762000"/>
          </a:xfrm>
        </p:spPr>
        <p:txBody>
          <a:bodyPr/>
          <a:lstStyle/>
          <a:p>
            <a:r>
              <a:rPr lang="ru-RU" sz="2700" dirty="0" smtClean="0"/>
              <a:t>Распределите вещества, приведенные ниже, на три группы.</a:t>
            </a:r>
            <a:endParaRPr lang="ru-RU" sz="27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71546"/>
            <a:ext cx="8629680" cy="5572164"/>
          </a:xfrm>
        </p:spPr>
        <p:txBody>
          <a:bodyPr/>
          <a:lstStyle/>
          <a:p>
            <a:pPr algn="ctr">
              <a:buNone/>
            </a:pPr>
            <a:r>
              <a:rPr lang="ru-RU" sz="3200" dirty="0" smtClean="0"/>
              <a:t>         </a:t>
            </a:r>
            <a:r>
              <a:rPr lang="ru-RU" sz="4000" dirty="0" err="1" smtClean="0"/>
              <a:t>СаО</a:t>
            </a:r>
            <a:r>
              <a:rPr lang="ru-RU" sz="4000" dirty="0" smtClean="0"/>
              <a:t>,   </a:t>
            </a:r>
            <a:r>
              <a:rPr lang="ru-RU" sz="4000" dirty="0" err="1" smtClean="0"/>
              <a:t>Аl</a:t>
            </a:r>
            <a:r>
              <a:rPr lang="ru-RU" sz="4000" dirty="0" smtClean="0"/>
              <a:t>(ОН)</a:t>
            </a:r>
            <a:r>
              <a:rPr lang="ru-RU" sz="4000" baseline="-25000" dirty="0" smtClean="0"/>
              <a:t>3</a:t>
            </a:r>
            <a:r>
              <a:rPr lang="ru-RU" sz="4000" dirty="0" smtClean="0"/>
              <a:t>,  </a:t>
            </a:r>
            <a:r>
              <a:rPr lang="ru-RU" sz="4000" dirty="0" err="1" smtClean="0"/>
              <a:t>СuО</a:t>
            </a:r>
            <a:r>
              <a:rPr lang="ru-RU" sz="4000" dirty="0" smtClean="0"/>
              <a:t>,   </a:t>
            </a:r>
            <a:r>
              <a:rPr lang="ru-RU" sz="4000" dirty="0" err="1" smtClean="0"/>
              <a:t>НСl</a:t>
            </a:r>
            <a:r>
              <a:rPr lang="ru-RU" sz="4000" dirty="0" smtClean="0"/>
              <a:t>,  Н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О,  Сl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О</a:t>
            </a:r>
            <a:r>
              <a:rPr lang="ru-RU" sz="4000" baseline="-25000" dirty="0" smtClean="0"/>
              <a:t>7</a:t>
            </a:r>
            <a:r>
              <a:rPr lang="ru-RU" sz="4000" dirty="0" smtClean="0"/>
              <a:t>,  </a:t>
            </a:r>
            <a:r>
              <a:rPr lang="ru-RU" sz="4000" dirty="0" err="1" smtClean="0"/>
              <a:t>Fе</a:t>
            </a:r>
            <a:r>
              <a:rPr lang="ru-RU" sz="4000" dirty="0" smtClean="0"/>
              <a:t>(ОН)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,  НNО</a:t>
            </a:r>
            <a:r>
              <a:rPr lang="ru-RU" sz="4000" baseline="-25000" dirty="0" smtClean="0"/>
              <a:t>3</a:t>
            </a:r>
            <a:r>
              <a:rPr lang="ru-RU" sz="4000" dirty="0" smtClean="0"/>
              <a:t>,  </a:t>
            </a:r>
            <a:r>
              <a:rPr lang="ru-RU" sz="4000" dirty="0" err="1" smtClean="0"/>
              <a:t>NаОН</a:t>
            </a:r>
            <a:r>
              <a:rPr lang="ru-RU" sz="4000" dirty="0" smtClean="0"/>
              <a:t>,  Н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SО</a:t>
            </a:r>
            <a:r>
              <a:rPr lang="ru-RU" sz="4000" baseline="-25000" dirty="0" smtClean="0"/>
              <a:t>4</a:t>
            </a:r>
            <a:r>
              <a:rPr lang="ru-RU" sz="4000" dirty="0" smtClean="0"/>
              <a:t> 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98819"/>
              </p:ext>
            </p:extLst>
          </p:nvPr>
        </p:nvGraphicFramePr>
        <p:xfrm>
          <a:off x="642910" y="2571744"/>
          <a:ext cx="8143932" cy="378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44"/>
                <a:gridCol w="2714644"/>
                <a:gridCol w="2714644"/>
              </a:tblGrid>
              <a:tr h="92869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оксиды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основания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кислоты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5752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480994"/>
          </a:xfrm>
        </p:spPr>
        <p:txBody>
          <a:bodyPr/>
          <a:lstStyle/>
          <a:p>
            <a:r>
              <a:rPr lang="ru-RU" sz="2800" b="0" dirty="0" smtClean="0">
                <a:latin typeface="Comic Sans MS" pitchFamily="66" charset="0"/>
                <a:cs typeface="Times New Roman" pitchFamily="18" charset="0"/>
              </a:rPr>
              <a:t>Определите оксиды, соответствующие кислотам</a:t>
            </a:r>
            <a:endParaRPr lang="ru-RU" sz="2800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2857520" cy="5286412"/>
          </a:xfrm>
        </p:spPr>
        <p:txBody>
          <a:bodyPr/>
          <a:lstStyle/>
          <a:p>
            <a:r>
              <a:rPr lang="ru-RU" sz="4000" dirty="0" smtClean="0"/>
              <a:t>Н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SО</a:t>
            </a:r>
            <a:r>
              <a:rPr lang="ru-RU" sz="4000" baseline="-25000" dirty="0" smtClean="0"/>
              <a:t>4</a:t>
            </a:r>
            <a:r>
              <a:rPr lang="ru-RU" sz="4000" dirty="0" smtClean="0"/>
              <a:t>   →</a:t>
            </a:r>
          </a:p>
          <a:p>
            <a:endParaRPr lang="ru-RU" sz="4000" dirty="0" smtClean="0"/>
          </a:p>
          <a:p>
            <a:r>
              <a:rPr lang="ru-RU" sz="4000" dirty="0" smtClean="0"/>
              <a:t>Н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SО</a:t>
            </a:r>
            <a:r>
              <a:rPr lang="ru-RU" sz="4000" baseline="-25000" dirty="0" smtClean="0"/>
              <a:t>3</a:t>
            </a:r>
            <a:r>
              <a:rPr lang="ru-RU" sz="4000" dirty="0" smtClean="0"/>
              <a:t>    →</a:t>
            </a:r>
          </a:p>
          <a:p>
            <a:endParaRPr lang="ru-RU" sz="4000" dirty="0" smtClean="0"/>
          </a:p>
          <a:p>
            <a:r>
              <a:rPr lang="ru-RU" sz="4000" dirty="0" smtClean="0"/>
              <a:t>НNО</a:t>
            </a:r>
            <a:r>
              <a:rPr lang="ru-RU" sz="4000" baseline="-25000" dirty="0" smtClean="0"/>
              <a:t>3</a:t>
            </a:r>
            <a:r>
              <a:rPr lang="ru-RU" sz="4000" dirty="0" smtClean="0"/>
              <a:t>     →</a:t>
            </a:r>
          </a:p>
          <a:p>
            <a:endParaRPr lang="ru-RU" sz="4000" dirty="0" smtClean="0"/>
          </a:p>
          <a:p>
            <a:r>
              <a:rPr lang="ru-RU" sz="4000" dirty="0" smtClean="0"/>
              <a:t>НNО</a:t>
            </a:r>
            <a:r>
              <a:rPr lang="ru-RU" sz="4000" baseline="-25000" dirty="0" smtClean="0"/>
              <a:t>2</a:t>
            </a:r>
            <a:r>
              <a:rPr lang="ru-RU" sz="4000" dirty="0" smtClean="0"/>
              <a:t>     →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214942" y="1142984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Серная кислота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214942" y="2714620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Сернистая кислота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4000504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Азотная кислота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14942" y="5500702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Азотистая кислота</a:t>
            </a:r>
            <a:endParaRPr lang="ru-RU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4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4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4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4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042" y="0"/>
            <a:ext cx="7277120" cy="762000"/>
          </a:xfrm>
        </p:spPr>
        <p:txBody>
          <a:bodyPr/>
          <a:lstStyle/>
          <a:p>
            <a:r>
              <a:rPr lang="ru-RU" dirty="0" smtClean="0">
                <a:solidFill>
                  <a:srgbClr val="DB1FDB"/>
                </a:solidFill>
                <a:latin typeface="Comic Sans MS" pitchFamily="66" charset="0"/>
              </a:rPr>
              <a:t>Кислоты в природе</a:t>
            </a:r>
            <a:endParaRPr lang="ru-RU" dirty="0">
              <a:solidFill>
                <a:srgbClr val="DB1FDB"/>
              </a:solidFill>
              <a:latin typeface="Comic Sans MS" pitchFamily="66" charset="0"/>
            </a:endParaRPr>
          </a:p>
        </p:txBody>
      </p:sp>
      <p:pic>
        <p:nvPicPr>
          <p:cNvPr id="4" name="Содержимое 3" descr="Медоносная пчела.jpeg"/>
          <p:cNvPicPr>
            <a:picLocks noGrp="1" noChangeAspect="1"/>
          </p:cNvPicPr>
          <p:nvPr>
            <p:ph idx="1"/>
          </p:nvPr>
        </p:nvPicPr>
        <p:blipFill>
          <a:blip r:embed="rId2" cstate="screen"/>
          <a:srcRect/>
          <a:stretch>
            <a:fillRect/>
          </a:stretch>
        </p:blipFill>
        <p:spPr>
          <a:xfrm>
            <a:off x="467544" y="404664"/>
            <a:ext cx="1928826" cy="3017541"/>
          </a:xfrm>
          <a:ln w="38100">
            <a:solidFill>
              <a:srgbClr val="FFFF00"/>
            </a:solidFill>
          </a:ln>
        </p:spPr>
      </p:pic>
      <p:pic>
        <p:nvPicPr>
          <p:cNvPr id="5" name="Рисунок 4" descr="Крапива двудомная.jpe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11560" y="3140968"/>
            <a:ext cx="3055959" cy="250033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0" y="5786454"/>
            <a:ext cx="3643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latin typeface="Comic Sans MS" pitchFamily="66" charset="0"/>
              </a:rPr>
              <a:t>Муравьиная кислота</a:t>
            </a:r>
          </a:p>
          <a:p>
            <a:pPr algn="ctr"/>
            <a:r>
              <a:rPr lang="ru-RU" sz="2400" b="1" dirty="0" smtClean="0">
                <a:solidFill>
                  <a:srgbClr val="DB1FDB"/>
                </a:solidFill>
                <a:latin typeface="Comic Sans MS" pitchFamily="66" charset="0"/>
              </a:rPr>
              <a:t>НСООН </a:t>
            </a:r>
            <a:endParaRPr lang="ru-RU" sz="2400" b="1" dirty="0">
              <a:solidFill>
                <a:srgbClr val="DB1FDB"/>
              </a:solidFill>
              <a:latin typeface="Comic Sans MS" pitchFamily="66" charset="0"/>
            </a:endParaRPr>
          </a:p>
        </p:txBody>
      </p:sp>
      <p:pic>
        <p:nvPicPr>
          <p:cNvPr id="8" name="Рисунок 7" descr="Лимон.jpe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5429256" y="857232"/>
            <a:ext cx="3357586" cy="2720070"/>
          </a:xfrm>
          <a:prstGeom prst="rect">
            <a:avLst/>
          </a:prstGeom>
          <a:ln w="38100">
            <a:solidFill>
              <a:srgbClr val="26DFF2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143472" y="3500438"/>
            <a:ext cx="4000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latin typeface="Comic Sans MS" pitchFamily="66" charset="0"/>
              </a:rPr>
              <a:t>Лимонная кислота</a:t>
            </a:r>
          </a:p>
          <a:p>
            <a:r>
              <a:rPr lang="ru-RU" sz="2600" b="1" dirty="0" smtClean="0">
                <a:latin typeface="Comic Sans MS" pitchFamily="66" charset="0"/>
              </a:rPr>
              <a:t>Аскорбиновая кислота</a:t>
            </a:r>
            <a:endParaRPr lang="ru-RU" sz="2600" b="1" dirty="0">
              <a:latin typeface="Comic Sans MS" pitchFamily="66" charset="0"/>
            </a:endParaRPr>
          </a:p>
        </p:txBody>
      </p:sp>
      <p:pic>
        <p:nvPicPr>
          <p:cNvPr id="10" name="Рисунок 9" descr="крыжовник.bmp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851920" y="4365104"/>
            <a:ext cx="2009384" cy="2236250"/>
          </a:xfrm>
          <a:prstGeom prst="rect">
            <a:avLst/>
          </a:prstGeom>
          <a:ln w="38100">
            <a:solidFill>
              <a:srgbClr val="26DFF2"/>
            </a:solidFill>
          </a:ln>
        </p:spPr>
      </p:pic>
      <p:pic>
        <p:nvPicPr>
          <p:cNvPr id="12" name="Рисунок 11" descr="смородина черн.bmp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6516216" y="4420536"/>
            <a:ext cx="2042012" cy="2223174"/>
          </a:xfrm>
          <a:prstGeom prst="rect">
            <a:avLst/>
          </a:prstGeom>
          <a:ln w="38100">
            <a:solidFill>
              <a:srgbClr val="26DFF2"/>
            </a:solidFill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20"/>
                            </p:stCondLst>
                            <p:childTnLst>
                              <p:par>
                                <p:cTn id="2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92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320"/>
                            </p:stCondLst>
                            <p:childTnLst>
                              <p:par>
                                <p:cTn id="3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320"/>
                            </p:stCondLst>
                            <p:childTnLst>
                              <p:par>
                                <p:cTn id="3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14290"/>
            <a:ext cx="8763000" cy="547710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  <a:latin typeface="Comic Sans MS" pitchFamily="66" charset="0"/>
              </a:rPr>
              <a:t>Кислоты в жизни человека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488" y="171448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A50021"/>
                </a:solidFill>
                <a:latin typeface="Comic Sans MS" pitchFamily="66" charset="0"/>
              </a:rPr>
              <a:t>В медицине</a:t>
            </a:r>
            <a:endParaRPr lang="ru-RU" sz="2800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1214422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В кулинарии и продуктах питания</a:t>
            </a:r>
            <a:endParaRPr lang="ru-RU" sz="28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7752" y="2000240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В народном хозяйстве</a:t>
            </a:r>
            <a:endParaRPr lang="ru-RU" sz="28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85723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A50021"/>
                </a:solidFill>
                <a:latin typeface="Comic Sans MS" pitchFamily="66" charset="0"/>
              </a:rPr>
              <a:t>В организме</a:t>
            </a:r>
            <a:endParaRPr lang="ru-RU" sz="2800" dirty="0">
              <a:solidFill>
                <a:srgbClr val="A50021"/>
              </a:solidFill>
              <a:latin typeface="Comic Sans MS" pitchFamily="66" charset="0"/>
            </a:endParaRPr>
          </a:p>
        </p:txBody>
      </p:sp>
      <p:pic>
        <p:nvPicPr>
          <p:cNvPr id="8" name="Picture 4" descr="PE01981_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4282" y="1643050"/>
            <a:ext cx="2786082" cy="265109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4286256"/>
            <a:ext cx="2643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mic Sans MS" pitchFamily="66" charset="0"/>
              </a:rPr>
              <a:t>Молочная кислота образуется в мышцах при нагрузке</a:t>
            </a:r>
            <a:endParaRPr lang="ru-RU" sz="24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57686" y="2786058"/>
            <a:ext cx="3805257" cy="3526679"/>
          </a:xfrm>
          <a:prstGeom prst="rect">
            <a:avLst/>
          </a:prstGeom>
          <a:noFill/>
          <a:ln w="38100">
            <a:solidFill>
              <a:srgbClr val="26DFF2"/>
            </a:solidFill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214678" y="5715016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mic Sans MS" pitchFamily="66" charset="0"/>
              </a:rPr>
              <a:t>Соляная кислота в желудке способствует перевариванию пищи</a:t>
            </a:r>
            <a:endParaRPr lang="ru-RU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2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8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20"/>
                            </p:stCondLst>
                            <p:childTnLst>
                              <p:par>
                                <p:cTn id="5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620"/>
                            </p:stCondLst>
                            <p:childTnLst>
                              <p:par>
                                <p:cTn id="5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20"/>
                            </p:stCondLst>
                            <p:childTnLst>
                              <p:par>
                                <p:cTn id="6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20"/>
                            </p:stCondLst>
                            <p:childTnLst>
                              <p:par>
                                <p:cTn id="6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9" grpId="0"/>
      <p:bldP spid="9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1802" y="214290"/>
            <a:ext cx="5929354" cy="1071570"/>
          </a:xfrm>
        </p:spPr>
        <p:txBody>
          <a:bodyPr/>
          <a:lstStyle/>
          <a:p>
            <a:r>
              <a:rPr lang="ru-RU" sz="3200" dirty="0" smtClean="0">
                <a:solidFill>
                  <a:srgbClr val="DB1FDB"/>
                </a:solidFill>
                <a:latin typeface="Comic Sans MS" pitchFamily="66" charset="0"/>
              </a:rPr>
              <a:t>Кислотные  дожди – одна из экологических проблем</a:t>
            </a:r>
            <a:endParaRPr lang="ru-RU" sz="3200" dirty="0">
              <a:solidFill>
                <a:srgbClr val="DB1FDB"/>
              </a:solidFill>
              <a:latin typeface="Comic Sans MS" pitchFamily="66" charset="0"/>
            </a:endParaRPr>
          </a:p>
        </p:txBody>
      </p:sp>
      <p:sp>
        <p:nvSpPr>
          <p:cNvPr id="4" name="Облако 3"/>
          <p:cNvSpPr/>
          <p:nvPr/>
        </p:nvSpPr>
        <p:spPr bwMode="auto">
          <a:xfrm>
            <a:off x="214282" y="285728"/>
            <a:ext cx="2786082" cy="1500198"/>
          </a:xfrm>
          <a:prstGeom prst="cloud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Капля 4"/>
          <p:cNvSpPr/>
          <p:nvPr/>
        </p:nvSpPr>
        <p:spPr bwMode="auto">
          <a:xfrm rot="19176426">
            <a:off x="883731" y="2123224"/>
            <a:ext cx="661366" cy="766056"/>
          </a:xfrm>
          <a:prstGeom prst="teardrop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Капля 5"/>
          <p:cNvSpPr/>
          <p:nvPr/>
        </p:nvSpPr>
        <p:spPr bwMode="auto">
          <a:xfrm rot="19176426">
            <a:off x="2669681" y="1980349"/>
            <a:ext cx="661366" cy="766056"/>
          </a:xfrm>
          <a:prstGeom prst="teardrop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Капля 6"/>
          <p:cNvSpPr/>
          <p:nvPr/>
        </p:nvSpPr>
        <p:spPr bwMode="auto">
          <a:xfrm rot="19176426">
            <a:off x="1883864" y="2694728"/>
            <a:ext cx="661366" cy="766056"/>
          </a:xfrm>
          <a:prstGeom prst="teardrop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4612" y="2143116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О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57356" y="2786058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О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2285992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О</a:t>
            </a:r>
            <a:endParaRPr lang="ru-RU" sz="2400" b="1" dirty="0"/>
          </a:p>
        </p:txBody>
      </p:sp>
      <p:sp>
        <p:nvSpPr>
          <p:cNvPr id="11" name="Облако 10"/>
          <p:cNvSpPr/>
          <p:nvPr/>
        </p:nvSpPr>
        <p:spPr bwMode="auto">
          <a:xfrm>
            <a:off x="714348" y="3286124"/>
            <a:ext cx="2643206" cy="714380"/>
          </a:xfrm>
          <a:prstGeom prst="cloud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3042" y="357187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NО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  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3357562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SО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 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57422" y="335756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S</a:t>
            </a:r>
            <a:r>
              <a:rPr lang="ru-RU" sz="2400" dirty="0" smtClean="0"/>
              <a:t> </a:t>
            </a:r>
            <a:r>
              <a:rPr lang="ru-RU" sz="2400" b="1" dirty="0" smtClean="0"/>
              <a:t>  </a:t>
            </a:r>
            <a:endParaRPr lang="ru-RU" sz="2400" b="1" dirty="0"/>
          </a:p>
        </p:txBody>
      </p:sp>
      <p:sp>
        <p:nvSpPr>
          <p:cNvPr id="15" name="Капля 14"/>
          <p:cNvSpPr/>
          <p:nvPr/>
        </p:nvSpPr>
        <p:spPr bwMode="auto">
          <a:xfrm rot="19176426">
            <a:off x="1026607" y="2694728"/>
            <a:ext cx="661366" cy="766056"/>
          </a:xfrm>
          <a:prstGeom prst="teardrop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Капля 15"/>
          <p:cNvSpPr/>
          <p:nvPr/>
        </p:nvSpPr>
        <p:spPr bwMode="auto">
          <a:xfrm rot="19176426">
            <a:off x="2741119" y="2909042"/>
            <a:ext cx="661366" cy="766056"/>
          </a:xfrm>
          <a:prstGeom prst="teardrop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Капля 16"/>
          <p:cNvSpPr/>
          <p:nvPr/>
        </p:nvSpPr>
        <p:spPr bwMode="auto">
          <a:xfrm rot="19176426">
            <a:off x="1812425" y="3337670"/>
            <a:ext cx="661366" cy="766056"/>
          </a:xfrm>
          <a:prstGeom prst="teardrop">
            <a:avLst/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8662" y="285749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</a:t>
            </a:r>
            <a:r>
              <a:rPr lang="ru-RU" sz="2400" b="1" baseline="-25000" dirty="0" smtClean="0"/>
              <a:t>2</a:t>
            </a:r>
            <a:r>
              <a:rPr lang="en-US" sz="2400" b="1" dirty="0" smtClean="0"/>
              <a:t>S</a:t>
            </a:r>
            <a:r>
              <a:rPr lang="ru-RU" sz="2400" b="1" dirty="0" smtClean="0"/>
              <a:t>О</a:t>
            </a:r>
            <a:r>
              <a:rPr lang="ru-RU" sz="2400" b="1" baseline="-25000" dirty="0" smtClean="0"/>
              <a:t>3</a:t>
            </a:r>
            <a:endParaRPr lang="ru-RU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42900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НNО</a:t>
            </a:r>
            <a:r>
              <a:rPr lang="ru-RU" sz="2400" b="1" baseline="-25000" dirty="0" smtClean="0"/>
              <a:t>3</a:t>
            </a:r>
            <a:endParaRPr lang="ru-RU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14612" y="307181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НNО</a:t>
            </a:r>
            <a:r>
              <a:rPr lang="ru-RU" sz="2400" b="1" baseline="-25000" dirty="0" smtClean="0"/>
              <a:t>2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995936" y="1785926"/>
            <a:ext cx="5005220" cy="410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0"/>
                            </p:stCondLst>
                            <p:childTnLst>
                              <p:par>
                                <p:cTn id="11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1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1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1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1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1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1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  <p:bldP spid="10" grpId="0"/>
      <p:bldP spid="10" grpId="1"/>
      <p:bldP spid="11" grpId="0" animBg="1"/>
      <p:bldP spid="11" grpId="1" animBg="1"/>
      <p:bldP spid="12" grpId="0"/>
      <p:bldP spid="12" grpId="1"/>
      <p:bldP spid="13" grpId="0"/>
      <p:bldP spid="13" grpId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63000" cy="762000"/>
          </a:xfrm>
        </p:spPr>
        <p:txBody>
          <a:bodyPr/>
          <a:lstStyle/>
          <a:p>
            <a:r>
              <a:rPr lang="ru-RU" sz="2800" dirty="0" smtClean="0">
                <a:solidFill>
                  <a:srgbClr val="FF0000"/>
                </a:solidFill>
                <a:latin typeface="Comic Sans MS" pitchFamily="66" charset="0"/>
              </a:rPr>
              <a:t>Правила техники безопасности </a:t>
            </a:r>
            <a:br>
              <a:rPr lang="ru-RU" sz="2800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ru-RU" sz="2800" dirty="0" smtClean="0">
                <a:solidFill>
                  <a:srgbClr val="FF0000"/>
                </a:solidFill>
                <a:latin typeface="Comic Sans MS" pitchFamily="66" charset="0"/>
              </a:rPr>
              <a:t>при работе с кислотами</a:t>
            </a:r>
            <a:endParaRPr lang="ru-RU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" name="Содержимое 3" descr="либих юстус.bmp"/>
          <p:cNvPicPr>
            <a:picLocks noGrp="1" noChangeAspect="1"/>
          </p:cNvPicPr>
          <p:nvPr>
            <p:ph idx="1"/>
          </p:nvPr>
        </p:nvPicPr>
        <p:blipFill>
          <a:blip r:embed="rId2" cstate="screen"/>
          <a:stretch>
            <a:fillRect/>
          </a:stretch>
        </p:blipFill>
        <p:spPr>
          <a:xfrm>
            <a:off x="500035" y="1214423"/>
            <a:ext cx="3207869" cy="3570048"/>
          </a:xfrm>
          <a:prstGeom prst="roundRect">
            <a:avLst/>
          </a:prstGeom>
          <a:ln w="57150">
            <a:solidFill>
              <a:srgbClr val="9E5ECE"/>
            </a:solidFill>
          </a:ln>
        </p:spPr>
      </p:pic>
      <p:sp>
        <p:nvSpPr>
          <p:cNvPr id="6" name="Вертикальный свиток 5"/>
          <p:cNvSpPr/>
          <p:nvPr/>
        </p:nvSpPr>
        <p:spPr bwMode="auto">
          <a:xfrm>
            <a:off x="4714844" y="857232"/>
            <a:ext cx="4429156" cy="507209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400" b="1" dirty="0" err="1" smtClean="0">
                <a:solidFill>
                  <a:srgbClr val="9900CC"/>
                </a:solidFill>
                <a:latin typeface="Comic Sans MS" pitchFamily="66" charset="0"/>
              </a:rPr>
              <a:t>Юстус</a:t>
            </a:r>
            <a:r>
              <a:rPr lang="ru-RU" sz="2400" b="1" dirty="0" smtClean="0">
                <a:solidFill>
                  <a:srgbClr val="9900CC"/>
                </a:solidFill>
                <a:latin typeface="Comic Sans MS" pitchFamily="66" charset="0"/>
              </a:rPr>
              <a:t> Либих</a:t>
            </a:r>
          </a:p>
          <a:p>
            <a:pPr algn="ctr"/>
            <a:r>
              <a:rPr lang="ru-RU" sz="2400" dirty="0" smtClean="0">
                <a:latin typeface="Comic Sans MS" pitchFamily="66" charset="0"/>
              </a:rPr>
              <a:t>(1803-1873), немецкий химик, основатель научной школы, один из создателей агрохимии, иностранный член-корреспондент Петербургской АН (1830)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4282" y="3071810"/>
            <a:ext cx="4570065" cy="214314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screen"/>
          <a:srcRect l="5137" r="1539"/>
          <a:stretch>
            <a:fillRect/>
          </a:stretch>
        </p:blipFill>
        <p:spPr bwMode="auto">
          <a:xfrm>
            <a:off x="214282" y="1071546"/>
            <a:ext cx="8606400" cy="150019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0" y="4000504"/>
            <a:ext cx="59293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r>
              <a:rPr lang="ru-RU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Запомни:</a:t>
            </a:r>
          </a:p>
          <a:p>
            <a:pPr marL="342900" indent="-342900" algn="ctr">
              <a:defRPr/>
            </a:pPr>
            <a:endParaRPr lang="ru-RU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ctr">
              <a:defRPr/>
            </a:pPr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 ЛЕЙ ВОДУ В КИСЛОТУ!!!</a:t>
            </a:r>
            <a:endParaRPr lang="ru-RU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39825"/>
          </a:xfrm>
        </p:spPr>
        <p:txBody>
          <a:bodyPr/>
          <a:lstStyle/>
          <a:p>
            <a:r>
              <a:rPr lang="ru-RU" sz="2800" b="1" dirty="0">
                <a:solidFill>
                  <a:srgbClr val="6600FF"/>
                </a:solidFill>
                <a:latin typeface="Comic Sans MS" pitchFamily="66" charset="0"/>
              </a:rPr>
              <a:t>Изменение окраски индикаторов </a:t>
            </a:r>
            <a:r>
              <a:rPr lang="ru-RU" sz="2800" b="1" dirty="0" smtClean="0">
                <a:solidFill>
                  <a:srgbClr val="6600FF"/>
                </a:solidFill>
                <a:latin typeface="Comic Sans MS" pitchFamily="66" charset="0"/>
              </a:rPr>
              <a:t/>
            </a:r>
            <a:br>
              <a:rPr lang="ru-RU" sz="2800" b="1" dirty="0" smtClean="0">
                <a:solidFill>
                  <a:srgbClr val="6600FF"/>
                </a:solidFill>
                <a:latin typeface="Comic Sans MS" pitchFamily="66" charset="0"/>
              </a:rPr>
            </a:br>
            <a:r>
              <a:rPr lang="ru-RU" sz="2800" b="1" dirty="0" smtClean="0">
                <a:solidFill>
                  <a:srgbClr val="6600FF"/>
                </a:solidFill>
                <a:latin typeface="Comic Sans MS" pitchFamily="66" charset="0"/>
              </a:rPr>
              <a:t>в </a:t>
            </a:r>
            <a:r>
              <a:rPr lang="ru-RU" sz="2800" b="1" dirty="0">
                <a:solidFill>
                  <a:srgbClr val="6600FF"/>
                </a:solidFill>
                <a:latin typeface="Comic Sans MS" pitchFamily="66" charset="0"/>
              </a:rPr>
              <a:t>зависимости от среды</a:t>
            </a:r>
          </a:p>
        </p:txBody>
      </p:sp>
      <p:graphicFrame>
        <p:nvGraphicFramePr>
          <p:cNvPr id="129070" name="Group 46"/>
          <p:cNvGraphicFramePr>
            <a:graphicFrameLocks noGrp="1"/>
          </p:cNvGraphicFramePr>
          <p:nvPr>
            <p:ph type="tbl" idx="1"/>
          </p:nvPr>
        </p:nvGraphicFramePr>
        <p:xfrm>
          <a:off x="285720" y="1142984"/>
          <a:ext cx="8569325" cy="4958081"/>
        </p:xfrm>
        <a:graphic>
          <a:graphicData uri="http://schemas.openxmlformats.org/drawingml/2006/table">
            <a:tbl>
              <a:tblPr/>
              <a:tblGrid>
                <a:gridCol w="2105010"/>
                <a:gridCol w="2357454"/>
                <a:gridCol w="2071702"/>
                <a:gridCol w="2035159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Название индикатора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Окраска индикатора в нейтральной среде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Окраска индикатора в щелочной среде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Окраска индикатора в кислой среде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41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Лакмус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Фиолетовая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Синяя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Метиловый оранжевый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Оранжевая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Желтая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Фенолфта-леин</a:t>
                      </a: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Бесцветная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</a:rPr>
                        <a:t>Малиновая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29454" y="3214686"/>
            <a:ext cx="17859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ru-RU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Красная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330" y="4000504"/>
            <a:ext cx="16430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</a:pPr>
            <a:r>
              <a:rPr lang="ru-RU" sz="2600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Красно-розовая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16" y="5214950"/>
            <a:ext cx="2000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Бесцветная</a:t>
            </a:r>
          </a:p>
          <a:p>
            <a:endParaRPr lang="ru-RU" dirty="0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</p:cNvPr>
          <p:cNvSpPr/>
          <p:nvPr/>
        </p:nvSpPr>
        <p:spPr bwMode="auto">
          <a:xfrm>
            <a:off x="7858148" y="6286520"/>
            <a:ext cx="428628" cy="357190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§ </a:t>
            </a:r>
            <a:r>
              <a:rPr lang="ru-RU" dirty="0" smtClean="0"/>
              <a:t>39</a:t>
            </a:r>
            <a:r>
              <a:rPr lang="ru-RU" dirty="0" smtClean="0"/>
              <a:t>,  </a:t>
            </a:r>
            <a:r>
              <a:rPr lang="ru-RU" dirty="0" smtClean="0"/>
              <a:t>с. </a:t>
            </a:r>
            <a:r>
              <a:rPr lang="ru-RU" dirty="0" smtClean="0"/>
              <a:t>235-236</a:t>
            </a:r>
            <a:r>
              <a:rPr lang="ru-RU" dirty="0" smtClean="0"/>
              <a:t>, рассмотреть признаки классификации кислот </a:t>
            </a:r>
            <a:r>
              <a:rPr lang="ru-RU" dirty="0" smtClean="0"/>
              <a:t>в </a:t>
            </a:r>
            <a:r>
              <a:rPr lang="ru-RU" dirty="0" smtClean="0"/>
              <a:t>таблице № 10,   </a:t>
            </a:r>
            <a:endParaRPr lang="ru-RU" dirty="0" smtClean="0"/>
          </a:p>
          <a:p>
            <a:pPr lvl="0">
              <a:buNone/>
            </a:pPr>
            <a:r>
              <a:rPr lang="ru-RU" dirty="0" smtClean="0"/>
              <a:t>  </a:t>
            </a:r>
            <a:r>
              <a:rPr lang="ru-RU" dirty="0" smtClean="0"/>
              <a:t>выполнить тест к следующему уроку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8715436" cy="1428760"/>
          </a:xfrm>
        </p:spPr>
        <p:txBody>
          <a:bodyPr/>
          <a:lstStyle/>
          <a:p>
            <a:r>
              <a:rPr lang="ru-RU" dirty="0" smtClean="0">
                <a:solidFill>
                  <a:srgbClr val="9E5EC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entury Schoolbook" pitchFamily="18" charset="0"/>
              </a:rPr>
              <a:t>Кислоты, их состав,   классификация и значение</a:t>
            </a:r>
            <a:r>
              <a:rPr lang="ru-RU" dirty="0" smtClean="0">
                <a:latin typeface="Century Schoolbook" pitchFamily="18" charset="0"/>
              </a:rPr>
              <a:t> </a:t>
            </a:r>
            <a:endParaRPr lang="ru-RU" dirty="0">
              <a:latin typeface="Century Schoolbook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8501122" cy="2143140"/>
          </a:xfrm>
        </p:spPr>
        <p:txBody>
          <a:bodyPr/>
          <a:lstStyle/>
          <a:p>
            <a:pPr algn="l">
              <a:buClr>
                <a:srgbClr val="9900CC"/>
              </a:buClr>
              <a:buFont typeface="Wingdings" pitchFamily="2" charset="2"/>
              <a:buChar char="Ø"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</a:rPr>
              <a:t>что такое кислоты, какие они бывают, как их классифицируют; </a:t>
            </a:r>
          </a:p>
          <a:p>
            <a:pPr algn="l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i="1" dirty="0" smtClean="0">
                <a:latin typeface="Century Schoolbook" pitchFamily="18" charset="0"/>
              </a:rPr>
              <a:t> </a:t>
            </a:r>
            <a:r>
              <a:rPr lang="ru-RU" b="1" i="1" dirty="0" smtClean="0">
                <a:solidFill>
                  <a:srgbClr val="7030A0"/>
                </a:solidFill>
                <a:latin typeface="Century Schoolbook" pitchFamily="18" charset="0"/>
              </a:rPr>
              <a:t>формулы некоторых неорганических кислот;</a:t>
            </a:r>
          </a:p>
          <a:p>
            <a:pPr algn="l">
              <a:buClr>
                <a:srgbClr val="9900CC"/>
              </a:buClr>
              <a:buFont typeface="Wingdings" pitchFamily="2" charset="2"/>
              <a:buChar char="Ø"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</a:rPr>
              <a:t>правила техники безопасности при работе с кислотами;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43042" y="1714488"/>
            <a:ext cx="542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 smtClean="0">
                <a:solidFill>
                  <a:srgbClr val="FF0000"/>
                </a:solidFill>
                <a:latin typeface="Century Schoolbook" pitchFamily="18" charset="0"/>
              </a:rPr>
              <a:t>Что нам нужно узнать: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57422" y="4214818"/>
            <a:ext cx="5128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>
                <a:solidFill>
                  <a:srgbClr val="FF0000"/>
                </a:solidFill>
                <a:latin typeface="Century Schoolbook" pitchFamily="18" charset="0"/>
              </a:rPr>
              <a:t>Чему мы должны научиться: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8596" y="4786322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sz="2400" b="1" i="1" dirty="0" smtClean="0">
                <a:solidFill>
                  <a:srgbClr val="7030A0"/>
                </a:solidFill>
                <a:latin typeface="Century Schoolbook" pitchFamily="18" charset="0"/>
              </a:rPr>
              <a:t>распознавать кислоты среди других соединений;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5715016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900CC"/>
              </a:buClr>
              <a:buFont typeface="Wingdings" pitchFamily="2" charset="2"/>
              <a:buChar char="Ø"/>
            </a:pPr>
            <a:r>
              <a:rPr lang="ru-RU" i="1" dirty="0" smtClean="0">
                <a:latin typeface="Century Schoolbook" pitchFamily="18" charset="0"/>
              </a:rPr>
              <a:t> </a:t>
            </a: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itchFamily="18" charset="0"/>
              </a:rPr>
              <a:t>определять заряды ионов кислотных остатков.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4290"/>
            <a:ext cx="8763000" cy="642942"/>
          </a:xfrm>
        </p:spPr>
        <p:txBody>
          <a:bodyPr/>
          <a:lstStyle/>
          <a:p>
            <a:r>
              <a:rPr lang="ru-RU" dirty="0" smtClean="0">
                <a:solidFill>
                  <a:srgbClr val="9900CC"/>
                </a:solidFill>
                <a:latin typeface="Comic Sans MS" pitchFamily="66" charset="0"/>
              </a:rPr>
              <a:t>Многообразие кислот</a:t>
            </a:r>
            <a:endParaRPr lang="ru-RU" dirty="0">
              <a:solidFill>
                <a:srgbClr val="9900CC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486804" cy="5786478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                                              </a:t>
            </a:r>
            <a:r>
              <a:rPr lang="ru-RU" sz="3600" dirty="0" smtClean="0"/>
              <a:t> Неорганические 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sz="3600" dirty="0" smtClean="0"/>
              <a:t>Органические</a:t>
            </a:r>
            <a:endParaRPr lang="ru-RU" sz="3600" dirty="0"/>
          </a:p>
        </p:txBody>
      </p:sp>
      <p:pic>
        <p:nvPicPr>
          <p:cNvPr id="4" name="Рисунок 3" descr="Примеры кислот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932040" y="1852790"/>
            <a:ext cx="3569050" cy="4546560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5" name="Рисунок 4" descr="смородина кр.bmp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27584" y="2564904"/>
            <a:ext cx="2264599" cy="252028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214290"/>
            <a:ext cx="8763000" cy="1428760"/>
          </a:xfrm>
        </p:spPr>
        <p:txBody>
          <a:bodyPr/>
          <a:lstStyle/>
          <a:p>
            <a:r>
              <a:rPr lang="ru-RU" dirty="0" smtClean="0">
                <a:solidFill>
                  <a:schemeClr val="accent2"/>
                </a:solidFill>
                <a:latin typeface="Comic Sans MS" pitchFamily="66" charset="0"/>
              </a:rPr>
              <a:t>План изучения кислот:</a:t>
            </a:r>
            <a:br>
              <a:rPr lang="ru-RU" dirty="0" smtClean="0">
                <a:solidFill>
                  <a:schemeClr val="accent2"/>
                </a:solidFill>
                <a:latin typeface="Comic Sans MS" pitchFamily="66" charset="0"/>
              </a:rPr>
            </a:br>
            <a:endParaRPr lang="ru-RU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428736"/>
            <a:ext cx="7543800" cy="460535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Состав.</a:t>
            </a:r>
          </a:p>
          <a:p>
            <a:pPr marL="514350" indent="-514350">
              <a:buAutoNum type="arabicPeriod"/>
            </a:pPr>
            <a:r>
              <a:rPr lang="ru-RU" sz="3600" dirty="0" smtClean="0">
                <a:solidFill>
                  <a:schemeClr val="accent2"/>
                </a:solidFill>
              </a:rPr>
              <a:t>Классификация.</a:t>
            </a:r>
          </a:p>
          <a:p>
            <a:pPr marL="514350" lvl="0" indent="-514350">
              <a:buFontTx/>
              <a:buAutoNum type="arabicPeriod"/>
            </a:pP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Номенклатура и соответствующие оксиды</a:t>
            </a:r>
          </a:p>
          <a:p>
            <a:pPr marL="514350" indent="-514350">
              <a:buAutoNum type="arabicPeriod"/>
            </a:pPr>
            <a:r>
              <a:rPr lang="ru-RU" sz="3600" dirty="0" smtClean="0">
                <a:solidFill>
                  <a:schemeClr val="accent2"/>
                </a:solidFill>
              </a:rPr>
              <a:t>Значение и применение.</a:t>
            </a:r>
          </a:p>
          <a:p>
            <a:pPr marL="514350" indent="-514350">
              <a:buAutoNum type="arabicPeriod"/>
            </a:pP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Правила техники безопасности при работе  с кислотами. 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63000" cy="762000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Century Schoolbook" pitchFamily="18" charset="0"/>
              </a:rPr>
              <a:t>Состав кислот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7554" y="928670"/>
            <a:ext cx="595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</a:t>
            </a:r>
            <a:endParaRPr lang="ru-RU" sz="5400" b="1" cap="none" spc="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928670"/>
            <a:ext cx="766557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С</a:t>
            </a: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</a:t>
            </a:r>
            <a:endParaRPr lang="ru-RU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86116" y="1643050"/>
            <a:ext cx="829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</a:t>
            </a:r>
            <a:r>
              <a:rPr lang="ru-RU" sz="4000" b="1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ru-RU" sz="4000" b="1" cap="none" spc="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00496" y="1643050"/>
            <a:ext cx="1258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SО</a:t>
            </a:r>
            <a:r>
              <a:rPr lang="ru-RU" sz="4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</a:t>
            </a:r>
            <a:endParaRPr lang="ru-RU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86116" y="2357430"/>
            <a:ext cx="829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</a:t>
            </a:r>
            <a:r>
              <a:rPr lang="ru-RU" sz="4000" b="1" dirty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ru-RU" sz="4000" b="1" cap="none" spc="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00496" y="2357430"/>
            <a:ext cx="1258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Р</a:t>
            </a:r>
            <a:r>
              <a:rPr lang="ru-RU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О</a:t>
            </a:r>
            <a:r>
              <a:rPr lang="ru-RU" sz="4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</a:t>
            </a:r>
            <a:endParaRPr lang="ru-RU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643050"/>
            <a:ext cx="2000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B0F0"/>
                </a:solidFill>
              </a:rPr>
              <a:t>Атомы</a:t>
            </a:r>
          </a:p>
          <a:p>
            <a:pPr algn="ctr"/>
            <a:r>
              <a:rPr lang="ru-RU" sz="3200" b="1" dirty="0" smtClean="0">
                <a:solidFill>
                  <a:srgbClr val="00B0F0"/>
                </a:solidFill>
              </a:rPr>
              <a:t>водорода 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140" y="1643050"/>
            <a:ext cx="2071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990099"/>
                </a:solidFill>
              </a:rPr>
              <a:t>Кислотный остаток</a:t>
            </a:r>
            <a:endParaRPr lang="ru-RU" sz="3200" b="1" dirty="0">
              <a:solidFill>
                <a:srgbClr val="990099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 bwMode="auto">
          <a:xfrm flipV="1">
            <a:off x="2285984" y="1357298"/>
            <a:ext cx="1000132" cy="609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Прямая со стрелкой 14"/>
          <p:cNvCxnSpPr/>
          <p:nvPr/>
        </p:nvCxnSpPr>
        <p:spPr bwMode="auto">
          <a:xfrm>
            <a:off x="2285984" y="2071678"/>
            <a:ext cx="928694" cy="330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Прямая со стрелкой 15"/>
          <p:cNvCxnSpPr/>
          <p:nvPr/>
        </p:nvCxnSpPr>
        <p:spPr bwMode="auto">
          <a:xfrm>
            <a:off x="2285984" y="2214554"/>
            <a:ext cx="928694" cy="5715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Прямая соединительная линия 23"/>
          <p:cNvCxnSpPr/>
          <p:nvPr/>
        </p:nvCxnSpPr>
        <p:spPr bwMode="auto">
          <a:xfrm>
            <a:off x="3929058" y="1714488"/>
            <a:ext cx="1214446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5072066" y="1714488"/>
            <a:ext cx="1428760" cy="4286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Прямая соединительная линия 27"/>
          <p:cNvCxnSpPr/>
          <p:nvPr/>
        </p:nvCxnSpPr>
        <p:spPr bwMode="auto">
          <a:xfrm>
            <a:off x="4143372" y="2500306"/>
            <a:ext cx="107157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Прямая соединительная линия 28"/>
          <p:cNvCxnSpPr/>
          <p:nvPr/>
        </p:nvCxnSpPr>
        <p:spPr bwMode="auto">
          <a:xfrm>
            <a:off x="4071934" y="3286124"/>
            <a:ext cx="1214446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Прямая соединительная линия 29"/>
          <p:cNvCxnSpPr/>
          <p:nvPr/>
        </p:nvCxnSpPr>
        <p:spPr bwMode="auto">
          <a:xfrm flipV="1">
            <a:off x="5143504" y="2214554"/>
            <a:ext cx="1500198" cy="2857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Прямая соединительная линия 31"/>
          <p:cNvCxnSpPr/>
          <p:nvPr/>
        </p:nvCxnSpPr>
        <p:spPr bwMode="auto">
          <a:xfrm flipV="1">
            <a:off x="5286380" y="2357430"/>
            <a:ext cx="1357322" cy="9286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28596" y="4286256"/>
            <a:ext cx="8215370" cy="15696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Constantia" pitchFamily="18" charset="0"/>
              </a:rPr>
              <a:t>Кислоты – 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сложные вещества, молекулы которых состоят из атомов водорода и кислотного остатка.</a:t>
            </a:r>
            <a:endParaRPr lang="ru-RU" sz="32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50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1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1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50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1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1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1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1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1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1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1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1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1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1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1643050"/>
            <a:ext cx="6786610" cy="623870"/>
          </a:xfrm>
        </p:spPr>
        <p:txBody>
          <a:bodyPr/>
          <a:lstStyle/>
          <a:p>
            <a:r>
              <a:rPr lang="ru-RU" sz="4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Кислоты</a:t>
            </a:r>
            <a:r>
              <a:rPr lang="ru-RU" sz="4400" dirty="0" smtClean="0">
                <a:solidFill>
                  <a:srgbClr val="0070C0"/>
                </a:solidFill>
                <a:latin typeface="+mn-lt"/>
              </a:rPr>
              <a:t> </a:t>
            </a:r>
            <a:endParaRPr lang="ru-RU" sz="4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928934"/>
            <a:ext cx="8429684" cy="714380"/>
          </a:xfrm>
        </p:spPr>
        <p:txBody>
          <a:bodyPr/>
          <a:lstStyle/>
          <a:p>
            <a:pPr>
              <a:buNone/>
            </a:pPr>
            <a:r>
              <a:rPr lang="ru-RU" sz="3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Бескислородные</a:t>
            </a:r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Кислородсодержащие</a:t>
            </a:r>
          </a:p>
          <a:p>
            <a:pPr>
              <a:buNone/>
            </a:pP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20002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НСl</a:t>
            </a:r>
            <a:r>
              <a:rPr lang="ru-RU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  </a:t>
            </a:r>
          </a:p>
          <a:p>
            <a:r>
              <a:rPr lang="ru-RU" sz="44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НВr</a:t>
            </a:r>
            <a:r>
              <a:rPr lang="ru-RU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  </a:t>
            </a:r>
          </a:p>
          <a:p>
            <a:r>
              <a:rPr lang="ru-RU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baseline="-250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ru-RU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S  </a:t>
            </a:r>
          </a:p>
          <a:p>
            <a:r>
              <a:rPr lang="ru-RU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entury Schoolbook" pitchFamily="18" charset="0"/>
              </a:rPr>
              <a:t>НF</a:t>
            </a:r>
            <a:endParaRPr lang="ru-RU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9256" y="3714752"/>
            <a:ext cx="15716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2</a:t>
            </a:r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S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        </a:t>
            </a:r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НN  Н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3</a:t>
            </a:r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Р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  </a:t>
            </a:r>
            <a:r>
              <a:rPr lang="ru-RU" sz="4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НСl</a:t>
            </a:r>
            <a:endParaRPr lang="ru-RU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entury Schoolbook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rot="10800000" flipV="1">
            <a:off x="1857356" y="2285992"/>
            <a:ext cx="1500198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Прямая со стрелкой 7"/>
          <p:cNvCxnSpPr/>
          <p:nvPr/>
        </p:nvCxnSpPr>
        <p:spPr bwMode="auto">
          <a:xfrm>
            <a:off x="4500562" y="2285992"/>
            <a:ext cx="1643074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85786" y="142852"/>
            <a:ext cx="735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Классификация кислот </a:t>
            </a:r>
            <a:endParaRPr lang="ru-RU" sz="4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928670"/>
            <a:ext cx="728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C9FF0"/>
                </a:solidFill>
                <a:latin typeface="Comic Sans MS" pitchFamily="66" charset="0"/>
                <a:cs typeface="Times New Roman" pitchFamily="18" charset="0"/>
              </a:rPr>
              <a:t>1. По наличию кислорода</a:t>
            </a:r>
            <a:endParaRPr lang="ru-RU" sz="3200" b="1" dirty="0">
              <a:solidFill>
                <a:srgbClr val="1C9FF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2264" y="3714752"/>
            <a:ext cx="135732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  <a:p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3</a:t>
            </a:r>
          </a:p>
          <a:p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  <a:p>
            <a:r>
              <a:rPr lang="ru-RU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baseline="-25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ru-RU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4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4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0" grpId="0"/>
      <p:bldP spid="9" grpId="0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6643734" cy="571504"/>
          </a:xfrm>
        </p:spPr>
        <p:txBody>
          <a:bodyPr/>
          <a:lstStyle/>
          <a:p>
            <a:r>
              <a:rPr lang="ru-RU" sz="3200" dirty="0" smtClean="0">
                <a:solidFill>
                  <a:srgbClr val="DB1FDB"/>
                </a:solidFill>
                <a:latin typeface="Comic Sans MS" pitchFamily="66" charset="0"/>
                <a:cs typeface="Times New Roman" pitchFamily="18" charset="0"/>
              </a:rPr>
              <a:t>2. По числу атомов водорода</a:t>
            </a:r>
            <a:endParaRPr lang="ru-RU" sz="3200" dirty="0">
              <a:solidFill>
                <a:srgbClr val="DB1FDB"/>
              </a:solidFill>
              <a:latin typeface="Comic Sans MS" pitchFamily="66" charset="0"/>
            </a:endParaRPr>
          </a:p>
        </p:txBody>
      </p:sp>
      <p:sp>
        <p:nvSpPr>
          <p:cNvPr id="4" name="AutoShape 3"/>
          <p:cNvSpPr>
            <a:spLocks noGrp="1" noChangeArrowheads="1"/>
          </p:cNvSpPr>
          <p:nvPr>
            <p:ph idx="1"/>
          </p:nvPr>
        </p:nvSpPr>
        <p:spPr bwMode="auto">
          <a:xfrm rot="10800000">
            <a:off x="2928926" y="2214554"/>
            <a:ext cx="3357586" cy="2286016"/>
          </a:xfrm>
          <a:custGeom>
            <a:avLst/>
            <a:gdLst>
              <a:gd name="G0" fmla="+- 6480 0 0"/>
              <a:gd name="G1" fmla="+- 8640 0 0"/>
              <a:gd name="G2" fmla="+- 6171 0 0"/>
              <a:gd name="G3" fmla="+- 21600 0 6480"/>
              <a:gd name="G4" fmla="+- 21600 0 8640"/>
              <a:gd name="G5" fmla="*/ G0 21600 G3"/>
              <a:gd name="G6" fmla="*/ G1 21600 G3"/>
              <a:gd name="G7" fmla="*/ G2 G3 21600"/>
              <a:gd name="G8" fmla="*/ 10800 21600 G3"/>
              <a:gd name="G9" fmla="*/ G4 21600 G3"/>
              <a:gd name="G10" fmla="+- 21600 0 G7"/>
              <a:gd name="G11" fmla="+- G5 0 G8"/>
              <a:gd name="G12" fmla="+- G6 0 G8"/>
              <a:gd name="G13" fmla="*/ G12 G7 G11"/>
              <a:gd name="G14" fmla="+- 21600 0 G13"/>
              <a:gd name="G15" fmla="+- G0 0 10800"/>
              <a:gd name="G16" fmla="+- G1 0 10800"/>
              <a:gd name="G17" fmla="*/ G2 G16 G15"/>
              <a:gd name="T0" fmla="*/ 10800 w 21600"/>
              <a:gd name="T1" fmla="*/ 0 h 21600"/>
              <a:gd name="T2" fmla="*/ 0 w 21600"/>
              <a:gd name="T3" fmla="*/ 15429 h 21600"/>
              <a:gd name="T4" fmla="*/ 10800 w 21600"/>
              <a:gd name="T5" fmla="*/ 18514 h 21600"/>
              <a:gd name="T6" fmla="*/ 21600 w 21600"/>
              <a:gd name="T7" fmla="*/ 1542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3 w 21600"/>
              <a:gd name="T13" fmla="*/ G6 h 21600"/>
              <a:gd name="T14" fmla="*/ G14 w 21600"/>
              <a:gd name="T15" fmla="*/ G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close/>
              </a:path>
            </a:pathLst>
          </a:custGeom>
          <a:solidFill>
            <a:srgbClr val="26DFF2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buNone/>
            </a:pPr>
            <a:r>
              <a:rPr lang="ru-RU" sz="3200" b="1" dirty="0">
                <a:solidFill>
                  <a:srgbClr val="DB1FDB"/>
                </a:solidFill>
                <a:latin typeface="Century Schoolbook" pitchFamily="18" charset="0"/>
              </a:rPr>
              <a:t>КИСЛОТЫ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538" y="2928934"/>
            <a:ext cx="142876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Сl</a:t>
            </a:r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  </a:t>
            </a:r>
          </a:p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I</a:t>
            </a:r>
            <a:endParaRPr lang="ru-RU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NО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ru-RU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8082" y="2786058"/>
            <a:ext cx="1571636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S</a:t>
            </a:r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ru-RU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S</a:t>
            </a:r>
            <a:endParaRPr lang="ru-RU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Si</a:t>
            </a:r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3</a:t>
            </a:r>
            <a:endParaRPr lang="ru-RU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9124" y="5715016"/>
            <a:ext cx="142876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Р</a:t>
            </a:r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О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4</a:t>
            </a:r>
            <a:endParaRPr lang="ru-RU" sz="4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1500174"/>
            <a:ext cx="2857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9900CC"/>
                </a:solidFill>
                <a:latin typeface="Century Schoolbook" pitchFamily="18" charset="0"/>
              </a:rPr>
              <a:t>одно-</a:t>
            </a:r>
          </a:p>
          <a:p>
            <a:pPr algn="ctr"/>
            <a:r>
              <a:rPr lang="ru-RU" sz="3200" b="1" u="sng" dirty="0" smtClean="0">
                <a:solidFill>
                  <a:srgbClr val="9900CC"/>
                </a:solidFill>
                <a:latin typeface="Century Schoolbook" pitchFamily="18" charset="0"/>
              </a:rPr>
              <a:t>основные</a:t>
            </a:r>
            <a:endParaRPr lang="ru-RU" sz="3200" b="1" u="sng" dirty="0">
              <a:solidFill>
                <a:srgbClr val="9900CC"/>
              </a:solidFill>
              <a:latin typeface="Century Schoolboo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1357298"/>
            <a:ext cx="2857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9900CC"/>
                </a:solidFill>
                <a:latin typeface="Century Schoolbook" pitchFamily="18" charset="0"/>
              </a:rPr>
              <a:t>двух-</a:t>
            </a:r>
          </a:p>
          <a:p>
            <a:pPr algn="ctr"/>
            <a:r>
              <a:rPr lang="ru-RU" sz="3200" b="1" u="sng" dirty="0" smtClean="0">
                <a:solidFill>
                  <a:srgbClr val="9900CC"/>
                </a:solidFill>
                <a:latin typeface="Century Schoolbook" pitchFamily="18" charset="0"/>
              </a:rPr>
              <a:t>основные</a:t>
            </a:r>
            <a:endParaRPr lang="ru-RU" sz="3200" b="1" u="sng" dirty="0">
              <a:solidFill>
                <a:srgbClr val="9900CC"/>
              </a:solidFill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4857760"/>
            <a:ext cx="4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err="1" smtClean="0">
                <a:solidFill>
                  <a:srgbClr val="9900CC"/>
                </a:solidFill>
                <a:latin typeface="Century Schoolbook" pitchFamily="18" charset="0"/>
              </a:rPr>
              <a:t>трехосновные</a:t>
            </a:r>
            <a:endParaRPr lang="ru-RU" sz="3200" b="1" u="sng" dirty="0">
              <a:solidFill>
                <a:srgbClr val="9900CC"/>
              </a:solidFill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2264" y="2786058"/>
            <a:ext cx="107157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2</a:t>
            </a:r>
          </a:p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2</a:t>
            </a:r>
          </a:p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2</a:t>
            </a:r>
            <a:endParaRPr lang="ru-RU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2928934"/>
            <a:ext cx="71438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endParaRPr lang="ru-RU" sz="4400" b="1" spc="50" baseline="-2500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endParaRPr lang="ru-RU" sz="4400" b="1" spc="50" baseline="-2500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endParaRPr lang="ru-RU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714744" y="5715016"/>
            <a:ext cx="9022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Н</a:t>
            </a:r>
            <a:r>
              <a:rPr lang="ru-RU" sz="4400" b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3</a:t>
            </a:r>
            <a:endParaRPr lang="ru-RU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688" y="857232"/>
            <a:ext cx="88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omic Sans MS" pitchFamily="66" charset="0"/>
              </a:rPr>
              <a:t>Число атомов водорода в кислоте называют </a:t>
            </a:r>
            <a:r>
              <a:rPr lang="ru-RU" sz="2400" b="1" dirty="0" err="1" smtClean="0">
                <a:solidFill>
                  <a:srgbClr val="9E5ECE"/>
                </a:solidFill>
                <a:latin typeface="Comic Sans MS" pitchFamily="66" charset="0"/>
              </a:rPr>
              <a:t>основностью</a:t>
            </a:r>
            <a:r>
              <a:rPr lang="ru-RU" sz="2400" dirty="0" smtClean="0">
                <a:latin typeface="Comic Sans MS" pitchFamily="66" charset="0"/>
              </a:rPr>
              <a:t>.</a:t>
            </a:r>
            <a:endParaRPr lang="ru-RU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60"/>
                            </p:stCondLst>
                            <p:childTnLst>
                              <p:par>
                                <p:cTn id="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88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8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8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9" grpId="0"/>
      <p:bldP spid="10" grpId="0"/>
      <p:bldP spid="11" grpId="0"/>
      <p:bldP spid="12" grpId="0"/>
      <p:bldP spid="13" grpId="0"/>
      <p:bldP spid="15" grpId="0"/>
      <p:bldP spid="15" grpId="1"/>
      <p:bldP spid="16" grpId="0"/>
      <p:bldP spid="16" grpId="1"/>
      <p:bldP spid="14" grpId="0"/>
      <p:bldP spid="14" grpId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6929486" cy="762000"/>
          </a:xfrm>
        </p:spPr>
        <p:txBody>
          <a:bodyPr/>
          <a:lstStyle/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3. По </a:t>
            </a:r>
            <a:r>
              <a:rPr lang="ru-RU" sz="4400" b="0" dirty="0" smtClean="0">
                <a:latin typeface="Times New Roman" pitchFamily="18" charset="0"/>
                <a:cs typeface="Times New Roman" pitchFamily="18" charset="0"/>
              </a:rPr>
              <a:t>растворимости в воде</a:t>
            </a:r>
            <a:endParaRPr lang="ru-RU" sz="4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00298" y="1142984"/>
            <a:ext cx="4071966" cy="785818"/>
          </a:xfrm>
        </p:spPr>
        <p:txBody>
          <a:bodyPr/>
          <a:lstStyle/>
          <a:p>
            <a:pPr algn="ctr">
              <a:buNone/>
            </a:pPr>
            <a:r>
              <a:rPr lang="ru-RU" sz="6000" dirty="0" smtClean="0">
                <a:solidFill>
                  <a:srgbClr val="9900CC"/>
                </a:solidFill>
                <a:latin typeface="Comic Sans MS" pitchFamily="66" charset="0"/>
              </a:rPr>
              <a:t>Кислоты</a:t>
            </a:r>
            <a:r>
              <a:rPr lang="ru-RU" sz="4400" dirty="0" smtClean="0">
                <a:solidFill>
                  <a:srgbClr val="9900CC"/>
                </a:solidFill>
                <a:latin typeface="Comic Sans MS" pitchFamily="66" charset="0"/>
              </a:rPr>
              <a:t> </a:t>
            </a:r>
            <a:endParaRPr lang="ru-RU" sz="4400" dirty="0">
              <a:solidFill>
                <a:srgbClr val="9900CC"/>
              </a:solidFill>
              <a:latin typeface="Comic Sans MS" pitchFamily="66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 bwMode="auto">
          <a:xfrm rot="10800000" flipV="1">
            <a:off x="2000232" y="2143116"/>
            <a:ext cx="1857388" cy="785818"/>
          </a:xfrm>
          <a:prstGeom prst="straightConnector1">
            <a:avLst/>
          </a:prstGeom>
          <a:ln>
            <a:solidFill>
              <a:srgbClr val="1C9FF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 bwMode="auto">
          <a:xfrm>
            <a:off x="5214942" y="2143116"/>
            <a:ext cx="1571636" cy="714380"/>
          </a:xfrm>
          <a:prstGeom prst="straightConnector1">
            <a:avLst/>
          </a:prstGeom>
          <a:ln>
            <a:solidFill>
              <a:srgbClr val="1C9FF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158" y="2857496"/>
            <a:ext cx="3929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0070C0"/>
                </a:solidFill>
                <a:latin typeface="Comic Sans MS" pitchFamily="66" charset="0"/>
              </a:rPr>
              <a:t>Растворимые</a:t>
            </a:r>
            <a:r>
              <a:rPr lang="ru-RU" sz="4400" dirty="0" smtClean="0"/>
              <a:t> </a:t>
            </a:r>
            <a:endParaRPr lang="ru-RU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7686" y="2857496"/>
            <a:ext cx="457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C00000"/>
                </a:solidFill>
                <a:latin typeface="Comic Sans MS" pitchFamily="66" charset="0"/>
              </a:rPr>
              <a:t>Нерастворимые</a:t>
            </a:r>
            <a:r>
              <a:rPr lang="ru-RU" sz="4400" dirty="0" smtClean="0">
                <a:solidFill>
                  <a:srgbClr val="C00000"/>
                </a:solidFill>
              </a:rPr>
              <a:t> </a:t>
            </a:r>
            <a:endParaRPr lang="ru-RU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928670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Н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918" y="928670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С</a:t>
            </a:r>
            <a:r>
              <a:rPr lang="en-US" sz="5400" dirty="0" smtClean="0">
                <a:latin typeface="Century Schoolbook" pitchFamily="18" charset="0"/>
              </a:rPr>
              <a:t>l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78579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Century Schoolbook" pitchFamily="18" charset="0"/>
              </a:rPr>
              <a:t>+1</a:t>
            </a:r>
            <a:endParaRPr lang="ru-RU" sz="2400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785794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Century Schoolbook" pitchFamily="18" charset="0"/>
              </a:rPr>
              <a:t>-1</a:t>
            </a:r>
            <a:endParaRPr lang="ru-RU" sz="2400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7752" y="857232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Н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6314" y="71435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Century Schoolbook" pitchFamily="18" charset="0"/>
              </a:rPr>
              <a:t>+1</a:t>
            </a:r>
            <a:endParaRPr lang="ru-RU" sz="2400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446" y="714356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Century Schoolbook" pitchFamily="18" charset="0"/>
              </a:rPr>
              <a:t>−</a:t>
            </a:r>
            <a:endParaRPr lang="ru-RU" sz="2400" b="1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429256" y="928670"/>
            <a:ext cx="3946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aseline="-25000" dirty="0" smtClean="0">
                <a:latin typeface="Century Schoolbook" pitchFamily="18" charset="0"/>
              </a:rPr>
              <a:t>2</a:t>
            </a:r>
            <a:endParaRPr lang="ru-RU" sz="4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643570" y="857232"/>
            <a:ext cx="620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S</a:t>
            </a:r>
            <a:endParaRPr lang="ru-RU" sz="5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429256" y="857233"/>
            <a:ext cx="412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aseline="-25000" dirty="0" smtClean="0">
                <a:solidFill>
                  <a:srgbClr val="C00000"/>
                </a:solidFill>
                <a:latin typeface="Century Schoolbook" pitchFamily="18" charset="0"/>
              </a:rPr>
              <a:t>2</a:t>
            </a:r>
            <a:endParaRPr lang="ru-RU" sz="4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2500306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Н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480" y="292893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entury Schoolbook" pitchFamily="18" charset="0"/>
              </a:rPr>
              <a:t>3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0232" y="2500306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РО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8926" y="2928934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entury Schoolbook" pitchFamily="18" charset="0"/>
              </a:rPr>
              <a:t>4</a:t>
            </a:r>
            <a:endParaRPr lang="ru-RU" sz="3600" dirty="0">
              <a:latin typeface="Century Schoolbook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2285992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Century Schoolbook" pitchFamily="18" charset="0"/>
              </a:rPr>
              <a:t>+1</a:t>
            </a:r>
            <a:endParaRPr lang="ru-RU" sz="2400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8860" y="228599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Century Schoolbook" pitchFamily="18" charset="0"/>
              </a:rPr>
              <a:t>−</a:t>
            </a:r>
            <a:r>
              <a:rPr lang="ru-RU" sz="2400" dirty="0" smtClean="0">
                <a:solidFill>
                  <a:srgbClr val="C00000"/>
                </a:solidFill>
                <a:latin typeface="Century Schoolbook" pitchFamily="18" charset="0"/>
              </a:rPr>
              <a:t>2</a:t>
            </a:r>
            <a:endParaRPr lang="ru-RU" sz="2400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1670" y="2285992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err="1" smtClean="0">
                <a:solidFill>
                  <a:srgbClr val="C00000"/>
                </a:solidFill>
                <a:latin typeface="Century Schoolbook" pitchFamily="18" charset="0"/>
              </a:rPr>
              <a:t>х</a:t>
            </a:r>
            <a:endParaRPr lang="ru-RU" sz="2400" i="1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786" y="357187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Century Schoolbook" pitchFamily="18" charset="0"/>
              </a:rPr>
              <a:t>(+1) · 3 + </a:t>
            </a:r>
            <a:r>
              <a:rPr lang="ru-RU" sz="2400" b="1" i="1" dirty="0" err="1" smtClean="0">
                <a:latin typeface="Century Schoolbook" pitchFamily="18" charset="0"/>
              </a:rPr>
              <a:t>х</a:t>
            </a:r>
            <a:r>
              <a:rPr lang="ru-RU" sz="2400" b="1" i="1" dirty="0" smtClean="0">
                <a:latin typeface="Century Schoolbook" pitchFamily="18" charset="0"/>
              </a:rPr>
              <a:t> + (−2)</a:t>
            </a:r>
            <a:r>
              <a:rPr lang="ru-RU" sz="2400" b="1" dirty="0" smtClean="0">
                <a:latin typeface="Century Schoolbook" pitchFamily="18" charset="0"/>
              </a:rPr>
              <a:t> · 4 = 0</a:t>
            </a:r>
            <a:endParaRPr lang="ru-RU" sz="2400" b="1" i="1" dirty="0">
              <a:latin typeface="Century Schoolbook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662" y="407194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 smtClean="0">
                <a:latin typeface="Century Schoolbook" pitchFamily="18" charset="0"/>
              </a:rPr>
              <a:t>х</a:t>
            </a:r>
            <a:r>
              <a:rPr lang="ru-RU" sz="2400" b="1" i="1" dirty="0" smtClean="0">
                <a:latin typeface="Century Schoolbook" pitchFamily="18" charset="0"/>
              </a:rPr>
              <a:t> − 5</a:t>
            </a:r>
            <a:r>
              <a:rPr lang="ru-RU" sz="2400" b="1" dirty="0" smtClean="0">
                <a:latin typeface="Century Schoolbook" pitchFamily="18" charset="0"/>
              </a:rPr>
              <a:t> = 0</a:t>
            </a:r>
            <a:endParaRPr lang="ru-RU" sz="2400" b="1" i="1" dirty="0">
              <a:latin typeface="Century Schoolbook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100" y="4572008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 smtClean="0">
                <a:latin typeface="Century Schoolbook" pitchFamily="18" charset="0"/>
              </a:rPr>
              <a:t>х</a:t>
            </a:r>
            <a:r>
              <a:rPr lang="ru-RU" sz="2400" b="1" i="1" dirty="0" smtClean="0">
                <a:latin typeface="Century Schoolbook" pitchFamily="18" charset="0"/>
              </a:rPr>
              <a:t> </a:t>
            </a:r>
            <a:r>
              <a:rPr lang="ru-RU" sz="2400" b="1" dirty="0" smtClean="0">
                <a:latin typeface="Century Schoolbook" pitchFamily="18" charset="0"/>
              </a:rPr>
              <a:t> = + 5</a:t>
            </a:r>
            <a:endParaRPr lang="ru-RU" sz="2400" b="1" i="1" dirty="0">
              <a:latin typeface="Century Schoolbook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643042" y="4572008"/>
            <a:ext cx="70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  <a:latin typeface="Century Schoolbook" pitchFamily="18" charset="0"/>
              </a:rPr>
              <a:t>+ 5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3636" y="2500306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РО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0760" y="2214554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Century Schoolbook" pitchFamily="18" charset="0"/>
              </a:rPr>
              <a:t>+ 5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5140" y="2214554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Century Schoolbook" pitchFamily="18" charset="0"/>
              </a:rPr>
              <a:t>−2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00826" y="1643050"/>
            <a:ext cx="6429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1C9FF0"/>
                </a:solidFill>
                <a:latin typeface="Century Schoolbook" pitchFamily="18" charset="0"/>
              </a:rPr>
              <a:t>10</a:t>
            </a:r>
            <a:endParaRPr lang="ru-RU" sz="2800" b="1" dirty="0">
              <a:solidFill>
                <a:srgbClr val="1C9F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0826" y="1643050"/>
            <a:ext cx="6429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1C9FF0"/>
                </a:solidFill>
                <a:latin typeface="Century Schoolbook" pitchFamily="18" charset="0"/>
              </a:rPr>
              <a:t>10</a:t>
            </a:r>
            <a:endParaRPr lang="ru-RU" sz="2800" b="1" dirty="0">
              <a:solidFill>
                <a:srgbClr val="1C9FF0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 bwMode="auto">
          <a:xfrm>
            <a:off x="5643570" y="4000504"/>
            <a:ext cx="785818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86512" y="221455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Schoolbook" pitchFamily="18" charset="0"/>
              </a:rPr>
              <a:t>5</a:t>
            </a:r>
            <a:endParaRPr lang="ru-RU" sz="2800" dirty="0">
              <a:latin typeface="Century Schoolbook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72264" y="3714752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Schoolbook" pitchFamily="18" charset="0"/>
              </a:rPr>
              <a:t>= 2</a:t>
            </a:r>
            <a:endParaRPr lang="ru-RU" sz="2800" dirty="0">
              <a:latin typeface="Century Schoolbook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16" y="3714752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Schoolbook" pitchFamily="18" charset="0"/>
              </a:rPr>
              <a:t>2</a:t>
            </a:r>
            <a:endParaRPr lang="ru-RU" sz="2800" dirty="0">
              <a:latin typeface="Century Schoolbook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00826" y="1643050"/>
            <a:ext cx="6429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1C9FF0"/>
                </a:solidFill>
                <a:latin typeface="Century Schoolbook" pitchFamily="18" charset="0"/>
              </a:rPr>
              <a:t>10</a:t>
            </a:r>
            <a:endParaRPr lang="ru-RU" sz="2800" b="1" dirty="0">
              <a:solidFill>
                <a:srgbClr val="1C9FF0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 bwMode="auto">
          <a:xfrm>
            <a:off x="5715008" y="4929198"/>
            <a:ext cx="785818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929454" y="2214554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Century Schoolbook" pitchFamily="18" charset="0"/>
              </a:rPr>
              <a:t>2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00826" y="4572008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Schoolbook" pitchFamily="18" charset="0"/>
              </a:rPr>
              <a:t>= 5</a:t>
            </a:r>
            <a:endParaRPr lang="ru-RU" sz="2800" dirty="0">
              <a:latin typeface="Century Schoolbook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86578" y="4572008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Schoolbook" pitchFamily="18" charset="0"/>
              </a:rPr>
              <a:t>5</a:t>
            </a:r>
            <a:endParaRPr lang="ru-RU" sz="2800" dirty="0">
              <a:latin typeface="Century Schoolbook" pitchFamily="18" charset="0"/>
            </a:endParaRPr>
          </a:p>
        </p:txBody>
      </p:sp>
      <p:cxnSp>
        <p:nvCxnSpPr>
          <p:cNvPr id="46" name="Прямая со стрелкой 45"/>
          <p:cNvCxnSpPr/>
          <p:nvPr/>
        </p:nvCxnSpPr>
        <p:spPr bwMode="auto">
          <a:xfrm>
            <a:off x="3643306" y="3000372"/>
            <a:ext cx="135732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7158" y="157161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Хлор</a:t>
            </a:r>
            <a:r>
              <a:rPr lang="ru-RU" sz="2400" dirty="0" err="1" smtClean="0">
                <a:solidFill>
                  <a:srgbClr val="FF0000"/>
                </a:solidFill>
              </a:rPr>
              <a:t>о</a:t>
            </a:r>
            <a:r>
              <a:rPr lang="ru-RU" sz="2400" dirty="0" err="1" smtClean="0"/>
              <a:t>водородная</a:t>
            </a:r>
            <a:r>
              <a:rPr lang="ru-RU" sz="2400" dirty="0" smtClean="0"/>
              <a:t> кислота</a:t>
            </a:r>
            <a:endParaRPr lang="ru-R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3929058" y="1571612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Сер</a:t>
            </a:r>
            <a:r>
              <a:rPr lang="ru-RU" sz="2400" dirty="0" smtClean="0">
                <a:solidFill>
                  <a:srgbClr val="FF0000"/>
                </a:solidFill>
              </a:rPr>
              <a:t>о</a:t>
            </a:r>
            <a:r>
              <a:rPr lang="ru-RU" sz="2400" dirty="0" smtClean="0"/>
              <a:t>водородная</a:t>
            </a:r>
          </a:p>
          <a:p>
            <a:pPr algn="ctr"/>
            <a:r>
              <a:rPr lang="ru-RU" sz="2400" dirty="0" smtClean="0"/>
              <a:t> кислота</a:t>
            </a:r>
            <a:endParaRPr lang="ru-RU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714348" y="3500438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Фосфор</a:t>
            </a:r>
            <a:r>
              <a:rPr lang="ru-RU" sz="2800" dirty="0" smtClean="0">
                <a:solidFill>
                  <a:srgbClr val="FF0000"/>
                </a:solidFill>
              </a:rPr>
              <a:t>н</a:t>
            </a:r>
            <a:r>
              <a:rPr lang="ru-RU" sz="2800" dirty="0" smtClean="0">
                <a:solidFill>
                  <a:srgbClr val="0070C0"/>
                </a:solidFill>
              </a:rPr>
              <a:t>ая</a:t>
            </a:r>
            <a:r>
              <a:rPr lang="ru-RU" sz="2800" dirty="0" smtClean="0"/>
              <a:t> кислота</a:t>
            </a:r>
            <a:endParaRPr lang="ru-RU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571472" y="5357826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Н</a:t>
            </a:r>
            <a:r>
              <a:rPr lang="ru-RU" sz="5400" baseline="-25000" dirty="0" smtClean="0">
                <a:latin typeface="Century Schoolbook" pitchFamily="18" charset="0"/>
              </a:rPr>
              <a:t>3</a:t>
            </a:r>
            <a:r>
              <a:rPr lang="ru-RU" sz="5400" dirty="0" smtClean="0">
                <a:latin typeface="Century Schoolbook" pitchFamily="18" charset="0"/>
              </a:rPr>
              <a:t>РО</a:t>
            </a:r>
            <a:r>
              <a:rPr lang="ru-RU" sz="5400" baseline="-25000" dirty="0" smtClean="0">
                <a:latin typeface="Century Schoolbook" pitchFamily="18" charset="0"/>
              </a:rPr>
              <a:t>3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0034" y="6143644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Фосфор</a:t>
            </a:r>
            <a:r>
              <a:rPr lang="ru-RU" sz="2800" dirty="0" smtClean="0">
                <a:solidFill>
                  <a:srgbClr val="FF0000"/>
                </a:solidFill>
              </a:rPr>
              <a:t>ист</a:t>
            </a:r>
            <a:r>
              <a:rPr lang="ru-RU" sz="2800" dirty="0" smtClean="0">
                <a:solidFill>
                  <a:srgbClr val="0070C0"/>
                </a:solidFill>
              </a:rPr>
              <a:t>ая</a:t>
            </a:r>
            <a:r>
              <a:rPr lang="ru-RU" sz="2800" dirty="0" smtClean="0"/>
              <a:t> кислота</a:t>
            </a:r>
            <a:endParaRPr lang="ru-RU" sz="2800" dirty="0"/>
          </a:p>
        </p:txBody>
      </p:sp>
      <p:cxnSp>
        <p:nvCxnSpPr>
          <p:cNvPr id="51" name="Прямая со стрелкой 50"/>
          <p:cNvCxnSpPr/>
          <p:nvPr/>
        </p:nvCxnSpPr>
        <p:spPr bwMode="auto">
          <a:xfrm>
            <a:off x="3571868" y="5929330"/>
            <a:ext cx="135732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429256" y="5429264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entury Schoolbook" pitchFamily="18" charset="0"/>
              </a:rPr>
              <a:t>Р</a:t>
            </a:r>
            <a:r>
              <a:rPr lang="ru-RU" sz="5400" baseline="-25000" dirty="0" smtClean="0">
                <a:latin typeface="Century Schoolbook" pitchFamily="18" charset="0"/>
              </a:rPr>
              <a:t>2</a:t>
            </a:r>
            <a:r>
              <a:rPr lang="ru-RU" sz="5400" dirty="0" smtClean="0">
                <a:latin typeface="Century Schoolbook" pitchFamily="18" charset="0"/>
              </a:rPr>
              <a:t>О</a:t>
            </a:r>
            <a:r>
              <a:rPr lang="ru-RU" sz="5400" baseline="-25000" dirty="0" smtClean="0">
                <a:latin typeface="Century Schoolbook" pitchFamily="18" charset="0"/>
              </a:rPr>
              <a:t>3</a:t>
            </a:r>
            <a:endParaRPr lang="ru-RU" sz="5400" dirty="0">
              <a:latin typeface="Century Schoolbook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2844" y="0"/>
            <a:ext cx="90011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 smtClean="0">
                <a:solidFill>
                  <a:srgbClr val="1C9FF0"/>
                </a:solidFill>
                <a:latin typeface="Comic Sans MS" pitchFamily="66" charset="0"/>
              </a:rPr>
              <a:t>Степень окисления элементов в кислотах, номенклатура и соответствующие кислотам оксиды</a:t>
            </a:r>
            <a:endParaRPr lang="ru-RU" sz="2600" dirty="0">
              <a:solidFill>
                <a:srgbClr val="1C9FF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1214E-6 L 0.06476 -0.0633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20"/>
                            </p:stCondLst>
                            <p:childTnLst>
                              <p:par>
                                <p:cTn id="1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1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60"/>
                            </p:stCondLst>
                            <p:childTnLst>
                              <p:par>
                                <p:cTn id="1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96532E-6 L 0.05347 -0.3364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-1680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526E-6 L -0.08056 0.26381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1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500"/>
                            </p:stCondLst>
                            <p:childTnLst>
                              <p:par>
                                <p:cTn id="1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79191E-6 L -0.06128 0.25411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1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6000"/>
                            </p:stCondLst>
                            <p:childTnLst>
                              <p:par>
                                <p:cTn id="2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51445E-7 L -0.05677 -0.11121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8500"/>
                            </p:stCondLst>
                            <p:childTnLst>
                              <p:par>
                                <p:cTn id="2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526E-6 L -0.08854 0.40023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64162E-6 L -0.1276 0.39052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0" y="1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5723E-6 L 0.02188 -0.22567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-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6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7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920"/>
                            </p:stCondLst>
                            <p:childTnLst>
                              <p:par>
                                <p:cTn id="2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2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3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500"/>
                            </p:stCondLst>
                            <p:childTnLst>
                              <p:par>
                                <p:cTn id="3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3" grpId="1"/>
      <p:bldP spid="14" grpId="0"/>
      <p:bldP spid="16" grpId="0"/>
      <p:bldP spid="17" grpId="0"/>
      <p:bldP spid="18" grpId="0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4" grpId="2"/>
      <p:bldP spid="25" grpId="0"/>
      <p:bldP spid="29" grpId="0"/>
      <p:bldP spid="30" grpId="0"/>
      <p:bldP spid="31" grpId="0" animBg="1"/>
      <p:bldP spid="32" grpId="0" animBg="1"/>
      <p:bldP spid="32" grpId="1" animBg="1"/>
      <p:bldP spid="35" grpId="0"/>
      <p:bldP spid="35" grpId="1"/>
      <p:bldP spid="37" grpId="0"/>
      <p:bldP spid="39" grpId="0"/>
      <p:bldP spid="39" grpId="1"/>
      <p:bldP spid="40" grpId="0" animBg="1"/>
      <p:bldP spid="40" grpId="1" animBg="1"/>
      <p:bldP spid="42" grpId="0"/>
      <p:bldP spid="42" grpId="1"/>
      <p:bldP spid="43" grpId="0"/>
      <p:bldP spid="44" grpId="0"/>
      <p:bldP spid="44" grpId="1"/>
      <p:bldP spid="38" grpId="0"/>
      <p:bldP spid="45" grpId="0"/>
      <p:bldP spid="47" grpId="0"/>
      <p:bldP spid="48" grpId="0"/>
      <p:bldP spid="49" grpId="0"/>
      <p:bldP spid="52" grpId="0"/>
    </p:bldLst>
  </p:timing>
</p:sld>
</file>

<file path=ppt/theme/theme1.xml><?xml version="1.0" encoding="utf-8"?>
<a:theme xmlns:a="http://schemas.openxmlformats.org/drawingml/2006/main" name="Тема27">
  <a:themeElements>
    <a:clrScheme name="communicatingbadnews_tp0625605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mmunicatingbadnews_tp06256058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mmunicatingbadnews_tp0625605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ngbadnews_tp0625605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ngbadnews_tp0625605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ngbadnews_tp0625605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ngbadnews_tp0625605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ngbadnews_tp0625605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ngbadnews_tp0625605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Тема27</Template>
  <TotalTime>1660</TotalTime>
  <Words>476</Words>
  <Application>Microsoft Office PowerPoint</Application>
  <PresentationFormat>Экран (4:3)</PresentationFormat>
  <Paragraphs>174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Тема27</vt:lpstr>
      <vt:lpstr>Распределите вещества, приведенные ниже, на три группы.</vt:lpstr>
      <vt:lpstr>Кислоты, их состав,   классификация и значение </vt:lpstr>
      <vt:lpstr>Многообразие кислот</vt:lpstr>
      <vt:lpstr>План изучения кислот: </vt:lpstr>
      <vt:lpstr>Состав кислот</vt:lpstr>
      <vt:lpstr>Кислоты </vt:lpstr>
      <vt:lpstr>2. По числу атомов водорода</vt:lpstr>
      <vt:lpstr>3. По растворимости в воде</vt:lpstr>
      <vt:lpstr>Презентация PowerPoint</vt:lpstr>
      <vt:lpstr>Определите оксиды, соответствующие кислотам</vt:lpstr>
      <vt:lpstr>Кислоты в природе</vt:lpstr>
      <vt:lpstr>Кислоты в жизни человека</vt:lpstr>
      <vt:lpstr>Кислотные  дожди – одна из экологических проблем</vt:lpstr>
      <vt:lpstr>Правила техники безопасности  при работе с кислотами</vt:lpstr>
      <vt:lpstr>Изменение окраски индикаторов  в зависимости от среды</vt:lpstr>
      <vt:lpstr>Домашнее задание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Кислоты </dc:title>
  <dc:creator>Казначеева Зинаида Анатольевна</dc:creator>
  <cp:lastModifiedBy>RePack by Diakov</cp:lastModifiedBy>
  <cp:revision>174</cp:revision>
  <dcterms:created xsi:type="dcterms:W3CDTF">2010-11-04T14:48:41Z</dcterms:created>
  <dcterms:modified xsi:type="dcterms:W3CDTF">2020-04-01T02:21:35Z</dcterms:modified>
</cp:coreProperties>
</file>