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8" r:id="rId8"/>
    <p:sldId id="259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764705"/>
            <a:ext cx="7165348" cy="2376264"/>
          </a:xfrm>
        </p:spPr>
        <p:txBody>
          <a:bodyPr/>
          <a:lstStyle/>
          <a:p>
            <a:r>
              <a:rPr lang="ru-RU" dirty="0" smtClean="0"/>
              <a:t>Сенсорные системы. Анализаторы.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93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68760"/>
            <a:ext cx="7772400" cy="4608512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solidFill>
                  <a:schemeClr val="tx1"/>
                </a:solidFill>
              </a:rPr>
              <a:t>Проводниковый отдел анализатора</a:t>
            </a:r>
            <a:r>
              <a:rPr lang="ru-RU" sz="2800" dirty="0">
                <a:solidFill>
                  <a:schemeClr val="tx1"/>
                </a:solidFill>
              </a:rPr>
              <a:t> представлен нервными путями, проводящими нервные импульсы в центральный отдел </a:t>
            </a:r>
            <a:r>
              <a:rPr lang="ru-RU" sz="2800" dirty="0" smtClean="0">
                <a:solidFill>
                  <a:schemeClr val="tx1"/>
                </a:solidFill>
              </a:rPr>
              <a:t>анализатора (например зрительный нерв, слуховой нерв, обонятельный нерв)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332657"/>
            <a:ext cx="6417734" cy="57606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Проводниковый отдел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1268760"/>
            <a:ext cx="7772400" cy="489654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определенные области коры большого мозга. В клетках коры большого мозга нервные импульсы являются основой для возникновения ощущения. На базе ощущений возникают более сложные психические акты — восприятие, представление и абстрактное мышление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476673"/>
            <a:ext cx="6417734" cy="64807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Центральный отдел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503470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1124744"/>
            <a:ext cx="7772400" cy="4968552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1. Чрезвычайно </a:t>
            </a:r>
            <a:r>
              <a:rPr lang="ru-RU" sz="2400" dirty="0">
                <a:solidFill>
                  <a:schemeClr val="tx1"/>
                </a:solidFill>
              </a:rPr>
              <a:t>высокая чувствительность к адекватным раздражителям. </a:t>
            </a: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2. Наличие </a:t>
            </a:r>
            <a:r>
              <a:rPr lang="ru-RU" sz="2400" dirty="0">
                <a:solidFill>
                  <a:schemeClr val="tx1"/>
                </a:solidFill>
              </a:rPr>
              <a:t>дифференциальной </a:t>
            </a:r>
            <a:r>
              <a:rPr lang="ru-RU" sz="2400" dirty="0" smtClean="0">
                <a:solidFill>
                  <a:schemeClr val="tx1"/>
                </a:solidFill>
              </a:rPr>
              <a:t>чувствительности, </a:t>
            </a:r>
            <a:r>
              <a:rPr lang="ru-RU" sz="2400" dirty="0">
                <a:solidFill>
                  <a:schemeClr val="tx1"/>
                </a:solidFill>
              </a:rPr>
              <a:t>то есть способности устанавливать различие по интенсивности между раздражителями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3. Адаптация</a:t>
            </a:r>
            <a:r>
              <a:rPr lang="ru-RU" sz="2400" dirty="0">
                <a:solidFill>
                  <a:schemeClr val="tx1"/>
                </a:solidFill>
              </a:rPr>
              <a:t>, то есть способность анализаторов приспосабливать уровень своей чувствительности к интенсивности раздражителя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4. </a:t>
            </a:r>
            <a:r>
              <a:rPr lang="ru-RU" sz="2400" dirty="0" err="1" smtClean="0">
                <a:solidFill>
                  <a:schemeClr val="tx1"/>
                </a:solidFill>
              </a:rPr>
              <a:t>Тренируемость</a:t>
            </a:r>
            <a:r>
              <a:rPr lang="ru-RU" sz="2400" dirty="0" smtClean="0">
                <a:solidFill>
                  <a:schemeClr val="tx1"/>
                </a:solidFill>
              </a:rPr>
              <a:t> анализаторов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5. Способность </a:t>
            </a:r>
            <a:r>
              <a:rPr lang="ru-RU" sz="2400" dirty="0">
                <a:solidFill>
                  <a:schemeClr val="tx1"/>
                </a:solidFill>
              </a:rPr>
              <a:t>анализаторов некоторое время сохранять ощущение после прекращения действия раздражителя.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6. Постоянное </a:t>
            </a:r>
            <a:r>
              <a:rPr lang="ru-RU" sz="2400" dirty="0">
                <a:solidFill>
                  <a:schemeClr val="tx1"/>
                </a:solidFill>
              </a:rPr>
              <a:t>взаимодействие анализаторов в условиях нормального функционирования.</a:t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404665"/>
            <a:ext cx="6417734" cy="648072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</a:rPr>
              <a:t>Свойства анализаторов</a:t>
            </a:r>
            <a:endParaRPr lang="ru-RU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822892" cy="34865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восприятия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80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772400" cy="561662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</a:rPr>
              <a:t>Жизнь человека, его действия зависят от сообщений получаемых из внешней среды. Зазвонил будильник – пора вставать; вылез из кровати, холодно – надо одеться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sz="3600" dirty="0" smtClean="0">
                <a:solidFill>
                  <a:schemeClr val="tx1"/>
                </a:solidFill>
              </a:rPr>
              <a:t>с кухни потянуло запахом кофе – мама приготовила завтрак, скорее за стол; на улице дождь – пойду в школу в куртке.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b="1" i="1" dirty="0" smtClean="0">
                <a:solidFill>
                  <a:srgbClr val="FF0000"/>
                </a:solidFill>
              </a:rPr>
              <a:t>Каким путем человек получает эту информацию?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3491881" y="332656"/>
            <a:ext cx="5194920" cy="6048671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Долгое время было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не ясно, каким образом события внешнего мира и внутренние изменения преобразуются в ощущения. Объяснение нашел русский физиолог Иван Петрович Павлов. Он создал учение об анализаторах (сенсорных системах)</a:t>
            </a:r>
          </a:p>
          <a:p>
            <a:r>
              <a:rPr lang="ru-RU" sz="2800" b="1" i="1" dirty="0" smtClean="0">
                <a:solidFill>
                  <a:srgbClr val="FF0000"/>
                </a:solidFill>
              </a:rPr>
              <a:t>Что такое анализатор? Какие функции он выполняет?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2844487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8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72400" cy="453650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Анализатор</a:t>
            </a:r>
            <a:r>
              <a:rPr lang="ru-RU" sz="2800" dirty="0">
                <a:solidFill>
                  <a:schemeClr val="tx1"/>
                </a:solidFill>
              </a:rPr>
              <a:t> (сенсорная система)- совокупность центральных и периферических образований нервной системы, воспринимающих и анализирующих изменения </a:t>
            </a:r>
            <a:r>
              <a:rPr lang="ru-RU" sz="2800" dirty="0" smtClean="0">
                <a:solidFill>
                  <a:schemeClr val="tx1"/>
                </a:solidFill>
              </a:rPr>
              <a:t>окружающей </a:t>
            </a:r>
            <a:r>
              <a:rPr lang="ru-RU" sz="2800" dirty="0">
                <a:solidFill>
                  <a:schemeClr val="tx1"/>
                </a:solidFill>
              </a:rPr>
              <a:t>и внутренней среды организма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800" b="1" dirty="0">
                <a:solidFill>
                  <a:schemeClr val="tx1"/>
                </a:solidFill>
              </a:rPr>
              <a:t>Анализатор – </a:t>
            </a:r>
            <a:r>
              <a:rPr lang="ru-RU" sz="2800" dirty="0">
                <a:solidFill>
                  <a:schemeClr val="tx1"/>
                </a:solidFill>
              </a:rPr>
              <a:t>комплексный «механизм», который воспринимает сигналы внешней среды, преобразует их энергию в нервный импульс и производит высший анализ и синтез.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1124744"/>
            <a:ext cx="7772400" cy="511256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 </a:t>
            </a:r>
            <a:r>
              <a:rPr lang="ru-RU" sz="2400" b="1" dirty="0" smtClean="0">
                <a:solidFill>
                  <a:schemeClr val="tx1"/>
                </a:solidFill>
              </a:rPr>
              <a:t>Периферическая </a:t>
            </a:r>
            <a:r>
              <a:rPr lang="ru-RU" sz="2400" b="1" dirty="0">
                <a:solidFill>
                  <a:schemeClr val="tx1"/>
                </a:solidFill>
              </a:rPr>
              <a:t>часть (рецептор)-</a:t>
            </a:r>
            <a:r>
              <a:rPr lang="ru-RU" sz="2400" dirty="0">
                <a:solidFill>
                  <a:schemeClr val="tx1"/>
                </a:solidFill>
              </a:rPr>
              <a:t> воспринимает энергию из внешнего раздражителя и перерабатывает ее в нервный импульс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II </a:t>
            </a:r>
            <a:r>
              <a:rPr lang="ru-RU" sz="2400" b="1" dirty="0" smtClean="0">
                <a:solidFill>
                  <a:schemeClr val="tx1"/>
                </a:solidFill>
              </a:rPr>
              <a:t>Проводящие </a:t>
            </a:r>
            <a:r>
              <a:rPr lang="ru-RU" sz="2400" b="1" dirty="0">
                <a:solidFill>
                  <a:schemeClr val="tx1"/>
                </a:solidFill>
              </a:rPr>
              <a:t>пути – </a:t>
            </a:r>
            <a:r>
              <a:rPr lang="ru-RU" sz="2400" dirty="0">
                <a:solidFill>
                  <a:schemeClr val="tx1"/>
                </a:solidFill>
              </a:rPr>
              <a:t>проведение импульса от рецептора в кору головного мозга, проходя через несколько уровней переключения (в спинном мозге, стволе, головном мозге, таламусе)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III </a:t>
            </a:r>
            <a:r>
              <a:rPr lang="ru-RU" sz="2400" b="1" dirty="0" smtClean="0">
                <a:solidFill>
                  <a:schemeClr val="tx1"/>
                </a:solidFill>
              </a:rPr>
              <a:t>Центральный </a:t>
            </a:r>
            <a:r>
              <a:rPr lang="ru-RU" sz="2400" b="1" dirty="0">
                <a:solidFill>
                  <a:schemeClr val="tx1"/>
                </a:solidFill>
              </a:rPr>
              <a:t>или корковый отдел (сенсорный центр)-</a:t>
            </a:r>
            <a:r>
              <a:rPr lang="ru-RU" sz="2400" dirty="0">
                <a:solidFill>
                  <a:schemeClr val="tx1"/>
                </a:solidFill>
              </a:rPr>
              <a:t> импульсы реконструируются, сравниваются с информацией, хранящейся в памяти, проводится «высший анализ», обеспечивается полное восприятие внешнего мира.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476673"/>
            <a:ext cx="6417734" cy="504056"/>
          </a:xfrm>
        </p:spPr>
        <p:txBody>
          <a:bodyPr>
            <a:normAutofit/>
          </a:bodyPr>
          <a:lstStyle/>
          <a:p>
            <a:r>
              <a:rPr lang="ru-RU" sz="2400" b="1" i="1" dirty="0">
                <a:solidFill>
                  <a:srgbClr val="FF0000"/>
                </a:solidFill>
              </a:rPr>
              <a:t>Строение анализатора</a:t>
            </a:r>
            <a:endParaRPr lang="ru-RU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78602" y="531463"/>
            <a:ext cx="6417734" cy="50405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Анализаторы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2956" y="1429449"/>
            <a:ext cx="2952328" cy="4159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Внешние:</a:t>
            </a: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Зрительный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Слуховой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Вкусовой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Обонятельный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Кожный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1412776"/>
            <a:ext cx="2808312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Внутренние</a:t>
            </a:r>
          </a:p>
          <a:p>
            <a:pPr algn="ctr"/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Двигательный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Вестибулярный</a:t>
            </a:r>
          </a:p>
          <a:p>
            <a:pPr algn="ctr"/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 rot="8269960">
            <a:off x="3095927" y="1001351"/>
            <a:ext cx="801761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2077184">
            <a:off x="5372589" y="1015328"/>
            <a:ext cx="864096" cy="388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0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835" y="3429000"/>
            <a:ext cx="2160240" cy="134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Периферический отдел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9178" y="3429000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Центральный обрабатывающий отдел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99792" y="476672"/>
            <a:ext cx="33123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АНАЛИЗАТОРЫ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(строение)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36789" y="3429000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Проводниковый отдел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479955" y="2492896"/>
            <a:ext cx="561232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13" idx="2"/>
          </p:cNvCxnSpPr>
          <p:nvPr/>
        </p:nvCxnSpPr>
        <p:spPr>
          <a:xfrm>
            <a:off x="4355976" y="134076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2" idx="0"/>
          </p:cNvCxnSpPr>
          <p:nvPr/>
        </p:nvCxnSpPr>
        <p:spPr>
          <a:xfrm>
            <a:off x="1479955" y="2528900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092280" y="25649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9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628800"/>
            <a:ext cx="7772400" cy="4824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</a:rPr>
              <a:t>Периферический отдел анализатора представлен рецепторами, воспринимающими внешние </a:t>
            </a:r>
            <a:r>
              <a:rPr lang="ru-RU" sz="2400" dirty="0" smtClean="0">
                <a:solidFill>
                  <a:schemeClr val="tx1"/>
                </a:solidFill>
              </a:rPr>
              <a:t>и внутренние раздражения. Рецепторы входят в состав соответствующих органов чувств. 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У человека выделяют следующие рецепторы: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u="sng" dirty="0" smtClean="0">
                <a:solidFill>
                  <a:schemeClr val="tx1"/>
                </a:solidFill>
              </a:rPr>
              <a:t>Внешние: </a:t>
            </a:r>
            <a:r>
              <a:rPr lang="ru-RU" sz="2400" dirty="0" smtClean="0">
                <a:solidFill>
                  <a:schemeClr val="tx1"/>
                </a:solidFill>
              </a:rPr>
              <a:t>зрительный, слуховой, тактильный, болевой, 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температурный, обонятельный, слуховой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u="sng" dirty="0" smtClean="0">
                <a:solidFill>
                  <a:schemeClr val="tx1"/>
                </a:solidFill>
              </a:rPr>
              <a:t>Внутренние: </a:t>
            </a:r>
            <a:r>
              <a:rPr lang="ru-RU" sz="2400" dirty="0" smtClean="0">
                <a:solidFill>
                  <a:schemeClr val="tx1"/>
                </a:solidFill>
              </a:rPr>
              <a:t>давления, вестибулярный</a:t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548681"/>
            <a:ext cx="6417734" cy="57606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Периферический отдел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</TotalTime>
  <Words>265</Words>
  <Application>Microsoft Office PowerPoint</Application>
  <PresentationFormat>Экран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Сенсорные системы. Анализаторы.</vt:lpstr>
      <vt:lpstr>Система восприятия информации</vt:lpstr>
      <vt:lpstr>Жизнь человека, его действия зависят от сообщений получаемых из внешней среды. Зазвонил будильник – пора вставать; вылез из кровати, холодно – надо одеться, с кухни потянуло запахом кофе – мама приготовила завтрак, скорее за стол; на улице дождь – пойду в школу в куртке. Каким путем человек получает эту информацию?</vt:lpstr>
      <vt:lpstr>Презентация PowerPoint</vt:lpstr>
      <vt:lpstr>Анализатор (сенсорная система)- совокупность центральных и периферических образований нервной системы, воспринимающих и анализирующих изменения окружающей и внутренней среды организма.  Анализатор – комплексный «механизм», который воспринимает сигналы внешней среды, преобразует их энергию в нервный импульс и производит высший анализ и синтез. </vt:lpstr>
      <vt:lpstr>I Периферическая часть (рецептор)- воспринимает энергию из внешнего раздражителя и перерабатывает ее в нервный импульс  II Проводящие пути – проведение импульса от рецептора в кору головного мозга, проходя через несколько уровней переключения (в спинном мозге, стволе, головном мозге, таламусе)  III Центральный или корковый отдел (сенсорный центр)- импульсы реконструируются, сравниваются с информацией, хранящейся в памяти, проводится «высший анализ», обеспечивается полное восприятие внешнего мира.</vt:lpstr>
      <vt:lpstr>Презентация PowerPoint</vt:lpstr>
      <vt:lpstr>Презентация PowerPoint</vt:lpstr>
      <vt:lpstr>Периферический отдел анализатора представлен рецепторами, воспринимающими внешние и внутренние раздражения. Рецепторы входят в состав соответствующих органов чувств.  У человека выделяют следующие рецепторы:  Внешние: зрительный, слуховой, тактильный, болевой,  температурный, обонятельный, слуховой  Внутренние: давления, вестибулярный </vt:lpstr>
      <vt:lpstr>Проводниковый отдел анализатора представлен нервными путями, проводящими нервные импульсы в центральный отдел анализатора (например зрительный нерв, слуховой нерв, обонятельный нерв)</vt:lpstr>
      <vt:lpstr>определенные области коры большого мозга. В клетках коры большого мозга нервные импульсы являются основой для возникновения ощущения. На базе ощущений возникают более сложные психические акты — восприятие, представление и абстрактное мышление. </vt:lpstr>
      <vt:lpstr>1. Чрезвычайно высокая чувствительность к адекватным раздражителям.  2. Наличие дифференциальной чувствительности, то есть способности устанавливать различие по интенсивности между раздражителями. 3. Адаптация, то есть способность анализаторов приспосабливать уровень своей чувствительности к интенсивности раздражителя. 4. Тренируемость анализаторов 5. Способность анализаторов некоторое время сохранять ощущение после прекращения действия раздражителя. 6. Постоянное взаимодействие анализаторов в условиях нормального функционирования.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Сенсорные системы. Анализаторы.</dc:title>
  <dc:creator>Лена</dc:creator>
  <cp:lastModifiedBy>Пользователь Windows</cp:lastModifiedBy>
  <cp:revision>11</cp:revision>
  <dcterms:created xsi:type="dcterms:W3CDTF">2013-10-27T18:03:54Z</dcterms:created>
  <dcterms:modified xsi:type="dcterms:W3CDTF">2013-10-28T16:32:54Z</dcterms:modified>
</cp:coreProperties>
</file>