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1" r:id="rId14"/>
    <p:sldId id="270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511300"/>
            <a:ext cx="7200900" cy="2278063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b="1" dirty="0" smtClean="0">
                <a:solidFill>
                  <a:srgbClr val="FF0000"/>
                </a:solidFill>
              </a:rPr>
              <a:t>Углы, вписанные в окружность</a:t>
            </a:r>
            <a:endParaRPr lang="el-GR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3" y="476250"/>
            <a:ext cx="7467600" cy="5937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Найдите </a:t>
            </a:r>
            <a:r>
              <a:rPr lang="ru-RU" sz="3200" b="1" i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Х</a:t>
            </a:r>
          </a:p>
        </p:txBody>
      </p:sp>
      <p:sp>
        <p:nvSpPr>
          <p:cNvPr id="4" name="Овал 3"/>
          <p:cNvSpPr/>
          <p:nvPr/>
        </p:nvSpPr>
        <p:spPr>
          <a:xfrm>
            <a:off x="1857375" y="1500188"/>
            <a:ext cx="4857750" cy="48577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10800000" flipV="1">
            <a:off x="4286250" y="2643188"/>
            <a:ext cx="2000250" cy="1358900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4" idx="4"/>
          </p:cNvCxnSpPr>
          <p:nvPr/>
        </p:nvCxnSpPr>
        <p:spPr>
          <a:xfrm rot="5400000" flipH="1">
            <a:off x="3106738" y="5180013"/>
            <a:ext cx="2357437" cy="1587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Дуга 12"/>
          <p:cNvSpPr/>
          <p:nvPr/>
        </p:nvSpPr>
        <p:spPr>
          <a:xfrm rot="7839104">
            <a:off x="3973513" y="3629025"/>
            <a:ext cx="1196975" cy="1044575"/>
          </a:xfrm>
          <a:prstGeom prst="arc">
            <a:avLst>
              <a:gd name="adj1" fmla="val 9844297"/>
              <a:gd name="adj2" fmla="val 20777761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Дуга 13"/>
          <p:cNvSpPr/>
          <p:nvPr/>
        </p:nvSpPr>
        <p:spPr>
          <a:xfrm rot="7839104">
            <a:off x="3971131" y="3571082"/>
            <a:ext cx="1000125" cy="947738"/>
          </a:xfrm>
          <a:prstGeom prst="arc">
            <a:avLst>
              <a:gd name="adj1" fmla="val 11015567"/>
              <a:gd name="adj2" fmla="val 20579330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Дуга 14"/>
          <p:cNvSpPr/>
          <p:nvPr/>
        </p:nvSpPr>
        <p:spPr>
          <a:xfrm rot="14614175">
            <a:off x="3530600" y="3092450"/>
            <a:ext cx="1787525" cy="1749425"/>
          </a:xfrm>
          <a:prstGeom prst="arc">
            <a:avLst>
              <a:gd name="adj1" fmla="val 12914285"/>
              <a:gd name="adj2" fmla="val 4616344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9" name="Прямоугольник 15"/>
          <p:cNvSpPr>
            <a:spLocks noChangeArrowheads="1"/>
          </p:cNvSpPr>
          <p:nvPr/>
        </p:nvSpPr>
        <p:spPr bwMode="auto">
          <a:xfrm>
            <a:off x="3786188" y="3000375"/>
            <a:ext cx="5715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ym typeface="Symbol" pitchFamily="18" charset="2"/>
              </a:rPr>
              <a:t>x</a:t>
            </a:r>
            <a:endParaRPr lang="ru-RU" sz="4400" b="1"/>
          </a:p>
        </p:txBody>
      </p:sp>
      <p:sp>
        <p:nvSpPr>
          <p:cNvPr id="15370" name="TextBox 16"/>
          <p:cNvSpPr txBox="1">
            <a:spLocks noChangeArrowheads="1"/>
          </p:cNvSpPr>
          <p:nvPr/>
        </p:nvSpPr>
        <p:spPr bwMode="auto">
          <a:xfrm>
            <a:off x="4929188" y="4357688"/>
            <a:ext cx="16430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120</a:t>
            </a:r>
            <a:r>
              <a:rPr lang="en-US" sz="4000" b="1">
                <a:sym typeface="Symbol" pitchFamily="18" charset="2"/>
              </a:rPr>
              <a:t></a:t>
            </a:r>
            <a:endParaRPr lang="ru-RU" sz="4000" b="1"/>
          </a:p>
        </p:txBody>
      </p:sp>
      <p:sp>
        <p:nvSpPr>
          <p:cNvPr id="15371" name="TextBox 17"/>
          <p:cNvSpPr txBox="1">
            <a:spLocks noChangeArrowheads="1"/>
          </p:cNvSpPr>
          <p:nvPr/>
        </p:nvSpPr>
        <p:spPr bwMode="auto">
          <a:xfrm>
            <a:off x="500063" y="1785938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№</a:t>
            </a:r>
            <a:r>
              <a:rPr lang="en-US" sz="4000" b="1"/>
              <a:t>2</a:t>
            </a:r>
            <a:endParaRPr lang="ru-RU" sz="4000" b="1"/>
          </a:p>
        </p:txBody>
      </p:sp>
      <p:sp>
        <p:nvSpPr>
          <p:cNvPr id="15373" name="Прямоугольник 23"/>
          <p:cNvSpPr>
            <a:spLocks noChangeArrowheads="1"/>
          </p:cNvSpPr>
          <p:nvPr/>
        </p:nvSpPr>
        <p:spPr bwMode="auto">
          <a:xfrm>
            <a:off x="3786188" y="3786188"/>
            <a:ext cx="584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/>
              <a:t>О</a:t>
            </a:r>
          </a:p>
        </p:txBody>
      </p:sp>
      <p:sp>
        <p:nvSpPr>
          <p:cNvPr id="16" name="Овал 15"/>
          <p:cNvSpPr/>
          <p:nvPr/>
        </p:nvSpPr>
        <p:spPr>
          <a:xfrm flipV="1">
            <a:off x="4286250" y="39290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 bwMode="auto">
          <a:xfrm>
            <a:off x="552450" y="332656"/>
            <a:ext cx="7467600" cy="5921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dirty="0" smtClean="0">
                <a:solidFill>
                  <a:srgbClr val="033DBF"/>
                </a:solidFill>
                <a:latin typeface="Arial" charset="0"/>
                <a:cs typeface="Arial" charset="0"/>
              </a:rPr>
              <a:t>Найдите </a:t>
            </a:r>
            <a:r>
              <a:rPr lang="ru-RU" sz="3200" b="1" i="1" cap="none" dirty="0" smtClean="0">
                <a:solidFill>
                  <a:srgbClr val="033DBF"/>
                </a:solidFill>
                <a:latin typeface="Arial" charset="0"/>
                <a:cs typeface="Arial" charset="0"/>
              </a:rPr>
              <a:t>Х</a:t>
            </a:r>
            <a:endParaRPr lang="ru-RU" sz="3200" i="1" cap="none" dirty="0" smtClean="0"/>
          </a:p>
        </p:txBody>
      </p:sp>
      <p:sp>
        <p:nvSpPr>
          <p:cNvPr id="4" name="Овал 3"/>
          <p:cNvSpPr/>
          <p:nvPr/>
        </p:nvSpPr>
        <p:spPr>
          <a:xfrm>
            <a:off x="1857375" y="1500188"/>
            <a:ext cx="4857750" cy="48577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10800000">
            <a:off x="4286250" y="4000500"/>
            <a:ext cx="1928813" cy="1500188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endCxn id="4" idx="3"/>
          </p:cNvCxnSpPr>
          <p:nvPr/>
        </p:nvCxnSpPr>
        <p:spPr>
          <a:xfrm rot="10800000" flipV="1">
            <a:off x="2568575" y="5500688"/>
            <a:ext cx="3646488" cy="146050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endCxn id="4" idx="3"/>
          </p:cNvCxnSpPr>
          <p:nvPr/>
        </p:nvCxnSpPr>
        <p:spPr>
          <a:xfrm rot="10800000" flipV="1">
            <a:off x="2568575" y="4000500"/>
            <a:ext cx="1789113" cy="1646238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Дуга 13"/>
          <p:cNvSpPr/>
          <p:nvPr/>
        </p:nvSpPr>
        <p:spPr>
          <a:xfrm rot="16602866">
            <a:off x="5172869" y="5007769"/>
            <a:ext cx="998538" cy="946150"/>
          </a:xfrm>
          <a:prstGeom prst="arc">
            <a:avLst>
              <a:gd name="adj1" fmla="val 15489750"/>
              <a:gd name="adj2" fmla="val 20409510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Дуга 14"/>
          <p:cNvSpPr/>
          <p:nvPr/>
        </p:nvSpPr>
        <p:spPr>
          <a:xfrm rot="16602866">
            <a:off x="5315744" y="5079207"/>
            <a:ext cx="998537" cy="946150"/>
          </a:xfrm>
          <a:prstGeom prst="arc">
            <a:avLst>
              <a:gd name="adj1" fmla="val 16024805"/>
              <a:gd name="adj2" fmla="val 20409510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Дуга 15"/>
          <p:cNvSpPr/>
          <p:nvPr/>
        </p:nvSpPr>
        <p:spPr>
          <a:xfrm rot="7307984">
            <a:off x="3519488" y="3070225"/>
            <a:ext cx="1790700" cy="1714500"/>
          </a:xfrm>
          <a:prstGeom prst="arc">
            <a:avLst>
              <a:gd name="adj1" fmla="val 17027227"/>
              <a:gd name="adj2" fmla="val 774255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94" name="TextBox 16"/>
          <p:cNvSpPr txBox="1">
            <a:spLocks noChangeArrowheads="1"/>
          </p:cNvSpPr>
          <p:nvPr/>
        </p:nvSpPr>
        <p:spPr bwMode="auto">
          <a:xfrm>
            <a:off x="4071938" y="4071938"/>
            <a:ext cx="642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x</a:t>
            </a:r>
            <a:endParaRPr lang="ru-RU" sz="4000" b="1"/>
          </a:p>
        </p:txBody>
      </p:sp>
      <p:sp>
        <p:nvSpPr>
          <p:cNvPr id="16395" name="TextBox 17"/>
          <p:cNvSpPr txBox="1">
            <a:spLocks noChangeArrowheads="1"/>
          </p:cNvSpPr>
          <p:nvPr/>
        </p:nvSpPr>
        <p:spPr bwMode="auto">
          <a:xfrm>
            <a:off x="4357688" y="4786313"/>
            <a:ext cx="1214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45</a:t>
            </a:r>
            <a:r>
              <a:rPr lang="en-US" sz="4000" b="1">
                <a:sym typeface="Symbol" pitchFamily="18" charset="2"/>
              </a:rPr>
              <a:t></a:t>
            </a:r>
            <a:endParaRPr lang="ru-RU" sz="4000" b="1"/>
          </a:p>
        </p:txBody>
      </p:sp>
      <p:sp>
        <p:nvSpPr>
          <p:cNvPr id="16396" name="TextBox 18"/>
          <p:cNvSpPr txBox="1">
            <a:spLocks noChangeArrowheads="1"/>
          </p:cNvSpPr>
          <p:nvPr/>
        </p:nvSpPr>
        <p:spPr bwMode="auto">
          <a:xfrm>
            <a:off x="428625" y="1714500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№3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4041672" y="807690"/>
                <a:ext cx="5143501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АВС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-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равнобедренный(ОА=О=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r)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  <a:ea typeface="Cambria Math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=&lt;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=45</m:t>
                    </m:r>
                    <m:r>
                      <m:rPr>
                        <m:nor/>
                      </m:rPr>
                      <a:rPr lang="ru-RU" sz="2800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</m:t>
                    </m:r>
                  </m:oMath>
                </a14:m>
                <a:endParaRPr lang="ru-RU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          X=</a:t>
                </a:r>
                <a:r>
                  <a:rPr lang="ru-RU" sz="28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𝑂𝐵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= 180</a:t>
                </a:r>
                <a:r>
                  <a:rPr lang="ru-RU" sz="2800" dirty="0" smtClean="0">
                    <a:solidFill>
                      <a:srgbClr val="FF0000"/>
                    </a:solidFill>
                    <a:sym typeface="Symbol" pitchFamily="18" charset="2"/>
                  </a:rPr>
                  <a:t>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-2·45</a:t>
                </a:r>
                <a:r>
                  <a:rPr lang="ru-RU" sz="2800" dirty="0" smtClean="0">
                    <a:solidFill>
                      <a:srgbClr val="FF0000"/>
                    </a:solidFill>
                    <a:sym typeface="Symbol" pitchFamily="18" charset="2"/>
                  </a:rPr>
                  <a:t>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=9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0</a:t>
                </a:r>
                <a:r>
                  <a:rPr lang="ru-RU" sz="2800" dirty="0">
                    <a:solidFill>
                      <a:srgbClr val="FF0000"/>
                    </a:solidFill>
                    <a:sym typeface="Symbol" pitchFamily="18" charset="2"/>
                  </a:rPr>
                  <a:t>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1672" y="807690"/>
                <a:ext cx="5143501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2370" t="-3947" r="-1066" b="-114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8" name="TextBox 20"/>
          <p:cNvSpPr txBox="1">
            <a:spLocks noChangeArrowheads="1"/>
          </p:cNvSpPr>
          <p:nvPr/>
        </p:nvSpPr>
        <p:spPr bwMode="auto">
          <a:xfrm>
            <a:off x="4000500" y="3357563"/>
            <a:ext cx="928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/>
              <a:t>О</a:t>
            </a:r>
          </a:p>
        </p:txBody>
      </p:sp>
      <p:sp>
        <p:nvSpPr>
          <p:cNvPr id="17" name="Овал 16"/>
          <p:cNvSpPr/>
          <p:nvPr/>
        </p:nvSpPr>
        <p:spPr>
          <a:xfrm flipV="1">
            <a:off x="4286250" y="40005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 rot="10800000" flipV="1">
            <a:off x="2051720" y="5324115"/>
            <a:ext cx="53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b="1" dirty="0"/>
              <a:t>А</a:t>
            </a: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6200344" y="5140325"/>
            <a:ext cx="7029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b="1" dirty="0" smtClean="0"/>
              <a:t>В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9168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611188" y="620713"/>
            <a:ext cx="7467600" cy="5207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ru-RU" sz="32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Найдите </a:t>
            </a:r>
            <a:r>
              <a:rPr lang="ru-RU" sz="3200" b="1" i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Х</a:t>
            </a:r>
            <a:endParaRPr lang="ru-RU" sz="3200" i="1" cap="none" smtClean="0"/>
          </a:p>
        </p:txBody>
      </p:sp>
      <p:sp>
        <p:nvSpPr>
          <p:cNvPr id="3" name="Овал 2"/>
          <p:cNvSpPr/>
          <p:nvPr/>
        </p:nvSpPr>
        <p:spPr>
          <a:xfrm>
            <a:off x="1857375" y="1500188"/>
            <a:ext cx="4857750" cy="48577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rot="16200000" flipH="1">
            <a:off x="2678907" y="2393156"/>
            <a:ext cx="2286000" cy="928687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rot="10800000">
            <a:off x="2071688" y="2857500"/>
            <a:ext cx="2214562" cy="1143000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0800000" flipV="1">
            <a:off x="2071688" y="1714500"/>
            <a:ext cx="1285875" cy="1214438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Прямоугольник 11"/>
          <p:cNvSpPr>
            <a:spLocks noChangeArrowheads="1"/>
          </p:cNvSpPr>
          <p:nvPr/>
        </p:nvSpPr>
        <p:spPr bwMode="auto">
          <a:xfrm>
            <a:off x="4071938" y="3929063"/>
            <a:ext cx="584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/>
              <a:t>О</a:t>
            </a:r>
          </a:p>
        </p:txBody>
      </p:sp>
      <p:sp>
        <p:nvSpPr>
          <p:cNvPr id="14" name="Дуга 13"/>
          <p:cNvSpPr/>
          <p:nvPr/>
        </p:nvSpPr>
        <p:spPr>
          <a:xfrm rot="7307984">
            <a:off x="3519488" y="3070225"/>
            <a:ext cx="1790700" cy="1714500"/>
          </a:xfrm>
          <a:prstGeom prst="arc">
            <a:avLst>
              <a:gd name="adj1" fmla="val 7119044"/>
              <a:gd name="adj2" fmla="val 4644441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Дуга 14"/>
          <p:cNvSpPr/>
          <p:nvPr/>
        </p:nvSpPr>
        <p:spPr>
          <a:xfrm rot="5550949">
            <a:off x="1852612" y="2476501"/>
            <a:ext cx="1000125" cy="946150"/>
          </a:xfrm>
          <a:prstGeom prst="arc">
            <a:avLst>
              <a:gd name="adj1" fmla="val 11724694"/>
              <a:gd name="adj2" fmla="val 17958757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Дуга 15"/>
          <p:cNvSpPr/>
          <p:nvPr/>
        </p:nvSpPr>
        <p:spPr>
          <a:xfrm rot="5822589">
            <a:off x="1995487" y="2476501"/>
            <a:ext cx="1000125" cy="946150"/>
          </a:xfrm>
          <a:prstGeom prst="arc">
            <a:avLst>
              <a:gd name="adj1" fmla="val 11241820"/>
              <a:gd name="adj2" fmla="val 18353757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19" name="Прямоугольник 16"/>
          <p:cNvSpPr>
            <a:spLocks noChangeArrowheads="1"/>
          </p:cNvSpPr>
          <p:nvPr/>
        </p:nvSpPr>
        <p:spPr bwMode="auto">
          <a:xfrm>
            <a:off x="2857500" y="2500313"/>
            <a:ext cx="9092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 dirty="0" smtClean="0"/>
              <a:t>7</a:t>
            </a:r>
            <a:r>
              <a:rPr lang="en-US" sz="4000" b="1" dirty="0" smtClean="0"/>
              <a:t>2</a:t>
            </a:r>
            <a:r>
              <a:rPr lang="en-US" sz="4000" b="1" dirty="0" smtClean="0">
                <a:sym typeface="Symbol" pitchFamily="18" charset="2"/>
              </a:rPr>
              <a:t></a:t>
            </a:r>
            <a:endParaRPr lang="ru-RU" sz="4000" b="1" dirty="0"/>
          </a:p>
        </p:txBody>
      </p:sp>
      <p:sp>
        <p:nvSpPr>
          <p:cNvPr id="17420" name="TextBox 17"/>
          <p:cNvSpPr txBox="1">
            <a:spLocks noChangeArrowheads="1"/>
          </p:cNvSpPr>
          <p:nvPr/>
        </p:nvSpPr>
        <p:spPr bwMode="auto">
          <a:xfrm>
            <a:off x="4714875" y="3571875"/>
            <a:ext cx="6429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x</a:t>
            </a:r>
            <a:endParaRPr lang="ru-RU" sz="4000" b="1"/>
          </a:p>
        </p:txBody>
      </p:sp>
      <p:sp>
        <p:nvSpPr>
          <p:cNvPr id="17421" name="TextBox 18"/>
          <p:cNvSpPr txBox="1">
            <a:spLocks noChangeArrowheads="1"/>
          </p:cNvSpPr>
          <p:nvPr/>
        </p:nvSpPr>
        <p:spPr bwMode="auto">
          <a:xfrm>
            <a:off x="500063" y="1714500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№4</a:t>
            </a:r>
          </a:p>
        </p:txBody>
      </p:sp>
      <p:sp>
        <p:nvSpPr>
          <p:cNvPr id="17" name="Овал 16"/>
          <p:cNvSpPr/>
          <p:nvPr/>
        </p:nvSpPr>
        <p:spPr>
          <a:xfrm>
            <a:off x="4214813" y="39290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088" y="549275"/>
            <a:ext cx="7467600" cy="5937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Найдите </a:t>
            </a:r>
            <a:r>
              <a:rPr lang="ru-RU" sz="3200" b="1" i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Х</a:t>
            </a:r>
            <a:endParaRPr lang="ru-RU" sz="3200" i="1" cap="none" smtClean="0"/>
          </a:p>
        </p:txBody>
      </p:sp>
      <p:sp>
        <p:nvSpPr>
          <p:cNvPr id="4" name="Овал 3"/>
          <p:cNvSpPr/>
          <p:nvPr/>
        </p:nvSpPr>
        <p:spPr>
          <a:xfrm>
            <a:off x="1857375" y="1500188"/>
            <a:ext cx="4857750" cy="48577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4" idx="6"/>
          </p:cNvCxnSpPr>
          <p:nvPr/>
        </p:nvCxnSpPr>
        <p:spPr>
          <a:xfrm flipH="1">
            <a:off x="1857375" y="3929063"/>
            <a:ext cx="4857750" cy="1587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10800000" flipV="1">
            <a:off x="4286250" y="2714625"/>
            <a:ext cx="2143125" cy="1214438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 rot="16388743">
            <a:off x="3519488" y="3070225"/>
            <a:ext cx="1790700" cy="1714500"/>
          </a:xfrm>
          <a:prstGeom prst="arc">
            <a:avLst>
              <a:gd name="adj1" fmla="val 16015767"/>
              <a:gd name="adj2" fmla="val 3283840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Дуга 12"/>
          <p:cNvSpPr/>
          <p:nvPr/>
        </p:nvSpPr>
        <p:spPr>
          <a:xfrm rot="5550949">
            <a:off x="4638675" y="3333751"/>
            <a:ext cx="1000125" cy="946150"/>
          </a:xfrm>
          <a:prstGeom prst="arc">
            <a:avLst>
              <a:gd name="adj1" fmla="val 11791119"/>
              <a:gd name="adj2" fmla="val 16988939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Дуга 13"/>
          <p:cNvSpPr/>
          <p:nvPr/>
        </p:nvSpPr>
        <p:spPr>
          <a:xfrm rot="5550949">
            <a:off x="4495800" y="3405188"/>
            <a:ext cx="1000125" cy="946150"/>
          </a:xfrm>
          <a:prstGeom prst="arc">
            <a:avLst>
              <a:gd name="adj1" fmla="val 12138170"/>
              <a:gd name="adj2" fmla="val 16444136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441" name="Прямоугольник 14"/>
          <p:cNvSpPr>
            <a:spLocks noChangeArrowheads="1"/>
          </p:cNvSpPr>
          <p:nvPr/>
        </p:nvSpPr>
        <p:spPr bwMode="auto">
          <a:xfrm>
            <a:off x="4071938" y="3857625"/>
            <a:ext cx="5000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О</a:t>
            </a: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3643313" y="3071813"/>
            <a:ext cx="642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 </a:t>
            </a:r>
            <a:r>
              <a:rPr lang="en-US" sz="4000" b="1"/>
              <a:t>x</a:t>
            </a:r>
            <a:endParaRPr lang="ru-RU" sz="4000" b="1"/>
          </a:p>
        </p:txBody>
      </p:sp>
      <p:sp>
        <p:nvSpPr>
          <p:cNvPr id="18443" name="Прямоугольник 16"/>
          <p:cNvSpPr>
            <a:spLocks noChangeArrowheads="1"/>
          </p:cNvSpPr>
          <p:nvPr/>
        </p:nvSpPr>
        <p:spPr bwMode="auto">
          <a:xfrm>
            <a:off x="5572125" y="3214688"/>
            <a:ext cx="960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30</a:t>
            </a:r>
            <a:r>
              <a:rPr lang="en-US" sz="4000" b="1">
                <a:sym typeface="Symbol" pitchFamily="18" charset="2"/>
              </a:rPr>
              <a:t></a:t>
            </a:r>
            <a:endParaRPr lang="ru-RU" sz="4000" b="1"/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00063" y="1643063"/>
            <a:ext cx="1214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№5</a:t>
            </a:r>
          </a:p>
        </p:txBody>
      </p:sp>
      <p:sp>
        <p:nvSpPr>
          <p:cNvPr id="15" name="Овал 14"/>
          <p:cNvSpPr/>
          <p:nvPr/>
        </p:nvSpPr>
        <p:spPr>
          <a:xfrm>
            <a:off x="4286250" y="38576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 bwMode="auto">
          <a:xfrm>
            <a:off x="611188" y="476250"/>
            <a:ext cx="7467600" cy="5937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Найдите </a:t>
            </a:r>
            <a:r>
              <a:rPr lang="ru-RU" sz="3200" b="1" i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Х</a:t>
            </a:r>
            <a:endParaRPr lang="ru-RU" sz="3200" i="1" cap="none" smtClean="0"/>
          </a:p>
        </p:txBody>
      </p:sp>
      <p:sp>
        <p:nvSpPr>
          <p:cNvPr id="4" name="Овал 3"/>
          <p:cNvSpPr/>
          <p:nvPr/>
        </p:nvSpPr>
        <p:spPr>
          <a:xfrm>
            <a:off x="1857375" y="1500188"/>
            <a:ext cx="4857750" cy="48577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4" idx="6"/>
          </p:cNvCxnSpPr>
          <p:nvPr/>
        </p:nvCxnSpPr>
        <p:spPr>
          <a:xfrm flipH="1">
            <a:off x="1857375" y="3929063"/>
            <a:ext cx="4857750" cy="1587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10800000" flipV="1">
            <a:off x="4286250" y="2714625"/>
            <a:ext cx="2143125" cy="1214438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 rot="16388743">
            <a:off x="3519488" y="3070225"/>
            <a:ext cx="1790700" cy="1714500"/>
          </a:xfrm>
          <a:prstGeom prst="arc">
            <a:avLst>
              <a:gd name="adj1" fmla="val 16870916"/>
              <a:gd name="adj2" fmla="val 3283840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Дуга 12"/>
          <p:cNvSpPr/>
          <p:nvPr/>
        </p:nvSpPr>
        <p:spPr>
          <a:xfrm rot="5550949">
            <a:off x="4638675" y="3333751"/>
            <a:ext cx="1000125" cy="946150"/>
          </a:xfrm>
          <a:prstGeom prst="arc">
            <a:avLst>
              <a:gd name="adj1" fmla="val 11791119"/>
              <a:gd name="adj2" fmla="val 16988939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Дуга 13"/>
          <p:cNvSpPr/>
          <p:nvPr/>
        </p:nvSpPr>
        <p:spPr>
          <a:xfrm rot="5550949">
            <a:off x="4495800" y="3405188"/>
            <a:ext cx="1000125" cy="946150"/>
          </a:xfrm>
          <a:prstGeom prst="arc">
            <a:avLst>
              <a:gd name="adj1" fmla="val 12138170"/>
              <a:gd name="adj2" fmla="val 16444136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465" name="Прямоугольник 14"/>
          <p:cNvSpPr>
            <a:spLocks noChangeArrowheads="1"/>
          </p:cNvSpPr>
          <p:nvPr/>
        </p:nvSpPr>
        <p:spPr bwMode="auto">
          <a:xfrm>
            <a:off x="4000500" y="3857625"/>
            <a:ext cx="5000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О</a:t>
            </a:r>
          </a:p>
        </p:txBody>
      </p: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4071938" y="2928938"/>
            <a:ext cx="642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 </a:t>
            </a:r>
            <a:r>
              <a:rPr lang="en-US" sz="4000" b="1"/>
              <a:t>x</a:t>
            </a:r>
            <a:endParaRPr lang="ru-RU" sz="4000" b="1"/>
          </a:p>
        </p:txBody>
      </p:sp>
      <p:sp>
        <p:nvSpPr>
          <p:cNvPr id="19467" name="Прямоугольник 16"/>
          <p:cNvSpPr>
            <a:spLocks noChangeArrowheads="1"/>
          </p:cNvSpPr>
          <p:nvPr/>
        </p:nvSpPr>
        <p:spPr bwMode="auto">
          <a:xfrm>
            <a:off x="5572125" y="3214688"/>
            <a:ext cx="9092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smtClean="0"/>
              <a:t>28</a:t>
            </a:r>
            <a:r>
              <a:rPr lang="en-US" sz="4000" b="1" dirty="0" smtClean="0">
                <a:sym typeface="Symbol" pitchFamily="18" charset="2"/>
              </a:rPr>
              <a:t></a:t>
            </a:r>
            <a:endParaRPr lang="ru-RU" sz="40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16200000" flipV="1">
            <a:off x="2767806" y="2375695"/>
            <a:ext cx="714375" cy="2392362"/>
          </a:xfrm>
          <a:prstGeom prst="line">
            <a:avLst/>
          </a:prstGeom>
          <a:ln w="50800">
            <a:solidFill>
              <a:srgbClr val="033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/>
          <p:cNvSpPr/>
          <p:nvPr/>
        </p:nvSpPr>
        <p:spPr>
          <a:xfrm>
            <a:off x="3186113" y="3643313"/>
            <a:ext cx="63500" cy="279400"/>
          </a:xfrm>
          <a:custGeom>
            <a:avLst/>
            <a:gdLst>
              <a:gd name="connsiteX0" fmla="*/ 44245 w 63909"/>
              <a:gd name="connsiteY0" fmla="*/ 0 h 280219"/>
              <a:gd name="connsiteX1" fmla="*/ 58993 w 63909"/>
              <a:gd name="connsiteY1" fmla="*/ 44245 h 280219"/>
              <a:gd name="connsiteX2" fmla="*/ 14748 w 63909"/>
              <a:gd name="connsiteY2" fmla="*/ 88490 h 280219"/>
              <a:gd name="connsiteX3" fmla="*/ 0 w 63909"/>
              <a:gd name="connsiteY3" fmla="*/ 132735 h 280219"/>
              <a:gd name="connsiteX4" fmla="*/ 44245 w 63909"/>
              <a:gd name="connsiteY4" fmla="*/ 176980 h 280219"/>
              <a:gd name="connsiteX5" fmla="*/ 14748 w 63909"/>
              <a:gd name="connsiteY5" fmla="*/ 221225 h 280219"/>
              <a:gd name="connsiteX6" fmla="*/ 14748 w 63909"/>
              <a:gd name="connsiteY6" fmla="*/ 280219 h 28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9" h="280219">
                <a:moveTo>
                  <a:pt x="44245" y="0"/>
                </a:moveTo>
                <a:cubicBezTo>
                  <a:pt x="49161" y="14748"/>
                  <a:pt x="63909" y="29497"/>
                  <a:pt x="58993" y="44245"/>
                </a:cubicBezTo>
                <a:cubicBezTo>
                  <a:pt x="52397" y="64032"/>
                  <a:pt x="26317" y="71136"/>
                  <a:pt x="14748" y="88490"/>
                </a:cubicBezTo>
                <a:cubicBezTo>
                  <a:pt x="6125" y="101425"/>
                  <a:pt x="4916" y="117987"/>
                  <a:pt x="0" y="132735"/>
                </a:cubicBezTo>
                <a:cubicBezTo>
                  <a:pt x="14748" y="147483"/>
                  <a:pt x="40816" y="156406"/>
                  <a:pt x="44245" y="176980"/>
                </a:cubicBezTo>
                <a:cubicBezTo>
                  <a:pt x="47159" y="194464"/>
                  <a:pt x="19618" y="204182"/>
                  <a:pt x="14748" y="221225"/>
                </a:cubicBezTo>
                <a:cubicBezTo>
                  <a:pt x="9346" y="240133"/>
                  <a:pt x="14748" y="260554"/>
                  <a:pt x="14748" y="280219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470" name="Прямоугольник 25"/>
          <p:cNvSpPr>
            <a:spLocks noChangeArrowheads="1"/>
          </p:cNvSpPr>
          <p:nvPr/>
        </p:nvSpPr>
        <p:spPr bwMode="auto">
          <a:xfrm>
            <a:off x="2000250" y="3286125"/>
            <a:ext cx="9092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smtClean="0"/>
              <a:t>13</a:t>
            </a:r>
            <a:r>
              <a:rPr lang="en-US" sz="4000" b="1" dirty="0" smtClean="0">
                <a:sym typeface="Symbol" pitchFamily="18" charset="2"/>
              </a:rPr>
              <a:t></a:t>
            </a:r>
            <a:endParaRPr lang="ru-RU" sz="4000" b="1" dirty="0"/>
          </a:p>
        </p:txBody>
      </p:sp>
      <p:sp>
        <p:nvSpPr>
          <p:cNvPr id="19471" name="TextBox 26"/>
          <p:cNvSpPr txBox="1">
            <a:spLocks noChangeArrowheads="1"/>
          </p:cNvSpPr>
          <p:nvPr/>
        </p:nvSpPr>
        <p:spPr bwMode="auto">
          <a:xfrm>
            <a:off x="571500" y="1643063"/>
            <a:ext cx="1214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/>
              <a:t>№</a:t>
            </a:r>
            <a:r>
              <a:rPr lang="en-US" sz="4000" b="1" dirty="0" smtClean="0"/>
              <a:t>6</a:t>
            </a:r>
            <a:endParaRPr lang="ru-RU" sz="4000" b="1" dirty="0"/>
          </a:p>
        </p:txBody>
      </p:sp>
      <p:sp>
        <p:nvSpPr>
          <p:cNvPr id="17" name="Овал 16"/>
          <p:cNvSpPr/>
          <p:nvPr/>
        </p:nvSpPr>
        <p:spPr>
          <a:xfrm>
            <a:off x="4214813" y="38576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2722314"/>
          </a:xfrm>
        </p:spPr>
        <p:txBody>
          <a:bodyPr>
            <a:normAutofit/>
          </a:bodyPr>
          <a:lstStyle/>
          <a:p>
            <a:r>
              <a:rPr lang="ru-RU" dirty="0" smtClean="0"/>
              <a:t>Решение задач 2,4,5,6 оформить в тетради, ввести все необходимые обозначения на чертежах.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4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827088" y="1700213"/>
            <a:ext cx="2808287" cy="2446337"/>
            <a:chOff x="1156" y="1026"/>
            <a:chExt cx="1769" cy="1541"/>
          </a:xfrm>
        </p:grpSpPr>
        <p:sp>
          <p:nvSpPr>
            <p:cNvPr id="5145" name="Freeform 6" descr="Широкий диагональный 1"/>
            <p:cNvSpPr>
              <a:spLocks/>
            </p:cNvSpPr>
            <p:nvPr/>
          </p:nvSpPr>
          <p:spPr bwMode="auto">
            <a:xfrm>
              <a:off x="1156" y="1389"/>
              <a:ext cx="1597" cy="1178"/>
            </a:xfrm>
            <a:custGeom>
              <a:avLst/>
              <a:gdLst>
                <a:gd name="T0" fmla="*/ 194 w 1597"/>
                <a:gd name="T1" fmla="*/ 0 h 1178"/>
                <a:gd name="T2" fmla="*/ 738 w 1597"/>
                <a:gd name="T3" fmla="*/ 726 h 1178"/>
                <a:gd name="T4" fmla="*/ 1509 w 1597"/>
                <a:gd name="T5" fmla="*/ 45 h 1178"/>
                <a:gd name="T6" fmla="*/ 1541 w 1597"/>
                <a:gd name="T7" fmla="*/ 51 h 1178"/>
                <a:gd name="T8" fmla="*/ 1559 w 1597"/>
                <a:gd name="T9" fmla="*/ 107 h 1178"/>
                <a:gd name="T10" fmla="*/ 1541 w 1597"/>
                <a:gd name="T11" fmla="*/ 172 h 1178"/>
                <a:gd name="T12" fmla="*/ 1597 w 1597"/>
                <a:gd name="T13" fmla="*/ 339 h 1178"/>
                <a:gd name="T14" fmla="*/ 1587 w 1597"/>
                <a:gd name="T15" fmla="*/ 450 h 1178"/>
                <a:gd name="T16" fmla="*/ 1550 w 1597"/>
                <a:gd name="T17" fmla="*/ 506 h 1178"/>
                <a:gd name="T18" fmla="*/ 1485 w 1597"/>
                <a:gd name="T19" fmla="*/ 766 h 1178"/>
                <a:gd name="T20" fmla="*/ 1420 w 1597"/>
                <a:gd name="T21" fmla="*/ 887 h 1178"/>
                <a:gd name="T22" fmla="*/ 1383 w 1597"/>
                <a:gd name="T23" fmla="*/ 943 h 1178"/>
                <a:gd name="T24" fmla="*/ 1290 w 1597"/>
                <a:gd name="T25" fmla="*/ 1054 h 1178"/>
                <a:gd name="T26" fmla="*/ 1225 w 1597"/>
                <a:gd name="T27" fmla="*/ 1064 h 1178"/>
                <a:gd name="T28" fmla="*/ 1160 w 1597"/>
                <a:gd name="T29" fmla="*/ 1101 h 1178"/>
                <a:gd name="T30" fmla="*/ 1151 w 1597"/>
                <a:gd name="T31" fmla="*/ 1129 h 1178"/>
                <a:gd name="T32" fmla="*/ 1095 w 1597"/>
                <a:gd name="T33" fmla="*/ 1166 h 1178"/>
                <a:gd name="T34" fmla="*/ 1030 w 1597"/>
                <a:gd name="T35" fmla="*/ 1175 h 1178"/>
                <a:gd name="T36" fmla="*/ 315 w 1597"/>
                <a:gd name="T37" fmla="*/ 1147 h 1178"/>
                <a:gd name="T38" fmla="*/ 287 w 1597"/>
                <a:gd name="T39" fmla="*/ 1138 h 1178"/>
                <a:gd name="T40" fmla="*/ 259 w 1597"/>
                <a:gd name="T41" fmla="*/ 1119 h 1178"/>
                <a:gd name="T42" fmla="*/ 203 w 1597"/>
                <a:gd name="T43" fmla="*/ 1101 h 1178"/>
                <a:gd name="T44" fmla="*/ 175 w 1597"/>
                <a:gd name="T45" fmla="*/ 1082 h 1178"/>
                <a:gd name="T46" fmla="*/ 157 w 1597"/>
                <a:gd name="T47" fmla="*/ 1026 h 1178"/>
                <a:gd name="T48" fmla="*/ 101 w 1597"/>
                <a:gd name="T49" fmla="*/ 776 h 1178"/>
                <a:gd name="T50" fmla="*/ 64 w 1597"/>
                <a:gd name="T51" fmla="*/ 711 h 1178"/>
                <a:gd name="T52" fmla="*/ 36 w 1597"/>
                <a:gd name="T53" fmla="*/ 618 h 1178"/>
                <a:gd name="T54" fmla="*/ 27 w 1597"/>
                <a:gd name="T55" fmla="*/ 302 h 1178"/>
                <a:gd name="T56" fmla="*/ 73 w 1597"/>
                <a:gd name="T57" fmla="*/ 237 h 1178"/>
                <a:gd name="T58" fmla="*/ 110 w 1597"/>
                <a:gd name="T59" fmla="*/ 181 h 1178"/>
                <a:gd name="T60" fmla="*/ 119 w 1597"/>
                <a:gd name="T61" fmla="*/ 153 h 1178"/>
                <a:gd name="T62" fmla="*/ 157 w 1597"/>
                <a:gd name="T63" fmla="*/ 97 h 1178"/>
                <a:gd name="T64" fmla="*/ 194 w 1597"/>
                <a:gd name="T65" fmla="*/ 0 h 11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97" h="1178">
                  <a:moveTo>
                    <a:pt x="194" y="0"/>
                  </a:moveTo>
                  <a:lnTo>
                    <a:pt x="738" y="726"/>
                  </a:lnTo>
                  <a:lnTo>
                    <a:pt x="1509" y="45"/>
                  </a:lnTo>
                  <a:cubicBezTo>
                    <a:pt x="1520" y="47"/>
                    <a:pt x="1534" y="43"/>
                    <a:pt x="1541" y="51"/>
                  </a:cubicBezTo>
                  <a:cubicBezTo>
                    <a:pt x="1553" y="66"/>
                    <a:pt x="1559" y="107"/>
                    <a:pt x="1559" y="107"/>
                  </a:cubicBezTo>
                  <a:cubicBezTo>
                    <a:pt x="1554" y="129"/>
                    <a:pt x="1541" y="150"/>
                    <a:pt x="1541" y="172"/>
                  </a:cubicBezTo>
                  <a:cubicBezTo>
                    <a:pt x="1541" y="226"/>
                    <a:pt x="1566" y="294"/>
                    <a:pt x="1597" y="339"/>
                  </a:cubicBezTo>
                  <a:cubicBezTo>
                    <a:pt x="1594" y="376"/>
                    <a:pt x="1597" y="414"/>
                    <a:pt x="1587" y="450"/>
                  </a:cubicBezTo>
                  <a:cubicBezTo>
                    <a:pt x="1581" y="472"/>
                    <a:pt x="1550" y="506"/>
                    <a:pt x="1550" y="506"/>
                  </a:cubicBezTo>
                  <a:cubicBezTo>
                    <a:pt x="1543" y="629"/>
                    <a:pt x="1564" y="687"/>
                    <a:pt x="1485" y="766"/>
                  </a:cubicBezTo>
                  <a:cubicBezTo>
                    <a:pt x="1471" y="809"/>
                    <a:pt x="1445" y="850"/>
                    <a:pt x="1420" y="887"/>
                  </a:cubicBezTo>
                  <a:cubicBezTo>
                    <a:pt x="1403" y="941"/>
                    <a:pt x="1424" y="891"/>
                    <a:pt x="1383" y="943"/>
                  </a:cubicBezTo>
                  <a:cubicBezTo>
                    <a:pt x="1358" y="976"/>
                    <a:pt x="1335" y="1037"/>
                    <a:pt x="1290" y="1054"/>
                  </a:cubicBezTo>
                  <a:cubicBezTo>
                    <a:pt x="1269" y="1062"/>
                    <a:pt x="1247" y="1061"/>
                    <a:pt x="1225" y="1064"/>
                  </a:cubicBezTo>
                  <a:cubicBezTo>
                    <a:pt x="1214" y="1069"/>
                    <a:pt x="1170" y="1089"/>
                    <a:pt x="1160" y="1101"/>
                  </a:cubicBezTo>
                  <a:cubicBezTo>
                    <a:pt x="1154" y="1109"/>
                    <a:pt x="1158" y="1122"/>
                    <a:pt x="1151" y="1129"/>
                  </a:cubicBezTo>
                  <a:cubicBezTo>
                    <a:pt x="1135" y="1145"/>
                    <a:pt x="1114" y="1154"/>
                    <a:pt x="1095" y="1166"/>
                  </a:cubicBezTo>
                  <a:cubicBezTo>
                    <a:pt x="1077" y="1178"/>
                    <a:pt x="1052" y="1172"/>
                    <a:pt x="1030" y="1175"/>
                  </a:cubicBezTo>
                  <a:cubicBezTo>
                    <a:pt x="734" y="1169"/>
                    <a:pt x="585" y="1158"/>
                    <a:pt x="315" y="1147"/>
                  </a:cubicBezTo>
                  <a:cubicBezTo>
                    <a:pt x="306" y="1144"/>
                    <a:pt x="296" y="1142"/>
                    <a:pt x="287" y="1138"/>
                  </a:cubicBezTo>
                  <a:cubicBezTo>
                    <a:pt x="277" y="1133"/>
                    <a:pt x="269" y="1124"/>
                    <a:pt x="259" y="1119"/>
                  </a:cubicBezTo>
                  <a:cubicBezTo>
                    <a:pt x="241" y="1111"/>
                    <a:pt x="203" y="1101"/>
                    <a:pt x="203" y="1101"/>
                  </a:cubicBezTo>
                  <a:cubicBezTo>
                    <a:pt x="194" y="1095"/>
                    <a:pt x="181" y="1092"/>
                    <a:pt x="175" y="1082"/>
                  </a:cubicBezTo>
                  <a:cubicBezTo>
                    <a:pt x="165" y="1065"/>
                    <a:pt x="157" y="1026"/>
                    <a:pt x="157" y="1026"/>
                  </a:cubicBezTo>
                  <a:cubicBezTo>
                    <a:pt x="144" y="939"/>
                    <a:pt x="128" y="860"/>
                    <a:pt x="101" y="776"/>
                  </a:cubicBezTo>
                  <a:cubicBezTo>
                    <a:pt x="86" y="730"/>
                    <a:pt x="83" y="749"/>
                    <a:pt x="64" y="711"/>
                  </a:cubicBezTo>
                  <a:cubicBezTo>
                    <a:pt x="50" y="683"/>
                    <a:pt x="46" y="648"/>
                    <a:pt x="36" y="618"/>
                  </a:cubicBezTo>
                  <a:cubicBezTo>
                    <a:pt x="22" y="504"/>
                    <a:pt x="0" y="428"/>
                    <a:pt x="27" y="302"/>
                  </a:cubicBezTo>
                  <a:cubicBezTo>
                    <a:pt x="33" y="276"/>
                    <a:pt x="73" y="237"/>
                    <a:pt x="73" y="237"/>
                  </a:cubicBezTo>
                  <a:cubicBezTo>
                    <a:pt x="94" y="170"/>
                    <a:pt x="64" y="251"/>
                    <a:pt x="110" y="181"/>
                  </a:cubicBezTo>
                  <a:cubicBezTo>
                    <a:pt x="115" y="173"/>
                    <a:pt x="114" y="162"/>
                    <a:pt x="119" y="153"/>
                  </a:cubicBezTo>
                  <a:cubicBezTo>
                    <a:pt x="130" y="133"/>
                    <a:pt x="157" y="97"/>
                    <a:pt x="157" y="97"/>
                  </a:cubicBezTo>
                  <a:cubicBezTo>
                    <a:pt x="180" y="27"/>
                    <a:pt x="167" y="60"/>
                    <a:pt x="194" y="0"/>
                  </a:cubicBezTo>
                  <a:close/>
                </a:path>
              </a:pathLst>
            </a:cu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Line 8"/>
            <p:cNvSpPr>
              <a:spLocks noChangeShapeType="1"/>
            </p:cNvSpPr>
            <p:nvPr/>
          </p:nvSpPr>
          <p:spPr bwMode="auto">
            <a:xfrm>
              <a:off x="1156" y="1117"/>
              <a:ext cx="771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7" name="Line 9"/>
            <p:cNvSpPr>
              <a:spLocks noChangeShapeType="1"/>
            </p:cNvSpPr>
            <p:nvPr/>
          </p:nvSpPr>
          <p:spPr bwMode="auto">
            <a:xfrm flipV="1">
              <a:off x="1927" y="1117"/>
              <a:ext cx="998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8" name="Arc 13"/>
            <p:cNvSpPr>
              <a:spLocks/>
            </p:cNvSpPr>
            <p:nvPr/>
          </p:nvSpPr>
          <p:spPr bwMode="auto">
            <a:xfrm rot="-1667677">
              <a:off x="1693" y="1584"/>
              <a:ext cx="499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9" name="Arc 14"/>
            <p:cNvSpPr>
              <a:spLocks/>
            </p:cNvSpPr>
            <p:nvPr/>
          </p:nvSpPr>
          <p:spPr bwMode="auto">
            <a:xfrm rot="7912529">
              <a:off x="1583" y="1653"/>
              <a:ext cx="680" cy="722"/>
            </a:xfrm>
            <a:custGeom>
              <a:avLst/>
              <a:gdLst>
                <a:gd name="T0" fmla="*/ 0 w 42437"/>
                <a:gd name="T1" fmla="*/ 0 h 43199"/>
                <a:gd name="T2" fmla="*/ 0 w 42437"/>
                <a:gd name="T3" fmla="*/ 0 h 43199"/>
                <a:gd name="T4" fmla="*/ 0 w 42437"/>
                <a:gd name="T5" fmla="*/ 0 h 43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37" h="43199" fill="none" extrusionOk="0">
                  <a:moveTo>
                    <a:pt x="0" y="15909"/>
                  </a:moveTo>
                  <a:cubicBezTo>
                    <a:pt x="2565" y="6515"/>
                    <a:pt x="11099" y="-1"/>
                    <a:pt x="20837" y="0"/>
                  </a:cubicBezTo>
                  <a:cubicBezTo>
                    <a:pt x="32766" y="0"/>
                    <a:pt x="42437" y="9670"/>
                    <a:pt x="42437" y="21600"/>
                  </a:cubicBezTo>
                  <a:cubicBezTo>
                    <a:pt x="42437" y="33468"/>
                    <a:pt x="32860" y="43114"/>
                    <a:pt x="20992" y="43199"/>
                  </a:cubicBezTo>
                </a:path>
                <a:path w="42437" h="43199" stroke="0" extrusionOk="0">
                  <a:moveTo>
                    <a:pt x="0" y="15909"/>
                  </a:moveTo>
                  <a:cubicBezTo>
                    <a:pt x="2565" y="6515"/>
                    <a:pt x="11099" y="-1"/>
                    <a:pt x="20837" y="0"/>
                  </a:cubicBezTo>
                  <a:cubicBezTo>
                    <a:pt x="32766" y="0"/>
                    <a:pt x="42437" y="9670"/>
                    <a:pt x="42437" y="21600"/>
                  </a:cubicBezTo>
                  <a:cubicBezTo>
                    <a:pt x="42437" y="33468"/>
                    <a:pt x="32860" y="43114"/>
                    <a:pt x="20992" y="43199"/>
                  </a:cubicBezTo>
                  <a:lnTo>
                    <a:pt x="20837" y="21600"/>
                  </a:lnTo>
                  <a:lnTo>
                    <a:pt x="0" y="15909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50" name="Text Box 15"/>
            <p:cNvSpPr txBox="1">
              <a:spLocks noChangeArrowheads="1"/>
            </p:cNvSpPr>
            <p:nvPr/>
          </p:nvSpPr>
          <p:spPr bwMode="auto">
            <a:xfrm>
              <a:off x="1202" y="102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а</a:t>
              </a:r>
            </a:p>
          </p:txBody>
        </p:sp>
        <p:sp>
          <p:nvSpPr>
            <p:cNvPr id="5151" name="Text Box 16"/>
            <p:cNvSpPr txBox="1">
              <a:spLocks noChangeArrowheads="1"/>
            </p:cNvSpPr>
            <p:nvPr/>
          </p:nvSpPr>
          <p:spPr bwMode="auto">
            <a:xfrm>
              <a:off x="2517" y="111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  <a:endParaRPr lang="ru-RU"/>
            </a:p>
          </p:txBody>
        </p:sp>
      </p:grpSp>
      <p:sp>
        <p:nvSpPr>
          <p:cNvPr id="13331" name="Rectangle 19"/>
          <p:cNvSpPr>
            <a:spLocks noGrp="1" noChangeArrowheads="1"/>
          </p:cNvSpPr>
          <p:nvPr>
            <p:ph type="title"/>
          </p:nvPr>
        </p:nvSpPr>
        <p:spPr>
          <a:xfrm>
            <a:off x="1619250" y="152400"/>
            <a:ext cx="5937250" cy="900113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chemeClr val="hlink"/>
                </a:solidFill>
              </a:rPr>
              <a:t>Плоский угол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284663" y="1628775"/>
            <a:ext cx="3743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/>
              <a:t>Это часть плоскости, ограниченная двумя лучами, выходящими из одной точки</a:t>
            </a:r>
          </a:p>
        </p:txBody>
      </p:sp>
      <p:grpSp>
        <p:nvGrpSpPr>
          <p:cNvPr id="13350" name="Group 38"/>
          <p:cNvGrpSpPr>
            <a:grpSpLocks/>
          </p:cNvGrpSpPr>
          <p:nvPr/>
        </p:nvGrpSpPr>
        <p:grpSpPr bwMode="auto">
          <a:xfrm>
            <a:off x="3635375" y="3573463"/>
            <a:ext cx="1944688" cy="1806575"/>
            <a:chOff x="2290" y="2251"/>
            <a:chExt cx="1225" cy="1138"/>
          </a:xfrm>
        </p:grpSpPr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2336" y="2251"/>
              <a:ext cx="771" cy="725"/>
            </a:xfrm>
            <a:custGeom>
              <a:avLst/>
              <a:gdLst>
                <a:gd name="T0" fmla="*/ 0 w 771"/>
                <a:gd name="T1" fmla="*/ 0 h 725"/>
                <a:gd name="T2" fmla="*/ 0 w 771"/>
                <a:gd name="T3" fmla="*/ 725 h 725"/>
                <a:gd name="T4" fmla="*/ 771 w 771"/>
                <a:gd name="T5" fmla="*/ 725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1" h="725">
                  <a:moveTo>
                    <a:pt x="0" y="0"/>
                  </a:moveTo>
                  <a:lnTo>
                    <a:pt x="0" y="725"/>
                  </a:lnTo>
                  <a:lnTo>
                    <a:pt x="771" y="72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3" name="Freeform 27"/>
            <p:cNvSpPr>
              <a:spLocks/>
            </p:cNvSpPr>
            <p:nvPr/>
          </p:nvSpPr>
          <p:spPr bwMode="auto">
            <a:xfrm>
              <a:off x="2336" y="2840"/>
              <a:ext cx="90" cy="136"/>
            </a:xfrm>
            <a:custGeom>
              <a:avLst/>
              <a:gdLst>
                <a:gd name="T0" fmla="*/ 0 w 90"/>
                <a:gd name="T1" fmla="*/ 0 h 136"/>
                <a:gd name="T2" fmla="*/ 90 w 90"/>
                <a:gd name="T3" fmla="*/ 0 h 136"/>
                <a:gd name="T4" fmla="*/ 9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0" y="0"/>
                  </a:moveTo>
                  <a:lnTo>
                    <a:pt x="90" y="0"/>
                  </a:lnTo>
                  <a:lnTo>
                    <a:pt x="90" y="136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4" name="Text Box 31"/>
            <p:cNvSpPr txBox="1">
              <a:spLocks noChangeArrowheads="1"/>
            </p:cNvSpPr>
            <p:nvPr/>
          </p:nvSpPr>
          <p:spPr bwMode="auto">
            <a:xfrm>
              <a:off x="2290" y="3158"/>
              <a:ext cx="12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Прямой угол</a:t>
              </a:r>
            </a:p>
          </p:txBody>
        </p:sp>
      </p:grp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5724525" y="3573463"/>
            <a:ext cx="2663825" cy="1079500"/>
            <a:chOff x="3606" y="2251"/>
            <a:chExt cx="1678" cy="680"/>
          </a:xfrm>
        </p:grpSpPr>
        <p:sp>
          <p:nvSpPr>
            <p:cNvPr id="5139" name="Freeform 23"/>
            <p:cNvSpPr>
              <a:spLocks/>
            </p:cNvSpPr>
            <p:nvPr/>
          </p:nvSpPr>
          <p:spPr bwMode="auto">
            <a:xfrm>
              <a:off x="3606" y="2251"/>
              <a:ext cx="1497" cy="680"/>
            </a:xfrm>
            <a:custGeom>
              <a:avLst/>
              <a:gdLst>
                <a:gd name="T0" fmla="*/ 0 w 1497"/>
                <a:gd name="T1" fmla="*/ 0 h 680"/>
                <a:gd name="T2" fmla="*/ 544 w 1497"/>
                <a:gd name="T3" fmla="*/ 680 h 680"/>
                <a:gd name="T4" fmla="*/ 1497 w 1497"/>
                <a:gd name="T5" fmla="*/ 680 h 6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7" h="680">
                  <a:moveTo>
                    <a:pt x="0" y="0"/>
                  </a:moveTo>
                  <a:lnTo>
                    <a:pt x="544" y="680"/>
                  </a:lnTo>
                  <a:lnTo>
                    <a:pt x="1497" y="6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0" name="Freeform 28"/>
            <p:cNvSpPr>
              <a:spLocks/>
            </p:cNvSpPr>
            <p:nvPr/>
          </p:nvSpPr>
          <p:spPr bwMode="auto">
            <a:xfrm>
              <a:off x="4078" y="2815"/>
              <a:ext cx="196" cy="96"/>
            </a:xfrm>
            <a:custGeom>
              <a:avLst/>
              <a:gdLst>
                <a:gd name="T0" fmla="*/ 0 w 196"/>
                <a:gd name="T1" fmla="*/ 0 h 96"/>
                <a:gd name="T2" fmla="*/ 149 w 196"/>
                <a:gd name="T3" fmla="*/ 37 h 96"/>
                <a:gd name="T4" fmla="*/ 196 w 196"/>
                <a:gd name="T5" fmla="*/ 93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6" h="96">
                  <a:moveTo>
                    <a:pt x="0" y="0"/>
                  </a:moveTo>
                  <a:cubicBezTo>
                    <a:pt x="51" y="17"/>
                    <a:pt x="103" y="7"/>
                    <a:pt x="149" y="37"/>
                  </a:cubicBezTo>
                  <a:cubicBezTo>
                    <a:pt x="188" y="96"/>
                    <a:pt x="164" y="93"/>
                    <a:pt x="196" y="93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1" name="Text Box 32"/>
            <p:cNvSpPr txBox="1">
              <a:spLocks noChangeArrowheads="1"/>
            </p:cNvSpPr>
            <p:nvPr/>
          </p:nvSpPr>
          <p:spPr bwMode="auto">
            <a:xfrm>
              <a:off x="4059" y="2296"/>
              <a:ext cx="12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Тупой угол</a:t>
              </a:r>
            </a:p>
          </p:txBody>
        </p:sp>
      </p:grp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5003800" y="5300663"/>
            <a:ext cx="3384550" cy="792162"/>
            <a:chOff x="3152" y="3339"/>
            <a:chExt cx="2132" cy="499"/>
          </a:xfrm>
        </p:grpSpPr>
        <p:sp>
          <p:nvSpPr>
            <p:cNvPr id="5135" name="Freeform 25"/>
            <p:cNvSpPr>
              <a:spLocks/>
            </p:cNvSpPr>
            <p:nvPr/>
          </p:nvSpPr>
          <p:spPr bwMode="auto">
            <a:xfrm>
              <a:off x="3152" y="3793"/>
              <a:ext cx="1905" cy="7"/>
            </a:xfrm>
            <a:custGeom>
              <a:avLst/>
              <a:gdLst>
                <a:gd name="T0" fmla="*/ 0 w 1905"/>
                <a:gd name="T1" fmla="*/ 0 h 7"/>
                <a:gd name="T2" fmla="*/ 899 w 1905"/>
                <a:gd name="T3" fmla="*/ 7 h 7"/>
                <a:gd name="T4" fmla="*/ 1905 w 1905"/>
                <a:gd name="T5" fmla="*/ 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5" h="7">
                  <a:moveTo>
                    <a:pt x="0" y="0"/>
                  </a:moveTo>
                  <a:lnTo>
                    <a:pt x="899" y="7"/>
                  </a:lnTo>
                  <a:lnTo>
                    <a:pt x="1905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6" name="Oval 26"/>
            <p:cNvSpPr>
              <a:spLocks noChangeArrowheads="1"/>
            </p:cNvSpPr>
            <p:nvPr/>
          </p:nvSpPr>
          <p:spPr bwMode="auto">
            <a:xfrm>
              <a:off x="4014" y="3748"/>
              <a:ext cx="4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37" name="Arc 30"/>
            <p:cNvSpPr>
              <a:spLocks/>
            </p:cNvSpPr>
            <p:nvPr/>
          </p:nvSpPr>
          <p:spPr bwMode="auto">
            <a:xfrm rot="16200000" flipV="1">
              <a:off x="3956" y="3534"/>
              <a:ext cx="206" cy="362"/>
            </a:xfrm>
            <a:custGeom>
              <a:avLst/>
              <a:gdLst>
                <a:gd name="T0" fmla="*/ 0 w 21882"/>
                <a:gd name="T1" fmla="*/ 0 h 43200"/>
                <a:gd name="T2" fmla="*/ 0 w 21882"/>
                <a:gd name="T3" fmla="*/ 0 h 43200"/>
                <a:gd name="T4" fmla="*/ 0 w 2188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882" h="43200" fill="none" extrusionOk="0">
                  <a:moveTo>
                    <a:pt x="281" y="0"/>
                  </a:moveTo>
                  <a:cubicBezTo>
                    <a:pt x="12211" y="0"/>
                    <a:pt x="21882" y="9670"/>
                    <a:pt x="21882" y="21600"/>
                  </a:cubicBezTo>
                  <a:cubicBezTo>
                    <a:pt x="21882" y="33529"/>
                    <a:pt x="12211" y="43200"/>
                    <a:pt x="282" y="43200"/>
                  </a:cubicBezTo>
                  <a:cubicBezTo>
                    <a:pt x="187" y="43200"/>
                    <a:pt x="93" y="43199"/>
                    <a:pt x="-1" y="43198"/>
                  </a:cubicBezTo>
                </a:path>
                <a:path w="21882" h="43200" stroke="0" extrusionOk="0">
                  <a:moveTo>
                    <a:pt x="281" y="0"/>
                  </a:moveTo>
                  <a:cubicBezTo>
                    <a:pt x="12211" y="0"/>
                    <a:pt x="21882" y="9670"/>
                    <a:pt x="21882" y="21600"/>
                  </a:cubicBezTo>
                  <a:cubicBezTo>
                    <a:pt x="21882" y="33529"/>
                    <a:pt x="12211" y="43200"/>
                    <a:pt x="282" y="43200"/>
                  </a:cubicBezTo>
                  <a:cubicBezTo>
                    <a:pt x="187" y="43200"/>
                    <a:pt x="93" y="43199"/>
                    <a:pt x="-1" y="43198"/>
                  </a:cubicBezTo>
                  <a:lnTo>
                    <a:pt x="282" y="21600"/>
                  </a:lnTo>
                  <a:lnTo>
                    <a:pt x="281" y="0"/>
                  </a:lnTo>
                  <a:close/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38" name="Text Box 33"/>
            <p:cNvSpPr txBox="1">
              <a:spLocks noChangeArrowheads="1"/>
            </p:cNvSpPr>
            <p:nvPr/>
          </p:nvSpPr>
          <p:spPr bwMode="auto">
            <a:xfrm>
              <a:off x="3833" y="3339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Развёрнутый угол</a:t>
              </a:r>
            </a:p>
          </p:txBody>
        </p:sp>
      </p:grpSp>
      <p:grpSp>
        <p:nvGrpSpPr>
          <p:cNvPr id="13352" name="Group 40"/>
          <p:cNvGrpSpPr>
            <a:grpSpLocks/>
          </p:cNvGrpSpPr>
          <p:nvPr/>
        </p:nvGrpSpPr>
        <p:grpSpPr bwMode="auto">
          <a:xfrm>
            <a:off x="2268538" y="4797425"/>
            <a:ext cx="2951162" cy="1735138"/>
            <a:chOff x="1429" y="3022"/>
            <a:chExt cx="1859" cy="1093"/>
          </a:xfrm>
        </p:grpSpPr>
        <p:sp>
          <p:nvSpPr>
            <p:cNvPr id="5132" name="Freeform 24"/>
            <p:cNvSpPr>
              <a:spLocks/>
            </p:cNvSpPr>
            <p:nvPr/>
          </p:nvSpPr>
          <p:spPr bwMode="auto">
            <a:xfrm>
              <a:off x="1429" y="3022"/>
              <a:ext cx="635" cy="907"/>
            </a:xfrm>
            <a:custGeom>
              <a:avLst/>
              <a:gdLst>
                <a:gd name="T0" fmla="*/ 0 w 635"/>
                <a:gd name="T1" fmla="*/ 272 h 907"/>
                <a:gd name="T2" fmla="*/ 635 w 635"/>
                <a:gd name="T3" fmla="*/ 907 h 907"/>
                <a:gd name="T4" fmla="*/ 498 w 635"/>
                <a:gd name="T5" fmla="*/ 0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907">
                  <a:moveTo>
                    <a:pt x="0" y="272"/>
                  </a:moveTo>
                  <a:lnTo>
                    <a:pt x="635" y="907"/>
                  </a:lnTo>
                  <a:lnTo>
                    <a:pt x="49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3" name="Freeform 29"/>
            <p:cNvSpPr>
              <a:spLocks/>
            </p:cNvSpPr>
            <p:nvPr/>
          </p:nvSpPr>
          <p:spPr bwMode="auto">
            <a:xfrm>
              <a:off x="1932" y="3774"/>
              <a:ext cx="93" cy="44"/>
            </a:xfrm>
            <a:custGeom>
              <a:avLst/>
              <a:gdLst>
                <a:gd name="T0" fmla="*/ 0 w 93"/>
                <a:gd name="T1" fmla="*/ 44 h 44"/>
                <a:gd name="T2" fmla="*/ 93 w 93"/>
                <a:gd name="T3" fmla="*/ 7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" h="44">
                  <a:moveTo>
                    <a:pt x="0" y="44"/>
                  </a:moveTo>
                  <a:cubicBezTo>
                    <a:pt x="66" y="0"/>
                    <a:pt x="34" y="7"/>
                    <a:pt x="93" y="7"/>
                  </a:cubicBezTo>
                </a:path>
              </a:pathLst>
            </a:custGeom>
            <a:solidFill>
              <a:schemeClr val="bg2"/>
            </a:solidFill>
            <a:ln w="381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4" name="Text Box 34"/>
            <p:cNvSpPr txBox="1">
              <a:spLocks noChangeArrowheads="1"/>
            </p:cNvSpPr>
            <p:nvPr/>
          </p:nvSpPr>
          <p:spPr bwMode="auto">
            <a:xfrm>
              <a:off x="2154" y="3884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Острый угол</a:t>
              </a:r>
            </a:p>
          </p:txBody>
        </p:sp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1547813" y="2276475"/>
            <a:ext cx="1223962" cy="1519238"/>
            <a:chOff x="975" y="1434"/>
            <a:chExt cx="771" cy="957"/>
          </a:xfrm>
        </p:grpSpPr>
        <p:sp>
          <p:nvSpPr>
            <p:cNvPr id="5130" name="Text Box 35"/>
            <p:cNvSpPr txBox="1">
              <a:spLocks noChangeArrowheads="1"/>
            </p:cNvSpPr>
            <p:nvPr/>
          </p:nvSpPr>
          <p:spPr bwMode="auto">
            <a:xfrm>
              <a:off x="1202" y="143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 i="1">
                  <a:latin typeface="Times New Roman" pitchFamily="18" charset="0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5131" name="Text Box 36"/>
            <p:cNvSpPr txBox="1">
              <a:spLocks noChangeArrowheads="1"/>
            </p:cNvSpPr>
            <p:nvPr/>
          </p:nvSpPr>
          <p:spPr bwMode="auto">
            <a:xfrm>
              <a:off x="975" y="2160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360</a:t>
              </a:r>
              <a:r>
                <a:rPr lang="ru-RU" baseline="30000"/>
                <a:t>0</a:t>
              </a:r>
              <a:r>
                <a:rPr lang="ru-RU"/>
                <a:t>-</a:t>
              </a:r>
              <a:r>
                <a:rPr lang="el-GR" b="1" i="1">
                  <a:latin typeface="Times New Roman" pitchFamily="18" charset="0"/>
                  <a:cs typeface="Times New Roman" pitchFamily="18" charset="0"/>
                </a:rPr>
                <a:t>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5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title"/>
          </p:nvPr>
        </p:nvSpPr>
        <p:spPr bwMode="auto">
          <a:xfrm>
            <a:off x="1403350" y="260350"/>
            <a:ext cx="7000875" cy="8683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48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Центральный угол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1428750" y="1000125"/>
            <a:ext cx="75009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4000">
                <a:solidFill>
                  <a:prstClr val="black"/>
                </a:solidFill>
                <a:latin typeface="Arial" charset="0"/>
                <a:cs typeface="Arial" charset="0"/>
              </a:rPr>
              <a:t>Это угол с вершиной в центре окружности.</a:t>
            </a:r>
          </a:p>
        </p:txBody>
      </p:sp>
      <p:sp>
        <p:nvSpPr>
          <p:cNvPr id="6" name="Овал 5"/>
          <p:cNvSpPr/>
          <p:nvPr/>
        </p:nvSpPr>
        <p:spPr>
          <a:xfrm>
            <a:off x="2071688" y="2286000"/>
            <a:ext cx="4357687" cy="4357688"/>
          </a:xfrm>
          <a:prstGeom prst="ellipse">
            <a:avLst/>
          </a:prstGeom>
          <a:noFill/>
          <a:ln w="50800">
            <a:solidFill>
              <a:srgbClr val="033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 flipH="1" flipV="1">
            <a:off x="4214813" y="4357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grpSp>
        <p:nvGrpSpPr>
          <p:cNvPr id="2" name="Группа 18"/>
          <p:cNvGrpSpPr>
            <a:grpSpLocks/>
          </p:cNvGrpSpPr>
          <p:nvPr/>
        </p:nvGrpSpPr>
        <p:grpSpPr bwMode="auto">
          <a:xfrm>
            <a:off x="4214813" y="2924175"/>
            <a:ext cx="1576387" cy="3081338"/>
            <a:chOff x="4214809" y="2924165"/>
            <a:chExt cx="1576406" cy="3081371"/>
          </a:xfrm>
        </p:grpSpPr>
        <p:cxnSp>
          <p:nvCxnSpPr>
            <p:cNvPr id="9" name="Прямая соединительная линия 8"/>
            <p:cNvCxnSpPr>
              <a:stCxn id="6" idx="7"/>
            </p:cNvCxnSpPr>
            <p:nvPr/>
          </p:nvCxnSpPr>
          <p:spPr>
            <a:xfrm rot="16200000" flipH="1" flipV="1">
              <a:off x="4248147" y="2890827"/>
              <a:ext cx="1509729" cy="157640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7" idx="6"/>
              <a:endCxn id="6" idx="5"/>
            </p:cNvCxnSpPr>
            <p:nvPr/>
          </p:nvCxnSpPr>
          <p:spPr>
            <a:xfrm rot="10800000" flipH="1" flipV="1">
              <a:off x="4214809" y="4429131"/>
              <a:ext cx="1576406" cy="157640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Дуга 17"/>
          <p:cNvSpPr/>
          <p:nvPr/>
        </p:nvSpPr>
        <p:spPr>
          <a:xfrm rot="5091335">
            <a:off x="4167188" y="3932237"/>
            <a:ext cx="1187450" cy="1133475"/>
          </a:xfrm>
          <a:prstGeom prst="arc">
            <a:avLst>
              <a:gd name="adj1" fmla="val 11084927"/>
              <a:gd name="adj2" fmla="val 21052971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black"/>
              </a:solidFill>
            </a:endParaRPr>
          </a:p>
        </p:txBody>
      </p:sp>
      <p:pic>
        <p:nvPicPr>
          <p:cNvPr id="9224" name="Рисунок 20" descr="J0199361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57188"/>
            <a:ext cx="11430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TextBox 21"/>
          <p:cNvSpPr txBox="1">
            <a:spLocks noChangeArrowheads="1"/>
          </p:cNvSpPr>
          <p:nvPr/>
        </p:nvSpPr>
        <p:spPr bwMode="auto">
          <a:xfrm>
            <a:off x="3714750" y="4071938"/>
            <a:ext cx="357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>
                <a:solidFill>
                  <a:prstClr val="black"/>
                </a:solidFill>
                <a:latin typeface="Arial" charset="0"/>
                <a:cs typeface="Arial" charset="0"/>
              </a:rPr>
              <a:t>О</a:t>
            </a:r>
          </a:p>
        </p:txBody>
      </p:sp>
    </p:spTree>
    <p:extLst>
      <p:ext uri="{BB962C8B-B14F-4D97-AF65-F5344CB8AC3E}">
        <p14:creationId xmlns:p14="http://schemas.microsoft.com/office/powerpoint/2010/main" val="2511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549275"/>
            <a:ext cx="8686800" cy="939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ru-RU" sz="36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Дуга окружности, соответствующая центральному углу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57188" y="1428750"/>
            <a:ext cx="8786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cs typeface="Arial" charset="0"/>
              </a:rPr>
              <a:t>Это часть окружности, расположенная внутри угла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0" y="4857750"/>
            <a:ext cx="8786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>
                <a:solidFill>
                  <a:srgbClr val="033DBF"/>
                </a:solidFill>
                <a:cs typeface="Arial" charset="0"/>
              </a:rPr>
              <a:t>Градусная мера дуги окружности </a:t>
            </a:r>
          </a:p>
          <a:p>
            <a:pPr algn="ctr"/>
            <a:r>
              <a:rPr lang="ru-RU" sz="2400">
                <a:cs typeface="Arial" charset="0"/>
              </a:rPr>
              <a:t>Это градусная мера  соответствующего центрального угла.</a:t>
            </a:r>
          </a:p>
        </p:txBody>
      </p:sp>
      <p:sp>
        <p:nvSpPr>
          <p:cNvPr id="5" name="Овал 4"/>
          <p:cNvSpPr/>
          <p:nvPr/>
        </p:nvSpPr>
        <p:spPr>
          <a:xfrm>
            <a:off x="2357438" y="2000250"/>
            <a:ext cx="2786062" cy="2714625"/>
          </a:xfrm>
          <a:prstGeom prst="ellipse">
            <a:avLst/>
          </a:prstGeom>
          <a:noFill/>
          <a:ln w="50800">
            <a:solidFill>
              <a:srgbClr val="033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10246" name="Группа 5"/>
          <p:cNvGrpSpPr>
            <a:grpSpLocks/>
          </p:cNvGrpSpPr>
          <p:nvPr/>
        </p:nvGrpSpPr>
        <p:grpSpPr bwMode="auto">
          <a:xfrm>
            <a:off x="3714750" y="2214563"/>
            <a:ext cx="857250" cy="2286000"/>
            <a:chOff x="4357685" y="2495537"/>
            <a:chExt cx="1576406" cy="3081371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6200000" flipH="1" flipV="1">
              <a:off x="4390523" y="2462699"/>
              <a:ext cx="1510728" cy="157640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 flipH="1" flipV="1">
              <a:off x="4357685" y="3999845"/>
              <a:ext cx="1576406" cy="157706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Дуга 8"/>
          <p:cNvSpPr/>
          <p:nvPr/>
        </p:nvSpPr>
        <p:spPr>
          <a:xfrm rot="5400000">
            <a:off x="3119438" y="2476500"/>
            <a:ext cx="2286000" cy="1762125"/>
          </a:xfrm>
          <a:prstGeom prst="arc">
            <a:avLst>
              <a:gd name="adj1" fmla="val 11655724"/>
              <a:gd name="adj2" fmla="val 20962406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500563" y="4429125"/>
            <a:ext cx="142875" cy="142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500563" y="2214563"/>
            <a:ext cx="142875" cy="142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4857750" y="20716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entury Schoolbook" pitchFamily="18" charset="0"/>
              </a:rPr>
              <a:t>А</a:t>
            </a: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4714875" y="457200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entury Schoolbook" pitchFamily="18" charset="0"/>
              </a:rPr>
              <a:t>В</a:t>
            </a:r>
          </a:p>
        </p:txBody>
      </p:sp>
      <p:sp>
        <p:nvSpPr>
          <p:cNvPr id="10252" name="TextBox 13"/>
          <p:cNvSpPr txBox="1">
            <a:spLocks noChangeArrowheads="1"/>
          </p:cNvSpPr>
          <p:nvPr/>
        </p:nvSpPr>
        <p:spPr bwMode="auto">
          <a:xfrm>
            <a:off x="5857875" y="3143250"/>
            <a:ext cx="1357313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cs typeface="Arial" charset="0"/>
              </a:rPr>
              <a:t>АВ</a:t>
            </a:r>
          </a:p>
        </p:txBody>
      </p:sp>
      <p:sp>
        <p:nvSpPr>
          <p:cNvPr id="15" name="Дуга 14"/>
          <p:cNvSpPr/>
          <p:nvPr/>
        </p:nvSpPr>
        <p:spPr>
          <a:xfrm rot="16200000" flipH="1" flipV="1">
            <a:off x="5429250" y="3214688"/>
            <a:ext cx="428625" cy="428625"/>
          </a:xfrm>
          <a:prstGeom prst="arc">
            <a:avLst>
              <a:gd name="adj1" fmla="val 16200000"/>
              <a:gd name="adj2" fmla="val 546318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10254" name="Группа 16"/>
          <p:cNvGrpSpPr>
            <a:grpSpLocks/>
          </p:cNvGrpSpPr>
          <p:nvPr/>
        </p:nvGrpSpPr>
        <p:grpSpPr bwMode="auto">
          <a:xfrm>
            <a:off x="2928938" y="5929313"/>
            <a:ext cx="1785937" cy="928687"/>
            <a:chOff x="6099674" y="2214554"/>
            <a:chExt cx="3791709" cy="707886"/>
          </a:xfrm>
        </p:grpSpPr>
        <p:sp>
          <p:nvSpPr>
            <p:cNvPr id="10257" name="TextBox 17"/>
            <p:cNvSpPr txBox="1">
              <a:spLocks noChangeArrowheads="1"/>
            </p:cNvSpPr>
            <p:nvPr/>
          </p:nvSpPr>
          <p:spPr bwMode="auto">
            <a:xfrm>
              <a:off x="7143768" y="2214554"/>
              <a:ext cx="27476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4000" b="1">
                  <a:cs typeface="Arial" charset="0"/>
                </a:rPr>
                <a:t>АВ</a:t>
              </a:r>
            </a:p>
          </p:txBody>
        </p:sp>
        <p:sp>
          <p:nvSpPr>
            <p:cNvPr id="19" name="Дуга 18"/>
            <p:cNvSpPr/>
            <p:nvPr/>
          </p:nvSpPr>
          <p:spPr>
            <a:xfrm rot="16200000" flipH="1" flipV="1">
              <a:off x="6469621" y="1844608"/>
              <a:ext cx="304936" cy="1044827"/>
            </a:xfrm>
            <a:prstGeom prst="arc">
              <a:avLst>
                <a:gd name="adj1" fmla="val 16200000"/>
                <a:gd name="adj2" fmla="val 54631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0255" name="TextBox 19"/>
          <p:cNvSpPr txBox="1">
            <a:spLocks noChangeArrowheads="1"/>
          </p:cNvSpPr>
          <p:nvPr/>
        </p:nvSpPr>
        <p:spPr bwMode="auto">
          <a:xfrm>
            <a:off x="4429125" y="5929313"/>
            <a:ext cx="2214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cs typeface="Arial" charset="0"/>
              </a:rPr>
              <a:t>= </a:t>
            </a:r>
            <a:r>
              <a:rPr lang="ru-RU" sz="4000" b="1">
                <a:cs typeface="Arial" charset="0"/>
                <a:sym typeface="Symbol" pitchFamily="18" charset="2"/>
              </a:rPr>
              <a:t></a:t>
            </a:r>
            <a:r>
              <a:rPr lang="ru-RU" sz="4000" b="1">
                <a:cs typeface="Arial" charset="0"/>
              </a:rPr>
              <a:t>АОВ</a:t>
            </a:r>
          </a:p>
        </p:txBody>
      </p:sp>
      <p:sp>
        <p:nvSpPr>
          <p:cNvPr id="10256" name="TextBox 20"/>
          <p:cNvSpPr txBox="1">
            <a:spLocks noChangeArrowheads="1"/>
          </p:cNvSpPr>
          <p:nvPr/>
        </p:nvSpPr>
        <p:spPr bwMode="auto">
          <a:xfrm>
            <a:off x="3357563" y="314325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entury Schoolbook" pitchFamily="18" charset="0"/>
              </a:rPr>
              <a:t>О</a:t>
            </a:r>
          </a:p>
        </p:txBody>
      </p:sp>
    </p:spTree>
    <p:extLst>
      <p:ext uri="{BB962C8B-B14F-4D97-AF65-F5344CB8AC3E}">
        <p14:creationId xmlns:p14="http://schemas.microsoft.com/office/powerpoint/2010/main" val="2867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 bwMode="auto">
          <a:xfrm>
            <a:off x="755650" y="260350"/>
            <a:ext cx="7467600" cy="8096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44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Вписанный угол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785813" y="928688"/>
            <a:ext cx="83581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000">
                <a:cs typeface="Arial" charset="0"/>
              </a:rPr>
              <a:t>Это угол, вершина которого лежит на окружности, а стороны пересекают окружность.</a:t>
            </a:r>
          </a:p>
        </p:txBody>
      </p:sp>
      <p:sp>
        <p:nvSpPr>
          <p:cNvPr id="4" name="Овал 3"/>
          <p:cNvSpPr/>
          <p:nvPr/>
        </p:nvSpPr>
        <p:spPr>
          <a:xfrm>
            <a:off x="2000250" y="2143125"/>
            <a:ext cx="4357688" cy="4357688"/>
          </a:xfrm>
          <a:prstGeom prst="ellipse">
            <a:avLst/>
          </a:prstGeom>
          <a:noFill/>
          <a:ln w="50800">
            <a:solidFill>
              <a:srgbClr val="033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3" name="Группа 4"/>
          <p:cNvGrpSpPr>
            <a:grpSpLocks/>
          </p:cNvGrpSpPr>
          <p:nvPr/>
        </p:nvGrpSpPr>
        <p:grpSpPr bwMode="auto">
          <a:xfrm>
            <a:off x="2000250" y="2786063"/>
            <a:ext cx="3786188" cy="3000375"/>
            <a:chOff x="4357685" y="2495537"/>
            <a:chExt cx="1576406" cy="3081371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rot="16200000" flipH="1" flipV="1">
              <a:off x="4391033" y="2462189"/>
              <a:ext cx="1509709" cy="157640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rot="10800000" flipH="1" flipV="1">
              <a:off x="4357685" y="4000354"/>
              <a:ext cx="1576406" cy="157655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Дуга 7"/>
          <p:cNvSpPr/>
          <p:nvPr/>
        </p:nvSpPr>
        <p:spPr>
          <a:xfrm rot="5091335">
            <a:off x="2809876" y="3717925"/>
            <a:ext cx="1187450" cy="1133475"/>
          </a:xfrm>
          <a:prstGeom prst="arc">
            <a:avLst>
              <a:gd name="adj1" fmla="val 11084927"/>
              <a:gd name="adj2" fmla="val 21052971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1428750" y="3929063"/>
            <a:ext cx="571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cs typeface="Arial" charset="0"/>
              </a:rPr>
              <a:t>С</a:t>
            </a: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5786438" y="2286000"/>
            <a:ext cx="571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cs typeface="Arial" charset="0"/>
              </a:rPr>
              <a:t>А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5857875" y="5572125"/>
            <a:ext cx="928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cs typeface="Arial" charset="0"/>
              </a:rPr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292867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28675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chemeClr val="hlink"/>
                </a:solidFill>
              </a:rPr>
              <a:t>Вписанный угол</a:t>
            </a:r>
          </a:p>
        </p:txBody>
      </p:sp>
      <p:sp>
        <p:nvSpPr>
          <p:cNvPr id="7171" name="Text Box 8"/>
          <p:cNvSpPr txBox="1">
            <a:spLocks noChangeArrowheads="1"/>
          </p:cNvSpPr>
          <p:nvPr/>
        </p:nvSpPr>
        <p:spPr bwMode="auto">
          <a:xfrm>
            <a:off x="3255963" y="1365250"/>
            <a:ext cx="282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ru-RU"/>
          </a:p>
        </p:txBody>
      </p: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684213" y="1341438"/>
            <a:ext cx="2447925" cy="3462337"/>
            <a:chOff x="431" y="845"/>
            <a:chExt cx="1542" cy="2181"/>
          </a:xfrm>
        </p:grpSpPr>
        <p:sp>
          <p:nvSpPr>
            <p:cNvPr id="7183" name="Oval 5"/>
            <p:cNvSpPr>
              <a:spLocks noChangeArrowheads="1"/>
            </p:cNvSpPr>
            <p:nvPr/>
          </p:nvSpPr>
          <p:spPr bwMode="auto">
            <a:xfrm>
              <a:off x="431" y="1162"/>
              <a:ext cx="1542" cy="15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4" name="Freeform 7"/>
            <p:cNvSpPr>
              <a:spLocks/>
            </p:cNvSpPr>
            <p:nvPr/>
          </p:nvSpPr>
          <p:spPr bwMode="auto">
            <a:xfrm>
              <a:off x="521" y="845"/>
              <a:ext cx="1225" cy="1905"/>
            </a:xfrm>
            <a:custGeom>
              <a:avLst/>
              <a:gdLst>
                <a:gd name="T0" fmla="*/ 0 w 1225"/>
                <a:gd name="T1" fmla="*/ 90 h 1905"/>
                <a:gd name="T2" fmla="*/ 545 w 1225"/>
                <a:gd name="T3" fmla="*/ 1905 h 1905"/>
                <a:gd name="T4" fmla="*/ 1225 w 1225"/>
                <a:gd name="T5" fmla="*/ 0 h 1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5" h="1905">
                  <a:moveTo>
                    <a:pt x="0" y="90"/>
                  </a:moveTo>
                  <a:lnTo>
                    <a:pt x="545" y="1905"/>
                  </a:lnTo>
                  <a:lnTo>
                    <a:pt x="122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975" y="279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А</a:t>
              </a:r>
            </a:p>
          </p:txBody>
        </p:sp>
        <p:sp>
          <p:nvSpPr>
            <p:cNvPr id="7186" name="Text Box 11"/>
            <p:cNvSpPr txBox="1">
              <a:spLocks noChangeArrowheads="1"/>
            </p:cNvSpPr>
            <p:nvPr/>
          </p:nvSpPr>
          <p:spPr bwMode="auto">
            <a:xfrm>
              <a:off x="431" y="125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В</a:t>
              </a:r>
            </a:p>
          </p:txBody>
        </p:sp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1565" y="111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С</a:t>
              </a:r>
            </a:p>
          </p:txBody>
        </p:sp>
        <p:sp>
          <p:nvSpPr>
            <p:cNvPr id="7188" name="Freeform 13"/>
            <p:cNvSpPr>
              <a:spLocks/>
            </p:cNvSpPr>
            <p:nvPr/>
          </p:nvSpPr>
          <p:spPr bwMode="auto">
            <a:xfrm>
              <a:off x="985" y="2462"/>
              <a:ext cx="176" cy="28"/>
            </a:xfrm>
            <a:custGeom>
              <a:avLst/>
              <a:gdLst>
                <a:gd name="T0" fmla="*/ 0 w 176"/>
                <a:gd name="T1" fmla="*/ 28 h 28"/>
                <a:gd name="T2" fmla="*/ 83 w 176"/>
                <a:gd name="T3" fmla="*/ 0 h 28"/>
                <a:gd name="T4" fmla="*/ 176 w 176"/>
                <a:gd name="T5" fmla="*/ 28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28">
                  <a:moveTo>
                    <a:pt x="0" y="28"/>
                  </a:moveTo>
                  <a:cubicBezTo>
                    <a:pt x="28" y="19"/>
                    <a:pt x="83" y="0"/>
                    <a:pt x="83" y="0"/>
                  </a:cubicBezTo>
                  <a:cubicBezTo>
                    <a:pt x="113" y="5"/>
                    <a:pt x="152" y="4"/>
                    <a:pt x="176" y="28"/>
                  </a:cubicBez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8454" name="Group 22"/>
          <p:cNvGrpSpPr>
            <a:grpSpLocks/>
          </p:cNvGrpSpPr>
          <p:nvPr/>
        </p:nvGrpSpPr>
        <p:grpSpPr bwMode="auto">
          <a:xfrm>
            <a:off x="1042988" y="1989138"/>
            <a:ext cx="6913562" cy="1793875"/>
            <a:chOff x="657" y="1253"/>
            <a:chExt cx="4355" cy="1130"/>
          </a:xfrm>
        </p:grpSpPr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 flipV="1">
              <a:off x="657" y="1253"/>
              <a:ext cx="95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2" name="Text Box 18"/>
            <p:cNvSpPr txBox="1">
              <a:spLocks noChangeArrowheads="1"/>
            </p:cNvSpPr>
            <p:nvPr/>
          </p:nvSpPr>
          <p:spPr bwMode="auto">
            <a:xfrm>
              <a:off x="2562" y="1979"/>
              <a:ext cx="245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&lt; </a:t>
              </a:r>
              <a:r>
                <a:rPr lang="ru-RU" dirty="0">
                  <a:latin typeface="+mn-lt"/>
                </a:rPr>
                <a:t>ВАС вписан в окружность, он опирается на хорду </a:t>
              </a:r>
              <a:r>
                <a:rPr lang="ru-RU" dirty="0" smtClean="0">
                  <a:latin typeface="+mn-lt"/>
                </a:rPr>
                <a:t>ВС и дугу ВС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1042988" y="1989138"/>
            <a:ext cx="1512887" cy="1223962"/>
            <a:chOff x="657" y="1253"/>
            <a:chExt cx="953" cy="771"/>
          </a:xfrm>
        </p:grpSpPr>
        <p:sp>
          <p:nvSpPr>
            <p:cNvPr id="7179" name="Oval 19"/>
            <p:cNvSpPr>
              <a:spLocks noChangeArrowheads="1"/>
            </p:cNvSpPr>
            <p:nvPr/>
          </p:nvSpPr>
          <p:spPr bwMode="auto">
            <a:xfrm flipV="1">
              <a:off x="1111" y="1933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0" name="Freeform 20"/>
            <p:cNvSpPr>
              <a:spLocks/>
            </p:cNvSpPr>
            <p:nvPr/>
          </p:nvSpPr>
          <p:spPr bwMode="auto">
            <a:xfrm>
              <a:off x="657" y="1253"/>
              <a:ext cx="953" cy="726"/>
            </a:xfrm>
            <a:custGeom>
              <a:avLst/>
              <a:gdLst>
                <a:gd name="T0" fmla="*/ 0 w 953"/>
                <a:gd name="T1" fmla="*/ 136 h 726"/>
                <a:gd name="T2" fmla="*/ 499 w 953"/>
                <a:gd name="T3" fmla="*/ 726 h 726"/>
                <a:gd name="T4" fmla="*/ 953 w 953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3" h="726">
                  <a:moveTo>
                    <a:pt x="0" y="136"/>
                  </a:moveTo>
                  <a:lnTo>
                    <a:pt x="499" y="726"/>
                  </a:lnTo>
                  <a:lnTo>
                    <a:pt x="953" y="0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1068388" y="1731963"/>
            <a:ext cx="7319962" cy="2864579"/>
            <a:chOff x="673" y="1080"/>
            <a:chExt cx="4248" cy="1813"/>
          </a:xfrm>
        </p:grpSpPr>
        <p:sp>
          <p:nvSpPr>
            <p:cNvPr id="7177" name="Text Box 24"/>
            <p:cNvSpPr txBox="1">
              <a:spLocks noChangeArrowheads="1"/>
            </p:cNvSpPr>
            <p:nvPr/>
          </p:nvSpPr>
          <p:spPr bwMode="auto">
            <a:xfrm>
              <a:off x="1973" y="2659"/>
              <a:ext cx="294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ru-RU" b="1" dirty="0">
                <a:solidFill>
                  <a:srgbClr val="009900"/>
                </a:solidFill>
              </a:endParaRPr>
            </a:p>
          </p:txBody>
        </p:sp>
        <p:sp>
          <p:nvSpPr>
            <p:cNvPr id="7178" name="Arc 25"/>
            <p:cNvSpPr>
              <a:spLocks/>
            </p:cNvSpPr>
            <p:nvPr/>
          </p:nvSpPr>
          <p:spPr bwMode="auto">
            <a:xfrm rot="-4083373">
              <a:off x="746" y="1007"/>
              <a:ext cx="680" cy="826"/>
            </a:xfrm>
            <a:custGeom>
              <a:avLst/>
              <a:gdLst>
                <a:gd name="T0" fmla="*/ 0 w 21600"/>
                <a:gd name="T1" fmla="*/ 0 h 22244"/>
                <a:gd name="T2" fmla="*/ 1 w 21600"/>
                <a:gd name="T3" fmla="*/ 1 h 22244"/>
                <a:gd name="T4" fmla="*/ 0 w 21600"/>
                <a:gd name="T5" fmla="*/ 1 h 22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244" fill="none" extrusionOk="0">
                  <a:moveTo>
                    <a:pt x="7269" y="0"/>
                  </a:moveTo>
                  <a:cubicBezTo>
                    <a:pt x="15863" y="3071"/>
                    <a:pt x="21600" y="11213"/>
                    <a:pt x="21600" y="20340"/>
                  </a:cubicBezTo>
                  <a:cubicBezTo>
                    <a:pt x="21600" y="20975"/>
                    <a:pt x="21571" y="21610"/>
                    <a:pt x="21515" y="22243"/>
                  </a:cubicBezTo>
                </a:path>
                <a:path w="21600" h="22244" stroke="0" extrusionOk="0">
                  <a:moveTo>
                    <a:pt x="7269" y="0"/>
                  </a:moveTo>
                  <a:cubicBezTo>
                    <a:pt x="15863" y="3071"/>
                    <a:pt x="21600" y="11213"/>
                    <a:pt x="21600" y="20340"/>
                  </a:cubicBezTo>
                  <a:cubicBezTo>
                    <a:pt x="21600" y="20975"/>
                    <a:pt x="21571" y="21610"/>
                    <a:pt x="21515" y="22243"/>
                  </a:cubicBezTo>
                  <a:lnTo>
                    <a:pt x="0" y="20340"/>
                  </a:lnTo>
                  <a:lnTo>
                    <a:pt x="7269" y="0"/>
                  </a:lnTo>
                  <a:close/>
                </a:path>
              </a:pathLst>
            </a:cu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286000" y="4813994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</a:rPr>
              <a:t>Центральный угол, опирающийся на туже дугу, что и вписанный, называется </a:t>
            </a:r>
            <a:r>
              <a:rPr lang="ru-RU" sz="2400" b="1" dirty="0">
                <a:solidFill>
                  <a:srgbClr val="009900"/>
                </a:solidFill>
              </a:rPr>
              <a:t>соответствующим центральным углом</a:t>
            </a:r>
          </a:p>
        </p:txBody>
      </p:sp>
    </p:spTree>
    <p:extLst>
      <p:ext uri="{BB962C8B-B14F-4D97-AF65-F5344CB8AC3E}">
        <p14:creationId xmlns:p14="http://schemas.microsoft.com/office/powerpoint/2010/main" val="6082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folHlink"/>
                </a:solidFill>
              </a:rPr>
              <a:t>На чертеже укажите вписанные и соответствующие</a:t>
            </a:r>
            <a:r>
              <a:rPr lang="en-US" sz="2800" dirty="0" smtClean="0">
                <a:solidFill>
                  <a:schemeClr val="folHlink"/>
                </a:solidFill>
              </a:rPr>
              <a:t> </a:t>
            </a:r>
            <a:r>
              <a:rPr lang="ru-RU" sz="2800" dirty="0" smtClean="0">
                <a:solidFill>
                  <a:schemeClr val="folHlink"/>
                </a:solidFill>
              </a:rPr>
              <a:t>им центральные углы</a:t>
            </a:r>
          </a:p>
        </p:txBody>
      </p:sp>
      <p:sp>
        <p:nvSpPr>
          <p:cNvPr id="8195" name="Oval 5"/>
          <p:cNvSpPr>
            <a:spLocks noChangeArrowheads="1"/>
          </p:cNvSpPr>
          <p:nvPr/>
        </p:nvSpPr>
        <p:spPr bwMode="auto">
          <a:xfrm>
            <a:off x="684213" y="1628775"/>
            <a:ext cx="2209800" cy="2282825"/>
          </a:xfrm>
          <a:prstGeom prst="ellips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6" name="Oval 6"/>
          <p:cNvSpPr>
            <a:spLocks noChangeArrowheads="1"/>
          </p:cNvSpPr>
          <p:nvPr/>
        </p:nvSpPr>
        <p:spPr bwMode="auto">
          <a:xfrm>
            <a:off x="4500563" y="2133600"/>
            <a:ext cx="2663825" cy="2663825"/>
          </a:xfrm>
          <a:prstGeom prst="ellips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7" name="Oval 7"/>
          <p:cNvSpPr>
            <a:spLocks noChangeArrowheads="1"/>
          </p:cNvSpPr>
          <p:nvPr/>
        </p:nvSpPr>
        <p:spPr bwMode="auto">
          <a:xfrm>
            <a:off x="2051050" y="4365625"/>
            <a:ext cx="1706563" cy="1800225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8" name="Oval 8"/>
          <p:cNvSpPr>
            <a:spLocks noChangeArrowheads="1"/>
          </p:cNvSpPr>
          <p:nvPr/>
        </p:nvSpPr>
        <p:spPr bwMode="auto">
          <a:xfrm flipH="1">
            <a:off x="1692275" y="2781300"/>
            <a:ext cx="71438" cy="730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843213" y="5300663"/>
            <a:ext cx="71437" cy="730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0" name="Oval 10"/>
          <p:cNvSpPr>
            <a:spLocks noChangeArrowheads="1"/>
          </p:cNvSpPr>
          <p:nvPr/>
        </p:nvSpPr>
        <p:spPr bwMode="auto">
          <a:xfrm>
            <a:off x="5795963" y="3429000"/>
            <a:ext cx="71437" cy="73025"/>
          </a:xfrm>
          <a:prstGeom prst="ellipse">
            <a:avLst/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1331913" y="1700213"/>
            <a:ext cx="1223962" cy="1152525"/>
          </a:xfrm>
          <a:custGeom>
            <a:avLst/>
            <a:gdLst>
              <a:gd name="T0" fmla="*/ 0 w 726"/>
              <a:gd name="T1" fmla="*/ 0 h 635"/>
              <a:gd name="T2" fmla="*/ 2147483647 w 726"/>
              <a:gd name="T3" fmla="*/ 2147483647 h 635"/>
              <a:gd name="T4" fmla="*/ 2147483647 w 726"/>
              <a:gd name="T5" fmla="*/ 2147483647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635">
                <a:moveTo>
                  <a:pt x="0" y="0"/>
                </a:moveTo>
                <a:lnTo>
                  <a:pt x="227" y="635"/>
                </a:lnTo>
                <a:lnTo>
                  <a:pt x="726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1042988" y="1773238"/>
            <a:ext cx="1441450" cy="1871662"/>
          </a:xfrm>
          <a:custGeom>
            <a:avLst/>
            <a:gdLst>
              <a:gd name="T0" fmla="*/ 2147483647 w 908"/>
              <a:gd name="T1" fmla="*/ 0 h 1179"/>
              <a:gd name="T2" fmla="*/ 0 w 908"/>
              <a:gd name="T3" fmla="*/ 2147483647 h 1179"/>
              <a:gd name="T4" fmla="*/ 2147483647 w 908"/>
              <a:gd name="T5" fmla="*/ 2147483647 h 1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8" h="1179">
                <a:moveTo>
                  <a:pt x="182" y="0"/>
                </a:moveTo>
                <a:lnTo>
                  <a:pt x="0" y="1179"/>
                </a:lnTo>
                <a:lnTo>
                  <a:pt x="908" y="90"/>
                </a:lnTo>
              </a:path>
            </a:pathLst>
          </a:custGeom>
          <a:noFill/>
          <a:ln w="28575" cmpd="sng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3" name="Freeform 13"/>
          <p:cNvSpPr>
            <a:spLocks/>
          </p:cNvSpPr>
          <p:nvPr/>
        </p:nvSpPr>
        <p:spPr bwMode="auto">
          <a:xfrm>
            <a:off x="1331913" y="1773238"/>
            <a:ext cx="1152525" cy="287337"/>
          </a:xfrm>
          <a:custGeom>
            <a:avLst/>
            <a:gdLst>
              <a:gd name="T0" fmla="*/ 0 w 726"/>
              <a:gd name="T1" fmla="*/ 0 h 181"/>
              <a:gd name="T2" fmla="*/ 2147483647 w 726"/>
              <a:gd name="T3" fmla="*/ 2147483647 h 181"/>
              <a:gd name="T4" fmla="*/ 2147483647 w 726"/>
              <a:gd name="T5" fmla="*/ 214748364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181">
                <a:moveTo>
                  <a:pt x="0" y="0"/>
                </a:moveTo>
                <a:lnTo>
                  <a:pt x="272" y="181"/>
                </a:lnTo>
                <a:lnTo>
                  <a:pt x="726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4" name="Freeform 14"/>
          <p:cNvSpPr>
            <a:spLocks/>
          </p:cNvSpPr>
          <p:nvPr/>
        </p:nvSpPr>
        <p:spPr bwMode="auto">
          <a:xfrm>
            <a:off x="4500563" y="2133600"/>
            <a:ext cx="2447925" cy="2087563"/>
          </a:xfrm>
          <a:custGeom>
            <a:avLst/>
            <a:gdLst>
              <a:gd name="T0" fmla="*/ 0 w 1542"/>
              <a:gd name="T1" fmla="*/ 2147483647 h 1315"/>
              <a:gd name="T2" fmla="*/ 2147483647 w 1542"/>
              <a:gd name="T3" fmla="*/ 2147483647 h 1315"/>
              <a:gd name="T4" fmla="*/ 2147483647 w 1542"/>
              <a:gd name="T5" fmla="*/ 2147483647 h 1315"/>
              <a:gd name="T6" fmla="*/ 2147483647 w 1542"/>
              <a:gd name="T7" fmla="*/ 0 h 1315"/>
              <a:gd name="T8" fmla="*/ 0 w 1542"/>
              <a:gd name="T9" fmla="*/ 2147483647 h 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1315">
                <a:moveTo>
                  <a:pt x="0" y="907"/>
                </a:moveTo>
                <a:lnTo>
                  <a:pt x="816" y="861"/>
                </a:lnTo>
                <a:lnTo>
                  <a:pt x="1542" y="1315"/>
                </a:lnTo>
                <a:lnTo>
                  <a:pt x="771" y="0"/>
                </a:lnTo>
                <a:lnTo>
                  <a:pt x="0" y="90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5" name="Freeform 15"/>
          <p:cNvSpPr>
            <a:spLocks/>
          </p:cNvSpPr>
          <p:nvPr/>
        </p:nvSpPr>
        <p:spPr bwMode="auto">
          <a:xfrm>
            <a:off x="4500563" y="3573463"/>
            <a:ext cx="2447925" cy="1223962"/>
          </a:xfrm>
          <a:custGeom>
            <a:avLst/>
            <a:gdLst>
              <a:gd name="T0" fmla="*/ 0 w 1542"/>
              <a:gd name="T1" fmla="*/ 0 h 771"/>
              <a:gd name="T2" fmla="*/ 2147483647 w 1542"/>
              <a:gd name="T3" fmla="*/ 2147483647 h 771"/>
              <a:gd name="T4" fmla="*/ 2147483647 w 1542"/>
              <a:gd name="T5" fmla="*/ 2147483647 h 7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2" h="771">
                <a:moveTo>
                  <a:pt x="0" y="0"/>
                </a:moveTo>
                <a:lnTo>
                  <a:pt x="771" y="771"/>
                </a:lnTo>
                <a:lnTo>
                  <a:pt x="1542" y="4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6" name="Freeform 16"/>
          <p:cNvSpPr>
            <a:spLocks/>
          </p:cNvSpPr>
          <p:nvPr/>
        </p:nvSpPr>
        <p:spPr bwMode="auto">
          <a:xfrm>
            <a:off x="2124075" y="4941888"/>
            <a:ext cx="1511300" cy="1150937"/>
          </a:xfrm>
          <a:custGeom>
            <a:avLst/>
            <a:gdLst>
              <a:gd name="T0" fmla="*/ 0 w 952"/>
              <a:gd name="T1" fmla="*/ 0 h 725"/>
              <a:gd name="T2" fmla="*/ 2147483647 w 952"/>
              <a:gd name="T3" fmla="*/ 2147483647 h 725"/>
              <a:gd name="T4" fmla="*/ 2147483647 w 952"/>
              <a:gd name="T5" fmla="*/ 2147483647 h 725"/>
              <a:gd name="T6" fmla="*/ 0 w 952"/>
              <a:gd name="T7" fmla="*/ 0 h 7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2" h="725">
                <a:moveTo>
                  <a:pt x="0" y="0"/>
                </a:moveTo>
                <a:lnTo>
                  <a:pt x="952" y="499"/>
                </a:lnTo>
                <a:lnTo>
                  <a:pt x="272" y="72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7" name="Freeform 17"/>
          <p:cNvSpPr>
            <a:spLocks/>
          </p:cNvSpPr>
          <p:nvPr/>
        </p:nvSpPr>
        <p:spPr bwMode="auto">
          <a:xfrm>
            <a:off x="2555875" y="4365625"/>
            <a:ext cx="1079500" cy="1727200"/>
          </a:xfrm>
          <a:custGeom>
            <a:avLst/>
            <a:gdLst>
              <a:gd name="T0" fmla="*/ 0 w 680"/>
              <a:gd name="T1" fmla="*/ 2147483647 h 1088"/>
              <a:gd name="T2" fmla="*/ 2147483647 w 680"/>
              <a:gd name="T3" fmla="*/ 0 h 1088"/>
              <a:gd name="T4" fmla="*/ 2147483647 w 680"/>
              <a:gd name="T5" fmla="*/ 2147483647 h 1088"/>
              <a:gd name="T6" fmla="*/ 2147483647 w 680"/>
              <a:gd name="T7" fmla="*/ 2147483647 h 1088"/>
              <a:gd name="T8" fmla="*/ 0 w 680"/>
              <a:gd name="T9" fmla="*/ 2147483647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" h="1088">
                <a:moveTo>
                  <a:pt x="0" y="1088"/>
                </a:moveTo>
                <a:lnTo>
                  <a:pt x="136" y="0"/>
                </a:lnTo>
                <a:lnTo>
                  <a:pt x="680" y="862"/>
                </a:lnTo>
                <a:lnTo>
                  <a:pt x="181" y="589"/>
                </a:lnTo>
                <a:lnTo>
                  <a:pt x="0" y="10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1187450" y="14128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А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2484438" y="15573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В</a:t>
            </a:r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1692275" y="2781300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О</a:t>
            </a:r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1619250" y="19891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К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11188" y="364490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С</a:t>
            </a:r>
          </a:p>
        </p:txBody>
      </p:sp>
      <p:sp>
        <p:nvSpPr>
          <p:cNvPr id="8213" name="Text Box 23"/>
          <p:cNvSpPr txBox="1">
            <a:spLocks noChangeArrowheads="1"/>
          </p:cNvSpPr>
          <p:nvPr/>
        </p:nvSpPr>
        <p:spPr bwMode="auto">
          <a:xfrm>
            <a:off x="468313" y="1700213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>
                <a:solidFill>
                  <a:srgbClr val="FF0066"/>
                </a:solidFill>
              </a:rPr>
              <a:t>а)</a:t>
            </a:r>
          </a:p>
        </p:txBody>
      </p:sp>
      <p:sp>
        <p:nvSpPr>
          <p:cNvPr id="8214" name="Text Box 24"/>
          <p:cNvSpPr txBox="1">
            <a:spLocks noChangeArrowheads="1"/>
          </p:cNvSpPr>
          <p:nvPr/>
        </p:nvSpPr>
        <p:spPr bwMode="auto">
          <a:xfrm>
            <a:off x="4787900" y="170021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>
                <a:solidFill>
                  <a:srgbClr val="FF0066"/>
                </a:solidFill>
              </a:rPr>
              <a:t>б)</a:t>
            </a: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1403350" y="45085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i="1">
                <a:solidFill>
                  <a:srgbClr val="FF0066"/>
                </a:solidFill>
              </a:rPr>
              <a:t>в</a:t>
            </a:r>
            <a:r>
              <a:rPr lang="ru-RU" sz="200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5651500" y="18446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М</a:t>
            </a:r>
          </a:p>
        </p:txBody>
      </p:sp>
      <p:sp>
        <p:nvSpPr>
          <p:cNvPr id="8217" name="Text Box 27"/>
          <p:cNvSpPr txBox="1">
            <a:spLocks noChangeArrowheads="1"/>
          </p:cNvSpPr>
          <p:nvPr/>
        </p:nvSpPr>
        <p:spPr bwMode="auto">
          <a:xfrm>
            <a:off x="4067175" y="35004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</a:t>
            </a:r>
            <a:endParaRPr lang="ru-RU"/>
          </a:p>
        </p:txBody>
      </p:sp>
      <p:sp>
        <p:nvSpPr>
          <p:cNvPr id="8218" name="Text Box 28"/>
          <p:cNvSpPr txBox="1">
            <a:spLocks noChangeArrowheads="1"/>
          </p:cNvSpPr>
          <p:nvPr/>
        </p:nvSpPr>
        <p:spPr bwMode="auto">
          <a:xfrm>
            <a:off x="5580063" y="48688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</a:t>
            </a:r>
            <a:endParaRPr lang="ru-RU"/>
          </a:p>
        </p:txBody>
      </p:sp>
      <p:sp>
        <p:nvSpPr>
          <p:cNvPr id="8219" name="Text Box 29"/>
          <p:cNvSpPr txBox="1">
            <a:spLocks noChangeArrowheads="1"/>
          </p:cNvSpPr>
          <p:nvPr/>
        </p:nvSpPr>
        <p:spPr bwMode="auto">
          <a:xfrm>
            <a:off x="7019925" y="42926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  <a:endParaRPr lang="ru-RU"/>
          </a:p>
        </p:txBody>
      </p:sp>
      <p:sp>
        <p:nvSpPr>
          <p:cNvPr id="8220" name="Text Box 30"/>
          <p:cNvSpPr txBox="1">
            <a:spLocks noChangeArrowheads="1"/>
          </p:cNvSpPr>
          <p:nvPr/>
        </p:nvSpPr>
        <p:spPr bwMode="auto">
          <a:xfrm>
            <a:off x="5651500" y="314166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</a:t>
            </a:r>
            <a:endParaRPr lang="ru-RU"/>
          </a:p>
        </p:txBody>
      </p:sp>
      <p:sp>
        <p:nvSpPr>
          <p:cNvPr id="8221" name="Text Box 31"/>
          <p:cNvSpPr txBox="1">
            <a:spLocks noChangeArrowheads="1"/>
          </p:cNvSpPr>
          <p:nvPr/>
        </p:nvSpPr>
        <p:spPr bwMode="auto">
          <a:xfrm>
            <a:off x="2700338" y="40052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</a:t>
            </a:r>
            <a:endParaRPr lang="ru-RU"/>
          </a:p>
        </p:txBody>
      </p:sp>
      <p:sp>
        <p:nvSpPr>
          <p:cNvPr id="8222" name="Text Box 32"/>
          <p:cNvSpPr txBox="1">
            <a:spLocks noChangeArrowheads="1"/>
          </p:cNvSpPr>
          <p:nvPr/>
        </p:nvSpPr>
        <p:spPr bwMode="auto">
          <a:xfrm>
            <a:off x="3635375" y="57340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</a:t>
            </a:r>
            <a:endParaRPr lang="ru-RU"/>
          </a:p>
        </p:txBody>
      </p:sp>
      <p:sp>
        <p:nvSpPr>
          <p:cNvPr id="8223" name="Text Box 33"/>
          <p:cNvSpPr txBox="1">
            <a:spLocks noChangeArrowheads="1"/>
          </p:cNvSpPr>
          <p:nvPr/>
        </p:nvSpPr>
        <p:spPr bwMode="auto">
          <a:xfrm>
            <a:off x="2339975" y="616585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K</a:t>
            </a:r>
            <a:endParaRPr lang="ru-RU"/>
          </a:p>
        </p:txBody>
      </p:sp>
      <p:sp>
        <p:nvSpPr>
          <p:cNvPr id="8224" name="Text Box 34"/>
          <p:cNvSpPr txBox="1">
            <a:spLocks noChangeArrowheads="1"/>
          </p:cNvSpPr>
          <p:nvPr/>
        </p:nvSpPr>
        <p:spPr bwMode="auto">
          <a:xfrm>
            <a:off x="1908175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</a:t>
            </a:r>
            <a:endParaRPr lang="ru-RU"/>
          </a:p>
        </p:txBody>
      </p:sp>
      <p:sp>
        <p:nvSpPr>
          <p:cNvPr id="8225" name="Text Box 35"/>
          <p:cNvSpPr txBox="1">
            <a:spLocks noChangeArrowheads="1"/>
          </p:cNvSpPr>
          <p:nvPr/>
        </p:nvSpPr>
        <p:spPr bwMode="auto">
          <a:xfrm>
            <a:off x="2771775" y="50133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</a:t>
            </a:r>
            <a:endParaRPr lang="ru-RU"/>
          </a:p>
        </p:txBody>
      </p:sp>
      <p:grpSp>
        <p:nvGrpSpPr>
          <p:cNvPr id="22592" name="Group 64"/>
          <p:cNvGrpSpPr>
            <a:grpSpLocks/>
          </p:cNvGrpSpPr>
          <p:nvPr/>
        </p:nvGrpSpPr>
        <p:grpSpPr bwMode="auto">
          <a:xfrm>
            <a:off x="1116013" y="2554288"/>
            <a:ext cx="762000" cy="874712"/>
            <a:chOff x="687" y="1609"/>
            <a:chExt cx="496" cy="546"/>
          </a:xfrm>
        </p:grpSpPr>
        <p:sp>
          <p:nvSpPr>
            <p:cNvPr id="8243" name="Freeform 36"/>
            <p:cNvSpPr>
              <a:spLocks/>
            </p:cNvSpPr>
            <p:nvPr/>
          </p:nvSpPr>
          <p:spPr bwMode="auto">
            <a:xfrm>
              <a:off x="687" y="2109"/>
              <a:ext cx="84" cy="46"/>
            </a:xfrm>
            <a:custGeom>
              <a:avLst/>
              <a:gdLst>
                <a:gd name="T0" fmla="*/ 0 w 84"/>
                <a:gd name="T1" fmla="*/ 9 h 46"/>
                <a:gd name="T2" fmla="*/ 84 w 84"/>
                <a:gd name="T3" fmla="*/ 46 h 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4" h="46">
                  <a:moveTo>
                    <a:pt x="0" y="9"/>
                  </a:moveTo>
                  <a:cubicBezTo>
                    <a:pt x="29" y="0"/>
                    <a:pt x="84" y="0"/>
                    <a:pt x="84" y="4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44" name="Freeform 37"/>
            <p:cNvSpPr>
              <a:spLocks/>
            </p:cNvSpPr>
            <p:nvPr/>
          </p:nvSpPr>
          <p:spPr bwMode="auto">
            <a:xfrm>
              <a:off x="1022" y="1609"/>
              <a:ext cx="161" cy="45"/>
            </a:xfrm>
            <a:custGeom>
              <a:avLst/>
              <a:gdLst>
                <a:gd name="T0" fmla="*/ 0 w 161"/>
                <a:gd name="T1" fmla="*/ 26 h 45"/>
                <a:gd name="T2" fmla="*/ 130 w 161"/>
                <a:gd name="T3" fmla="*/ 17 h 45"/>
                <a:gd name="T4" fmla="*/ 158 w 161"/>
                <a:gd name="T5" fmla="*/ 45 h 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" h="45">
                  <a:moveTo>
                    <a:pt x="0" y="26"/>
                  </a:moveTo>
                  <a:cubicBezTo>
                    <a:pt x="80" y="0"/>
                    <a:pt x="37" y="6"/>
                    <a:pt x="130" y="17"/>
                  </a:cubicBezTo>
                  <a:cubicBezTo>
                    <a:pt x="161" y="37"/>
                    <a:pt x="158" y="24"/>
                    <a:pt x="158" y="45"/>
                  </a:cubicBezTo>
                </a:path>
              </a:pathLst>
            </a:custGeom>
            <a:noFill/>
            <a:ln w="952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227" name="Freeform 38"/>
          <p:cNvSpPr>
            <a:spLocks/>
          </p:cNvSpPr>
          <p:nvPr/>
        </p:nvSpPr>
        <p:spPr bwMode="auto">
          <a:xfrm>
            <a:off x="1681163" y="1938338"/>
            <a:ext cx="236537" cy="82550"/>
          </a:xfrm>
          <a:custGeom>
            <a:avLst/>
            <a:gdLst>
              <a:gd name="T0" fmla="*/ 0 w 149"/>
              <a:gd name="T1" fmla="*/ 2147483647 h 52"/>
              <a:gd name="T2" fmla="*/ 2147483647 w 149"/>
              <a:gd name="T3" fmla="*/ 2147483647 h 52"/>
              <a:gd name="T4" fmla="*/ 2147483647 w 149"/>
              <a:gd name="T5" fmla="*/ 2147483647 h 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9" h="52">
                <a:moveTo>
                  <a:pt x="0" y="24"/>
                </a:moveTo>
                <a:cubicBezTo>
                  <a:pt x="42" y="11"/>
                  <a:pt x="79" y="0"/>
                  <a:pt x="121" y="15"/>
                </a:cubicBezTo>
                <a:cubicBezTo>
                  <a:pt x="142" y="46"/>
                  <a:pt x="131" y="34"/>
                  <a:pt x="149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2579" name="Group 51"/>
          <p:cNvGrpSpPr>
            <a:grpSpLocks/>
          </p:cNvGrpSpPr>
          <p:nvPr/>
        </p:nvGrpSpPr>
        <p:grpSpPr bwMode="auto">
          <a:xfrm>
            <a:off x="5508625" y="2349500"/>
            <a:ext cx="588963" cy="1379538"/>
            <a:chOff x="3475" y="1496"/>
            <a:chExt cx="371" cy="869"/>
          </a:xfrm>
        </p:grpSpPr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3484" y="1496"/>
              <a:ext cx="214" cy="50"/>
            </a:xfrm>
            <a:custGeom>
              <a:avLst/>
              <a:gdLst>
                <a:gd name="T0" fmla="*/ 0 w 214"/>
                <a:gd name="T1" fmla="*/ 0 h 50"/>
                <a:gd name="T2" fmla="*/ 102 w 214"/>
                <a:gd name="T3" fmla="*/ 46 h 50"/>
                <a:gd name="T4" fmla="*/ 214 w 214"/>
                <a:gd name="T5" fmla="*/ 28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" h="50">
                  <a:moveTo>
                    <a:pt x="0" y="0"/>
                  </a:moveTo>
                  <a:cubicBezTo>
                    <a:pt x="69" y="46"/>
                    <a:pt x="34" y="33"/>
                    <a:pt x="102" y="46"/>
                  </a:cubicBezTo>
                  <a:cubicBezTo>
                    <a:pt x="202" y="36"/>
                    <a:pt x="167" y="50"/>
                    <a:pt x="214" y="28"/>
                  </a:cubicBezTo>
                </a:path>
              </a:pathLst>
            </a:custGeom>
            <a:noFill/>
            <a:ln w="28575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3475" y="2220"/>
              <a:ext cx="371" cy="145"/>
            </a:xfrm>
            <a:custGeom>
              <a:avLst/>
              <a:gdLst>
                <a:gd name="T0" fmla="*/ 0 w 371"/>
                <a:gd name="T1" fmla="*/ 0 h 145"/>
                <a:gd name="T2" fmla="*/ 65 w 371"/>
                <a:gd name="T3" fmla="*/ 75 h 145"/>
                <a:gd name="T4" fmla="*/ 139 w 371"/>
                <a:gd name="T5" fmla="*/ 121 h 145"/>
                <a:gd name="T6" fmla="*/ 167 w 371"/>
                <a:gd name="T7" fmla="*/ 130 h 145"/>
                <a:gd name="T8" fmla="*/ 371 w 371"/>
                <a:gd name="T9" fmla="*/ 103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145">
                  <a:moveTo>
                    <a:pt x="0" y="0"/>
                  </a:moveTo>
                  <a:cubicBezTo>
                    <a:pt x="43" y="65"/>
                    <a:pt x="18" y="43"/>
                    <a:pt x="65" y="75"/>
                  </a:cubicBezTo>
                  <a:cubicBezTo>
                    <a:pt x="94" y="119"/>
                    <a:pt x="72" y="100"/>
                    <a:pt x="139" y="121"/>
                  </a:cubicBezTo>
                  <a:cubicBezTo>
                    <a:pt x="148" y="124"/>
                    <a:pt x="167" y="130"/>
                    <a:pt x="167" y="130"/>
                  </a:cubicBezTo>
                  <a:cubicBezTo>
                    <a:pt x="173" y="130"/>
                    <a:pt x="329" y="145"/>
                    <a:pt x="371" y="103"/>
                  </a:cubicBez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582" name="Group 54"/>
          <p:cNvGrpSpPr>
            <a:grpSpLocks/>
          </p:cNvGrpSpPr>
          <p:nvPr/>
        </p:nvGrpSpPr>
        <p:grpSpPr bwMode="auto">
          <a:xfrm>
            <a:off x="5413375" y="3317875"/>
            <a:ext cx="825500" cy="1357313"/>
            <a:chOff x="3410" y="2090"/>
            <a:chExt cx="520" cy="855"/>
          </a:xfrm>
        </p:grpSpPr>
        <p:sp>
          <p:nvSpPr>
            <p:cNvPr id="8239" name="Freeform 52"/>
            <p:cNvSpPr>
              <a:spLocks/>
            </p:cNvSpPr>
            <p:nvPr/>
          </p:nvSpPr>
          <p:spPr bwMode="auto">
            <a:xfrm>
              <a:off x="3410" y="2090"/>
              <a:ext cx="520" cy="279"/>
            </a:xfrm>
            <a:custGeom>
              <a:avLst/>
              <a:gdLst>
                <a:gd name="T0" fmla="*/ 0 w 520"/>
                <a:gd name="T1" fmla="*/ 112 h 279"/>
                <a:gd name="T2" fmla="*/ 83 w 520"/>
                <a:gd name="T3" fmla="*/ 65 h 279"/>
                <a:gd name="T4" fmla="*/ 130 w 520"/>
                <a:gd name="T5" fmla="*/ 19 h 279"/>
                <a:gd name="T6" fmla="*/ 185 w 520"/>
                <a:gd name="T7" fmla="*/ 0 h 279"/>
                <a:gd name="T8" fmla="*/ 445 w 520"/>
                <a:gd name="T9" fmla="*/ 65 h 279"/>
                <a:gd name="T10" fmla="*/ 501 w 520"/>
                <a:gd name="T11" fmla="*/ 205 h 279"/>
                <a:gd name="T12" fmla="*/ 511 w 520"/>
                <a:gd name="T13" fmla="*/ 251 h 279"/>
                <a:gd name="T14" fmla="*/ 520 w 520"/>
                <a:gd name="T15" fmla="*/ 279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0" h="279">
                  <a:moveTo>
                    <a:pt x="0" y="112"/>
                  </a:moveTo>
                  <a:cubicBezTo>
                    <a:pt x="34" y="101"/>
                    <a:pt x="49" y="77"/>
                    <a:pt x="83" y="65"/>
                  </a:cubicBezTo>
                  <a:cubicBezTo>
                    <a:pt x="101" y="39"/>
                    <a:pt x="100" y="33"/>
                    <a:pt x="130" y="19"/>
                  </a:cubicBezTo>
                  <a:cubicBezTo>
                    <a:pt x="148" y="11"/>
                    <a:pt x="185" y="0"/>
                    <a:pt x="185" y="0"/>
                  </a:cubicBezTo>
                  <a:cubicBezTo>
                    <a:pt x="300" y="8"/>
                    <a:pt x="357" y="6"/>
                    <a:pt x="445" y="65"/>
                  </a:cubicBezTo>
                  <a:cubicBezTo>
                    <a:pt x="474" y="107"/>
                    <a:pt x="485" y="156"/>
                    <a:pt x="501" y="205"/>
                  </a:cubicBezTo>
                  <a:cubicBezTo>
                    <a:pt x="506" y="220"/>
                    <a:pt x="507" y="236"/>
                    <a:pt x="511" y="251"/>
                  </a:cubicBezTo>
                  <a:cubicBezTo>
                    <a:pt x="513" y="260"/>
                    <a:pt x="520" y="279"/>
                    <a:pt x="520" y="279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40" name="Freeform 53"/>
            <p:cNvSpPr>
              <a:spLocks/>
            </p:cNvSpPr>
            <p:nvPr/>
          </p:nvSpPr>
          <p:spPr bwMode="auto">
            <a:xfrm>
              <a:off x="3446" y="2815"/>
              <a:ext cx="335" cy="130"/>
            </a:xfrm>
            <a:custGeom>
              <a:avLst/>
              <a:gdLst>
                <a:gd name="T0" fmla="*/ 1 w 335"/>
                <a:gd name="T1" fmla="*/ 46 h 130"/>
                <a:gd name="T2" fmla="*/ 75 w 335"/>
                <a:gd name="T3" fmla="*/ 19 h 130"/>
                <a:gd name="T4" fmla="*/ 131 w 335"/>
                <a:gd name="T5" fmla="*/ 0 h 130"/>
                <a:gd name="T6" fmla="*/ 224 w 335"/>
                <a:gd name="T7" fmla="*/ 9 h 130"/>
                <a:gd name="T8" fmla="*/ 335 w 335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130">
                  <a:moveTo>
                    <a:pt x="1" y="46"/>
                  </a:moveTo>
                  <a:cubicBezTo>
                    <a:pt x="106" y="25"/>
                    <a:pt x="0" y="52"/>
                    <a:pt x="75" y="19"/>
                  </a:cubicBezTo>
                  <a:cubicBezTo>
                    <a:pt x="93" y="11"/>
                    <a:pt x="131" y="0"/>
                    <a:pt x="131" y="0"/>
                  </a:cubicBezTo>
                  <a:cubicBezTo>
                    <a:pt x="162" y="3"/>
                    <a:pt x="194" y="2"/>
                    <a:pt x="224" y="9"/>
                  </a:cubicBezTo>
                  <a:cubicBezTo>
                    <a:pt x="252" y="16"/>
                    <a:pt x="323" y="104"/>
                    <a:pt x="335" y="130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583" name="Freeform 55"/>
          <p:cNvSpPr>
            <a:spLocks/>
          </p:cNvSpPr>
          <p:nvPr/>
        </p:nvSpPr>
        <p:spPr bwMode="auto">
          <a:xfrm>
            <a:off x="2728913" y="4572000"/>
            <a:ext cx="176212" cy="58738"/>
          </a:xfrm>
          <a:custGeom>
            <a:avLst/>
            <a:gdLst>
              <a:gd name="T0" fmla="*/ 0 w 111"/>
              <a:gd name="T1" fmla="*/ 2147483647 h 37"/>
              <a:gd name="T2" fmla="*/ 2147483647 w 111"/>
              <a:gd name="T3" fmla="*/ 2147483647 h 37"/>
              <a:gd name="T4" fmla="*/ 2147483647 w 111"/>
              <a:gd name="T5" fmla="*/ 0 h 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" h="37">
                <a:moveTo>
                  <a:pt x="0" y="37"/>
                </a:moveTo>
                <a:cubicBezTo>
                  <a:pt x="7" y="36"/>
                  <a:pt x="72" y="24"/>
                  <a:pt x="83" y="19"/>
                </a:cubicBezTo>
                <a:cubicBezTo>
                  <a:pt x="93" y="15"/>
                  <a:pt x="111" y="0"/>
                  <a:pt x="111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84" name="Freeform 56"/>
          <p:cNvSpPr>
            <a:spLocks/>
          </p:cNvSpPr>
          <p:nvPr/>
        </p:nvSpPr>
        <p:spPr bwMode="auto">
          <a:xfrm>
            <a:off x="2773363" y="5427663"/>
            <a:ext cx="234950" cy="79375"/>
          </a:xfrm>
          <a:custGeom>
            <a:avLst/>
            <a:gdLst>
              <a:gd name="T0" fmla="*/ 0 w 148"/>
              <a:gd name="T1" fmla="*/ 2147483647 h 50"/>
              <a:gd name="T2" fmla="*/ 2147483647 w 148"/>
              <a:gd name="T3" fmla="*/ 0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8" h="50">
                <a:moveTo>
                  <a:pt x="0" y="46"/>
                </a:moveTo>
                <a:cubicBezTo>
                  <a:pt x="85" y="39"/>
                  <a:pt x="98" y="50"/>
                  <a:pt x="148" y="0"/>
                </a:cubicBezTo>
              </a:path>
            </a:pathLst>
          </a:custGeom>
          <a:noFill/>
          <a:ln w="28575" cmpd="sng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85" name="Freeform 57"/>
          <p:cNvSpPr>
            <a:spLocks/>
          </p:cNvSpPr>
          <p:nvPr/>
        </p:nvSpPr>
        <p:spPr bwMode="auto">
          <a:xfrm>
            <a:off x="2212975" y="5113338"/>
            <a:ext cx="225425" cy="92075"/>
          </a:xfrm>
          <a:custGeom>
            <a:avLst/>
            <a:gdLst>
              <a:gd name="T0" fmla="*/ 0 w 142"/>
              <a:gd name="T1" fmla="*/ 2147483647 h 58"/>
              <a:gd name="T2" fmla="*/ 2147483647 w 142"/>
              <a:gd name="T3" fmla="*/ 2147483647 h 58"/>
              <a:gd name="T4" fmla="*/ 2147483647 w 142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" h="58">
                <a:moveTo>
                  <a:pt x="0" y="49"/>
                </a:moveTo>
                <a:cubicBezTo>
                  <a:pt x="37" y="45"/>
                  <a:pt x="84" y="58"/>
                  <a:pt x="111" y="31"/>
                </a:cubicBezTo>
                <a:cubicBezTo>
                  <a:pt x="142" y="0"/>
                  <a:pt x="103" y="3"/>
                  <a:pt x="130" y="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2588" name="Group 60"/>
          <p:cNvGrpSpPr>
            <a:grpSpLocks/>
          </p:cNvGrpSpPr>
          <p:nvPr/>
        </p:nvGrpSpPr>
        <p:grpSpPr bwMode="auto">
          <a:xfrm>
            <a:off x="2698750" y="5235575"/>
            <a:ext cx="693738" cy="590550"/>
            <a:chOff x="1700" y="3298"/>
            <a:chExt cx="437" cy="372"/>
          </a:xfrm>
        </p:grpSpPr>
        <p:sp>
          <p:nvSpPr>
            <p:cNvPr id="8237" name="Freeform 58"/>
            <p:cNvSpPr>
              <a:spLocks/>
            </p:cNvSpPr>
            <p:nvPr/>
          </p:nvSpPr>
          <p:spPr bwMode="auto">
            <a:xfrm>
              <a:off x="2090" y="3530"/>
              <a:ext cx="47" cy="140"/>
            </a:xfrm>
            <a:custGeom>
              <a:avLst/>
              <a:gdLst>
                <a:gd name="T0" fmla="*/ 47 w 47"/>
                <a:gd name="T1" fmla="*/ 0 h 140"/>
                <a:gd name="T2" fmla="*/ 0 w 47"/>
                <a:gd name="T3" fmla="*/ 140 h 1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7" h="140">
                  <a:moveTo>
                    <a:pt x="47" y="0"/>
                  </a:moveTo>
                  <a:cubicBezTo>
                    <a:pt x="19" y="41"/>
                    <a:pt x="0" y="90"/>
                    <a:pt x="0" y="140"/>
                  </a:cubicBez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38" name="Freeform 59"/>
            <p:cNvSpPr>
              <a:spLocks/>
            </p:cNvSpPr>
            <p:nvPr/>
          </p:nvSpPr>
          <p:spPr bwMode="auto">
            <a:xfrm>
              <a:off x="1700" y="3298"/>
              <a:ext cx="19" cy="186"/>
            </a:xfrm>
            <a:custGeom>
              <a:avLst/>
              <a:gdLst>
                <a:gd name="T0" fmla="*/ 0 w 19"/>
                <a:gd name="T1" fmla="*/ 0 h 186"/>
                <a:gd name="T2" fmla="*/ 9 w 19"/>
                <a:gd name="T3" fmla="*/ 158 h 186"/>
                <a:gd name="T4" fmla="*/ 19 w 19"/>
                <a:gd name="T5" fmla="*/ 186 h 1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86">
                  <a:moveTo>
                    <a:pt x="0" y="0"/>
                  </a:moveTo>
                  <a:cubicBezTo>
                    <a:pt x="3" y="53"/>
                    <a:pt x="4" y="106"/>
                    <a:pt x="9" y="158"/>
                  </a:cubicBezTo>
                  <a:cubicBezTo>
                    <a:pt x="10" y="168"/>
                    <a:pt x="19" y="186"/>
                    <a:pt x="19" y="186"/>
                  </a:cubicBezTo>
                </a:path>
              </a:pathLst>
            </a:custGeom>
            <a:noFill/>
            <a:ln w="38100" cmpd="sng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591" name="Group 63"/>
          <p:cNvGrpSpPr>
            <a:grpSpLocks/>
          </p:cNvGrpSpPr>
          <p:nvPr/>
        </p:nvGrpSpPr>
        <p:grpSpPr bwMode="auto">
          <a:xfrm>
            <a:off x="2492375" y="5167313"/>
            <a:ext cx="604838" cy="838200"/>
            <a:chOff x="1570" y="3255"/>
            <a:chExt cx="381" cy="528"/>
          </a:xfrm>
        </p:grpSpPr>
        <p:sp>
          <p:nvSpPr>
            <p:cNvPr id="8235" name="Freeform 61"/>
            <p:cNvSpPr>
              <a:spLocks/>
            </p:cNvSpPr>
            <p:nvPr/>
          </p:nvSpPr>
          <p:spPr bwMode="auto">
            <a:xfrm>
              <a:off x="1570" y="3726"/>
              <a:ext cx="169" cy="57"/>
            </a:xfrm>
            <a:custGeom>
              <a:avLst/>
              <a:gdLst>
                <a:gd name="T0" fmla="*/ 0 w 169"/>
                <a:gd name="T1" fmla="*/ 9 h 57"/>
                <a:gd name="T2" fmla="*/ 130 w 169"/>
                <a:gd name="T3" fmla="*/ 27 h 57"/>
                <a:gd name="T4" fmla="*/ 158 w 169"/>
                <a:gd name="T5" fmla="*/ 55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57">
                  <a:moveTo>
                    <a:pt x="0" y="9"/>
                  </a:moveTo>
                  <a:cubicBezTo>
                    <a:pt x="44" y="13"/>
                    <a:pt x="96" y="0"/>
                    <a:pt x="130" y="27"/>
                  </a:cubicBezTo>
                  <a:cubicBezTo>
                    <a:pt x="169" y="57"/>
                    <a:pt x="133" y="55"/>
                    <a:pt x="158" y="55"/>
                  </a:cubicBez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36" name="Freeform 62"/>
            <p:cNvSpPr>
              <a:spLocks/>
            </p:cNvSpPr>
            <p:nvPr/>
          </p:nvSpPr>
          <p:spPr bwMode="auto">
            <a:xfrm>
              <a:off x="1700" y="3255"/>
              <a:ext cx="251" cy="173"/>
            </a:xfrm>
            <a:custGeom>
              <a:avLst/>
              <a:gdLst>
                <a:gd name="T0" fmla="*/ 0 w 251"/>
                <a:gd name="T1" fmla="*/ 15 h 173"/>
                <a:gd name="T2" fmla="*/ 205 w 251"/>
                <a:gd name="T3" fmla="*/ 34 h 173"/>
                <a:gd name="T4" fmla="*/ 251 w 251"/>
                <a:gd name="T5" fmla="*/ 173 h 1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73">
                  <a:moveTo>
                    <a:pt x="0" y="15"/>
                  </a:moveTo>
                  <a:cubicBezTo>
                    <a:pt x="74" y="6"/>
                    <a:pt x="137" y="0"/>
                    <a:pt x="205" y="34"/>
                  </a:cubicBezTo>
                  <a:cubicBezTo>
                    <a:pt x="221" y="83"/>
                    <a:pt x="251" y="119"/>
                    <a:pt x="251" y="173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734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83" grpId="0" animBg="1"/>
      <p:bldP spid="22584" grpId="0" animBg="1"/>
      <p:bldP spid="225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4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0"/>
                <a:ext cx="9144000" cy="2355850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sz="2800" dirty="0" smtClean="0">
                    <a:solidFill>
                      <a:schemeClr val="folHlink"/>
                    </a:solidFill>
                  </a:rPr>
                  <a:t>Проверьте решение: </a:t>
                </a:r>
                <a:br>
                  <a:rPr lang="ru-RU" sz="2800" dirty="0" smtClean="0">
                    <a:solidFill>
                      <a:schemeClr val="folHlink"/>
                    </a:solidFill>
                  </a:rPr>
                </a:br>
                <a:r>
                  <a:rPr lang="ru-RU" sz="2800" dirty="0" smtClean="0">
                    <a:solidFill>
                      <a:schemeClr val="folHlink"/>
                    </a:solidFill>
                  </a:rPr>
                  <a:t>«</a:t>
                </a:r>
                <a:r>
                  <a:rPr lang="ru-RU" sz="2800" i="1" dirty="0" smtClean="0">
                    <a:solidFill>
                      <a:schemeClr val="folHlink"/>
                    </a:solidFill>
                  </a:rPr>
                  <a:t>На чертеже укажите вписанные и соответствующие</a:t>
                </a:r>
                <a:r>
                  <a:rPr lang="en-US" sz="2800" i="1" dirty="0" smtClean="0">
                    <a:solidFill>
                      <a:schemeClr val="folHlink"/>
                    </a:solidFill>
                  </a:rPr>
                  <a:t> </a:t>
                </a:r>
                <a:r>
                  <a:rPr lang="ru-RU" sz="2800" i="1" dirty="0" smtClean="0">
                    <a:solidFill>
                      <a:schemeClr val="folHlink"/>
                    </a:solidFill>
                  </a:rPr>
                  <a:t>им центральные углы»</a:t>
                </a:r>
                <a:br>
                  <a:rPr lang="ru-RU" sz="2800" i="1" dirty="0" smtClean="0">
                    <a:solidFill>
                      <a:schemeClr val="folHlink"/>
                    </a:solidFill>
                  </a:rPr>
                </a:br>
                <a:r>
                  <a:rPr lang="ru-RU" sz="2800" i="1" dirty="0" smtClean="0">
                    <a:solidFill>
                      <a:schemeClr val="folHlink"/>
                    </a:solidFill>
                  </a:rPr>
                  <a:t>                                   </a:t>
                </a:r>
                <a:r>
                  <a:rPr lang="ru-RU" sz="1400" i="1" dirty="0" smtClean="0">
                    <a:solidFill>
                      <a:schemeClr val="folHlink"/>
                    </a:solidFill>
                  </a:rPr>
                  <a:t>а)</a:t>
                </a:r>
                <a:r>
                  <a:rPr lang="ru-RU" sz="1400" dirty="0">
                    <a:solidFill>
                      <a:srgbClr val="80008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&lt;АСВ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 – вписанный </a:t>
                </a:r>
                <a14:m>
                  <m:oMath xmlns:m="http://schemas.openxmlformats.org/officeDocument/2006/math">
                    <m:r>
                      <a:rPr lang="ru-RU" sz="140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ru-RU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АОВ−</m:t>
                    </m:r>
                  </m:oMath>
                </a14:m>
                <a:r>
                  <a:rPr lang="ru-RU" sz="1400" i="1" dirty="0" smtClean="0">
                    <a:solidFill>
                      <a:schemeClr val="folHlink"/>
                    </a:solidFill>
                  </a:rPr>
                  <a:t> центральный  - опираются на дугу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АВ</m:t>
                    </m:r>
                  </m:oMath>
                </a14:m>
                <a:r>
                  <a:rPr lang="ru-RU" sz="1400" i="1" dirty="0" smtClean="0">
                    <a:solidFill>
                      <a:schemeClr val="folHlink"/>
                    </a:solidFill>
                  </a:rPr>
                  <a:t/>
                </a:r>
                <a:br>
                  <a:rPr lang="ru-RU" sz="1400" i="1" dirty="0" smtClean="0">
                    <a:solidFill>
                      <a:schemeClr val="folHlink"/>
                    </a:solidFill>
                  </a:rPr>
                </a:br>
                <a:r>
                  <a:rPr lang="ru-RU" sz="1400" i="1" dirty="0" smtClean="0">
                    <a:solidFill>
                      <a:schemeClr val="folHlink"/>
                    </a:solidFill>
                  </a:rPr>
                  <a:t>                                                                    б)</a:t>
                </a:r>
                <a:r>
                  <a:rPr lang="ru-RU" sz="1400" dirty="0" smtClean="0">
                    <a:solidFill>
                      <a:srgbClr val="80008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𝑁𝑀𝐷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 – вписанный</a:t>
                </a:r>
                <a:r>
                  <a:rPr lang="en-US" sz="1400" i="1" dirty="0">
                    <a:solidFill>
                      <a:srgbClr val="80008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𝑁𝐶𝐷</m:t>
                    </m:r>
                    <m:r>
                      <a:rPr lang="ru-RU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1400" i="1" dirty="0" smtClean="0">
                    <a:solidFill>
                      <a:schemeClr val="folHlink"/>
                    </a:solidFill>
                  </a:rPr>
                  <a:t> центральный,</a:t>
                </a:r>
                <a:r>
                  <a:rPr lang="en-US" sz="1400" i="1" dirty="0" smtClean="0">
                    <a:solidFill>
                      <a:schemeClr val="folHlink"/>
                    </a:solidFill>
                  </a:rPr>
                  <a:t>– </a:t>
                </a:r>
                <a:r>
                  <a:rPr lang="ru-RU" sz="1400" i="1" dirty="0" smtClean="0">
                    <a:solidFill>
                      <a:schemeClr val="folHlink"/>
                    </a:solidFill>
                  </a:rPr>
                  <a:t> опираются на дугу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ru-RU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Р</m:t>
                    </m:r>
                    <m:r>
                      <a:rPr lang="en-US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sz="1400" i="1" dirty="0" smtClean="0">
                    <a:solidFill>
                      <a:schemeClr val="folHlink"/>
                    </a:solidFill>
                  </a:rPr>
                  <a:t/>
                </a:r>
                <a:br>
                  <a:rPr lang="en-US" sz="1400" i="1" dirty="0" smtClean="0">
                    <a:solidFill>
                      <a:schemeClr val="folHlink"/>
                    </a:solidFill>
                  </a:rPr>
                </a:br>
                <a:r>
                  <a:rPr lang="ru-RU" sz="1400" i="1" dirty="0" smtClean="0">
                    <a:solidFill>
                      <a:schemeClr val="folHlink"/>
                    </a:solidFill>
                  </a:rPr>
                  <a:t>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 – </a:t>
                </a:r>
                <a:r>
                  <a:rPr lang="ru-RU" sz="1400" i="1" dirty="0" smtClean="0">
                    <a:solidFill>
                      <a:srgbClr val="800080"/>
                    </a:solidFill>
                  </a:rPr>
                  <a:t>вписанный</a:t>
                </a:r>
                <a:r>
                  <a:rPr lang="en-US" sz="1400" i="1" dirty="0" smtClean="0">
                    <a:solidFill>
                      <a:srgbClr val="80008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𝑁𝐶𝐷</m:t>
                    </m:r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 </a:t>
                </a:r>
                <a:r>
                  <a:rPr lang="ru-RU" sz="1400" i="1" dirty="0" smtClean="0">
                    <a:solidFill>
                      <a:srgbClr val="800080"/>
                    </a:solidFill>
                  </a:rPr>
                  <a:t>центральный -</a:t>
                </a:r>
                <a:r>
                  <a:rPr lang="ru-RU" sz="1400" i="1" dirty="0" smtClean="0">
                    <a:solidFill>
                      <a:schemeClr val="folHlink"/>
                    </a:solidFill>
                  </a:rPr>
                  <a:t> опираются на дугу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ru-RU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М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ru-RU" sz="1400" i="1" dirty="0" smtClean="0">
                    <a:solidFill>
                      <a:schemeClr val="folHlink"/>
                    </a:solidFill>
                  </a:rPr>
                  <a:t/>
                </a:r>
                <a:br>
                  <a:rPr lang="ru-RU" sz="1400" i="1" dirty="0" smtClean="0">
                    <a:solidFill>
                      <a:schemeClr val="folHlink"/>
                    </a:solidFill>
                  </a:rPr>
                </a:br>
                <a:r>
                  <a:rPr lang="ru-RU" sz="1400" i="1" dirty="0" smtClean="0">
                    <a:solidFill>
                      <a:schemeClr val="folHlink"/>
                    </a:solidFill>
                  </a:rPr>
                  <a:t>                                                                     в</a:t>
                </a:r>
                <a:r>
                  <a:rPr lang="ru-RU" sz="1400" i="1" dirty="0" smtClean="0">
                    <a:solidFill>
                      <a:srgbClr val="80008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𝐾𝑆𝐹</m:t>
                    </m:r>
                    <m:r>
                      <a:rPr lang="en-US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– </a:t>
                </a:r>
                <a:r>
                  <a:rPr lang="ru-RU" sz="1400" i="1" dirty="0" smtClean="0">
                    <a:solidFill>
                      <a:srgbClr val="800080"/>
                    </a:solidFill>
                  </a:rPr>
                  <a:t>вписанные</a:t>
                </a:r>
                <a:r>
                  <a:rPr lang="ru-RU" sz="1400" dirty="0" smtClean="0">
                    <a:solidFill>
                      <a:srgbClr val="80008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𝐾𝐿𝐹</m:t>
                    </m:r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 </a:t>
                </a:r>
                <a:r>
                  <a:rPr lang="ru-RU" sz="1400" i="1" dirty="0" smtClean="0">
                    <a:solidFill>
                      <a:srgbClr val="800080"/>
                    </a:solidFill>
                  </a:rPr>
                  <a:t>центральный- </a:t>
                </a:r>
                <a:r>
                  <a:rPr lang="ru-RU" sz="1400" i="1" dirty="0" smtClean="0">
                    <a:solidFill>
                      <a:schemeClr val="folHlink"/>
                    </a:solidFill>
                  </a:rPr>
                  <a:t>опираются на дугу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𝐾𝐿</m:t>
                    </m:r>
                  </m:oMath>
                </a14:m>
                <a:r>
                  <a:rPr lang="en-US" sz="1400" i="1" dirty="0" smtClean="0">
                    <a:solidFill>
                      <a:srgbClr val="800080"/>
                    </a:solidFill>
                  </a:rPr>
                  <a:t/>
                </a:r>
                <a:br>
                  <a:rPr lang="en-US" sz="1400" i="1" dirty="0" smtClean="0">
                    <a:solidFill>
                      <a:srgbClr val="800080"/>
                    </a:solidFill>
                  </a:rPr>
                </a:br>
                <a:r>
                  <a:rPr lang="ru-RU" sz="1400" i="1" dirty="0" smtClean="0">
                    <a:solidFill>
                      <a:srgbClr val="800080"/>
                    </a:solidFill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𝐾𝐹𝑆</m:t>
                    </m:r>
                  </m:oMath>
                </a14:m>
                <a:r>
                  <a:rPr lang="ru-RU" sz="1400" i="1" dirty="0">
                    <a:solidFill>
                      <a:srgbClr val="800080"/>
                    </a:solidFill>
                  </a:rPr>
                  <a:t> – вписанный</a:t>
                </a:r>
                <a:r>
                  <a:rPr lang="ru-RU" sz="1400" dirty="0" smtClean="0">
                    <a:solidFill>
                      <a:schemeClr val="folHlin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𝐾𝐿𝑆</m:t>
                    </m:r>
                    <m:r>
                      <a:rPr lang="ru-RU" sz="1400" b="0" i="1" smtClean="0">
                        <a:solidFill>
                          <a:schemeClr val="folHlink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1400" i="1" dirty="0" smtClean="0">
                    <a:solidFill>
                      <a:schemeClr val="folHlink"/>
                    </a:solidFill>
                  </a:rPr>
                  <a:t> центральный- </a:t>
                </a:r>
                <a:r>
                  <a:rPr lang="ru-RU" sz="1400" i="1" dirty="0">
                    <a:solidFill>
                      <a:srgbClr val="800080"/>
                    </a:solidFill>
                  </a:rPr>
                  <a:t>опираются на дугу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i="1">
                        <a:solidFill>
                          <a:srgbClr val="800080"/>
                        </a:solidFill>
                        <a:latin typeface="Cambria Math"/>
                        <a:ea typeface="Cambria Math"/>
                      </a:rPr>
                      <m:t>𝐾𝑆</m:t>
                    </m:r>
                  </m:oMath>
                </a14:m>
                <a:r>
                  <a:rPr lang="ru-RU" sz="1400" i="1" dirty="0" smtClean="0">
                    <a:solidFill>
                      <a:schemeClr val="folHlink"/>
                    </a:solidFill>
                  </a:rPr>
                  <a:t/>
                </a:r>
                <a:br>
                  <a:rPr lang="ru-RU" sz="1400" i="1" dirty="0" smtClean="0">
                    <a:solidFill>
                      <a:schemeClr val="folHlink"/>
                    </a:solidFill>
                  </a:rPr>
                </a:br>
                <a:endParaRPr lang="ru-RU" sz="1400" i="1" dirty="0" smtClean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2253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2355850"/>
              </a:xfrm>
              <a:blipFill rotWithShape="1">
                <a:blip r:embed="rId2"/>
                <a:stretch>
                  <a:fillRect t="-7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Oval 5"/>
          <p:cNvSpPr>
            <a:spLocks noChangeArrowheads="1"/>
          </p:cNvSpPr>
          <p:nvPr/>
        </p:nvSpPr>
        <p:spPr bwMode="auto">
          <a:xfrm>
            <a:off x="684213" y="1628775"/>
            <a:ext cx="2209800" cy="2282825"/>
          </a:xfrm>
          <a:prstGeom prst="ellips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6" name="Oval 6"/>
          <p:cNvSpPr>
            <a:spLocks noChangeArrowheads="1"/>
          </p:cNvSpPr>
          <p:nvPr/>
        </p:nvSpPr>
        <p:spPr bwMode="auto">
          <a:xfrm>
            <a:off x="4500563" y="2579687"/>
            <a:ext cx="2663825" cy="2663825"/>
          </a:xfrm>
          <a:prstGeom prst="ellips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7" name="Oval 7"/>
          <p:cNvSpPr>
            <a:spLocks noChangeArrowheads="1"/>
          </p:cNvSpPr>
          <p:nvPr/>
        </p:nvSpPr>
        <p:spPr bwMode="auto">
          <a:xfrm>
            <a:off x="2051050" y="4365625"/>
            <a:ext cx="1706563" cy="1800225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8" name="Oval 8"/>
          <p:cNvSpPr>
            <a:spLocks noChangeArrowheads="1"/>
          </p:cNvSpPr>
          <p:nvPr/>
        </p:nvSpPr>
        <p:spPr bwMode="auto">
          <a:xfrm flipH="1">
            <a:off x="1692275" y="2781300"/>
            <a:ext cx="71438" cy="730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843213" y="5300663"/>
            <a:ext cx="71437" cy="730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0" name="Oval 10"/>
          <p:cNvSpPr>
            <a:spLocks noChangeArrowheads="1"/>
          </p:cNvSpPr>
          <p:nvPr/>
        </p:nvSpPr>
        <p:spPr bwMode="auto">
          <a:xfrm>
            <a:off x="5743864" y="3889375"/>
            <a:ext cx="71437" cy="73025"/>
          </a:xfrm>
          <a:prstGeom prst="ellipse">
            <a:avLst/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1331913" y="1700213"/>
            <a:ext cx="1223962" cy="1152525"/>
          </a:xfrm>
          <a:custGeom>
            <a:avLst/>
            <a:gdLst>
              <a:gd name="T0" fmla="*/ 0 w 726"/>
              <a:gd name="T1" fmla="*/ 0 h 635"/>
              <a:gd name="T2" fmla="*/ 2147483647 w 726"/>
              <a:gd name="T3" fmla="*/ 2147483647 h 635"/>
              <a:gd name="T4" fmla="*/ 2147483647 w 726"/>
              <a:gd name="T5" fmla="*/ 2147483647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635">
                <a:moveTo>
                  <a:pt x="0" y="0"/>
                </a:moveTo>
                <a:lnTo>
                  <a:pt x="227" y="635"/>
                </a:lnTo>
                <a:lnTo>
                  <a:pt x="726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1042988" y="1773238"/>
            <a:ext cx="1441450" cy="1871662"/>
          </a:xfrm>
          <a:custGeom>
            <a:avLst/>
            <a:gdLst>
              <a:gd name="T0" fmla="*/ 2147483647 w 908"/>
              <a:gd name="T1" fmla="*/ 0 h 1179"/>
              <a:gd name="T2" fmla="*/ 0 w 908"/>
              <a:gd name="T3" fmla="*/ 2147483647 h 1179"/>
              <a:gd name="T4" fmla="*/ 2147483647 w 908"/>
              <a:gd name="T5" fmla="*/ 2147483647 h 1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8" h="1179">
                <a:moveTo>
                  <a:pt x="182" y="0"/>
                </a:moveTo>
                <a:lnTo>
                  <a:pt x="0" y="1179"/>
                </a:lnTo>
                <a:lnTo>
                  <a:pt x="908" y="90"/>
                </a:lnTo>
              </a:path>
            </a:pathLst>
          </a:custGeom>
          <a:noFill/>
          <a:ln w="28575" cmpd="sng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3" name="Freeform 13"/>
          <p:cNvSpPr>
            <a:spLocks/>
          </p:cNvSpPr>
          <p:nvPr/>
        </p:nvSpPr>
        <p:spPr bwMode="auto">
          <a:xfrm>
            <a:off x="1331913" y="1773238"/>
            <a:ext cx="1152525" cy="287337"/>
          </a:xfrm>
          <a:custGeom>
            <a:avLst/>
            <a:gdLst>
              <a:gd name="T0" fmla="*/ 0 w 726"/>
              <a:gd name="T1" fmla="*/ 0 h 181"/>
              <a:gd name="T2" fmla="*/ 2147483647 w 726"/>
              <a:gd name="T3" fmla="*/ 2147483647 h 181"/>
              <a:gd name="T4" fmla="*/ 2147483647 w 726"/>
              <a:gd name="T5" fmla="*/ 214748364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181">
                <a:moveTo>
                  <a:pt x="0" y="0"/>
                </a:moveTo>
                <a:lnTo>
                  <a:pt x="272" y="181"/>
                </a:lnTo>
                <a:lnTo>
                  <a:pt x="726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4" name="Freeform 14"/>
          <p:cNvSpPr>
            <a:spLocks/>
          </p:cNvSpPr>
          <p:nvPr/>
        </p:nvSpPr>
        <p:spPr bwMode="auto">
          <a:xfrm>
            <a:off x="4512468" y="2549380"/>
            <a:ext cx="2447925" cy="2087563"/>
          </a:xfrm>
          <a:custGeom>
            <a:avLst/>
            <a:gdLst>
              <a:gd name="T0" fmla="*/ 0 w 1542"/>
              <a:gd name="T1" fmla="*/ 2147483647 h 1315"/>
              <a:gd name="T2" fmla="*/ 2147483647 w 1542"/>
              <a:gd name="T3" fmla="*/ 2147483647 h 1315"/>
              <a:gd name="T4" fmla="*/ 2147483647 w 1542"/>
              <a:gd name="T5" fmla="*/ 2147483647 h 1315"/>
              <a:gd name="T6" fmla="*/ 2147483647 w 1542"/>
              <a:gd name="T7" fmla="*/ 0 h 1315"/>
              <a:gd name="T8" fmla="*/ 0 w 1542"/>
              <a:gd name="T9" fmla="*/ 2147483647 h 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1315">
                <a:moveTo>
                  <a:pt x="0" y="907"/>
                </a:moveTo>
                <a:lnTo>
                  <a:pt x="816" y="861"/>
                </a:lnTo>
                <a:lnTo>
                  <a:pt x="1542" y="1315"/>
                </a:lnTo>
                <a:lnTo>
                  <a:pt x="771" y="0"/>
                </a:lnTo>
                <a:lnTo>
                  <a:pt x="0" y="90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5" name="Freeform 15"/>
          <p:cNvSpPr>
            <a:spLocks/>
          </p:cNvSpPr>
          <p:nvPr/>
        </p:nvSpPr>
        <p:spPr bwMode="auto">
          <a:xfrm>
            <a:off x="4536281" y="4018757"/>
            <a:ext cx="2447925" cy="1223962"/>
          </a:xfrm>
          <a:custGeom>
            <a:avLst/>
            <a:gdLst>
              <a:gd name="T0" fmla="*/ 0 w 1542"/>
              <a:gd name="T1" fmla="*/ 0 h 771"/>
              <a:gd name="T2" fmla="*/ 2147483647 w 1542"/>
              <a:gd name="T3" fmla="*/ 2147483647 h 771"/>
              <a:gd name="T4" fmla="*/ 2147483647 w 1542"/>
              <a:gd name="T5" fmla="*/ 2147483647 h 7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2" h="771">
                <a:moveTo>
                  <a:pt x="0" y="0"/>
                </a:moveTo>
                <a:lnTo>
                  <a:pt x="771" y="771"/>
                </a:lnTo>
                <a:lnTo>
                  <a:pt x="1542" y="4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6" name="Freeform 16"/>
          <p:cNvSpPr>
            <a:spLocks/>
          </p:cNvSpPr>
          <p:nvPr/>
        </p:nvSpPr>
        <p:spPr bwMode="auto">
          <a:xfrm>
            <a:off x="2124075" y="4941888"/>
            <a:ext cx="1511300" cy="1150937"/>
          </a:xfrm>
          <a:custGeom>
            <a:avLst/>
            <a:gdLst>
              <a:gd name="T0" fmla="*/ 0 w 952"/>
              <a:gd name="T1" fmla="*/ 0 h 725"/>
              <a:gd name="T2" fmla="*/ 2147483647 w 952"/>
              <a:gd name="T3" fmla="*/ 2147483647 h 725"/>
              <a:gd name="T4" fmla="*/ 2147483647 w 952"/>
              <a:gd name="T5" fmla="*/ 2147483647 h 725"/>
              <a:gd name="T6" fmla="*/ 0 w 952"/>
              <a:gd name="T7" fmla="*/ 0 h 7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2" h="725">
                <a:moveTo>
                  <a:pt x="0" y="0"/>
                </a:moveTo>
                <a:lnTo>
                  <a:pt x="952" y="499"/>
                </a:lnTo>
                <a:lnTo>
                  <a:pt x="272" y="72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7" name="Freeform 17"/>
          <p:cNvSpPr>
            <a:spLocks/>
          </p:cNvSpPr>
          <p:nvPr/>
        </p:nvSpPr>
        <p:spPr bwMode="auto">
          <a:xfrm>
            <a:off x="2555875" y="4365625"/>
            <a:ext cx="1079500" cy="1727200"/>
          </a:xfrm>
          <a:custGeom>
            <a:avLst/>
            <a:gdLst>
              <a:gd name="T0" fmla="*/ 0 w 680"/>
              <a:gd name="T1" fmla="*/ 2147483647 h 1088"/>
              <a:gd name="T2" fmla="*/ 2147483647 w 680"/>
              <a:gd name="T3" fmla="*/ 0 h 1088"/>
              <a:gd name="T4" fmla="*/ 2147483647 w 680"/>
              <a:gd name="T5" fmla="*/ 2147483647 h 1088"/>
              <a:gd name="T6" fmla="*/ 2147483647 w 680"/>
              <a:gd name="T7" fmla="*/ 2147483647 h 1088"/>
              <a:gd name="T8" fmla="*/ 0 w 680"/>
              <a:gd name="T9" fmla="*/ 2147483647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" h="1088">
                <a:moveTo>
                  <a:pt x="0" y="1088"/>
                </a:moveTo>
                <a:lnTo>
                  <a:pt x="136" y="0"/>
                </a:lnTo>
                <a:lnTo>
                  <a:pt x="680" y="862"/>
                </a:lnTo>
                <a:lnTo>
                  <a:pt x="181" y="589"/>
                </a:lnTo>
                <a:lnTo>
                  <a:pt x="0" y="10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1187450" y="14128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А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2484438" y="15573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В</a:t>
            </a:r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1692275" y="2781300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О</a:t>
            </a:r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1619250" y="19891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К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11188" y="364490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С</a:t>
            </a:r>
          </a:p>
        </p:txBody>
      </p:sp>
      <p:sp>
        <p:nvSpPr>
          <p:cNvPr id="8213" name="Text Box 23"/>
          <p:cNvSpPr txBox="1">
            <a:spLocks noChangeArrowheads="1"/>
          </p:cNvSpPr>
          <p:nvPr/>
        </p:nvSpPr>
        <p:spPr bwMode="auto">
          <a:xfrm>
            <a:off x="180975" y="2276475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FF0066"/>
                </a:solidFill>
              </a:rPr>
              <a:t>а)</a:t>
            </a:r>
          </a:p>
        </p:txBody>
      </p:sp>
      <p:sp>
        <p:nvSpPr>
          <p:cNvPr id="8214" name="Text Box 24"/>
          <p:cNvSpPr txBox="1">
            <a:spLocks noChangeArrowheads="1"/>
          </p:cNvSpPr>
          <p:nvPr/>
        </p:nvSpPr>
        <p:spPr bwMode="auto">
          <a:xfrm>
            <a:off x="4206586" y="3024975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FF0066"/>
                </a:solidFill>
              </a:rPr>
              <a:t>б)</a:t>
            </a: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1403350" y="45085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i="1">
                <a:solidFill>
                  <a:srgbClr val="FF0066"/>
                </a:solidFill>
              </a:rPr>
              <a:t>в</a:t>
            </a:r>
            <a:r>
              <a:rPr lang="ru-RU" sz="200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5597743" y="2259667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/>
              <a:t>М</a:t>
            </a:r>
          </a:p>
        </p:txBody>
      </p:sp>
      <p:sp>
        <p:nvSpPr>
          <p:cNvPr id="8217" name="Text Box 27"/>
          <p:cNvSpPr txBox="1">
            <a:spLocks noChangeArrowheads="1"/>
          </p:cNvSpPr>
          <p:nvPr/>
        </p:nvSpPr>
        <p:spPr bwMode="auto">
          <a:xfrm>
            <a:off x="4067175" y="3694907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N</a:t>
            </a:r>
            <a:endParaRPr lang="ru-RU" dirty="0"/>
          </a:p>
        </p:txBody>
      </p:sp>
      <p:sp>
        <p:nvSpPr>
          <p:cNvPr id="8218" name="Text Box 28"/>
          <p:cNvSpPr txBox="1">
            <a:spLocks noChangeArrowheads="1"/>
          </p:cNvSpPr>
          <p:nvPr/>
        </p:nvSpPr>
        <p:spPr bwMode="auto">
          <a:xfrm>
            <a:off x="5580063" y="48688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</a:t>
            </a:r>
            <a:endParaRPr lang="ru-RU"/>
          </a:p>
        </p:txBody>
      </p:sp>
      <p:sp>
        <p:nvSpPr>
          <p:cNvPr id="8219" name="Text Box 29"/>
          <p:cNvSpPr txBox="1">
            <a:spLocks noChangeArrowheads="1"/>
          </p:cNvSpPr>
          <p:nvPr/>
        </p:nvSpPr>
        <p:spPr bwMode="auto">
          <a:xfrm>
            <a:off x="6960393" y="4493563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D</a:t>
            </a:r>
            <a:endParaRPr lang="ru-RU" dirty="0"/>
          </a:p>
        </p:txBody>
      </p:sp>
      <p:sp>
        <p:nvSpPr>
          <p:cNvPr id="8220" name="Text Box 30"/>
          <p:cNvSpPr txBox="1">
            <a:spLocks noChangeArrowheads="1"/>
          </p:cNvSpPr>
          <p:nvPr/>
        </p:nvSpPr>
        <p:spPr bwMode="auto">
          <a:xfrm>
            <a:off x="5516274" y="392588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</a:t>
            </a:r>
            <a:endParaRPr lang="ru-RU" dirty="0"/>
          </a:p>
        </p:txBody>
      </p:sp>
      <p:sp>
        <p:nvSpPr>
          <p:cNvPr id="8221" name="Text Box 31"/>
          <p:cNvSpPr txBox="1">
            <a:spLocks noChangeArrowheads="1"/>
          </p:cNvSpPr>
          <p:nvPr/>
        </p:nvSpPr>
        <p:spPr bwMode="auto">
          <a:xfrm>
            <a:off x="2700338" y="40052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</a:t>
            </a:r>
            <a:endParaRPr lang="ru-RU"/>
          </a:p>
        </p:txBody>
      </p:sp>
      <p:sp>
        <p:nvSpPr>
          <p:cNvPr id="8222" name="Text Box 32"/>
          <p:cNvSpPr txBox="1">
            <a:spLocks noChangeArrowheads="1"/>
          </p:cNvSpPr>
          <p:nvPr/>
        </p:nvSpPr>
        <p:spPr bwMode="auto">
          <a:xfrm>
            <a:off x="3635375" y="57340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</a:t>
            </a:r>
            <a:endParaRPr lang="ru-RU"/>
          </a:p>
        </p:txBody>
      </p:sp>
      <p:sp>
        <p:nvSpPr>
          <p:cNvPr id="8223" name="Text Box 33"/>
          <p:cNvSpPr txBox="1">
            <a:spLocks noChangeArrowheads="1"/>
          </p:cNvSpPr>
          <p:nvPr/>
        </p:nvSpPr>
        <p:spPr bwMode="auto">
          <a:xfrm>
            <a:off x="2339975" y="616585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K</a:t>
            </a:r>
            <a:endParaRPr lang="ru-RU"/>
          </a:p>
        </p:txBody>
      </p:sp>
      <p:sp>
        <p:nvSpPr>
          <p:cNvPr id="8224" name="Text Box 34"/>
          <p:cNvSpPr txBox="1">
            <a:spLocks noChangeArrowheads="1"/>
          </p:cNvSpPr>
          <p:nvPr/>
        </p:nvSpPr>
        <p:spPr bwMode="auto">
          <a:xfrm>
            <a:off x="1908175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</a:t>
            </a:r>
            <a:endParaRPr lang="ru-RU"/>
          </a:p>
        </p:txBody>
      </p:sp>
      <p:sp>
        <p:nvSpPr>
          <p:cNvPr id="8225" name="Text Box 35"/>
          <p:cNvSpPr txBox="1">
            <a:spLocks noChangeArrowheads="1"/>
          </p:cNvSpPr>
          <p:nvPr/>
        </p:nvSpPr>
        <p:spPr bwMode="auto">
          <a:xfrm>
            <a:off x="2771775" y="50133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</a:t>
            </a:r>
            <a:endParaRPr lang="ru-RU"/>
          </a:p>
        </p:txBody>
      </p:sp>
      <p:grpSp>
        <p:nvGrpSpPr>
          <p:cNvPr id="22592" name="Group 64"/>
          <p:cNvGrpSpPr>
            <a:grpSpLocks/>
          </p:cNvGrpSpPr>
          <p:nvPr/>
        </p:nvGrpSpPr>
        <p:grpSpPr bwMode="auto">
          <a:xfrm>
            <a:off x="1116013" y="2554288"/>
            <a:ext cx="762000" cy="874712"/>
            <a:chOff x="687" y="1609"/>
            <a:chExt cx="496" cy="546"/>
          </a:xfrm>
        </p:grpSpPr>
        <p:sp>
          <p:nvSpPr>
            <p:cNvPr id="8243" name="Freeform 36"/>
            <p:cNvSpPr>
              <a:spLocks/>
            </p:cNvSpPr>
            <p:nvPr/>
          </p:nvSpPr>
          <p:spPr bwMode="auto">
            <a:xfrm>
              <a:off x="687" y="2109"/>
              <a:ext cx="84" cy="46"/>
            </a:xfrm>
            <a:custGeom>
              <a:avLst/>
              <a:gdLst>
                <a:gd name="T0" fmla="*/ 0 w 84"/>
                <a:gd name="T1" fmla="*/ 9 h 46"/>
                <a:gd name="T2" fmla="*/ 84 w 84"/>
                <a:gd name="T3" fmla="*/ 46 h 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4" h="46">
                  <a:moveTo>
                    <a:pt x="0" y="9"/>
                  </a:moveTo>
                  <a:cubicBezTo>
                    <a:pt x="29" y="0"/>
                    <a:pt x="84" y="0"/>
                    <a:pt x="84" y="4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44" name="Freeform 37"/>
            <p:cNvSpPr>
              <a:spLocks/>
            </p:cNvSpPr>
            <p:nvPr/>
          </p:nvSpPr>
          <p:spPr bwMode="auto">
            <a:xfrm>
              <a:off x="1022" y="1609"/>
              <a:ext cx="161" cy="45"/>
            </a:xfrm>
            <a:custGeom>
              <a:avLst/>
              <a:gdLst>
                <a:gd name="T0" fmla="*/ 0 w 161"/>
                <a:gd name="T1" fmla="*/ 26 h 45"/>
                <a:gd name="T2" fmla="*/ 130 w 161"/>
                <a:gd name="T3" fmla="*/ 17 h 45"/>
                <a:gd name="T4" fmla="*/ 158 w 161"/>
                <a:gd name="T5" fmla="*/ 45 h 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" h="45">
                  <a:moveTo>
                    <a:pt x="0" y="26"/>
                  </a:moveTo>
                  <a:cubicBezTo>
                    <a:pt x="80" y="0"/>
                    <a:pt x="37" y="6"/>
                    <a:pt x="130" y="17"/>
                  </a:cubicBezTo>
                  <a:cubicBezTo>
                    <a:pt x="161" y="37"/>
                    <a:pt x="158" y="24"/>
                    <a:pt x="158" y="45"/>
                  </a:cubicBezTo>
                </a:path>
              </a:pathLst>
            </a:custGeom>
            <a:noFill/>
            <a:ln w="952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227" name="Freeform 38"/>
          <p:cNvSpPr>
            <a:spLocks/>
          </p:cNvSpPr>
          <p:nvPr/>
        </p:nvSpPr>
        <p:spPr bwMode="auto">
          <a:xfrm>
            <a:off x="1681163" y="1938338"/>
            <a:ext cx="236537" cy="82550"/>
          </a:xfrm>
          <a:custGeom>
            <a:avLst/>
            <a:gdLst>
              <a:gd name="T0" fmla="*/ 0 w 149"/>
              <a:gd name="T1" fmla="*/ 2147483647 h 52"/>
              <a:gd name="T2" fmla="*/ 2147483647 w 149"/>
              <a:gd name="T3" fmla="*/ 2147483647 h 52"/>
              <a:gd name="T4" fmla="*/ 2147483647 w 149"/>
              <a:gd name="T5" fmla="*/ 2147483647 h 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9" h="52">
                <a:moveTo>
                  <a:pt x="0" y="24"/>
                </a:moveTo>
                <a:cubicBezTo>
                  <a:pt x="42" y="11"/>
                  <a:pt x="79" y="0"/>
                  <a:pt x="121" y="15"/>
                </a:cubicBezTo>
                <a:cubicBezTo>
                  <a:pt x="142" y="46"/>
                  <a:pt x="131" y="34"/>
                  <a:pt x="149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2579" name="Group 51"/>
          <p:cNvGrpSpPr>
            <a:grpSpLocks/>
          </p:cNvGrpSpPr>
          <p:nvPr/>
        </p:nvGrpSpPr>
        <p:grpSpPr bwMode="auto">
          <a:xfrm>
            <a:off x="5512594" y="2797175"/>
            <a:ext cx="588963" cy="1379538"/>
            <a:chOff x="3475" y="1496"/>
            <a:chExt cx="371" cy="869"/>
          </a:xfrm>
        </p:grpSpPr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3484" y="1496"/>
              <a:ext cx="214" cy="50"/>
            </a:xfrm>
            <a:custGeom>
              <a:avLst/>
              <a:gdLst>
                <a:gd name="T0" fmla="*/ 0 w 214"/>
                <a:gd name="T1" fmla="*/ 0 h 50"/>
                <a:gd name="T2" fmla="*/ 102 w 214"/>
                <a:gd name="T3" fmla="*/ 46 h 50"/>
                <a:gd name="T4" fmla="*/ 214 w 214"/>
                <a:gd name="T5" fmla="*/ 28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" h="50">
                  <a:moveTo>
                    <a:pt x="0" y="0"/>
                  </a:moveTo>
                  <a:cubicBezTo>
                    <a:pt x="69" y="46"/>
                    <a:pt x="34" y="33"/>
                    <a:pt x="102" y="46"/>
                  </a:cubicBezTo>
                  <a:cubicBezTo>
                    <a:pt x="202" y="36"/>
                    <a:pt x="167" y="50"/>
                    <a:pt x="214" y="28"/>
                  </a:cubicBezTo>
                </a:path>
              </a:pathLst>
            </a:custGeom>
            <a:noFill/>
            <a:ln w="28575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3475" y="2220"/>
              <a:ext cx="371" cy="145"/>
            </a:xfrm>
            <a:custGeom>
              <a:avLst/>
              <a:gdLst>
                <a:gd name="T0" fmla="*/ 0 w 371"/>
                <a:gd name="T1" fmla="*/ 0 h 145"/>
                <a:gd name="T2" fmla="*/ 65 w 371"/>
                <a:gd name="T3" fmla="*/ 75 h 145"/>
                <a:gd name="T4" fmla="*/ 139 w 371"/>
                <a:gd name="T5" fmla="*/ 121 h 145"/>
                <a:gd name="T6" fmla="*/ 167 w 371"/>
                <a:gd name="T7" fmla="*/ 130 h 145"/>
                <a:gd name="T8" fmla="*/ 371 w 371"/>
                <a:gd name="T9" fmla="*/ 103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145">
                  <a:moveTo>
                    <a:pt x="0" y="0"/>
                  </a:moveTo>
                  <a:cubicBezTo>
                    <a:pt x="43" y="65"/>
                    <a:pt x="18" y="43"/>
                    <a:pt x="65" y="75"/>
                  </a:cubicBezTo>
                  <a:cubicBezTo>
                    <a:pt x="94" y="119"/>
                    <a:pt x="72" y="100"/>
                    <a:pt x="139" y="121"/>
                  </a:cubicBezTo>
                  <a:cubicBezTo>
                    <a:pt x="148" y="124"/>
                    <a:pt x="167" y="130"/>
                    <a:pt x="167" y="130"/>
                  </a:cubicBezTo>
                  <a:cubicBezTo>
                    <a:pt x="173" y="130"/>
                    <a:pt x="329" y="145"/>
                    <a:pt x="371" y="103"/>
                  </a:cubicBez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582" name="Group 54"/>
          <p:cNvGrpSpPr>
            <a:grpSpLocks/>
          </p:cNvGrpSpPr>
          <p:nvPr/>
        </p:nvGrpSpPr>
        <p:grpSpPr bwMode="auto">
          <a:xfrm>
            <a:off x="5455444" y="3743108"/>
            <a:ext cx="825500" cy="1357313"/>
            <a:chOff x="3410" y="2090"/>
            <a:chExt cx="520" cy="855"/>
          </a:xfrm>
        </p:grpSpPr>
        <p:sp>
          <p:nvSpPr>
            <p:cNvPr id="8239" name="Freeform 52"/>
            <p:cNvSpPr>
              <a:spLocks/>
            </p:cNvSpPr>
            <p:nvPr/>
          </p:nvSpPr>
          <p:spPr bwMode="auto">
            <a:xfrm>
              <a:off x="3410" y="2090"/>
              <a:ext cx="520" cy="279"/>
            </a:xfrm>
            <a:custGeom>
              <a:avLst/>
              <a:gdLst>
                <a:gd name="T0" fmla="*/ 0 w 520"/>
                <a:gd name="T1" fmla="*/ 112 h 279"/>
                <a:gd name="T2" fmla="*/ 83 w 520"/>
                <a:gd name="T3" fmla="*/ 65 h 279"/>
                <a:gd name="T4" fmla="*/ 130 w 520"/>
                <a:gd name="T5" fmla="*/ 19 h 279"/>
                <a:gd name="T6" fmla="*/ 185 w 520"/>
                <a:gd name="T7" fmla="*/ 0 h 279"/>
                <a:gd name="T8" fmla="*/ 445 w 520"/>
                <a:gd name="T9" fmla="*/ 65 h 279"/>
                <a:gd name="T10" fmla="*/ 501 w 520"/>
                <a:gd name="T11" fmla="*/ 205 h 279"/>
                <a:gd name="T12" fmla="*/ 511 w 520"/>
                <a:gd name="T13" fmla="*/ 251 h 279"/>
                <a:gd name="T14" fmla="*/ 520 w 520"/>
                <a:gd name="T15" fmla="*/ 279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0" h="279">
                  <a:moveTo>
                    <a:pt x="0" y="112"/>
                  </a:moveTo>
                  <a:cubicBezTo>
                    <a:pt x="34" y="101"/>
                    <a:pt x="49" y="77"/>
                    <a:pt x="83" y="65"/>
                  </a:cubicBezTo>
                  <a:cubicBezTo>
                    <a:pt x="101" y="39"/>
                    <a:pt x="100" y="33"/>
                    <a:pt x="130" y="19"/>
                  </a:cubicBezTo>
                  <a:cubicBezTo>
                    <a:pt x="148" y="11"/>
                    <a:pt x="185" y="0"/>
                    <a:pt x="185" y="0"/>
                  </a:cubicBezTo>
                  <a:cubicBezTo>
                    <a:pt x="300" y="8"/>
                    <a:pt x="357" y="6"/>
                    <a:pt x="445" y="65"/>
                  </a:cubicBezTo>
                  <a:cubicBezTo>
                    <a:pt x="474" y="107"/>
                    <a:pt x="485" y="156"/>
                    <a:pt x="501" y="205"/>
                  </a:cubicBezTo>
                  <a:cubicBezTo>
                    <a:pt x="506" y="220"/>
                    <a:pt x="507" y="236"/>
                    <a:pt x="511" y="251"/>
                  </a:cubicBezTo>
                  <a:cubicBezTo>
                    <a:pt x="513" y="260"/>
                    <a:pt x="520" y="279"/>
                    <a:pt x="520" y="279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40" name="Freeform 53"/>
            <p:cNvSpPr>
              <a:spLocks/>
            </p:cNvSpPr>
            <p:nvPr/>
          </p:nvSpPr>
          <p:spPr bwMode="auto">
            <a:xfrm>
              <a:off x="3446" y="2815"/>
              <a:ext cx="335" cy="130"/>
            </a:xfrm>
            <a:custGeom>
              <a:avLst/>
              <a:gdLst>
                <a:gd name="T0" fmla="*/ 1 w 335"/>
                <a:gd name="T1" fmla="*/ 46 h 130"/>
                <a:gd name="T2" fmla="*/ 75 w 335"/>
                <a:gd name="T3" fmla="*/ 19 h 130"/>
                <a:gd name="T4" fmla="*/ 131 w 335"/>
                <a:gd name="T5" fmla="*/ 0 h 130"/>
                <a:gd name="T6" fmla="*/ 224 w 335"/>
                <a:gd name="T7" fmla="*/ 9 h 130"/>
                <a:gd name="T8" fmla="*/ 335 w 335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130">
                  <a:moveTo>
                    <a:pt x="1" y="46"/>
                  </a:moveTo>
                  <a:cubicBezTo>
                    <a:pt x="106" y="25"/>
                    <a:pt x="0" y="52"/>
                    <a:pt x="75" y="19"/>
                  </a:cubicBezTo>
                  <a:cubicBezTo>
                    <a:pt x="93" y="11"/>
                    <a:pt x="131" y="0"/>
                    <a:pt x="131" y="0"/>
                  </a:cubicBezTo>
                  <a:cubicBezTo>
                    <a:pt x="162" y="3"/>
                    <a:pt x="194" y="2"/>
                    <a:pt x="224" y="9"/>
                  </a:cubicBezTo>
                  <a:cubicBezTo>
                    <a:pt x="252" y="16"/>
                    <a:pt x="323" y="104"/>
                    <a:pt x="335" y="130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583" name="Freeform 55"/>
          <p:cNvSpPr>
            <a:spLocks/>
          </p:cNvSpPr>
          <p:nvPr/>
        </p:nvSpPr>
        <p:spPr bwMode="auto">
          <a:xfrm>
            <a:off x="2728913" y="4572000"/>
            <a:ext cx="176212" cy="58738"/>
          </a:xfrm>
          <a:custGeom>
            <a:avLst/>
            <a:gdLst>
              <a:gd name="T0" fmla="*/ 0 w 111"/>
              <a:gd name="T1" fmla="*/ 2147483647 h 37"/>
              <a:gd name="T2" fmla="*/ 2147483647 w 111"/>
              <a:gd name="T3" fmla="*/ 2147483647 h 37"/>
              <a:gd name="T4" fmla="*/ 2147483647 w 111"/>
              <a:gd name="T5" fmla="*/ 0 h 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" h="37">
                <a:moveTo>
                  <a:pt x="0" y="37"/>
                </a:moveTo>
                <a:cubicBezTo>
                  <a:pt x="7" y="36"/>
                  <a:pt x="72" y="24"/>
                  <a:pt x="83" y="19"/>
                </a:cubicBezTo>
                <a:cubicBezTo>
                  <a:pt x="93" y="15"/>
                  <a:pt x="111" y="0"/>
                  <a:pt x="111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84" name="Freeform 56"/>
          <p:cNvSpPr>
            <a:spLocks/>
          </p:cNvSpPr>
          <p:nvPr/>
        </p:nvSpPr>
        <p:spPr bwMode="auto">
          <a:xfrm>
            <a:off x="2773363" y="5427663"/>
            <a:ext cx="234950" cy="79375"/>
          </a:xfrm>
          <a:custGeom>
            <a:avLst/>
            <a:gdLst>
              <a:gd name="T0" fmla="*/ 0 w 148"/>
              <a:gd name="T1" fmla="*/ 2147483647 h 50"/>
              <a:gd name="T2" fmla="*/ 2147483647 w 148"/>
              <a:gd name="T3" fmla="*/ 0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8" h="50">
                <a:moveTo>
                  <a:pt x="0" y="46"/>
                </a:moveTo>
                <a:cubicBezTo>
                  <a:pt x="85" y="39"/>
                  <a:pt x="98" y="50"/>
                  <a:pt x="148" y="0"/>
                </a:cubicBezTo>
              </a:path>
            </a:pathLst>
          </a:custGeom>
          <a:noFill/>
          <a:ln w="28575" cmpd="sng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85" name="Freeform 57"/>
          <p:cNvSpPr>
            <a:spLocks/>
          </p:cNvSpPr>
          <p:nvPr/>
        </p:nvSpPr>
        <p:spPr bwMode="auto">
          <a:xfrm>
            <a:off x="2212975" y="5113338"/>
            <a:ext cx="225425" cy="92075"/>
          </a:xfrm>
          <a:custGeom>
            <a:avLst/>
            <a:gdLst>
              <a:gd name="T0" fmla="*/ 0 w 142"/>
              <a:gd name="T1" fmla="*/ 2147483647 h 58"/>
              <a:gd name="T2" fmla="*/ 2147483647 w 142"/>
              <a:gd name="T3" fmla="*/ 2147483647 h 58"/>
              <a:gd name="T4" fmla="*/ 2147483647 w 142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" h="58">
                <a:moveTo>
                  <a:pt x="0" y="49"/>
                </a:moveTo>
                <a:cubicBezTo>
                  <a:pt x="37" y="45"/>
                  <a:pt x="84" y="58"/>
                  <a:pt x="111" y="31"/>
                </a:cubicBezTo>
                <a:cubicBezTo>
                  <a:pt x="142" y="0"/>
                  <a:pt x="103" y="3"/>
                  <a:pt x="130" y="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2588" name="Group 60"/>
          <p:cNvGrpSpPr>
            <a:grpSpLocks/>
          </p:cNvGrpSpPr>
          <p:nvPr/>
        </p:nvGrpSpPr>
        <p:grpSpPr bwMode="auto">
          <a:xfrm>
            <a:off x="2698750" y="5235575"/>
            <a:ext cx="693738" cy="590550"/>
            <a:chOff x="1700" y="3298"/>
            <a:chExt cx="437" cy="372"/>
          </a:xfrm>
        </p:grpSpPr>
        <p:sp>
          <p:nvSpPr>
            <p:cNvPr id="8237" name="Freeform 58"/>
            <p:cNvSpPr>
              <a:spLocks/>
            </p:cNvSpPr>
            <p:nvPr/>
          </p:nvSpPr>
          <p:spPr bwMode="auto">
            <a:xfrm>
              <a:off x="2090" y="3530"/>
              <a:ext cx="47" cy="140"/>
            </a:xfrm>
            <a:custGeom>
              <a:avLst/>
              <a:gdLst>
                <a:gd name="T0" fmla="*/ 47 w 47"/>
                <a:gd name="T1" fmla="*/ 0 h 140"/>
                <a:gd name="T2" fmla="*/ 0 w 47"/>
                <a:gd name="T3" fmla="*/ 140 h 1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7" h="140">
                  <a:moveTo>
                    <a:pt x="47" y="0"/>
                  </a:moveTo>
                  <a:cubicBezTo>
                    <a:pt x="19" y="41"/>
                    <a:pt x="0" y="90"/>
                    <a:pt x="0" y="140"/>
                  </a:cubicBez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38" name="Freeform 59"/>
            <p:cNvSpPr>
              <a:spLocks/>
            </p:cNvSpPr>
            <p:nvPr/>
          </p:nvSpPr>
          <p:spPr bwMode="auto">
            <a:xfrm>
              <a:off x="1700" y="3298"/>
              <a:ext cx="19" cy="186"/>
            </a:xfrm>
            <a:custGeom>
              <a:avLst/>
              <a:gdLst>
                <a:gd name="T0" fmla="*/ 0 w 19"/>
                <a:gd name="T1" fmla="*/ 0 h 186"/>
                <a:gd name="T2" fmla="*/ 9 w 19"/>
                <a:gd name="T3" fmla="*/ 158 h 186"/>
                <a:gd name="T4" fmla="*/ 19 w 19"/>
                <a:gd name="T5" fmla="*/ 186 h 1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86">
                  <a:moveTo>
                    <a:pt x="0" y="0"/>
                  </a:moveTo>
                  <a:cubicBezTo>
                    <a:pt x="3" y="53"/>
                    <a:pt x="4" y="106"/>
                    <a:pt x="9" y="158"/>
                  </a:cubicBezTo>
                  <a:cubicBezTo>
                    <a:pt x="10" y="168"/>
                    <a:pt x="19" y="186"/>
                    <a:pt x="19" y="186"/>
                  </a:cubicBezTo>
                </a:path>
              </a:pathLst>
            </a:custGeom>
            <a:noFill/>
            <a:ln w="38100" cmpd="sng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591" name="Group 63"/>
          <p:cNvGrpSpPr>
            <a:grpSpLocks/>
          </p:cNvGrpSpPr>
          <p:nvPr/>
        </p:nvGrpSpPr>
        <p:grpSpPr bwMode="auto">
          <a:xfrm>
            <a:off x="2492375" y="5167313"/>
            <a:ext cx="604838" cy="838200"/>
            <a:chOff x="1570" y="3255"/>
            <a:chExt cx="381" cy="528"/>
          </a:xfrm>
        </p:grpSpPr>
        <p:sp>
          <p:nvSpPr>
            <p:cNvPr id="8235" name="Freeform 61"/>
            <p:cNvSpPr>
              <a:spLocks/>
            </p:cNvSpPr>
            <p:nvPr/>
          </p:nvSpPr>
          <p:spPr bwMode="auto">
            <a:xfrm>
              <a:off x="1570" y="3726"/>
              <a:ext cx="169" cy="57"/>
            </a:xfrm>
            <a:custGeom>
              <a:avLst/>
              <a:gdLst>
                <a:gd name="T0" fmla="*/ 0 w 169"/>
                <a:gd name="T1" fmla="*/ 9 h 57"/>
                <a:gd name="T2" fmla="*/ 130 w 169"/>
                <a:gd name="T3" fmla="*/ 27 h 57"/>
                <a:gd name="T4" fmla="*/ 158 w 169"/>
                <a:gd name="T5" fmla="*/ 55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57">
                  <a:moveTo>
                    <a:pt x="0" y="9"/>
                  </a:moveTo>
                  <a:cubicBezTo>
                    <a:pt x="44" y="13"/>
                    <a:pt x="96" y="0"/>
                    <a:pt x="130" y="27"/>
                  </a:cubicBezTo>
                  <a:cubicBezTo>
                    <a:pt x="169" y="57"/>
                    <a:pt x="133" y="55"/>
                    <a:pt x="158" y="55"/>
                  </a:cubicBez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36" name="Freeform 62"/>
            <p:cNvSpPr>
              <a:spLocks/>
            </p:cNvSpPr>
            <p:nvPr/>
          </p:nvSpPr>
          <p:spPr bwMode="auto">
            <a:xfrm>
              <a:off x="1700" y="3255"/>
              <a:ext cx="251" cy="173"/>
            </a:xfrm>
            <a:custGeom>
              <a:avLst/>
              <a:gdLst>
                <a:gd name="T0" fmla="*/ 0 w 251"/>
                <a:gd name="T1" fmla="*/ 15 h 173"/>
                <a:gd name="T2" fmla="*/ 205 w 251"/>
                <a:gd name="T3" fmla="*/ 34 h 173"/>
                <a:gd name="T4" fmla="*/ 251 w 251"/>
                <a:gd name="T5" fmla="*/ 173 h 1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73">
                  <a:moveTo>
                    <a:pt x="0" y="15"/>
                  </a:moveTo>
                  <a:cubicBezTo>
                    <a:pt x="74" y="6"/>
                    <a:pt x="137" y="0"/>
                    <a:pt x="205" y="34"/>
                  </a:cubicBezTo>
                  <a:cubicBezTo>
                    <a:pt x="221" y="83"/>
                    <a:pt x="251" y="119"/>
                    <a:pt x="251" y="173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834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83" grpId="0" animBg="1"/>
      <p:bldP spid="22584" grpId="0" animBg="1"/>
      <p:bldP spid="225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 bwMode="auto">
          <a:xfrm>
            <a:off x="611188" y="333375"/>
            <a:ext cx="7467600" cy="7381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Найдите </a:t>
            </a:r>
            <a:r>
              <a:rPr lang="ru-RU" sz="3200" b="1" i="1" cap="none" smtClean="0">
                <a:solidFill>
                  <a:srgbClr val="033DBF"/>
                </a:solidFill>
                <a:latin typeface="Arial" charset="0"/>
                <a:cs typeface="Arial" charset="0"/>
              </a:rPr>
              <a:t>Х</a:t>
            </a:r>
            <a:endParaRPr lang="ru-RU" sz="3200" i="1" cap="none" smtClean="0"/>
          </a:p>
        </p:txBody>
      </p:sp>
      <p:sp>
        <p:nvSpPr>
          <p:cNvPr id="3" name="Овал 2"/>
          <p:cNvSpPr/>
          <p:nvPr/>
        </p:nvSpPr>
        <p:spPr>
          <a:xfrm>
            <a:off x="1857375" y="1500188"/>
            <a:ext cx="4857750" cy="48577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14340" name="Группа 8"/>
          <p:cNvGrpSpPr>
            <a:grpSpLocks/>
          </p:cNvGrpSpPr>
          <p:nvPr/>
        </p:nvGrpSpPr>
        <p:grpSpPr bwMode="auto">
          <a:xfrm>
            <a:off x="2143125" y="1500188"/>
            <a:ext cx="2143125" cy="2430462"/>
            <a:chOff x="2143108" y="1500968"/>
            <a:chExt cx="2143934" cy="2428892"/>
          </a:xfrm>
        </p:grpSpPr>
        <p:cxnSp>
          <p:nvCxnSpPr>
            <p:cNvPr id="5" name="Прямая соединительная линия 4"/>
            <p:cNvCxnSpPr>
              <a:stCxn id="3" idx="0"/>
            </p:cNvCxnSpPr>
            <p:nvPr/>
          </p:nvCxnSpPr>
          <p:spPr>
            <a:xfrm rot="16200000" flipH="1">
              <a:off x="3071803" y="2714620"/>
              <a:ext cx="2428892" cy="1588"/>
            </a:xfrm>
            <a:prstGeom prst="line">
              <a:avLst/>
            </a:prstGeom>
            <a:ln w="50800">
              <a:solidFill>
                <a:srgbClr val="033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2143108" y="2714621"/>
              <a:ext cx="2143934" cy="1213654"/>
            </a:xfrm>
            <a:prstGeom prst="line">
              <a:avLst/>
            </a:prstGeom>
            <a:ln w="50800">
              <a:solidFill>
                <a:srgbClr val="033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Дуга 10"/>
          <p:cNvSpPr/>
          <p:nvPr/>
        </p:nvSpPr>
        <p:spPr>
          <a:xfrm rot="5091335">
            <a:off x="3017044" y="2515394"/>
            <a:ext cx="2417762" cy="2343150"/>
          </a:xfrm>
          <a:prstGeom prst="arc">
            <a:avLst>
              <a:gd name="adj1" fmla="val 11351957"/>
              <a:gd name="adj2" fmla="val 6855314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42" name="TextBox 12"/>
          <p:cNvSpPr txBox="1">
            <a:spLocks noChangeArrowheads="1"/>
          </p:cNvSpPr>
          <p:nvPr/>
        </p:nvSpPr>
        <p:spPr bwMode="auto">
          <a:xfrm>
            <a:off x="357188" y="1500188"/>
            <a:ext cx="1071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/>
              <a:t>№1</a:t>
            </a:r>
          </a:p>
        </p:txBody>
      </p:sp>
      <p:sp>
        <p:nvSpPr>
          <p:cNvPr id="14343" name="TextBox 13"/>
          <p:cNvSpPr txBox="1">
            <a:spLocks noChangeArrowheads="1"/>
          </p:cNvSpPr>
          <p:nvPr/>
        </p:nvSpPr>
        <p:spPr bwMode="auto">
          <a:xfrm>
            <a:off x="3000375" y="2357438"/>
            <a:ext cx="857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/>
              <a:t>60</a:t>
            </a:r>
            <a:r>
              <a:rPr lang="ru-RU" sz="3200" b="1">
                <a:sym typeface="Symbol" pitchFamily="18" charset="2"/>
              </a:rPr>
              <a:t></a:t>
            </a:r>
            <a:endParaRPr lang="ru-RU" sz="3200" b="1"/>
          </a:p>
        </p:txBody>
      </p: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4000500" y="4143375"/>
            <a:ext cx="4286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ym typeface="Symbol" pitchFamily="18" charset="2"/>
              </a:rPr>
              <a:t>x</a:t>
            </a:r>
            <a:endParaRPr lang="ru-RU" sz="4400" b="1"/>
          </a:p>
        </p:txBody>
      </p:sp>
      <p:grpSp>
        <p:nvGrpSpPr>
          <p:cNvPr id="14345" name="Группа 16"/>
          <p:cNvGrpSpPr>
            <a:grpSpLocks/>
          </p:cNvGrpSpPr>
          <p:nvPr/>
        </p:nvGrpSpPr>
        <p:grpSpPr bwMode="auto">
          <a:xfrm>
            <a:off x="3352800" y="2713038"/>
            <a:ext cx="1149350" cy="1047750"/>
            <a:chOff x="3353376" y="2713182"/>
            <a:chExt cx="1148391" cy="1047891"/>
          </a:xfrm>
        </p:grpSpPr>
        <p:sp>
          <p:nvSpPr>
            <p:cNvPr id="10" name="Дуга 9"/>
            <p:cNvSpPr/>
            <p:nvPr/>
          </p:nvSpPr>
          <p:spPr>
            <a:xfrm rot="19713049">
              <a:off x="3353376" y="2713182"/>
              <a:ext cx="1148391" cy="849426"/>
            </a:xfrm>
            <a:prstGeom prst="arc">
              <a:avLst>
                <a:gd name="adj1" fmla="val 11015567"/>
                <a:gd name="adj2" fmla="val 20777761"/>
              </a:avLst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Дуга 15"/>
            <p:cNvSpPr/>
            <p:nvPr/>
          </p:nvSpPr>
          <p:spPr>
            <a:xfrm rot="19713049">
              <a:off x="3491374" y="2813207"/>
              <a:ext cx="999291" cy="947866"/>
            </a:xfrm>
            <a:prstGeom prst="arc">
              <a:avLst>
                <a:gd name="adj1" fmla="val 11015567"/>
                <a:gd name="adj2" fmla="val 20579330"/>
              </a:avLst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24128" y="908720"/>
            <a:ext cx="34198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360</a:t>
            </a:r>
            <a:r>
              <a:rPr lang="ru-RU" sz="4000" b="1" dirty="0" smtClean="0">
                <a:solidFill>
                  <a:srgbClr val="FF0000"/>
                </a:solidFill>
                <a:sym typeface="Symbol" pitchFamily="18" charset="2"/>
              </a:rPr>
              <a:t>-</a:t>
            </a:r>
            <a:r>
              <a:rPr lang="ru-RU" sz="4000" b="1" dirty="0" smtClean="0">
                <a:solidFill>
                  <a:srgbClr val="FF0000"/>
                </a:solidFill>
              </a:rPr>
              <a:t>60</a:t>
            </a:r>
            <a:r>
              <a:rPr lang="ru-RU" sz="4000" b="1" dirty="0" smtClean="0">
                <a:solidFill>
                  <a:srgbClr val="FF0000"/>
                </a:solidFill>
                <a:sym typeface="Symbol" pitchFamily="18" charset="2"/>
              </a:rPr>
              <a:t></a:t>
            </a:r>
            <a:r>
              <a:rPr lang="ru-RU" sz="4000" b="1" dirty="0" smtClean="0">
                <a:solidFill>
                  <a:srgbClr val="FF0000"/>
                </a:solidFill>
              </a:rPr>
              <a:t>=300</a:t>
            </a:r>
            <a:r>
              <a:rPr lang="ru-RU" sz="4000" b="1" dirty="0">
                <a:solidFill>
                  <a:srgbClr val="FF0000"/>
                </a:solidFill>
                <a:sym typeface="Symbol" pitchFamily="18" charset="2"/>
              </a:rPr>
              <a:t>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4347" name="Прямоугольник 18"/>
          <p:cNvSpPr>
            <a:spLocks noChangeArrowheads="1"/>
          </p:cNvSpPr>
          <p:nvPr/>
        </p:nvSpPr>
        <p:spPr bwMode="auto">
          <a:xfrm>
            <a:off x="4286250" y="3571875"/>
            <a:ext cx="584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/>
              <a:t>О</a:t>
            </a:r>
          </a:p>
        </p:txBody>
      </p:sp>
      <p:sp>
        <p:nvSpPr>
          <p:cNvPr id="17" name="Овал 16"/>
          <p:cNvSpPr/>
          <p:nvPr/>
        </p:nvSpPr>
        <p:spPr>
          <a:xfrm>
            <a:off x="4214813" y="38576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288</Words>
  <Application>Microsoft Office PowerPoint</Application>
  <PresentationFormat>Экран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Углы, вписанные в окружность</vt:lpstr>
      <vt:lpstr>Плоский угол</vt:lpstr>
      <vt:lpstr>Центральный угол</vt:lpstr>
      <vt:lpstr>Дуга окружности, соответствующая центральному углу</vt:lpstr>
      <vt:lpstr>Вписанный угол</vt:lpstr>
      <vt:lpstr>Вписанный угол</vt:lpstr>
      <vt:lpstr>На чертеже укажите вписанные и соответствующие им центральные углы</vt:lpstr>
      <vt:lpstr>Проверьте решение:  «На чертеже укажите вписанные и соответствующие им центральные углы»                                    а) &lt;АСВ – вписанный &lt;АОВ- центральный  - опираются на дугу АВ                                                                     б) &lt;NMD – вписанный &lt;NCD- центральный,–  опираются на дугу NРD                                                                            &lt;NPD – вписанный, &lt;NCD- центральный - опираются на дугу  NМD                                                                      в) &lt;KSF,KRF– вписанные &lt;KLF- центральный- опираются на дугу KL                                                                        &lt;KFS – вписанный &lt;KLS- центральный- опираются на дугу KS </vt:lpstr>
      <vt:lpstr>Найдите Х</vt:lpstr>
      <vt:lpstr>Найдите Х</vt:lpstr>
      <vt:lpstr>Найдите Х</vt:lpstr>
      <vt:lpstr>Найдите Х</vt:lpstr>
      <vt:lpstr>Найдите Х</vt:lpstr>
      <vt:lpstr>Найдите Х</vt:lpstr>
      <vt:lpstr>Решение задач 2,4,5,6 оформить в тетради, ввести все необходимые обозначения на чертежах.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Углы, вписанные в окружность</dc:title>
  <dc:creator>Админ</dc:creator>
  <cp:lastModifiedBy>Админ</cp:lastModifiedBy>
  <cp:revision>6</cp:revision>
  <dcterms:created xsi:type="dcterms:W3CDTF">2020-04-05T03:43:30Z</dcterms:created>
  <dcterms:modified xsi:type="dcterms:W3CDTF">2020-04-05T05:57:47Z</dcterms:modified>
</cp:coreProperties>
</file>