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300" r:id="rId3"/>
    <p:sldId id="301" r:id="rId4"/>
    <p:sldId id="283" r:id="rId5"/>
    <p:sldId id="284" r:id="rId6"/>
    <p:sldId id="288" r:id="rId7"/>
    <p:sldId id="302" r:id="rId8"/>
    <p:sldId id="291" r:id="rId9"/>
    <p:sldId id="268" r:id="rId10"/>
    <p:sldId id="269" r:id="rId11"/>
    <p:sldId id="271" r:id="rId12"/>
    <p:sldId id="292" r:id="rId13"/>
    <p:sldId id="293" r:id="rId14"/>
    <p:sldId id="294" r:id="rId15"/>
    <p:sldId id="295" r:id="rId16"/>
    <p:sldId id="306" r:id="rId17"/>
    <p:sldId id="307" r:id="rId18"/>
    <p:sldId id="297" r:id="rId19"/>
    <p:sldId id="259" r:id="rId20"/>
    <p:sldId id="264" r:id="rId21"/>
    <p:sldId id="265" r:id="rId22"/>
    <p:sldId id="266" r:id="rId23"/>
    <p:sldId id="281" r:id="rId24"/>
    <p:sldId id="303" r:id="rId25"/>
    <p:sldId id="263" r:id="rId26"/>
    <p:sldId id="308" r:id="rId27"/>
    <p:sldId id="30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8" autoAdjust="0"/>
    <p:restoredTop sz="80180" autoAdjust="0"/>
  </p:normalViewPr>
  <p:slideViewPr>
    <p:cSldViewPr>
      <p:cViewPr>
        <p:scale>
          <a:sx n="100" d="100"/>
          <a:sy n="100" d="100"/>
        </p:scale>
        <p:origin x="-19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08597-C0D8-4B0A-BC48-867D553DD553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D1C9-BD38-46A8-9645-22CB40C23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2016</a:t>
            </a:r>
            <a:r>
              <a:rPr lang="ko-KR" altLang="en-US" sz="1200" dirty="0" smtClean="0"/>
              <a:t>년 서울시에서의 면허 소지자는 </a:t>
            </a:r>
            <a:r>
              <a:rPr lang="en-US" altLang="ko-KR" sz="1200" dirty="0" smtClean="0"/>
              <a:t>40</a:t>
            </a:r>
            <a:r>
              <a:rPr lang="ko-KR" altLang="en-US" sz="1200" dirty="0" smtClean="0"/>
              <a:t>대가 가장 많았음</a:t>
            </a:r>
            <a:endParaRPr lang="en-US" altLang="ko-KR" sz="1200" dirty="0" smtClean="0"/>
          </a:p>
          <a:p>
            <a:r>
              <a:rPr lang="ko-KR" altLang="en-US" sz="1200" dirty="0" smtClean="0"/>
              <a:t>연령별 사고 비율에서는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대가 가장 많았음</a:t>
            </a:r>
            <a:endParaRPr lang="en-US" altLang="ko-KR" sz="1200" dirty="0" smtClean="0"/>
          </a:p>
          <a:p>
            <a:r>
              <a:rPr lang="ko-KR" altLang="en-US" sz="1200" dirty="0" smtClean="0"/>
              <a:t>대부분의 사고는 맑은 날씨에서 발생</a:t>
            </a:r>
            <a:endParaRPr lang="en-US" altLang="ko-KR" sz="1200" dirty="0" smtClean="0"/>
          </a:p>
          <a:p>
            <a:r>
              <a:rPr lang="ko-KR" altLang="en-US" sz="1200" dirty="0" smtClean="0"/>
              <a:t>맑은 날씨인 경우가 다수여서 생기는 문제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0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0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교차로 주변에서 안전운전 불이행 사고가 많음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교량과 철길건널목 주변에서는 안전거리미확보에 의한 사고가 많았음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31BB-71E4-46CB-BFB5-961E0C43A6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1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안전운전 의무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운전자는 차의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조향장치와</a:t>
            </a:r>
            <a:r>
              <a:rPr lang="ko-KR" altLang="en-US" baseline="0" dirty="0" smtClean="0"/>
              <a:t> 제동장치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장치들을 정확하게 </a:t>
            </a:r>
            <a:r>
              <a:rPr lang="ko-KR" altLang="en-US" baseline="0" dirty="0" err="1" smtClean="0"/>
              <a:t>조작하여야하며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도로의 교통상황과 차의 구조 및 성능에 따라 다른 사람에게 위험과 장애를 주는 속도나 방법으로 운전하여서는 </a:t>
            </a:r>
            <a:r>
              <a:rPr lang="ko-KR" altLang="en-US" baseline="0" dirty="0" err="1" smtClean="0"/>
              <a:t>아니된다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휴대전화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담배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졸음운전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운전미숙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난폭운전 등 해당 법규를 찾기 어려운 유형의 사고들 모두가 안전운전 의무 불이행 사고에 해당된다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OECD GDP</a:t>
            </a:r>
            <a:r>
              <a:rPr lang="ko-KR" altLang="en-US" dirty="0" smtClean="0"/>
              <a:t>랑 행복지수와 사고와의 결과를 분석한 결과 큰 연관성이 없는 것으로 나타났다</a:t>
            </a:r>
            <a:r>
              <a:rPr lang="en-US" altLang="ko-KR" dirty="0" smtClean="0"/>
              <a:t>. (OECD</a:t>
            </a:r>
            <a:r>
              <a:rPr lang="ko-KR" altLang="en-US" dirty="0" smtClean="0"/>
              <a:t>국가는 기본적으로 어느 정도 소득수준이 있어 행복지수도 비슷하게 높은 편이고</a:t>
            </a:r>
            <a:r>
              <a:rPr lang="en-US" altLang="ko-KR" dirty="0" smtClean="0"/>
              <a:t>,, </a:t>
            </a:r>
            <a:r>
              <a:rPr lang="ko-KR" altLang="en-US" dirty="0" smtClean="0"/>
              <a:t>부나 행복보다는 나라 문화나 인구밀집도가 더 큰 영향을 끼치는 것 같다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안전운전 의무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운전자는 차의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조향장치와</a:t>
            </a:r>
            <a:r>
              <a:rPr lang="ko-KR" altLang="en-US" baseline="0" dirty="0" smtClean="0"/>
              <a:t> 제동장치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장치들을 정확하게 </a:t>
            </a:r>
            <a:r>
              <a:rPr lang="ko-KR" altLang="en-US" baseline="0" dirty="0" err="1" smtClean="0"/>
              <a:t>조작하여야하며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도로의 교통상황과 차의 구조 및 성능에 따라 다른 사람에게 위험과 장애를 주는 속도나 방법으로 운전하여서는 </a:t>
            </a:r>
            <a:r>
              <a:rPr lang="ko-KR" altLang="en-US" baseline="0" dirty="0" err="1" smtClean="0"/>
              <a:t>아니된다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휴대전화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담배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졸음운전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운전미숙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난폭운전 등 해당 법규를 찾기 어려운 유형의 사고들 모두가 안전운전 의무 불이행 사고에 해당된다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OECD GDP</a:t>
            </a:r>
            <a:r>
              <a:rPr lang="ko-KR" altLang="en-US" dirty="0" smtClean="0"/>
              <a:t>랑 행복지수와 사고와의 결과를 분석한 결과 큰 연관성이 없는 것으로 나타났다</a:t>
            </a:r>
            <a:r>
              <a:rPr lang="en-US" altLang="ko-KR" dirty="0" smtClean="0"/>
              <a:t>. (OECD</a:t>
            </a:r>
            <a:r>
              <a:rPr lang="ko-KR" altLang="en-US" dirty="0" smtClean="0"/>
              <a:t>국가는 기본적으로 어느 정도 소득수준이 있어 행복지수도 비슷하게 높은 편이고</a:t>
            </a:r>
            <a:r>
              <a:rPr lang="en-US" altLang="ko-KR" dirty="0" smtClean="0"/>
              <a:t>,, </a:t>
            </a:r>
            <a:r>
              <a:rPr lang="ko-KR" altLang="en-US" dirty="0" smtClean="0"/>
              <a:t>부나 행복보다는 나라 문화나 인구밀집도가 더 큰 영향을 끼치는 것 같다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법규위반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밤에는 신호 위반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과속 사고가 많이 일어나고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낮에는 안전거리미확보 사고가 많이 발생했다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30~50 </a:t>
            </a:r>
            <a:r>
              <a:rPr lang="ko-KR" altLang="en-US" dirty="0" smtClean="0"/>
              <a:t>대에 안전거리미확보 사고가 가장 많음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20</a:t>
            </a:r>
            <a:r>
              <a:rPr lang="ko-KR" altLang="en-US" dirty="0" smtClean="0"/>
              <a:t>이하 안전운전불이행과 중앙선침범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자전거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오토바이 때문으로 추정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2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자전거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오토바이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스쿠터 사고가 횡단보도에서 많이 발생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승용차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화물차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이륜차가 교차로 내에서 사고 많이 발생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대체적으로 가을에 사고가 많이 일어나고 겨울에는 사고가 적게 일어나는 모습을 보임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데이터가 맑음과 교차로에 몰려있어서 둘 상관관계가 높게 나왔다는 설명을 </a:t>
            </a:r>
            <a:r>
              <a:rPr lang="ko-KR" altLang="en-US" dirty="0" err="1" smtClean="0"/>
              <a:t>해야할까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같은 날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축에 대해서 일어난 사고 수를 점으로 찍은 것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-&gt; scatter plot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상관계수를 구했음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전체적으로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겨울에 사고가 적게 일어난 것을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0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20~50</a:t>
            </a:r>
            <a:r>
              <a:rPr lang="ko-KR" altLang="en-US" dirty="0" smtClean="0"/>
              <a:t>세는 안전운전불이행에 의한 사고가 대부분이나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r>
              <a:rPr lang="ko-KR" altLang="en-US" dirty="0" smtClean="0"/>
              <a:t>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이후부터는 안전거리미확보에 의한 사고가 대부분이다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31BB-71E4-46CB-BFB5-961E0C43A6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D1C9-BD38-46A8-9645-22CB40C23D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0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20~50</a:t>
            </a:r>
            <a:r>
              <a:rPr lang="ko-KR" altLang="en-US" dirty="0" smtClean="0"/>
              <a:t>세는 안전운전불이행에 의한 사고가 대부분이나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r>
              <a:rPr lang="ko-KR" altLang="en-US" dirty="0" smtClean="0"/>
              <a:t>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이후부터는 안전거리미확보에 의한 사고가 대부분이다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31BB-71E4-46CB-BFB5-961E0C43A6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8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4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3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1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F9CE-6EF1-48D8-8D46-B0092369005A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CC53-7E0A-42CB-BF95-2DE9F3D4E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40768"/>
            <a:ext cx="9144000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7435" y="3633288"/>
            <a:ext cx="917886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3152" y="2132856"/>
            <a:ext cx="7505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국내 교통사고 동향 분석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67544" y="1521637"/>
            <a:ext cx="464538" cy="405612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979712" y="1521637"/>
            <a:ext cx="464538" cy="405612"/>
            <a:chOff x="4170397" y="4437112"/>
            <a:chExt cx="464538" cy="405612"/>
          </a:xfrm>
        </p:grpSpPr>
        <p:sp>
          <p:nvSpPr>
            <p:cNvPr id="15" name="육각형 14"/>
            <p:cNvSpPr/>
            <p:nvPr/>
          </p:nvSpPr>
          <p:spPr>
            <a:xfrm>
              <a:off x="4170397" y="4437112"/>
              <a:ext cx="464538" cy="405612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굽은 화살표 15"/>
            <p:cNvSpPr/>
            <p:nvPr/>
          </p:nvSpPr>
          <p:spPr>
            <a:xfrm flipH="1">
              <a:off x="4239239" y="4508547"/>
              <a:ext cx="288032" cy="262741"/>
            </a:xfrm>
            <a:prstGeom prst="bentArrow">
              <a:avLst>
                <a:gd name="adj1" fmla="val 24143"/>
                <a:gd name="adj2" fmla="val 20508"/>
                <a:gd name="adj3" fmla="val 50000"/>
                <a:gd name="adj4" fmla="val 4375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육각형 16"/>
          <p:cNvSpPr/>
          <p:nvPr/>
        </p:nvSpPr>
        <p:spPr>
          <a:xfrm>
            <a:off x="1475656" y="1521636"/>
            <a:ext cx="464538" cy="405612"/>
          </a:xfrm>
          <a:prstGeom prst="hexag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971600" y="1521637"/>
            <a:ext cx="464538" cy="405612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교통사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2" y="4653136"/>
            <a:ext cx="469882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48264" y="4509120"/>
            <a:ext cx="1370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19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조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박영현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윤신웅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이동헌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366" y="2132856"/>
            <a:ext cx="151515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국제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5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" y="418654"/>
            <a:ext cx="1234480" cy="6106690"/>
          </a:xfrm>
        </p:spPr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연령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l</a:t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법규위반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7986" r="9523" b="640"/>
          <a:stretch/>
        </p:blipFill>
        <p:spPr bwMode="auto">
          <a:xfrm>
            <a:off x="1735782" y="3284984"/>
            <a:ext cx="6724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8128" r="2200" b="7209"/>
          <a:stretch/>
        </p:blipFill>
        <p:spPr bwMode="auto">
          <a:xfrm>
            <a:off x="1835696" y="-27383"/>
            <a:ext cx="7200800" cy="33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6022"/>
            <a:ext cx="1203350" cy="6888832"/>
          </a:xfrm>
        </p:spPr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차종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ㅣ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도로형태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7574" r="9259" b="3241"/>
          <a:stretch/>
        </p:blipFill>
        <p:spPr bwMode="auto">
          <a:xfrm>
            <a:off x="1547664" y="3356992"/>
            <a:ext cx="6819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8340" r="2281" b="4387"/>
          <a:stretch/>
        </p:blipFill>
        <p:spPr bwMode="auto">
          <a:xfrm>
            <a:off x="1630333" y="-27384"/>
            <a:ext cx="7313295" cy="346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0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519772" y="1915902"/>
            <a:ext cx="4104456" cy="3689620"/>
            <a:chOff x="5027177" y="2563745"/>
            <a:chExt cx="3149438" cy="3093832"/>
          </a:xfrm>
        </p:grpSpPr>
        <p:pic>
          <p:nvPicPr>
            <p:cNvPr id="36" name="Picture 3" descr="D:\Administrator\Desktop\과제\빅데이터\파이 차트\weather2016pi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6" t="11010" r="13128" b="15500"/>
            <a:stretch/>
          </p:blipFill>
          <p:spPr bwMode="auto">
            <a:xfrm>
              <a:off x="5027177" y="2563745"/>
              <a:ext cx="3149438" cy="309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605471" y="2605899"/>
              <a:ext cx="406779" cy="23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안개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5593" y="2589899"/>
              <a:ext cx="272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눈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09726" y="2611021"/>
              <a:ext cx="410845" cy="38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</a:t>
              </a:r>
              <a:r>
                <a:rPr lang="ko-KR" altLang="en-US" sz="1200" dirty="0"/>
                <a:t>타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29216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C. Scatter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plot</a:t>
            </a:r>
            <a:r>
              <a:rPr lang="en-US" altLang="ko-KR" sz="3600" dirty="0">
                <a:latin typeface="배달의민족 도현" pitchFamily="50" charset="-127"/>
                <a:ea typeface="배달의민족 도현" pitchFamily="50" charset="-127"/>
              </a:rPr>
              <a:t>: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기상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맑음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 -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도로형태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8520" y="985291"/>
            <a:ext cx="9145016" cy="5521822"/>
            <a:chOff x="-108520" y="985291"/>
            <a:chExt cx="9145016" cy="5521822"/>
          </a:xfrm>
        </p:grpSpPr>
        <p:pic>
          <p:nvPicPr>
            <p:cNvPr id="1026" name="Picture 2" descr="D:\Administrator\Documents\카카오톡 받은 파일\3years_ssaw\맑음_교량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160" y="1485024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3527" y="3604374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교량 </a:t>
              </a:r>
              <a:r>
                <a:rPr lang="en-US" altLang="ko-KR" sz="1600" dirty="0" smtClean="0"/>
                <a:t>: 0.069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176" y="6165304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횡단보도</a:t>
              </a:r>
              <a:r>
                <a:rPr lang="ko-KR" altLang="en-US" sz="1600" dirty="0"/>
                <a:t>상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0.275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8759" y="3591435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FF0000"/>
                  </a:solidFill>
                </a:rPr>
                <a:t>맑음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– </a:t>
              </a:r>
              <a:r>
                <a:rPr lang="ko-KR" altLang="en-US" sz="1600" dirty="0" err="1" smtClean="0">
                  <a:solidFill>
                    <a:srgbClr val="FF0000"/>
                  </a:solidFill>
                </a:rPr>
                <a:t>교차로안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: 0.462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26431" y="3612323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교차로부근 </a:t>
              </a:r>
              <a:r>
                <a:rPr lang="en-US" altLang="ko-KR" sz="1600" dirty="0" smtClean="0"/>
                <a:t>: 0.366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3173" y="6168559"/>
              <a:ext cx="2921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횡단보도부</a:t>
              </a:r>
              <a:r>
                <a:rPr lang="ko-KR" altLang="en-US" sz="1600" dirty="0"/>
                <a:t>근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0.163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6627" y="6168559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터</a:t>
              </a:r>
              <a:r>
                <a:rPr lang="ko-KR" altLang="en-US" sz="1600" dirty="0"/>
                <a:t>널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0.178</a:t>
              </a:r>
              <a:endParaRPr lang="ko-KR" altLang="en-US" sz="1600" dirty="0"/>
            </a:p>
          </p:txBody>
        </p:sp>
        <p:pic>
          <p:nvPicPr>
            <p:cNvPr id="2" name="Picture 3" descr="D:\Administrator\Documents\카카오톡 받은 파일\3years_ssaw\맑음_교차로부근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485024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D:\Administrator\Documents\카카오톡 받은 파일\3years_ssaw\맑음_교차로안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1485024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D:\Administrator\Documents\카카오톡 받은 파일\3years_ssaw\맑음_터널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20" y="3936607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D:\Administrator\Documents\카카오톡 받은 파일\3years_ssaw\맑음_횡단보도부근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566" y="3929989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D:\Administrator\Documents\카카오톡 받은 파일\3years_ssaw\맑음_횡단보도상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496" y="3933056"/>
              <a:ext cx="324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3278873" y="985291"/>
              <a:ext cx="2586252" cy="643509"/>
              <a:chOff x="340619" y="921890"/>
              <a:chExt cx="2586252" cy="643509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340619" y="921890"/>
                <a:ext cx="992073" cy="307777"/>
                <a:chOff x="294018" y="1193850"/>
                <a:chExt cx="992073" cy="307777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294018" y="1268759"/>
                  <a:ext cx="191075" cy="19118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75007" y="1193850"/>
                  <a:ext cx="7110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spring</a:t>
                  </a:r>
                  <a:endParaRPr lang="ko-KR" altLang="en-US" sz="1400" dirty="0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691680" y="938500"/>
                <a:ext cx="1235191" cy="307777"/>
                <a:chOff x="4200905" y="1228293"/>
                <a:chExt cx="1235191" cy="307777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4200905" y="1286592"/>
                  <a:ext cx="191075" cy="19118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69210" y="1228293"/>
                  <a:ext cx="8668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autumn</a:t>
                  </a:r>
                  <a:endParaRPr lang="ko-KR" altLang="en-US" sz="14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691680" y="1249015"/>
                <a:ext cx="1071124" cy="307777"/>
                <a:chOff x="6588224" y="1196751"/>
                <a:chExt cx="1071124" cy="307777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6588224" y="1268759"/>
                  <a:ext cx="191075" cy="19118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948264" y="1196751"/>
                  <a:ext cx="7110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winter</a:t>
                  </a:r>
                  <a:endParaRPr lang="ko-KR" altLang="en-US" sz="1400" dirty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340619" y="1257622"/>
                <a:ext cx="1237891" cy="307777"/>
                <a:chOff x="1979274" y="1196752"/>
                <a:chExt cx="1237891" cy="307777"/>
              </a:xfrm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1979274" y="1252147"/>
                  <a:ext cx="191075" cy="19118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240632" y="1196752"/>
                  <a:ext cx="976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summer</a:t>
                  </a:r>
                  <a:endParaRPr lang="ko-KR" altLang="en-US" sz="1400" dirty="0"/>
                </a:p>
              </p:txBody>
            </p:sp>
          </p:grpSp>
        </p:grpSp>
      </p:grpSp>
      <p:sp>
        <p:nvSpPr>
          <p:cNvPr id="32" name="직사각형 31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744422" y="2263554"/>
            <a:ext cx="288032" cy="4061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2477 L 1.38889E-6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0257" y="550421"/>
            <a:ext cx="425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기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상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도로형태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8596" y="1412776"/>
            <a:ext cx="7045692" cy="5184576"/>
            <a:chOff x="179512" y="1484784"/>
            <a:chExt cx="7045692" cy="5184576"/>
          </a:xfrm>
        </p:grpSpPr>
        <p:sp>
          <p:nvSpPr>
            <p:cNvPr id="12" name="TextBox 11"/>
            <p:cNvSpPr txBox="1"/>
            <p:nvPr/>
          </p:nvSpPr>
          <p:spPr>
            <a:xfrm>
              <a:off x="758804" y="3757056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맑음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err="1" smtClean="0"/>
                <a:t>교차로안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0.462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4613" y="6330806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눈 </a:t>
              </a:r>
              <a:r>
                <a:rPr lang="en-US" altLang="ko-KR" sz="1600" dirty="0" smtClean="0"/>
                <a:t>- </a:t>
              </a:r>
              <a:r>
                <a:rPr lang="ko-KR" altLang="en-US" sz="1600" dirty="0" smtClean="0"/>
                <a:t>교량</a:t>
              </a:r>
              <a:r>
                <a:rPr lang="en-US" altLang="ko-KR" sz="1600" dirty="0" smtClean="0"/>
                <a:t>: 0.196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796" y="6309320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비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err="1" smtClean="0"/>
                <a:t>교차로안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0.314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4613" y="3738518"/>
              <a:ext cx="256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안개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err="1" smtClean="0"/>
                <a:t>교차로안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0.179</a:t>
              </a:r>
              <a:endParaRPr lang="ko-KR" altLang="en-US" sz="1600" dirty="0"/>
            </a:p>
          </p:txBody>
        </p:sp>
        <p:pic>
          <p:nvPicPr>
            <p:cNvPr id="16" name="Picture 4" descr="D:\Administrator\Documents\카카오톡 받은 파일\3years_ssaw\맑음_교차로안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84784"/>
              <a:ext cx="351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:\Administrator\Documents\카카오톡 받은 파일\3years_ssaw\안개_교차로안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12" y="1484784"/>
              <a:ext cx="351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 descr="D:\Administrator\Documents\카카오톡 받은 파일\3years_ssaw\비_교차로안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061856"/>
              <a:ext cx="351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Administrator\Documents\카카오톡 받은 파일\3years_ssaw\눈_교량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204" y="4047899"/>
              <a:ext cx="351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7092280" y="1862242"/>
            <a:ext cx="1906291" cy="2646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도로형태분류</a:t>
            </a:r>
            <a:r>
              <a:rPr lang="en-US" altLang="ko-KR" sz="2000" b="1" dirty="0" smtClean="0"/>
              <a:t>]</a:t>
            </a:r>
          </a:p>
          <a:p>
            <a:endParaRPr lang="en-US" altLang="ko-KR" sz="2000" b="1" dirty="0"/>
          </a:p>
          <a:p>
            <a:r>
              <a:rPr lang="ko-KR" altLang="en-US" dirty="0" err="1" smtClean="0"/>
              <a:t>교차로안</a:t>
            </a:r>
            <a:endParaRPr lang="en-US" altLang="ko-KR" dirty="0" smtClean="0"/>
          </a:p>
          <a:p>
            <a:r>
              <a:rPr lang="ko-KR" altLang="en-US" dirty="0" smtClean="0"/>
              <a:t>교차로부근</a:t>
            </a:r>
            <a:endParaRPr lang="en-US" altLang="ko-KR" dirty="0" smtClean="0"/>
          </a:p>
          <a:p>
            <a:r>
              <a:rPr lang="ko-KR" altLang="en-US" dirty="0" smtClean="0"/>
              <a:t>횡단보도상</a:t>
            </a:r>
            <a:endParaRPr lang="en-US" altLang="ko-KR" dirty="0" smtClean="0"/>
          </a:p>
          <a:p>
            <a:r>
              <a:rPr lang="ko-KR" altLang="en-US" dirty="0" smtClean="0"/>
              <a:t>횡단보도부근</a:t>
            </a:r>
            <a:endParaRPr lang="en-US" altLang="ko-KR" dirty="0" smtClean="0"/>
          </a:p>
          <a:p>
            <a:r>
              <a:rPr lang="ko-KR" altLang="en-US" dirty="0" smtClean="0"/>
              <a:t>터널</a:t>
            </a:r>
            <a:endParaRPr lang="en-US" altLang="ko-KR" dirty="0" smtClean="0"/>
          </a:p>
          <a:p>
            <a:r>
              <a:rPr lang="ko-KR" altLang="en-US" dirty="0" smtClean="0"/>
              <a:t>교량</a:t>
            </a:r>
            <a:endParaRPr lang="en-US" altLang="ko-KR" dirty="0" smtClean="0"/>
          </a:p>
          <a:p>
            <a:r>
              <a:rPr lang="ko-KR" altLang="en-US" dirty="0" smtClean="0"/>
              <a:t>철길건널</a:t>
            </a:r>
            <a:r>
              <a:rPr lang="ko-KR" altLang="en-US" dirty="0"/>
              <a:t>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5504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연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령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법규위반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전체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36512" y="1340768"/>
            <a:ext cx="7637761" cy="5337748"/>
            <a:chOff x="747668" y="1463731"/>
            <a:chExt cx="7637761" cy="5337748"/>
          </a:xfrm>
        </p:grpSpPr>
        <p:grpSp>
          <p:nvGrpSpPr>
            <p:cNvPr id="6" name="그룹 5"/>
            <p:cNvGrpSpPr/>
            <p:nvPr/>
          </p:nvGrpSpPr>
          <p:grpSpPr>
            <a:xfrm>
              <a:off x="747668" y="1463731"/>
              <a:ext cx="7637761" cy="5061613"/>
              <a:chOff x="246606" y="1556792"/>
              <a:chExt cx="4541418" cy="3218030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706" y="3142125"/>
                <a:ext cx="2351318" cy="16326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858" y="3143344"/>
                <a:ext cx="2343202" cy="1631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4" name="Picture 2"/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06" y="1556793"/>
                <a:ext cx="2360294" cy="157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27" y="1556792"/>
                <a:ext cx="2360297" cy="1573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900811" y="3810526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20</a:t>
              </a:r>
              <a:r>
                <a:rPr lang="ko-KR" altLang="en-US" sz="1600" dirty="0" err="1" smtClean="0"/>
                <a:t>세이하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안전운전불이</a:t>
              </a:r>
              <a:r>
                <a:rPr lang="ko-KR" altLang="en-US" sz="1600" dirty="0"/>
                <a:t>행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0.508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896" y="3810526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20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~30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안전거리미확보</a:t>
              </a:r>
              <a:r>
                <a:rPr lang="en-US" altLang="ko-KR" sz="1600" dirty="0" smtClean="0"/>
                <a:t>: 0.752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4872" y="6462925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30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~40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안전운전불이</a:t>
              </a:r>
              <a:r>
                <a:rPr lang="ko-KR" altLang="en-US" sz="1600" dirty="0"/>
                <a:t>행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0.823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1225" y="6462925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4</a:t>
              </a:r>
              <a:r>
                <a:rPr lang="en-US" altLang="ko-KR" sz="1600" dirty="0" smtClean="0"/>
                <a:t>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~50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안전운전불이</a:t>
              </a:r>
              <a:r>
                <a:rPr lang="ko-KR" altLang="en-US" sz="1600" dirty="0"/>
                <a:t>행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0.813</a:t>
              </a:r>
              <a:endParaRPr lang="ko-KR" altLang="en-US" sz="1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08304" y="2060848"/>
            <a:ext cx="1800493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법규위반분류</a:t>
            </a:r>
            <a:endParaRPr lang="en-US" altLang="ko-KR" sz="16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중앙선침범</a:t>
            </a:r>
            <a:endParaRPr lang="en-US" altLang="ko-KR" sz="1400" dirty="0" smtClean="0"/>
          </a:p>
          <a:p>
            <a:r>
              <a:rPr lang="ko-KR" altLang="en-US" sz="1400" dirty="0" smtClean="0"/>
              <a:t>신호위반</a:t>
            </a:r>
            <a:endParaRPr lang="en-US" altLang="ko-KR" sz="1400" dirty="0" smtClean="0"/>
          </a:p>
          <a:p>
            <a:r>
              <a:rPr lang="ko-KR" altLang="en-US" sz="1400" dirty="0" smtClean="0"/>
              <a:t>안전거리미확보</a:t>
            </a:r>
            <a:endParaRPr lang="en-US" altLang="ko-KR" sz="1400" dirty="0" smtClean="0"/>
          </a:p>
          <a:p>
            <a:r>
              <a:rPr lang="ko-KR" altLang="en-US" sz="1400" dirty="0" smtClean="0"/>
              <a:t>불법유턴</a:t>
            </a:r>
            <a:endParaRPr lang="en-US" altLang="ko-KR" sz="1400" dirty="0" smtClean="0"/>
          </a:p>
          <a:p>
            <a:r>
              <a:rPr lang="ko-KR" altLang="en-US" sz="1400" dirty="0" smtClean="0"/>
              <a:t>과속</a:t>
            </a:r>
            <a:endParaRPr lang="en-US" altLang="ko-KR" sz="1400" dirty="0" smtClean="0"/>
          </a:p>
          <a:p>
            <a:r>
              <a:rPr lang="ko-KR" altLang="en-US" sz="1400" dirty="0" smtClean="0"/>
              <a:t>안전운전불이행</a:t>
            </a:r>
            <a:endParaRPr lang="en-US" altLang="ko-KR" sz="1400" dirty="0" smtClean="0"/>
          </a:p>
          <a:p>
            <a:r>
              <a:rPr lang="ko-KR" altLang="en-US" sz="1400" dirty="0" smtClean="0"/>
              <a:t>교차로운행방법위반</a:t>
            </a:r>
            <a:endParaRPr lang="en-US" altLang="ko-KR" sz="1400" dirty="0" smtClean="0"/>
          </a:p>
          <a:p>
            <a:r>
              <a:rPr lang="ko-KR" altLang="en-US" sz="1400" dirty="0" smtClean="0"/>
              <a:t>보행자보호의무위반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차로위반</a:t>
            </a:r>
            <a:endParaRPr lang="en-US" altLang="ko-KR" sz="1400" dirty="0" smtClean="0"/>
          </a:p>
          <a:p>
            <a:r>
              <a:rPr lang="ko-KR" altLang="en-US" sz="1400" dirty="0" smtClean="0"/>
              <a:t>직진우회전진행방</a:t>
            </a:r>
            <a:r>
              <a:rPr lang="ko-KR" altLang="en-US" sz="1400" dirty="0"/>
              <a:t>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3" y="3965372"/>
            <a:ext cx="3780001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340768"/>
            <a:ext cx="377999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3780000" cy="254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3738518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50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~60</a:t>
            </a:r>
            <a:r>
              <a:rPr lang="ko-KR" altLang="en-US" sz="1600" dirty="0" smtClean="0"/>
              <a:t>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안전거리미확보 </a:t>
            </a:r>
            <a:r>
              <a:rPr lang="en-US" altLang="ko-KR" sz="1600" dirty="0" smtClean="0"/>
              <a:t>: 0.793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9896" y="3750415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~64</a:t>
            </a:r>
            <a:r>
              <a:rPr lang="ko-KR" altLang="en-US" sz="1600" dirty="0" smtClean="0"/>
              <a:t>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안전거리미확보</a:t>
            </a:r>
            <a:r>
              <a:rPr lang="en-US" altLang="ko-KR" sz="1600" dirty="0" smtClean="0"/>
              <a:t>: 0.835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24872" y="6402814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65</a:t>
            </a:r>
            <a:r>
              <a:rPr lang="ko-KR" altLang="en-US" sz="1600" dirty="0" err="1" smtClean="0"/>
              <a:t>세이상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안전거리미확보</a:t>
            </a:r>
            <a:r>
              <a:rPr lang="en-US" altLang="ko-KR" sz="1600" dirty="0" smtClean="0"/>
              <a:t>: 0.745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650685" y="4293096"/>
            <a:ext cx="3608824" cy="2104494"/>
            <a:chOff x="4650685" y="4293096"/>
            <a:chExt cx="3608824" cy="2104494"/>
          </a:xfrm>
        </p:grpSpPr>
        <p:sp>
          <p:nvSpPr>
            <p:cNvPr id="11" name="TextBox 10"/>
            <p:cNvSpPr txBox="1"/>
            <p:nvPr/>
          </p:nvSpPr>
          <p:spPr>
            <a:xfrm>
              <a:off x="4650685" y="4293096"/>
              <a:ext cx="3593723" cy="1877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법규위반분류</a:t>
              </a:r>
              <a:endParaRPr lang="en-US" altLang="ko-KR" b="1" dirty="0" smtClean="0"/>
            </a:p>
            <a:p>
              <a:endParaRPr lang="en-US" altLang="ko-KR" sz="1600" dirty="0"/>
            </a:p>
            <a:p>
              <a:r>
                <a:rPr lang="ko-KR" altLang="en-US" sz="1600" dirty="0" smtClean="0"/>
                <a:t>중앙선침범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신호위반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안전거리미확보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불법유턴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과속</a:t>
              </a:r>
              <a:r>
                <a:rPr lang="en-US" altLang="ko-KR" sz="1600" dirty="0" smtClean="0"/>
                <a:t>	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4797152"/>
              <a:ext cx="2031325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안전운전불이행</a:t>
              </a:r>
              <a:endParaRPr lang="en-US" altLang="ko-KR" sz="1600" dirty="0"/>
            </a:p>
            <a:p>
              <a:r>
                <a:rPr lang="ko-KR" altLang="en-US" sz="1600" dirty="0"/>
                <a:t>교차로운행방법위반</a:t>
              </a:r>
              <a:endParaRPr lang="en-US" altLang="ko-KR" sz="1600" dirty="0"/>
            </a:p>
            <a:p>
              <a:r>
                <a:rPr lang="ko-KR" altLang="en-US" sz="1600" dirty="0"/>
                <a:t>보행자보호의무위반</a:t>
              </a:r>
              <a:endParaRPr lang="en-US" altLang="ko-KR" sz="1600" dirty="0"/>
            </a:p>
            <a:p>
              <a:r>
                <a:rPr lang="ko-KR" altLang="en-US" sz="1600" dirty="0" err="1"/>
                <a:t>차로위반</a:t>
              </a:r>
              <a:endParaRPr lang="en-US" altLang="ko-KR" sz="1600" dirty="0"/>
            </a:p>
            <a:p>
              <a:r>
                <a:rPr lang="ko-KR" altLang="en-US" sz="1600" dirty="0"/>
                <a:t>직진우회전진행방해</a:t>
              </a:r>
            </a:p>
            <a:p>
              <a:endParaRPr lang="ko-KR" altLang="en-US" sz="16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5504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연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령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법규위반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전체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9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7986" r="9523" b="640"/>
          <a:stretch/>
        </p:blipFill>
        <p:spPr bwMode="auto">
          <a:xfrm>
            <a:off x="983073" y="2058979"/>
            <a:ext cx="6724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504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연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령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법규위반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329679"/>
            <a:ext cx="9072374" cy="5348837"/>
            <a:chOff x="0" y="1329679"/>
            <a:chExt cx="9072374" cy="5348837"/>
          </a:xfrm>
        </p:grpSpPr>
        <p:sp>
          <p:nvSpPr>
            <p:cNvPr id="2" name="TextBox 1"/>
            <p:cNvSpPr txBox="1"/>
            <p:nvPr/>
          </p:nvSpPr>
          <p:spPr>
            <a:xfrm>
              <a:off x="7271881" y="1898818"/>
              <a:ext cx="1800493" cy="2708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법규위반분류</a:t>
              </a:r>
              <a:endParaRPr lang="en-US" altLang="ko-KR" sz="1600" b="1" dirty="0" smtClean="0"/>
            </a:p>
            <a:p>
              <a:endParaRPr lang="en-US" altLang="ko-KR" sz="1400" dirty="0"/>
            </a:p>
            <a:p>
              <a:r>
                <a:rPr lang="ko-KR" altLang="en-US" sz="1400" dirty="0" smtClean="0"/>
                <a:t>중앙선침범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신호위반</a:t>
              </a:r>
              <a:endParaRPr lang="en-US" altLang="ko-KR" sz="1400" dirty="0" smtClean="0"/>
            </a:p>
            <a:p>
              <a:r>
                <a:rPr lang="ko-KR" altLang="en-US" sz="1400" strike="sngStrike" dirty="0" smtClean="0">
                  <a:solidFill>
                    <a:srgbClr val="FF0000"/>
                  </a:solidFill>
                </a:rPr>
                <a:t>안전거리미확보</a:t>
              </a:r>
              <a:endParaRPr lang="en-US" altLang="ko-KR" sz="1400" strike="sngStrike" dirty="0" smtClean="0">
                <a:solidFill>
                  <a:srgbClr val="FF0000"/>
                </a:solidFill>
              </a:endParaRPr>
            </a:p>
            <a:p>
              <a:r>
                <a:rPr lang="ko-KR" altLang="en-US" sz="1400" dirty="0" smtClean="0"/>
                <a:t>불법유턴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과속</a:t>
              </a:r>
              <a:endParaRPr lang="en-US" altLang="ko-KR" sz="1400" dirty="0" smtClean="0"/>
            </a:p>
            <a:p>
              <a:r>
                <a:rPr lang="ko-KR" altLang="en-US" sz="1400" strike="sngStrike" dirty="0" smtClean="0">
                  <a:solidFill>
                    <a:srgbClr val="FF0000"/>
                  </a:solidFill>
                </a:rPr>
                <a:t>안전운전불이행</a:t>
              </a:r>
              <a:endParaRPr lang="en-US" altLang="ko-KR" sz="1400" strike="sngStrike" dirty="0" smtClean="0">
                <a:solidFill>
                  <a:srgbClr val="FF0000"/>
                </a:solidFill>
              </a:endParaRPr>
            </a:p>
            <a:p>
              <a:r>
                <a:rPr lang="ko-KR" altLang="en-US" sz="1400" dirty="0" smtClean="0"/>
                <a:t>교차로운행방법위반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보행자보호의무위반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차로위반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직진우회전진행방</a:t>
              </a:r>
              <a:r>
                <a:rPr lang="ko-KR" altLang="en-US" sz="1400" dirty="0"/>
                <a:t>해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1329679"/>
              <a:ext cx="7271881" cy="5051649"/>
              <a:chOff x="0" y="1329679"/>
              <a:chExt cx="7271881" cy="5051649"/>
            </a:xfrm>
          </p:grpSpPr>
          <p:pic>
            <p:nvPicPr>
              <p:cNvPr id="1026" name="Picture 2" descr="20세이하_교차로운행방법위반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340768"/>
                <a:ext cx="3780000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20세~30세_중앙선침범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295" y="1329679"/>
                <a:ext cx="378000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30세~40세_보행자보호의무위반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861048"/>
                <a:ext cx="3780000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40세~50세_보행자보호의무위반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861328"/>
                <a:ext cx="378000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16631" y="3687563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20</a:t>
              </a:r>
              <a:r>
                <a:rPr lang="ko-KR" altLang="en-US" sz="1600" dirty="0" err="1" smtClean="0"/>
                <a:t>세이하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교차로운행위반 </a:t>
              </a:r>
              <a:r>
                <a:rPr lang="en-US" altLang="ko-KR" sz="1600" dirty="0" smtClean="0"/>
                <a:t>: 0.383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5716" y="3687563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20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~30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중앙선침범 </a:t>
              </a:r>
              <a:r>
                <a:rPr lang="en-US" altLang="ko-KR" sz="1600" dirty="0" smtClean="0"/>
                <a:t>: 0.564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0692" y="6339962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30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~40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보행자보호위반 </a:t>
              </a:r>
              <a:r>
                <a:rPr lang="en-US" altLang="ko-KR" sz="1600" dirty="0" smtClean="0"/>
                <a:t>: 0.678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7045" y="6339962"/>
              <a:ext cx="3679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4</a:t>
              </a:r>
              <a:r>
                <a:rPr lang="en-US" altLang="ko-KR" sz="1600" dirty="0" smtClean="0"/>
                <a:t>0</a:t>
              </a:r>
              <a:r>
                <a:rPr lang="ko-KR" altLang="en-US" sz="1600" dirty="0" smtClean="0"/>
                <a:t>세</a:t>
              </a:r>
              <a:r>
                <a:rPr lang="en-US" altLang="ko-KR" sz="1600" dirty="0" smtClean="0"/>
                <a:t>~50</a:t>
              </a:r>
              <a:r>
                <a:rPr lang="ko-KR" altLang="en-US" sz="1600" dirty="0" smtClean="0"/>
                <a:t>세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보행자보호위반 </a:t>
              </a:r>
              <a:r>
                <a:rPr lang="en-US" altLang="ko-KR" sz="1600" dirty="0" smtClean="0"/>
                <a:t>: 0.719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5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9896" y="3750415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~64</a:t>
            </a:r>
            <a:r>
              <a:rPr lang="ko-KR" altLang="en-US" sz="1600" dirty="0" smtClean="0"/>
              <a:t>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교차로운행위반</a:t>
            </a:r>
            <a:r>
              <a:rPr lang="en-US" altLang="ko-KR" sz="1600" dirty="0" smtClean="0"/>
              <a:t>: 0.557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650685" y="4293096"/>
            <a:ext cx="3608824" cy="2104494"/>
            <a:chOff x="4650685" y="4293096"/>
            <a:chExt cx="3608824" cy="2104494"/>
          </a:xfrm>
        </p:grpSpPr>
        <p:sp>
          <p:nvSpPr>
            <p:cNvPr id="11" name="TextBox 10"/>
            <p:cNvSpPr txBox="1"/>
            <p:nvPr/>
          </p:nvSpPr>
          <p:spPr>
            <a:xfrm>
              <a:off x="4650685" y="4293096"/>
              <a:ext cx="3593723" cy="1877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법규위반분류</a:t>
              </a:r>
              <a:endParaRPr lang="en-US" altLang="ko-KR" b="1" dirty="0" smtClean="0"/>
            </a:p>
            <a:p>
              <a:endParaRPr lang="en-US" altLang="ko-KR" sz="1600" dirty="0"/>
            </a:p>
            <a:p>
              <a:r>
                <a:rPr lang="ko-KR" altLang="en-US" sz="1600" dirty="0" smtClean="0"/>
                <a:t>중앙선침범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신호위반</a:t>
              </a:r>
              <a:endParaRPr lang="en-US" altLang="ko-KR" sz="1600" dirty="0" smtClean="0"/>
            </a:p>
            <a:p>
              <a:r>
                <a:rPr lang="ko-KR" altLang="en-US" sz="1600" strike="sngStrike" dirty="0" smtClean="0">
                  <a:solidFill>
                    <a:srgbClr val="FF0000"/>
                  </a:solidFill>
                </a:rPr>
                <a:t>안전거리미확보</a:t>
              </a:r>
              <a:endParaRPr lang="en-US" altLang="ko-KR" sz="1600" strike="sngStrike" dirty="0" smtClean="0">
                <a:solidFill>
                  <a:srgbClr val="FF0000"/>
                </a:solidFill>
              </a:endParaRPr>
            </a:p>
            <a:p>
              <a:r>
                <a:rPr lang="ko-KR" altLang="en-US" sz="1600" dirty="0" smtClean="0"/>
                <a:t>불법유턴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과속</a:t>
              </a:r>
              <a:r>
                <a:rPr lang="en-US" altLang="ko-KR" sz="1600" dirty="0" smtClean="0"/>
                <a:t>	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4797152"/>
              <a:ext cx="2031325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trike="sngStrike" dirty="0">
                  <a:solidFill>
                    <a:srgbClr val="FF0000"/>
                  </a:solidFill>
                </a:rPr>
                <a:t>안전운전불이행</a:t>
              </a:r>
              <a:endParaRPr lang="en-US" altLang="ko-KR" sz="1600" strike="sngStrike" dirty="0">
                <a:solidFill>
                  <a:srgbClr val="FF0000"/>
                </a:solidFill>
              </a:endParaRPr>
            </a:p>
            <a:p>
              <a:r>
                <a:rPr lang="ko-KR" altLang="en-US" sz="1600" dirty="0"/>
                <a:t>교차로운행방법위반</a:t>
              </a:r>
              <a:endParaRPr lang="en-US" altLang="ko-KR" sz="1600" dirty="0"/>
            </a:p>
            <a:p>
              <a:r>
                <a:rPr lang="ko-KR" altLang="en-US" sz="1600" dirty="0"/>
                <a:t>보행자보호의무위반</a:t>
              </a:r>
              <a:endParaRPr lang="en-US" altLang="ko-KR" sz="1600" dirty="0"/>
            </a:p>
            <a:p>
              <a:r>
                <a:rPr lang="ko-KR" altLang="en-US" sz="1600" dirty="0" err="1"/>
                <a:t>차로위반</a:t>
              </a:r>
              <a:endParaRPr lang="en-US" altLang="ko-KR" sz="1600" dirty="0"/>
            </a:p>
            <a:p>
              <a:r>
                <a:rPr lang="ko-KR" altLang="en-US" sz="1600" dirty="0"/>
                <a:t>직진우회전진행방해</a:t>
              </a:r>
            </a:p>
            <a:p>
              <a:endParaRPr lang="ko-KR" altLang="en-US" sz="16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5504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연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령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법규위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반</a:t>
            </a:r>
          </a:p>
        </p:txBody>
      </p:sp>
      <p:pic>
        <p:nvPicPr>
          <p:cNvPr id="2050" name="Picture 2" descr="50세~60세_보행자보호의무위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5" y="1268760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0세~64세_교차로운행방법위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07" y="1268760"/>
            <a:ext cx="3780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5세이상_교차로운행방법위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4" y="4005064"/>
            <a:ext cx="3780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4872" y="6402814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65</a:t>
            </a:r>
            <a:r>
              <a:rPr lang="ko-KR" altLang="en-US" sz="1600" dirty="0" err="1" smtClean="0"/>
              <a:t>세이상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교차로운행위반 </a:t>
            </a:r>
            <a:r>
              <a:rPr lang="en-US" altLang="ko-KR" sz="1600" dirty="0" smtClean="0"/>
              <a:t>: 0.626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738518"/>
            <a:ext cx="367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50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~60</a:t>
            </a:r>
            <a:r>
              <a:rPr lang="ko-KR" altLang="en-US" sz="1600" dirty="0" smtClean="0"/>
              <a:t>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보행자보호위반 </a:t>
            </a:r>
            <a:r>
              <a:rPr lang="en-US" altLang="ko-KR" sz="1600" dirty="0" smtClean="0"/>
              <a:t>: 0.698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11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" y="1557032"/>
            <a:ext cx="32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33" y="1557032"/>
            <a:ext cx="32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12" y="1557032"/>
            <a:ext cx="32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" y="4005064"/>
            <a:ext cx="324036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304"/>
            <a:ext cx="32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32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57316" y="3690200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교차로안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안전운전불이행 </a:t>
            </a:r>
            <a:r>
              <a:rPr lang="en-US" altLang="ko-KR" sz="1400" dirty="0" smtClean="0"/>
              <a:t>: 0.737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0969" y="6165304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철길건널목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안전거리미확보 </a:t>
            </a:r>
            <a:r>
              <a:rPr lang="en-US" altLang="ko-KR" sz="1400" dirty="0" smtClean="0"/>
              <a:t>: 0.023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0969" y="3683278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횡단보도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보행자보호의무위반 </a:t>
            </a:r>
            <a:r>
              <a:rPr lang="en-US" altLang="ko-KR" sz="1400" dirty="0" smtClean="0"/>
              <a:t>: 0.656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7" y="3681372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교차로부근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안전운전불이행 </a:t>
            </a:r>
            <a:r>
              <a:rPr lang="en-US" altLang="ko-KR" sz="1400" dirty="0" smtClean="0"/>
              <a:t>: 0.668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8281" y="6165304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교량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안전거리미확보 </a:t>
            </a:r>
            <a:r>
              <a:rPr lang="en-US" altLang="ko-KR" sz="1400" dirty="0" smtClean="0"/>
              <a:t>: 0.249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157316" y="6165064"/>
            <a:ext cx="36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횡단보도부</a:t>
            </a:r>
            <a:r>
              <a:rPr lang="ko-KR" altLang="en-US" sz="1400" dirty="0"/>
              <a:t>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ko-KR" altLang="en-US" sz="1400" dirty="0" smtClean="0"/>
              <a:t>보행자보호의무위반 </a:t>
            </a:r>
            <a:r>
              <a:rPr lang="en-US" altLang="ko-KR" sz="1400" dirty="0" smtClean="0"/>
              <a:t>: 0.290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55042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도로형</a:t>
            </a:r>
            <a:r>
              <a:rPr lang="ko-KR" altLang="en-US" sz="3600" dirty="0">
                <a:latin typeface="배달의민족 도현" pitchFamily="50" charset="-127"/>
                <a:ea typeface="배달의민족 도현" pitchFamily="50" charset="-127"/>
              </a:rPr>
              <a:t>태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600" dirty="0"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법규위반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3600" dirty="0" smtClean="0">
                <a:latin typeface="배달의민족 도현" pitchFamily="50" charset="-127"/>
                <a:ea typeface="배달의민족 도현" pitchFamily="50" charset="-127"/>
              </a:rPr>
              <a:t>전체</a:t>
            </a:r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9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D. GDP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와 행복지수에 따른 사고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075" y="1338816"/>
            <a:ext cx="8229600" cy="1442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도로교통공단 이외의 곳에서 데이터를 받아 복합적인 분석을 시도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 descr="KO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1" y="5209839"/>
            <a:ext cx="2454879" cy="16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U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32552" r="51830" b="12239"/>
          <a:stretch/>
        </p:blipFill>
        <p:spPr bwMode="auto">
          <a:xfrm>
            <a:off x="5973663" y="5445224"/>
            <a:ext cx="1190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03889" y="4725144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국가별 </a:t>
            </a:r>
            <a:r>
              <a:rPr lang="en-US" altLang="ko-KR" b="1" dirty="0" smtClean="0"/>
              <a:t>GDP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r>
              <a:rPr lang="ko-KR" altLang="en-US" b="1" dirty="0" smtClean="0"/>
              <a:t>국가별 인구 데이터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7683" y="4725144"/>
            <a:ext cx="29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국가별 행복지수 데이터</a:t>
            </a:r>
            <a:endParaRPr lang="ko-KR" altLang="en-US" b="1" dirty="0"/>
          </a:p>
        </p:txBody>
      </p:sp>
      <p:pic>
        <p:nvPicPr>
          <p:cNvPr id="4105" name="Picture 9" descr="Hap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60" y="2780928"/>
            <a:ext cx="1622755" cy="16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1" descr="Coins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3" descr="Coins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5" descr="Coins free icon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35416" r="40995" b="28386"/>
          <a:stretch/>
        </p:blipFill>
        <p:spPr bwMode="auto">
          <a:xfrm>
            <a:off x="1499271" y="2564904"/>
            <a:ext cx="1975602" cy="203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0" y="0"/>
            <a:ext cx="9144000" cy="6858000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667596"/>
            <a:ext cx="9144000" cy="37776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데이터 수집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및 전처리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시각화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&amp;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결론 및 제안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485559"/>
            <a:ext cx="9144000" cy="9992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smtClean="0">
                <a:latin typeface="배달의민족 도현" pitchFamily="50" charset="-127"/>
                <a:ea typeface="배달의민족 도현" pitchFamily="50" charset="-127"/>
              </a:rPr>
              <a:t>목</a:t>
            </a:r>
            <a:r>
              <a:rPr lang="en-US" altLang="ko-KR" sz="48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4800" dirty="0" smtClean="0">
                <a:latin typeface="배달의민족 도현" pitchFamily="50" charset="-127"/>
                <a:ea typeface="배달의민족 도현" pitchFamily="50" charset="-127"/>
              </a:rPr>
              <a:t>차</a:t>
            </a:r>
            <a:endParaRPr lang="ko-KR" altLang="en-US" sz="4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GDP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와 교통사고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user\Desktop\디지스트 학교생활\빅데이터\데이터 분석\GDP와 교통사고\GDP 발생건수 퍼센트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2" y="1279301"/>
            <a:ext cx="60548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170254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대체적으로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와 사고발생건수가 비례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26369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GDP</a:t>
            </a:r>
            <a:r>
              <a:rPr lang="ko-KR" altLang="en-US" dirty="0" smtClean="0"/>
              <a:t>가 높은 나라는 인구도 높을 확률이 높음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7170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인구가 높은 나라는 사고건수도 높음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5259" y="5949280"/>
            <a:ext cx="42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와 총 사고수의 관계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디지스트 학교생활\빅데이터\데이터 분석\GDP와 교통사고\인구 발생건수 퍼센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952" y="1340768"/>
            <a:ext cx="10498512" cy="50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4168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이게 옳은 분석일까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634122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총 인구와 총 사고수의 관계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GDP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와 교통사고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3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디지스트 학교생활\빅데이터\데이터 분석\GDP와 교통사고\GDP 발생건수 인당 퍼센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268760"/>
            <a:ext cx="10396438" cy="49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6309320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결론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평균 소득은 사고와 별 관련이 없다 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GDP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와 교통사고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dministrator\Desktop\과제\빅데이터\행복지수와 교통사고\행복지수와 사고관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3" y="828071"/>
            <a:ext cx="8871386" cy="310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" y="3792641"/>
            <a:ext cx="8835614" cy="308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smtClean="0">
                <a:latin typeface="배달의민족 도현" pitchFamily="50" charset="-127"/>
                <a:ea typeface="배달의민족 도현" pitchFamily="50" charset="-127"/>
              </a:rPr>
              <a:t>행복지</a:t>
            </a:r>
            <a:r>
              <a:rPr lang="ko-KR" altLang="en-US" sz="4000">
                <a:latin typeface="배달의민족 도현" pitchFamily="50" charset="-127"/>
                <a:ea typeface="배달의민족 도현" pitchFamily="50" charset="-127"/>
              </a:rPr>
              <a:t>수</a:t>
            </a:r>
            <a:r>
              <a:rPr lang="ko-KR" altLang="en-US" sz="4000" smtClean="0">
                <a:latin typeface="배달의민족 도현" pitchFamily="50" charset="-127"/>
                <a:ea typeface="배달의민족 도현" pitchFamily="50" charset="-127"/>
              </a:rPr>
              <a:t>와 교통사고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8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4248" y="0"/>
            <a:ext cx="233975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3013501"/>
            <a:ext cx="35365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latin typeface="배달의민족 도현" pitchFamily="50" charset="-127"/>
                <a:ea typeface="배달의민족 도현" pitchFamily="50" charset="-127"/>
              </a:rPr>
              <a:t>결론 및 제안</a:t>
            </a:r>
            <a:endParaRPr lang="en-US" altLang="ko-KR" sz="4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4009628"/>
            <a:ext cx="493204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결론 및 제안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젊은 사람은 안전운전 불이행 나이 많은 사람은 안전거리미확보 사고가 많음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&gt;&gt; </a:t>
            </a:r>
            <a:r>
              <a:rPr lang="ko-KR" altLang="en-US" dirty="0" smtClean="0"/>
              <a:t>각 </a:t>
            </a:r>
            <a:r>
              <a:rPr lang="ko-KR" altLang="en-US" dirty="0" smtClean="0">
                <a:solidFill>
                  <a:srgbClr val="FF0000"/>
                </a:solidFill>
              </a:rPr>
              <a:t>연령별 예방 교육 </a:t>
            </a:r>
            <a:r>
              <a:rPr lang="ko-KR" altLang="en-US" dirty="0" smtClean="0"/>
              <a:t>강화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밤에 신호위반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과속 사고가 낮에 비해 늘어났고 안전거리미확보 비율은 감소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&gt;&gt; </a:t>
            </a:r>
            <a:r>
              <a:rPr lang="ko-KR" altLang="en-US" dirty="0" smtClean="0"/>
              <a:t>절대적 교통량 감소에 따른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단속 강화 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결론 및 제안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횡단보도 </a:t>
            </a:r>
            <a:r>
              <a:rPr lang="ko-KR" altLang="en-US" dirty="0" smtClean="0"/>
              <a:t>부근보다 </a:t>
            </a:r>
            <a:r>
              <a:rPr lang="ko-KR" altLang="en-US" dirty="0" smtClean="0">
                <a:solidFill>
                  <a:srgbClr val="FF0000"/>
                </a:solidFill>
              </a:rPr>
              <a:t>횡단보도 상</a:t>
            </a:r>
            <a:r>
              <a:rPr lang="ko-KR" altLang="en-US" dirty="0" smtClean="0"/>
              <a:t>에서의 사고가 많음 </a:t>
            </a:r>
            <a:r>
              <a:rPr lang="en-US" altLang="ko-KR" dirty="0" smtClean="0"/>
              <a:t>+ </a:t>
            </a:r>
            <a:r>
              <a:rPr lang="ko-KR" altLang="en-US" dirty="0"/>
              <a:t>자전거 및 이륜차 사고가 횡단보도에서 많이 발생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&gt;&gt; </a:t>
            </a:r>
            <a:r>
              <a:rPr lang="ko-KR" altLang="en-US" dirty="0" smtClean="0"/>
              <a:t>신호 체계 또는 도로 형태 변경을 통해 </a:t>
            </a:r>
            <a:r>
              <a:rPr lang="ko-KR" altLang="en-US" dirty="0" smtClean="0">
                <a:solidFill>
                  <a:srgbClr val="FF0000"/>
                </a:solidFill>
              </a:rPr>
              <a:t>횡단보도 안전 확보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횡단보도의 </a:t>
            </a:r>
            <a:r>
              <a:rPr lang="ko-KR" altLang="en-US" dirty="0" smtClean="0">
                <a:solidFill>
                  <a:srgbClr val="FF0000"/>
                </a:solidFill>
              </a:rPr>
              <a:t>안전의식 강화 교육</a:t>
            </a:r>
            <a:r>
              <a:rPr lang="ko-KR" altLang="en-US" dirty="0" smtClean="0"/>
              <a:t> 필요</a:t>
            </a:r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akinscollisioncenter.com/images/car-accident-3d-rende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13" y="1434790"/>
            <a:ext cx="705897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tx2"/>
                </a:solidFill>
                <a:latin typeface="배달의민족 도현" pitchFamily="50" charset="-127"/>
                <a:ea typeface="배달의민족 도현" pitchFamily="50" charset="-127"/>
              </a:rPr>
              <a:t>Q</a:t>
            </a:r>
            <a:r>
              <a:rPr lang="en-US" altLang="ko-KR" sz="5400" dirty="0" smtClean="0">
                <a:latin typeface="배달의민족 도현" pitchFamily="50" charset="-127"/>
                <a:ea typeface="배달의민족 도현" pitchFamily="50" charset="-127"/>
              </a:rPr>
              <a:t>&amp;</a:t>
            </a:r>
            <a:r>
              <a:rPr lang="en-US" altLang="ko-KR" sz="5400" dirty="0" smtClean="0">
                <a:solidFill>
                  <a:srgbClr val="FFC000"/>
                </a:solidFill>
                <a:latin typeface="배달의민족 도현" pitchFamily="50" charset="-127"/>
                <a:ea typeface="배달의민족 도현" pitchFamily="50" charset="-127"/>
              </a:rPr>
              <a:t>A</a:t>
            </a:r>
            <a:endParaRPr lang="ko-KR" altLang="en-US" sz="5400" dirty="0">
              <a:solidFill>
                <a:srgbClr val="FFC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4248" y="0"/>
            <a:ext cx="233975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3013501"/>
            <a:ext cx="61237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배달의민족 도현" pitchFamily="50" charset="-127"/>
                <a:ea typeface="배달의민족 도현" pitchFamily="50" charset="-127"/>
                <a:cs typeface="Verdana" pitchFamily="34" charset="0"/>
              </a:rPr>
              <a:t>데이터 수집</a:t>
            </a:r>
            <a:r>
              <a:rPr lang="en-US" altLang="ko-KR" sz="4800" dirty="0">
                <a:latin typeface="배달의민족 도현" pitchFamily="50" charset="-127"/>
                <a:ea typeface="배달의민족 도현" pitchFamily="50" charset="-127"/>
                <a:cs typeface="Verdana" pitchFamily="34" charset="0"/>
              </a:rPr>
              <a:t> </a:t>
            </a:r>
            <a:r>
              <a:rPr lang="ko-KR" altLang="en-US" sz="4800" dirty="0">
                <a:latin typeface="배달의민족 도현" pitchFamily="50" charset="-127"/>
                <a:ea typeface="배달의민족 도현" pitchFamily="50" charset="-127"/>
                <a:cs typeface="Verdana" pitchFamily="34" charset="0"/>
              </a:rPr>
              <a:t>및 전처리</a:t>
            </a:r>
            <a:endParaRPr lang="en-US" altLang="ko-KR" sz="4800" dirty="0">
              <a:latin typeface="배달의민족 도현" pitchFamily="50" charset="-127"/>
              <a:ea typeface="배달의민족 도현" pitchFamily="50" charset="-127"/>
              <a:cs typeface="Verdan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09628"/>
            <a:ext cx="493204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데이터 수집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-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웹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크롤링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8" b="7223"/>
          <a:stretch/>
        </p:blipFill>
        <p:spPr bwMode="auto">
          <a:xfrm>
            <a:off x="168272" y="2204864"/>
            <a:ext cx="8855094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342509"/>
            <a:ext cx="854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도로교통공단 교통사고분석 시스템</a:t>
            </a:r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://taas.koroad.or.kr/sta/acs/exs/typical.do?menuId=WEB_KMP_STA_UAS_UDS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34560" r="77769" b="7133"/>
          <a:stretch/>
        </p:blipFill>
        <p:spPr bwMode="auto">
          <a:xfrm>
            <a:off x="107504" y="1556792"/>
            <a:ext cx="3404231" cy="496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0" t="22608" r="9746" b="15004"/>
          <a:stretch/>
        </p:blipFill>
        <p:spPr bwMode="auto">
          <a:xfrm>
            <a:off x="3347864" y="1556792"/>
            <a:ext cx="5400600" cy="33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63889" y="5085184"/>
            <a:ext cx="5472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데이터의 단점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한번에 묶여 있는 데이터가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 Tidy Data </a:t>
            </a:r>
            <a:r>
              <a:rPr lang="ko-KR" altLang="en-US" dirty="0" smtClean="0"/>
              <a:t>형태가 아니다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99592" y="4725144"/>
            <a:ext cx="15841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364088" y="2852936"/>
            <a:ext cx="33416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데이터 수집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-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웹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크롤링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6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데이터 전처리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Tidy Data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만들기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7678" r="27804" b="5717"/>
          <a:stretch/>
        </p:blipFill>
        <p:spPr bwMode="auto">
          <a:xfrm>
            <a:off x="251519" y="1412775"/>
            <a:ext cx="5747189" cy="38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2396" r="29316" b="5469"/>
          <a:stretch/>
        </p:blipFill>
        <p:spPr bwMode="auto">
          <a:xfrm>
            <a:off x="3059832" y="2883395"/>
            <a:ext cx="5616624" cy="36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4248" y="0"/>
            <a:ext cx="233975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3013501"/>
            <a:ext cx="3998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latin typeface="배달의민족 도현" pitchFamily="50" charset="-127"/>
                <a:ea typeface="배달의민족 도현" pitchFamily="50" charset="-127"/>
              </a:rPr>
              <a:t>시각화 </a:t>
            </a:r>
            <a:r>
              <a:rPr lang="en-US" altLang="ko-KR" sz="4800" dirty="0" smtClean="0">
                <a:latin typeface="배달의민족 도현" pitchFamily="50" charset="-127"/>
                <a:ea typeface="배달의민족 도현" pitchFamily="50" charset="-127"/>
              </a:rPr>
              <a:t>&amp; </a:t>
            </a:r>
            <a:r>
              <a:rPr lang="ko-KR" altLang="en-US" sz="4800" dirty="0" smtClean="0"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4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4009628"/>
            <a:ext cx="493204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9553" y="404664"/>
            <a:ext cx="5815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A. 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연령</a:t>
            </a:r>
            <a:r>
              <a:rPr lang="en-US" altLang="ko-KR" sz="4000" dirty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기상 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별 사고비율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838" y="5765194"/>
            <a:ext cx="247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기상 </a:t>
            </a:r>
            <a:r>
              <a:rPr lang="en-US" altLang="ko-KR" sz="2000" dirty="0" smtClean="0">
                <a:solidFill>
                  <a:srgbClr val="002060"/>
                </a:solidFill>
              </a:rPr>
              <a:t>- </a:t>
            </a:r>
            <a:r>
              <a:rPr lang="ko-KR" altLang="en-US" sz="2000" dirty="0" smtClean="0">
                <a:solidFill>
                  <a:srgbClr val="002060"/>
                </a:solidFill>
              </a:rPr>
              <a:t>사고비율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94365" y="1952275"/>
            <a:ext cx="4104456" cy="3689620"/>
            <a:chOff x="5027177" y="2563745"/>
            <a:chExt cx="3149438" cy="3093832"/>
          </a:xfrm>
        </p:grpSpPr>
        <p:pic>
          <p:nvPicPr>
            <p:cNvPr id="1027" name="Picture 3" descr="D:\Administrator\Desktop\과제\빅데이터\파이 차트\weather2016pi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6" t="11010" r="13128" b="15500"/>
            <a:stretch/>
          </p:blipFill>
          <p:spPr bwMode="auto">
            <a:xfrm>
              <a:off x="5027177" y="2563745"/>
              <a:ext cx="3149438" cy="309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605471" y="2605899"/>
              <a:ext cx="406779" cy="23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안개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5593" y="2589899"/>
              <a:ext cx="272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눈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09726" y="2611021"/>
              <a:ext cx="410845" cy="38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</a:t>
              </a:r>
              <a:r>
                <a:rPr lang="ko-KR" altLang="en-US" sz="1200" dirty="0"/>
                <a:t>타</a:t>
              </a:r>
            </a:p>
          </p:txBody>
        </p:sp>
      </p:grpSp>
      <p:pic>
        <p:nvPicPr>
          <p:cNvPr id="1026" name="Picture 2" descr="D:\Administrator\Desktop\과제\빅데이터\파이 차트\age2016pi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" t="8102" r="2903" b="11393"/>
          <a:stretch/>
        </p:blipFill>
        <p:spPr bwMode="auto">
          <a:xfrm>
            <a:off x="229778" y="3593245"/>
            <a:ext cx="3694150" cy="294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83568" y="1516918"/>
            <a:ext cx="2664296" cy="2272122"/>
            <a:chOff x="755576" y="1496671"/>
            <a:chExt cx="2664296" cy="227212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4" t="9197" r="13273" b="14321"/>
            <a:stretch/>
          </p:blipFill>
          <p:spPr bwMode="auto">
            <a:xfrm>
              <a:off x="926828" y="1496671"/>
              <a:ext cx="2349028" cy="2066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55576" y="3461016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연령 </a:t>
              </a:r>
              <a:r>
                <a:rPr lang="en-US" altLang="ko-KR" sz="1400" dirty="0" smtClean="0">
                  <a:solidFill>
                    <a:srgbClr val="002060"/>
                  </a:solidFill>
                </a:rPr>
                <a:t>- 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면허 소지자 비율</a:t>
              </a:r>
              <a:r>
                <a:rPr lang="en-US" altLang="ko-KR" sz="1400" dirty="0" smtClean="0">
                  <a:solidFill>
                    <a:srgbClr val="00206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서울</a:t>
              </a:r>
              <a:r>
                <a:rPr lang="en-US" altLang="ko-KR" sz="1400" dirty="0" smtClean="0">
                  <a:solidFill>
                    <a:srgbClr val="002060"/>
                  </a:solidFill>
                </a:rPr>
                <a:t>)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630932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사상자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연령 별 비율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2001" y="2060848"/>
            <a:ext cx="595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19.3%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09916" y="2790900"/>
            <a:ext cx="595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26.8%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46903" y="2780928"/>
            <a:ext cx="595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27.9%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7924" y="2199347"/>
            <a:ext cx="595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16.9%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91680" y="151691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20</a:t>
            </a:r>
            <a:r>
              <a:rPr lang="ko-KR" altLang="en-US" sz="800" dirty="0" smtClean="0"/>
              <a:t>대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943708" y="1943254"/>
            <a:ext cx="595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5.5%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3999" cy="165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1018456" cy="6178698"/>
          </a:xfrm>
        </p:spPr>
        <p:txBody>
          <a:bodyPr/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시간 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l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법규위반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7909" r="9463" b="4058"/>
          <a:stretch/>
        </p:blipFill>
        <p:spPr bwMode="auto">
          <a:xfrm>
            <a:off x="1676722" y="3211810"/>
            <a:ext cx="6927726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8422" r="2376" b="7050"/>
          <a:stretch/>
        </p:blipFill>
        <p:spPr bwMode="auto">
          <a:xfrm>
            <a:off x="1779241" y="13235"/>
            <a:ext cx="7401271" cy="341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11663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배달의민족 도현" pitchFamily="50" charset="-127"/>
                <a:ea typeface="배달의민족 도현" pitchFamily="50" charset="-127"/>
              </a:rPr>
              <a:t>B.</a:t>
            </a:r>
            <a:endParaRPr lang="ko-KR" altLang="en-US" sz="44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901</Words>
  <Application>Microsoft Office PowerPoint</Application>
  <PresentationFormat>화면 슬라이드 쇼(4:3)</PresentationFormat>
  <Paragraphs>216</Paragraphs>
  <Slides>27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데이터 수집 - 웹 크롤링</vt:lpstr>
      <vt:lpstr>데이터 수집 - 웹 크롤링</vt:lpstr>
      <vt:lpstr>데이터 전처리 – Tidy Data 만들기</vt:lpstr>
      <vt:lpstr>PowerPoint 프레젠테이션</vt:lpstr>
      <vt:lpstr>PowerPoint 프레젠테이션</vt:lpstr>
      <vt:lpstr>시간 l 법규위반</vt:lpstr>
      <vt:lpstr>연령 l 법규위반</vt:lpstr>
      <vt:lpstr>차종  ㅣ 도로형태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D. GDP와 행복지수에 따른 사고</vt:lpstr>
      <vt:lpstr>GDP와 교통사고</vt:lpstr>
      <vt:lpstr>GDP와 교통사고</vt:lpstr>
      <vt:lpstr>GDP와 교통사고</vt:lpstr>
      <vt:lpstr>PowerPoint 프레젠테이션</vt:lpstr>
      <vt:lpstr>PowerPoint 프레젠테이션</vt:lpstr>
      <vt:lpstr>결론 및 제안</vt:lpstr>
      <vt:lpstr>결론 및 제안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TAAS 소개를 하자 TAAS에서 데이터가 어떤 형태로 되어 있고, 어떤 방법으로 크롤링해서 데이터 긁었는지를 말해주기 (힘들었던 것도)</dc:title>
  <dc:creator>user</dc:creator>
  <cp:lastModifiedBy>Windows 사용자</cp:lastModifiedBy>
  <cp:revision>57</cp:revision>
  <dcterms:created xsi:type="dcterms:W3CDTF">2017-12-10T01:03:45Z</dcterms:created>
  <dcterms:modified xsi:type="dcterms:W3CDTF">2017-12-13T16:44:01Z</dcterms:modified>
</cp:coreProperties>
</file>