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59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3F65"/>
    <a:srgbClr val="5FC4D8"/>
    <a:srgbClr val="5CBFD5"/>
    <a:srgbClr val="68CCE0"/>
    <a:srgbClr val="175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7BCF55-BC86-40D0-9CCA-AB81AA2E3837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44C698-66D6-4B0F-B157-CF4D77E3F91A}">
      <dgm:prSet/>
      <dgm:spPr/>
      <dgm:t>
        <a:bodyPr/>
        <a:lstStyle/>
        <a:p>
          <a:r>
            <a:rPr lang="en-US" dirty="0"/>
            <a:t>Import Tenet trace and Tenet memory map</a:t>
          </a:r>
        </a:p>
      </dgm:t>
    </dgm:pt>
    <dgm:pt modelId="{C368F398-88BC-4EC4-AEF8-85AAF55F5890}" type="parTrans" cxnId="{332F5293-A605-4091-9C2A-C5F92DEA8E10}">
      <dgm:prSet/>
      <dgm:spPr/>
      <dgm:t>
        <a:bodyPr/>
        <a:lstStyle/>
        <a:p>
          <a:endParaRPr lang="en-US"/>
        </a:p>
      </dgm:t>
    </dgm:pt>
    <dgm:pt modelId="{0A121223-3945-41CF-8EBB-A2F3E5962620}" type="sibTrans" cxnId="{332F5293-A605-4091-9C2A-C5F92DEA8E10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4C38BF6A-F970-491E-90FE-B1B957B273C4}">
      <dgm:prSet/>
      <dgm:spPr/>
      <dgm:t>
        <a:bodyPr/>
        <a:lstStyle/>
        <a:p>
          <a:r>
            <a:rPr lang="en-US"/>
            <a:t>Create a snapshot out of each line of tenet trace to populate snapshot window</a:t>
          </a:r>
        </a:p>
      </dgm:t>
    </dgm:pt>
    <dgm:pt modelId="{3D8245C9-D256-4D13-BDCC-93B6876E2BE6}" type="parTrans" cxnId="{2F2E2520-30C2-4FCD-A8F9-9252FD5FE215}">
      <dgm:prSet/>
      <dgm:spPr/>
      <dgm:t>
        <a:bodyPr/>
        <a:lstStyle/>
        <a:p>
          <a:endParaRPr lang="en-US"/>
        </a:p>
      </dgm:t>
    </dgm:pt>
    <dgm:pt modelId="{7499EDC7-4EE2-47EB-9B80-12C3D0848506}" type="sibTrans" cxnId="{2F2E2520-30C2-4FCD-A8F9-9252FD5FE215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F659D7F3-319E-459D-9D0C-B8E9C6D72A52}">
      <dgm:prSet/>
      <dgm:spPr/>
      <dgm:t>
        <a:bodyPr/>
        <a:lstStyle/>
        <a:p>
          <a:r>
            <a:rPr lang="en-US"/>
            <a:t>Use memory map to match Ghidra instructions to each line of tenet trace</a:t>
          </a:r>
        </a:p>
      </dgm:t>
    </dgm:pt>
    <dgm:pt modelId="{65AA3C99-9A71-437C-AE50-12944546BE9F}" type="parTrans" cxnId="{1CA7DCF2-DD56-4C2F-BB9A-4EEB6A3763E8}">
      <dgm:prSet/>
      <dgm:spPr/>
      <dgm:t>
        <a:bodyPr/>
        <a:lstStyle/>
        <a:p>
          <a:endParaRPr lang="en-US"/>
        </a:p>
      </dgm:t>
    </dgm:pt>
    <dgm:pt modelId="{BE01C585-1BAB-47EB-BFBB-C7F60DBE132A}" type="sibTrans" cxnId="{1CA7DCF2-DD56-4C2F-BB9A-4EEB6A3763E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4A1B9F2F-07C7-4D17-83FA-C6E42F883E3F}" type="pres">
      <dgm:prSet presAssocID="{817BCF55-BC86-40D0-9CCA-AB81AA2E3837}" presName="Name0" presStyleCnt="0">
        <dgm:presLayoutVars>
          <dgm:animLvl val="lvl"/>
          <dgm:resizeHandles val="exact"/>
        </dgm:presLayoutVars>
      </dgm:prSet>
      <dgm:spPr/>
    </dgm:pt>
    <dgm:pt modelId="{CCD43A49-8CE4-43B7-AC02-A0A90371DC80}" type="pres">
      <dgm:prSet presAssocID="{5144C698-66D6-4B0F-B157-CF4D77E3F91A}" presName="compositeNode" presStyleCnt="0">
        <dgm:presLayoutVars>
          <dgm:bulletEnabled val="1"/>
        </dgm:presLayoutVars>
      </dgm:prSet>
      <dgm:spPr/>
    </dgm:pt>
    <dgm:pt modelId="{77480EA6-F764-451C-93BD-8F96B2EFA587}" type="pres">
      <dgm:prSet presAssocID="{5144C698-66D6-4B0F-B157-CF4D77E3F91A}" presName="bgRect" presStyleLbl="alignNode1" presStyleIdx="0" presStyleCnt="3"/>
      <dgm:spPr/>
    </dgm:pt>
    <dgm:pt modelId="{AD1550D3-53A4-402D-916D-9E32DB7165F9}" type="pres">
      <dgm:prSet presAssocID="{0A121223-3945-41CF-8EBB-A2F3E596262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A907CAEB-EECA-4871-A167-4F247FAA769C}" type="pres">
      <dgm:prSet presAssocID="{5144C698-66D6-4B0F-B157-CF4D77E3F91A}" presName="nodeRect" presStyleLbl="alignNode1" presStyleIdx="0" presStyleCnt="3">
        <dgm:presLayoutVars>
          <dgm:bulletEnabled val="1"/>
        </dgm:presLayoutVars>
      </dgm:prSet>
      <dgm:spPr/>
    </dgm:pt>
    <dgm:pt modelId="{04174A91-E1F4-423F-A5A8-1953B583AF35}" type="pres">
      <dgm:prSet presAssocID="{0A121223-3945-41CF-8EBB-A2F3E5962620}" presName="sibTrans" presStyleCnt="0"/>
      <dgm:spPr/>
    </dgm:pt>
    <dgm:pt modelId="{A71779BA-8875-4583-8217-448671205C5C}" type="pres">
      <dgm:prSet presAssocID="{4C38BF6A-F970-491E-90FE-B1B957B273C4}" presName="compositeNode" presStyleCnt="0">
        <dgm:presLayoutVars>
          <dgm:bulletEnabled val="1"/>
        </dgm:presLayoutVars>
      </dgm:prSet>
      <dgm:spPr/>
    </dgm:pt>
    <dgm:pt modelId="{E6ACF9F8-22A6-448B-8DB7-0705755ACB3B}" type="pres">
      <dgm:prSet presAssocID="{4C38BF6A-F970-491E-90FE-B1B957B273C4}" presName="bgRect" presStyleLbl="alignNode1" presStyleIdx="1" presStyleCnt="3"/>
      <dgm:spPr/>
    </dgm:pt>
    <dgm:pt modelId="{40D722CF-28A8-49FA-89E5-DDE34F6F1762}" type="pres">
      <dgm:prSet presAssocID="{7499EDC7-4EE2-47EB-9B80-12C3D084850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FE3BA71-7CBC-46D9-BA74-FB6371F0396B}" type="pres">
      <dgm:prSet presAssocID="{4C38BF6A-F970-491E-90FE-B1B957B273C4}" presName="nodeRect" presStyleLbl="alignNode1" presStyleIdx="1" presStyleCnt="3">
        <dgm:presLayoutVars>
          <dgm:bulletEnabled val="1"/>
        </dgm:presLayoutVars>
      </dgm:prSet>
      <dgm:spPr/>
    </dgm:pt>
    <dgm:pt modelId="{298D94BA-45B6-4768-993C-99C8C6BCAA55}" type="pres">
      <dgm:prSet presAssocID="{7499EDC7-4EE2-47EB-9B80-12C3D0848506}" presName="sibTrans" presStyleCnt="0"/>
      <dgm:spPr/>
    </dgm:pt>
    <dgm:pt modelId="{26945F86-8AE4-4694-BC49-A2670E8BA1E4}" type="pres">
      <dgm:prSet presAssocID="{F659D7F3-319E-459D-9D0C-B8E9C6D72A52}" presName="compositeNode" presStyleCnt="0">
        <dgm:presLayoutVars>
          <dgm:bulletEnabled val="1"/>
        </dgm:presLayoutVars>
      </dgm:prSet>
      <dgm:spPr/>
    </dgm:pt>
    <dgm:pt modelId="{5A191C2B-DCE6-4CD2-8E62-FA5D0A59E5F7}" type="pres">
      <dgm:prSet presAssocID="{F659D7F3-319E-459D-9D0C-B8E9C6D72A52}" presName="bgRect" presStyleLbl="alignNode1" presStyleIdx="2" presStyleCnt="3"/>
      <dgm:spPr/>
    </dgm:pt>
    <dgm:pt modelId="{CE33DD21-4AA3-4D6E-A057-A8AB2B78E632}" type="pres">
      <dgm:prSet presAssocID="{BE01C585-1BAB-47EB-BFBB-C7F60DBE132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3181B48B-D877-4352-895B-1DD955F74A0E}" type="pres">
      <dgm:prSet presAssocID="{F659D7F3-319E-459D-9D0C-B8E9C6D72A52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2F2E2520-30C2-4FCD-A8F9-9252FD5FE215}" srcId="{817BCF55-BC86-40D0-9CCA-AB81AA2E3837}" destId="{4C38BF6A-F970-491E-90FE-B1B957B273C4}" srcOrd="1" destOrd="0" parTransId="{3D8245C9-D256-4D13-BDCC-93B6876E2BE6}" sibTransId="{7499EDC7-4EE2-47EB-9B80-12C3D0848506}"/>
    <dgm:cxn modelId="{81D6E922-6733-469C-8312-48C83AA9645C}" type="presOf" srcId="{F659D7F3-319E-459D-9D0C-B8E9C6D72A52}" destId="{3181B48B-D877-4352-895B-1DD955F74A0E}" srcOrd="1" destOrd="0" presId="urn:microsoft.com/office/officeart/2016/7/layout/LinearBlockProcessNumbered"/>
    <dgm:cxn modelId="{837ECA25-0930-4C50-935B-590D63CB1B07}" type="presOf" srcId="{817BCF55-BC86-40D0-9CCA-AB81AA2E3837}" destId="{4A1B9F2F-07C7-4D17-83FA-C6E42F883E3F}" srcOrd="0" destOrd="0" presId="urn:microsoft.com/office/officeart/2016/7/layout/LinearBlockProcessNumbered"/>
    <dgm:cxn modelId="{F176202A-7208-44CE-9501-088BA26640AC}" type="presOf" srcId="{BE01C585-1BAB-47EB-BFBB-C7F60DBE132A}" destId="{CE33DD21-4AA3-4D6E-A057-A8AB2B78E632}" srcOrd="0" destOrd="0" presId="urn:microsoft.com/office/officeart/2016/7/layout/LinearBlockProcessNumbered"/>
    <dgm:cxn modelId="{087FA247-B280-416F-860F-F97D58784F80}" type="presOf" srcId="{F659D7F3-319E-459D-9D0C-B8E9C6D72A52}" destId="{5A191C2B-DCE6-4CD2-8E62-FA5D0A59E5F7}" srcOrd="0" destOrd="0" presId="urn:microsoft.com/office/officeart/2016/7/layout/LinearBlockProcessNumbered"/>
    <dgm:cxn modelId="{5AD9F16D-A27E-469B-B17C-170E8924301A}" type="presOf" srcId="{0A121223-3945-41CF-8EBB-A2F3E5962620}" destId="{AD1550D3-53A4-402D-916D-9E32DB7165F9}" srcOrd="0" destOrd="0" presId="urn:microsoft.com/office/officeart/2016/7/layout/LinearBlockProcessNumbered"/>
    <dgm:cxn modelId="{B4500D57-BEDA-4DFD-ACF3-2A7951BA7C85}" type="presOf" srcId="{4C38BF6A-F970-491E-90FE-B1B957B273C4}" destId="{BFE3BA71-7CBC-46D9-BA74-FB6371F0396B}" srcOrd="1" destOrd="0" presId="urn:microsoft.com/office/officeart/2016/7/layout/LinearBlockProcessNumbered"/>
    <dgm:cxn modelId="{2E2B7992-1995-492F-8A63-BA5FF572437C}" type="presOf" srcId="{7499EDC7-4EE2-47EB-9B80-12C3D0848506}" destId="{40D722CF-28A8-49FA-89E5-DDE34F6F1762}" srcOrd="0" destOrd="0" presId="urn:microsoft.com/office/officeart/2016/7/layout/LinearBlockProcessNumbered"/>
    <dgm:cxn modelId="{332F5293-A605-4091-9C2A-C5F92DEA8E10}" srcId="{817BCF55-BC86-40D0-9CCA-AB81AA2E3837}" destId="{5144C698-66D6-4B0F-B157-CF4D77E3F91A}" srcOrd="0" destOrd="0" parTransId="{C368F398-88BC-4EC4-AEF8-85AAF55F5890}" sibTransId="{0A121223-3945-41CF-8EBB-A2F3E5962620}"/>
    <dgm:cxn modelId="{E51C2CAA-2449-4014-B606-081C28CAF8B7}" type="presOf" srcId="{5144C698-66D6-4B0F-B157-CF4D77E3F91A}" destId="{A907CAEB-EECA-4871-A167-4F247FAA769C}" srcOrd="1" destOrd="0" presId="urn:microsoft.com/office/officeart/2016/7/layout/LinearBlockProcessNumbered"/>
    <dgm:cxn modelId="{EB521BC1-3DA9-49A4-8A9C-FA384DEFAD7A}" type="presOf" srcId="{4C38BF6A-F970-491E-90FE-B1B957B273C4}" destId="{E6ACF9F8-22A6-448B-8DB7-0705755ACB3B}" srcOrd="0" destOrd="0" presId="urn:microsoft.com/office/officeart/2016/7/layout/LinearBlockProcessNumbered"/>
    <dgm:cxn modelId="{1B076AD2-C80C-4231-8BC1-AA894E881E27}" type="presOf" srcId="{5144C698-66D6-4B0F-B157-CF4D77E3F91A}" destId="{77480EA6-F764-451C-93BD-8F96B2EFA587}" srcOrd="0" destOrd="0" presId="urn:microsoft.com/office/officeart/2016/7/layout/LinearBlockProcessNumbered"/>
    <dgm:cxn modelId="{1CA7DCF2-DD56-4C2F-BB9A-4EEB6A3763E8}" srcId="{817BCF55-BC86-40D0-9CCA-AB81AA2E3837}" destId="{F659D7F3-319E-459D-9D0C-B8E9C6D72A52}" srcOrd="2" destOrd="0" parTransId="{65AA3C99-9A71-437C-AE50-12944546BE9F}" sibTransId="{BE01C585-1BAB-47EB-BFBB-C7F60DBE132A}"/>
    <dgm:cxn modelId="{808CF990-CE9C-4F54-A338-2D011121893E}" type="presParOf" srcId="{4A1B9F2F-07C7-4D17-83FA-C6E42F883E3F}" destId="{CCD43A49-8CE4-43B7-AC02-A0A90371DC80}" srcOrd="0" destOrd="0" presId="urn:microsoft.com/office/officeart/2016/7/layout/LinearBlockProcessNumbered"/>
    <dgm:cxn modelId="{EE84A626-7ACA-4E5F-8627-2F612132307E}" type="presParOf" srcId="{CCD43A49-8CE4-43B7-AC02-A0A90371DC80}" destId="{77480EA6-F764-451C-93BD-8F96B2EFA587}" srcOrd="0" destOrd="0" presId="urn:microsoft.com/office/officeart/2016/7/layout/LinearBlockProcessNumbered"/>
    <dgm:cxn modelId="{C6B158D8-143C-4AB9-AB5D-8E92856325F7}" type="presParOf" srcId="{CCD43A49-8CE4-43B7-AC02-A0A90371DC80}" destId="{AD1550D3-53A4-402D-916D-9E32DB7165F9}" srcOrd="1" destOrd="0" presId="urn:microsoft.com/office/officeart/2016/7/layout/LinearBlockProcessNumbered"/>
    <dgm:cxn modelId="{724782C4-A323-4683-BE2D-174BB236BEA2}" type="presParOf" srcId="{CCD43A49-8CE4-43B7-AC02-A0A90371DC80}" destId="{A907CAEB-EECA-4871-A167-4F247FAA769C}" srcOrd="2" destOrd="0" presId="urn:microsoft.com/office/officeart/2016/7/layout/LinearBlockProcessNumbered"/>
    <dgm:cxn modelId="{BA809B7B-4AAB-45F9-BA1D-7677587296FE}" type="presParOf" srcId="{4A1B9F2F-07C7-4D17-83FA-C6E42F883E3F}" destId="{04174A91-E1F4-423F-A5A8-1953B583AF35}" srcOrd="1" destOrd="0" presId="urn:microsoft.com/office/officeart/2016/7/layout/LinearBlockProcessNumbered"/>
    <dgm:cxn modelId="{6FF2E15E-3996-4DCA-A2FB-E666546ABF48}" type="presParOf" srcId="{4A1B9F2F-07C7-4D17-83FA-C6E42F883E3F}" destId="{A71779BA-8875-4583-8217-448671205C5C}" srcOrd="2" destOrd="0" presId="urn:microsoft.com/office/officeart/2016/7/layout/LinearBlockProcessNumbered"/>
    <dgm:cxn modelId="{7D03338B-4439-4CF9-BE3F-B394C5B6B668}" type="presParOf" srcId="{A71779BA-8875-4583-8217-448671205C5C}" destId="{E6ACF9F8-22A6-448B-8DB7-0705755ACB3B}" srcOrd="0" destOrd="0" presId="urn:microsoft.com/office/officeart/2016/7/layout/LinearBlockProcessNumbered"/>
    <dgm:cxn modelId="{09DC0128-ABD7-441A-9AB2-7CDFA7B56D1F}" type="presParOf" srcId="{A71779BA-8875-4583-8217-448671205C5C}" destId="{40D722CF-28A8-49FA-89E5-DDE34F6F1762}" srcOrd="1" destOrd="0" presId="urn:microsoft.com/office/officeart/2016/7/layout/LinearBlockProcessNumbered"/>
    <dgm:cxn modelId="{2B83C6C3-9E56-430A-BB04-BC6A1F514E88}" type="presParOf" srcId="{A71779BA-8875-4583-8217-448671205C5C}" destId="{BFE3BA71-7CBC-46D9-BA74-FB6371F0396B}" srcOrd="2" destOrd="0" presId="urn:microsoft.com/office/officeart/2016/7/layout/LinearBlockProcessNumbered"/>
    <dgm:cxn modelId="{7350B8DD-3491-4E04-B647-DE9516D59A4B}" type="presParOf" srcId="{4A1B9F2F-07C7-4D17-83FA-C6E42F883E3F}" destId="{298D94BA-45B6-4768-993C-99C8C6BCAA55}" srcOrd="3" destOrd="0" presId="urn:microsoft.com/office/officeart/2016/7/layout/LinearBlockProcessNumbered"/>
    <dgm:cxn modelId="{BC26E25C-DDE8-406F-ACEC-C6E1431C8BAC}" type="presParOf" srcId="{4A1B9F2F-07C7-4D17-83FA-C6E42F883E3F}" destId="{26945F86-8AE4-4694-BC49-A2670E8BA1E4}" srcOrd="4" destOrd="0" presId="urn:microsoft.com/office/officeart/2016/7/layout/LinearBlockProcessNumbered"/>
    <dgm:cxn modelId="{F3D1C2C5-EF78-49A1-BBAC-0011588B0336}" type="presParOf" srcId="{26945F86-8AE4-4694-BC49-A2670E8BA1E4}" destId="{5A191C2B-DCE6-4CD2-8E62-FA5D0A59E5F7}" srcOrd="0" destOrd="0" presId="urn:microsoft.com/office/officeart/2016/7/layout/LinearBlockProcessNumbered"/>
    <dgm:cxn modelId="{49492E31-8E7A-49E1-A737-C1E46B7C36A1}" type="presParOf" srcId="{26945F86-8AE4-4694-BC49-A2670E8BA1E4}" destId="{CE33DD21-4AA3-4D6E-A057-A8AB2B78E632}" srcOrd="1" destOrd="0" presId="urn:microsoft.com/office/officeart/2016/7/layout/LinearBlockProcessNumbered"/>
    <dgm:cxn modelId="{8671C681-1B1B-49D9-B02C-28B27C5C7782}" type="presParOf" srcId="{26945F86-8AE4-4694-BC49-A2670E8BA1E4}" destId="{3181B48B-D877-4352-895B-1DD955F74A0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80EA6-F764-451C-93BD-8F96B2EFA587}">
      <dsp:nvSpPr>
        <dsp:cNvPr id="0" name=""/>
        <dsp:cNvSpPr/>
      </dsp:nvSpPr>
      <dsp:spPr>
        <a:xfrm>
          <a:off x="773" y="0"/>
          <a:ext cx="3134320" cy="35417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9601" tIns="0" rIns="30960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Import Tenet trace and Tenet memory map</a:t>
          </a:r>
        </a:p>
      </dsp:txBody>
      <dsp:txXfrm>
        <a:off x="773" y="1416684"/>
        <a:ext cx="3134320" cy="2125027"/>
      </dsp:txXfrm>
    </dsp:sp>
    <dsp:sp modelId="{AD1550D3-53A4-402D-916D-9E32DB7165F9}">
      <dsp:nvSpPr>
        <dsp:cNvPr id="0" name=""/>
        <dsp:cNvSpPr/>
      </dsp:nvSpPr>
      <dsp:spPr>
        <a:xfrm>
          <a:off x="773" y="0"/>
          <a:ext cx="3134320" cy="141668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9601" tIns="165100" rIns="30960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73" y="0"/>
        <a:ext cx="3134320" cy="1416684"/>
      </dsp:txXfrm>
    </dsp:sp>
    <dsp:sp modelId="{E6ACF9F8-22A6-448B-8DB7-0705755ACB3B}">
      <dsp:nvSpPr>
        <dsp:cNvPr id="0" name=""/>
        <dsp:cNvSpPr/>
      </dsp:nvSpPr>
      <dsp:spPr>
        <a:xfrm>
          <a:off x="3385839" y="0"/>
          <a:ext cx="3134320" cy="3541712"/>
        </a:xfrm>
        <a:prstGeom prst="rect">
          <a:avLst/>
        </a:prstGeom>
        <a:solidFill>
          <a:schemeClr val="accent2">
            <a:hueOff val="-734515"/>
            <a:satOff val="-16247"/>
            <a:lumOff val="-3235"/>
            <a:alphaOff val="0"/>
          </a:schemeClr>
        </a:solidFill>
        <a:ln w="15875" cap="flat" cmpd="sng" algn="ctr">
          <a:solidFill>
            <a:schemeClr val="accent2">
              <a:hueOff val="-734515"/>
              <a:satOff val="-16247"/>
              <a:lumOff val="-3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9601" tIns="0" rIns="30960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Create a snapshot out of each line of tenet trace to populate snapshot window</a:t>
          </a:r>
        </a:p>
      </dsp:txBody>
      <dsp:txXfrm>
        <a:off x="3385839" y="1416684"/>
        <a:ext cx="3134320" cy="2125027"/>
      </dsp:txXfrm>
    </dsp:sp>
    <dsp:sp modelId="{40D722CF-28A8-49FA-89E5-DDE34F6F1762}">
      <dsp:nvSpPr>
        <dsp:cNvPr id="0" name=""/>
        <dsp:cNvSpPr/>
      </dsp:nvSpPr>
      <dsp:spPr>
        <a:xfrm>
          <a:off x="3385839" y="0"/>
          <a:ext cx="3134320" cy="141668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9601" tIns="165100" rIns="30960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385839" y="0"/>
        <a:ext cx="3134320" cy="1416684"/>
      </dsp:txXfrm>
    </dsp:sp>
    <dsp:sp modelId="{5A191C2B-DCE6-4CD2-8E62-FA5D0A59E5F7}">
      <dsp:nvSpPr>
        <dsp:cNvPr id="0" name=""/>
        <dsp:cNvSpPr/>
      </dsp:nvSpPr>
      <dsp:spPr>
        <a:xfrm>
          <a:off x="6770905" y="0"/>
          <a:ext cx="3134320" cy="3541712"/>
        </a:xfrm>
        <a:prstGeom prst="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1587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9601" tIns="0" rIns="30960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 memory map to match Ghidra instructions to each line of tenet trace</a:t>
          </a:r>
        </a:p>
      </dsp:txBody>
      <dsp:txXfrm>
        <a:off x="6770905" y="1416684"/>
        <a:ext cx="3134320" cy="2125027"/>
      </dsp:txXfrm>
    </dsp:sp>
    <dsp:sp modelId="{CE33DD21-4AA3-4D6E-A057-A8AB2B78E632}">
      <dsp:nvSpPr>
        <dsp:cNvPr id="0" name=""/>
        <dsp:cNvSpPr/>
      </dsp:nvSpPr>
      <dsp:spPr>
        <a:xfrm>
          <a:off x="6770905" y="0"/>
          <a:ext cx="3134320" cy="141668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9601" tIns="165100" rIns="30960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770905" y="0"/>
        <a:ext cx="3134320" cy="1416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28BC82D-3812-4E68-BBFB-12E425106A9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FE805B9-01CE-409A-B280-E2BA1B39B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4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C82D-3812-4E68-BBFB-12E425106A9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05B9-01CE-409A-B280-E2BA1B39B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3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C82D-3812-4E68-BBFB-12E425106A9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05B9-01CE-409A-B280-E2BA1B39B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61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C82D-3812-4E68-BBFB-12E425106A9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05B9-01CE-409A-B280-E2BA1B39BC4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7772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C82D-3812-4E68-BBFB-12E425106A9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05B9-01CE-409A-B280-E2BA1B39B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79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C82D-3812-4E68-BBFB-12E425106A9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05B9-01CE-409A-B280-E2BA1B39B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36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C82D-3812-4E68-BBFB-12E425106A9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05B9-01CE-409A-B280-E2BA1B39B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89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C82D-3812-4E68-BBFB-12E425106A9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05B9-01CE-409A-B280-E2BA1B39B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39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C82D-3812-4E68-BBFB-12E425106A9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05B9-01CE-409A-B280-E2BA1B39B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0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C82D-3812-4E68-BBFB-12E425106A9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05B9-01CE-409A-B280-E2BA1B39B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4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C82D-3812-4E68-BBFB-12E425106A9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05B9-01CE-409A-B280-E2BA1B39B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8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C82D-3812-4E68-BBFB-12E425106A9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05B9-01CE-409A-B280-E2BA1B39B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6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C82D-3812-4E68-BBFB-12E425106A9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05B9-01CE-409A-B280-E2BA1B39B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2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C82D-3812-4E68-BBFB-12E425106A9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05B9-01CE-409A-B280-E2BA1B39B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6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C82D-3812-4E68-BBFB-12E425106A9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05B9-01CE-409A-B280-E2BA1B39B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1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C82D-3812-4E68-BBFB-12E425106A9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05B9-01CE-409A-B280-E2BA1B39B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1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C82D-3812-4E68-BBFB-12E425106A9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05B9-01CE-409A-B280-E2BA1B39B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4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BC82D-3812-4E68-BBFB-12E425106A9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805B9-01CE-409A-B280-E2BA1B39B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326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m---/ghidra-qira-traceloader/blob/master/PopulateTraceQiraCompatible.java" TargetMode="External"/><Relationship Id="rId2" Type="http://schemas.openxmlformats.org/officeDocument/2006/relationships/hyperlink" Target="https://github.com/NationalSecurityAgency/ghidra/blob/fdd3a641ea6910378199b760695dfd467949fe22/Ghidra/Debug/Debugger/ghidra_scripts/PopulateDemoTrace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8CCE0"/>
            </a:gs>
            <a:gs pos="100000">
              <a:srgbClr val="143F65"/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B32A41-C08E-4AF3-88AD-843358DE9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Implementing a Timeless Debugger in </a:t>
            </a:r>
            <a:r>
              <a:rPr lang="en-US" sz="4400" dirty="0" err="1">
                <a:solidFill>
                  <a:srgbClr val="FFFFFF"/>
                </a:solidFill>
              </a:rPr>
              <a:t>Ghidra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A0E4C-7871-41B0-9EE4-2B64E908F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100" dirty="0">
                <a:solidFill>
                  <a:schemeClr val="bg2"/>
                </a:solidFill>
              </a:rPr>
              <a:t>Derek ng</a:t>
            </a:r>
          </a:p>
          <a:p>
            <a:pPr algn="ctr">
              <a:lnSpc>
                <a:spcPct val="110000"/>
              </a:lnSpc>
            </a:pPr>
            <a:r>
              <a:rPr lang="en-US" sz="1100" dirty="0">
                <a:solidFill>
                  <a:schemeClr val="bg2"/>
                </a:solidFill>
              </a:rPr>
              <a:t>April 28, 2022</a:t>
            </a:r>
          </a:p>
          <a:p>
            <a:pPr algn="ctr">
              <a:lnSpc>
                <a:spcPct val="110000"/>
              </a:lnSpc>
            </a:pPr>
            <a:r>
              <a:rPr lang="en-US" sz="1100" dirty="0">
                <a:solidFill>
                  <a:schemeClr val="bg2"/>
                </a:solidFill>
              </a:rPr>
              <a:t>CS 4910</a:t>
            </a:r>
          </a:p>
        </p:txBody>
      </p:sp>
    </p:spTree>
    <p:extLst>
      <p:ext uri="{BB962C8B-B14F-4D97-AF65-F5344CB8AC3E}">
        <p14:creationId xmlns:p14="http://schemas.microsoft.com/office/powerpoint/2010/main" val="615292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1870C-305B-4C52-A078-88FAE544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2BC43-8781-44B0-9227-962680CAD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7302792" cy="2263790"/>
          </a:xfrm>
        </p:spPr>
        <p:txBody>
          <a:bodyPr/>
          <a:lstStyle/>
          <a:p>
            <a:r>
              <a:rPr lang="en-US" dirty="0"/>
              <a:t>Debugging tool included in </a:t>
            </a:r>
            <a:r>
              <a:rPr lang="en-US" dirty="0" err="1"/>
              <a:t>Ghidra</a:t>
            </a:r>
            <a:r>
              <a:rPr lang="en-US" dirty="0"/>
              <a:t> beginning in v10.0</a:t>
            </a:r>
          </a:p>
          <a:p>
            <a:pPr lvl="1"/>
            <a:r>
              <a:rPr lang="en-US" dirty="0"/>
              <a:t>Hook up GDB or </a:t>
            </a:r>
            <a:r>
              <a:rPr lang="en-US" dirty="0" err="1"/>
              <a:t>WinDbg</a:t>
            </a:r>
            <a:r>
              <a:rPr lang="en-US" dirty="0"/>
              <a:t> to use</a:t>
            </a:r>
          </a:p>
          <a:p>
            <a:r>
              <a:rPr lang="en-US" dirty="0"/>
              <a:t>“Snapshot” tool does exist where state of registers and memory is saved but only at breakpoints or 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870A5-10C3-4007-9A15-C4FC9D5BF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77" y="4760913"/>
            <a:ext cx="10848975" cy="1733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C64D5-964A-4E7D-A74B-0D2FF922B7A5}"/>
              </a:ext>
            </a:extLst>
          </p:cNvPr>
          <p:cNvSpPr txBox="1"/>
          <p:nvPr/>
        </p:nvSpPr>
        <p:spPr>
          <a:xfrm>
            <a:off x="8355436" y="2259113"/>
            <a:ext cx="3615654" cy="2462213"/>
          </a:xfrm>
          <a:prstGeom prst="rect">
            <a:avLst/>
          </a:prstGeom>
          <a:solidFill>
            <a:srgbClr val="143F6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A082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solidFill>
                  <a:srgbClr val="A082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400" dirty="0">
                <a:solidFill>
                  <a:srgbClr val="A082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solidFill>
                  <a:srgbClr val="A082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solidFill>
                  <a:srgbClr val="A082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400" dirty="0">
                <a:solidFill>
                  <a:srgbClr val="A082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solidFill>
                  <a:srgbClr val="678C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  <a:r>
              <a:rPr lang="en-US" sz="1400" dirty="0">
                <a:solidFill>
                  <a:srgbClr val="E8E2B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E8E2B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solidFill>
                <a:srgbClr val="E0E2E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678C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sz="1400" dirty="0">
                <a:solidFill>
                  <a:srgbClr val="E8E2B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CD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>
                <a:solidFill>
                  <a:srgbClr val="E8E2B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E0E2E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678C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US" sz="1400" dirty="0">
                <a:solidFill>
                  <a:srgbClr val="E8E2B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CD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1400" dirty="0">
                <a:solidFill>
                  <a:srgbClr val="E8E2B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E0E2E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678C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sz="1400" dirty="0">
                <a:solidFill>
                  <a:srgbClr val="E8E2B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sz="1400" dirty="0">
                <a:solidFill>
                  <a:srgbClr val="E8E2B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400" dirty="0">
                <a:solidFill>
                  <a:srgbClr val="E8E2B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solidFill>
                  <a:srgbClr val="E8E2B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 Did you </a:t>
            </a:r>
          </a:p>
          <a:p>
            <a:r>
              <a:rPr lang="en-US" sz="1400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know that </a:t>
            </a:r>
            <a:r>
              <a:rPr lang="en-US" sz="1400" dirty="0">
                <a:solidFill>
                  <a:srgbClr val="E8E2B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sz="1400" dirty="0">
                <a:solidFill>
                  <a:srgbClr val="E8E2B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E8E2B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sz="1400" dirty="0">
                <a:solidFill>
                  <a:srgbClr val="E8E2B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pt-BR" sz="1400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sz="1400" dirty="0">
                <a:solidFill>
                  <a:srgbClr val="E8E2B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pt-BR" sz="1400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pt-BR" sz="1400" dirty="0">
                <a:solidFill>
                  <a:srgbClr val="E8E2B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pt-BR" sz="1400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\n", a, b, c); </a:t>
            </a:r>
          </a:p>
          <a:p>
            <a:r>
              <a:rPr lang="en-US" sz="1400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exit</a:t>
            </a:r>
            <a:r>
              <a:rPr lang="en-US" sz="1400" dirty="0">
                <a:solidFill>
                  <a:srgbClr val="E8E2B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CD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E8E2B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solidFill>
                <a:srgbClr val="E0E2E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E8E2B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solidFill>
                <a:srgbClr val="E0E2E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C00BAD-3ED0-4299-923D-4375D2C70E89}"/>
              </a:ext>
            </a:extLst>
          </p:cNvPr>
          <p:cNvSpPr txBox="1"/>
          <p:nvPr/>
        </p:nvSpPr>
        <p:spPr>
          <a:xfrm>
            <a:off x="8930994" y="5663466"/>
            <a:ext cx="2855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b _start</a:t>
            </a:r>
          </a:p>
          <a:p>
            <a:r>
              <a:rPr lang="en-US" sz="1200" dirty="0" err="1">
                <a:solidFill>
                  <a:schemeClr val="accent2"/>
                </a:solidFill>
              </a:rPr>
              <a:t>si</a:t>
            </a:r>
            <a:endParaRPr lang="en-US" sz="1200" dirty="0">
              <a:solidFill>
                <a:schemeClr val="accent2"/>
              </a:solidFill>
            </a:endParaRPr>
          </a:p>
          <a:p>
            <a:r>
              <a:rPr lang="en-US" sz="1200" dirty="0" err="1">
                <a:solidFill>
                  <a:schemeClr val="accent2"/>
                </a:solidFill>
              </a:rPr>
              <a:t>si</a:t>
            </a:r>
            <a:endParaRPr lang="en-US" sz="1200" dirty="0">
              <a:solidFill>
                <a:schemeClr val="accent2"/>
              </a:solidFill>
            </a:endParaRPr>
          </a:p>
          <a:p>
            <a:r>
              <a:rPr lang="en-US" sz="1200" dirty="0">
                <a:solidFill>
                  <a:schemeClr val="accent2"/>
                </a:solidFill>
              </a:rPr>
              <a:t>b </a:t>
            </a:r>
            <a:r>
              <a:rPr lang="en-US" sz="1200" dirty="0" err="1">
                <a:solidFill>
                  <a:schemeClr val="accent2"/>
                </a:solidFill>
              </a:rPr>
              <a:t>printf</a:t>
            </a:r>
            <a:endParaRPr 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2376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387A-F2C8-476C-9951-4FA37A506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4D282-D55F-4450-8F60-F2DA7B30B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676400"/>
          </a:xfrm>
        </p:spPr>
        <p:txBody>
          <a:bodyPr/>
          <a:lstStyle/>
          <a:p>
            <a:r>
              <a:rPr lang="en-US" dirty="0"/>
              <a:t>Create timeless debugger tool for </a:t>
            </a:r>
            <a:r>
              <a:rPr lang="en-US" dirty="0" err="1"/>
              <a:t>Ghidra</a:t>
            </a:r>
            <a:r>
              <a:rPr lang="en-US" dirty="0"/>
              <a:t> where the state of the registers and memory for every assembly instruction is saved</a:t>
            </a:r>
          </a:p>
          <a:p>
            <a:pPr lvl="1"/>
            <a:r>
              <a:rPr lang="en-US" dirty="0"/>
              <a:t>Essentially, I am creating the functionality of </a:t>
            </a:r>
            <a:r>
              <a:rPr lang="en-US" dirty="0" err="1"/>
              <a:t>Qira</a:t>
            </a:r>
            <a:r>
              <a:rPr lang="en-US" dirty="0"/>
              <a:t> but for </a:t>
            </a:r>
            <a:r>
              <a:rPr lang="en-US" dirty="0" err="1"/>
              <a:t>Ghidra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385C54-DF60-498C-B5D9-A2F0A8DEB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48" y="4020344"/>
            <a:ext cx="74771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699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A0383-4993-4B41-821A-588837F69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Building the Timeless Debugger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FC6F01-3073-0CF4-3834-D41EEC3DAF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37504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33210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1B73-5851-40CD-B71C-49A05F9B3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Import tenet 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DED5D-75FD-474A-A853-7BD65225B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rdi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=0x7fb25403a190,rsi=0x1,rsp=0x7fff56db5f80,rdx=0x7fb254020530,rcx=0x7fff56db5f98,rax=0x1c,r8=0x7fb25403a728,r12=0x563c95151030,r13=0x7fff56db5f80,rip=0x563c95151030,mr=0x7fff56db5f78:ca200154b27f0000,mw=0x7fb25403a4ac:1c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rsp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=0x7fff56db5f78,rip=0x563c95151031,mw=0x7fff56db5f78:0000000000000000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rbp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=0x7fff56db5f78,rip=0x563c95151034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rsp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=0x7fff56db5f68,rip=0x563c95151038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rip=0x563c9515103f,mw=0x7fff56db5f74:03000000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rip=0x563c95151046,mw=0x7fff56db5f70:08000000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rdx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=0x3,rip=0x563c95151049,mr=0x7fff56db5f74:03000000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rax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=0x8,rip=0x563c9515104c,mr=0x7fff56db5f70:08000000</a:t>
            </a:r>
          </a:p>
        </p:txBody>
      </p:sp>
    </p:spTree>
    <p:extLst>
      <p:ext uri="{BB962C8B-B14F-4D97-AF65-F5344CB8AC3E}">
        <p14:creationId xmlns:p14="http://schemas.microsoft.com/office/powerpoint/2010/main" val="25442275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AC25-A4E7-4715-A02C-698BD1B0E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Create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886FA-EAB6-4841-9B6B-7F1DD2EE6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dirty="0"/>
              <a:t>Parse Tenet trace</a:t>
            </a:r>
          </a:p>
          <a:p>
            <a:pPr marL="457200" indent="-457200">
              <a:buAutoNum type="arabicPeriod"/>
            </a:pPr>
            <a:r>
              <a:rPr lang="en-US" dirty="0"/>
              <a:t>Create a snapshot for each line of Tenet trace</a:t>
            </a:r>
          </a:p>
          <a:p>
            <a:pPr marL="457200" indent="-457200">
              <a:buAutoNum type="arabicPeriod"/>
            </a:pPr>
            <a:r>
              <a:rPr lang="en-US" dirty="0"/>
              <a:t>Change registers and memory of each snapshot according to trace</a:t>
            </a:r>
          </a:p>
          <a:p>
            <a:endParaRPr lang="en-US" dirty="0"/>
          </a:p>
          <a:p>
            <a:r>
              <a:rPr lang="en-US" dirty="0"/>
              <a:t>Program counter in trace was a little annoying </a:t>
            </a:r>
          </a:p>
          <a:p>
            <a:r>
              <a:rPr lang="en-US" dirty="0" err="1"/>
              <a:t>Ghidra’s</a:t>
            </a:r>
            <a:r>
              <a:rPr lang="en-US" dirty="0"/>
              <a:t> debugger is so new that its </a:t>
            </a:r>
            <a:r>
              <a:rPr lang="en-US" dirty="0" err="1"/>
              <a:t>JavaDoc</a:t>
            </a:r>
            <a:r>
              <a:rPr lang="en-US" dirty="0"/>
              <a:t> is non-existent</a:t>
            </a:r>
          </a:p>
          <a:p>
            <a:r>
              <a:rPr lang="en-US" dirty="0"/>
              <a:t>Inspiration from </a:t>
            </a:r>
            <a:r>
              <a:rPr lang="en-US" dirty="0">
                <a:hlinkClick r:id="rId2"/>
              </a:rPr>
              <a:t>PopulateTraceDemo.java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PopulateTraceQiraCompatible.java</a:t>
            </a:r>
            <a:r>
              <a:rPr lang="en-US" dirty="0"/>
              <a:t> on how to create snapshots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5982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B917-247F-4C6D-BCA9-1C4241FE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Match Snapshot to Assembly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92E9A-8DD0-4FCD-A81F-3535D2D56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549767"/>
          </a:xfrm>
        </p:spPr>
        <p:txBody>
          <a:bodyPr>
            <a:normAutofit/>
          </a:bodyPr>
          <a:lstStyle/>
          <a:p>
            <a:r>
              <a:rPr lang="en-US" dirty="0"/>
              <a:t>Tenet traces do not include assembly instructions</a:t>
            </a:r>
          </a:p>
          <a:p>
            <a:r>
              <a:rPr lang="en-US" dirty="0"/>
              <a:t>Take assembly instructions from analyzed binary opened in </a:t>
            </a:r>
            <a:r>
              <a:rPr lang="en-US" dirty="0" err="1"/>
              <a:t>Ghidra</a:t>
            </a:r>
            <a:endParaRPr lang="en-US" dirty="0"/>
          </a:p>
          <a:p>
            <a:r>
              <a:rPr lang="en-US" dirty="0"/>
              <a:t>Use Tenet trace memory map to create mapping between trace addresses and </a:t>
            </a:r>
            <a:r>
              <a:rPr lang="en-US" dirty="0" err="1"/>
              <a:t>Ghidra</a:t>
            </a:r>
            <a:r>
              <a:rPr lang="en-US" dirty="0"/>
              <a:t> addresses</a:t>
            </a:r>
          </a:p>
          <a:p>
            <a:pPr lvl="1"/>
            <a:r>
              <a:rPr lang="en-US" dirty="0"/>
              <a:t>Implementing this required finessing that turned </a:t>
            </a:r>
            <a:r>
              <a:rPr lang="en-US" dirty="0" err="1"/>
              <a:t>Ghidra</a:t>
            </a:r>
            <a:r>
              <a:rPr lang="en-US" dirty="0"/>
              <a:t> addresses into trace addresses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63595F-1A1D-4996-B279-CB87A8EB2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4944081"/>
            <a:ext cx="5372100" cy="1114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E8DFB2-62FB-4D3D-B666-386D07094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325" y="4763107"/>
            <a:ext cx="3990975" cy="1476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6CECF9-0F5A-4331-A7D7-29F88EFA7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065" y="6386236"/>
            <a:ext cx="4600575" cy="38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C569CC-2750-4C1F-8AB0-FD47DAC0A2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0596" y="6491011"/>
            <a:ext cx="3600450" cy="1714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40A07DF-C5ED-4D22-B6C4-424A2F2C7AE1}"/>
              </a:ext>
            </a:extLst>
          </p:cNvPr>
          <p:cNvSpPr/>
          <p:nvPr/>
        </p:nvSpPr>
        <p:spPr>
          <a:xfrm>
            <a:off x="2164360" y="5092117"/>
            <a:ext cx="1107346" cy="192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2A4805-E3C8-40CC-A32D-7BAB57E934EC}"/>
              </a:ext>
            </a:extLst>
          </p:cNvPr>
          <p:cNvSpPr/>
          <p:nvPr/>
        </p:nvSpPr>
        <p:spPr>
          <a:xfrm>
            <a:off x="8363824" y="5020811"/>
            <a:ext cx="865464" cy="180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EEB5B4ED-8A30-438A-9EFE-0E0E042FA236}"/>
              </a:ext>
            </a:extLst>
          </p:cNvPr>
          <p:cNvSpPr/>
          <p:nvPr/>
        </p:nvSpPr>
        <p:spPr>
          <a:xfrm>
            <a:off x="3271706" y="4791682"/>
            <a:ext cx="5075340" cy="585661"/>
          </a:xfrm>
          <a:prstGeom prst="arc">
            <a:avLst>
              <a:gd name="adj1" fmla="val 10818410"/>
              <a:gd name="adj2" fmla="val 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07FD5F-6A91-4A17-B885-1D7451977DB2}"/>
              </a:ext>
            </a:extLst>
          </p:cNvPr>
          <p:cNvSpPr/>
          <p:nvPr/>
        </p:nvSpPr>
        <p:spPr>
          <a:xfrm>
            <a:off x="2073479" y="6469514"/>
            <a:ext cx="1107346" cy="192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5B1F5A-E7A8-4118-A131-B54538BF7976}"/>
              </a:ext>
            </a:extLst>
          </p:cNvPr>
          <p:cNvSpPr/>
          <p:nvPr/>
        </p:nvSpPr>
        <p:spPr>
          <a:xfrm>
            <a:off x="6667275" y="6400829"/>
            <a:ext cx="681481" cy="159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697F51B3-8268-4233-9303-51E5160970EA}"/>
              </a:ext>
            </a:extLst>
          </p:cNvPr>
          <p:cNvSpPr/>
          <p:nvPr/>
        </p:nvSpPr>
        <p:spPr>
          <a:xfrm>
            <a:off x="2621081" y="6117229"/>
            <a:ext cx="4173564" cy="690059"/>
          </a:xfrm>
          <a:prstGeom prst="arc">
            <a:avLst>
              <a:gd name="adj1" fmla="val 10818410"/>
              <a:gd name="adj2" fmla="val 21459621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985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270B2E-630D-4CD1-97EB-CC6FCF2A3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EA8A0-25AB-4F33-850D-68554EDCE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We now have window where user can scroll backwards and forwards over instructions and see contents of registers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Also added some code to get instructions to display in the Dynamic view</a:t>
            </a:r>
          </a:p>
          <a:p>
            <a:pPr lvl="1"/>
            <a:endParaRPr lang="en-US" sz="14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Demo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F83F32B-0454-4B6B-98B6-0DFC88150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746" y="1119296"/>
            <a:ext cx="7712354" cy="4665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EABC6D-468E-415D-B891-9FF5127A5CF1}"/>
              </a:ext>
            </a:extLst>
          </p:cNvPr>
          <p:cNvSpPr txBox="1"/>
          <p:nvPr/>
        </p:nvSpPr>
        <p:spPr>
          <a:xfrm>
            <a:off x="6134050" y="6014433"/>
            <a:ext cx="2211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Snapshots for each instruction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C63C85-E0F2-4F59-BF7A-F49F7201D628}"/>
              </a:ext>
            </a:extLst>
          </p:cNvPr>
          <p:cNvSpPr txBox="1"/>
          <p:nvPr/>
        </p:nvSpPr>
        <p:spPr>
          <a:xfrm>
            <a:off x="5049346" y="244490"/>
            <a:ext cx="153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Dynamic view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70F5A7-F77E-4AEA-A623-A457C9ECFB71}"/>
              </a:ext>
            </a:extLst>
          </p:cNvPr>
          <p:cNvSpPr txBox="1"/>
          <p:nvPr/>
        </p:nvSpPr>
        <p:spPr>
          <a:xfrm>
            <a:off x="9706061" y="290656"/>
            <a:ext cx="192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Registers changes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BD1934-0F3D-4A63-9C8F-6E77B056C53D}"/>
              </a:ext>
            </a:extLst>
          </p:cNvPr>
          <p:cNvCxnSpPr>
            <a:stCxn id="46" idx="2"/>
          </p:cNvCxnSpPr>
          <p:nvPr/>
        </p:nvCxnSpPr>
        <p:spPr>
          <a:xfrm>
            <a:off x="5817352" y="613822"/>
            <a:ext cx="0" cy="99749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536971-E062-48CF-80A7-F7ABF6C0CF7B}"/>
              </a:ext>
            </a:extLst>
          </p:cNvPr>
          <p:cNvCxnSpPr>
            <a:stCxn id="47" idx="2"/>
          </p:cNvCxnSpPr>
          <p:nvPr/>
        </p:nvCxnSpPr>
        <p:spPr>
          <a:xfrm>
            <a:off x="10668837" y="659988"/>
            <a:ext cx="0" cy="101781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2185E5-349F-4076-84EA-DC02F7041385}"/>
              </a:ext>
            </a:extLst>
          </p:cNvPr>
          <p:cNvCxnSpPr>
            <a:cxnSpLocks/>
          </p:cNvCxnSpPr>
          <p:nvPr/>
        </p:nvCxnSpPr>
        <p:spPr>
          <a:xfrm flipH="1" flipV="1">
            <a:off x="7105475" y="5437188"/>
            <a:ext cx="0" cy="61264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299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26D79B-18DE-46EA-A114-962B2A54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AD6E8-90AF-47D3-B925-83E02175B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7D39D201-B0A5-F472-0FC2-CB3FFA554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688386"/>
            <a:ext cx="5456279" cy="54562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2375220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6135</TotalTime>
  <Words>464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Courier New</vt:lpstr>
      <vt:lpstr>Tw Cen MT</vt:lpstr>
      <vt:lpstr>Circuit</vt:lpstr>
      <vt:lpstr>Implementing a Timeless Debugger in Ghidra</vt:lpstr>
      <vt:lpstr>Background</vt:lpstr>
      <vt:lpstr>Goals</vt:lpstr>
      <vt:lpstr>Building the Timeless Debugger</vt:lpstr>
      <vt:lpstr>1. Import tenet trace</vt:lpstr>
      <vt:lpstr>2. Create snapshots</vt:lpstr>
      <vt:lpstr>3. Match Snapshot to Assembly Instruction</vt:lpstr>
      <vt:lpstr>Results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 Timeless Debugger in Ghidra</dc:title>
  <dc:creator>Derek Ng</dc:creator>
  <cp:lastModifiedBy>Derek Ng</cp:lastModifiedBy>
  <cp:revision>10</cp:revision>
  <dcterms:created xsi:type="dcterms:W3CDTF">2022-04-23T23:08:41Z</dcterms:created>
  <dcterms:modified xsi:type="dcterms:W3CDTF">2022-04-28T05:23:50Z</dcterms:modified>
</cp:coreProperties>
</file>