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9" r:id="rId4"/>
  </p:sldMasterIdLst>
  <p:notesMasterIdLst>
    <p:notesMasterId r:id="rId16"/>
  </p:notesMasterIdLst>
  <p:sldIdLst>
    <p:sldId id="256" r:id="rId5"/>
    <p:sldId id="282" r:id="rId6"/>
    <p:sldId id="279" r:id="rId7"/>
    <p:sldId id="280" r:id="rId8"/>
    <p:sldId id="283" r:id="rId9"/>
    <p:sldId id="284" r:id="rId10"/>
    <p:sldId id="286" r:id="rId11"/>
    <p:sldId id="287" r:id="rId12"/>
    <p:sldId id="285" r:id="rId13"/>
    <p:sldId id="288" r:id="rId14"/>
    <p:sldId id="28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uc Hoang" initials="D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6FDFF"/>
    <a:srgbClr val="B7CBCD"/>
    <a:srgbClr val="FF0000"/>
    <a:srgbClr val="30A383"/>
    <a:srgbClr val="1481B8"/>
    <a:srgbClr val="D6E1E2"/>
    <a:srgbClr val="30A484"/>
    <a:srgbClr val="1F52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40" autoAdjust="0"/>
    <p:restoredTop sz="80238" autoAdjust="0"/>
  </p:normalViewPr>
  <p:slideViewPr>
    <p:cSldViewPr>
      <p:cViewPr varScale="1">
        <p:scale>
          <a:sx n="117" d="100"/>
          <a:sy n="117" d="100"/>
        </p:scale>
        <p:origin x="1944" y="4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DE437-CB40-417D-AC35-4A7E5D913317}" type="datetimeFigureOut">
              <a:rPr lang="en-GB" smtClean="0"/>
              <a:t>09/10/2023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1A99E3-C20F-455C-83E5-A8FDD3319EFE}" type="slidenum">
              <a:rPr lang="en-GB" smtClean="0"/>
              <a:t>‹#›</a:t>
            </a:fld>
            <a:endParaRPr lang="en-GB"/>
          </a:p>
        </p:txBody>
      </p:sp>
    </p:spTree>
    <p:extLst>
      <p:ext uri="{BB962C8B-B14F-4D97-AF65-F5344CB8AC3E}">
        <p14:creationId xmlns:p14="http://schemas.microsoft.com/office/powerpoint/2010/main" val="534085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791A99E3-C20F-455C-83E5-A8FDD3319EFE}" type="slidenum">
              <a:rPr lang="en-GB" smtClean="0"/>
              <a:t>1</a:t>
            </a:fld>
            <a:endParaRPr lang="en-GB"/>
          </a:p>
        </p:txBody>
      </p:sp>
    </p:spTree>
    <p:extLst>
      <p:ext uri="{BB962C8B-B14F-4D97-AF65-F5344CB8AC3E}">
        <p14:creationId xmlns:p14="http://schemas.microsoft.com/office/powerpoint/2010/main" val="3081246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1A99E3-C20F-455C-83E5-A8FDD3319EFE}" type="slidenum">
              <a:rPr lang="en-GB" smtClean="0"/>
              <a:t>3</a:t>
            </a:fld>
            <a:endParaRPr lang="en-GB"/>
          </a:p>
        </p:txBody>
      </p:sp>
    </p:spTree>
    <p:extLst>
      <p:ext uri="{BB962C8B-B14F-4D97-AF65-F5344CB8AC3E}">
        <p14:creationId xmlns:p14="http://schemas.microsoft.com/office/powerpoint/2010/main" val="980312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791A99E3-C20F-455C-83E5-A8FDD3319EFE}" type="slidenum">
              <a:rPr lang="en-GB" smtClean="0"/>
              <a:t>5</a:t>
            </a:fld>
            <a:endParaRPr lang="en-GB"/>
          </a:p>
        </p:txBody>
      </p:sp>
    </p:spTree>
    <p:extLst>
      <p:ext uri="{BB962C8B-B14F-4D97-AF65-F5344CB8AC3E}">
        <p14:creationId xmlns:p14="http://schemas.microsoft.com/office/powerpoint/2010/main" val="2605248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Kết quả đạt được: </a:t>
            </a:r>
          </a:p>
          <a:p>
            <a:pPr marL="628650" lvl="1" indent="-171450">
              <a:buFont typeface="System Font Regular"/>
              <a:buChar char="-"/>
            </a:pPr>
            <a:r>
              <a:rPr lang="en-VN"/>
              <a:t>Rèn luyện thêm được các kỹ năng lập trình, cách tiếp cận cũng như các hướng xử lý bài toán</a:t>
            </a:r>
          </a:p>
          <a:p>
            <a:pPr marL="628650" lvl="1" indent="-171450">
              <a:buFontTx/>
              <a:buChar char="-"/>
            </a:pPr>
            <a:r>
              <a:rPr lang="en-VN"/>
              <a:t>Tìm hiểu các kiến thức về Spring.</a:t>
            </a:r>
          </a:p>
          <a:p>
            <a:pPr marL="628650" lvl="1" indent="-171450">
              <a:buFontTx/>
              <a:buChar char="-"/>
            </a:pPr>
            <a:r>
              <a:rPr lang="en-VN"/>
              <a:t>Hoàn thiện được sản phẩm cho đề tài của học phần cũng như sản phẩm để review trong quá trình thực tập.</a:t>
            </a:r>
          </a:p>
          <a:p>
            <a:pPr marL="0" indent="0">
              <a:buFontTx/>
              <a:buNone/>
            </a:pPr>
            <a:r>
              <a:rPr lang="en-VN"/>
              <a:t>Ứng dụng các môn đã học trong quá trình thực tập.</a:t>
            </a:r>
          </a:p>
          <a:p>
            <a:pPr marL="0" indent="0">
              <a:buFontTx/>
              <a:buNone/>
            </a:pPr>
            <a:r>
              <a:rPr lang="en-VN"/>
              <a:t>Kinh nghiệm:</a:t>
            </a:r>
          </a:p>
          <a:p>
            <a:pPr marL="0" indent="0">
              <a:buFontTx/>
              <a:buNone/>
            </a:pPr>
            <a:r>
              <a:rPr lang="en-VN"/>
              <a:t>Cải thiện kỹ năng làm việc nhóm, trình bày các ý kiến chủ quan, giao tiếp ngoại ngữ nhiều hơn; Được tham gia trực tiếp vào các dự án tại công ty để làm quen với côgn việc thực tế</a:t>
            </a:r>
          </a:p>
          <a:p>
            <a:pPr marL="171450" indent="-171450">
              <a:buFontTx/>
              <a:buChar char="-"/>
            </a:pPr>
            <a:endParaRPr lang="en-VN"/>
          </a:p>
        </p:txBody>
      </p:sp>
      <p:sp>
        <p:nvSpPr>
          <p:cNvPr id="4" name="Slide Number Placeholder 3"/>
          <p:cNvSpPr>
            <a:spLocks noGrp="1"/>
          </p:cNvSpPr>
          <p:nvPr>
            <p:ph type="sldNum" sz="quarter" idx="5"/>
          </p:nvPr>
        </p:nvSpPr>
        <p:spPr/>
        <p:txBody>
          <a:bodyPr/>
          <a:lstStyle/>
          <a:p>
            <a:fld id="{791A99E3-C20F-455C-83E5-A8FDD3319EFE}" type="slidenum">
              <a:rPr lang="en-GB" smtClean="0"/>
              <a:t>10</a:t>
            </a:fld>
            <a:endParaRPr lang="en-GB"/>
          </a:p>
        </p:txBody>
      </p:sp>
    </p:spTree>
    <p:extLst>
      <p:ext uri="{BB962C8B-B14F-4D97-AF65-F5344CB8AC3E}">
        <p14:creationId xmlns:p14="http://schemas.microsoft.com/office/powerpoint/2010/main" val="3438304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7408" y="1412776"/>
            <a:ext cx="10657184" cy="3364605"/>
          </a:xfrm>
        </p:spPr>
        <p:txBody>
          <a:bodyPr anchor="b"/>
          <a:lstStyle>
            <a:lvl1pPr algn="ctr">
              <a:defRPr sz="4000" cap="all"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767408" y="4777380"/>
            <a:ext cx="10657184" cy="2035996"/>
          </a:xfrm>
        </p:spPr>
        <p:txBody>
          <a:bodyPr anchor="t"/>
          <a:lstStyle>
            <a:lvl1pPr marL="0" indent="0" algn="l">
              <a:buNone/>
              <a:tabLst>
                <a:tab pos="5029200" algn="l"/>
              </a:tabLst>
              <a:defRPr cap="all">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55289C-09C2-4FA6-9DE7-15D89A7144DF}" type="datetime1">
              <a:rPr lang="vi-VN" smtClean="0"/>
              <a:t>09/10/2023</a:t>
            </a:fld>
            <a:endParaRPr lang="en-US" dirty="0"/>
          </a:p>
        </p:txBody>
      </p:sp>
      <p:sp>
        <p:nvSpPr>
          <p:cNvPr id="5" name="Footer Placeholder 4"/>
          <p:cNvSpPr>
            <a:spLocks noGrp="1"/>
          </p:cNvSpPr>
          <p:nvPr>
            <p:ph type="ftr" sz="quarter" idx="11"/>
          </p:nvPr>
        </p:nvSpPr>
        <p:spPr/>
        <p:txBody>
          <a:bodyPr/>
          <a:lstStyle/>
          <a:p>
            <a:r>
              <a:rPr lang="en-US"/>
              <a:t>TTDN NGÀNH CÔNG NGHỆ THÔNG TIN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Box 6">
            <a:extLst>
              <a:ext uri="{FF2B5EF4-FFF2-40B4-BE49-F238E27FC236}">
                <a16:creationId xmlns:a16="http://schemas.microsoft.com/office/drawing/2014/main" id="{E52C2E7B-FAEE-4473-973E-7C44C6EF5882}"/>
              </a:ext>
            </a:extLst>
          </p:cNvPr>
          <p:cNvSpPr txBox="1"/>
          <p:nvPr userDrawn="1"/>
        </p:nvSpPr>
        <p:spPr>
          <a:xfrm>
            <a:off x="1154955" y="44624"/>
            <a:ext cx="8825658" cy="1077218"/>
          </a:xfrm>
          <a:prstGeom prst="rect">
            <a:avLst/>
          </a:prstGeom>
          <a:noFill/>
        </p:spPr>
        <p:txBody>
          <a:bodyPr wrap="square" rtlCol="0">
            <a:spAutoFit/>
          </a:bodyPr>
          <a:lstStyle/>
          <a:p>
            <a:pPr algn="ctr"/>
            <a:r>
              <a:rPr lang="en-US" sz="3200">
                <a:latin typeface="Arial" panose="020B0604020202020204" pitchFamily="34" charset="0"/>
                <a:cs typeface="Arial" panose="020B0604020202020204" pitchFamily="34" charset="0"/>
              </a:rPr>
              <a:t>TRƯỜNG ĐẠI HỌC MỎ - ĐỊA CHẤT</a:t>
            </a:r>
          </a:p>
          <a:p>
            <a:pPr algn="ctr"/>
            <a:r>
              <a:rPr lang="en-US" sz="3200">
                <a:latin typeface="Arial" panose="020B0604020202020204" pitchFamily="34" charset="0"/>
                <a:cs typeface="Arial" panose="020B0604020202020204" pitchFamily="34" charset="0"/>
              </a:rPr>
              <a:t>KHOA CÔNG NGHỆ THÔNG TIN</a:t>
            </a:r>
          </a:p>
        </p:txBody>
      </p:sp>
    </p:spTree>
    <p:extLst>
      <p:ext uri="{BB962C8B-B14F-4D97-AF65-F5344CB8AC3E}">
        <p14:creationId xmlns:p14="http://schemas.microsoft.com/office/powerpoint/2010/main" val="8924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a:xfrm rot="5400000">
            <a:off x="11544301" y="5661621"/>
            <a:ext cx="990599" cy="304799"/>
          </a:xfrm>
        </p:spPr>
        <p:txBody>
          <a:bodyPr/>
          <a:lstStyle/>
          <a:p>
            <a:fld id="{3BD01B09-9BFA-4E25-B6F7-A45121277496}" type="datetime1">
              <a:rPr lang="vi-VN" smtClean="0"/>
              <a:t>09/10/2023</a:t>
            </a:fld>
            <a:endParaRPr lang="en-US" dirty="0"/>
          </a:p>
        </p:txBody>
      </p:sp>
      <p:sp>
        <p:nvSpPr>
          <p:cNvPr id="5" name="Footer Placeholder 4"/>
          <p:cNvSpPr>
            <a:spLocks noGrp="1"/>
          </p:cNvSpPr>
          <p:nvPr>
            <p:ph type="ftr" sz="quarter" idx="11"/>
          </p:nvPr>
        </p:nvSpPr>
        <p:spPr>
          <a:xfrm rot="5400000">
            <a:off x="10102014" y="3225298"/>
            <a:ext cx="3859795" cy="304801"/>
          </a:xfrm>
        </p:spPr>
        <p:txBody>
          <a:bodyPr/>
          <a:lstStyle/>
          <a:p>
            <a:r>
              <a:rPr lang="en-US"/>
              <a:t>TTDN NGÀNH CÔNG NGHỆ THÔNG TIN</a:t>
            </a:r>
            <a:endParaRPr lang="en-US" dirty="0"/>
          </a:p>
        </p:txBody>
      </p:sp>
      <p:sp>
        <p:nvSpPr>
          <p:cNvPr id="9" name="Slide Number Placeholder 5">
            <a:extLst>
              <a:ext uri="{FF2B5EF4-FFF2-40B4-BE49-F238E27FC236}">
                <a16:creationId xmlns:a16="http://schemas.microsoft.com/office/drawing/2014/main" id="{5D0C7B89-DD4F-4E91-A2A1-3232DCDE5825}"/>
              </a:ext>
            </a:extLst>
          </p:cNvPr>
          <p:cNvSpPr>
            <a:spLocks noGrp="1"/>
          </p:cNvSpPr>
          <p:nvPr>
            <p:ph type="sldNum" sz="quarter" idx="12"/>
          </p:nvPr>
        </p:nvSpPr>
        <p:spPr>
          <a:xfrm>
            <a:off x="11612002" y="6317274"/>
            <a:ext cx="546389" cy="54072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6540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51384" y="2060575"/>
            <a:ext cx="5544616" cy="4780297"/>
          </a:xfrm>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6001" y="2060575"/>
            <a:ext cx="5544616" cy="4797425"/>
          </a:xfrm>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7F032A-4D12-4362-8B1C-673C2DC6E831}" type="datetime1">
              <a:rPr lang="vi-VN" smtClean="0"/>
              <a:t>09/10/2023</a:t>
            </a:fld>
            <a:endParaRPr lang="en-US" dirty="0"/>
          </a:p>
        </p:txBody>
      </p:sp>
      <p:sp>
        <p:nvSpPr>
          <p:cNvPr id="6" name="Footer Placeholder 5"/>
          <p:cNvSpPr>
            <a:spLocks noGrp="1"/>
          </p:cNvSpPr>
          <p:nvPr>
            <p:ph type="ftr" sz="quarter" idx="11"/>
          </p:nvPr>
        </p:nvSpPr>
        <p:spPr/>
        <p:txBody>
          <a:bodyPr/>
          <a:lstStyle/>
          <a:p>
            <a:r>
              <a:rPr lang="en-US"/>
              <a:t>TTDN NGÀNH CÔNG NGHỆ THÔNG TIN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11729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45133" y="1550405"/>
            <a:ext cx="5450866" cy="930857"/>
          </a:xfrm>
        </p:spPr>
        <p:txBody>
          <a:bodyPr anchor="b">
            <a:noAutofit/>
          </a:bodyPr>
          <a:lstStyle>
            <a:lvl1pPr marL="0" indent="0">
              <a:buNone/>
              <a:defRPr sz="2800" b="0">
                <a:solidFill>
                  <a:schemeClr val="tx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34" y="2514600"/>
            <a:ext cx="5450866" cy="4326272"/>
          </a:xfrm>
        </p:spPr>
        <p:txBody>
          <a:bodyPr>
            <a:normAutofit/>
          </a:bodyPr>
          <a:lstStyle>
            <a:lvl1pPr>
              <a:defRPr sz="2400"/>
            </a:lvl1pPr>
            <a:lvl2pPr>
              <a:defRPr sz="2000"/>
            </a:lvl2pPr>
            <a:lvl3pPr>
              <a:defRPr sz="1800"/>
            </a:lvl3pPr>
            <a:lvl4pPr>
              <a:defRPr sz="1600"/>
            </a:lvl4pPr>
            <a:lvl5pPr>
              <a:defRPr sz="16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5999" y="1550405"/>
            <a:ext cx="5450867" cy="930857"/>
          </a:xfrm>
        </p:spPr>
        <p:txBody>
          <a:bodyPr anchor="b">
            <a:noAutofit/>
          </a:bodyPr>
          <a:lstStyle>
            <a:lvl1pPr marL="0" indent="0">
              <a:buNone/>
              <a:defRPr sz="2800" b="0">
                <a:solidFill>
                  <a:schemeClr val="tx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5999" y="2514600"/>
            <a:ext cx="5450867" cy="4343400"/>
          </a:xfrm>
        </p:spPr>
        <p:txBody>
          <a:bodyPr>
            <a:normAutofit/>
          </a:bodyPr>
          <a:lstStyle>
            <a:lvl1pPr>
              <a:defRPr sz="2400"/>
            </a:lvl1pPr>
            <a:lvl2pPr>
              <a:defRPr sz="2000"/>
            </a:lvl2pPr>
            <a:lvl3pPr>
              <a:defRPr sz="1800"/>
            </a:lvl3pPr>
            <a:lvl4pPr>
              <a:defRPr sz="1600"/>
            </a:lvl4pPr>
            <a:lvl5pPr>
              <a:defRPr sz="16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7F032A-4D12-4362-8B1C-673C2DC6E831}" type="datetime1">
              <a:rPr lang="vi-VN" smtClean="0"/>
              <a:t>09/10/2023</a:t>
            </a:fld>
            <a:endParaRPr lang="en-US" dirty="0"/>
          </a:p>
        </p:txBody>
      </p:sp>
      <p:sp>
        <p:nvSpPr>
          <p:cNvPr id="8" name="Footer Placeholder 7"/>
          <p:cNvSpPr>
            <a:spLocks noGrp="1"/>
          </p:cNvSpPr>
          <p:nvPr>
            <p:ph type="ftr" sz="quarter" idx="11"/>
          </p:nvPr>
        </p:nvSpPr>
        <p:spPr/>
        <p:txBody>
          <a:bodyPr/>
          <a:lstStyle/>
          <a:p>
            <a:r>
              <a:rPr lang="en-US"/>
              <a:t>TTDN NGÀNH CÔNG NGHỆ THÔNG TIN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4145682"/>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543A4BE-6657-4382-B365-D7D11ABF647C}" type="datetime1">
              <a:rPr lang="vi-VN" smtClean="0"/>
              <a:t>09/10/2023</a:t>
            </a:fld>
            <a:endParaRPr lang="en-US" dirty="0"/>
          </a:p>
        </p:txBody>
      </p:sp>
      <p:sp>
        <p:nvSpPr>
          <p:cNvPr id="5" name="Footer Placeholder 3"/>
          <p:cNvSpPr>
            <a:spLocks noGrp="1"/>
          </p:cNvSpPr>
          <p:nvPr>
            <p:ph type="ftr" sz="quarter" idx="11"/>
          </p:nvPr>
        </p:nvSpPr>
        <p:spPr/>
        <p:txBody>
          <a:bodyPr/>
          <a:lstStyle/>
          <a:p>
            <a:r>
              <a:rPr lang="en-US"/>
              <a:t>TTDN NGÀNH CÔNG NGHỆ THÔNG TIN</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1490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10/9/23</a:t>
            </a:fld>
            <a:endParaRPr lang="en-US" dirty="0"/>
          </a:p>
        </p:txBody>
      </p:sp>
      <p:sp>
        <p:nvSpPr>
          <p:cNvPr id="5" name="Footer Placeholder 2"/>
          <p:cNvSpPr>
            <a:spLocks noGrp="1"/>
          </p:cNvSpPr>
          <p:nvPr>
            <p:ph type="ftr" sz="quarter" idx="11"/>
          </p:nvPr>
        </p:nvSpPr>
        <p:spPr/>
        <p:txBody>
          <a:bodyPr/>
          <a:lstStyle/>
          <a:p>
            <a:r>
              <a:rPr lang="en-US"/>
              <a:t>TTDN NGÀNH CÔNG NGHỆ THÔNG TIN</a:t>
            </a:r>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4616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32" y="1447800"/>
            <a:ext cx="4082715" cy="1447800"/>
          </a:xfrm>
        </p:spPr>
        <p:txBody>
          <a:bodyPr anchor="b"/>
          <a:lstStyle>
            <a:lvl1pPr algn="l">
              <a:defRPr sz="2800" b="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784616" y="1447800"/>
            <a:ext cx="6928008" cy="5393072"/>
          </a:xfrm>
        </p:spPr>
        <p:txBody>
          <a:bodyPr anchor="ct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5131" y="3129280"/>
            <a:ext cx="4082717" cy="3728720"/>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27F032A-4D12-4362-8B1C-673C2DC6E831}" type="datetime1">
              <a:rPr lang="vi-VN" smtClean="0"/>
              <a:t>09/10/2023</a:t>
            </a:fld>
            <a:endParaRPr lang="en-US" dirty="0"/>
          </a:p>
        </p:txBody>
      </p:sp>
      <p:sp>
        <p:nvSpPr>
          <p:cNvPr id="5" name="Footer Placeholder 5"/>
          <p:cNvSpPr>
            <a:spLocks noGrp="1"/>
          </p:cNvSpPr>
          <p:nvPr>
            <p:ph type="ftr" sz="quarter" idx="11"/>
          </p:nvPr>
        </p:nvSpPr>
        <p:spPr/>
        <p:txBody>
          <a:bodyPr/>
          <a:lstStyle/>
          <a:p>
            <a:r>
              <a:rPr lang="en-US"/>
              <a:t>TTDN NGÀNH CÔNG NGHỆ THÔNG TIN</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a:extLst>
              <a:ext uri="{FF2B5EF4-FFF2-40B4-BE49-F238E27FC236}">
                <a16:creationId xmlns:a16="http://schemas.microsoft.com/office/drawing/2014/main" id="{44522256-627C-48B5-AA51-9BAE914C2C67}"/>
              </a:ext>
            </a:extLst>
          </p:cNvPr>
          <p:cNvSpPr txBox="1">
            <a:spLocks/>
          </p:cNvSpPr>
          <p:nvPr userDrawn="1"/>
        </p:nvSpPr>
        <p:spPr>
          <a:xfrm>
            <a:off x="645133" y="149875"/>
            <a:ext cx="10275404"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Arial" panose="020B0604020202020204" pitchFamily="34" charset="0"/>
                <a:cs typeface="Arial" panose="020B0604020202020204" pitchFamily="34" charset="0"/>
              </a:rPr>
              <a:t>Click to edit Master title style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62987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9">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10">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5133" y="149875"/>
            <a:ext cx="1027540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645132" y="1550406"/>
            <a:ext cx="10923476" cy="52904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1513740" y="5500092"/>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7F032A-4D12-4362-8B1C-673C2DC6E831}" type="datetime1">
              <a:rPr lang="vi-VN" smtClean="0"/>
              <a:t>09/10/2023</a:t>
            </a:fld>
            <a:endParaRPr lang="en-US" dirty="0"/>
          </a:p>
        </p:txBody>
      </p:sp>
      <p:sp>
        <p:nvSpPr>
          <p:cNvPr id="5" name="Footer Placeholder 4"/>
          <p:cNvSpPr>
            <a:spLocks noGrp="1"/>
          </p:cNvSpPr>
          <p:nvPr>
            <p:ph type="ftr" sz="quarter" idx="3"/>
          </p:nvPr>
        </p:nvSpPr>
        <p:spPr>
          <a:xfrm rot="5400000">
            <a:off x="10076093" y="304625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TTDN  NGÀNH CÔNG NGHỆ THÔNG TIN</a:t>
            </a:r>
            <a:endParaRPr lang="en-US" dirty="0"/>
          </a:p>
        </p:txBody>
      </p:sp>
      <p:sp>
        <p:nvSpPr>
          <p:cNvPr id="6" name="Slide Number Placeholder 5"/>
          <p:cNvSpPr>
            <a:spLocks noGrp="1"/>
          </p:cNvSpPr>
          <p:nvPr>
            <p:ph type="sldNum" sz="quarter" idx="4"/>
          </p:nvPr>
        </p:nvSpPr>
        <p:spPr bwMode="gray">
          <a:xfrm>
            <a:off x="11612002" y="6317274"/>
            <a:ext cx="546389" cy="540726"/>
          </a:xfrm>
          <a:prstGeom prst="rect">
            <a:avLst/>
          </a:prstGeom>
        </p:spPr>
        <p:txBody>
          <a:bodyPr vert="horz" lIns="91440" tIns="45720" rIns="91440" bIns="45720" rtlCol="0" anchor="b"/>
          <a:lstStyle>
            <a:lvl1pPr algn="ctr">
              <a:defRPr sz="2000" b="0" i="0">
                <a:solidFill>
                  <a:schemeClr val="tx1">
                    <a:tint val="75000"/>
                  </a:schemeClr>
                </a:solidFill>
              </a:defRPr>
            </a:lvl1pPr>
          </a:lstStyle>
          <a:p>
            <a:fld id="{AA2B2A04-9C13-4F82-979F-A07DDDC58AF3}" type="slidenum">
              <a:rPr lang="en-US" smtClean="0"/>
              <a:pPr/>
              <a:t>‹#›</a:t>
            </a:fld>
            <a:endParaRPr lang="en-US" dirty="0"/>
          </a:p>
        </p:txBody>
      </p:sp>
      <p:pic>
        <p:nvPicPr>
          <p:cNvPr id="18" name="Picture 17">
            <a:extLst>
              <a:ext uri="{FF2B5EF4-FFF2-40B4-BE49-F238E27FC236}">
                <a16:creationId xmlns:a16="http://schemas.microsoft.com/office/drawing/2014/main" id="{567C8A34-681B-4BD7-9AE3-1AB4C7391DB5}"/>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560496" y="-479846"/>
            <a:ext cx="2015934" cy="2015934"/>
          </a:xfrm>
          <a:prstGeom prst="rect">
            <a:avLst/>
          </a:prstGeom>
        </p:spPr>
      </p:pic>
    </p:spTree>
    <p:extLst>
      <p:ext uri="{BB962C8B-B14F-4D97-AF65-F5344CB8AC3E}">
        <p14:creationId xmlns:p14="http://schemas.microsoft.com/office/powerpoint/2010/main" val="2011478730"/>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3" r:id="rId3"/>
    <p:sldLayoutId id="2147483844" r:id="rId4"/>
    <p:sldLayoutId id="2147483845" r:id="rId5"/>
    <p:sldLayoutId id="2147483846" r:id="rId6"/>
    <p:sldLayoutId id="2147483847" r:id="rId7"/>
  </p:sldLayoutIdLst>
  <p:hf hdr="0"/>
  <p:txStyles>
    <p:titleStyle>
      <a:lvl1pPr algn="l" defTabSz="457200" rtl="0" eaLnBrk="1" latinLnBrk="0" hangingPunct="1">
        <a:spcBef>
          <a:spcPct val="0"/>
        </a:spcBef>
        <a:buNone/>
        <a:defRPr sz="4000" b="0" i="0" kern="1200">
          <a:solidFill>
            <a:schemeClr val="tx2"/>
          </a:solidFill>
          <a:latin typeface="Arial" panose="020B0604020202020204" pitchFamily="34" charset="0"/>
          <a:ea typeface="+mj-ea"/>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800" b="0" i="0" kern="1200">
          <a:solidFill>
            <a:schemeClr val="tx1"/>
          </a:solidFill>
          <a:latin typeface="Arial" panose="020B0604020202020204" pitchFamily="34" charset="0"/>
          <a:ea typeface="+mj-ea"/>
          <a:cs typeface="Arial" panose="020B0604020202020204" pitchFamily="34" charset="0"/>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400" b="0" i="0" kern="1200">
          <a:solidFill>
            <a:schemeClr val="tx1"/>
          </a:solidFill>
          <a:latin typeface="Arial" panose="020B0604020202020204" pitchFamily="34" charset="0"/>
          <a:ea typeface="+mj-ea"/>
          <a:cs typeface="Arial" panose="020B0604020202020204" pitchFamily="34" charset="0"/>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Arial" panose="020B0604020202020204" pitchFamily="34" charset="0"/>
          <a:ea typeface="+mj-ea"/>
          <a:cs typeface="Arial" panose="020B0604020202020204" pitchFamily="34" charset="0"/>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Arial" panose="020B0604020202020204" pitchFamily="34" charset="0"/>
          <a:ea typeface="+mj-ea"/>
          <a:cs typeface="Arial" panose="020B0604020202020204" pitchFamily="34" charset="0"/>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Arial" panose="020B0604020202020204" pitchFamily="34" charset="0"/>
          <a:ea typeface="+mj-ea"/>
          <a:cs typeface="Arial" panose="020B0604020202020204" pitchFamily="34" charset="0"/>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https://www.techlead.vn/wp-content/uploads/2023/03/logo-TechLead_Outsuorcing.p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A6840-67E9-4218-B895-83D940584B30}"/>
              </a:ext>
            </a:extLst>
          </p:cNvPr>
          <p:cNvSpPr>
            <a:spLocks noGrp="1"/>
          </p:cNvSpPr>
          <p:nvPr>
            <p:ph type="ctrTitle"/>
          </p:nvPr>
        </p:nvSpPr>
        <p:spPr>
          <a:xfrm>
            <a:off x="767408" y="1340768"/>
            <a:ext cx="10657184" cy="2644525"/>
          </a:xfrm>
        </p:spPr>
        <p:txBody>
          <a:bodyPr/>
          <a:lstStyle/>
          <a:p>
            <a:r>
              <a:rPr lang="en-US"/>
              <a:t>Tên đề tài: </a:t>
            </a:r>
            <a:br>
              <a:rPr lang="en-US"/>
            </a:br>
            <a:r>
              <a:rPr lang="en-US"/>
              <a:t>Xây dựng trang web sử dụng java spring boot</a:t>
            </a:r>
          </a:p>
        </p:txBody>
      </p:sp>
      <p:sp>
        <p:nvSpPr>
          <p:cNvPr id="2051" name="Rectangle 3"/>
          <p:cNvSpPr>
            <a:spLocks noGrp="1" noChangeArrowheads="1"/>
          </p:cNvSpPr>
          <p:nvPr>
            <p:ph type="subTitle" idx="1"/>
          </p:nvPr>
        </p:nvSpPr>
        <p:spPr>
          <a:xfrm>
            <a:off x="911424" y="4365104"/>
            <a:ext cx="10657184" cy="2035996"/>
          </a:xfrm>
        </p:spPr>
        <p:txBody>
          <a:bodyPr>
            <a:normAutofit fontScale="92500"/>
          </a:bodyPr>
          <a:lstStyle/>
          <a:p>
            <a:pPr>
              <a:lnSpc>
                <a:spcPct val="90000"/>
              </a:lnSpc>
            </a:pPr>
            <a:r>
              <a:rPr lang="en-GB" sz="2800" dirty="0" err="1">
                <a:latin typeface="Times New Roman" pitchFamily="18" charset="0"/>
                <a:cs typeface="Times New Roman" pitchFamily="18" charset="0"/>
              </a:rPr>
              <a:t>Sinh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viên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thực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hiện</a:t>
            </a:r>
            <a:r>
              <a:rPr lang="en-GB" sz="2800">
                <a:latin typeface="Times New Roman" pitchFamily="18" charset="0"/>
                <a:cs typeface="Times New Roman" pitchFamily="18" charset="0"/>
              </a:rPr>
              <a:t>: 	lại duy nghĩa</a:t>
            </a:r>
            <a:endParaRPr lang="en-GB" sz="2800" dirty="0">
              <a:latin typeface="Times New Roman" pitchFamily="18" charset="0"/>
              <a:cs typeface="Times New Roman" pitchFamily="18" charset="0"/>
            </a:endParaRPr>
          </a:p>
          <a:p>
            <a:pPr>
              <a:lnSpc>
                <a:spcPct val="90000"/>
              </a:lnSpc>
            </a:pPr>
            <a:r>
              <a:rPr lang="en-GB" sz="2800" dirty="0" err="1">
                <a:latin typeface="Times New Roman" pitchFamily="18" charset="0"/>
                <a:cs typeface="Times New Roman" pitchFamily="18" charset="0"/>
              </a:rPr>
              <a:t>MSSV</a:t>
            </a:r>
            <a:r>
              <a:rPr lang="en-GB" sz="2800">
                <a:latin typeface="Times New Roman" pitchFamily="18" charset="0"/>
                <a:cs typeface="Times New Roman" pitchFamily="18" charset="0"/>
              </a:rPr>
              <a:t>: 	1921050436</a:t>
            </a:r>
            <a:endParaRPr lang="en-GB" sz="2800" dirty="0">
              <a:latin typeface="Times New Roman" pitchFamily="18" charset="0"/>
              <a:cs typeface="Times New Roman" pitchFamily="18" charset="0"/>
            </a:endParaRPr>
          </a:p>
          <a:p>
            <a:pPr>
              <a:lnSpc>
                <a:spcPct val="90000"/>
              </a:lnSpc>
            </a:pPr>
            <a:r>
              <a:rPr lang="en-GB" sz="2800" dirty="0" err="1">
                <a:latin typeface="Times New Roman" pitchFamily="18" charset="0"/>
                <a:cs typeface="Times New Roman" pitchFamily="18" charset="0"/>
              </a:rPr>
              <a:t>Giáo</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viên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hướng</a:t>
            </a:r>
            <a:r>
              <a:rPr lang="en-GB" sz="2800" dirty="0">
                <a:latin typeface="Times New Roman" pitchFamily="18" charset="0"/>
                <a:cs typeface="Times New Roman" pitchFamily="18" charset="0"/>
              </a:rPr>
              <a:t> </a:t>
            </a:r>
            <a:r>
              <a:rPr lang="en-GB" sz="2800" err="1">
                <a:latin typeface="Times New Roman" pitchFamily="18" charset="0"/>
                <a:cs typeface="Times New Roman" pitchFamily="18" charset="0"/>
              </a:rPr>
              <a:t>dẫn</a:t>
            </a:r>
            <a:r>
              <a:rPr lang="en-GB" sz="2800">
                <a:latin typeface="Times New Roman" pitchFamily="18" charset="0"/>
                <a:cs typeface="Times New Roman" pitchFamily="18" charset="0"/>
              </a:rPr>
              <a:t>:	ths. Nguyễn thị hữu phương</a:t>
            </a:r>
          </a:p>
          <a:p>
            <a:pPr>
              <a:lnSpc>
                <a:spcPct val="90000"/>
              </a:lnSpc>
            </a:pPr>
            <a:r>
              <a:rPr lang="en-GB" sz="2800">
                <a:latin typeface="Times New Roman" pitchFamily="18" charset="0"/>
                <a:cs typeface="Times New Roman" pitchFamily="18" charset="0"/>
              </a:rPr>
              <a:t>Doanh nghiệp:	Công ty cổ phần techlead</a:t>
            </a:r>
            <a:endParaRPr lang="en-GB" sz="28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F659-0541-4839-90F9-B723AE05DA5F}"/>
              </a:ext>
            </a:extLst>
          </p:cNvPr>
          <p:cNvSpPr>
            <a:spLocks noGrp="1"/>
          </p:cNvSpPr>
          <p:nvPr>
            <p:ph type="title"/>
          </p:nvPr>
        </p:nvSpPr>
        <p:spPr/>
        <p:txBody>
          <a:bodyPr/>
          <a:lstStyle/>
          <a:p>
            <a:r>
              <a:rPr lang="en-US"/>
              <a:t>6. KẾT LUẬN</a:t>
            </a:r>
          </a:p>
        </p:txBody>
      </p:sp>
      <p:sp>
        <p:nvSpPr>
          <p:cNvPr id="4" name="Date Placeholder 3">
            <a:extLst>
              <a:ext uri="{FF2B5EF4-FFF2-40B4-BE49-F238E27FC236}">
                <a16:creationId xmlns:a16="http://schemas.microsoft.com/office/drawing/2014/main" id="{FCAB2A59-F9C7-4772-9C4E-F97F40E038F8}"/>
              </a:ext>
            </a:extLst>
          </p:cNvPr>
          <p:cNvSpPr>
            <a:spLocks noGrp="1"/>
          </p:cNvSpPr>
          <p:nvPr>
            <p:ph type="dt" sz="half" idx="10"/>
          </p:nvPr>
        </p:nvSpPr>
        <p:spPr/>
        <p:txBody>
          <a:bodyPr/>
          <a:lstStyle/>
          <a:p>
            <a:fld id="{3BD01B09-9BFA-4E25-B6F7-A45121277496}" type="datetime1">
              <a:rPr lang="vi-VN" smtClean="0"/>
              <a:t>09/10/2023</a:t>
            </a:fld>
            <a:endParaRPr lang="en-US" dirty="0"/>
          </a:p>
        </p:txBody>
      </p:sp>
      <p:sp>
        <p:nvSpPr>
          <p:cNvPr id="5" name="Footer Placeholder 4">
            <a:extLst>
              <a:ext uri="{FF2B5EF4-FFF2-40B4-BE49-F238E27FC236}">
                <a16:creationId xmlns:a16="http://schemas.microsoft.com/office/drawing/2014/main" id="{967B2569-5166-41CD-963D-A4E78F84557B}"/>
              </a:ext>
            </a:extLst>
          </p:cNvPr>
          <p:cNvSpPr>
            <a:spLocks noGrp="1"/>
          </p:cNvSpPr>
          <p:nvPr>
            <p:ph type="ftr" sz="quarter" idx="11"/>
          </p:nvPr>
        </p:nvSpPr>
        <p:spPr/>
        <p:txBody>
          <a:bodyPr/>
          <a:lstStyle/>
          <a:p>
            <a:r>
              <a:rPr lang="en-US"/>
              <a:t>TTDN NGÀNH CÔNG NGHỆ THÔNG TIN</a:t>
            </a:r>
            <a:endParaRPr lang="en-US" dirty="0"/>
          </a:p>
        </p:txBody>
      </p:sp>
      <p:sp>
        <p:nvSpPr>
          <p:cNvPr id="6" name="Slide Number Placeholder 5">
            <a:extLst>
              <a:ext uri="{FF2B5EF4-FFF2-40B4-BE49-F238E27FC236}">
                <a16:creationId xmlns:a16="http://schemas.microsoft.com/office/drawing/2014/main" id="{8B62D092-91BD-48FD-BEA3-0FF193CADF27}"/>
              </a:ext>
            </a:extLst>
          </p:cNvPr>
          <p:cNvSpPr>
            <a:spLocks noGrp="1"/>
          </p:cNvSpPr>
          <p:nvPr>
            <p:ph type="sldNum" sz="quarter" idx="12"/>
          </p:nvPr>
        </p:nvSpPr>
        <p:spPr/>
        <p:txBody>
          <a:bodyPr/>
          <a:lstStyle/>
          <a:p>
            <a:fld id="{D57F1E4F-1CFF-5643-939E-217C01CDF565}" type="slidenum">
              <a:rPr lang="en-US" smtClean="0"/>
              <a:pPr/>
              <a:t>10</a:t>
            </a:fld>
            <a:endParaRPr lang="en-US" dirty="0"/>
          </a:p>
        </p:txBody>
      </p:sp>
      <p:grpSp>
        <p:nvGrpSpPr>
          <p:cNvPr id="16" name="Group 15">
            <a:extLst>
              <a:ext uri="{FF2B5EF4-FFF2-40B4-BE49-F238E27FC236}">
                <a16:creationId xmlns:a16="http://schemas.microsoft.com/office/drawing/2014/main" id="{2E9F0060-961B-A24E-8209-39F717708E4B}"/>
              </a:ext>
            </a:extLst>
          </p:cNvPr>
          <p:cNvGrpSpPr/>
          <p:nvPr/>
        </p:nvGrpSpPr>
        <p:grpSpPr>
          <a:xfrm>
            <a:off x="3158375" y="1196752"/>
            <a:ext cx="6220317" cy="1592580"/>
            <a:chOff x="533728" y="1052736"/>
            <a:chExt cx="5736590" cy="1590675"/>
          </a:xfrm>
        </p:grpSpPr>
        <p:sp>
          <p:nvSpPr>
            <p:cNvPr id="12" name="Shape">
              <a:extLst>
                <a:ext uri="{FF2B5EF4-FFF2-40B4-BE49-F238E27FC236}">
                  <a16:creationId xmlns:a16="http://schemas.microsoft.com/office/drawing/2014/main" id="{28663163-B4DA-2F43-A3AA-B37F96F0A30E}"/>
                </a:ext>
              </a:extLst>
            </p:cNvPr>
            <p:cNvSpPr/>
            <p:nvPr/>
          </p:nvSpPr>
          <p:spPr>
            <a:xfrm>
              <a:off x="533728" y="1052736"/>
              <a:ext cx="5736590" cy="159067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897" y="10800"/>
                  </a:lnTo>
                  <a:lnTo>
                    <a:pt x="0" y="0"/>
                  </a:lnTo>
                  <a:lnTo>
                    <a:pt x="17810" y="0"/>
                  </a:lnTo>
                  <a:close/>
                </a:path>
              </a:pathLst>
            </a:custGeom>
            <a:solidFill>
              <a:schemeClr val="accent2"/>
            </a:solidFill>
            <a:ln w="12700">
              <a:miter lim="400000"/>
            </a:ln>
          </p:spPr>
          <p:txBody>
            <a:bodyPr lIns="28575" tIns="28575" rIns="28575" bIns="28575" anchor="ctr"/>
            <a:lstStyle/>
            <a:p>
              <a:pPr>
                <a:defRPr sz="3000">
                  <a:solidFill>
                    <a:srgbClr val="FFFFFF"/>
                  </a:solidFill>
                </a:defRPr>
              </a:pPr>
              <a:endParaRPr sz="2250">
                <a:latin typeface="Arial" panose="020B0604020202020204" pitchFamily="34" charset="0"/>
                <a:cs typeface="Arial" panose="020B0604020202020204" pitchFamily="34" charset="0"/>
              </a:endParaRPr>
            </a:p>
          </p:txBody>
        </p:sp>
        <p:sp>
          <p:nvSpPr>
            <p:cNvPr id="14" name="Shape">
              <a:extLst>
                <a:ext uri="{FF2B5EF4-FFF2-40B4-BE49-F238E27FC236}">
                  <a16:creationId xmlns:a16="http://schemas.microsoft.com/office/drawing/2014/main" id="{029F93B9-A1F5-7346-AEA0-9245744F0844}"/>
                </a:ext>
              </a:extLst>
            </p:cNvPr>
            <p:cNvSpPr/>
            <p:nvPr/>
          </p:nvSpPr>
          <p:spPr>
            <a:xfrm>
              <a:off x="767408" y="1052736"/>
              <a:ext cx="1437640" cy="1590675"/>
            </a:xfrm>
            <a:custGeom>
              <a:avLst/>
              <a:gdLst/>
              <a:ahLst/>
              <a:cxnLst>
                <a:cxn ang="0">
                  <a:pos x="wd2" y="hd2"/>
                </a:cxn>
                <a:cxn ang="5400000">
                  <a:pos x="wd2" y="hd2"/>
                </a:cxn>
                <a:cxn ang="10800000">
                  <a:pos x="wd2" y="hd2"/>
                </a:cxn>
                <a:cxn ang="16200000">
                  <a:pos x="wd2" y="hd2"/>
                </a:cxn>
              </a:cxnLst>
              <a:rect l="0" t="0" r="r" b="b"/>
              <a:pathLst>
                <a:path w="21600" h="21600" extrusionOk="0">
                  <a:moveTo>
                    <a:pt x="14896" y="0"/>
                  </a:moveTo>
                  <a:lnTo>
                    <a:pt x="1466" y="0"/>
                  </a:lnTo>
                  <a:lnTo>
                    <a:pt x="0" y="2375"/>
                  </a:lnTo>
                  <a:lnTo>
                    <a:pt x="10351" y="2375"/>
                  </a:lnTo>
                  <a:lnTo>
                    <a:pt x="15589" y="10800"/>
                  </a:lnTo>
                  <a:lnTo>
                    <a:pt x="10351" y="19225"/>
                  </a:lnTo>
                  <a:lnTo>
                    <a:pt x="0" y="19225"/>
                  </a:lnTo>
                  <a:lnTo>
                    <a:pt x="1466" y="21600"/>
                  </a:lnTo>
                  <a:lnTo>
                    <a:pt x="14896" y="21600"/>
                  </a:lnTo>
                  <a:lnTo>
                    <a:pt x="21600" y="10800"/>
                  </a:lnTo>
                  <a:close/>
                </a:path>
              </a:pathLst>
            </a:custGeom>
            <a:solidFill>
              <a:schemeClr val="accent2">
                <a:lumMod val="75000"/>
              </a:schemeClr>
            </a:solidFill>
            <a:ln w="12700">
              <a:miter lim="400000"/>
            </a:ln>
          </p:spPr>
          <p:txBody>
            <a:bodyPr lIns="28575" tIns="28575" rIns="28575" bIns="28575" anchor="ctr"/>
            <a:lstStyle/>
            <a:p>
              <a:pPr>
                <a:defRPr sz="3000">
                  <a:solidFill>
                    <a:srgbClr val="FFFFFF"/>
                  </a:solidFill>
                </a:defRPr>
              </a:pPr>
              <a:endParaRPr sz="225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D8A62C4-FD8D-FD4B-9C42-30DD41542F4C}"/>
                </a:ext>
              </a:extLst>
            </p:cNvPr>
            <p:cNvSpPr txBox="1"/>
            <p:nvPr/>
          </p:nvSpPr>
          <p:spPr>
            <a:xfrm>
              <a:off x="1687484" y="1184311"/>
              <a:ext cx="3755390" cy="521970"/>
            </a:xfrm>
            <a:prstGeom prst="rect">
              <a:avLst/>
            </a:prstGeom>
            <a:noFill/>
          </p:spPr>
          <p:txBody>
            <a:bodyPr wrap="square" lIns="0" rIns="0" rtlCol="0" anchor="b">
              <a:spAutoFit/>
            </a:bodyPr>
            <a:lstStyle/>
            <a:p>
              <a:r>
                <a:rPr lang="en-US" sz="2800" b="1" noProof="1">
                  <a:latin typeface="Arial" panose="020B0604020202020204" pitchFamily="34" charset="0"/>
                  <a:cs typeface="Arial" panose="020B0604020202020204" pitchFamily="34" charset="0"/>
                </a:rPr>
                <a:t>Kết quả đạt được </a:t>
              </a:r>
            </a:p>
          </p:txBody>
        </p:sp>
        <p:sp>
          <p:nvSpPr>
            <p:cNvPr id="15" name="Text Box 17">
              <a:extLst>
                <a:ext uri="{FF2B5EF4-FFF2-40B4-BE49-F238E27FC236}">
                  <a16:creationId xmlns:a16="http://schemas.microsoft.com/office/drawing/2014/main" id="{1ED7195B-94F6-EB4B-8607-1A6A3D65D27C}"/>
                </a:ext>
              </a:extLst>
            </p:cNvPr>
            <p:cNvSpPr txBox="1"/>
            <p:nvPr/>
          </p:nvSpPr>
          <p:spPr>
            <a:xfrm>
              <a:off x="2051240" y="1688778"/>
              <a:ext cx="2794654" cy="922226"/>
            </a:xfrm>
            <a:prstGeom prst="rect">
              <a:avLst/>
            </a:prstGeom>
            <a:noFill/>
          </p:spPr>
          <p:txBody>
            <a:bodyPr wrap="none" rtlCol="0">
              <a:spAutoFit/>
            </a:bodyPr>
            <a:lstStyle/>
            <a:p>
              <a:pPr algn="l"/>
              <a:r>
                <a:rPr lang="en-US">
                  <a:latin typeface="Arial" panose="020B0604020202020204" pitchFamily="34" charset="0"/>
                  <a:cs typeface="Arial" panose="020B0604020202020204" pitchFamily="34" charset="0"/>
                </a:rPr>
                <a:t>Kỹ năng</a:t>
              </a:r>
            </a:p>
            <a:p>
              <a:pPr algn="l"/>
              <a:r>
                <a:rPr lang="en-US">
                  <a:latin typeface="Arial" panose="020B0604020202020204" pitchFamily="34" charset="0"/>
                  <a:cs typeface="Arial" panose="020B0604020202020204" pitchFamily="34" charset="0"/>
                </a:rPr>
                <a:t>Kiến thức</a:t>
              </a:r>
            </a:p>
            <a:p>
              <a:pPr algn="l"/>
              <a:r>
                <a:rPr lang="en-US">
                  <a:latin typeface="Arial" panose="020B0604020202020204" pitchFamily="34" charset="0"/>
                  <a:cs typeface="Arial" panose="020B0604020202020204" pitchFamily="34" charset="0"/>
                </a:rPr>
                <a:t>Hoàn thiện được đề tài</a:t>
              </a:r>
            </a:p>
          </p:txBody>
        </p:sp>
      </p:grpSp>
      <p:grpSp>
        <p:nvGrpSpPr>
          <p:cNvPr id="21" name="Group 20">
            <a:extLst>
              <a:ext uri="{FF2B5EF4-FFF2-40B4-BE49-F238E27FC236}">
                <a16:creationId xmlns:a16="http://schemas.microsoft.com/office/drawing/2014/main" id="{3A13B7F7-17A4-F047-BFC8-00092095A142}"/>
              </a:ext>
            </a:extLst>
          </p:cNvPr>
          <p:cNvGrpSpPr/>
          <p:nvPr/>
        </p:nvGrpSpPr>
        <p:grpSpPr>
          <a:xfrm>
            <a:off x="3158376" y="2789332"/>
            <a:ext cx="6898064" cy="1641793"/>
            <a:chOff x="2639695" y="2729230"/>
            <a:chExt cx="5330190" cy="1641793"/>
          </a:xfrm>
        </p:grpSpPr>
        <p:sp>
          <p:nvSpPr>
            <p:cNvPr id="17" name="Shape">
              <a:extLst>
                <a:ext uri="{FF2B5EF4-FFF2-40B4-BE49-F238E27FC236}">
                  <a16:creationId xmlns:a16="http://schemas.microsoft.com/office/drawing/2014/main" id="{F13027C1-9AC2-7847-A652-4023B201A4C9}"/>
                </a:ext>
              </a:extLst>
            </p:cNvPr>
            <p:cNvSpPr/>
            <p:nvPr/>
          </p:nvSpPr>
          <p:spPr>
            <a:xfrm>
              <a:off x="2639695" y="2729230"/>
              <a:ext cx="5330190" cy="1592580"/>
            </a:xfrm>
            <a:custGeom>
              <a:avLst/>
              <a:gdLst/>
              <a:ahLst/>
              <a:cxnLst>
                <a:cxn ang="0">
                  <a:pos x="wd2" y="hd2"/>
                </a:cxn>
                <a:cxn ang="5400000">
                  <a:pos x="wd2" y="hd2"/>
                </a:cxn>
                <a:cxn ang="10800000">
                  <a:pos x="wd2" y="hd2"/>
                </a:cxn>
                <a:cxn ang="16200000">
                  <a:pos x="wd2" y="hd2"/>
                </a:cxn>
              </a:cxnLst>
              <a:rect l="0" t="0" r="r" b="b"/>
              <a:pathLst>
                <a:path w="21600" h="21600" extrusionOk="0">
                  <a:moveTo>
                    <a:pt x="21600" y="10764"/>
                  </a:moveTo>
                  <a:lnTo>
                    <a:pt x="19550" y="21600"/>
                  </a:lnTo>
                  <a:lnTo>
                    <a:pt x="0" y="21600"/>
                  </a:lnTo>
                  <a:lnTo>
                    <a:pt x="2046" y="10795"/>
                  </a:lnTo>
                  <a:lnTo>
                    <a:pt x="0" y="0"/>
                  </a:lnTo>
                  <a:lnTo>
                    <a:pt x="19564" y="0"/>
                  </a:lnTo>
                  <a:close/>
                </a:path>
              </a:pathLst>
            </a:custGeom>
            <a:solidFill>
              <a:schemeClr val="accent3"/>
            </a:solidFill>
            <a:ln w="12700">
              <a:miter lim="400000"/>
            </a:ln>
          </p:spPr>
          <p:txBody>
            <a:bodyPr lIns="28575" tIns="28575" rIns="28575" bIns="28575" anchor="ctr"/>
            <a:lstStyle/>
            <a:p>
              <a:pPr>
                <a:defRPr sz="3000">
                  <a:solidFill>
                    <a:srgbClr val="FFFFFF"/>
                  </a:solidFill>
                </a:defRPr>
              </a:pPr>
              <a:endParaRPr sz="2250">
                <a:latin typeface="Arial" panose="020B0604020202020204" pitchFamily="34" charset="0"/>
                <a:cs typeface="Arial" panose="020B0604020202020204" pitchFamily="34" charset="0"/>
              </a:endParaRPr>
            </a:p>
          </p:txBody>
        </p:sp>
        <p:sp>
          <p:nvSpPr>
            <p:cNvPr id="19" name="Shape">
              <a:extLst>
                <a:ext uri="{FF2B5EF4-FFF2-40B4-BE49-F238E27FC236}">
                  <a16:creationId xmlns:a16="http://schemas.microsoft.com/office/drawing/2014/main" id="{3D028FEC-45A7-4F47-96FF-993FBB4A02F3}"/>
                </a:ext>
              </a:extLst>
            </p:cNvPr>
            <p:cNvSpPr/>
            <p:nvPr/>
          </p:nvSpPr>
          <p:spPr>
            <a:xfrm>
              <a:off x="2855595" y="2748280"/>
              <a:ext cx="1438275" cy="1590675"/>
            </a:xfrm>
            <a:custGeom>
              <a:avLst/>
              <a:gdLst/>
              <a:ahLst/>
              <a:cxnLst>
                <a:cxn ang="0">
                  <a:pos x="wd2" y="hd2"/>
                </a:cxn>
                <a:cxn ang="5400000">
                  <a:pos x="wd2" y="hd2"/>
                </a:cxn>
                <a:cxn ang="10800000">
                  <a:pos x="wd2" y="hd2"/>
                </a:cxn>
                <a:cxn ang="16200000">
                  <a:pos x="wd2" y="hd2"/>
                </a:cxn>
              </a:cxnLst>
              <a:rect l="0" t="0" r="r" b="b"/>
              <a:pathLst>
                <a:path w="21600" h="21600" extrusionOk="0">
                  <a:moveTo>
                    <a:pt x="14888" y="0"/>
                  </a:moveTo>
                  <a:lnTo>
                    <a:pt x="1476" y="0"/>
                  </a:lnTo>
                  <a:lnTo>
                    <a:pt x="0" y="2375"/>
                  </a:lnTo>
                  <a:lnTo>
                    <a:pt x="10346" y="2375"/>
                  </a:lnTo>
                  <a:lnTo>
                    <a:pt x="15581" y="10800"/>
                  </a:lnTo>
                  <a:lnTo>
                    <a:pt x="10346" y="19225"/>
                  </a:lnTo>
                  <a:lnTo>
                    <a:pt x="0" y="19225"/>
                  </a:lnTo>
                  <a:lnTo>
                    <a:pt x="1476" y="21600"/>
                  </a:lnTo>
                  <a:lnTo>
                    <a:pt x="14888" y="21600"/>
                  </a:lnTo>
                  <a:lnTo>
                    <a:pt x="21600" y="10800"/>
                  </a:lnTo>
                  <a:close/>
                </a:path>
              </a:pathLst>
            </a:custGeom>
            <a:solidFill>
              <a:schemeClr val="accent3">
                <a:lumMod val="75000"/>
              </a:schemeClr>
            </a:solidFill>
            <a:ln w="12700">
              <a:miter lim="400000"/>
            </a:ln>
          </p:spPr>
          <p:txBody>
            <a:bodyPr lIns="28575" tIns="28575" rIns="28575" bIns="28575" anchor="ctr"/>
            <a:lstStyle/>
            <a:p>
              <a:pPr>
                <a:defRPr sz="3000">
                  <a:solidFill>
                    <a:srgbClr val="FFFFFF"/>
                  </a:solidFill>
                </a:defRPr>
              </a:pPr>
              <a:endParaRPr sz="225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E5F4FAEB-8F14-7046-B6EF-89DA0FFE5BB9}"/>
                </a:ext>
              </a:extLst>
            </p:cNvPr>
            <p:cNvSpPr txBox="1"/>
            <p:nvPr/>
          </p:nvSpPr>
          <p:spPr>
            <a:xfrm>
              <a:off x="3606386" y="2861588"/>
              <a:ext cx="3463925" cy="521970"/>
            </a:xfrm>
            <a:prstGeom prst="rect">
              <a:avLst/>
            </a:prstGeom>
            <a:noFill/>
          </p:spPr>
          <p:txBody>
            <a:bodyPr wrap="square" lIns="0" rIns="0" rtlCol="0" anchor="b">
              <a:spAutoFit/>
            </a:bodyPr>
            <a:lstStyle/>
            <a:p>
              <a:r>
                <a:rPr lang="en-US" sz="2800" b="1" noProof="1">
                  <a:latin typeface="Arial" panose="020B0604020202020204" pitchFamily="34" charset="0"/>
                  <a:cs typeface="Arial" panose="020B0604020202020204" pitchFamily="34" charset="0"/>
                </a:rPr>
                <a:t>Ứng dụng môn học</a:t>
              </a:r>
            </a:p>
          </p:txBody>
        </p:sp>
        <p:sp>
          <p:nvSpPr>
            <p:cNvPr id="20" name="Text Box 18">
              <a:extLst>
                <a:ext uri="{FF2B5EF4-FFF2-40B4-BE49-F238E27FC236}">
                  <a16:creationId xmlns:a16="http://schemas.microsoft.com/office/drawing/2014/main" id="{546A7DD2-3C4B-7D45-9E34-BCCDF4C0C619}"/>
                </a:ext>
              </a:extLst>
            </p:cNvPr>
            <p:cNvSpPr txBox="1"/>
            <p:nvPr/>
          </p:nvSpPr>
          <p:spPr>
            <a:xfrm>
              <a:off x="3956019" y="3447693"/>
              <a:ext cx="3357245" cy="923330"/>
            </a:xfrm>
            <a:prstGeom prst="rect">
              <a:avLst/>
            </a:prstGeom>
            <a:noFill/>
          </p:spPr>
          <p:txBody>
            <a:bodyPr wrap="square" rtlCol="0">
              <a:spAutoFit/>
            </a:bodyPr>
            <a:lstStyle/>
            <a:p>
              <a:pPr algn="l"/>
              <a:r>
                <a:rPr lang="en-US">
                  <a:latin typeface="Arial" panose="020B0604020202020204" pitchFamily="34" charset="0"/>
                  <a:cs typeface="Arial" panose="020B0604020202020204" pitchFamily="34" charset="0"/>
                </a:rPr>
                <a:t>Phân tích và thiết kế hệ thống, Lập trình HĐT Java ,Phát triển ứng dụng web,...</a:t>
              </a:r>
            </a:p>
          </p:txBody>
        </p:sp>
      </p:grpSp>
      <p:sp>
        <p:nvSpPr>
          <p:cNvPr id="22" name="Shape">
            <a:extLst>
              <a:ext uri="{FF2B5EF4-FFF2-40B4-BE49-F238E27FC236}">
                <a16:creationId xmlns:a16="http://schemas.microsoft.com/office/drawing/2014/main" id="{E73980DF-748B-084C-A70D-A3B02FF43944}"/>
              </a:ext>
            </a:extLst>
          </p:cNvPr>
          <p:cNvSpPr/>
          <p:nvPr/>
        </p:nvSpPr>
        <p:spPr>
          <a:xfrm>
            <a:off x="3139961" y="4381912"/>
            <a:ext cx="6242278" cy="15913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810" y="21600"/>
                </a:lnTo>
                <a:lnTo>
                  <a:pt x="0" y="21600"/>
                </a:lnTo>
                <a:lnTo>
                  <a:pt x="1895" y="10800"/>
                </a:lnTo>
                <a:lnTo>
                  <a:pt x="0" y="0"/>
                </a:lnTo>
                <a:close/>
              </a:path>
            </a:pathLst>
          </a:custGeom>
          <a:solidFill>
            <a:schemeClr val="accent6"/>
          </a:solidFill>
          <a:ln w="12700">
            <a:miter lim="400000"/>
          </a:ln>
        </p:spPr>
        <p:txBody>
          <a:bodyPr lIns="28575" tIns="28575" rIns="28575" bIns="28575" anchor="ctr"/>
          <a:lstStyle/>
          <a:p>
            <a:pPr>
              <a:defRPr sz="3000">
                <a:solidFill>
                  <a:srgbClr val="FFFFFF"/>
                </a:solidFill>
              </a:defRPr>
            </a:pPr>
            <a:endParaRPr sz="2250">
              <a:latin typeface="Arial" panose="020B0604020202020204" pitchFamily="34" charset="0"/>
              <a:cs typeface="Arial" panose="020B0604020202020204" pitchFamily="34" charset="0"/>
            </a:endParaRPr>
          </a:p>
        </p:txBody>
      </p:sp>
      <p:sp>
        <p:nvSpPr>
          <p:cNvPr id="23" name="Shape">
            <a:extLst>
              <a:ext uri="{FF2B5EF4-FFF2-40B4-BE49-F238E27FC236}">
                <a16:creationId xmlns:a16="http://schemas.microsoft.com/office/drawing/2014/main" id="{A95F05AC-6ACA-FC4E-9EAB-B7DB493727B8}"/>
              </a:ext>
            </a:extLst>
          </p:cNvPr>
          <p:cNvSpPr/>
          <p:nvPr/>
        </p:nvSpPr>
        <p:spPr>
          <a:xfrm>
            <a:off x="3374910" y="4381912"/>
            <a:ext cx="1714425" cy="1590675"/>
          </a:xfrm>
          <a:custGeom>
            <a:avLst/>
            <a:gdLst/>
            <a:ahLst/>
            <a:cxnLst>
              <a:cxn ang="0">
                <a:pos x="wd2" y="hd2"/>
              </a:cxn>
              <a:cxn ang="5400000">
                <a:pos x="wd2" y="hd2"/>
              </a:cxn>
              <a:cxn ang="10800000">
                <a:pos x="wd2" y="hd2"/>
              </a:cxn>
              <a:cxn ang="16200000">
                <a:pos x="wd2" y="hd2"/>
              </a:cxn>
            </a:cxnLst>
            <a:rect l="0" t="0" r="r" b="b"/>
            <a:pathLst>
              <a:path w="21600" h="21600" extrusionOk="0">
                <a:moveTo>
                  <a:pt x="14896" y="0"/>
                </a:moveTo>
                <a:lnTo>
                  <a:pt x="1466" y="0"/>
                </a:lnTo>
                <a:lnTo>
                  <a:pt x="0" y="2375"/>
                </a:lnTo>
                <a:lnTo>
                  <a:pt x="10351" y="2375"/>
                </a:lnTo>
                <a:lnTo>
                  <a:pt x="15589" y="10800"/>
                </a:lnTo>
                <a:lnTo>
                  <a:pt x="10351" y="19225"/>
                </a:lnTo>
                <a:lnTo>
                  <a:pt x="0" y="19225"/>
                </a:lnTo>
                <a:lnTo>
                  <a:pt x="1466" y="21600"/>
                </a:lnTo>
                <a:lnTo>
                  <a:pt x="14896" y="21600"/>
                </a:lnTo>
                <a:lnTo>
                  <a:pt x="21600" y="10800"/>
                </a:lnTo>
                <a:close/>
              </a:path>
            </a:pathLst>
          </a:custGeom>
          <a:solidFill>
            <a:schemeClr val="accent6">
              <a:lumMod val="75000"/>
            </a:schemeClr>
          </a:solidFill>
          <a:ln w="12700">
            <a:miter lim="400000"/>
          </a:ln>
        </p:spPr>
        <p:txBody>
          <a:bodyPr lIns="28575" tIns="28575" rIns="28575" bIns="28575" anchor="ctr"/>
          <a:lstStyle/>
          <a:p>
            <a:pPr>
              <a:defRPr sz="3000">
                <a:solidFill>
                  <a:srgbClr val="FFFFFF"/>
                </a:solidFill>
              </a:defRPr>
            </a:pPr>
            <a:endParaRPr sz="2250">
              <a:latin typeface="Arial" panose="020B0604020202020204" pitchFamily="34" charset="0"/>
              <a:cs typeface="Arial" panose="020B0604020202020204" pitchFamily="34" charset="0"/>
            </a:endParaRPr>
          </a:p>
        </p:txBody>
      </p:sp>
      <p:sp>
        <p:nvSpPr>
          <p:cNvPr id="25" name="Text Box 19">
            <a:extLst>
              <a:ext uri="{FF2B5EF4-FFF2-40B4-BE49-F238E27FC236}">
                <a16:creationId xmlns:a16="http://schemas.microsoft.com/office/drawing/2014/main" id="{80C19D64-CFC7-8047-A548-4551DD349649}"/>
              </a:ext>
            </a:extLst>
          </p:cNvPr>
          <p:cNvSpPr txBox="1"/>
          <p:nvPr/>
        </p:nvSpPr>
        <p:spPr>
          <a:xfrm>
            <a:off x="4884383" y="5046211"/>
            <a:ext cx="3402347" cy="646331"/>
          </a:xfrm>
          <a:prstGeom prst="rect">
            <a:avLst/>
          </a:prstGeom>
          <a:noFill/>
        </p:spPr>
        <p:txBody>
          <a:bodyPr wrap="square" rtlCol="0">
            <a:spAutoFit/>
          </a:bodyPr>
          <a:lstStyle/>
          <a:p>
            <a:pPr algn="l"/>
            <a:r>
              <a:rPr lang="en-US" altLang="vi-VN" dirty="0">
                <a:solidFill>
                  <a:schemeClr val="tx1"/>
                </a:solidFill>
                <a:latin typeface="Arial" panose="020B0604020202020204" pitchFamily="34" charset="0"/>
                <a:ea typeface="Syne"/>
                <a:cs typeface="Arial" panose="020B0604020202020204" pitchFamily="34" charset="0"/>
                <a:sym typeface="Syne"/>
              </a:rPr>
              <a:t>Rèn luyện</a:t>
            </a:r>
            <a:r>
              <a:rPr lang="vi-VN" dirty="0">
                <a:solidFill>
                  <a:schemeClr val="tx1"/>
                </a:solidFill>
                <a:latin typeface="Arial" panose="020B0604020202020204" pitchFamily="34" charset="0"/>
                <a:ea typeface="Syne"/>
                <a:cs typeface="Arial" panose="020B0604020202020204" pitchFamily="34" charset="0"/>
                <a:sym typeface="Syne"/>
              </a:rPr>
              <a:t> kỹ năng mềm</a:t>
            </a:r>
          </a:p>
          <a:p>
            <a:pPr algn="l"/>
            <a:r>
              <a:rPr lang="vi-VN" dirty="0">
                <a:solidFill>
                  <a:schemeClr val="tx1"/>
                </a:solidFill>
                <a:latin typeface="Arial" panose="020B0604020202020204" pitchFamily="34" charset="0"/>
                <a:ea typeface="Syne"/>
                <a:cs typeface="Arial" panose="020B0604020202020204" pitchFamily="34" charset="0"/>
                <a:sym typeface="Syne"/>
              </a:rPr>
              <a:t>Được tham gia các dự thực tế</a:t>
            </a:r>
          </a:p>
        </p:txBody>
      </p:sp>
      <p:sp>
        <p:nvSpPr>
          <p:cNvPr id="24" name="TextBox 25">
            <a:extLst>
              <a:ext uri="{FF2B5EF4-FFF2-40B4-BE49-F238E27FC236}">
                <a16:creationId xmlns:a16="http://schemas.microsoft.com/office/drawing/2014/main" id="{99A60073-99AD-F147-9453-BD40002B2609}"/>
              </a:ext>
            </a:extLst>
          </p:cNvPr>
          <p:cNvSpPr txBox="1"/>
          <p:nvPr/>
        </p:nvSpPr>
        <p:spPr>
          <a:xfrm>
            <a:off x="4475095" y="4451539"/>
            <a:ext cx="3241809" cy="521970"/>
          </a:xfrm>
          <a:prstGeom prst="rect">
            <a:avLst/>
          </a:prstGeom>
          <a:noFill/>
        </p:spPr>
        <p:txBody>
          <a:bodyPr wrap="square" lIns="0" rIns="0" rtlCol="0" anchor="b">
            <a:spAutoFit/>
          </a:bodyPr>
          <a:lstStyle/>
          <a:p>
            <a:r>
              <a:rPr lang="en-US" sz="2800" b="1" noProof="1">
                <a:latin typeface="Arial" panose="020B0604020202020204" pitchFamily="34" charset="0"/>
                <a:cs typeface="Arial" panose="020B0604020202020204" pitchFamily="34" charset="0"/>
              </a:rPr>
              <a:t>Kinh nghiệm</a:t>
            </a:r>
          </a:p>
        </p:txBody>
      </p:sp>
    </p:spTree>
    <p:extLst>
      <p:ext uri="{BB962C8B-B14F-4D97-AF65-F5344CB8AC3E}">
        <p14:creationId xmlns:p14="http://schemas.microsoft.com/office/powerpoint/2010/main" val="2767534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idx="4294967295"/>
          </p:nvPr>
        </p:nvSpPr>
        <p:spPr>
          <a:xfrm>
            <a:off x="2370931" y="3140968"/>
            <a:ext cx="7450137" cy="3330575"/>
          </a:xfrm>
        </p:spPr>
        <p:txBody>
          <a:bodyPr/>
          <a:lstStyle/>
          <a:p>
            <a:pPr algn="ctr"/>
            <a:r>
              <a:rPr lang="en-US" sz="8000"/>
              <a:t>THANK YOU!</a:t>
            </a:r>
            <a:endParaRPr lang="en-US" sz="8000" dirty="0"/>
          </a:p>
        </p:txBody>
      </p:sp>
    </p:spTree>
    <p:extLst>
      <p:ext uri="{BB962C8B-B14F-4D97-AF65-F5344CB8AC3E}">
        <p14:creationId xmlns:p14="http://schemas.microsoft.com/office/powerpoint/2010/main" val="236776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3059DFA-C5C9-43FA-91D5-FBDA02F416E0}"/>
              </a:ext>
            </a:extLst>
          </p:cNvPr>
          <p:cNvSpPr>
            <a:spLocks noGrp="1"/>
          </p:cNvSpPr>
          <p:nvPr>
            <p:ph type="title"/>
          </p:nvPr>
        </p:nvSpPr>
        <p:spPr/>
        <p:txBody>
          <a:bodyPr/>
          <a:lstStyle/>
          <a:p>
            <a:r>
              <a:rPr lang="en-US"/>
              <a:t>NỘI DUNG</a:t>
            </a:r>
          </a:p>
        </p:txBody>
      </p:sp>
      <p:sp>
        <p:nvSpPr>
          <p:cNvPr id="10" name="Content Placeholder 9">
            <a:extLst>
              <a:ext uri="{FF2B5EF4-FFF2-40B4-BE49-F238E27FC236}">
                <a16:creationId xmlns:a16="http://schemas.microsoft.com/office/drawing/2014/main" id="{79446301-8005-4203-ABE7-AC77BEAEDD96}"/>
              </a:ext>
            </a:extLst>
          </p:cNvPr>
          <p:cNvSpPr>
            <a:spLocks noGrp="1"/>
          </p:cNvSpPr>
          <p:nvPr>
            <p:ph idx="1"/>
          </p:nvPr>
        </p:nvSpPr>
        <p:spPr/>
        <p:txBody>
          <a:bodyPr/>
          <a:lstStyle/>
          <a:p>
            <a:r>
              <a:rPr lang="en-US"/>
              <a:t>1. GIỚI THIỆU VỀ DOANH NGHIỆP</a:t>
            </a:r>
          </a:p>
          <a:p>
            <a:r>
              <a:rPr lang="en-US"/>
              <a:t>2. GIỚI THIỆU ĐỀ TÀI</a:t>
            </a:r>
          </a:p>
          <a:p>
            <a:r>
              <a:rPr lang="en-US"/>
              <a:t>3. CÔNG VIỆC ĐƯỢC GIAO VÀ KẾT QUẢ ĐẠT ĐƯỢC</a:t>
            </a:r>
          </a:p>
          <a:p>
            <a:r>
              <a:rPr lang="en-US"/>
              <a:t>4. TỰ ĐÁNH GIÁ KẾT QUẢ</a:t>
            </a:r>
          </a:p>
          <a:p>
            <a:r>
              <a:rPr lang="en-US"/>
              <a:t>5. HƯỚNG PHÁT TRIỂN ĐỒ ÁN TỐT NGHIỆP</a:t>
            </a:r>
          </a:p>
          <a:p>
            <a:r>
              <a:rPr lang="en-US"/>
              <a:t>6. KẾT LUẬN</a:t>
            </a:r>
          </a:p>
          <a:p>
            <a:endParaRPr lang="en-US"/>
          </a:p>
        </p:txBody>
      </p:sp>
      <p:sp>
        <p:nvSpPr>
          <p:cNvPr id="4" name="Date Placeholder 3">
            <a:extLst>
              <a:ext uri="{FF2B5EF4-FFF2-40B4-BE49-F238E27FC236}">
                <a16:creationId xmlns:a16="http://schemas.microsoft.com/office/drawing/2014/main" id="{F66263C1-6BDC-4402-878A-9B288C389D3A}"/>
              </a:ext>
            </a:extLst>
          </p:cNvPr>
          <p:cNvSpPr>
            <a:spLocks noGrp="1"/>
          </p:cNvSpPr>
          <p:nvPr>
            <p:ph type="dt" sz="half" idx="10"/>
          </p:nvPr>
        </p:nvSpPr>
        <p:spPr/>
        <p:txBody>
          <a:bodyPr/>
          <a:lstStyle/>
          <a:p>
            <a:fld id="{3BD01B09-9BFA-4E25-B6F7-A45121277496}" type="datetime1">
              <a:rPr lang="vi-VN" smtClean="0"/>
              <a:t>09/10/2023</a:t>
            </a:fld>
            <a:endParaRPr lang="en-US" dirty="0"/>
          </a:p>
        </p:txBody>
      </p:sp>
      <p:sp>
        <p:nvSpPr>
          <p:cNvPr id="5" name="Footer Placeholder 4">
            <a:extLst>
              <a:ext uri="{FF2B5EF4-FFF2-40B4-BE49-F238E27FC236}">
                <a16:creationId xmlns:a16="http://schemas.microsoft.com/office/drawing/2014/main" id="{1C19283A-8669-478E-952A-913F199632CF}"/>
              </a:ext>
            </a:extLst>
          </p:cNvPr>
          <p:cNvSpPr>
            <a:spLocks noGrp="1"/>
          </p:cNvSpPr>
          <p:nvPr>
            <p:ph type="ftr" sz="quarter" idx="11"/>
          </p:nvPr>
        </p:nvSpPr>
        <p:spPr/>
        <p:txBody>
          <a:bodyPr/>
          <a:lstStyle/>
          <a:p>
            <a:r>
              <a:rPr lang="en-US"/>
              <a:t>TTDN NGÀNH CÔNG NGHỆ THÔNG TIN</a:t>
            </a:r>
            <a:endParaRPr lang="en-US" dirty="0"/>
          </a:p>
        </p:txBody>
      </p:sp>
      <p:sp>
        <p:nvSpPr>
          <p:cNvPr id="6" name="Slide Number Placeholder 5">
            <a:extLst>
              <a:ext uri="{FF2B5EF4-FFF2-40B4-BE49-F238E27FC236}">
                <a16:creationId xmlns:a16="http://schemas.microsoft.com/office/drawing/2014/main" id="{87717A25-E20B-4082-A8CC-53615350713D}"/>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62121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1. GIỚI THIỆU VỀ DOANH NGHIỆP</a:t>
            </a:r>
            <a:endParaRPr lang="en-US" dirty="0"/>
          </a:p>
        </p:txBody>
      </p:sp>
      <p:sp>
        <p:nvSpPr>
          <p:cNvPr id="3" name="Content Placeholder 2"/>
          <p:cNvSpPr>
            <a:spLocks noGrp="1"/>
          </p:cNvSpPr>
          <p:nvPr>
            <p:ph idx="1"/>
          </p:nvPr>
        </p:nvSpPr>
        <p:spPr>
          <a:xfrm>
            <a:off x="476547" y="1196752"/>
            <a:ext cx="6914847" cy="4824531"/>
          </a:xfrm>
        </p:spPr>
        <p:txBody>
          <a:bodyPr>
            <a:normAutofit/>
          </a:bodyPr>
          <a:lstStyle/>
          <a:p>
            <a:r>
              <a:rPr lang="en-US" dirty="0"/>
              <a:t>Tên công ty: Công ty cổ phần TechLead</a:t>
            </a:r>
          </a:p>
          <a:p>
            <a:r>
              <a:rPr lang="en-US" dirty="0"/>
              <a:t>Địa chỉ: Tầng 13, Toà Zen Tower, Khuất Duy Tiến, Thanh Xuân, Hà Nội </a:t>
            </a:r>
          </a:p>
          <a:p>
            <a:r>
              <a:rPr lang="en-US" dirty="0"/>
              <a:t>Lĩnh vực hoạt động: Xây dựng phát triển các dự án outsource</a:t>
            </a:r>
          </a:p>
          <a:p>
            <a:r>
              <a:rPr lang="en-US" dirty="0"/>
              <a:t>Các sản phẩm chính:</a:t>
            </a:r>
          </a:p>
          <a:p>
            <a:pPr lvl="1"/>
            <a:r>
              <a:rPr lang="en-US" dirty="0"/>
              <a:t>Phát triển phần mềm doanh nghiệp</a:t>
            </a:r>
          </a:p>
          <a:p>
            <a:pPr lvl="1"/>
            <a:r>
              <a:rPr lang="en-US" dirty="0"/>
              <a:t>Phát triển ứng dụng web/di động</a:t>
            </a:r>
          </a:p>
          <a:p>
            <a:pPr lvl="1"/>
            <a:r>
              <a:rPr lang="en-US" dirty="0"/>
              <a:t>Ứng dụng tiện ích</a:t>
            </a:r>
          </a:p>
        </p:txBody>
      </p:sp>
      <p:sp>
        <p:nvSpPr>
          <p:cNvPr id="4" name="Date Placeholder 3"/>
          <p:cNvSpPr>
            <a:spLocks noGrp="1"/>
          </p:cNvSpPr>
          <p:nvPr>
            <p:ph type="dt" sz="half" idx="10"/>
          </p:nvPr>
        </p:nvSpPr>
        <p:spPr/>
        <p:txBody>
          <a:bodyPr/>
          <a:lstStyle/>
          <a:p>
            <a:fld id="{34E2A69B-FDB5-4466-BB51-CBA224CE8AC8}" type="datetime1">
              <a:rPr lang="vi-VN" smtClean="0"/>
              <a:t>09/10/2023</a:t>
            </a:fld>
            <a:endParaRPr lang="en-US" dirty="0"/>
          </a:p>
        </p:txBody>
      </p:sp>
      <p:sp>
        <p:nvSpPr>
          <p:cNvPr id="5" name="Footer Placeholder 4"/>
          <p:cNvSpPr>
            <a:spLocks noGrp="1"/>
          </p:cNvSpPr>
          <p:nvPr>
            <p:ph type="ftr" sz="quarter" idx="11"/>
          </p:nvPr>
        </p:nvSpPr>
        <p:spPr/>
        <p:txBody>
          <a:bodyPr/>
          <a:lstStyle/>
          <a:p>
            <a:r>
              <a:rPr lang="en-US"/>
              <a:t>TTDN NGÀNH CÔNG NGHỆ THÔNG TIN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
        <p:nvSpPr>
          <p:cNvPr id="7" name="Rectangle 2">
            <a:extLst>
              <a:ext uri="{FF2B5EF4-FFF2-40B4-BE49-F238E27FC236}">
                <a16:creationId xmlns:a16="http://schemas.microsoft.com/office/drawing/2014/main" id="{082D13DF-6560-2745-9987-1427B33F750B}"/>
              </a:ext>
            </a:extLst>
          </p:cNvPr>
          <p:cNvSpPr>
            <a:spLocks noChangeArrowheads="1"/>
          </p:cNvSpPr>
          <p:nvPr/>
        </p:nvSpPr>
        <p:spPr bwMode="auto">
          <a:xfrm>
            <a:off x="7198990" y="11967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VN"/>
          </a:p>
        </p:txBody>
      </p:sp>
      <p:sp>
        <p:nvSpPr>
          <p:cNvPr id="8" name="TextBox 7">
            <a:extLst>
              <a:ext uri="{FF2B5EF4-FFF2-40B4-BE49-F238E27FC236}">
                <a16:creationId xmlns:a16="http://schemas.microsoft.com/office/drawing/2014/main" id="{E9280DAF-0F7B-D545-B723-7D0AC3D1672D}"/>
              </a:ext>
            </a:extLst>
          </p:cNvPr>
          <p:cNvSpPr txBox="1"/>
          <p:nvPr/>
        </p:nvSpPr>
        <p:spPr>
          <a:xfrm>
            <a:off x="7458350" y="1702779"/>
            <a:ext cx="3969350" cy="3686234"/>
          </a:xfrm>
          <a:prstGeom prst="rect">
            <a:avLst/>
          </a:prstGeom>
          <a:solidFill>
            <a:schemeClr val="tx1"/>
          </a:solidFill>
        </p:spPr>
        <p:txBody>
          <a:bodyPr wrap="square" rtlCol="0">
            <a:spAutoFit/>
          </a:bodyPr>
          <a:lstStyle/>
          <a:p>
            <a:endParaRPr lang="en-VN"/>
          </a:p>
        </p:txBody>
      </p:sp>
      <p:pic>
        <p:nvPicPr>
          <p:cNvPr id="1025" name="Picture 29" descr="&#10;">
            <a:extLst>
              <a:ext uri="{FF2B5EF4-FFF2-40B4-BE49-F238E27FC236}">
                <a16:creationId xmlns:a16="http://schemas.microsoft.com/office/drawing/2014/main" id="{D3D7A1E3-7569-5F43-BDB8-A023DE23EF82}"/>
              </a:ext>
              <a:ext uri="{C183D7F6-B498-43B3-948B-1728B52AA6E4}">
                <adec:decorative xmlns:adec="http://schemas.microsoft.com/office/drawing/2017/decorative" val="0"/>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538045" y="1874437"/>
            <a:ext cx="38227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56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3" y="149875"/>
            <a:ext cx="10275404" cy="1297926"/>
          </a:xfrm>
        </p:spPr>
        <p:txBody>
          <a:bodyPr/>
          <a:lstStyle/>
          <a:p>
            <a:r>
              <a:rPr lang="en-US" dirty="0" err="1"/>
              <a:t>2. GIỚI THIỆU ĐỀ TÀI</a:t>
            </a:r>
            <a:endParaRPr lang="en-US" dirty="0"/>
          </a:p>
        </p:txBody>
      </p:sp>
      <p:sp>
        <p:nvSpPr>
          <p:cNvPr id="3" name="Content Placeholder 2"/>
          <p:cNvSpPr>
            <a:spLocks noGrp="1"/>
          </p:cNvSpPr>
          <p:nvPr>
            <p:ph idx="1"/>
          </p:nvPr>
        </p:nvSpPr>
        <p:spPr>
          <a:xfrm>
            <a:off x="645132" y="1550406"/>
            <a:ext cx="5018820" cy="3966826"/>
          </a:xfrm>
        </p:spPr>
        <p:txBody>
          <a:bodyPr/>
          <a:lstStyle/>
          <a:p>
            <a:r>
              <a:rPr lang="en-US" dirty="0" err="1"/>
              <a:t>Tên đề tài: Xây dựng trang web sử dụng Java Spring Boot</a:t>
            </a:r>
            <a:endParaRPr lang="en-US"/>
          </a:p>
          <a:p>
            <a:r>
              <a:rPr lang="en-US"/>
              <a:t>Mục tiêu: Xây dựng được 1 trang web có các chức năng cơ bản</a:t>
            </a:r>
            <a:endParaRPr lang="en-US" dirty="0"/>
          </a:p>
          <a:p>
            <a:pPr algn="just"/>
            <a:r>
              <a:rPr lang="en-US" dirty="0" err="1"/>
              <a:t>Công nghệ sử dụng: Spring Boot, MySQL, Docker</a:t>
            </a:r>
            <a:r>
              <a:rPr lang="en-US"/>
              <a:t>.</a:t>
            </a:r>
            <a:endParaRPr lang="en-US" dirty="0"/>
          </a:p>
        </p:txBody>
      </p:sp>
      <p:sp>
        <p:nvSpPr>
          <p:cNvPr id="4" name="Date Placeholder 3"/>
          <p:cNvSpPr>
            <a:spLocks noGrp="1"/>
          </p:cNvSpPr>
          <p:nvPr>
            <p:ph type="dt" sz="half" idx="10"/>
          </p:nvPr>
        </p:nvSpPr>
        <p:spPr/>
        <p:txBody>
          <a:bodyPr/>
          <a:lstStyle/>
          <a:p>
            <a:fld id="{3BD01B09-9BFA-4E25-B6F7-A45121277496}" type="datetime1">
              <a:rPr lang="vi-VN" smtClean="0"/>
              <a:t>09/10/2023</a:t>
            </a:fld>
            <a:endParaRPr lang="en-US" dirty="0"/>
          </a:p>
        </p:txBody>
      </p:sp>
      <p:sp>
        <p:nvSpPr>
          <p:cNvPr id="5" name="Footer Placeholder 4"/>
          <p:cNvSpPr>
            <a:spLocks noGrp="1"/>
          </p:cNvSpPr>
          <p:nvPr>
            <p:ph type="ftr" sz="quarter" idx="11"/>
          </p:nvPr>
        </p:nvSpPr>
        <p:spPr/>
        <p:txBody>
          <a:bodyPr/>
          <a:lstStyle/>
          <a:p>
            <a:r>
              <a:rPr lang="en-US"/>
              <a:t>TTDN NGÀNH CÔNG NGHỆ THÔNG TIN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grpSp>
        <p:nvGrpSpPr>
          <p:cNvPr id="14" name="Group 13">
            <a:extLst>
              <a:ext uri="{FF2B5EF4-FFF2-40B4-BE49-F238E27FC236}">
                <a16:creationId xmlns:a16="http://schemas.microsoft.com/office/drawing/2014/main" id="{FA9AE1B5-BE06-8449-93C7-101CDAF907BD}"/>
              </a:ext>
            </a:extLst>
          </p:cNvPr>
          <p:cNvGrpSpPr/>
          <p:nvPr/>
        </p:nvGrpSpPr>
        <p:grpSpPr>
          <a:xfrm>
            <a:off x="7032104" y="1550406"/>
            <a:ext cx="4367920" cy="4352258"/>
            <a:chOff x="6912655" y="1699026"/>
            <a:chExt cx="4367920" cy="4352258"/>
          </a:xfrm>
        </p:grpSpPr>
        <p:sp>
          <p:nvSpPr>
            <p:cNvPr id="8" name="Rounded Rectangle 12">
              <a:extLst>
                <a:ext uri="{FF2B5EF4-FFF2-40B4-BE49-F238E27FC236}">
                  <a16:creationId xmlns:a16="http://schemas.microsoft.com/office/drawing/2014/main" id="{4CE9A104-87A1-F440-9FCC-0CA4E9725363}"/>
                </a:ext>
              </a:extLst>
            </p:cNvPr>
            <p:cNvSpPr/>
            <p:nvPr/>
          </p:nvSpPr>
          <p:spPr>
            <a:xfrm>
              <a:off x="6912655" y="1699026"/>
              <a:ext cx="4367920" cy="1297926"/>
            </a:xfrm>
            <a:prstGeom prst="round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90E68A8-BDFB-3C41-9D27-A39A1BE532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0076" y="1996259"/>
              <a:ext cx="709468" cy="709468"/>
            </a:xfrm>
            <a:prstGeom prst="rect">
              <a:avLst/>
            </a:prstGeom>
          </p:spPr>
        </p:pic>
        <p:sp>
          <p:nvSpPr>
            <p:cNvPr id="10" name="TextBox 9">
              <a:extLst>
                <a:ext uri="{FF2B5EF4-FFF2-40B4-BE49-F238E27FC236}">
                  <a16:creationId xmlns:a16="http://schemas.microsoft.com/office/drawing/2014/main" id="{E3677E9C-8819-D847-A873-EA98360AF16E}"/>
                </a:ext>
              </a:extLst>
            </p:cNvPr>
            <p:cNvSpPr txBox="1"/>
            <p:nvPr/>
          </p:nvSpPr>
          <p:spPr>
            <a:xfrm>
              <a:off x="7968394" y="2166326"/>
              <a:ext cx="324128" cy="369332"/>
            </a:xfrm>
            <a:prstGeom prst="rect">
              <a:avLst/>
            </a:prstGeom>
            <a:noFill/>
          </p:spPr>
          <p:txBody>
            <a:bodyPr wrap="none" rtlCol="0">
              <a:spAutoFit/>
            </a:bodyPr>
            <a:lstStyle/>
            <a:p>
              <a:r>
                <a:rPr lang="en-VN"/>
                <a:t>+</a:t>
              </a:r>
            </a:p>
          </p:txBody>
        </p:sp>
        <p:pic>
          <p:nvPicPr>
            <p:cNvPr id="11" name="Picture 10">
              <a:extLst>
                <a:ext uri="{FF2B5EF4-FFF2-40B4-BE49-F238E27FC236}">
                  <a16:creationId xmlns:a16="http://schemas.microsoft.com/office/drawing/2014/main" id="{456FAED4-898E-E840-9F48-792659FB41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372" y="2052264"/>
              <a:ext cx="1031425" cy="579532"/>
            </a:xfrm>
            <a:prstGeom prst="rect">
              <a:avLst/>
            </a:prstGeom>
          </p:spPr>
        </p:pic>
        <p:pic>
          <p:nvPicPr>
            <p:cNvPr id="2050" name="Picture 2" descr="Logo and Brand Guidelines | Docker">
              <a:extLst>
                <a:ext uri="{FF2B5EF4-FFF2-40B4-BE49-F238E27FC236}">
                  <a16:creationId xmlns:a16="http://schemas.microsoft.com/office/drawing/2014/main" id="{AADD210D-CA4C-6E46-A4C9-54A64733E0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6440" y="1996258"/>
              <a:ext cx="1066142" cy="70946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0445073-4290-5E4C-A17B-7B27E9C9F8A2}"/>
                </a:ext>
              </a:extLst>
            </p:cNvPr>
            <p:cNvSpPr txBox="1"/>
            <p:nvPr/>
          </p:nvSpPr>
          <p:spPr>
            <a:xfrm>
              <a:off x="9602554" y="2202834"/>
              <a:ext cx="324128" cy="369332"/>
            </a:xfrm>
            <a:prstGeom prst="rect">
              <a:avLst/>
            </a:prstGeom>
            <a:noFill/>
          </p:spPr>
          <p:txBody>
            <a:bodyPr wrap="none" rtlCol="0">
              <a:spAutoFit/>
            </a:bodyPr>
            <a:lstStyle/>
            <a:p>
              <a:r>
                <a:rPr lang="en-VN"/>
                <a:t>+</a:t>
              </a:r>
            </a:p>
          </p:txBody>
        </p:sp>
        <p:sp>
          <p:nvSpPr>
            <p:cNvPr id="13" name="Down Arrow 12">
              <a:extLst>
                <a:ext uri="{FF2B5EF4-FFF2-40B4-BE49-F238E27FC236}">
                  <a16:creationId xmlns:a16="http://schemas.microsoft.com/office/drawing/2014/main" id="{296437D1-C304-EE40-B690-A2D728D54CE1}"/>
                </a:ext>
              </a:extLst>
            </p:cNvPr>
            <p:cNvSpPr/>
            <p:nvPr/>
          </p:nvSpPr>
          <p:spPr>
            <a:xfrm>
              <a:off x="8876691" y="3145572"/>
              <a:ext cx="216024" cy="86409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2054" name="Picture 6" descr="Website Icon - Services Flat Icons - SoftIcons.com">
              <a:extLst>
                <a:ext uri="{FF2B5EF4-FFF2-40B4-BE49-F238E27FC236}">
                  <a16:creationId xmlns:a16="http://schemas.microsoft.com/office/drawing/2014/main" id="{771468C3-2A12-1F42-9D3A-41988F269C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2447" y="4086772"/>
              <a:ext cx="1964512" cy="196451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4297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F659-0541-4839-90F9-B723AE05DA5F}"/>
              </a:ext>
            </a:extLst>
          </p:cNvPr>
          <p:cNvSpPr>
            <a:spLocks noGrp="1"/>
          </p:cNvSpPr>
          <p:nvPr>
            <p:ph type="title"/>
          </p:nvPr>
        </p:nvSpPr>
        <p:spPr/>
        <p:txBody>
          <a:bodyPr/>
          <a:lstStyle/>
          <a:p>
            <a:r>
              <a:rPr lang="en-US"/>
              <a:t>3. CÔNG VIỆC ĐƯỢC GIAO VÀ KẾT QUẢ ĐẠT ĐƯỢC</a:t>
            </a:r>
          </a:p>
        </p:txBody>
      </p:sp>
      <p:sp>
        <p:nvSpPr>
          <p:cNvPr id="3" name="Content Placeholder 2">
            <a:extLst>
              <a:ext uri="{FF2B5EF4-FFF2-40B4-BE49-F238E27FC236}">
                <a16:creationId xmlns:a16="http://schemas.microsoft.com/office/drawing/2014/main" id="{FAAB7D0C-C043-45EA-9A9E-CBB7E7E7D3BC}"/>
              </a:ext>
            </a:extLst>
          </p:cNvPr>
          <p:cNvSpPr>
            <a:spLocks noGrp="1"/>
          </p:cNvSpPr>
          <p:nvPr>
            <p:ph idx="1"/>
          </p:nvPr>
        </p:nvSpPr>
        <p:spPr>
          <a:xfrm>
            <a:off x="4745543" y="1447801"/>
            <a:ext cx="6386972" cy="5290466"/>
          </a:xfrm>
        </p:spPr>
        <p:txBody>
          <a:bodyPr>
            <a:normAutofit/>
          </a:bodyPr>
          <a:lstStyle/>
          <a:p>
            <a:pPr lvl="1"/>
            <a:endParaRPr lang="en-US"/>
          </a:p>
          <a:p>
            <a:pPr lvl="1"/>
            <a:endParaRPr lang="en-US"/>
          </a:p>
        </p:txBody>
      </p:sp>
      <p:sp>
        <p:nvSpPr>
          <p:cNvPr id="4" name="Date Placeholder 3">
            <a:extLst>
              <a:ext uri="{FF2B5EF4-FFF2-40B4-BE49-F238E27FC236}">
                <a16:creationId xmlns:a16="http://schemas.microsoft.com/office/drawing/2014/main" id="{FCAB2A59-F9C7-4772-9C4E-F97F40E038F8}"/>
              </a:ext>
            </a:extLst>
          </p:cNvPr>
          <p:cNvSpPr>
            <a:spLocks noGrp="1"/>
          </p:cNvSpPr>
          <p:nvPr>
            <p:ph type="dt" sz="half" idx="10"/>
          </p:nvPr>
        </p:nvSpPr>
        <p:spPr/>
        <p:txBody>
          <a:bodyPr/>
          <a:lstStyle/>
          <a:p>
            <a:fld id="{3BD01B09-9BFA-4E25-B6F7-A45121277496}" type="datetime1">
              <a:rPr lang="vi-VN" smtClean="0"/>
              <a:t>09/10/2023</a:t>
            </a:fld>
            <a:endParaRPr lang="en-US" dirty="0"/>
          </a:p>
        </p:txBody>
      </p:sp>
      <p:sp>
        <p:nvSpPr>
          <p:cNvPr id="5" name="Footer Placeholder 4">
            <a:extLst>
              <a:ext uri="{FF2B5EF4-FFF2-40B4-BE49-F238E27FC236}">
                <a16:creationId xmlns:a16="http://schemas.microsoft.com/office/drawing/2014/main" id="{967B2569-5166-41CD-963D-A4E78F84557B}"/>
              </a:ext>
            </a:extLst>
          </p:cNvPr>
          <p:cNvSpPr>
            <a:spLocks noGrp="1"/>
          </p:cNvSpPr>
          <p:nvPr>
            <p:ph type="ftr" sz="quarter" idx="11"/>
          </p:nvPr>
        </p:nvSpPr>
        <p:spPr/>
        <p:txBody>
          <a:bodyPr/>
          <a:lstStyle/>
          <a:p>
            <a:r>
              <a:rPr lang="en-US"/>
              <a:t>TTDN NGÀNH CÔNG NGHỆ THÔNG TIN</a:t>
            </a:r>
            <a:endParaRPr lang="en-US" dirty="0"/>
          </a:p>
        </p:txBody>
      </p:sp>
      <p:sp>
        <p:nvSpPr>
          <p:cNvPr id="6" name="Slide Number Placeholder 5">
            <a:extLst>
              <a:ext uri="{FF2B5EF4-FFF2-40B4-BE49-F238E27FC236}">
                <a16:creationId xmlns:a16="http://schemas.microsoft.com/office/drawing/2014/main" id="{8B62D092-91BD-48FD-BEA3-0FF193CADF27}"/>
              </a:ext>
            </a:extLst>
          </p:cNvPr>
          <p:cNvSpPr>
            <a:spLocks noGrp="1"/>
          </p:cNvSpPr>
          <p:nvPr>
            <p:ph type="sldNum" sz="quarter" idx="12"/>
          </p:nvPr>
        </p:nvSpPr>
        <p:spPr/>
        <p:txBody>
          <a:bodyPr/>
          <a:lstStyle/>
          <a:p>
            <a:fld id="{D57F1E4F-1CFF-5643-939E-217C01CDF565}" type="slidenum">
              <a:rPr lang="en-US" smtClean="0"/>
              <a:pPr/>
              <a:t>5</a:t>
            </a:fld>
            <a:endParaRPr lang="en-US" dirty="0"/>
          </a:p>
        </p:txBody>
      </p:sp>
      <p:graphicFrame>
        <p:nvGraphicFramePr>
          <p:cNvPr id="10" name="Table 10">
            <a:extLst>
              <a:ext uri="{FF2B5EF4-FFF2-40B4-BE49-F238E27FC236}">
                <a16:creationId xmlns:a16="http://schemas.microsoft.com/office/drawing/2014/main" id="{E65FE9F6-205B-114B-97E2-017FC4DD4D5D}"/>
              </a:ext>
            </a:extLst>
          </p:cNvPr>
          <p:cNvGraphicFramePr>
            <a:graphicFrameLocks noGrp="1"/>
          </p:cNvGraphicFramePr>
          <p:nvPr>
            <p:extLst>
              <p:ext uri="{D42A27DB-BD31-4B8C-83A1-F6EECF244321}">
                <p14:modId xmlns:p14="http://schemas.microsoft.com/office/powerpoint/2010/main" val="1895612087"/>
              </p:ext>
            </p:extLst>
          </p:nvPr>
        </p:nvGraphicFramePr>
        <p:xfrm>
          <a:off x="1372113" y="1888574"/>
          <a:ext cx="9574320" cy="3925446"/>
        </p:xfrm>
        <a:graphic>
          <a:graphicData uri="http://schemas.openxmlformats.org/drawingml/2006/table">
            <a:tbl>
              <a:tblPr firstRow="1" bandRow="1">
                <a:tableStyleId>{6E25E649-3F16-4E02-A733-19D2CDBF48F0}</a:tableStyleId>
              </a:tblPr>
              <a:tblGrid>
                <a:gridCol w="678180">
                  <a:extLst>
                    <a:ext uri="{9D8B030D-6E8A-4147-A177-3AD203B41FA5}">
                      <a16:colId xmlns:a16="http://schemas.microsoft.com/office/drawing/2014/main" val="4149459044"/>
                    </a:ext>
                  </a:extLst>
                </a:gridCol>
                <a:gridCol w="7277332">
                  <a:extLst>
                    <a:ext uri="{9D8B030D-6E8A-4147-A177-3AD203B41FA5}">
                      <a16:colId xmlns:a16="http://schemas.microsoft.com/office/drawing/2014/main" val="2627334631"/>
                    </a:ext>
                  </a:extLst>
                </a:gridCol>
                <a:gridCol w="1618808">
                  <a:extLst>
                    <a:ext uri="{9D8B030D-6E8A-4147-A177-3AD203B41FA5}">
                      <a16:colId xmlns:a16="http://schemas.microsoft.com/office/drawing/2014/main" val="455730208"/>
                    </a:ext>
                  </a:extLst>
                </a:gridCol>
              </a:tblGrid>
              <a:tr h="432048">
                <a:tc>
                  <a:txBody>
                    <a:bodyPr/>
                    <a:lstStyle/>
                    <a:p>
                      <a:pPr algn="ctr"/>
                      <a:r>
                        <a:rPr lang="en-VN" sz="1800" b="1">
                          <a:latin typeface="Arial" panose="020B0604020202020204" pitchFamily="34" charset="0"/>
                          <a:cs typeface="Arial" panose="020B0604020202020204" pitchFamily="34" charset="0"/>
                        </a:rPr>
                        <a:t>STT</a:t>
                      </a:r>
                      <a:endParaRPr lang="en-VN" sz="1800" b="1" i="0">
                        <a:latin typeface="Arial" panose="020B0604020202020204" pitchFamily="34" charset="0"/>
                        <a:cs typeface="Arial" panose="020B0604020202020204" pitchFamily="34" charset="0"/>
                      </a:endParaRPr>
                    </a:p>
                  </a:txBody>
                  <a:tcPr anchor="ctr">
                    <a:lnB w="12700" cap="flat" cmpd="sng" algn="ctr">
                      <a:noFill/>
                      <a:prstDash val="solid"/>
                      <a:round/>
                      <a:headEnd type="none" w="med" len="med"/>
                      <a:tailEnd type="none" w="med" len="med"/>
                    </a:lnB>
                    <a:solidFill>
                      <a:schemeClr val="accent2"/>
                    </a:solidFill>
                  </a:tcPr>
                </a:tc>
                <a:tc>
                  <a:txBody>
                    <a:bodyPr/>
                    <a:lstStyle/>
                    <a:p>
                      <a:pPr algn="ctr"/>
                      <a:r>
                        <a:rPr lang="en-VN" sz="1800" b="1">
                          <a:latin typeface="Arial" panose="020B0604020202020204" pitchFamily="34" charset="0"/>
                          <a:cs typeface="Arial" panose="020B0604020202020204" pitchFamily="34" charset="0"/>
                        </a:rPr>
                        <a:t>Công việc</a:t>
                      </a:r>
                      <a:endParaRPr lang="en-VN" sz="1800" b="1" i="0">
                        <a:latin typeface="Arial" panose="020B0604020202020204" pitchFamily="34" charset="0"/>
                        <a:cs typeface="Arial" panose="020B0604020202020204" pitchFamily="34" charset="0"/>
                      </a:endParaRPr>
                    </a:p>
                  </a:txBody>
                  <a:tcPr anchor="ctr">
                    <a:lnB w="12700" cap="flat" cmpd="sng" algn="ctr">
                      <a:noFill/>
                      <a:prstDash val="solid"/>
                      <a:round/>
                      <a:headEnd type="none" w="med" len="med"/>
                      <a:tailEnd type="none" w="med" len="med"/>
                    </a:lnB>
                    <a:solidFill>
                      <a:schemeClr val="accent2"/>
                    </a:solidFill>
                  </a:tcPr>
                </a:tc>
                <a:tc>
                  <a:txBody>
                    <a:bodyPr/>
                    <a:lstStyle/>
                    <a:p>
                      <a:pPr algn="ctr"/>
                      <a:r>
                        <a:rPr lang="en-VN" sz="1800" b="1">
                          <a:latin typeface="Arial" panose="020B0604020202020204" pitchFamily="34" charset="0"/>
                          <a:cs typeface="Arial" panose="020B0604020202020204" pitchFamily="34" charset="0"/>
                        </a:rPr>
                        <a:t>Kết quả</a:t>
                      </a:r>
                      <a:endParaRPr lang="en-VN" sz="1800" b="1" i="0">
                        <a:latin typeface="Arial" panose="020B0604020202020204" pitchFamily="34" charset="0"/>
                        <a:cs typeface="Arial" panose="020B0604020202020204" pitchFamily="34" charset="0"/>
                      </a:endParaRPr>
                    </a:p>
                  </a:txBody>
                  <a:tcPr anchor="ctr">
                    <a:lnB w="12700" cap="flat" cmpd="sng" algn="ctr">
                      <a:noFill/>
                      <a:prstDash val="solid"/>
                      <a:round/>
                      <a:headEnd type="none" w="med" len="med"/>
                      <a:tailEnd type="none" w="med" len="med"/>
                    </a:lnB>
                    <a:solidFill>
                      <a:schemeClr val="accent2"/>
                    </a:solidFill>
                  </a:tcPr>
                </a:tc>
                <a:extLst>
                  <a:ext uri="{0D108BD9-81ED-4DB2-BD59-A6C34878D82A}">
                    <a16:rowId xmlns:a16="http://schemas.microsoft.com/office/drawing/2014/main" val="498655288"/>
                  </a:ext>
                </a:extLst>
              </a:tr>
              <a:tr h="601189">
                <a:tc>
                  <a:txBody>
                    <a:bodyPr/>
                    <a:lstStyle/>
                    <a:p>
                      <a:pPr algn="ctr"/>
                      <a:r>
                        <a:rPr lang="en-VN" sz="1600">
                          <a:latin typeface="Arial" panose="020B0604020202020204" pitchFamily="34" charset="0"/>
                          <a:cs typeface="Arial" panose="020B0604020202020204" pitchFamily="34"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VN" sz="1600">
                          <a:latin typeface="Arial" panose="020B0604020202020204" pitchFamily="34" charset="0"/>
                          <a:cs typeface="Arial" panose="020B0604020202020204" pitchFamily="34" charset="0"/>
                        </a:rPr>
                        <a:t>Tìm hiểu và ôn tập kiến thức về Java và SQL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VN" sz="1600">
                          <a:latin typeface="Arial" panose="020B0604020202020204" pitchFamily="34" charset="0"/>
                          <a:cs typeface="Arial" panose="020B0604020202020204" pitchFamily="34" charset="0"/>
                        </a:rPr>
                        <a:t>Hoàn thành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05388531"/>
                  </a:ext>
                </a:extLst>
              </a:tr>
              <a:tr h="420833">
                <a:tc>
                  <a:txBody>
                    <a:bodyPr/>
                    <a:lstStyle/>
                    <a:p>
                      <a:pPr algn="ctr"/>
                      <a:r>
                        <a:rPr lang="en-VN" sz="1600">
                          <a:latin typeface="Arial" panose="020B0604020202020204" pitchFamily="34" charset="0"/>
                          <a:cs typeface="Arial" panose="020B0604020202020204" pitchFamily="34"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VN" sz="1600">
                          <a:latin typeface="Arial" panose="020B0604020202020204" pitchFamily="34" charset="0"/>
                          <a:cs typeface="Arial" panose="020B0604020202020204" pitchFamily="34" charset="0"/>
                        </a:rPr>
                        <a:t>Thực hành với Java và SQL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VN" sz="1600">
                          <a:latin typeface="Arial" panose="020B0604020202020204" pitchFamily="34" charset="0"/>
                          <a:cs typeface="Arial" panose="020B0604020202020204" pitchFamily="34" charset="0"/>
                        </a:rPr>
                        <a:t>Hoàn thành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95456160"/>
                  </a:ext>
                </a:extLst>
              </a:tr>
              <a:tr h="420833">
                <a:tc>
                  <a:txBody>
                    <a:bodyPr/>
                    <a:lstStyle/>
                    <a:p>
                      <a:pPr algn="ctr"/>
                      <a:r>
                        <a:rPr lang="en-VN" sz="1600">
                          <a:latin typeface="Arial" panose="020B0604020202020204" pitchFamily="34" charset="0"/>
                          <a:cs typeface="Arial" panose="020B0604020202020204" pitchFamily="34"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VN" sz="1600">
                          <a:latin typeface="Arial" panose="020B0604020202020204" pitchFamily="34" charset="0"/>
                          <a:cs typeface="Arial" panose="020B0604020202020204" pitchFamily="34" charset="0"/>
                        </a:rPr>
                        <a:t>Tìm hiểu về Spring Boot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VN" sz="1600">
                          <a:latin typeface="Arial" panose="020B0604020202020204" pitchFamily="34" charset="0"/>
                          <a:cs typeface="Arial" panose="020B0604020202020204" pitchFamily="34" charset="0"/>
                        </a:rPr>
                        <a:t>Hoàn thành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05589891"/>
                  </a:ext>
                </a:extLst>
              </a:tr>
              <a:tr h="420833">
                <a:tc>
                  <a:txBody>
                    <a:bodyPr/>
                    <a:lstStyle/>
                    <a:p>
                      <a:pPr algn="ctr"/>
                      <a:r>
                        <a:rPr lang="en-VN" sz="1600">
                          <a:latin typeface="Arial" panose="020B0604020202020204" pitchFamily="34" charset="0"/>
                          <a:cs typeface="Arial" panose="020B0604020202020204" pitchFamily="34"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VN" sz="1600">
                          <a:latin typeface="Arial" panose="020B0604020202020204" pitchFamily="34" charset="0"/>
                          <a:cs typeface="Arial" panose="020B0604020202020204" pitchFamily="34" charset="0"/>
                        </a:rPr>
                        <a:t>Thực hành với Spring Boot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VN" sz="1600">
                          <a:latin typeface="Arial" panose="020B0604020202020204" pitchFamily="34" charset="0"/>
                          <a:cs typeface="Arial" panose="020B0604020202020204" pitchFamily="34" charset="0"/>
                        </a:rPr>
                        <a:t>Hoàn thành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68536907"/>
                  </a:ext>
                </a:extLst>
              </a:tr>
              <a:tr h="981638">
                <a:tc>
                  <a:txBody>
                    <a:bodyPr/>
                    <a:lstStyle/>
                    <a:p>
                      <a:pPr algn="ctr"/>
                      <a:r>
                        <a:rPr lang="en-VN" sz="1600">
                          <a:latin typeface="Arial" panose="020B0604020202020204" pitchFamily="34" charset="0"/>
                          <a:cs typeface="Arial" panose="020B0604020202020204" pitchFamily="34"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just"/>
                      <a:r>
                        <a:rPr lang="en-US" sz="1600">
                          <a:latin typeface="Arial" panose="020B0604020202020204" pitchFamily="34" charset="0"/>
                          <a:cs typeface="Arial" panose="020B0604020202020204" pitchFamily="34" charset="0"/>
                        </a:rPr>
                        <a:t>Xây dựng trang web có các chức năng cơ bản như: CRUD, hiển thị (xây dựng thêm chức năng tuỳ ý). Có thể vẽ thêm các biểu đồ UML để mô tả các chức năng trong hệ thống</a:t>
                      </a:r>
                      <a:endParaRPr lang="en-VN" sz="160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VN" sz="1600">
                          <a:latin typeface="Arial" panose="020B0604020202020204" pitchFamily="34" charset="0"/>
                          <a:cs typeface="Arial" panose="020B0604020202020204" pitchFamily="34" charset="0"/>
                        </a:rPr>
                        <a:t>Hoàn thành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77659931"/>
                  </a:ext>
                </a:extLst>
              </a:tr>
              <a:tr h="648072">
                <a:tc>
                  <a:txBody>
                    <a:bodyPr/>
                    <a:lstStyle/>
                    <a:p>
                      <a:pPr algn="ctr"/>
                      <a:r>
                        <a:rPr lang="en-VN" sz="1600">
                          <a:latin typeface="Arial" panose="020B0604020202020204" pitchFamily="34" charset="0"/>
                          <a:cs typeface="Arial" panose="020B0604020202020204" pitchFamily="34"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just"/>
                      <a:r>
                        <a:rPr lang="en-US" sz="1600">
                          <a:latin typeface="Arial" panose="020B0604020202020204" pitchFamily="34" charset="0"/>
                          <a:cs typeface="Arial" panose="020B0604020202020204" pitchFamily="34" charset="0"/>
                        </a:rPr>
                        <a:t>Tham gia vào dự án thực tế tại công ty đang triển khai: Hoàn thành các issue được giao, đóng góp ý kiến cho sản phẩm</a:t>
                      </a:r>
                      <a:endParaRPr lang="en-VN" sz="160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VN" sz="1600">
                          <a:latin typeface="Arial" panose="020B0604020202020204" pitchFamily="34" charset="0"/>
                          <a:cs typeface="Arial" panose="020B0604020202020204" pitchFamily="34" charset="0"/>
                        </a:rPr>
                        <a:t>Hoàn thành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68407964"/>
                  </a:ext>
                </a:extLst>
              </a:tr>
            </a:tbl>
          </a:graphicData>
        </a:graphic>
      </p:graphicFrame>
    </p:spTree>
    <p:extLst>
      <p:ext uri="{BB962C8B-B14F-4D97-AF65-F5344CB8AC3E}">
        <p14:creationId xmlns:p14="http://schemas.microsoft.com/office/powerpoint/2010/main" val="261959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F659-0541-4839-90F9-B723AE05DA5F}"/>
              </a:ext>
            </a:extLst>
          </p:cNvPr>
          <p:cNvSpPr>
            <a:spLocks noGrp="1"/>
          </p:cNvSpPr>
          <p:nvPr>
            <p:ph type="title"/>
          </p:nvPr>
        </p:nvSpPr>
        <p:spPr/>
        <p:txBody>
          <a:bodyPr/>
          <a:lstStyle/>
          <a:p>
            <a:r>
              <a:rPr lang="en-US"/>
              <a:t>4. TỰ ĐÁNH GIÁ KẾT QUẢ</a:t>
            </a:r>
          </a:p>
        </p:txBody>
      </p:sp>
      <p:sp>
        <p:nvSpPr>
          <p:cNvPr id="3" name="Content Placeholder 2">
            <a:extLst>
              <a:ext uri="{FF2B5EF4-FFF2-40B4-BE49-F238E27FC236}">
                <a16:creationId xmlns:a16="http://schemas.microsoft.com/office/drawing/2014/main" id="{FAAB7D0C-C043-45EA-9A9E-CBB7E7E7D3BC}"/>
              </a:ext>
            </a:extLst>
          </p:cNvPr>
          <p:cNvSpPr>
            <a:spLocks noGrp="1"/>
          </p:cNvSpPr>
          <p:nvPr>
            <p:ph idx="1"/>
          </p:nvPr>
        </p:nvSpPr>
        <p:spPr/>
        <p:txBody>
          <a:bodyPr/>
          <a:lstStyle/>
          <a:p>
            <a:r>
              <a:rPr lang="en-US"/>
              <a:t>Đạt được: </a:t>
            </a:r>
          </a:p>
          <a:p>
            <a:pPr lvl="1"/>
            <a:r>
              <a:rPr lang="en-US"/>
              <a:t>Thực hiện được đúng và đủ các yêu cầu từ phía người hướng dẫn.</a:t>
            </a:r>
          </a:p>
          <a:p>
            <a:pPr lvl="1"/>
            <a:r>
              <a:rPr lang="en-US"/>
              <a:t>Tìm hiểu và tiếp cận với các công cụ, công nghệ được sử dụng nhiều trong các dự án thực tế.</a:t>
            </a:r>
          </a:p>
          <a:p>
            <a:pPr lvl="1"/>
            <a:r>
              <a:rPr lang="en-US"/>
              <a:t>Hoàn thành được sản phẩm cho đề tài thực tập.</a:t>
            </a:r>
          </a:p>
          <a:p>
            <a:pPr lvl="1"/>
            <a:r>
              <a:rPr lang="en-US"/>
              <a:t>Rèn luyện thêm về kỹ năng làm việc nhóm, cách trình bày ý kiến quan điểm chủ quan.</a:t>
            </a:r>
          </a:p>
          <a:p>
            <a:pPr lvl="1"/>
            <a:r>
              <a:rPr lang="en-US"/>
              <a:t>Hoàn thành các issue được giao khi tham gia và dự án.</a:t>
            </a:r>
          </a:p>
          <a:p>
            <a:pPr lvl="1"/>
            <a:endParaRPr lang="en-US"/>
          </a:p>
          <a:p>
            <a:pPr lvl="1"/>
            <a:endParaRPr lang="en-US"/>
          </a:p>
        </p:txBody>
      </p:sp>
      <p:sp>
        <p:nvSpPr>
          <p:cNvPr id="4" name="Date Placeholder 3">
            <a:extLst>
              <a:ext uri="{FF2B5EF4-FFF2-40B4-BE49-F238E27FC236}">
                <a16:creationId xmlns:a16="http://schemas.microsoft.com/office/drawing/2014/main" id="{FCAB2A59-F9C7-4772-9C4E-F97F40E038F8}"/>
              </a:ext>
            </a:extLst>
          </p:cNvPr>
          <p:cNvSpPr>
            <a:spLocks noGrp="1"/>
          </p:cNvSpPr>
          <p:nvPr>
            <p:ph type="dt" sz="half" idx="10"/>
          </p:nvPr>
        </p:nvSpPr>
        <p:spPr/>
        <p:txBody>
          <a:bodyPr/>
          <a:lstStyle/>
          <a:p>
            <a:fld id="{3BD01B09-9BFA-4E25-B6F7-A45121277496}" type="datetime1">
              <a:rPr lang="vi-VN" smtClean="0"/>
              <a:t>09/10/2023</a:t>
            </a:fld>
            <a:endParaRPr lang="en-US" dirty="0"/>
          </a:p>
        </p:txBody>
      </p:sp>
      <p:sp>
        <p:nvSpPr>
          <p:cNvPr id="5" name="Footer Placeholder 4">
            <a:extLst>
              <a:ext uri="{FF2B5EF4-FFF2-40B4-BE49-F238E27FC236}">
                <a16:creationId xmlns:a16="http://schemas.microsoft.com/office/drawing/2014/main" id="{967B2569-5166-41CD-963D-A4E78F84557B}"/>
              </a:ext>
            </a:extLst>
          </p:cNvPr>
          <p:cNvSpPr>
            <a:spLocks noGrp="1"/>
          </p:cNvSpPr>
          <p:nvPr>
            <p:ph type="ftr" sz="quarter" idx="11"/>
          </p:nvPr>
        </p:nvSpPr>
        <p:spPr/>
        <p:txBody>
          <a:bodyPr/>
          <a:lstStyle/>
          <a:p>
            <a:r>
              <a:rPr lang="en-US"/>
              <a:t>TTDN NGÀNH CÔNG NGHỆ THÔNG TIN</a:t>
            </a:r>
            <a:endParaRPr lang="en-US" dirty="0"/>
          </a:p>
        </p:txBody>
      </p:sp>
      <p:sp>
        <p:nvSpPr>
          <p:cNvPr id="6" name="Slide Number Placeholder 5">
            <a:extLst>
              <a:ext uri="{FF2B5EF4-FFF2-40B4-BE49-F238E27FC236}">
                <a16:creationId xmlns:a16="http://schemas.microsoft.com/office/drawing/2014/main" id="{8B62D092-91BD-48FD-BEA3-0FF193CADF27}"/>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456092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F659-0541-4839-90F9-B723AE05DA5F}"/>
              </a:ext>
            </a:extLst>
          </p:cNvPr>
          <p:cNvSpPr>
            <a:spLocks noGrp="1"/>
          </p:cNvSpPr>
          <p:nvPr>
            <p:ph type="title"/>
          </p:nvPr>
        </p:nvSpPr>
        <p:spPr/>
        <p:txBody>
          <a:bodyPr/>
          <a:lstStyle/>
          <a:p>
            <a:r>
              <a:rPr lang="en-US"/>
              <a:t>4. TỰ ĐÁNH GIÁ KẾT QUẢ</a:t>
            </a:r>
          </a:p>
        </p:txBody>
      </p:sp>
      <p:sp>
        <p:nvSpPr>
          <p:cNvPr id="3" name="Content Placeholder 2">
            <a:extLst>
              <a:ext uri="{FF2B5EF4-FFF2-40B4-BE49-F238E27FC236}">
                <a16:creationId xmlns:a16="http://schemas.microsoft.com/office/drawing/2014/main" id="{FAAB7D0C-C043-45EA-9A9E-CBB7E7E7D3BC}"/>
              </a:ext>
            </a:extLst>
          </p:cNvPr>
          <p:cNvSpPr>
            <a:spLocks noGrp="1"/>
          </p:cNvSpPr>
          <p:nvPr>
            <p:ph idx="1"/>
          </p:nvPr>
        </p:nvSpPr>
        <p:spPr/>
        <p:txBody>
          <a:bodyPr/>
          <a:lstStyle/>
          <a:p>
            <a:r>
              <a:rPr lang="en-US"/>
              <a:t>Hạn chế:</a:t>
            </a:r>
          </a:p>
          <a:p>
            <a:pPr lvl="1"/>
            <a:r>
              <a:rPr lang="en-US"/>
              <a:t>Thời gian tìm hiểu khá ngắn nên chưa thể nắm được hết các kiến thức về kỹ thuật cũng như sử việc dụng thành thạo các công cụ. </a:t>
            </a:r>
          </a:p>
          <a:p>
            <a:pPr lvl="1"/>
            <a:r>
              <a:rPr lang="en-US"/>
              <a:t>Mất thời gian để có thể làm quen với văn hoá làm việc tại công ty.</a:t>
            </a:r>
          </a:p>
          <a:p>
            <a:pPr lvl="1"/>
            <a:r>
              <a:rPr lang="en-US"/>
              <a:t>Kỹ năng giao tiếp bằng tiếng Anh chưa tốt nên khi trình bày/báo cáo với người nước ngoài chưa thể truyền đạt đúng và đủ nội dung cần cải thiện kỹ năng giao tiếp tiếng Anh.</a:t>
            </a:r>
          </a:p>
          <a:p>
            <a:pPr lvl="1"/>
            <a:endParaRPr lang="en-US"/>
          </a:p>
          <a:p>
            <a:pPr lvl="1"/>
            <a:endParaRPr lang="en-US"/>
          </a:p>
        </p:txBody>
      </p:sp>
      <p:sp>
        <p:nvSpPr>
          <p:cNvPr id="4" name="Date Placeholder 3">
            <a:extLst>
              <a:ext uri="{FF2B5EF4-FFF2-40B4-BE49-F238E27FC236}">
                <a16:creationId xmlns:a16="http://schemas.microsoft.com/office/drawing/2014/main" id="{FCAB2A59-F9C7-4772-9C4E-F97F40E038F8}"/>
              </a:ext>
            </a:extLst>
          </p:cNvPr>
          <p:cNvSpPr>
            <a:spLocks noGrp="1"/>
          </p:cNvSpPr>
          <p:nvPr>
            <p:ph type="dt" sz="half" idx="10"/>
          </p:nvPr>
        </p:nvSpPr>
        <p:spPr/>
        <p:txBody>
          <a:bodyPr/>
          <a:lstStyle/>
          <a:p>
            <a:fld id="{3BD01B09-9BFA-4E25-B6F7-A45121277496}" type="datetime1">
              <a:rPr lang="vi-VN" smtClean="0"/>
              <a:t>09/10/2023</a:t>
            </a:fld>
            <a:endParaRPr lang="en-US" dirty="0"/>
          </a:p>
        </p:txBody>
      </p:sp>
      <p:sp>
        <p:nvSpPr>
          <p:cNvPr id="5" name="Footer Placeholder 4">
            <a:extLst>
              <a:ext uri="{FF2B5EF4-FFF2-40B4-BE49-F238E27FC236}">
                <a16:creationId xmlns:a16="http://schemas.microsoft.com/office/drawing/2014/main" id="{967B2569-5166-41CD-963D-A4E78F84557B}"/>
              </a:ext>
            </a:extLst>
          </p:cNvPr>
          <p:cNvSpPr>
            <a:spLocks noGrp="1"/>
          </p:cNvSpPr>
          <p:nvPr>
            <p:ph type="ftr" sz="quarter" idx="11"/>
          </p:nvPr>
        </p:nvSpPr>
        <p:spPr/>
        <p:txBody>
          <a:bodyPr/>
          <a:lstStyle/>
          <a:p>
            <a:r>
              <a:rPr lang="en-US"/>
              <a:t>TTDN NGÀNH CÔNG NGHỆ THÔNG TIN</a:t>
            </a:r>
            <a:endParaRPr lang="en-US" dirty="0"/>
          </a:p>
        </p:txBody>
      </p:sp>
      <p:sp>
        <p:nvSpPr>
          <p:cNvPr id="6" name="Slide Number Placeholder 5">
            <a:extLst>
              <a:ext uri="{FF2B5EF4-FFF2-40B4-BE49-F238E27FC236}">
                <a16:creationId xmlns:a16="http://schemas.microsoft.com/office/drawing/2014/main" id="{8B62D092-91BD-48FD-BEA3-0FF193CADF27}"/>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19624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F659-0541-4839-90F9-B723AE05DA5F}"/>
              </a:ext>
            </a:extLst>
          </p:cNvPr>
          <p:cNvSpPr>
            <a:spLocks noGrp="1"/>
          </p:cNvSpPr>
          <p:nvPr>
            <p:ph type="title"/>
          </p:nvPr>
        </p:nvSpPr>
        <p:spPr/>
        <p:txBody>
          <a:bodyPr/>
          <a:lstStyle/>
          <a:p>
            <a:r>
              <a:rPr lang="en-US"/>
              <a:t>4. TỰ ĐÁNH GIÁ KẾT QUẢ</a:t>
            </a:r>
          </a:p>
        </p:txBody>
      </p:sp>
      <p:sp>
        <p:nvSpPr>
          <p:cNvPr id="3" name="Content Placeholder 2">
            <a:extLst>
              <a:ext uri="{FF2B5EF4-FFF2-40B4-BE49-F238E27FC236}">
                <a16:creationId xmlns:a16="http://schemas.microsoft.com/office/drawing/2014/main" id="{FAAB7D0C-C043-45EA-9A9E-CBB7E7E7D3BC}"/>
              </a:ext>
            </a:extLst>
          </p:cNvPr>
          <p:cNvSpPr>
            <a:spLocks noGrp="1"/>
          </p:cNvSpPr>
          <p:nvPr>
            <p:ph idx="1"/>
          </p:nvPr>
        </p:nvSpPr>
        <p:spPr>
          <a:xfrm>
            <a:off x="645132" y="1550406"/>
            <a:ext cx="10923476" cy="3768315"/>
          </a:xfrm>
        </p:spPr>
        <p:txBody>
          <a:bodyPr/>
          <a:lstStyle/>
          <a:p>
            <a:pPr marL="457200" lvl="1" indent="0" algn="just">
              <a:buNone/>
            </a:pPr>
            <a:r>
              <a:rPr lang="vi-VN"/>
              <a:t>Trong quá trình thực tập tại công ty cổ phần TechLead, em đã hoàn thành được tất cả các nhiệm vụ được giao cả về mặt chất lượng cũng như thời gian theo yêu cầu của người hướng dẫn. Dựa trên những kết quả đã đạt được trong quá trình này, em tự tin mình có khả năng tiếp cận với những kiến thức mới cũng như với các yêu cầu từ công ty. Nhưng bên cạnh đó, qua quá trình thực tập này thì em cũng nhận ra được những yếu điểm mà mình cần phải khắc phục để có thể giúp bản thân hoàn thiện hơn trong công việc sau này, để trở thành một lập trình viên tốt trong tương lai.</a:t>
            </a:r>
            <a:endParaRPr lang="en-US"/>
          </a:p>
        </p:txBody>
      </p:sp>
      <p:sp>
        <p:nvSpPr>
          <p:cNvPr id="4" name="Date Placeholder 3">
            <a:extLst>
              <a:ext uri="{FF2B5EF4-FFF2-40B4-BE49-F238E27FC236}">
                <a16:creationId xmlns:a16="http://schemas.microsoft.com/office/drawing/2014/main" id="{FCAB2A59-F9C7-4772-9C4E-F97F40E038F8}"/>
              </a:ext>
            </a:extLst>
          </p:cNvPr>
          <p:cNvSpPr>
            <a:spLocks noGrp="1"/>
          </p:cNvSpPr>
          <p:nvPr>
            <p:ph type="dt" sz="half" idx="10"/>
          </p:nvPr>
        </p:nvSpPr>
        <p:spPr/>
        <p:txBody>
          <a:bodyPr/>
          <a:lstStyle/>
          <a:p>
            <a:fld id="{3BD01B09-9BFA-4E25-B6F7-A45121277496}" type="datetime1">
              <a:rPr lang="vi-VN" smtClean="0"/>
              <a:t>09/10/2023</a:t>
            </a:fld>
            <a:endParaRPr lang="en-US" dirty="0"/>
          </a:p>
        </p:txBody>
      </p:sp>
      <p:sp>
        <p:nvSpPr>
          <p:cNvPr id="5" name="Footer Placeholder 4">
            <a:extLst>
              <a:ext uri="{FF2B5EF4-FFF2-40B4-BE49-F238E27FC236}">
                <a16:creationId xmlns:a16="http://schemas.microsoft.com/office/drawing/2014/main" id="{967B2569-5166-41CD-963D-A4E78F84557B}"/>
              </a:ext>
            </a:extLst>
          </p:cNvPr>
          <p:cNvSpPr>
            <a:spLocks noGrp="1"/>
          </p:cNvSpPr>
          <p:nvPr>
            <p:ph type="ftr" sz="quarter" idx="11"/>
          </p:nvPr>
        </p:nvSpPr>
        <p:spPr/>
        <p:txBody>
          <a:bodyPr/>
          <a:lstStyle/>
          <a:p>
            <a:r>
              <a:rPr lang="en-US"/>
              <a:t>TTDN NGÀNH CÔNG NGHỆ THÔNG TIN</a:t>
            </a:r>
            <a:endParaRPr lang="en-US" dirty="0"/>
          </a:p>
        </p:txBody>
      </p:sp>
      <p:sp>
        <p:nvSpPr>
          <p:cNvPr id="6" name="Slide Number Placeholder 5">
            <a:extLst>
              <a:ext uri="{FF2B5EF4-FFF2-40B4-BE49-F238E27FC236}">
                <a16:creationId xmlns:a16="http://schemas.microsoft.com/office/drawing/2014/main" id="{8B62D092-91BD-48FD-BEA3-0FF193CADF27}"/>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603802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F659-0541-4839-90F9-B723AE05DA5F}"/>
              </a:ext>
            </a:extLst>
          </p:cNvPr>
          <p:cNvSpPr>
            <a:spLocks noGrp="1"/>
          </p:cNvSpPr>
          <p:nvPr>
            <p:ph type="title"/>
          </p:nvPr>
        </p:nvSpPr>
        <p:spPr/>
        <p:txBody>
          <a:bodyPr/>
          <a:lstStyle/>
          <a:p>
            <a:r>
              <a:rPr lang="en-US"/>
              <a:t>5. HƯỚNG PHÁT TRIỂN ĐỀ TÀI TỐT NGHIỆP</a:t>
            </a:r>
          </a:p>
        </p:txBody>
      </p:sp>
      <p:sp>
        <p:nvSpPr>
          <p:cNvPr id="3" name="Content Placeholder 2">
            <a:extLst>
              <a:ext uri="{FF2B5EF4-FFF2-40B4-BE49-F238E27FC236}">
                <a16:creationId xmlns:a16="http://schemas.microsoft.com/office/drawing/2014/main" id="{FAAB7D0C-C043-45EA-9A9E-CBB7E7E7D3BC}"/>
              </a:ext>
            </a:extLst>
          </p:cNvPr>
          <p:cNvSpPr>
            <a:spLocks noGrp="1"/>
          </p:cNvSpPr>
          <p:nvPr>
            <p:ph idx="1"/>
          </p:nvPr>
        </p:nvSpPr>
        <p:spPr/>
        <p:txBody>
          <a:bodyPr/>
          <a:lstStyle/>
          <a:p>
            <a:r>
              <a:rPr lang="en-US"/>
              <a:t>Đề tài: Xây dựng trang web tin tức trực tuyến</a:t>
            </a:r>
          </a:p>
          <a:p>
            <a:pPr lvl="1"/>
            <a:r>
              <a:rPr lang="en-US"/>
              <a:t>Công nghệ sử dụng: Spring Boot, MySQL, Docker, Thymeleaf – template engine của Spring để hiển thị giao diện).</a:t>
            </a:r>
          </a:p>
          <a:p>
            <a:pPr lvl="1"/>
            <a:r>
              <a:rPr lang="en-US"/>
              <a:t>Lý do: </a:t>
            </a:r>
          </a:p>
          <a:p>
            <a:pPr lvl="2"/>
            <a:r>
              <a:rPr lang="en-US"/>
              <a:t>Nhu cầu về tin tức cũng như sự phát triển xu thế của website hiện nay.</a:t>
            </a:r>
          </a:p>
          <a:p>
            <a:pPr lvl="2"/>
            <a:r>
              <a:rPr lang="en-US"/>
              <a:t>Rèn luyện áp dụng các kiến thức, công nghệ đã được tìm hiểu và sử dụng trong quá trình thực tập.</a:t>
            </a:r>
          </a:p>
          <a:p>
            <a:pPr lvl="1"/>
            <a:endParaRPr lang="en-US"/>
          </a:p>
        </p:txBody>
      </p:sp>
      <p:sp>
        <p:nvSpPr>
          <p:cNvPr id="4" name="Date Placeholder 3">
            <a:extLst>
              <a:ext uri="{FF2B5EF4-FFF2-40B4-BE49-F238E27FC236}">
                <a16:creationId xmlns:a16="http://schemas.microsoft.com/office/drawing/2014/main" id="{FCAB2A59-F9C7-4772-9C4E-F97F40E038F8}"/>
              </a:ext>
            </a:extLst>
          </p:cNvPr>
          <p:cNvSpPr>
            <a:spLocks noGrp="1"/>
          </p:cNvSpPr>
          <p:nvPr>
            <p:ph type="dt" sz="half" idx="10"/>
          </p:nvPr>
        </p:nvSpPr>
        <p:spPr/>
        <p:txBody>
          <a:bodyPr/>
          <a:lstStyle/>
          <a:p>
            <a:fld id="{3BD01B09-9BFA-4E25-B6F7-A45121277496}" type="datetime1">
              <a:rPr lang="vi-VN" smtClean="0"/>
              <a:t>09/10/2023</a:t>
            </a:fld>
            <a:endParaRPr lang="en-US" dirty="0"/>
          </a:p>
        </p:txBody>
      </p:sp>
      <p:sp>
        <p:nvSpPr>
          <p:cNvPr id="5" name="Footer Placeholder 4">
            <a:extLst>
              <a:ext uri="{FF2B5EF4-FFF2-40B4-BE49-F238E27FC236}">
                <a16:creationId xmlns:a16="http://schemas.microsoft.com/office/drawing/2014/main" id="{967B2569-5166-41CD-963D-A4E78F84557B}"/>
              </a:ext>
            </a:extLst>
          </p:cNvPr>
          <p:cNvSpPr>
            <a:spLocks noGrp="1"/>
          </p:cNvSpPr>
          <p:nvPr>
            <p:ph type="ftr" sz="quarter" idx="11"/>
          </p:nvPr>
        </p:nvSpPr>
        <p:spPr/>
        <p:txBody>
          <a:bodyPr/>
          <a:lstStyle/>
          <a:p>
            <a:r>
              <a:rPr lang="en-US"/>
              <a:t>TTDN NGÀNH CÔNG NGHỆ THÔNG TIN</a:t>
            </a:r>
            <a:endParaRPr lang="en-US" dirty="0"/>
          </a:p>
        </p:txBody>
      </p:sp>
      <p:sp>
        <p:nvSpPr>
          <p:cNvPr id="6" name="Slide Number Placeholder 5">
            <a:extLst>
              <a:ext uri="{FF2B5EF4-FFF2-40B4-BE49-F238E27FC236}">
                <a16:creationId xmlns:a16="http://schemas.microsoft.com/office/drawing/2014/main" id="{8B62D092-91BD-48FD-BEA3-0FF193CADF27}"/>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048129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DF289E04DA7B4FB2574E5B87F6D2D1" ma:contentTypeVersion="2" ma:contentTypeDescription="Create a new document." ma:contentTypeScope="" ma:versionID="4cc77d736675ea710d17860587349136">
  <xsd:schema xmlns:xsd="http://www.w3.org/2001/XMLSchema" xmlns:xs="http://www.w3.org/2001/XMLSchema" xmlns:p="http://schemas.microsoft.com/office/2006/metadata/properties" xmlns:ns2="e4167721-a83e-447f-a282-80a6a27823cb" targetNamespace="http://schemas.microsoft.com/office/2006/metadata/properties" ma:root="true" ma:fieldsID="12b9b2301dc9966742479c7e37150177" ns2:_="">
    <xsd:import namespace="e4167721-a83e-447f-a282-80a6a27823c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167721-a83e-447f-a282-80a6a27823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427F06-FEA6-4002-B531-EC221278A3FC}">
  <ds:schemaRefs>
    <ds:schemaRef ds:uri="http://purl.org/dc/dcmitype/"/>
    <ds:schemaRef ds:uri="http://schemas.microsoft.com/office/2006/documentManagement/types"/>
    <ds:schemaRef ds:uri="http://www.w3.org/XML/1998/namespace"/>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purl.org/dc/elements/1.1/"/>
    <ds:schemaRef ds:uri="e4167721-a83e-447f-a282-80a6a27823cb"/>
  </ds:schemaRefs>
</ds:datastoreItem>
</file>

<file path=customXml/itemProps2.xml><?xml version="1.0" encoding="utf-8"?>
<ds:datastoreItem xmlns:ds="http://schemas.openxmlformats.org/officeDocument/2006/customXml" ds:itemID="{11DFFE43-1A01-46FD-80CD-6FFB0EE01523}">
  <ds:schemaRefs>
    <ds:schemaRef ds:uri="http://schemas.microsoft.com/sharepoint/v3/contenttype/forms"/>
  </ds:schemaRefs>
</ds:datastoreItem>
</file>

<file path=customXml/itemProps3.xml><?xml version="1.0" encoding="utf-8"?>
<ds:datastoreItem xmlns:ds="http://schemas.openxmlformats.org/officeDocument/2006/customXml" ds:itemID="{7DD898E6-8267-4B41-A2B6-27F86A2ED5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167721-a83e-447f-a282-80a6a27823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704</TotalTime>
  <Words>1004</Words>
  <Application>Microsoft Macintosh PowerPoint</Application>
  <PresentationFormat>Widescreen</PresentationFormat>
  <Paragraphs>117</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System Font Regular</vt:lpstr>
      <vt:lpstr>Times New Roman</vt:lpstr>
      <vt:lpstr>Wingdings 3</vt:lpstr>
      <vt:lpstr>Ion</vt:lpstr>
      <vt:lpstr>Tên đề tài:  Xây dựng trang web sử dụng java spring boot</vt:lpstr>
      <vt:lpstr>NỘI DUNG</vt:lpstr>
      <vt:lpstr>1. GIỚI THIỆU VỀ DOANH NGHIỆP</vt:lpstr>
      <vt:lpstr>2. GIỚI THIỆU ĐỀ TÀI</vt:lpstr>
      <vt:lpstr>3. CÔNG VIỆC ĐƯỢC GIAO VÀ KẾT QUẢ ĐẠT ĐƯỢC</vt:lpstr>
      <vt:lpstr>4. TỰ ĐÁNH GIÁ KẾT QUẢ</vt:lpstr>
      <vt:lpstr>4. TỰ ĐÁNH GIÁ KẾT QUẢ</vt:lpstr>
      <vt:lpstr>4. TỰ ĐÁNH GIÁ KẾT QUẢ</vt:lpstr>
      <vt:lpstr>5. HƯỚNG PHÁT TRIỂN ĐỀ TÀI TỐT NGHIỆP</vt:lpstr>
      <vt:lpstr>6. KẾT LUẬN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Thiết kế giao diện trang web bán hoa, phân tích ưu nhược điểm của giao diện đó</dc:title>
  <dc:creator>DIEU HUONG</dc:creator>
  <cp:lastModifiedBy>LẠI DUY NGHĨA</cp:lastModifiedBy>
  <cp:revision>69</cp:revision>
  <dcterms:created xsi:type="dcterms:W3CDTF">2015-11-28T13:17:56Z</dcterms:created>
  <dcterms:modified xsi:type="dcterms:W3CDTF">2023-10-09T12:48:03Z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0x0101001ADF289E04DA7B4FB2574E5B87F6D2D1</vt:lpwstr>
  </property>
</Properties>
</file>