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9"/>
  </p:notesMasterIdLst>
  <p:handoutMasterIdLst>
    <p:handoutMasterId r:id="rId10"/>
  </p:handoutMasterIdLst>
  <p:sldIdLst>
    <p:sldId id="441" r:id="rId2"/>
    <p:sldId id="436" r:id="rId3"/>
    <p:sldId id="437" r:id="rId4"/>
    <p:sldId id="438" r:id="rId5"/>
    <p:sldId id="439" r:id="rId6"/>
    <p:sldId id="440" r:id="rId7"/>
    <p:sldId id="442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BF9000"/>
    <a:srgbClr val="7F6000"/>
    <a:srgbClr val="FF3FFF"/>
    <a:srgbClr val="D45B5B"/>
    <a:srgbClr val="1EB2FF"/>
    <a:srgbClr val="0070C0"/>
    <a:srgbClr val="229DD8"/>
    <a:srgbClr val="5A8397"/>
    <a:srgbClr val="B3D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76" autoAdjust="0"/>
  </p:normalViewPr>
  <p:slideViewPr>
    <p:cSldViewPr snapToGrid="0">
      <p:cViewPr varScale="1">
        <p:scale>
          <a:sx n="85" d="100"/>
          <a:sy n="85" d="100"/>
        </p:scale>
        <p:origin x="9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880DA1A-62C0-4787-B431-F804719384BE}" type="datetimeFigureOut">
              <a:rPr lang="en-US"/>
              <a:pPr>
                <a:defRPr/>
              </a:pPr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1842D5F-FB36-4C36-8EB4-9628ED938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09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B6D9121-6545-424C-AA38-33DACB610018}" type="datetimeFigureOut">
              <a:rPr lang="en-US"/>
              <a:pPr>
                <a:defRPr/>
              </a:pPr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ECFB59A-B667-45DC-8307-EAF083DE57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82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FB59A-B667-45DC-8307-EAF083DE57D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5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FB59A-B667-45DC-8307-EAF083DE57D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26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FB59A-B667-45DC-8307-EAF083DE57D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58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FB59A-B667-45DC-8307-EAF083DE57D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28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FB59A-B667-45DC-8307-EAF083DE57D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93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FB59A-B667-45DC-8307-EAF083DE57D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68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FB59A-B667-45DC-8307-EAF083DE57D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17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1122363"/>
            <a:ext cx="6751097" cy="2387600"/>
          </a:xfrm>
        </p:spPr>
        <p:txBody>
          <a:bodyPr anchor="b">
            <a:normAutofit/>
          </a:bodyPr>
          <a:lstStyle>
            <a:lvl1pPr algn="ctr">
              <a:defRPr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3602038"/>
            <a:ext cx="6751097" cy="1655762"/>
          </a:xfrm>
        </p:spPr>
        <p:txBody>
          <a:bodyPr/>
          <a:lstStyle>
            <a:lvl1pPr marL="0" indent="0" algn="ctr">
              <a:buNone/>
              <a:defRPr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Rockwell" panose="02060603020205020403"/>
              </a:rPr>
              <a:pPr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t>9/14/2021</a:t>
            </a:fld>
            <a:endParaRPr lang="en-US" dirty="0">
              <a:solidFill>
                <a:prstClr val="white">
                  <a:tint val="75000"/>
                </a:prstClr>
              </a:solidFill>
              <a:latin typeface="Rockwell" panose="02060603020205020403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>
                  <a:tint val="75000"/>
                </a:prstClr>
              </a:solidFill>
              <a:latin typeface="Rockwell" panose="020606030202050204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  <a:latin typeface="Rockwell" panose="02060603020205020403"/>
              </a:rPr>
              <a:pPr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Rockwell" panose="02060603020205020403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013254" y="131806"/>
            <a:ext cx="71174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TRƯỜNG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ĐẠI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HỌC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CÔNG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NGHIỆP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HÀ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NỘI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– </a:t>
            </a:r>
            <a:r>
              <a:rPr kumimoji="0" 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BÀI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GIẢNG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ĐIỆN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TỬ</a:t>
            </a:r>
            <a:endParaRPr kumimoji="0" lang="en-US" sz="13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4734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741"/>
            <a:ext cx="9144000" cy="1325563"/>
          </a:xfrm>
        </p:spPr>
        <p:txBody>
          <a:bodyPr>
            <a:normAutofit/>
          </a:bodyPr>
          <a:lstStyle>
            <a:lvl1pPr algn="ctr">
              <a:defRPr sz="3300" b="1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3FE-F2D9-48A9-949C-5E8977871B93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1430" y="6444276"/>
            <a:ext cx="2057400" cy="365125"/>
          </a:xfrm>
        </p:spPr>
        <p:txBody>
          <a:bodyPr/>
          <a:lstStyle>
            <a:lvl1pPr>
              <a:defRPr sz="1500" b="1">
                <a:solidFill>
                  <a:srgbClr val="EF3B31"/>
                </a:solidFill>
              </a:defRPr>
            </a:lvl1pPr>
          </a:lstStyle>
          <a:p>
            <a:fld id="{C96DFF45-9395-4868-8AAF-F01E5DAEBC1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33425" cy="1029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8046" y="5085347"/>
            <a:ext cx="1275954" cy="177265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0" y="205772"/>
            <a:ext cx="9144000" cy="42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i="0" kern="1200" cap="all" baseline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mtClean="0"/>
              <a:t>LẬP TRÌNH HƯỚNG ĐỐI 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62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356350"/>
            <a:ext cx="1681163" cy="365125"/>
          </a:xfrm>
          <a:prstGeom prst="rect">
            <a:avLst/>
          </a:prstGeom>
          <a:solidFill>
            <a:srgbClr val="249DD8"/>
          </a:solidFill>
          <a:ln>
            <a:solidFill>
              <a:srgbClr val="00A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white"/>
                </a:solidFill>
                <a:latin typeface="Century Gothic" panose="020B0502020202020204" pitchFamily="34" charset="0"/>
              </a:rPr>
              <a:t>TMA SOLUTIONS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6141"/>
            <a:ext cx="7886700" cy="1085859"/>
          </a:xfrm>
        </p:spPr>
        <p:txBody>
          <a:bodyPr anchor="t"/>
          <a:lstStyle>
            <a:lvl1pPr>
              <a:lnSpc>
                <a:spcPct val="100000"/>
              </a:lnSpc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2400"/>
            <a:ext cx="7886700" cy="4754563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sz="2400"/>
            </a:lvl1pPr>
            <a:lvl2pPr>
              <a:defRPr sz="2200" baseline="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477ABF9C-D860-4C24-B7E6-32BD4609D670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0" y="205772"/>
            <a:ext cx="9144000" cy="42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i="0" kern="1200" cap="all" baseline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mtClean="0"/>
              <a:t>LẬP TRÌNH HƯỚNG ĐỐI 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573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356350"/>
            <a:ext cx="1681163" cy="365125"/>
          </a:xfrm>
          <a:prstGeom prst="rect">
            <a:avLst/>
          </a:prstGeom>
          <a:solidFill>
            <a:srgbClr val="249DD8"/>
          </a:solidFill>
          <a:ln>
            <a:solidFill>
              <a:srgbClr val="00A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white"/>
                </a:solidFill>
                <a:latin typeface="Century Gothic" panose="020B0502020202020204" pitchFamily="34" charset="0"/>
              </a:rPr>
              <a:t>TMA SOLUTIONS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449388"/>
            <a:ext cx="8515350" cy="638175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419350"/>
            <a:ext cx="8515350" cy="636588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7463" y="3389313"/>
            <a:ext cx="8532813" cy="638175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7463" y="4359275"/>
            <a:ext cx="8532813" cy="638175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31750" y="5281613"/>
            <a:ext cx="8547100" cy="636587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617538" y="1519238"/>
            <a:ext cx="6621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</a:pPr>
            <a:r>
              <a:rPr lang="en-US" altLang="en-US" sz="2400" b="1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A. </a:t>
            </a:r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617538" y="4427538"/>
            <a:ext cx="6469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</a:pPr>
            <a:r>
              <a:rPr lang="en-US" altLang="en-US" sz="2400" b="1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D. </a:t>
            </a:r>
          </a:p>
        </p:txBody>
      </p:sp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617538" y="2506663"/>
            <a:ext cx="4895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</a:pPr>
            <a:r>
              <a:rPr lang="en-US" altLang="en-US" sz="2400" b="1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B. </a:t>
            </a:r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617538" y="3441700"/>
            <a:ext cx="544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</a:pPr>
            <a:r>
              <a:rPr lang="en-US" altLang="en-US" sz="2400" b="1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C. </a:t>
            </a: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657225" y="5341938"/>
            <a:ext cx="5873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</a:pPr>
            <a:r>
              <a:rPr lang="en-US" altLang="en-US" sz="2400" b="1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E. 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12000"/>
          </a:xfrm>
        </p:spPr>
        <p:txBody>
          <a:bodyPr anchor="t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4EDB9AD6-B110-46E1-A601-0C0E46B62B37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0" y="205772"/>
            <a:ext cx="9144000" cy="42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i="0" kern="1200" cap="all" baseline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mtClean="0"/>
              <a:t>LẬP TRÌNH HƯỚNG ĐỐI 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1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356350"/>
            <a:ext cx="1681163" cy="365125"/>
          </a:xfrm>
          <a:prstGeom prst="rect">
            <a:avLst/>
          </a:prstGeom>
          <a:solidFill>
            <a:srgbClr val="249DD8"/>
          </a:solidFill>
          <a:ln>
            <a:solidFill>
              <a:srgbClr val="00A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white"/>
                </a:solidFill>
                <a:latin typeface="Century Gothic" panose="020B0502020202020204" pitchFamily="34" charset="0"/>
              </a:rPr>
              <a:t>TMA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22400"/>
            <a:ext cx="3886200" cy="4754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22400"/>
            <a:ext cx="3886200" cy="4754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12000"/>
          </a:xfrm>
        </p:spPr>
        <p:txBody>
          <a:bodyPr anchor="t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28650" y="576989"/>
            <a:ext cx="7886699" cy="914400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rgbClr val="249DD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6133745B-375C-416F-8A9A-6EFF919D279E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205772"/>
            <a:ext cx="9144000" cy="42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i="0" kern="1200" cap="all" baseline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mtClean="0"/>
              <a:t>LẬP TRÌNH HƯỚNG ĐỐI 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370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56350"/>
            <a:ext cx="1681163" cy="365125"/>
          </a:xfrm>
          <a:prstGeom prst="rect">
            <a:avLst/>
          </a:prstGeom>
          <a:solidFill>
            <a:srgbClr val="00A0E6"/>
          </a:solidFill>
          <a:ln>
            <a:solidFill>
              <a:srgbClr val="00A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white"/>
                </a:solidFill>
                <a:latin typeface="Century Gothic" panose="020B0502020202020204" pitchFamily="34" charset="0"/>
              </a:rPr>
              <a:t>TMA SOLUTIONS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31780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74164"/>
            <a:ext cx="3868340" cy="39339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31780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4164"/>
            <a:ext cx="3887391" cy="39339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12000"/>
          </a:xfrm>
        </p:spPr>
        <p:txBody>
          <a:bodyPr anchor="t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28650" y="576989"/>
            <a:ext cx="7886699" cy="914400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rgbClr val="00A0E6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4"/>
          </p:nvPr>
        </p:nvSpPr>
        <p:spPr>
          <a:solidFill>
            <a:srgbClr val="00A0E6"/>
          </a:solidFill>
        </p:spPr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C29A6995-73DA-4C9E-88B3-AD1701E3BCAB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0" y="205772"/>
            <a:ext cx="9144000" cy="42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i="0" kern="1200" cap="all" baseline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mtClean="0"/>
              <a:t>LẬP TRÌNH HƯỚNG ĐỐI 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887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56350"/>
            <a:ext cx="1681163" cy="365125"/>
          </a:xfrm>
          <a:prstGeom prst="rect">
            <a:avLst/>
          </a:prstGeom>
          <a:solidFill>
            <a:srgbClr val="249DD8"/>
          </a:solidFill>
          <a:ln>
            <a:solidFill>
              <a:srgbClr val="00A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white"/>
                </a:solidFill>
                <a:latin typeface="Century Gothic" panose="020B0502020202020204" pitchFamily="34" charset="0"/>
              </a:rPr>
              <a:t>TMA SOLUTIONS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12000"/>
          </a:xfrm>
        </p:spPr>
        <p:txBody>
          <a:bodyPr anchor="t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28650" y="576989"/>
            <a:ext cx="7886699" cy="914400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rgbClr val="00A0E6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2B64AEED-9318-467E-A13E-E6179919D712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0" y="205772"/>
            <a:ext cx="9144000" cy="42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i="0" kern="1200" cap="all" baseline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mtClean="0"/>
              <a:t>LẬP TRÌNH HƯỚNG ĐỐI 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17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88913" y="5707063"/>
            <a:ext cx="3798887" cy="922337"/>
            <a:chOff x="852093" y="4548688"/>
            <a:chExt cx="5669954" cy="997711"/>
          </a:xfrm>
        </p:grpSpPr>
        <p:sp>
          <p:nvSpPr>
            <p:cNvPr id="6" name="TextBox 5"/>
            <p:cNvSpPr txBox="1"/>
            <p:nvPr/>
          </p:nvSpPr>
          <p:spPr>
            <a:xfrm>
              <a:off x="2463279" y="4548688"/>
              <a:ext cx="4058768" cy="9977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+84 8 3997-8000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+84 908-676-212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+84 8 3990-3303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sales@tma.com.vn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52093" y="4548688"/>
              <a:ext cx="1727286" cy="9977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Tel: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Mobile: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Fax: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Email: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98988" y="5707063"/>
            <a:ext cx="4452937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North America number: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Australia number: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Japan number: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Website: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26250" y="5707063"/>
            <a:ext cx="2317750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+ 1 909-297-8899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+ 61 414-734-277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+81 3-6432-4994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www.tmasolutions.com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57300" y="2998788"/>
            <a:ext cx="6643688" cy="33337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85800" y="1339275"/>
            <a:ext cx="7772400" cy="1403927"/>
          </a:xfrm>
        </p:spPr>
        <p:txBody>
          <a:bodyPr anchor="b">
            <a:normAutofit/>
          </a:bodyPr>
          <a:lstStyle>
            <a:lvl1pPr algn="ctr">
              <a:defRPr sz="3300" b="1">
                <a:solidFill>
                  <a:srgbClr val="249DD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1143000" y="337267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0" y="205772"/>
            <a:ext cx="9144000" cy="42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i="0" kern="1200" cap="all" baseline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mtClean="0"/>
              <a:t>LẬP TRÌNH HƯỚNG ĐỐI 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88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772"/>
            <a:ext cx="9144000" cy="425293"/>
          </a:xfrm>
        </p:spPr>
        <p:txBody>
          <a:bodyPr>
            <a:noAutofit/>
          </a:bodyPr>
          <a:lstStyle>
            <a:lvl1pPr algn="ctr">
              <a:defRPr sz="2500" b="1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LẬP TRÌNH HƯỚNG ĐỐI TƯỢNG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3FE-F2D9-48A9-949C-5E8977871B93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1430" y="6444276"/>
            <a:ext cx="2057400" cy="365125"/>
          </a:xfrm>
        </p:spPr>
        <p:txBody>
          <a:bodyPr/>
          <a:lstStyle>
            <a:lvl1pPr>
              <a:defRPr sz="1500" b="1">
                <a:solidFill>
                  <a:srgbClr val="EF3B31"/>
                </a:solidFill>
              </a:defRPr>
            </a:lvl1pPr>
          </a:lstStyle>
          <a:p>
            <a:fld id="{C96DFF45-9395-4868-8AAF-F01E5DAEBC1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33425" cy="1029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8046" y="5085347"/>
            <a:ext cx="1275954" cy="177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98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741"/>
            <a:ext cx="9144000" cy="1325563"/>
          </a:xfrm>
        </p:spPr>
        <p:txBody>
          <a:bodyPr>
            <a:normAutofit/>
          </a:bodyPr>
          <a:lstStyle>
            <a:lvl1pPr algn="ctr">
              <a:defRPr sz="3300" b="1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3FE-F2D9-48A9-949C-5E8977871B93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1430" y="6444276"/>
            <a:ext cx="2057400" cy="365125"/>
          </a:xfrm>
        </p:spPr>
        <p:txBody>
          <a:bodyPr/>
          <a:lstStyle>
            <a:lvl1pPr>
              <a:defRPr sz="1500" b="1">
                <a:solidFill>
                  <a:srgbClr val="EF3B31"/>
                </a:solidFill>
              </a:defRPr>
            </a:lvl1pPr>
          </a:lstStyle>
          <a:p>
            <a:fld id="{C96DFF45-9395-4868-8AAF-F01E5DAEBC1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33425" cy="1029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8046" y="5085347"/>
            <a:ext cx="1275954" cy="177265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0" y="205772"/>
            <a:ext cx="9144000" cy="42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i="0" kern="1200" cap="all" baseline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mtClean="0"/>
              <a:t>LẬP TRÌNH HƯỚNG ĐỐI 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00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741"/>
            <a:ext cx="9144000" cy="1325563"/>
          </a:xfrm>
        </p:spPr>
        <p:txBody>
          <a:bodyPr>
            <a:normAutofit/>
          </a:bodyPr>
          <a:lstStyle>
            <a:lvl1pPr algn="ctr">
              <a:defRPr sz="3300" b="1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3FE-F2D9-48A9-949C-5E8977871B93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1430" y="6444276"/>
            <a:ext cx="2057400" cy="365125"/>
          </a:xfrm>
        </p:spPr>
        <p:txBody>
          <a:bodyPr/>
          <a:lstStyle>
            <a:lvl1pPr>
              <a:defRPr sz="1500" b="1">
                <a:solidFill>
                  <a:srgbClr val="EF3B31"/>
                </a:solidFill>
              </a:defRPr>
            </a:lvl1pPr>
          </a:lstStyle>
          <a:p>
            <a:fld id="{C96DFF45-9395-4868-8AAF-F01E5DAEBC1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33425" cy="1029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8046" y="5085347"/>
            <a:ext cx="1275954" cy="177265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0" y="205772"/>
            <a:ext cx="9144000" cy="42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i="0" kern="1200" cap="all" baseline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mtClean="0"/>
              <a:t>LẬP TRÌNH HƯỚNG ĐỐI 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12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772"/>
            <a:ext cx="9144000" cy="425293"/>
          </a:xfrm>
        </p:spPr>
        <p:txBody>
          <a:bodyPr>
            <a:noAutofit/>
          </a:bodyPr>
          <a:lstStyle>
            <a:lvl1pPr algn="ctr">
              <a:defRPr sz="2500" b="1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LẬP TRÌNH HƯỚNG ĐỐI TƯỢNG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3FE-F2D9-48A9-949C-5E8977871B93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1430" y="6444276"/>
            <a:ext cx="2057400" cy="365125"/>
          </a:xfrm>
        </p:spPr>
        <p:txBody>
          <a:bodyPr/>
          <a:lstStyle>
            <a:lvl1pPr>
              <a:defRPr sz="1500" b="1">
                <a:solidFill>
                  <a:srgbClr val="EF3B31"/>
                </a:solidFill>
              </a:defRPr>
            </a:lvl1pPr>
          </a:lstStyle>
          <a:p>
            <a:fld id="{C96DFF45-9395-4868-8AAF-F01E5DAEBC1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33425" cy="1029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8046" y="5085347"/>
            <a:ext cx="1275954" cy="177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4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741"/>
            <a:ext cx="9144000" cy="1325563"/>
          </a:xfrm>
        </p:spPr>
        <p:txBody>
          <a:bodyPr>
            <a:normAutofit/>
          </a:bodyPr>
          <a:lstStyle>
            <a:lvl1pPr algn="ctr">
              <a:defRPr sz="3300" b="1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3FE-F2D9-48A9-949C-5E8977871B93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1430" y="6444276"/>
            <a:ext cx="2057400" cy="365125"/>
          </a:xfrm>
        </p:spPr>
        <p:txBody>
          <a:bodyPr/>
          <a:lstStyle>
            <a:lvl1pPr>
              <a:defRPr sz="1500" b="1">
                <a:solidFill>
                  <a:srgbClr val="EF3B31"/>
                </a:solidFill>
              </a:defRPr>
            </a:lvl1pPr>
          </a:lstStyle>
          <a:p>
            <a:fld id="{C96DFF45-9395-4868-8AAF-F01E5DAEBC1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33425" cy="1029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8046" y="5085347"/>
            <a:ext cx="1275954" cy="177265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0" y="205772"/>
            <a:ext cx="9144000" cy="42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i="0" kern="1200" cap="all" baseline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mtClean="0"/>
              <a:t>LẬP TRÌNH HƯỚNG ĐỐI 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15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741"/>
            <a:ext cx="9144000" cy="1325563"/>
          </a:xfrm>
        </p:spPr>
        <p:txBody>
          <a:bodyPr>
            <a:normAutofit/>
          </a:bodyPr>
          <a:lstStyle>
            <a:lvl1pPr algn="ctr">
              <a:defRPr sz="3300" b="1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3FE-F2D9-48A9-949C-5E8977871B93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1430" y="6444276"/>
            <a:ext cx="2057400" cy="365125"/>
          </a:xfrm>
        </p:spPr>
        <p:txBody>
          <a:bodyPr/>
          <a:lstStyle>
            <a:lvl1pPr>
              <a:defRPr sz="1500" b="1">
                <a:solidFill>
                  <a:srgbClr val="EF3B31"/>
                </a:solidFill>
              </a:defRPr>
            </a:lvl1pPr>
          </a:lstStyle>
          <a:p>
            <a:fld id="{C96DFF45-9395-4868-8AAF-F01E5DAEBC1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33425" cy="1029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8046" y="5085347"/>
            <a:ext cx="1275954" cy="177265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0" y="205772"/>
            <a:ext cx="9144000" cy="42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i="0" kern="1200" cap="all" baseline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mtClean="0"/>
              <a:t>LẬP TRÌNH HƯỚNG ĐỐI 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502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741"/>
            <a:ext cx="9144000" cy="1325563"/>
          </a:xfrm>
        </p:spPr>
        <p:txBody>
          <a:bodyPr>
            <a:normAutofit/>
          </a:bodyPr>
          <a:lstStyle>
            <a:lvl1pPr algn="ctr">
              <a:defRPr sz="3300" b="1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3FE-F2D9-48A9-949C-5E8977871B93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1430" y="6444276"/>
            <a:ext cx="2057400" cy="365125"/>
          </a:xfrm>
        </p:spPr>
        <p:txBody>
          <a:bodyPr/>
          <a:lstStyle>
            <a:lvl1pPr>
              <a:defRPr sz="1500" b="1">
                <a:solidFill>
                  <a:srgbClr val="EF3B31"/>
                </a:solidFill>
              </a:defRPr>
            </a:lvl1pPr>
          </a:lstStyle>
          <a:p>
            <a:fld id="{C96DFF45-9395-4868-8AAF-F01E5DAEBC1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33425" cy="1029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8046" y="5085347"/>
            <a:ext cx="1275954" cy="177265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0" y="205772"/>
            <a:ext cx="9144000" cy="42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i="0" kern="1200" cap="all" baseline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mtClean="0"/>
              <a:t>LẬP TRÌNH HƯỚNG ĐỐI 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37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741"/>
            <a:ext cx="9144000" cy="1325563"/>
          </a:xfrm>
        </p:spPr>
        <p:txBody>
          <a:bodyPr>
            <a:normAutofit/>
          </a:bodyPr>
          <a:lstStyle>
            <a:lvl1pPr algn="ctr">
              <a:defRPr sz="3300" b="1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3FE-F2D9-48A9-949C-5E8977871B93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1430" y="6444276"/>
            <a:ext cx="2057400" cy="365125"/>
          </a:xfrm>
        </p:spPr>
        <p:txBody>
          <a:bodyPr/>
          <a:lstStyle>
            <a:lvl1pPr>
              <a:defRPr sz="1500" b="1">
                <a:solidFill>
                  <a:srgbClr val="EF3B31"/>
                </a:solidFill>
              </a:defRPr>
            </a:lvl1pPr>
          </a:lstStyle>
          <a:p>
            <a:fld id="{C96DFF45-9395-4868-8AAF-F01E5DAEBC1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33425" cy="1029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8046" y="5085347"/>
            <a:ext cx="1275954" cy="177265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0" y="205772"/>
            <a:ext cx="9144000" cy="42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i="0" kern="1200" cap="all" baseline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mtClean="0"/>
              <a:t>LẬP TRÌNH HƯỚNG ĐỐI 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63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741"/>
            <a:ext cx="9144000" cy="1325563"/>
          </a:xfrm>
        </p:spPr>
        <p:txBody>
          <a:bodyPr>
            <a:normAutofit/>
          </a:bodyPr>
          <a:lstStyle>
            <a:lvl1pPr algn="ctr">
              <a:defRPr sz="3300" b="1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3FE-F2D9-48A9-949C-5E8977871B93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1430" y="6444276"/>
            <a:ext cx="2057400" cy="365125"/>
          </a:xfrm>
        </p:spPr>
        <p:txBody>
          <a:bodyPr/>
          <a:lstStyle>
            <a:lvl1pPr>
              <a:defRPr sz="1500" b="1">
                <a:solidFill>
                  <a:srgbClr val="EF3B31"/>
                </a:solidFill>
              </a:defRPr>
            </a:lvl1pPr>
          </a:lstStyle>
          <a:p>
            <a:fld id="{C96DFF45-9395-4868-8AAF-F01E5DAEBC1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33425" cy="1029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8046" y="5085347"/>
            <a:ext cx="1275954" cy="177265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0" y="205772"/>
            <a:ext cx="9144000" cy="42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i="0" kern="1200" cap="all" baseline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mtClean="0"/>
              <a:t>LẬP TRÌNH HƯỚNG ĐỐI 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18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741"/>
            <a:ext cx="9144000" cy="1325563"/>
          </a:xfrm>
        </p:spPr>
        <p:txBody>
          <a:bodyPr>
            <a:normAutofit/>
          </a:bodyPr>
          <a:lstStyle>
            <a:lvl1pPr algn="ctr">
              <a:defRPr sz="3300" b="1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3FE-F2D9-48A9-949C-5E8977871B93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1430" y="6444276"/>
            <a:ext cx="2057400" cy="365125"/>
          </a:xfrm>
        </p:spPr>
        <p:txBody>
          <a:bodyPr/>
          <a:lstStyle>
            <a:lvl1pPr>
              <a:defRPr sz="1500" b="1">
                <a:solidFill>
                  <a:srgbClr val="EF3B31"/>
                </a:solidFill>
              </a:defRPr>
            </a:lvl1pPr>
          </a:lstStyle>
          <a:p>
            <a:fld id="{C96DFF45-9395-4868-8AAF-F01E5DAEBC1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33425" cy="1029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8046" y="5085347"/>
            <a:ext cx="1275954" cy="177265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0" y="205772"/>
            <a:ext cx="9144000" cy="42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i="0" kern="1200" cap="all" baseline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mtClean="0"/>
              <a:t>LẬP TRÌNH HƯỚNG ĐỐI 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3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356350"/>
            <a:ext cx="1681163" cy="365125"/>
          </a:xfrm>
          <a:prstGeom prst="rect">
            <a:avLst/>
          </a:prstGeom>
          <a:solidFill>
            <a:srgbClr val="249DD8"/>
          </a:solidFill>
          <a:ln>
            <a:solidFill>
              <a:srgbClr val="00A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white"/>
                </a:solidFill>
                <a:latin typeface="Century Gothic" panose="020B0502020202020204" pitchFamily="34" charset="0"/>
              </a:rPr>
              <a:t>TMA SOLUTIONS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6141"/>
            <a:ext cx="7886700" cy="1085859"/>
          </a:xfrm>
        </p:spPr>
        <p:txBody>
          <a:bodyPr anchor="t"/>
          <a:lstStyle>
            <a:lvl1pPr>
              <a:lnSpc>
                <a:spcPct val="100000"/>
              </a:lnSpc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2400"/>
            <a:ext cx="7886700" cy="4754563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sz="2400"/>
            </a:lvl1pPr>
            <a:lvl2pPr>
              <a:defRPr sz="2200" baseline="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477ABF9C-D860-4C24-B7E6-32BD4609D670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0" y="205772"/>
            <a:ext cx="9144000" cy="42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i="0" kern="1200" cap="all" baseline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mtClean="0"/>
              <a:t>LẬP TRÌNH HƯỚNG ĐỐI 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038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356350"/>
            <a:ext cx="1681163" cy="365125"/>
          </a:xfrm>
          <a:prstGeom prst="rect">
            <a:avLst/>
          </a:prstGeom>
          <a:solidFill>
            <a:srgbClr val="249DD8"/>
          </a:solidFill>
          <a:ln>
            <a:solidFill>
              <a:srgbClr val="00A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white"/>
                </a:solidFill>
                <a:latin typeface="Century Gothic" panose="020B0502020202020204" pitchFamily="34" charset="0"/>
              </a:rPr>
              <a:t>TMA SOLUTIONS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449388"/>
            <a:ext cx="8515350" cy="638175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419350"/>
            <a:ext cx="8515350" cy="636588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7463" y="3389313"/>
            <a:ext cx="8532813" cy="638175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7463" y="4359275"/>
            <a:ext cx="8532813" cy="638175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31750" y="5281613"/>
            <a:ext cx="8547100" cy="636587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617538" y="1519238"/>
            <a:ext cx="6621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</a:pPr>
            <a:r>
              <a:rPr lang="en-US" altLang="en-US" sz="2400" b="1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A. </a:t>
            </a:r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617538" y="4427538"/>
            <a:ext cx="6469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</a:pPr>
            <a:r>
              <a:rPr lang="en-US" altLang="en-US" sz="2400" b="1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D. </a:t>
            </a:r>
          </a:p>
        </p:txBody>
      </p:sp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617538" y="2506663"/>
            <a:ext cx="4895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</a:pPr>
            <a:r>
              <a:rPr lang="en-US" altLang="en-US" sz="2400" b="1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B. </a:t>
            </a:r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617538" y="3441700"/>
            <a:ext cx="544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</a:pPr>
            <a:r>
              <a:rPr lang="en-US" altLang="en-US" sz="2400" b="1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C. </a:t>
            </a: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657225" y="5341938"/>
            <a:ext cx="5873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</a:pPr>
            <a:r>
              <a:rPr lang="en-US" altLang="en-US" sz="2400" b="1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E. 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12000"/>
          </a:xfrm>
        </p:spPr>
        <p:txBody>
          <a:bodyPr anchor="t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4EDB9AD6-B110-46E1-A601-0C0E46B62B37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0" y="205772"/>
            <a:ext cx="9144000" cy="42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i="0" kern="1200" cap="all" baseline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mtClean="0"/>
              <a:t>LẬP TRÌNH HƯỚNG ĐỐI 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381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356350"/>
            <a:ext cx="1681163" cy="365125"/>
          </a:xfrm>
          <a:prstGeom prst="rect">
            <a:avLst/>
          </a:prstGeom>
          <a:solidFill>
            <a:srgbClr val="249DD8"/>
          </a:solidFill>
          <a:ln>
            <a:solidFill>
              <a:srgbClr val="00A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white"/>
                </a:solidFill>
                <a:latin typeface="Century Gothic" panose="020B0502020202020204" pitchFamily="34" charset="0"/>
              </a:rPr>
              <a:t>TMA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22400"/>
            <a:ext cx="3886200" cy="4754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22400"/>
            <a:ext cx="3886200" cy="4754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12000"/>
          </a:xfrm>
        </p:spPr>
        <p:txBody>
          <a:bodyPr anchor="t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28650" y="576989"/>
            <a:ext cx="7886699" cy="914400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rgbClr val="249DD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6133745B-375C-416F-8A9A-6EFF919D279E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205772"/>
            <a:ext cx="9144000" cy="42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i="0" kern="1200" cap="all" baseline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mtClean="0"/>
              <a:t>LẬP TRÌNH HƯỚNG ĐỐI 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806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56350"/>
            <a:ext cx="1681163" cy="365125"/>
          </a:xfrm>
          <a:prstGeom prst="rect">
            <a:avLst/>
          </a:prstGeom>
          <a:solidFill>
            <a:srgbClr val="00A0E6"/>
          </a:solidFill>
          <a:ln>
            <a:solidFill>
              <a:srgbClr val="00A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white"/>
                </a:solidFill>
                <a:latin typeface="Century Gothic" panose="020B0502020202020204" pitchFamily="34" charset="0"/>
              </a:rPr>
              <a:t>TMA SOLUTIONS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31780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74164"/>
            <a:ext cx="3868340" cy="39339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31780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4164"/>
            <a:ext cx="3887391" cy="39339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12000"/>
          </a:xfrm>
        </p:spPr>
        <p:txBody>
          <a:bodyPr anchor="t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28650" y="576989"/>
            <a:ext cx="7886699" cy="914400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rgbClr val="00A0E6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4"/>
          </p:nvPr>
        </p:nvSpPr>
        <p:spPr>
          <a:solidFill>
            <a:srgbClr val="00A0E6"/>
          </a:solidFill>
        </p:spPr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C29A6995-73DA-4C9E-88B3-AD1701E3BCAB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0" y="205772"/>
            <a:ext cx="9144000" cy="42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i="0" kern="1200" cap="all" baseline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mtClean="0"/>
              <a:t>LẬP TRÌNH HƯỚNG ĐỐI 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4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741"/>
            <a:ext cx="9144000" cy="1325563"/>
          </a:xfrm>
        </p:spPr>
        <p:txBody>
          <a:bodyPr>
            <a:normAutofit/>
          </a:bodyPr>
          <a:lstStyle>
            <a:lvl1pPr algn="ctr">
              <a:defRPr sz="3300" b="1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3FE-F2D9-48A9-949C-5E8977871B93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1430" y="6444276"/>
            <a:ext cx="2057400" cy="365125"/>
          </a:xfrm>
        </p:spPr>
        <p:txBody>
          <a:bodyPr/>
          <a:lstStyle>
            <a:lvl1pPr>
              <a:defRPr sz="1500" b="1">
                <a:solidFill>
                  <a:srgbClr val="EF3B31"/>
                </a:solidFill>
              </a:defRPr>
            </a:lvl1pPr>
          </a:lstStyle>
          <a:p>
            <a:fld id="{C96DFF45-9395-4868-8AAF-F01E5DAEBC1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33425" cy="1029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8046" y="5085347"/>
            <a:ext cx="1275954" cy="177265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0" y="205772"/>
            <a:ext cx="9144000" cy="42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i="0" kern="1200" cap="all" baseline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mtClean="0"/>
              <a:t>LẬP TRÌNH HƯỚNG ĐỐI 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17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56350"/>
            <a:ext cx="1681163" cy="365125"/>
          </a:xfrm>
          <a:prstGeom prst="rect">
            <a:avLst/>
          </a:prstGeom>
          <a:solidFill>
            <a:srgbClr val="249DD8"/>
          </a:solidFill>
          <a:ln>
            <a:solidFill>
              <a:srgbClr val="00A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white"/>
                </a:solidFill>
                <a:latin typeface="Century Gothic" panose="020B0502020202020204" pitchFamily="34" charset="0"/>
              </a:rPr>
              <a:t>TMA SOLUTIONS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12000"/>
          </a:xfrm>
        </p:spPr>
        <p:txBody>
          <a:bodyPr anchor="t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28650" y="576989"/>
            <a:ext cx="7886699" cy="914400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rgbClr val="00A0E6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2B64AEED-9318-467E-A13E-E6179919D712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0" y="205772"/>
            <a:ext cx="9144000" cy="42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i="0" kern="1200" cap="all" baseline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mtClean="0"/>
              <a:t>LẬP TRÌNH HƯỚNG ĐỐI 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168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act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88913" y="5707063"/>
            <a:ext cx="3798887" cy="922337"/>
            <a:chOff x="852093" y="4548688"/>
            <a:chExt cx="5669954" cy="997711"/>
          </a:xfrm>
        </p:grpSpPr>
        <p:sp>
          <p:nvSpPr>
            <p:cNvPr id="6" name="TextBox 5"/>
            <p:cNvSpPr txBox="1"/>
            <p:nvPr/>
          </p:nvSpPr>
          <p:spPr>
            <a:xfrm>
              <a:off x="2463279" y="4548688"/>
              <a:ext cx="4058768" cy="9977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+84 8 3997-8000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+84 908-676-212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+84 8 3990-3303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sales@tma.com.vn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52093" y="4548688"/>
              <a:ext cx="1727286" cy="9977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Tel: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Mobile: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Fax: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Email: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98988" y="5707063"/>
            <a:ext cx="4452937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North America number: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Australia number: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Japan number: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Website: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26250" y="5707063"/>
            <a:ext cx="2317750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+ 1 909-297-8899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+ 61 414-734-277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+81 3-6432-4994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www.tmasolutions.com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57300" y="2998788"/>
            <a:ext cx="6643688" cy="33337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85800" y="1339275"/>
            <a:ext cx="7772400" cy="1403927"/>
          </a:xfrm>
        </p:spPr>
        <p:txBody>
          <a:bodyPr anchor="b">
            <a:normAutofit/>
          </a:bodyPr>
          <a:lstStyle>
            <a:lvl1pPr algn="ctr">
              <a:defRPr sz="3300" b="1">
                <a:solidFill>
                  <a:srgbClr val="249DD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1143000" y="337267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0" y="205772"/>
            <a:ext cx="9144000" cy="42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i="0" kern="1200" cap="all" baseline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mtClean="0"/>
              <a:t>LẬP TRÌNH HƯỚNG ĐỐI 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2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741"/>
            <a:ext cx="9144000" cy="1325563"/>
          </a:xfrm>
        </p:spPr>
        <p:txBody>
          <a:bodyPr>
            <a:normAutofit/>
          </a:bodyPr>
          <a:lstStyle>
            <a:lvl1pPr algn="ctr">
              <a:defRPr sz="3300" b="1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3FE-F2D9-48A9-949C-5E8977871B93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1430" y="6444276"/>
            <a:ext cx="2057400" cy="365125"/>
          </a:xfrm>
        </p:spPr>
        <p:txBody>
          <a:bodyPr/>
          <a:lstStyle>
            <a:lvl1pPr>
              <a:defRPr sz="1500" b="1">
                <a:solidFill>
                  <a:srgbClr val="EF3B31"/>
                </a:solidFill>
              </a:defRPr>
            </a:lvl1pPr>
          </a:lstStyle>
          <a:p>
            <a:fld id="{C96DFF45-9395-4868-8AAF-F01E5DAEBC1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33425" cy="1029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8046" y="5085347"/>
            <a:ext cx="1275954" cy="177265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0" y="205772"/>
            <a:ext cx="9144000" cy="42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i="0" kern="1200" cap="all" baseline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mtClean="0"/>
              <a:t>LẬP TRÌNH HƯỚNG ĐỐI 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567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741"/>
            <a:ext cx="9144000" cy="1325563"/>
          </a:xfrm>
        </p:spPr>
        <p:txBody>
          <a:bodyPr>
            <a:normAutofit/>
          </a:bodyPr>
          <a:lstStyle>
            <a:lvl1pPr algn="ctr">
              <a:defRPr sz="3300" b="1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3FE-F2D9-48A9-949C-5E8977871B93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1430" y="6444276"/>
            <a:ext cx="2057400" cy="365125"/>
          </a:xfrm>
        </p:spPr>
        <p:txBody>
          <a:bodyPr/>
          <a:lstStyle>
            <a:lvl1pPr>
              <a:defRPr sz="1500" b="1">
                <a:solidFill>
                  <a:srgbClr val="EF3B31"/>
                </a:solidFill>
              </a:defRPr>
            </a:lvl1pPr>
          </a:lstStyle>
          <a:p>
            <a:fld id="{C96DFF45-9395-4868-8AAF-F01E5DAEBC1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33425" cy="1029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8046" y="5085347"/>
            <a:ext cx="1275954" cy="177265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0" y="205772"/>
            <a:ext cx="9144000" cy="42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i="0" kern="1200" cap="all" baseline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mtClean="0"/>
              <a:t>LẬP TRÌNH HƯỚNG ĐỐI 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97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741"/>
            <a:ext cx="9144000" cy="1325563"/>
          </a:xfrm>
        </p:spPr>
        <p:txBody>
          <a:bodyPr>
            <a:normAutofit/>
          </a:bodyPr>
          <a:lstStyle>
            <a:lvl1pPr algn="ctr">
              <a:defRPr sz="3300" b="1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3FE-F2D9-48A9-949C-5E8977871B93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1430" y="6444276"/>
            <a:ext cx="2057400" cy="365125"/>
          </a:xfrm>
        </p:spPr>
        <p:txBody>
          <a:bodyPr/>
          <a:lstStyle>
            <a:lvl1pPr>
              <a:defRPr sz="1500" b="1">
                <a:solidFill>
                  <a:srgbClr val="EF3B31"/>
                </a:solidFill>
              </a:defRPr>
            </a:lvl1pPr>
          </a:lstStyle>
          <a:p>
            <a:fld id="{C96DFF45-9395-4868-8AAF-F01E5DAEBC1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33425" cy="1029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8046" y="5085347"/>
            <a:ext cx="1275954" cy="177265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0" y="205772"/>
            <a:ext cx="9144000" cy="42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i="0" kern="1200" cap="all" baseline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mtClean="0"/>
              <a:t>LẬP TRÌNH HƯỚNG ĐỐI 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06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741"/>
            <a:ext cx="9144000" cy="1325563"/>
          </a:xfrm>
        </p:spPr>
        <p:txBody>
          <a:bodyPr>
            <a:normAutofit/>
          </a:bodyPr>
          <a:lstStyle>
            <a:lvl1pPr algn="ctr">
              <a:defRPr sz="3300" b="1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3FE-F2D9-48A9-949C-5E8977871B93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1430" y="6444276"/>
            <a:ext cx="2057400" cy="365125"/>
          </a:xfrm>
        </p:spPr>
        <p:txBody>
          <a:bodyPr/>
          <a:lstStyle>
            <a:lvl1pPr>
              <a:defRPr sz="1500" b="1">
                <a:solidFill>
                  <a:srgbClr val="EF3B31"/>
                </a:solidFill>
              </a:defRPr>
            </a:lvl1pPr>
          </a:lstStyle>
          <a:p>
            <a:fld id="{C96DFF45-9395-4868-8AAF-F01E5DAEBC1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33425" cy="1029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8046" y="5085347"/>
            <a:ext cx="1275954" cy="177265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0" y="205772"/>
            <a:ext cx="9144000" cy="42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i="0" kern="1200" cap="all" baseline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mtClean="0"/>
              <a:t>LẬP TRÌNH HƯỚNG ĐỐI 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49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741"/>
            <a:ext cx="9144000" cy="1325563"/>
          </a:xfrm>
        </p:spPr>
        <p:txBody>
          <a:bodyPr>
            <a:normAutofit/>
          </a:bodyPr>
          <a:lstStyle>
            <a:lvl1pPr algn="ctr">
              <a:defRPr sz="3300" b="1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3FE-F2D9-48A9-949C-5E8977871B93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1430" y="6444276"/>
            <a:ext cx="2057400" cy="365125"/>
          </a:xfrm>
        </p:spPr>
        <p:txBody>
          <a:bodyPr/>
          <a:lstStyle>
            <a:lvl1pPr>
              <a:defRPr sz="1500" b="1">
                <a:solidFill>
                  <a:srgbClr val="EF3B31"/>
                </a:solidFill>
              </a:defRPr>
            </a:lvl1pPr>
          </a:lstStyle>
          <a:p>
            <a:fld id="{C96DFF45-9395-4868-8AAF-F01E5DAEBC1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33425" cy="1029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8046" y="5085347"/>
            <a:ext cx="1275954" cy="177265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0" y="205772"/>
            <a:ext cx="9144000" cy="42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i="0" kern="1200" cap="all" baseline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mtClean="0"/>
              <a:t>LẬP TRÌNH HƯỚNG ĐỐI 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79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741"/>
            <a:ext cx="9144000" cy="1325563"/>
          </a:xfrm>
        </p:spPr>
        <p:txBody>
          <a:bodyPr>
            <a:normAutofit/>
          </a:bodyPr>
          <a:lstStyle>
            <a:lvl1pPr algn="ctr">
              <a:defRPr sz="3300" b="1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3FE-F2D9-48A9-949C-5E8977871B93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1430" y="6444276"/>
            <a:ext cx="2057400" cy="365125"/>
          </a:xfrm>
        </p:spPr>
        <p:txBody>
          <a:bodyPr/>
          <a:lstStyle>
            <a:lvl1pPr>
              <a:defRPr sz="1500" b="1">
                <a:solidFill>
                  <a:srgbClr val="EF3B31"/>
                </a:solidFill>
              </a:defRPr>
            </a:lvl1pPr>
          </a:lstStyle>
          <a:p>
            <a:fld id="{C96DFF45-9395-4868-8AAF-F01E5DAEBC1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33425" cy="1029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8046" y="5085347"/>
            <a:ext cx="1275954" cy="177265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0" y="205772"/>
            <a:ext cx="9144000" cy="42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i="0" kern="1200" cap="all" baseline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mtClean="0"/>
              <a:t>LẬP TRÌNH HƯỚNG ĐỐI 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9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3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37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5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4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3">
            <a:alphaModFix amt="9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BDA76B8-FB6B-47B4-B733-F9F3FA8CF68A}"/>
              </a:ext>
            </a:extLst>
          </p:cNvPr>
          <p:cNvPicPr>
            <a:picLocks noChangeAspect="1"/>
          </p:cNvPicPr>
          <p:nvPr userDrawn="1"/>
        </p:nvPicPr>
        <p:blipFill>
          <a:blip r:embed="rId34"/>
          <a:stretch>
            <a:fillRect/>
          </a:stretch>
        </p:blipFill>
        <p:spPr>
          <a:xfrm>
            <a:off x="0" y="4762"/>
            <a:ext cx="9144000" cy="7978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BF7B10-53EA-4154-9420-BA5EF91BF3FE}"/>
              </a:ext>
            </a:extLst>
          </p:cNvPr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" y="5862542"/>
            <a:ext cx="9146522" cy="100182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Rockwell" panose="02060603020205020403"/>
              </a:rPr>
              <a:pPr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t>9/14/2021</a:t>
            </a:fld>
            <a:endParaRPr lang="en-US" dirty="0">
              <a:solidFill>
                <a:prstClr val="white">
                  <a:tint val="75000"/>
                </a:prstClr>
              </a:solidFill>
              <a:latin typeface="Rockwell" panose="02060603020205020403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>
                  <a:tint val="75000"/>
                </a:prstClr>
              </a:solidFill>
              <a:latin typeface="Rockwell" panose="020606030202050204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  <a:latin typeface="Rockwell" panose="02060603020205020403"/>
              </a:rPr>
              <a:pPr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Rockwell" panose="02060603020205020403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DFE2DA-50D5-49DA-8438-230DF30AD181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print">
            <a:clrChange>
              <a:clrFrom>
                <a:srgbClr val="F0F4F8"/>
              </a:clrFrom>
              <a:clrTo>
                <a:srgbClr val="F0F4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3" y="97090"/>
            <a:ext cx="441201" cy="588268"/>
          </a:xfrm>
          <a:prstGeom prst="rect">
            <a:avLst/>
          </a:prstGeom>
          <a:effectLst>
            <a:glow rad="50800">
              <a:schemeClr val="tx1">
                <a:alpha val="90000"/>
              </a:schemeClr>
            </a:glow>
          </a:effectLst>
        </p:spPr>
      </p:pic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C3E298A9-610C-46DC-B065-F65C5A6DC04F}"/>
              </a:ext>
            </a:extLst>
          </p:cNvPr>
          <p:cNvSpPr txBox="1">
            <a:spLocks/>
          </p:cNvSpPr>
          <p:nvPr userDrawn="1"/>
        </p:nvSpPr>
        <p:spPr>
          <a:xfrm>
            <a:off x="-34183" y="6636211"/>
            <a:ext cx="48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Webiste: https://haui.edu.vn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CC0E39-3A88-446C-9DBA-4CD5D2FEEAC2}"/>
              </a:ext>
            </a:extLst>
          </p:cNvPr>
          <p:cNvSpPr txBox="1"/>
          <p:nvPr userDrawn="1"/>
        </p:nvSpPr>
        <p:spPr>
          <a:xfrm>
            <a:off x="5574674" y="6622999"/>
            <a:ext cx="2598788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7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2021</a:t>
            </a:r>
            <a:r>
              <a:rPr kumimoji="0" lang="en-ID" sz="75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D" sz="7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Hanoi University of Industry </a:t>
            </a:r>
            <a:r>
              <a:rPr kumimoji="0" lang="en-ID" sz="7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ADA8E7B-4936-4304-A6B7-69EA88D09CBD}"/>
              </a:ext>
            </a:extLst>
          </p:cNvPr>
          <p:cNvGrpSpPr/>
          <p:nvPr userDrawn="1"/>
        </p:nvGrpSpPr>
        <p:grpSpPr>
          <a:xfrm>
            <a:off x="8021921" y="6596659"/>
            <a:ext cx="268069" cy="184511"/>
            <a:chOff x="4858544" y="3598069"/>
            <a:chExt cx="1614487" cy="833438"/>
          </a:xfrm>
          <a:solidFill>
            <a:schemeClr val="tx1"/>
          </a:solidFill>
        </p:grpSpPr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20DF773-25D2-4904-9187-6D25DBA621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8544" y="3777457"/>
              <a:ext cx="1355725" cy="654050"/>
            </a:xfrm>
            <a:custGeom>
              <a:avLst/>
              <a:gdLst>
                <a:gd name="T0" fmla="*/ 89 w 257"/>
                <a:gd name="T1" fmla="*/ 59 h 124"/>
                <a:gd name="T2" fmla="*/ 101 w 257"/>
                <a:gd name="T3" fmla="*/ 45 h 124"/>
                <a:gd name="T4" fmla="*/ 214 w 257"/>
                <a:gd name="T5" fmla="*/ 2 h 124"/>
                <a:gd name="T6" fmla="*/ 247 w 257"/>
                <a:gd name="T7" fmla="*/ 29 h 124"/>
                <a:gd name="T8" fmla="*/ 247 w 257"/>
                <a:gd name="T9" fmla="*/ 60 h 124"/>
                <a:gd name="T10" fmla="*/ 148 w 257"/>
                <a:gd name="T11" fmla="*/ 119 h 124"/>
                <a:gd name="T12" fmla="*/ 139 w 257"/>
                <a:gd name="T13" fmla="*/ 119 h 124"/>
                <a:gd name="T14" fmla="*/ 45 w 257"/>
                <a:gd name="T15" fmla="*/ 110 h 124"/>
                <a:gd name="T16" fmla="*/ 138 w 257"/>
                <a:gd name="T17" fmla="*/ 69 h 124"/>
                <a:gd name="T18" fmla="*/ 149 w 257"/>
                <a:gd name="T19" fmla="*/ 69 h 124"/>
                <a:gd name="T20" fmla="*/ 156 w 257"/>
                <a:gd name="T21" fmla="*/ 57 h 124"/>
                <a:gd name="T22" fmla="*/ 142 w 257"/>
                <a:gd name="T23" fmla="*/ 55 h 124"/>
                <a:gd name="T24" fmla="*/ 135 w 257"/>
                <a:gd name="T25" fmla="*/ 64 h 124"/>
                <a:gd name="T26" fmla="*/ 89 w 257"/>
                <a:gd name="T27" fmla="*/ 5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7" h="124">
                  <a:moveTo>
                    <a:pt x="89" y="59"/>
                  </a:moveTo>
                  <a:cubicBezTo>
                    <a:pt x="98" y="44"/>
                    <a:pt x="101" y="45"/>
                    <a:pt x="101" y="45"/>
                  </a:cubicBezTo>
                  <a:cubicBezTo>
                    <a:pt x="145" y="34"/>
                    <a:pt x="214" y="2"/>
                    <a:pt x="214" y="2"/>
                  </a:cubicBezTo>
                  <a:cubicBezTo>
                    <a:pt x="221" y="0"/>
                    <a:pt x="236" y="8"/>
                    <a:pt x="247" y="29"/>
                  </a:cubicBezTo>
                  <a:cubicBezTo>
                    <a:pt x="257" y="50"/>
                    <a:pt x="247" y="60"/>
                    <a:pt x="247" y="60"/>
                  </a:cubicBezTo>
                  <a:cubicBezTo>
                    <a:pt x="148" y="119"/>
                    <a:pt x="148" y="119"/>
                    <a:pt x="148" y="119"/>
                  </a:cubicBezTo>
                  <a:cubicBezTo>
                    <a:pt x="145" y="121"/>
                    <a:pt x="139" y="119"/>
                    <a:pt x="139" y="119"/>
                  </a:cubicBezTo>
                  <a:cubicBezTo>
                    <a:pt x="108" y="105"/>
                    <a:pt x="49" y="118"/>
                    <a:pt x="45" y="110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41" y="71"/>
                    <a:pt x="145" y="71"/>
                    <a:pt x="149" y="69"/>
                  </a:cubicBezTo>
                  <a:cubicBezTo>
                    <a:pt x="155" y="67"/>
                    <a:pt x="158" y="61"/>
                    <a:pt x="156" y="57"/>
                  </a:cubicBezTo>
                  <a:cubicBezTo>
                    <a:pt x="154" y="53"/>
                    <a:pt x="148" y="52"/>
                    <a:pt x="142" y="55"/>
                  </a:cubicBezTo>
                  <a:cubicBezTo>
                    <a:pt x="138" y="56"/>
                    <a:pt x="135" y="60"/>
                    <a:pt x="135" y="64"/>
                  </a:cubicBezTo>
                  <a:cubicBezTo>
                    <a:pt x="0" y="124"/>
                    <a:pt x="41" y="122"/>
                    <a:pt x="89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F6E0392A-71DA-4FC5-9189-78029867C2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7731" y="3598069"/>
              <a:ext cx="495300" cy="558800"/>
            </a:xfrm>
            <a:custGeom>
              <a:avLst/>
              <a:gdLst>
                <a:gd name="T0" fmla="*/ 36 w 94"/>
                <a:gd name="T1" fmla="*/ 58 h 106"/>
                <a:gd name="T2" fmla="*/ 2 w 94"/>
                <a:gd name="T3" fmla="*/ 34 h 106"/>
                <a:gd name="T4" fmla="*/ 14 w 94"/>
                <a:gd name="T5" fmla="*/ 15 h 106"/>
                <a:gd name="T6" fmla="*/ 21 w 94"/>
                <a:gd name="T7" fmla="*/ 8 h 106"/>
                <a:gd name="T8" fmla="*/ 54 w 94"/>
                <a:gd name="T9" fmla="*/ 0 h 106"/>
                <a:gd name="T10" fmla="*/ 88 w 94"/>
                <a:gd name="T11" fmla="*/ 45 h 106"/>
                <a:gd name="T12" fmla="*/ 92 w 94"/>
                <a:gd name="T13" fmla="*/ 84 h 106"/>
                <a:gd name="T14" fmla="*/ 69 w 94"/>
                <a:gd name="T15" fmla="*/ 101 h 106"/>
                <a:gd name="T16" fmla="*/ 57 w 94"/>
                <a:gd name="T17" fmla="*/ 103 h 106"/>
                <a:gd name="T18" fmla="*/ 51 w 94"/>
                <a:gd name="T19" fmla="*/ 102 h 106"/>
                <a:gd name="T20" fmla="*/ 32 w 94"/>
                <a:gd name="T21" fmla="*/ 98 h 106"/>
                <a:gd name="T22" fmla="*/ 36 w 94"/>
                <a:gd name="T23" fmla="*/ 5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06">
                  <a:moveTo>
                    <a:pt x="36" y="58"/>
                  </a:moveTo>
                  <a:cubicBezTo>
                    <a:pt x="19" y="26"/>
                    <a:pt x="2" y="34"/>
                    <a:pt x="2" y="34"/>
                  </a:cubicBezTo>
                  <a:cubicBezTo>
                    <a:pt x="0" y="19"/>
                    <a:pt x="14" y="15"/>
                    <a:pt x="14" y="15"/>
                  </a:cubicBezTo>
                  <a:cubicBezTo>
                    <a:pt x="14" y="15"/>
                    <a:pt x="15" y="9"/>
                    <a:pt x="21" y="8"/>
                  </a:cubicBezTo>
                  <a:cubicBezTo>
                    <a:pt x="26" y="8"/>
                    <a:pt x="40" y="4"/>
                    <a:pt x="54" y="0"/>
                  </a:cubicBezTo>
                  <a:cubicBezTo>
                    <a:pt x="70" y="12"/>
                    <a:pt x="81" y="27"/>
                    <a:pt x="88" y="45"/>
                  </a:cubicBezTo>
                  <a:cubicBezTo>
                    <a:pt x="92" y="57"/>
                    <a:pt x="94" y="71"/>
                    <a:pt x="92" y="84"/>
                  </a:cubicBezTo>
                  <a:cubicBezTo>
                    <a:pt x="84" y="90"/>
                    <a:pt x="71" y="99"/>
                    <a:pt x="69" y="101"/>
                  </a:cubicBezTo>
                  <a:cubicBezTo>
                    <a:pt x="66" y="103"/>
                    <a:pt x="60" y="104"/>
                    <a:pt x="57" y="103"/>
                  </a:cubicBezTo>
                  <a:cubicBezTo>
                    <a:pt x="54" y="101"/>
                    <a:pt x="51" y="102"/>
                    <a:pt x="51" y="102"/>
                  </a:cubicBezTo>
                  <a:cubicBezTo>
                    <a:pt x="42" y="106"/>
                    <a:pt x="32" y="98"/>
                    <a:pt x="32" y="98"/>
                  </a:cubicBezTo>
                  <a:cubicBezTo>
                    <a:pt x="32" y="98"/>
                    <a:pt x="53" y="91"/>
                    <a:pt x="36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</p:grp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FB27096D-82F9-4A7C-AA95-3E7BF1CC321A}"/>
              </a:ext>
            </a:extLst>
          </p:cNvPr>
          <p:cNvSpPr txBox="1">
            <a:spLocks/>
          </p:cNvSpPr>
          <p:nvPr userDrawn="1"/>
        </p:nvSpPr>
        <p:spPr>
          <a:xfrm>
            <a:off x="8550276" y="6492876"/>
            <a:ext cx="565159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78" y="160"/>
            <a:ext cx="1203722" cy="8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25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798" r:id="rId17"/>
    <p:sldLayoutId id="2147483799" r:id="rId18"/>
    <p:sldLayoutId id="2147483800" r:id="rId19"/>
    <p:sldLayoutId id="2147483801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09" r:id="rId28"/>
    <p:sldLayoutId id="2147483810" r:id="rId29"/>
    <p:sldLayoutId id="2147483811" r:id="rId30"/>
    <p:sldLayoutId id="2147483812" r:id="rId31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50404" y="2143516"/>
            <a:ext cx="5678906" cy="9523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BÀI 3 – PHẦN 3 VÀ 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FF45-9395-4868-8AAF-F01E5DAEBC1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85961" y="3678513"/>
            <a:ext cx="564334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3800" b="1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 KẾ THỪA</a:t>
            </a:r>
            <a:endParaRPr lang="vi-VN" sz="3800" b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3254" y="131806"/>
            <a:ext cx="71174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TRƯỜNG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ĐẠI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HỌC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CÔNG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NGHIỆP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HÀ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NỘI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– </a:t>
            </a:r>
            <a:r>
              <a:rPr kumimoji="0" 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BÀI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GIẢNG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ĐIỆN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TỬ</a:t>
            </a:r>
            <a:endParaRPr kumimoji="0" lang="en-US" sz="13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7211" y="1201731"/>
            <a:ext cx="65967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BÀI GIẢNG LẬP TRÌNH HƯỚNG ĐỐI </a:t>
            </a:r>
            <a:r>
              <a:rPr lang="en-US" sz="2800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TƯỢNG</a:t>
            </a:r>
            <a:endParaRPr lang="vi-VN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363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FF45-9395-4868-8AAF-F01E5DAEBC1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3354" y="2128464"/>
            <a:ext cx="7470806" cy="3109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342900" indent="-342900" algn="l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tx2">
                    <a:lumMod val="25000"/>
                  </a:schemeClr>
                </a:solidFill>
              </a:rPr>
              <a:t>Đọc</a:t>
            </a: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25000"/>
                  </a:schemeClr>
                </a:solidFill>
              </a:rPr>
              <a:t>được</a:t>
            </a: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25000"/>
                  </a:schemeClr>
                </a:solidFill>
              </a:rPr>
              <a:t>sơ</a:t>
            </a: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25000"/>
                  </a:schemeClr>
                </a:solidFill>
              </a:rPr>
              <a:t>đồ</a:t>
            </a: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25000"/>
                  </a:schemeClr>
                </a:solidFill>
              </a:rPr>
              <a:t>lớp</a:t>
            </a: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25000"/>
                  </a:schemeClr>
                </a:solidFill>
              </a:rPr>
              <a:t>có</a:t>
            </a: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25000"/>
                  </a:schemeClr>
                </a:solidFill>
              </a:rPr>
              <a:t>sự</a:t>
            </a: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25000"/>
                  </a:schemeClr>
                </a:solidFill>
              </a:rPr>
              <a:t>kế</a:t>
            </a: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25000"/>
                  </a:schemeClr>
                </a:solidFill>
              </a:rPr>
              <a:t>thừa</a:t>
            </a:r>
            <a:endParaRPr lang="en-US" sz="2200" dirty="0" smtClean="0">
              <a:solidFill>
                <a:schemeClr val="tx2">
                  <a:lumMod val="25000"/>
                </a:schemeClr>
              </a:solidFill>
            </a:endParaRPr>
          </a:p>
          <a:p>
            <a:pPr marL="342900" indent="-342900" algn="l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tx2">
                    <a:lumMod val="25000"/>
                  </a:schemeClr>
                </a:solidFill>
              </a:rPr>
              <a:t>Cài</a:t>
            </a: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25000"/>
                  </a:schemeClr>
                </a:solidFill>
              </a:rPr>
              <a:t>đặt</a:t>
            </a: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25000"/>
                  </a:schemeClr>
                </a:solidFill>
              </a:rPr>
              <a:t>được</a:t>
            </a: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25000"/>
                  </a:schemeClr>
                </a:solidFill>
              </a:rPr>
              <a:t>lớp</a:t>
            </a: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25000"/>
                  </a:schemeClr>
                </a:solidFill>
              </a:rPr>
              <a:t>cơ</a:t>
            </a: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25000"/>
                  </a:schemeClr>
                </a:solidFill>
              </a:rPr>
              <a:t>sở</a:t>
            </a:r>
            <a:endParaRPr lang="en-US" sz="2200" dirty="0" smtClean="0">
              <a:solidFill>
                <a:schemeClr val="tx2">
                  <a:lumMod val="25000"/>
                </a:schemeClr>
              </a:solidFill>
            </a:endParaRPr>
          </a:p>
          <a:p>
            <a:pPr marL="342900" indent="-342900" algn="l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tx2">
                    <a:lumMod val="25000"/>
                  </a:schemeClr>
                </a:solidFill>
              </a:rPr>
              <a:t>Cài</a:t>
            </a: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25000"/>
                  </a:schemeClr>
                </a:solidFill>
              </a:rPr>
              <a:t>đặt</a:t>
            </a: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25000"/>
                  </a:schemeClr>
                </a:solidFill>
              </a:rPr>
              <a:t>được</a:t>
            </a: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25000"/>
                  </a:schemeClr>
                </a:solidFill>
              </a:rPr>
              <a:t>lớp</a:t>
            </a: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25000"/>
                  </a:schemeClr>
                </a:solidFill>
              </a:rPr>
              <a:t>dẫn</a:t>
            </a: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25000"/>
                  </a:schemeClr>
                </a:solidFill>
              </a:rPr>
              <a:t>xuất</a:t>
            </a:r>
            <a:endParaRPr lang="en-US" sz="2200" dirty="0" smtClean="0">
              <a:solidFill>
                <a:schemeClr val="tx2">
                  <a:lumMod val="25000"/>
                </a:schemeClr>
              </a:solidFill>
            </a:endParaRPr>
          </a:p>
          <a:p>
            <a:pPr marL="342900" indent="-342900" algn="l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tx2">
                    <a:lumMod val="25000"/>
                  </a:schemeClr>
                </a:solidFill>
              </a:rPr>
              <a:t>Sử</a:t>
            </a: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25000"/>
                  </a:schemeClr>
                </a:solidFill>
              </a:rPr>
              <a:t>dụng</a:t>
            </a: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25000"/>
                  </a:schemeClr>
                </a:solidFill>
              </a:rPr>
              <a:t>lại</a:t>
            </a: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</a:rPr>
              <a:t> code </a:t>
            </a:r>
            <a:r>
              <a:rPr lang="en-US" sz="2200" dirty="0" err="1" smtClean="0">
                <a:solidFill>
                  <a:schemeClr val="tx2">
                    <a:lumMod val="25000"/>
                  </a:schemeClr>
                </a:solidFill>
              </a:rPr>
              <a:t>trong</a:t>
            </a: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25000"/>
                  </a:schemeClr>
                </a:solidFill>
              </a:rPr>
              <a:t>quan</a:t>
            </a: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25000"/>
                  </a:schemeClr>
                </a:solidFill>
              </a:rPr>
              <a:t>hệ</a:t>
            </a: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25000"/>
                  </a:schemeClr>
                </a:solidFill>
              </a:rPr>
              <a:t>kế</a:t>
            </a: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25000"/>
                  </a:schemeClr>
                </a:solidFill>
              </a:rPr>
              <a:t>thừa</a:t>
            </a:r>
            <a:endParaRPr lang="en-US" sz="2200" dirty="0" smtClean="0">
              <a:solidFill>
                <a:schemeClr val="tx2">
                  <a:lumMod val="25000"/>
                </a:schemeClr>
              </a:solidFill>
            </a:endParaRPr>
          </a:p>
          <a:p>
            <a:pPr marL="342900" indent="-342900" algn="l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tx2">
                    <a:lumMod val="25000"/>
                  </a:schemeClr>
                </a:solidFill>
              </a:rPr>
              <a:t>Phương</a:t>
            </a: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25000"/>
                  </a:schemeClr>
                </a:solidFill>
              </a:rPr>
              <a:t>thức</a:t>
            </a: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25000"/>
                  </a:schemeClr>
                </a:solidFill>
              </a:rPr>
              <a:t>khởi</a:t>
            </a: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25000"/>
                  </a:schemeClr>
                </a:solidFill>
              </a:rPr>
              <a:t>tạo</a:t>
            </a: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25000"/>
                  </a:schemeClr>
                </a:solidFill>
              </a:rPr>
              <a:t>có</a:t>
            </a: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25000"/>
                  </a:schemeClr>
                </a:solidFill>
              </a:rPr>
              <a:t>đối</a:t>
            </a: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25000"/>
                  </a:schemeClr>
                </a:solidFill>
              </a:rPr>
              <a:t>và</a:t>
            </a: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25000"/>
                  </a:schemeClr>
                </a:solidFill>
              </a:rPr>
              <a:t>sự</a:t>
            </a: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25000"/>
                  </a:schemeClr>
                </a:solidFill>
              </a:rPr>
              <a:t>kế</a:t>
            </a: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25000"/>
                  </a:schemeClr>
                </a:solidFill>
              </a:rPr>
              <a:t>thừa</a:t>
            </a:r>
            <a:endParaRPr lang="en-US" sz="2200" dirty="0" smtClean="0">
              <a:solidFill>
                <a:schemeClr val="tx2">
                  <a:lumMod val="25000"/>
                </a:schemeClr>
              </a:solidFill>
            </a:endParaRPr>
          </a:p>
          <a:p>
            <a:pPr marL="342900" indent="-342900" algn="l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73161" y="922422"/>
            <a:ext cx="8749364" cy="66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 Kế thừa</a:t>
            </a: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144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FF45-9395-4868-8AAF-F01E5DAEBC1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74297" y="1202348"/>
            <a:ext cx="7632834" cy="4284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>
                <a:solidFill>
                  <a:schemeClr val="tx2">
                    <a:lumMod val="25000"/>
                  </a:schemeClr>
                </a:solidFill>
              </a:rPr>
              <a:t> </a:t>
            </a:r>
            <a:endParaRPr lang="vi-VN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94636" y="1147684"/>
            <a:ext cx="8749364" cy="66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 Kế thừa</a:t>
            </a: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042522" y="2334486"/>
            <a:ext cx="1897681" cy="393704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vi-VN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042522" y="2686862"/>
            <a:ext cx="1897681" cy="230559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vi-VN" altLang="vi-VN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Lop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vi-VN" altLang="vi-VN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Nganh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vi-VN" altLang="vi-VN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Truong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vi-VN" altLang="vi-VN" b="1" dirty="0">
                <a:solidFill>
                  <a:schemeClr val="tx2">
                    <a:lumMod val="25000"/>
                  </a:schemeClr>
                </a:solidFill>
                <a:latin typeface="Courier New" panose="02070309020205020404" pitchFamily="49" charset="0"/>
              </a:rPr>
              <a:t>v</a:t>
            </a:r>
            <a:r>
              <a:rPr kumimoji="0" lang="vi-VN" altLang="vi-VN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oid Nhap()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vi-VN" altLang="vi-VN" b="1" dirty="0">
                <a:solidFill>
                  <a:schemeClr val="tx2">
                    <a:lumMod val="25000"/>
                  </a:schemeClr>
                </a:solidFill>
                <a:latin typeface="Courier New" panose="02070309020205020404" pitchFamily="49" charset="0"/>
              </a:rPr>
              <a:t>v</a:t>
            </a:r>
            <a:r>
              <a:rPr kumimoji="0" lang="vi-VN" altLang="vi-VN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oid Xuat()</a:t>
            </a:r>
            <a:endParaRPr kumimoji="0" lang="vi-VN" altLang="vi-VN" b="1" i="0" u="none" strike="noStrike" cap="none" normalizeH="0" baseline="0" dirty="0" smtClean="0">
              <a:ln>
                <a:noFill/>
              </a:ln>
              <a:solidFill>
                <a:schemeClr val="tx2">
                  <a:lumMod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5153749" y="2334486"/>
            <a:ext cx="1897681" cy="2697725"/>
            <a:chOff x="7310" y="12278"/>
            <a:chExt cx="2160" cy="1974"/>
          </a:xfrm>
        </p:grpSpPr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7310" y="12587"/>
              <a:ext cx="2160" cy="16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vi-VN" altLang="vi-VN" b="1" i="0" u="none" strike="noStrike" cap="none" normalizeH="0" baseline="0" dirty="0" smtClean="0">
                  <a:ln>
                    <a:noFill/>
                  </a:ln>
                  <a:solidFill>
                    <a:schemeClr val="tx2">
                      <a:lumMod val="25000"/>
                    </a:schemeClr>
                  </a:solidFill>
                  <a:effectLst/>
                  <a:latin typeface="Courier New" panose="02070309020205020404" pitchFamily="49" charset="0"/>
                </a:rPr>
                <a:t>Hoten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vi-VN" altLang="vi-VN" b="1" i="0" u="none" strike="noStrike" cap="none" normalizeH="0" baseline="0" dirty="0" smtClean="0">
                  <a:ln>
                    <a:noFill/>
                  </a:ln>
                  <a:solidFill>
                    <a:schemeClr val="tx2">
                      <a:lumMod val="25000"/>
                    </a:schemeClr>
                  </a:solidFill>
                  <a:effectLst/>
                  <a:latin typeface="Courier New" panose="02070309020205020404" pitchFamily="49" charset="0"/>
                </a:rPr>
                <a:t>Tuoi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lang="vi-VN" altLang="vi-VN" b="1" dirty="0" smtClean="0">
                  <a:solidFill>
                    <a:schemeClr val="tx2">
                      <a:lumMod val="25000"/>
                    </a:schemeClr>
                  </a:solidFill>
                  <a:latin typeface="Courier New" panose="02070309020205020404" pitchFamily="49" charset="0"/>
                </a:rPr>
                <a:t>Diachi</a:t>
              </a:r>
              <a:endParaRPr kumimoji="0" lang="vi-VN" altLang="vi-VN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30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vi-VN" altLang="vi-VN" b="1" i="0" u="none" strike="noStrike" cap="none" normalizeH="0" baseline="0" dirty="0" smtClean="0">
                  <a:ln>
                    <a:noFill/>
                  </a:ln>
                  <a:solidFill>
                    <a:schemeClr val="tx2">
                      <a:lumMod val="25000"/>
                    </a:schemeClr>
                  </a:solidFill>
                  <a:effectLst/>
                  <a:latin typeface="Courier New" panose="02070309020205020404" pitchFamily="49" charset="0"/>
                </a:rPr>
                <a:t>void Nhap()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30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vi-VN" altLang="vi-VN" b="1" i="0" u="none" strike="noStrike" cap="none" normalizeH="0" baseline="0" dirty="0" smtClean="0">
                  <a:ln>
                    <a:noFill/>
                  </a:ln>
                  <a:solidFill>
                    <a:schemeClr val="tx2">
                      <a:lumMod val="25000"/>
                    </a:schemeClr>
                  </a:solidFill>
                  <a:effectLst/>
                  <a:latin typeface="Courier New" panose="02070309020205020404" pitchFamily="49" charset="0"/>
                </a:rPr>
                <a:t>void Xuat()</a:t>
              </a:r>
              <a:endParaRPr kumimoji="0" lang="vi-VN" altLang="vi-VN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7310" y="12278"/>
              <a:ext cx="2160" cy="309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vi-VN" altLang="vi-VN" b="1" i="0" u="none" strike="noStrike" cap="none" normalizeH="0" baseline="0" dirty="0" smtClean="0">
                  <a:ln>
                    <a:noFill/>
                  </a:ln>
                  <a:effectLst/>
                  <a:latin typeface="Arial" panose="020B0604020202020204" pitchFamily="34" charset="0"/>
                </a:rPr>
                <a:t>PERSON</a:t>
              </a:r>
            </a:p>
          </p:txBody>
        </p:sp>
      </p:grpSp>
      <p:grpSp>
        <p:nvGrpSpPr>
          <p:cNvPr id="14" name="Group 7"/>
          <p:cNvGrpSpPr>
            <a:grpSpLocks/>
          </p:cNvGrpSpPr>
          <p:nvPr/>
        </p:nvGrpSpPr>
        <p:grpSpPr bwMode="auto">
          <a:xfrm rot="10800000">
            <a:off x="3940203" y="2456072"/>
            <a:ext cx="1213546" cy="192289"/>
            <a:chOff x="1800" y="13590"/>
            <a:chExt cx="1440" cy="269"/>
          </a:xfrm>
        </p:grpSpPr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 rot="16200000">
              <a:off x="1755" y="13635"/>
              <a:ext cx="269" cy="18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1980" y="13739"/>
              <a:ext cx="126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9471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FF45-9395-4868-8AAF-F01E5DAEBC1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74297" y="1202348"/>
            <a:ext cx="7632834" cy="4284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 </a:t>
            </a:r>
            <a:endParaRPr lang="vi-VN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47036" y="868708"/>
            <a:ext cx="8749364" cy="66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Kế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thừa</a:t>
            </a: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46620" y="1567855"/>
            <a:ext cx="8749364" cy="8599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50000"/>
              </a:lnSpc>
              <a:spcAft>
                <a:spcPts val="0"/>
              </a:spcAft>
            </a:pP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cha):</a:t>
            </a:r>
          </a:p>
          <a:p>
            <a:pPr marL="342900" indent="-342900" algn="l" fontAlgn="auto">
              <a:lnSpc>
                <a:spcPct val="150000"/>
              </a:lnSpc>
              <a:spcAft>
                <a:spcPts val="0"/>
              </a:spcAft>
              <a:buFontTx/>
              <a:buChar char="-"/>
            </a:pPr>
            <a:r>
              <a:rPr lang="en-US" sz="1800" b="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b="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1800" b="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800" b="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800" b="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1800" b="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800" b="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800" b="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1800" b="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1800" b="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1800" b="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1800" b="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protected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47036" y="2371084"/>
            <a:ext cx="8749364" cy="515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50000"/>
              </a:lnSpc>
              <a:spcAft>
                <a:spcPts val="0"/>
              </a:spcAft>
            </a:pP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con):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771446" y="2932815"/>
            <a:ext cx="6202108" cy="16075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0"/>
              </a:spcAft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Class &lt;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con&gt; : 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[Phạm vi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thừa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cha&gt;</a:t>
            </a:r>
          </a:p>
          <a:p>
            <a:pPr algn="l" fontAlgn="auto">
              <a:lnSpc>
                <a:spcPct val="120000"/>
              </a:lnSpc>
              <a:spcAft>
                <a:spcPts val="0"/>
              </a:spcAft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algn="l" fontAlgn="auto">
              <a:lnSpc>
                <a:spcPct val="120000"/>
              </a:lnSpc>
              <a:spcAft>
                <a:spcPts val="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algn="l" fontAlgn="auto">
              <a:lnSpc>
                <a:spcPct val="120000"/>
              </a:lnSpc>
              <a:spcAft>
                <a:spcPts val="0"/>
              </a:spcAft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46620" y="4189291"/>
            <a:ext cx="7996866" cy="23895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just" fontAlgn="auto">
              <a:lnSpc>
                <a:spcPct val="120000"/>
              </a:lnSpc>
              <a:spcAft>
                <a:spcPts val="0"/>
              </a:spcAft>
            </a:pPr>
            <a:r>
              <a:rPr lang="en-US" sz="1800" b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[Phạm vi </a:t>
            </a:r>
            <a:r>
              <a:rPr lang="en-US" sz="1800" b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1800" b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thừa</a:t>
            </a:r>
            <a:r>
              <a:rPr lang="en-US" sz="1800" b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:</a:t>
            </a:r>
          </a:p>
          <a:p>
            <a:pPr marL="342900" indent="-342900" algn="just" fontAlgn="auto">
              <a:lnSpc>
                <a:spcPct val="120000"/>
              </a:lnSpc>
              <a:spcAft>
                <a:spcPts val="0"/>
              </a:spcAft>
              <a:buFontTx/>
              <a:buChar char="-"/>
            </a:pPr>
            <a:r>
              <a:rPr lang="en-US" sz="1800" b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public: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public </a:t>
            </a:r>
            <a:r>
              <a:rPr lang="en-US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cha </a:t>
            </a:r>
            <a:r>
              <a:rPr lang="en-US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public </a:t>
            </a:r>
            <a:r>
              <a:rPr lang="en-US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con/ </a:t>
            </a:r>
            <a:r>
              <a:rPr lang="en-US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protected </a:t>
            </a:r>
            <a:r>
              <a:rPr lang="en-US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cha </a:t>
            </a:r>
            <a:r>
              <a:rPr lang="en-US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protected </a:t>
            </a:r>
            <a:r>
              <a:rPr lang="en-US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con</a:t>
            </a:r>
          </a:p>
          <a:p>
            <a:pPr marL="342900" indent="-342900" algn="just" fontAlgn="auto">
              <a:lnSpc>
                <a:spcPct val="120000"/>
              </a:lnSpc>
              <a:spcAft>
                <a:spcPts val="0"/>
              </a:spcAft>
              <a:buFontTx/>
              <a:buChar char="-"/>
            </a:pPr>
            <a:r>
              <a:rPr lang="en-US" sz="1800" b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private: </a:t>
            </a:r>
            <a:r>
              <a:rPr lang="en-US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public </a:t>
            </a:r>
            <a:r>
              <a:rPr lang="en-US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protected </a:t>
            </a:r>
            <a:r>
              <a:rPr lang="en-US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cha </a:t>
            </a:r>
            <a:r>
              <a:rPr lang="en-US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private </a:t>
            </a:r>
            <a:r>
              <a:rPr lang="en-US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con.</a:t>
            </a:r>
          </a:p>
          <a:p>
            <a:pPr marL="342900" indent="-342900" algn="just" fontAlgn="auto">
              <a:lnSpc>
                <a:spcPct val="120000"/>
              </a:lnSpc>
              <a:spcAft>
                <a:spcPts val="0"/>
              </a:spcAft>
              <a:buFontTx/>
              <a:buChar char="-"/>
            </a:pPr>
            <a:endParaRPr 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646620" y="6125196"/>
            <a:ext cx="8749364" cy="498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285750" indent="-285750" algn="l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thừa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public.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835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FF45-9395-4868-8AAF-F01E5DAEBC1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74297" y="1202348"/>
            <a:ext cx="7632834" cy="4284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 </a:t>
            </a:r>
            <a:endParaRPr lang="vi-VN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20910" y="982761"/>
            <a:ext cx="8749364" cy="66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 Kế thừa</a:t>
            </a: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 flipH="1">
            <a:off x="1864859" y="2442186"/>
            <a:ext cx="2547768" cy="46891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vi-VN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MÁYTÍNH</a:t>
            </a:r>
            <a:endParaRPr kumimoji="0" lang="vi-VN" alt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864859" y="2887844"/>
            <a:ext cx="2547768" cy="203666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vi-VN" altLang="vi-VN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+mn-lt"/>
              </a:rPr>
              <a:t>CPU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vi-VN" altLang="vi-VN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+mn-lt"/>
              </a:rPr>
              <a:t>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vi-VN" altLang="vi-VN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+mn-lt"/>
              </a:rPr>
              <a:t>HDD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vi-VN" altLang="vi-VN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+mn-lt"/>
              </a:rPr>
              <a:t>void input();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vi-VN" altLang="vi-VN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+mn-lt"/>
              </a:rPr>
              <a:t>void output();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214328" y="2513116"/>
            <a:ext cx="2005386" cy="397988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vi-VN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MÁY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5214328" y="2911103"/>
            <a:ext cx="2005386" cy="15125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1080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vi-VN" altLang="vi-VN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+mn-lt"/>
              </a:rPr>
              <a:t>MaMay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vi-VN" altLang="vi-VN" b="1" dirty="0" smtClean="0">
                <a:solidFill>
                  <a:schemeClr val="tx2">
                    <a:lumMod val="25000"/>
                  </a:schemeClr>
                </a:solidFill>
                <a:latin typeface="+mn-lt"/>
              </a:rPr>
              <a:t>LoaiMay</a:t>
            </a:r>
            <a:endParaRPr kumimoji="0" lang="vi-VN" altLang="vi-VN" b="1" i="0" u="none" strike="noStrike" cap="none" normalizeH="0" baseline="0" dirty="0" smtClean="0">
              <a:ln>
                <a:noFill/>
              </a:ln>
              <a:solidFill>
                <a:schemeClr val="tx2">
                  <a:lumMod val="25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vi-VN" altLang="vi-VN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+mn-lt"/>
              </a:rPr>
              <a:t>NhanHieu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vi-VN" altLang="vi-VN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+mn-lt"/>
              </a:rPr>
              <a:t>Gia</a:t>
            </a:r>
          </a:p>
        </p:txBody>
      </p:sp>
      <p:grpSp>
        <p:nvGrpSpPr>
          <p:cNvPr id="21" name="Group 7"/>
          <p:cNvGrpSpPr>
            <a:grpSpLocks/>
          </p:cNvGrpSpPr>
          <p:nvPr/>
        </p:nvGrpSpPr>
        <p:grpSpPr bwMode="auto">
          <a:xfrm rot="10800000">
            <a:off x="4413950" y="2559761"/>
            <a:ext cx="800100" cy="107950"/>
            <a:chOff x="1800" y="13590"/>
            <a:chExt cx="1440" cy="269"/>
          </a:xfrm>
        </p:grpSpPr>
        <p:sp>
          <p:nvSpPr>
            <p:cNvPr id="22" name="AutoShape 8"/>
            <p:cNvSpPr>
              <a:spLocks noChangeArrowheads="1"/>
            </p:cNvSpPr>
            <p:nvPr/>
          </p:nvSpPr>
          <p:spPr bwMode="auto">
            <a:xfrm rot="16200000">
              <a:off x="1755" y="13635"/>
              <a:ext cx="269" cy="18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>
              <a:off x="1980" y="13739"/>
              <a:ext cx="126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6481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FF45-9395-4868-8AAF-F01E5DAEBC1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74297" y="1202348"/>
            <a:ext cx="7632834" cy="4284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 </a:t>
            </a:r>
            <a:endParaRPr lang="vi-VN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39634" y="885349"/>
            <a:ext cx="8769196" cy="656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Kế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thừa</a:t>
            </a: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85630" y="1306700"/>
            <a:ext cx="8749364" cy="667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50000"/>
              </a:lnSpc>
              <a:spcAft>
                <a:spcPts val="0"/>
              </a:spcAft>
            </a:pPr>
            <a:r>
              <a:rPr lang="en-US" sz="18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Phương thức khởi tạo có đối và sự kế thừa: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 flipH="1">
            <a:off x="1929663" y="1926414"/>
            <a:ext cx="2547768" cy="46891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vi-VN" altLang="vi-VN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+mn-lt"/>
              </a:rPr>
              <a:t>HCN</a:t>
            </a:r>
            <a:endParaRPr kumimoji="0" lang="vi-VN" altLang="vi-VN" b="0" i="0" u="none" strike="noStrike" cap="none" normalizeH="0" baseline="0" dirty="0" smtClean="0">
              <a:ln>
                <a:noFill/>
              </a:ln>
              <a:solidFill>
                <a:schemeClr val="tx2">
                  <a:lumMod val="25000"/>
                </a:schemeClr>
              </a:solidFill>
              <a:effectLst/>
              <a:latin typeface="+mn-lt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929663" y="2372072"/>
            <a:ext cx="2547768" cy="203666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vi-VN" altLang="vi-VN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+mn-lt"/>
              </a:rPr>
              <a:t>D, 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vi-VN" altLang="vi-VN" b="1" i="0" u="none" strike="noStrike" cap="none" normalizeH="0" baseline="0" dirty="0" smtClean="0">
              <a:ln>
                <a:noFill/>
              </a:ln>
              <a:solidFill>
                <a:schemeClr val="tx2">
                  <a:lumMod val="25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vi-VN" altLang="vi-VN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+mn-lt"/>
              </a:rPr>
              <a:t>void nhap();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vi-VN" altLang="vi-VN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+mn-lt"/>
              </a:rPr>
              <a:t>void xuat();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vi-VN" altLang="vi-VN" b="1" dirty="0" smtClean="0">
                <a:solidFill>
                  <a:schemeClr val="tx2">
                    <a:lumMod val="25000"/>
                  </a:schemeClr>
                </a:solidFill>
                <a:latin typeface="+mn-lt"/>
              </a:rPr>
              <a:t>HCN(...)</a:t>
            </a:r>
            <a:endParaRPr kumimoji="0" lang="vi-VN" altLang="vi-VN" b="1" i="0" u="none" strike="noStrike" cap="none" normalizeH="0" baseline="0" dirty="0" smtClean="0">
              <a:ln>
                <a:noFill/>
              </a:ln>
              <a:solidFill>
                <a:schemeClr val="tx2">
                  <a:lumMod val="25000"/>
                </a:schemeClr>
              </a:solidFill>
              <a:effectLst/>
              <a:latin typeface="+mn-lt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279132" y="1997344"/>
            <a:ext cx="2005386" cy="397988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vi-VN" altLang="vi-VN" b="1" dirty="0" smtClean="0">
                <a:solidFill>
                  <a:schemeClr val="tx2">
                    <a:lumMod val="25000"/>
                  </a:schemeClr>
                </a:solidFill>
                <a:latin typeface="+mn-lt"/>
              </a:rPr>
              <a:t>HINH</a:t>
            </a:r>
            <a:endParaRPr kumimoji="0" lang="vi-VN" altLang="vi-VN" b="1" i="0" u="none" strike="noStrike" cap="none" normalizeH="0" baseline="0" dirty="0" smtClean="0">
              <a:ln>
                <a:noFill/>
              </a:ln>
              <a:solidFill>
                <a:schemeClr val="tx2">
                  <a:lumMod val="25000"/>
                </a:schemeClr>
              </a:solidFill>
              <a:effectLst/>
              <a:latin typeface="+mn-lt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5279132" y="2395331"/>
            <a:ext cx="2005386" cy="20134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1080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vi-VN" altLang="vi-VN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+mn-lt"/>
              </a:rPr>
              <a:t>MauSac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vi-VN" altLang="vi-VN" b="1" dirty="0" smtClean="0">
                <a:solidFill>
                  <a:schemeClr val="tx2">
                    <a:lumMod val="25000"/>
                  </a:schemeClr>
                </a:solidFill>
                <a:latin typeface="+mn-lt"/>
              </a:rPr>
              <a:t>Vien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vi-VN" altLang="vi-VN" b="1" dirty="0">
                <a:solidFill>
                  <a:schemeClr val="tx2">
                    <a:lumMod val="25000"/>
                  </a:schemeClr>
                </a:solidFill>
                <a:latin typeface="+mn-lt"/>
              </a:rPr>
              <a:t>v</a:t>
            </a:r>
            <a:r>
              <a:rPr kumimoji="0" lang="vi-VN" altLang="vi-VN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+mn-lt"/>
              </a:rPr>
              <a:t>oid</a:t>
            </a:r>
            <a:r>
              <a:rPr kumimoji="0" lang="vi-VN" altLang="vi-VN" b="1" i="0" u="none" strike="noStrike" cap="none" normalizeH="0" dirty="0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+mn-lt"/>
              </a:rPr>
              <a:t> nhap()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vi-VN" altLang="vi-VN" b="1" dirty="0">
                <a:solidFill>
                  <a:schemeClr val="tx2">
                    <a:lumMod val="25000"/>
                  </a:schemeClr>
                </a:solidFill>
                <a:latin typeface="+mn-lt"/>
              </a:rPr>
              <a:t>v</a:t>
            </a:r>
            <a:r>
              <a:rPr lang="vi-VN" altLang="vi-VN" b="1" baseline="0" dirty="0" smtClean="0">
                <a:solidFill>
                  <a:schemeClr val="tx2">
                    <a:lumMod val="25000"/>
                  </a:schemeClr>
                </a:solidFill>
                <a:latin typeface="+mn-lt"/>
              </a:rPr>
              <a:t>oid xuat()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vi-VN" altLang="vi-VN" b="1" dirty="0" smtClean="0">
                <a:solidFill>
                  <a:schemeClr val="tx2">
                    <a:lumMod val="25000"/>
                  </a:schemeClr>
                </a:solidFill>
                <a:latin typeface="+mn-lt"/>
              </a:rPr>
              <a:t>HINH</a:t>
            </a:r>
            <a:r>
              <a:rPr kumimoji="0" lang="vi-VN" altLang="vi-VN" b="1" i="0" u="none" strike="noStrike" cap="none" normalizeH="0" dirty="0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+mn-lt"/>
              </a:rPr>
              <a:t>(...)</a:t>
            </a:r>
            <a:endParaRPr kumimoji="0" lang="vi-VN" altLang="vi-VN" b="1" i="0" u="none" strike="noStrike" cap="none" normalizeH="0" baseline="0" dirty="0" smtClean="0">
              <a:ln>
                <a:noFill/>
              </a:ln>
              <a:solidFill>
                <a:schemeClr val="tx2">
                  <a:lumMod val="25000"/>
                </a:schemeClr>
              </a:solidFill>
              <a:effectLst/>
              <a:latin typeface="+mn-lt"/>
            </a:endParaRPr>
          </a:p>
        </p:txBody>
      </p:sp>
      <p:grpSp>
        <p:nvGrpSpPr>
          <p:cNvPr id="20" name="Group 7"/>
          <p:cNvGrpSpPr>
            <a:grpSpLocks/>
          </p:cNvGrpSpPr>
          <p:nvPr/>
        </p:nvGrpSpPr>
        <p:grpSpPr bwMode="auto">
          <a:xfrm rot="10800000">
            <a:off x="4478754" y="2043989"/>
            <a:ext cx="800100" cy="107950"/>
            <a:chOff x="1800" y="13590"/>
            <a:chExt cx="1440" cy="269"/>
          </a:xfrm>
        </p:grpSpPr>
        <p:sp>
          <p:nvSpPr>
            <p:cNvPr id="21" name="AutoShape 8"/>
            <p:cNvSpPr>
              <a:spLocks noChangeArrowheads="1"/>
            </p:cNvSpPr>
            <p:nvPr/>
          </p:nvSpPr>
          <p:spPr bwMode="auto">
            <a:xfrm rot="16200000">
              <a:off x="1755" y="13635"/>
              <a:ext cx="269" cy="18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solidFill>
                  <a:schemeClr val="tx2">
                    <a:lumMod val="25000"/>
                  </a:schemeClr>
                </a:solidFill>
              </a:endParaRPr>
            </a:p>
          </p:txBody>
        </p:sp>
        <p:sp>
          <p:nvSpPr>
            <p:cNvPr id="22" name="Line 9"/>
            <p:cNvSpPr>
              <a:spLocks noChangeShapeType="1"/>
            </p:cNvSpPr>
            <p:nvPr/>
          </p:nvSpPr>
          <p:spPr bwMode="auto">
            <a:xfrm>
              <a:off x="1980" y="13739"/>
              <a:ext cx="126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solidFill>
                  <a:schemeClr val="tx2">
                    <a:lumMod val="25000"/>
                  </a:schemeClr>
                </a:solidFill>
              </a:endParaRPr>
            </a:p>
          </p:txBody>
        </p:sp>
      </p:grpSp>
      <p:sp>
        <p:nvSpPr>
          <p:cNvPr id="23" name="Title 1"/>
          <p:cNvSpPr txBox="1">
            <a:spLocks/>
          </p:cNvSpPr>
          <p:nvPr/>
        </p:nvSpPr>
        <p:spPr>
          <a:xfrm>
            <a:off x="394636" y="4622326"/>
            <a:ext cx="8749364" cy="1821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50000"/>
              </a:lnSpc>
              <a:spcAft>
                <a:spcPts val="0"/>
              </a:spcAft>
            </a:pPr>
            <a:r>
              <a:rPr lang="en-US" sz="1800" dirty="0" err="1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18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18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sz="18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18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18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18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con:</a:t>
            </a:r>
          </a:p>
          <a:p>
            <a:pPr algn="l" fontAlgn="auto">
              <a:lnSpc>
                <a:spcPct val="120000"/>
              </a:lnSpc>
              <a:spcAft>
                <a:spcPts val="0"/>
              </a:spcAft>
            </a:pPr>
            <a:r>
              <a:rPr lang="en-US" sz="1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8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1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con&gt;(&lt;</a:t>
            </a:r>
            <a:r>
              <a:rPr lang="en-US" sz="18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1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&gt;)</a:t>
            </a:r>
            <a:r>
              <a:rPr lang="en-US" sz="1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</a:t>
            </a:r>
            <a:r>
              <a:rPr lang="en-US" sz="1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1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cha&gt;(&lt;</a:t>
            </a:r>
            <a:r>
              <a:rPr lang="en-US" sz="1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1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dành</a:t>
            </a:r>
            <a:r>
              <a:rPr lang="en-US" sz="1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1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cha&gt;)</a:t>
            </a:r>
          </a:p>
          <a:p>
            <a:pPr algn="l" fontAlgn="auto">
              <a:lnSpc>
                <a:spcPct val="120000"/>
              </a:lnSpc>
              <a:spcAft>
                <a:spcPts val="0"/>
              </a:spcAft>
            </a:pPr>
            <a:r>
              <a:rPr lang="en-US" sz="1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algn="l" fontAlgn="auto">
              <a:lnSpc>
                <a:spcPct val="120000"/>
              </a:lnSpc>
              <a:spcAft>
                <a:spcPts val="0"/>
              </a:spcAft>
            </a:pPr>
            <a:r>
              <a:rPr lang="en-US" sz="1800" dirty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sz="1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1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1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1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</a:t>
            </a:r>
          </a:p>
          <a:p>
            <a:pPr algn="l" fontAlgn="auto">
              <a:lnSpc>
                <a:spcPct val="120000"/>
              </a:lnSpc>
              <a:spcAft>
                <a:spcPts val="0"/>
              </a:spcAft>
            </a:pPr>
            <a:r>
              <a:rPr lang="en-US" sz="1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201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FF45-9395-4868-8AAF-F01E5DAEBC1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3354" y="2128464"/>
            <a:ext cx="7470806" cy="3109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342900" indent="-342900" algn="l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Đọc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được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sơ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đồ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lớp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có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sự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kế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thừa</a:t>
            </a:r>
            <a:endParaRPr lang="en-US" sz="22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 algn="l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Cài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đặt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được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lớp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cơ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sở</a:t>
            </a:r>
            <a:endParaRPr lang="en-US" sz="22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 algn="l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Cài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đặt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được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lớp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dẫn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xuất</a:t>
            </a:r>
            <a:endParaRPr lang="en-US" sz="22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 algn="l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Sử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dụng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lại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code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trong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quan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hệ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kế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thừa</a:t>
            </a:r>
            <a:endParaRPr lang="en-US" sz="22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 algn="l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Phương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thức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khởi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tạo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có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đối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và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sự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kế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thừa</a:t>
            </a:r>
            <a:endParaRPr lang="en-US" sz="22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 algn="l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25412" y="1340434"/>
            <a:ext cx="6872668" cy="66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 TỔNG KẾT BÀI</a:t>
            </a:r>
            <a:endParaRPr lang="en-US" sz="24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452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2nd edition)"/>
  <p:tag name="ISPRING_ULTRA_SCORM_COURSE_ID" val="FB7EF275-5681-4968-8D2C-FCE2EB434CF5"/>
  <p:tag name="ISPRING_CMI5_LAUNCH_METHOD" val="any window"/>
  <p:tag name="ISPRINGCLOUDFOLDERID" val="1"/>
  <p:tag name="ISPRINGONLINEFOLDERID" val="1"/>
  <p:tag name="ISPRING_SCORM_RATE_SLIDES" val="0"/>
  <p:tag name="ISPRING_SCORM_PASSING_SCORE" val="0.000000"/>
  <p:tag name="ISPRING_CURRENT_PLAYER_ID" val="universal"/>
  <p:tag name="ISPRING_FIRST_PUBLISH" val="1"/>
  <p:tag name="ISPRING_OUTPUT_FOLDER" val="[[&quot;\uFFFD\uFFFDU\uFFFD{03750EC2-F8B1-4B10-AD82-5B47168801A6}&quot;,&quot;D:\\HAUI\\0 XAY DUNG CHƯƠNG TRINH\\HỌC KẾT HỢP\\RESULTS\\HỌC LIỆU\\IT6018 LẬP TRÌNH HĐT\\SLIDE BÀI GIẢNG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}"/>
  <p:tag name="ISPRING_ULTRA_SCORM_COURCE_TITLE" val="SLIDE BÀI GIẢNG 3-3 VÀ 3-4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QUIZZES" val="0"/>
  <p:tag name="ISPRING_PRESENTATION_TITLE" val="SLIDE BÀI GIẢNG 3-3 VÀ 3-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1B586FAB-7D96-40CF-AC0D-0D83D66BA032}:44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B12E067A-BC65-45BA-B559-0A52ABF28374}:4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6D5788D-0CE3-44F3-980B-BC6A41D26FCB}:43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3736ADA-90C5-4018-B751-311E2982BA2C}:43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CF7732F-6EA5-44B4-8274-5F6C79000BCE}:43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B2E3B345-8F7D-4847-A84C-69E10F879CA2}:44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416FC96-280A-4DB2-B6A9-33434A7EA691}:44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24485</TotalTime>
  <Words>358</Words>
  <Application>Microsoft Office PowerPoint</Application>
  <PresentationFormat>On-screen Show (4:3)</PresentationFormat>
  <Paragraphs>90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Cambria</vt:lpstr>
      <vt:lpstr>Century Gothic</vt:lpstr>
      <vt:lpstr>Courier New</vt:lpstr>
      <vt:lpstr>Rockwell</vt:lpstr>
      <vt:lpstr>Segoe UI</vt:lpstr>
      <vt:lpstr>Tahoma</vt:lpstr>
      <vt:lpstr>Wingdings</vt:lpstr>
      <vt:lpstr>1_Damask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BÀI GIẢNG 3-3 VÀ 3-4</dc:title>
  <dc:creator>Hong Tran</dc:creator>
  <cp:lastModifiedBy>Admin</cp:lastModifiedBy>
  <cp:revision>689</cp:revision>
  <dcterms:created xsi:type="dcterms:W3CDTF">2015-10-02T14:37:31Z</dcterms:created>
  <dcterms:modified xsi:type="dcterms:W3CDTF">2021-09-14T23:59:18Z</dcterms:modified>
</cp:coreProperties>
</file>