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776" r:id="rId6"/>
    <p:sldId id="260" r:id="rId7"/>
    <p:sldId id="261" r:id="rId8"/>
    <p:sldId id="265" r:id="rId9"/>
    <p:sldId id="266" r:id="rId10"/>
    <p:sldId id="274" r:id="rId11"/>
    <p:sldId id="263" r:id="rId12"/>
    <p:sldId id="264" r:id="rId13"/>
    <p:sldId id="267" r:id="rId14"/>
    <p:sldId id="268" r:id="rId15"/>
    <p:sldId id="269" r:id="rId16"/>
    <p:sldId id="271" r:id="rId17"/>
    <p:sldId id="272"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8AA199-5A74-46FE-B31B-5C51BF568CE2}">
  <a:tblStyle styleId="{F68AA199-5A74-46FE-B31B-5C51BF568C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4" name="Google Shape;16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e0efab63b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e0efab63b_0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g7e0efab63b_0_2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e0efab63b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7e0efab63b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7e0efab63b_0_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e0efab63b_1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e0efab63b_1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7e0efab63b_1_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rive.google.com/file/d/1OTvRGCmQ35oXbf5HEe70rL6czHS3PJf5/view"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015650" y="1072572"/>
            <a:ext cx="10030800" cy="22515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5400"/>
              <a:buFont typeface="Calibri"/>
              <a:buNone/>
            </a:pPr>
            <a:r>
              <a:rPr lang="en-US" sz="5400" dirty="0"/>
              <a:t>Project 3 Phase 1: Implementation Dijkstra algorithm for a mobile Robot</a:t>
            </a:r>
            <a:endParaRPr dirty="0"/>
          </a:p>
        </p:txBody>
      </p:sp>
      <p:sp>
        <p:nvSpPr>
          <p:cNvPr id="89" name="Google Shape;89;p13"/>
          <p:cNvSpPr txBox="1">
            <a:spLocks noGrp="1"/>
          </p:cNvSpPr>
          <p:nvPr>
            <p:ph type="subTitle" idx="1"/>
          </p:nvPr>
        </p:nvSpPr>
        <p:spPr>
          <a:xfrm>
            <a:off x="1524000" y="4247989"/>
            <a:ext cx="9144000" cy="137038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dirty="0"/>
              <a:t>This is a group project.</a:t>
            </a:r>
          </a:p>
          <a:p>
            <a:pPr marL="0" lvl="0" indent="0" algn="ctr" rtl="0">
              <a:lnSpc>
                <a:spcPct val="90000"/>
              </a:lnSpc>
              <a:spcBef>
                <a:spcPts val="0"/>
              </a:spcBef>
              <a:spcAft>
                <a:spcPts val="0"/>
              </a:spcAft>
              <a:buClr>
                <a:schemeClr val="dk1"/>
              </a:buClr>
              <a:buSzPts val="2400"/>
              <a:buNone/>
            </a:pPr>
            <a:r>
              <a:rPr lang="en-US" dirty="0"/>
              <a:t>Due Date (phase1 + phase2) – April 5th, 11.59 PM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1E7F2-EF25-4554-96A5-A9FDCEC3E78C}"/>
              </a:ext>
            </a:extLst>
          </p:cNvPr>
          <p:cNvSpPr>
            <a:spLocks noGrp="1"/>
          </p:cNvSpPr>
          <p:nvPr>
            <p:ph type="title"/>
          </p:nvPr>
        </p:nvSpPr>
        <p:spPr/>
        <p:txBody>
          <a:bodyPr/>
          <a:lstStyle/>
          <a:p>
            <a:pPr algn="ctr"/>
            <a:r>
              <a:rPr lang="en-US" dirty="0"/>
              <a:t>Visualization</a:t>
            </a:r>
          </a:p>
        </p:txBody>
      </p:sp>
      <p:sp>
        <p:nvSpPr>
          <p:cNvPr id="4" name="Rectangle 3">
            <a:extLst>
              <a:ext uri="{FF2B5EF4-FFF2-40B4-BE49-F238E27FC236}">
                <a16:creationId xmlns:a16="http://schemas.microsoft.com/office/drawing/2014/main" id="{78818505-802A-407A-B012-81236FBF7A27}"/>
              </a:ext>
            </a:extLst>
          </p:cNvPr>
          <p:cNvSpPr/>
          <p:nvPr/>
        </p:nvSpPr>
        <p:spPr>
          <a:xfrm>
            <a:off x="3048000" y="3167390"/>
            <a:ext cx="6096000" cy="523220"/>
          </a:xfrm>
          <a:prstGeom prst="rect">
            <a:avLst/>
          </a:prstGeom>
        </p:spPr>
        <p:txBody>
          <a:bodyPr>
            <a:spAutoFit/>
          </a:bodyPr>
          <a:lstStyle/>
          <a:p>
            <a:r>
              <a:rPr lang="en-US" dirty="0">
                <a:hlinkClick r:id="rId2"/>
              </a:rPr>
              <a:t>https://drive.google.com/file/d/1OTvRGCmQ35oXbf5HEe70rL6czHS3PJf5/view</a:t>
            </a:r>
            <a:endParaRPr lang="en-US" dirty="0"/>
          </a:p>
        </p:txBody>
      </p:sp>
    </p:spTree>
    <p:extLst>
      <p:ext uri="{BB962C8B-B14F-4D97-AF65-F5344CB8AC3E}">
        <p14:creationId xmlns:p14="http://schemas.microsoft.com/office/powerpoint/2010/main" val="425648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dirty="0"/>
              <a:t>Step 1) Define the actions in a mathematical format </a:t>
            </a:r>
            <a:br>
              <a:rPr lang="en-US" dirty="0"/>
            </a:br>
            <a:r>
              <a:rPr lang="en-US" dirty="0">
                <a:solidFill>
                  <a:srgbClr val="FF0000"/>
                </a:solidFill>
              </a:rPr>
              <a:t>(Retain from previous project)</a:t>
            </a:r>
            <a:endParaRPr dirty="0"/>
          </a:p>
        </p:txBody>
      </p:sp>
      <p:sp>
        <p:nvSpPr>
          <p:cNvPr id="142" name="Google Shape;142;p20"/>
          <p:cNvSpPr txBox="1">
            <a:spLocks noGrp="1"/>
          </p:cNvSpPr>
          <p:nvPr>
            <p:ph type="body" idx="1"/>
          </p:nvPr>
        </p:nvSpPr>
        <p:spPr>
          <a:xfrm>
            <a:off x="838200" y="1825625"/>
            <a:ext cx="10515600" cy="46905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dirty="0"/>
              <a:t>Use can use the same data structure from project 1 to store the node information</a:t>
            </a:r>
            <a:r>
              <a:rPr lang="en-US" dirty="0">
                <a:solidFill>
                  <a:schemeClr val="tx1"/>
                </a:solidFill>
              </a:rPr>
              <a:t>. </a:t>
            </a:r>
          </a:p>
          <a:p>
            <a:pPr marL="228600" lvl="0" indent="-228600" algn="l" rtl="0">
              <a:lnSpc>
                <a:spcPct val="90000"/>
              </a:lnSpc>
              <a:spcBef>
                <a:spcPts val="0"/>
              </a:spcBef>
              <a:spcAft>
                <a:spcPts val="0"/>
              </a:spcAft>
              <a:buClr>
                <a:schemeClr val="dk1"/>
              </a:buClr>
              <a:buSzPts val="2800"/>
              <a:buChar char="•"/>
            </a:pPr>
            <a:r>
              <a:rPr lang="en-US" dirty="0"/>
              <a:t>Write 8 subfunctions, one for each action. The output of each subfunction is the state of a new node after taking the associated action. </a:t>
            </a:r>
          </a:p>
          <a:p>
            <a:pPr marL="0" lvl="0" indent="0" algn="l" rtl="0">
              <a:lnSpc>
                <a:spcPct val="90000"/>
              </a:lnSpc>
              <a:spcBef>
                <a:spcPts val="0"/>
              </a:spcBef>
              <a:spcAft>
                <a:spcPts val="0"/>
              </a:spcAft>
              <a:buClr>
                <a:schemeClr val="dk1"/>
              </a:buClr>
              <a:buSzPts val="2800"/>
              <a:buNone/>
            </a:pPr>
            <a:endParaRPr lang="en-US" dirty="0"/>
          </a:p>
          <a:p>
            <a:pPr marL="228600" lvl="0" indent="-50800" algn="l" rtl="0">
              <a:lnSpc>
                <a:spcPct val="90000"/>
              </a:lnSpc>
              <a:spcBef>
                <a:spcPts val="1000"/>
              </a:spcBef>
              <a:spcAft>
                <a:spcPts val="0"/>
              </a:spcAft>
              <a:buClr>
                <a:schemeClr val="dk1"/>
              </a:buClr>
              <a:buSzPts val="2800"/>
              <a:buNone/>
            </a:pPr>
            <a:endParaRPr lang="en-US" dirty="0"/>
          </a:p>
        </p:txBody>
      </p:sp>
      <p:sp>
        <p:nvSpPr>
          <p:cNvPr id="5" name="TextBox 4">
            <a:extLst>
              <a:ext uri="{FF2B5EF4-FFF2-40B4-BE49-F238E27FC236}">
                <a16:creationId xmlns:a16="http://schemas.microsoft.com/office/drawing/2014/main" id="{5B54538C-C7B4-4BA2-8F55-6958D8C1CEBB}"/>
              </a:ext>
            </a:extLst>
          </p:cNvPr>
          <p:cNvSpPr txBox="1"/>
          <p:nvPr/>
        </p:nvSpPr>
        <p:spPr>
          <a:xfrm>
            <a:off x="1014573" y="5527721"/>
            <a:ext cx="6762964" cy="353943"/>
          </a:xfrm>
          <a:prstGeom prst="rect">
            <a:avLst/>
          </a:prstGeom>
          <a:noFill/>
        </p:spPr>
        <p:txBody>
          <a:bodyPr wrap="square">
            <a:spAutoFit/>
          </a:bodyPr>
          <a:lstStyle/>
          <a:p>
            <a:pPr marL="0" lvl="0" indent="0" algn="ctr" rtl="0">
              <a:lnSpc>
                <a:spcPct val="100000"/>
              </a:lnSpc>
              <a:spcBef>
                <a:spcPts val="1000"/>
              </a:spcBef>
              <a:spcAft>
                <a:spcPts val="0"/>
              </a:spcAft>
              <a:buClr>
                <a:schemeClr val="dk1"/>
              </a:buClr>
              <a:buSzPts val="1960"/>
              <a:buNone/>
            </a:pPr>
            <a:r>
              <a:rPr lang="en-US" sz="1700" b="1" dirty="0"/>
              <a:t>Action sets= {(1,0), (-1,0), (0,1), (0,-1), (1,1), (-1,1),(1,-1),(-1,-1)}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838200" y="365125"/>
            <a:ext cx="10515600" cy="156737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dirty="0"/>
              <a:t>Step 2) Find mathematical representation of free space</a:t>
            </a:r>
            <a:br>
              <a:rPr lang="en-US" dirty="0"/>
            </a:br>
            <a:r>
              <a:rPr lang="en-US" dirty="0">
                <a:solidFill>
                  <a:srgbClr val="FF0000"/>
                </a:solidFill>
              </a:rPr>
              <a:t>(Retain from previous project)</a:t>
            </a:r>
            <a:br>
              <a:rPr lang="en-US" dirty="0"/>
            </a:br>
            <a:endParaRPr dirty="0"/>
          </a:p>
        </p:txBody>
      </p:sp>
      <p:sp>
        <p:nvSpPr>
          <p:cNvPr id="148" name="Google Shape;148;p21"/>
          <p:cNvSpPr txBox="1">
            <a:spLocks noGrp="1"/>
          </p:cNvSpPr>
          <p:nvPr>
            <p:ph type="body" idx="1"/>
          </p:nvPr>
        </p:nvSpPr>
        <p:spPr>
          <a:xfrm>
            <a:off x="838200" y="2141675"/>
            <a:ext cx="105156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b="1" dirty="0"/>
              <a:t>Use Half planes and semi-algebraic models </a:t>
            </a:r>
            <a:r>
              <a:rPr lang="en-US" dirty="0"/>
              <a:t>to represent the obstacle space.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4"/>
          <p:cNvSpPr txBox="1">
            <a:spLocks noGrp="1"/>
          </p:cNvSpPr>
          <p:nvPr>
            <p:ph type="title"/>
          </p:nvPr>
        </p:nvSpPr>
        <p:spPr>
          <a:xfrm>
            <a:off x="838200" y="500062"/>
            <a:ext cx="10515600" cy="1325563"/>
          </a:xfrm>
          <a:prstGeom prst="rect">
            <a:avLst/>
          </a:prstGeom>
          <a:noFill/>
          <a:ln>
            <a:noFill/>
          </a:ln>
        </p:spPr>
        <p:txBody>
          <a:bodyPr spcFirstLastPara="1" wrap="square" lIns="91425" tIns="45700" rIns="91425" bIns="45700" anchor="ctr" anchorCtr="0">
            <a:noAutofit/>
          </a:bodyPr>
          <a:lstStyle/>
          <a:p>
            <a:pPr lvl="0" algn="ctr">
              <a:buSzPts val="4400"/>
            </a:pPr>
            <a:r>
              <a:rPr lang="en-US" dirty="0"/>
              <a:t>Step 3) Generate the graph</a:t>
            </a:r>
            <a:br>
              <a:rPr lang="en-US" dirty="0"/>
            </a:br>
            <a:r>
              <a:rPr lang="en-US" dirty="0">
                <a:solidFill>
                  <a:srgbClr val="FF0000"/>
                </a:solidFill>
              </a:rPr>
              <a:t>(Retain from previous project)</a:t>
            </a:r>
            <a:endParaRPr dirty="0"/>
          </a:p>
        </p:txBody>
      </p:sp>
      <p:sp>
        <p:nvSpPr>
          <p:cNvPr id="3" name="Text Placeholder 2">
            <a:extLst>
              <a:ext uri="{FF2B5EF4-FFF2-40B4-BE49-F238E27FC236}">
                <a16:creationId xmlns:a16="http://schemas.microsoft.com/office/drawing/2014/main" id="{C3371611-6E67-47E0-96CA-4ABDBE17506D}"/>
              </a:ext>
            </a:extLst>
          </p:cNvPr>
          <p:cNvSpPr>
            <a:spLocks noGrp="1"/>
          </p:cNvSpPr>
          <p:nvPr>
            <p:ph type="body" idx="1"/>
          </p:nvPr>
        </p:nvSpPr>
        <p:spPr/>
        <p:txBody>
          <a:bodyPr/>
          <a:lstStyle/>
          <a:p>
            <a:r>
              <a:rPr lang="en-US" dirty="0" err="1"/>
              <a:t>vb</a:t>
            </a:r>
            <a:endParaRPr lang="en-US" dirty="0"/>
          </a:p>
        </p:txBody>
      </p:sp>
      <p:pic>
        <p:nvPicPr>
          <p:cNvPr id="6" name="Picture 5">
            <a:extLst>
              <a:ext uri="{FF2B5EF4-FFF2-40B4-BE49-F238E27FC236}">
                <a16:creationId xmlns:a16="http://schemas.microsoft.com/office/drawing/2014/main" id="{5F7C7C95-AE3F-42C2-A1C3-A34B39B33641}"/>
              </a:ext>
            </a:extLst>
          </p:cNvPr>
          <p:cNvPicPr>
            <a:picLocks noChangeAspect="1"/>
          </p:cNvPicPr>
          <p:nvPr/>
        </p:nvPicPr>
        <p:blipFill>
          <a:blip r:embed="rId3"/>
          <a:stretch>
            <a:fillRect/>
          </a:stretch>
        </p:blipFill>
        <p:spPr>
          <a:xfrm>
            <a:off x="635370" y="1825625"/>
            <a:ext cx="10515600" cy="1781175"/>
          </a:xfrm>
          <a:prstGeom prst="rect">
            <a:avLst/>
          </a:prstGeom>
        </p:spPr>
      </p:pic>
      <p:pic>
        <p:nvPicPr>
          <p:cNvPr id="7" name="Google Shape;168;p24">
            <a:extLst>
              <a:ext uri="{FF2B5EF4-FFF2-40B4-BE49-F238E27FC236}">
                <a16:creationId xmlns:a16="http://schemas.microsoft.com/office/drawing/2014/main" id="{36D39C0F-0432-4F35-8428-B79E52EE3BD7}"/>
              </a:ext>
            </a:extLst>
          </p:cNvPr>
          <p:cNvPicPr preferRelativeResize="0"/>
          <p:nvPr/>
        </p:nvPicPr>
        <p:blipFill rotWithShape="1">
          <a:blip r:embed="rId4">
            <a:alphaModFix/>
          </a:blip>
          <a:srcRect/>
          <a:stretch/>
        </p:blipFill>
        <p:spPr>
          <a:xfrm>
            <a:off x="6823384" y="3278960"/>
            <a:ext cx="4733246" cy="3225843"/>
          </a:xfrm>
          <a:prstGeom prst="rect">
            <a:avLst/>
          </a:prstGeom>
          <a:noFill/>
          <a:ln>
            <a:noFill/>
          </a:ln>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1C8DF63-F03B-4359-9DFE-6DC8D5188EC4}"/>
                  </a:ext>
                </a:extLst>
              </p:cNvPr>
              <p:cNvSpPr txBox="1"/>
              <p:nvPr/>
            </p:nvSpPr>
            <p:spPr>
              <a:xfrm>
                <a:off x="635370" y="3606800"/>
                <a:ext cx="5087226" cy="514564"/>
              </a:xfrm>
              <a:prstGeom prst="rect">
                <a:avLst/>
              </a:prstGeom>
              <a:noFill/>
            </p:spPr>
            <p:txBody>
              <a:bodyPr wrap="none" rtlCol="0">
                <a:spAutoFit/>
              </a:bodyPr>
              <a:lstStyle/>
              <a:p>
                <a:pPr marL="342900" indent="-342900">
                  <a:buFont typeface="Arial" panose="020B0604020202020204" pitchFamily="34" charset="0"/>
                  <a:buChar char="•"/>
                </a:pPr>
                <a:r>
                  <a:rPr lang="en-US" sz="2500" dirty="0"/>
                  <a:t>Cost of moving diagonally is </a:t>
                </a:r>
                <a14:m>
                  <m:oMath xmlns:m="http://schemas.openxmlformats.org/officeDocument/2006/math">
                    <m:rad>
                      <m:radPr>
                        <m:degHide m:val="on"/>
                        <m:ctrlPr>
                          <a:rPr lang="en-US" sz="2500" i="1" smtClean="0">
                            <a:latin typeface="Cambria Math" panose="02040503050406030204" pitchFamily="18" charset="0"/>
                          </a:rPr>
                        </m:ctrlPr>
                      </m:radPr>
                      <m:deg/>
                      <m:e>
                        <m:r>
                          <a:rPr lang="en-US" sz="2500" b="0" i="1" smtClean="0">
                            <a:latin typeface="Cambria Math" panose="02040503050406030204" pitchFamily="18" charset="0"/>
                          </a:rPr>
                          <m:t>2</m:t>
                        </m:r>
                      </m:e>
                    </m:rad>
                  </m:oMath>
                </a14:m>
                <a:r>
                  <a:rPr lang="en-US" sz="2500" dirty="0"/>
                  <a:t> </a:t>
                </a:r>
              </a:p>
            </p:txBody>
          </p:sp>
        </mc:Choice>
        <mc:Fallback>
          <p:sp>
            <p:nvSpPr>
              <p:cNvPr id="2" name="TextBox 1">
                <a:extLst>
                  <a:ext uri="{FF2B5EF4-FFF2-40B4-BE49-F238E27FC236}">
                    <a16:creationId xmlns:a16="http://schemas.microsoft.com/office/drawing/2014/main" id="{11C8DF63-F03B-4359-9DFE-6DC8D5188EC4}"/>
                  </a:ext>
                </a:extLst>
              </p:cNvPr>
              <p:cNvSpPr txBox="1">
                <a:spLocks noRot="1" noChangeAspect="1" noMove="1" noResize="1" noEditPoints="1" noAdjustHandles="1" noChangeArrowheads="1" noChangeShapeType="1" noTextEdit="1"/>
              </p:cNvSpPr>
              <p:nvPr/>
            </p:nvSpPr>
            <p:spPr>
              <a:xfrm>
                <a:off x="635370" y="3606800"/>
                <a:ext cx="5087226" cy="514564"/>
              </a:xfrm>
              <a:prstGeom prst="rect">
                <a:avLst/>
              </a:prstGeom>
              <a:blipFill>
                <a:blip r:embed="rId5"/>
                <a:stretch>
                  <a:fillRect l="-1677" t="-2381" b="-28571"/>
                </a:stretch>
              </a:blipFill>
            </p:spPr>
            <p:txBody>
              <a:bodyPr/>
              <a:lstStyle/>
              <a:p>
                <a:r>
                  <a:rPr 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838200" y="346272"/>
            <a:ext cx="10515600" cy="1325563"/>
          </a:xfrm>
          <a:prstGeom prst="rect">
            <a:avLst/>
          </a:prstGeom>
          <a:noFill/>
          <a:ln>
            <a:noFill/>
          </a:ln>
        </p:spPr>
        <p:txBody>
          <a:bodyPr spcFirstLastPara="1" wrap="square" lIns="91425" tIns="45700" rIns="91425" bIns="45700" anchor="ctr" anchorCtr="0">
            <a:noAutofit/>
          </a:bodyPr>
          <a:lstStyle/>
          <a:p>
            <a:pPr lvl="0" algn="ctr">
              <a:buSzPts val="4400"/>
            </a:pPr>
            <a:r>
              <a:rPr lang="en-US" dirty="0"/>
              <a:t>Step 4) Find the optimal path</a:t>
            </a:r>
            <a:br>
              <a:rPr lang="en-US" dirty="0"/>
            </a:br>
            <a:r>
              <a:rPr lang="en-US" dirty="0"/>
              <a:t>(Backtracking)</a:t>
            </a:r>
            <a:br>
              <a:rPr lang="en-US" dirty="0"/>
            </a:br>
            <a:r>
              <a:rPr lang="en-US" dirty="0">
                <a:solidFill>
                  <a:srgbClr val="FF0000"/>
                </a:solidFill>
              </a:rPr>
              <a:t>(Retain from previous project)</a:t>
            </a:r>
            <a:endParaRPr dirty="0"/>
          </a:p>
        </p:txBody>
      </p:sp>
      <p:sp>
        <p:nvSpPr>
          <p:cNvPr id="174" name="Google Shape;174;p25"/>
          <p:cNvSpPr txBox="1">
            <a:spLocks noGrp="1"/>
          </p:cNvSpPr>
          <p:nvPr>
            <p:ph type="body" idx="1"/>
          </p:nvPr>
        </p:nvSpPr>
        <p:spPr>
          <a:xfrm>
            <a:off x="838200" y="1880377"/>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dirty="0"/>
              <a:t>Write a subfunction that compares the current node with the goal node and return TRUE if they are equal.</a:t>
            </a:r>
            <a:endParaRPr dirty="0"/>
          </a:p>
          <a:p>
            <a:pPr marL="228600" lvl="0" indent="-228600" algn="l" rtl="0">
              <a:lnSpc>
                <a:spcPct val="90000"/>
              </a:lnSpc>
              <a:spcBef>
                <a:spcPts val="1000"/>
              </a:spcBef>
              <a:spcAft>
                <a:spcPts val="0"/>
              </a:spcAft>
              <a:buClr>
                <a:schemeClr val="dk1"/>
              </a:buClr>
              <a:buSzPts val="2800"/>
              <a:buChar char="•"/>
            </a:pPr>
            <a:r>
              <a:rPr lang="en-US" dirty="0"/>
              <a:t>While generating each new node this subfunction should be called</a:t>
            </a:r>
            <a:endParaRPr dirty="0"/>
          </a:p>
          <a:p>
            <a:pPr marL="228600" lvl="0" indent="-228600" algn="l" rtl="0">
              <a:lnSpc>
                <a:spcPct val="90000"/>
              </a:lnSpc>
              <a:spcBef>
                <a:spcPts val="1000"/>
              </a:spcBef>
              <a:spcAft>
                <a:spcPts val="0"/>
              </a:spcAft>
              <a:buClr>
                <a:schemeClr val="dk1"/>
              </a:buClr>
              <a:buSzPts val="2800"/>
              <a:buChar char="•"/>
            </a:pPr>
            <a:r>
              <a:rPr lang="en-US" dirty="0"/>
              <a:t>Write a subfunction that once the goal node is reached, using the child and parent relationship, it backtracks from the goal node to initial node and outputs all the intermediate nodes.</a:t>
            </a:r>
            <a:endParaRPr dirty="0"/>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6"/>
          <p:cNvSpPr txBox="1">
            <a:spLocks noGrp="1"/>
          </p:cNvSpPr>
          <p:nvPr>
            <p:ph type="title"/>
          </p:nvPr>
        </p:nvSpPr>
        <p:spPr>
          <a:xfrm>
            <a:off x="838200" y="596035"/>
            <a:ext cx="10515600" cy="1325563"/>
          </a:xfrm>
          <a:prstGeom prst="rect">
            <a:avLst/>
          </a:prstGeom>
          <a:noFill/>
          <a:ln>
            <a:noFill/>
          </a:ln>
        </p:spPr>
        <p:txBody>
          <a:bodyPr spcFirstLastPara="1" wrap="square" lIns="91425" tIns="45700" rIns="91425" bIns="45700" anchor="ctr" anchorCtr="0">
            <a:noAutofit/>
          </a:bodyPr>
          <a:lstStyle/>
          <a:p>
            <a:pPr lvl="0" algn="ctr">
              <a:buSzPts val="4400"/>
            </a:pPr>
            <a:r>
              <a:rPr lang="en-US" dirty="0"/>
              <a:t>Step 5) Represent the optimal path</a:t>
            </a:r>
            <a:br>
              <a:rPr lang="en-US" dirty="0"/>
            </a:br>
            <a:r>
              <a:rPr lang="en-US" dirty="0">
                <a:solidFill>
                  <a:srgbClr val="FF0000"/>
                </a:solidFill>
              </a:rPr>
              <a:t>(Retain from previous project)</a:t>
            </a:r>
            <a:endParaRPr dirty="0"/>
          </a:p>
        </p:txBody>
      </p:sp>
      <p:sp>
        <p:nvSpPr>
          <p:cNvPr id="180" name="Google Shape;180;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dirty="0"/>
              <a:t>Show optimal path generation animation between start and goal point using a simple graphical interface. You need to show both the node exploration as well as the optimal path generated.</a:t>
            </a:r>
            <a:endParaRPr dirty="0"/>
          </a:p>
          <a:p>
            <a:pPr marL="0" lvl="0" indent="0" algn="l" rtl="0">
              <a:lnSpc>
                <a:spcPct val="90000"/>
              </a:lnSpc>
              <a:spcBef>
                <a:spcPts val="0"/>
              </a:spcBef>
              <a:spcAft>
                <a:spcPts val="0"/>
              </a:spcAft>
              <a:buNone/>
            </a:pPr>
            <a:endParaRPr b="1" i="1" u="sng" dirty="0"/>
          </a:p>
          <a:p>
            <a:pPr marL="0" lvl="0" indent="0" algn="l" rtl="0">
              <a:lnSpc>
                <a:spcPct val="90000"/>
              </a:lnSpc>
              <a:spcBef>
                <a:spcPts val="0"/>
              </a:spcBef>
              <a:spcAft>
                <a:spcPts val="0"/>
              </a:spcAft>
              <a:buNone/>
            </a:pPr>
            <a:endParaRPr b="1" i="1" u="sng" dirty="0"/>
          </a:p>
          <a:p>
            <a:pPr marL="0" lvl="0" indent="0" algn="l" rtl="0">
              <a:lnSpc>
                <a:spcPct val="90000"/>
              </a:lnSpc>
              <a:spcBef>
                <a:spcPts val="0"/>
              </a:spcBef>
              <a:spcAft>
                <a:spcPts val="0"/>
              </a:spcAft>
              <a:buNone/>
            </a:pPr>
            <a:endParaRPr b="1" i="1" u="sng" dirty="0"/>
          </a:p>
          <a:p>
            <a:pPr marL="0" lvl="0" indent="0" algn="l" rtl="0">
              <a:lnSpc>
                <a:spcPct val="90000"/>
              </a:lnSpc>
              <a:spcBef>
                <a:spcPts val="0"/>
              </a:spcBef>
              <a:spcAft>
                <a:spcPts val="0"/>
              </a:spcAft>
              <a:buNone/>
            </a:pPr>
            <a:r>
              <a:rPr lang="en-US" b="1" i="1" u="sng" dirty="0"/>
              <a:t>The visualization of (exploration and optimal path) should start only after the exploration is complete and optimal path is found.</a:t>
            </a:r>
          </a:p>
          <a:p>
            <a:pPr marL="0" lvl="0" indent="0" algn="l" rtl="0">
              <a:lnSpc>
                <a:spcPct val="90000"/>
              </a:lnSpc>
              <a:spcBef>
                <a:spcPts val="0"/>
              </a:spcBef>
              <a:spcAft>
                <a:spcPts val="0"/>
              </a:spcAft>
              <a:buNone/>
            </a:pPr>
            <a:endParaRPr lang="en-US" b="1" i="1" u="sng" dirty="0"/>
          </a:p>
          <a:p>
            <a:pPr marL="0" lvl="0" indent="0" algn="l" rtl="0">
              <a:lnSpc>
                <a:spcPct val="90000"/>
              </a:lnSpc>
              <a:spcBef>
                <a:spcPts val="0"/>
              </a:spcBef>
              <a:spcAft>
                <a:spcPts val="0"/>
              </a:spcAft>
              <a:buNone/>
            </a:pPr>
            <a:r>
              <a:rPr lang="en-US" dirty="0"/>
              <a:t>Note: A separate document will be provided later this coming week to describe this step</a:t>
            </a:r>
            <a:endParaRPr dirty="0"/>
          </a:p>
          <a:p>
            <a:pPr marL="0" lvl="0" indent="0" algn="l" rtl="0">
              <a:lnSpc>
                <a:spcPct val="90000"/>
              </a:lnSpc>
              <a:spcBef>
                <a:spcPts val="1000"/>
              </a:spcBef>
              <a:spcAft>
                <a:spcPts val="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Final Map (towards submission)</a:t>
            </a:r>
            <a:endParaRPr/>
          </a:p>
        </p:txBody>
      </p:sp>
      <p:cxnSp>
        <p:nvCxnSpPr>
          <p:cNvPr id="7" name="Straight Arrow Connector 6">
            <a:extLst>
              <a:ext uri="{FF2B5EF4-FFF2-40B4-BE49-F238E27FC236}">
                <a16:creationId xmlns:a16="http://schemas.microsoft.com/office/drawing/2014/main" id="{DA6BC2CF-0AE1-434D-B192-6A3DEB8834A0}"/>
              </a:ext>
            </a:extLst>
          </p:cNvPr>
          <p:cNvCxnSpPr>
            <a:cxnSpLocks/>
          </p:cNvCxnSpPr>
          <p:nvPr/>
        </p:nvCxnSpPr>
        <p:spPr>
          <a:xfrm>
            <a:off x="4745167" y="6652630"/>
            <a:ext cx="53329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1CD82BB-3A19-48AB-8979-A05B622F0E65}"/>
              </a:ext>
            </a:extLst>
          </p:cNvPr>
          <p:cNvSpPr txBox="1"/>
          <p:nvPr/>
        </p:nvSpPr>
        <p:spPr>
          <a:xfrm>
            <a:off x="5278457" y="6467964"/>
            <a:ext cx="965771" cy="369332"/>
          </a:xfrm>
          <a:prstGeom prst="rect">
            <a:avLst/>
          </a:prstGeom>
          <a:noFill/>
        </p:spPr>
        <p:txBody>
          <a:bodyPr wrap="square" rtlCol="0">
            <a:spAutoFit/>
          </a:bodyPr>
          <a:lstStyle/>
          <a:p>
            <a:r>
              <a:rPr lang="en-US" sz="1800" dirty="0"/>
              <a:t>x</a:t>
            </a:r>
          </a:p>
        </p:txBody>
      </p:sp>
      <p:cxnSp>
        <p:nvCxnSpPr>
          <p:cNvPr id="11" name="Straight Arrow Connector 10">
            <a:extLst>
              <a:ext uri="{FF2B5EF4-FFF2-40B4-BE49-F238E27FC236}">
                <a16:creationId xmlns:a16="http://schemas.microsoft.com/office/drawing/2014/main" id="{3B95E49D-AAA4-4851-9555-1145F32190E2}"/>
              </a:ext>
            </a:extLst>
          </p:cNvPr>
          <p:cNvCxnSpPr>
            <a:cxnSpLocks/>
          </p:cNvCxnSpPr>
          <p:nvPr/>
        </p:nvCxnSpPr>
        <p:spPr>
          <a:xfrm flipV="1">
            <a:off x="571555" y="3429000"/>
            <a:ext cx="0" cy="850299"/>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F8232E8-4F27-40BB-8554-D54EE8FA06D6}"/>
              </a:ext>
            </a:extLst>
          </p:cNvPr>
          <p:cNvSpPr txBox="1"/>
          <p:nvPr/>
        </p:nvSpPr>
        <p:spPr>
          <a:xfrm>
            <a:off x="217095" y="3073685"/>
            <a:ext cx="965771" cy="369332"/>
          </a:xfrm>
          <a:prstGeom prst="rect">
            <a:avLst/>
          </a:prstGeom>
          <a:noFill/>
        </p:spPr>
        <p:txBody>
          <a:bodyPr wrap="square" rtlCol="0">
            <a:spAutoFit/>
          </a:bodyPr>
          <a:lstStyle/>
          <a:p>
            <a:r>
              <a:rPr lang="en-US" sz="1800" dirty="0"/>
              <a:t>y</a:t>
            </a:r>
          </a:p>
        </p:txBody>
      </p:sp>
      <p:pic>
        <p:nvPicPr>
          <p:cNvPr id="6" name="Picture 5" descr="Diagram, engineering drawing&#10;&#10;Description automatically generated">
            <a:extLst>
              <a:ext uri="{FF2B5EF4-FFF2-40B4-BE49-F238E27FC236}">
                <a16:creationId xmlns:a16="http://schemas.microsoft.com/office/drawing/2014/main" id="{30017ABF-46BB-4065-BCDD-0DEED208AFC8}"/>
              </a:ext>
            </a:extLst>
          </p:cNvPr>
          <p:cNvPicPr>
            <a:picLocks noChangeAspect="1"/>
          </p:cNvPicPr>
          <p:nvPr/>
        </p:nvPicPr>
        <p:blipFill rotWithShape="1">
          <a:blip r:embed="rId3"/>
          <a:srcRect l="3293" t="2357" r="2230"/>
          <a:stretch/>
        </p:blipFill>
        <p:spPr>
          <a:xfrm>
            <a:off x="2234153" y="1508288"/>
            <a:ext cx="5948313" cy="432435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dirty="0"/>
              <a:t>Deliverables </a:t>
            </a:r>
            <a:endParaRPr dirty="0"/>
          </a:p>
        </p:txBody>
      </p:sp>
      <p:sp>
        <p:nvSpPr>
          <p:cNvPr id="200" name="Google Shape;200;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None/>
            </a:pPr>
            <a:r>
              <a:rPr lang="en-US" dirty="0"/>
              <a:t>Deliverables:</a:t>
            </a: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t>ReadMe.txt (Describing how to run the code in a txt format)</a:t>
            </a: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t>Source files for</a:t>
            </a:r>
            <a:endParaRPr dirty="0"/>
          </a:p>
          <a:p>
            <a:pPr marL="800100" lvl="1">
              <a:buSzPts val="2400"/>
            </a:pPr>
            <a:r>
              <a:rPr lang="en-US" dirty="0"/>
              <a:t>Student_name.py</a:t>
            </a:r>
          </a:p>
          <a:p>
            <a:pPr marL="800100" lvl="1">
              <a:buSzPts val="2400"/>
            </a:pPr>
            <a:r>
              <a:rPr lang="en-US" dirty="0"/>
              <a:t>GitHub repository link in the URL submission</a:t>
            </a:r>
          </a:p>
          <a:p>
            <a:pPr marL="800100" lvl="1">
              <a:buSzPts val="2400"/>
            </a:pPr>
            <a:r>
              <a:rPr lang="en-US" dirty="0"/>
              <a:t>Video recording (start and goal point can be random)</a:t>
            </a:r>
          </a:p>
          <a:p>
            <a:pPr marL="800100" lvl="1">
              <a:buSzPts val="2400"/>
            </a:pPr>
            <a:endParaRPr lang="en-US" dirty="0"/>
          </a:p>
          <a:p>
            <a:pPr marL="457200" lvl="1" indent="0">
              <a:buSzPts val="2400"/>
              <a:buNone/>
            </a:pPr>
            <a:r>
              <a:rPr lang="en-US" dirty="0"/>
              <a:t>Note: The code should accept start and goal points from the user</a:t>
            </a:r>
          </a:p>
          <a:p>
            <a:pPr marL="457200" lvl="1" indent="0">
              <a:buSzPts val="2400"/>
              <a:buNone/>
            </a:pPr>
            <a:endParaRPr lang="en-US" dirty="0"/>
          </a:p>
          <a:p>
            <a:pPr marL="800100" lvl="1">
              <a:buSzPts val="2400"/>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7" name="Google Shape;97;p14"/>
          <p:cNvSpPr txBox="1">
            <a:spLocks noGrp="1"/>
          </p:cNvSpPr>
          <p:nvPr>
            <p:ph type="sldNum" idx="12"/>
          </p:nvPr>
        </p:nvSpPr>
        <p:spPr>
          <a:xfrm>
            <a:off x="7819496"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pic>
        <p:nvPicPr>
          <p:cNvPr id="98" name="Google Shape;98;p14"/>
          <p:cNvPicPr preferRelativeResize="0"/>
          <p:nvPr/>
        </p:nvPicPr>
        <p:blipFill rotWithShape="1">
          <a:blip r:embed="rId3">
            <a:alphaModFix/>
          </a:blip>
          <a:srcRect/>
          <a:stretch/>
        </p:blipFill>
        <p:spPr>
          <a:xfrm>
            <a:off x="825662" y="846139"/>
            <a:ext cx="9144000" cy="6041571"/>
          </a:xfrm>
          <a:prstGeom prst="rect">
            <a:avLst/>
          </a:prstGeom>
          <a:noFill/>
          <a:ln>
            <a:noFill/>
          </a:ln>
        </p:spPr>
      </p:pic>
      <p:sp>
        <p:nvSpPr>
          <p:cNvPr id="99" name="Google Shape;99;p14"/>
          <p:cNvSpPr txBox="1"/>
          <p:nvPr/>
        </p:nvSpPr>
        <p:spPr>
          <a:xfrm>
            <a:off x="2799954" y="523081"/>
            <a:ext cx="1177158" cy="5811838"/>
          </a:xfrm>
          <a:prstGeom prst="rect">
            <a:avLst/>
          </a:prstGeom>
          <a:solidFill>
            <a:srgbClr val="B3C6E7">
              <a:alpha val="83921"/>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14"/>
          <p:cNvSpPr txBox="1"/>
          <p:nvPr/>
        </p:nvSpPr>
        <p:spPr>
          <a:xfrm>
            <a:off x="4167673" y="581456"/>
            <a:ext cx="1177158" cy="5811838"/>
          </a:xfrm>
          <a:prstGeom prst="rect">
            <a:avLst/>
          </a:prstGeom>
          <a:solidFill>
            <a:srgbClr val="B3C6E7">
              <a:alpha val="83921"/>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14"/>
          <p:cNvSpPr txBox="1"/>
          <p:nvPr/>
        </p:nvSpPr>
        <p:spPr>
          <a:xfrm>
            <a:off x="6921534" y="581456"/>
            <a:ext cx="1177158" cy="5811838"/>
          </a:xfrm>
          <a:prstGeom prst="rect">
            <a:avLst/>
          </a:prstGeom>
          <a:solidFill>
            <a:srgbClr val="B3C6E7">
              <a:alpha val="83921"/>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14"/>
          <p:cNvSpPr txBox="1"/>
          <p:nvPr/>
        </p:nvSpPr>
        <p:spPr>
          <a:xfrm>
            <a:off x="8288788" y="590692"/>
            <a:ext cx="1177158" cy="5811838"/>
          </a:xfrm>
          <a:prstGeom prst="rect">
            <a:avLst/>
          </a:prstGeom>
          <a:solidFill>
            <a:srgbClr val="B3C6E7">
              <a:alpha val="83921"/>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15"/>
          <p:cNvPicPr preferRelativeResize="0"/>
          <p:nvPr/>
        </p:nvPicPr>
        <p:blipFill>
          <a:blip r:embed="rId3">
            <a:alphaModFix/>
          </a:blip>
          <a:stretch>
            <a:fillRect/>
          </a:stretch>
        </p:blipFill>
        <p:spPr>
          <a:xfrm>
            <a:off x="1557451" y="155544"/>
            <a:ext cx="8447675" cy="6335750"/>
          </a:xfrm>
          <a:prstGeom prst="rect">
            <a:avLst/>
          </a:prstGeom>
          <a:noFill/>
          <a:ln>
            <a:noFill/>
          </a:ln>
        </p:spPr>
      </p:pic>
      <p:sp>
        <p:nvSpPr>
          <p:cNvPr id="108" name="Google Shape;108;p15"/>
          <p:cNvSpPr txBox="1"/>
          <p:nvPr/>
        </p:nvSpPr>
        <p:spPr>
          <a:xfrm>
            <a:off x="3869950" y="3434200"/>
            <a:ext cx="2209800" cy="42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09" name="Google Shape;109;p15"/>
          <p:cNvSpPr/>
          <p:nvPr/>
        </p:nvSpPr>
        <p:spPr>
          <a:xfrm>
            <a:off x="3807850" y="3197042"/>
            <a:ext cx="2271900" cy="508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txBox="1"/>
          <p:nvPr/>
        </p:nvSpPr>
        <p:spPr>
          <a:xfrm>
            <a:off x="3886200" y="3173945"/>
            <a:ext cx="2209800" cy="42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a:ea typeface="Calibri"/>
                <a:cs typeface="Calibri"/>
                <a:sym typeface="Calibri"/>
              </a:rPr>
              <a:t>Perform the actions and generate new nodes</a:t>
            </a:r>
            <a:endParaRPr dirty="0">
              <a:latin typeface="Calibri"/>
              <a:ea typeface="Calibri"/>
              <a:cs typeface="Calibri"/>
              <a:sym typeface="Calibri"/>
            </a:endParaRPr>
          </a:p>
        </p:txBody>
      </p:sp>
      <p:sp>
        <p:nvSpPr>
          <p:cNvPr id="3" name="Rectangle 2">
            <a:extLst>
              <a:ext uri="{FF2B5EF4-FFF2-40B4-BE49-F238E27FC236}">
                <a16:creationId xmlns:a16="http://schemas.microsoft.com/office/drawing/2014/main" id="{9F7ABBE6-C86B-444E-9CAC-89D76E9FC43B}"/>
              </a:ext>
            </a:extLst>
          </p:cNvPr>
          <p:cNvSpPr/>
          <p:nvPr/>
        </p:nvSpPr>
        <p:spPr>
          <a:xfrm>
            <a:off x="3807850" y="5821846"/>
            <a:ext cx="2271900" cy="861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new node with it's corresponding parent and cost information to the data structure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16"/>
          <p:cNvPicPr preferRelativeResize="0"/>
          <p:nvPr/>
        </p:nvPicPr>
        <p:blipFill>
          <a:blip r:embed="rId3">
            <a:alphaModFix/>
          </a:blip>
          <a:stretch>
            <a:fillRect/>
          </a:stretch>
        </p:blipFill>
        <p:spPr>
          <a:xfrm>
            <a:off x="4776866" y="588837"/>
            <a:ext cx="7772400" cy="5829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701A1-E8A6-4863-B4FF-C2B60582AE74}"/>
              </a:ext>
            </a:extLst>
          </p:cNvPr>
          <p:cNvSpPr>
            <a:spLocks noGrp="1"/>
          </p:cNvSpPr>
          <p:nvPr>
            <p:ph type="title"/>
          </p:nvPr>
        </p:nvSpPr>
        <p:spPr/>
        <p:txBody>
          <a:bodyPr/>
          <a:lstStyle/>
          <a:p>
            <a:r>
              <a:rPr lang="en-US" b="1" dirty="0">
                <a:solidFill>
                  <a:srgbClr val="0070C0"/>
                </a:solidFill>
              </a:rPr>
              <a:t>Pseudo code for Dijkstra Search</a:t>
            </a:r>
            <a:endParaRPr lang="en-US" dirty="0"/>
          </a:p>
        </p:txBody>
      </p:sp>
      <p:sp>
        <p:nvSpPr>
          <p:cNvPr id="3" name="Text Placeholder 2">
            <a:extLst>
              <a:ext uri="{FF2B5EF4-FFF2-40B4-BE49-F238E27FC236}">
                <a16:creationId xmlns:a16="http://schemas.microsoft.com/office/drawing/2014/main" id="{CB539533-22D3-4C6C-AEDC-5EA620FB90BA}"/>
              </a:ext>
            </a:extLst>
          </p:cNvPr>
          <p:cNvSpPr>
            <a:spLocks noGrp="1"/>
          </p:cNvSpPr>
          <p:nvPr>
            <p:ph type="body" idx="1"/>
          </p:nvPr>
        </p:nvSpPr>
        <p:spPr>
          <a:xfrm>
            <a:off x="1304818" y="1825625"/>
            <a:ext cx="10048982" cy="3938177"/>
          </a:xfrm>
        </p:spPr>
        <p:txBody>
          <a:bodyPr/>
          <a:lstStyle/>
          <a:p>
            <a:endParaRPr lang="en-US" dirty="0"/>
          </a:p>
          <a:p>
            <a:pPr marL="114300" indent="0">
              <a:buNone/>
            </a:pPr>
            <a:endParaRPr lang="en-US" dirty="0"/>
          </a:p>
          <a:p>
            <a:pPr marL="114300" indent="0">
              <a:buNone/>
            </a:pPr>
            <a:endParaRPr lang="en-US" dirty="0"/>
          </a:p>
          <a:p>
            <a:pPr marL="114300" indent="0">
              <a:buNone/>
            </a:pPr>
            <a:endParaRPr lang="en-US" dirty="0"/>
          </a:p>
          <a:p>
            <a:endParaRPr lang="en-US" dirty="0"/>
          </a:p>
          <a:p>
            <a:endParaRPr lang="en-US" dirty="0"/>
          </a:p>
          <a:p>
            <a:endParaRPr lang="en-US" dirty="0"/>
          </a:p>
          <a:p>
            <a:endParaRPr lang="en-US" dirty="0"/>
          </a:p>
          <a:p>
            <a:pPr marL="114300" indent="0">
              <a:buNone/>
            </a:pPr>
            <a:endParaRPr lang="en-US" sz="1000" dirty="0"/>
          </a:p>
          <a:p>
            <a:pPr marL="114300" indent="0">
              <a:buNone/>
            </a:pPr>
            <a:r>
              <a:rPr lang="en-US" dirty="0"/>
              <a:t>Going through the pseudo code is highly recommended</a:t>
            </a:r>
          </a:p>
          <a:p>
            <a:endParaRPr lang="en-US" dirty="0"/>
          </a:p>
        </p:txBody>
      </p:sp>
      <p:pic>
        <p:nvPicPr>
          <p:cNvPr id="5" name="Picture 4">
            <a:extLst>
              <a:ext uri="{FF2B5EF4-FFF2-40B4-BE49-F238E27FC236}">
                <a16:creationId xmlns:a16="http://schemas.microsoft.com/office/drawing/2014/main" id="{1761B98C-385C-4515-955E-D44936CFF458}"/>
              </a:ext>
            </a:extLst>
          </p:cNvPr>
          <p:cNvPicPr>
            <a:picLocks noChangeAspect="1"/>
          </p:cNvPicPr>
          <p:nvPr/>
        </p:nvPicPr>
        <p:blipFill rotWithShape="1">
          <a:blip r:embed="rId2"/>
          <a:srcRect b="4981"/>
          <a:stretch/>
        </p:blipFill>
        <p:spPr>
          <a:xfrm>
            <a:off x="1960919" y="1344030"/>
            <a:ext cx="5770559" cy="4892383"/>
          </a:xfrm>
          <a:prstGeom prst="rect">
            <a:avLst/>
          </a:prstGeom>
        </p:spPr>
      </p:pic>
    </p:spTree>
    <p:extLst>
      <p:ext uri="{BB962C8B-B14F-4D97-AF65-F5344CB8AC3E}">
        <p14:creationId xmlns:p14="http://schemas.microsoft.com/office/powerpoint/2010/main" val="3006995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810492" y="226585"/>
            <a:ext cx="10515600" cy="1325563"/>
          </a:xfrm>
          <a:prstGeom prst="rect">
            <a:avLst/>
          </a:prstGeom>
          <a:noFill/>
          <a:ln>
            <a:noFill/>
          </a:ln>
        </p:spPr>
        <p:txBody>
          <a:bodyPr spcFirstLastPara="1" wrap="square" lIns="91425" tIns="45700" rIns="91425" bIns="45700" anchor="ctr" anchorCtr="0">
            <a:noAutofit/>
          </a:bodyPr>
          <a:lstStyle/>
          <a:p>
            <a:pPr lvl="0" algn="ctr">
              <a:buSzPts val="4400"/>
            </a:pPr>
            <a:r>
              <a:rPr lang="en-US" dirty="0"/>
              <a:t>Project 2 Description</a:t>
            </a:r>
            <a:br>
              <a:rPr lang="en-US" dirty="0"/>
            </a:br>
            <a:r>
              <a:rPr lang="en-US" dirty="0">
                <a:solidFill>
                  <a:srgbClr val="FF0000"/>
                </a:solidFill>
              </a:rPr>
              <a:t>(Retain from previous project)</a:t>
            </a:r>
            <a:endParaRPr dirty="0"/>
          </a:p>
        </p:txBody>
      </p:sp>
      <p:sp>
        <p:nvSpPr>
          <p:cNvPr id="121" name="Google Shape;121;p17"/>
          <p:cNvSpPr txBox="1">
            <a:spLocks noGrp="1"/>
          </p:cNvSpPr>
          <p:nvPr>
            <p:ph type="body" idx="1"/>
          </p:nvPr>
        </p:nvSpPr>
        <p:spPr>
          <a:xfrm>
            <a:off x="1023050" y="1578655"/>
            <a:ext cx="10515600" cy="5052759"/>
          </a:xfrm>
          <a:prstGeom prst="rect">
            <a:avLst/>
          </a:prstGeom>
          <a:noFill/>
          <a:ln>
            <a:noFill/>
          </a:ln>
        </p:spPr>
        <p:txBody>
          <a:bodyPr spcFirstLastPara="1" wrap="square" lIns="91425" tIns="45700" rIns="91425" bIns="45700" anchor="t" anchorCtr="0">
            <a:noAutofit/>
          </a:bodyPr>
          <a:lstStyle/>
          <a:p>
            <a:pPr marL="0" lvl="0" indent="0" algn="l" rtl="0">
              <a:lnSpc>
                <a:spcPct val="70000"/>
              </a:lnSpc>
              <a:spcBef>
                <a:spcPts val="0"/>
              </a:spcBef>
              <a:spcAft>
                <a:spcPts val="0"/>
              </a:spcAft>
              <a:buClr>
                <a:schemeClr val="dk1"/>
              </a:buClr>
              <a:buSzPts val="1960"/>
              <a:buNone/>
            </a:pPr>
            <a:endParaRPr sz="1960" dirty="0"/>
          </a:p>
          <a:p>
            <a:pPr marL="0" lvl="0" indent="0" algn="l" rtl="0">
              <a:lnSpc>
                <a:spcPct val="70000"/>
              </a:lnSpc>
              <a:spcBef>
                <a:spcPts val="0"/>
              </a:spcBef>
              <a:spcAft>
                <a:spcPts val="0"/>
              </a:spcAft>
              <a:buClr>
                <a:schemeClr val="dk1"/>
              </a:buClr>
              <a:buSzPts val="1960"/>
              <a:buNone/>
            </a:pPr>
            <a:endParaRPr sz="1960" dirty="0"/>
          </a:p>
          <a:p>
            <a:pPr marL="0" lvl="0" indent="0" algn="l" rtl="0">
              <a:lnSpc>
                <a:spcPct val="70000"/>
              </a:lnSpc>
              <a:spcBef>
                <a:spcPts val="1000"/>
              </a:spcBef>
              <a:spcAft>
                <a:spcPts val="0"/>
              </a:spcAft>
              <a:buNone/>
            </a:pPr>
            <a:endParaRPr sz="1960" dirty="0"/>
          </a:p>
          <a:p>
            <a:pPr marL="0" lvl="0" indent="0" algn="l" rtl="0">
              <a:lnSpc>
                <a:spcPct val="70000"/>
              </a:lnSpc>
              <a:spcBef>
                <a:spcPts val="1000"/>
              </a:spcBef>
              <a:spcAft>
                <a:spcPts val="0"/>
              </a:spcAft>
              <a:buNone/>
            </a:pPr>
            <a:endParaRPr sz="1960" dirty="0"/>
          </a:p>
          <a:p>
            <a:pPr marL="0" lvl="0" indent="0" algn="l" rtl="0">
              <a:lnSpc>
                <a:spcPct val="70000"/>
              </a:lnSpc>
              <a:spcBef>
                <a:spcPts val="1000"/>
              </a:spcBef>
              <a:spcAft>
                <a:spcPts val="0"/>
              </a:spcAft>
              <a:buNone/>
            </a:pPr>
            <a:endParaRPr sz="1960" dirty="0"/>
          </a:p>
          <a:p>
            <a:pPr marL="0" lvl="0" indent="0" algn="l" rtl="0">
              <a:lnSpc>
                <a:spcPct val="70000"/>
              </a:lnSpc>
              <a:spcBef>
                <a:spcPts val="1000"/>
              </a:spcBef>
              <a:spcAft>
                <a:spcPts val="0"/>
              </a:spcAft>
              <a:buNone/>
            </a:pPr>
            <a:endParaRPr sz="1960" dirty="0"/>
          </a:p>
          <a:p>
            <a:pPr marL="0" lvl="0" indent="0" algn="l" rtl="0">
              <a:lnSpc>
                <a:spcPct val="70000"/>
              </a:lnSpc>
              <a:spcBef>
                <a:spcPts val="1000"/>
              </a:spcBef>
              <a:spcAft>
                <a:spcPts val="0"/>
              </a:spcAft>
              <a:buNone/>
            </a:pPr>
            <a:endParaRPr sz="1960" dirty="0"/>
          </a:p>
          <a:p>
            <a:pPr marL="0" lvl="0" indent="0" algn="just" rtl="0">
              <a:lnSpc>
                <a:spcPct val="100000"/>
              </a:lnSpc>
              <a:spcBef>
                <a:spcPts val="1000"/>
              </a:spcBef>
              <a:spcAft>
                <a:spcPts val="0"/>
              </a:spcAft>
              <a:buClr>
                <a:schemeClr val="dk1"/>
              </a:buClr>
              <a:buSzPts val="1960"/>
              <a:buNone/>
            </a:pPr>
            <a:endParaRPr sz="1960" b="1" dirty="0"/>
          </a:p>
          <a:p>
            <a:pPr marL="0" lvl="0" indent="0" algn="just" rtl="0">
              <a:lnSpc>
                <a:spcPct val="100000"/>
              </a:lnSpc>
              <a:spcBef>
                <a:spcPts val="1000"/>
              </a:spcBef>
              <a:spcAft>
                <a:spcPts val="0"/>
              </a:spcAft>
              <a:buClr>
                <a:schemeClr val="dk1"/>
              </a:buClr>
              <a:buSzPts val="1960"/>
              <a:buNone/>
            </a:pPr>
            <a:endParaRPr lang="en-US" sz="1960" b="1" dirty="0"/>
          </a:p>
          <a:p>
            <a:pPr marL="0" lvl="0" indent="0" algn="just" rtl="0">
              <a:lnSpc>
                <a:spcPct val="100000"/>
              </a:lnSpc>
              <a:spcBef>
                <a:spcPts val="1000"/>
              </a:spcBef>
              <a:spcAft>
                <a:spcPts val="0"/>
              </a:spcAft>
              <a:buClr>
                <a:schemeClr val="dk1"/>
              </a:buClr>
              <a:buSzPts val="1960"/>
              <a:buNone/>
            </a:pPr>
            <a:r>
              <a:rPr lang="en-US" sz="1960" b="1" dirty="0"/>
              <a:t>Project Assumption: </a:t>
            </a:r>
            <a:r>
              <a:rPr lang="en-US" sz="1960" dirty="0"/>
              <a:t>Workspace is an 8 connected space, that means now you can move the robot in up, down, left, right &amp; diagonally between up-left, up-right, down-left and down-right directions. </a:t>
            </a:r>
          </a:p>
          <a:p>
            <a:pPr marL="0" lvl="0" indent="0" algn="just" rtl="0">
              <a:lnSpc>
                <a:spcPct val="100000"/>
              </a:lnSpc>
              <a:spcBef>
                <a:spcPts val="1000"/>
              </a:spcBef>
              <a:spcAft>
                <a:spcPts val="0"/>
              </a:spcAft>
              <a:buClr>
                <a:schemeClr val="dk1"/>
              </a:buClr>
              <a:buSzPts val="1960"/>
              <a:buNone/>
            </a:pPr>
            <a:endParaRPr sz="1960" b="1" dirty="0"/>
          </a:p>
          <a:p>
            <a:pPr marL="0" lvl="0" indent="0" algn="ctr" rtl="0">
              <a:lnSpc>
                <a:spcPct val="100000"/>
              </a:lnSpc>
              <a:spcBef>
                <a:spcPts val="1000"/>
              </a:spcBef>
              <a:spcAft>
                <a:spcPts val="0"/>
              </a:spcAft>
              <a:buClr>
                <a:schemeClr val="dk1"/>
              </a:buClr>
              <a:buSzPts val="1960"/>
              <a:buNone/>
            </a:pPr>
            <a:r>
              <a:rPr lang="en-US" b="1" dirty="0"/>
              <a:t>Action sets= {(1,0), (-1,0), (0,1), (0,-1), (1,1), (-1,1),(1,-1),(-1,-1)}</a:t>
            </a:r>
            <a:endParaRPr b="1" dirty="0"/>
          </a:p>
          <a:p>
            <a:pPr marL="228600" lvl="0" indent="-104140" algn="l" rtl="0">
              <a:lnSpc>
                <a:spcPct val="70000"/>
              </a:lnSpc>
              <a:spcBef>
                <a:spcPts val="1000"/>
              </a:spcBef>
              <a:spcAft>
                <a:spcPts val="0"/>
              </a:spcAft>
              <a:buClr>
                <a:schemeClr val="dk1"/>
              </a:buClr>
              <a:buSzPts val="1960"/>
              <a:buNone/>
            </a:pPr>
            <a:endParaRPr sz="1960" dirty="0"/>
          </a:p>
          <a:p>
            <a:pPr marL="0" lvl="0" indent="0" algn="l" rtl="0">
              <a:lnSpc>
                <a:spcPct val="70000"/>
              </a:lnSpc>
              <a:spcBef>
                <a:spcPts val="1000"/>
              </a:spcBef>
              <a:spcAft>
                <a:spcPts val="0"/>
              </a:spcAft>
              <a:buClr>
                <a:schemeClr val="dk1"/>
              </a:buClr>
              <a:buSzPts val="1960"/>
              <a:buNone/>
            </a:pPr>
            <a:endParaRPr sz="1960" dirty="0"/>
          </a:p>
          <a:p>
            <a:pPr marL="0" lvl="0" indent="0" algn="l" rtl="0">
              <a:lnSpc>
                <a:spcPct val="70000"/>
              </a:lnSpc>
              <a:spcBef>
                <a:spcPts val="1000"/>
              </a:spcBef>
              <a:spcAft>
                <a:spcPts val="0"/>
              </a:spcAft>
              <a:buClr>
                <a:schemeClr val="dk1"/>
              </a:buClr>
              <a:buSzPts val="1960"/>
              <a:buNone/>
            </a:pPr>
            <a:endParaRPr sz="1960" dirty="0"/>
          </a:p>
          <a:p>
            <a:pPr marL="228600" lvl="0" indent="-104140" algn="l" rtl="0">
              <a:lnSpc>
                <a:spcPct val="70000"/>
              </a:lnSpc>
              <a:spcBef>
                <a:spcPts val="1000"/>
              </a:spcBef>
              <a:spcAft>
                <a:spcPts val="0"/>
              </a:spcAft>
              <a:buClr>
                <a:schemeClr val="dk1"/>
              </a:buClr>
              <a:buSzPts val="1960"/>
              <a:buNone/>
            </a:pPr>
            <a:endParaRPr sz="1960" dirty="0"/>
          </a:p>
          <a:p>
            <a:pPr marL="228600" lvl="0" indent="-104140" algn="l" rtl="0">
              <a:lnSpc>
                <a:spcPct val="70000"/>
              </a:lnSpc>
              <a:spcBef>
                <a:spcPts val="1000"/>
              </a:spcBef>
              <a:spcAft>
                <a:spcPts val="0"/>
              </a:spcAft>
              <a:buClr>
                <a:schemeClr val="dk1"/>
              </a:buClr>
              <a:buSzPts val="1960"/>
              <a:buNone/>
            </a:pPr>
            <a:endParaRPr sz="1960" dirty="0"/>
          </a:p>
        </p:txBody>
      </p:sp>
      <p:pic>
        <p:nvPicPr>
          <p:cNvPr id="3" name="Picture 2">
            <a:extLst>
              <a:ext uri="{FF2B5EF4-FFF2-40B4-BE49-F238E27FC236}">
                <a16:creationId xmlns:a16="http://schemas.microsoft.com/office/drawing/2014/main" id="{D97299BB-0338-4157-AA7A-E8D1954A415B}"/>
              </a:ext>
            </a:extLst>
          </p:cNvPr>
          <p:cNvPicPr>
            <a:picLocks noChangeAspect="1"/>
          </p:cNvPicPr>
          <p:nvPr/>
        </p:nvPicPr>
        <p:blipFill>
          <a:blip r:embed="rId3"/>
          <a:stretch>
            <a:fillRect/>
          </a:stretch>
        </p:blipFill>
        <p:spPr>
          <a:xfrm>
            <a:off x="3994850" y="1416602"/>
            <a:ext cx="4572000" cy="30384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just" rtl="0">
              <a:lnSpc>
                <a:spcPct val="100000"/>
              </a:lnSpc>
              <a:spcBef>
                <a:spcPts val="1000"/>
              </a:spcBef>
              <a:spcAft>
                <a:spcPts val="0"/>
              </a:spcAft>
              <a:buClr>
                <a:schemeClr val="dk1"/>
              </a:buClr>
              <a:buSzPts val="1960"/>
              <a:buFont typeface="Arial"/>
              <a:buNone/>
            </a:pPr>
            <a:endParaRPr sz="1960" b="1" dirty="0"/>
          </a:p>
          <a:p>
            <a:pPr marL="0" lvl="0" indent="0" algn="just" rtl="0">
              <a:lnSpc>
                <a:spcPct val="100000"/>
              </a:lnSpc>
              <a:spcBef>
                <a:spcPts val="1000"/>
              </a:spcBef>
              <a:spcAft>
                <a:spcPts val="0"/>
              </a:spcAft>
              <a:buNone/>
            </a:pPr>
            <a:r>
              <a:rPr lang="en-US" sz="1960" dirty="0"/>
              <a:t>1) Check the feasibility of all inputs/outputs </a:t>
            </a:r>
            <a:r>
              <a:rPr lang="en-US" sz="1960" dirty="0">
                <a:solidFill>
                  <a:schemeClr val="tx1"/>
                </a:solidFill>
              </a:rPr>
              <a:t>(if user gives start and goal nodes that are in the obstacle space they should be informed by a message and they should try again).  </a:t>
            </a:r>
            <a:r>
              <a:rPr lang="en-US" sz="1960" dirty="0">
                <a:solidFill>
                  <a:srgbClr val="FF0000"/>
                </a:solidFill>
              </a:rPr>
              <a:t>(retain from previous project)</a:t>
            </a:r>
            <a:endParaRPr sz="1960" dirty="0">
              <a:solidFill>
                <a:schemeClr val="tx1"/>
              </a:solidFill>
            </a:endParaRPr>
          </a:p>
          <a:p>
            <a:pPr marL="0" lvl="0" indent="0" algn="just" rtl="0">
              <a:lnSpc>
                <a:spcPct val="100000"/>
              </a:lnSpc>
              <a:spcBef>
                <a:spcPts val="1000"/>
              </a:spcBef>
              <a:spcAft>
                <a:spcPts val="0"/>
              </a:spcAft>
              <a:buNone/>
            </a:pPr>
            <a:r>
              <a:rPr lang="en-US" sz="1960" dirty="0"/>
              <a:t>2) Implement Dijkstra’s Algorithm to find a path between start and end point on a given map for a mobile robot (radius = 10; clearance = 5).</a:t>
            </a:r>
          </a:p>
          <a:p>
            <a:pPr marL="0" lvl="0" indent="0" algn="just" rtl="0">
              <a:lnSpc>
                <a:spcPct val="100000"/>
              </a:lnSpc>
              <a:spcBef>
                <a:spcPts val="1000"/>
              </a:spcBef>
              <a:spcAft>
                <a:spcPts val="0"/>
              </a:spcAft>
              <a:buNone/>
            </a:pPr>
            <a:r>
              <a:rPr lang="en-US" sz="1960" dirty="0"/>
              <a:t>3) Your code must output an animation of optimal path generation between start and goal point on the map. You need to show both the node exploration as well as the optimal path generated. (Some useful tools for simulation are OpenCV/</a:t>
            </a:r>
            <a:r>
              <a:rPr lang="en-US" sz="1960" dirty="0" err="1"/>
              <a:t>Pygame</a:t>
            </a:r>
            <a:r>
              <a:rPr lang="en-US" sz="1960" dirty="0"/>
              <a:t>/Matplotlib). </a:t>
            </a:r>
            <a:r>
              <a:rPr lang="en-US" sz="1960" dirty="0">
                <a:solidFill>
                  <a:srgbClr val="FF0000"/>
                </a:solidFill>
              </a:rPr>
              <a:t>(retain from previous project)</a:t>
            </a:r>
            <a:endParaRPr lang="en-US" dirty="0"/>
          </a:p>
        </p:txBody>
      </p:sp>
      <p:sp>
        <p:nvSpPr>
          <p:cNvPr id="129" name="Google Shape;129;p18"/>
          <p:cNvSpPr txBox="1">
            <a:spLocks noGrp="1"/>
          </p:cNvSpPr>
          <p:nvPr>
            <p:ph type="title"/>
          </p:nvPr>
        </p:nvSpPr>
        <p:spPr>
          <a:xfrm>
            <a:off x="962892" y="378985"/>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dirty="0"/>
              <a:t>Project 3 Description</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Clearance </a:t>
            </a:r>
            <a:endParaRPr/>
          </a:p>
        </p:txBody>
      </p:sp>
      <p:sp>
        <p:nvSpPr>
          <p:cNvPr id="154" name="Google Shape;154;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Clearance is a maximum distance between the obstacle and the extreme point of the rigid robot.</a:t>
            </a:r>
            <a:endParaRPr/>
          </a:p>
          <a:p>
            <a:pPr marL="228600" lvl="0" indent="-50800" algn="l" rtl="0">
              <a:lnSpc>
                <a:spcPct val="90000"/>
              </a:lnSpc>
              <a:spcBef>
                <a:spcPts val="1000"/>
              </a:spcBef>
              <a:spcAft>
                <a:spcPts val="0"/>
              </a:spcAft>
              <a:buClr>
                <a:schemeClr val="dk1"/>
              </a:buClr>
              <a:buSzPts val="2800"/>
              <a:buNone/>
            </a:pPr>
            <a:endParaRPr/>
          </a:p>
        </p:txBody>
      </p:sp>
      <p:pic>
        <p:nvPicPr>
          <p:cNvPr id="155" name="Google Shape;155;p22"/>
          <p:cNvPicPr preferRelativeResize="0"/>
          <p:nvPr/>
        </p:nvPicPr>
        <p:blipFill rotWithShape="1">
          <a:blip r:embed="rId3">
            <a:alphaModFix/>
          </a:blip>
          <a:srcRect/>
          <a:stretch/>
        </p:blipFill>
        <p:spPr>
          <a:xfrm>
            <a:off x="4817634" y="3084197"/>
            <a:ext cx="2556732" cy="26786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3"/>
          <p:cNvPicPr preferRelativeResize="0"/>
          <p:nvPr/>
        </p:nvPicPr>
        <p:blipFill>
          <a:blip r:embed="rId3">
            <a:alphaModFix/>
          </a:blip>
          <a:stretch>
            <a:fillRect/>
          </a:stretch>
        </p:blipFill>
        <p:spPr>
          <a:xfrm>
            <a:off x="1100137" y="951805"/>
            <a:ext cx="9991725" cy="45434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563</TotalTime>
  <Words>688</Words>
  <Application>Microsoft Office PowerPoint</Application>
  <PresentationFormat>Widescreen</PresentationFormat>
  <Paragraphs>79</Paragraphs>
  <Slides>17</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Cambria Math</vt:lpstr>
      <vt:lpstr>Office Theme</vt:lpstr>
      <vt:lpstr>Project 3 Phase 1: Implementation Dijkstra algorithm for a mobile Robot</vt:lpstr>
      <vt:lpstr>PowerPoint Presentation</vt:lpstr>
      <vt:lpstr>PowerPoint Presentation</vt:lpstr>
      <vt:lpstr>PowerPoint Presentation</vt:lpstr>
      <vt:lpstr>Pseudo code for Dijkstra Search</vt:lpstr>
      <vt:lpstr>Project 2 Description (Retain from previous project)</vt:lpstr>
      <vt:lpstr>Project 3 Description</vt:lpstr>
      <vt:lpstr>Clearance </vt:lpstr>
      <vt:lpstr>PowerPoint Presentation</vt:lpstr>
      <vt:lpstr>Visualization</vt:lpstr>
      <vt:lpstr>Step 1) Define the actions in a mathematical format  (Retain from previous project)</vt:lpstr>
      <vt:lpstr>Step 2) Find mathematical representation of free space (Retain from previous project) </vt:lpstr>
      <vt:lpstr>Step 3) Generate the graph (Retain from previous project)</vt:lpstr>
      <vt:lpstr>Step 4) Find the optimal path (Backtracking) (Retain from previous project)</vt:lpstr>
      <vt:lpstr>Step 5) Represent the optimal path (Retain from previous project)</vt:lpstr>
      <vt:lpstr>Final Map (towards submission)</vt:lpstr>
      <vt:lpstr>Deliverables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Implementation of Dijkstra algorithm for a Point and Rigid Robot</dc:title>
  <dc:creator>Reza Monfaredi</dc:creator>
  <cp:lastModifiedBy>Monfaredi, Reza</cp:lastModifiedBy>
  <cp:revision>42</cp:revision>
  <dcterms:modified xsi:type="dcterms:W3CDTF">2021-03-12T05:11:32Z</dcterms:modified>
</cp:coreProperties>
</file>