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2"/>
  </p:notesMasterIdLst>
  <p:sldIdLst>
    <p:sldId id="430" r:id="rId2"/>
    <p:sldId id="350" r:id="rId3"/>
    <p:sldId id="331" r:id="rId4"/>
    <p:sldId id="432" r:id="rId5"/>
    <p:sldId id="260" r:id="rId6"/>
    <p:sldId id="433" r:id="rId7"/>
    <p:sldId id="332" r:id="rId8"/>
    <p:sldId id="359" r:id="rId9"/>
    <p:sldId id="274" r:id="rId10"/>
    <p:sldId id="434" r:id="rId11"/>
    <p:sldId id="334" r:id="rId12"/>
    <p:sldId id="275" r:id="rId13"/>
    <p:sldId id="315" r:id="rId14"/>
    <p:sldId id="316" r:id="rId15"/>
    <p:sldId id="278" r:id="rId16"/>
    <p:sldId id="279" r:id="rId17"/>
    <p:sldId id="369" r:id="rId18"/>
    <p:sldId id="370" r:id="rId19"/>
    <p:sldId id="371" r:id="rId20"/>
    <p:sldId id="372" r:id="rId21"/>
    <p:sldId id="373" r:id="rId22"/>
    <p:sldId id="42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426" r:id="rId33"/>
    <p:sldId id="385" r:id="rId34"/>
    <p:sldId id="428" r:id="rId35"/>
    <p:sldId id="386" r:id="rId36"/>
    <p:sldId id="387" r:id="rId37"/>
    <p:sldId id="388" r:id="rId38"/>
    <p:sldId id="389" r:id="rId39"/>
    <p:sldId id="390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27" r:id="rId58"/>
    <p:sldId id="411" r:id="rId59"/>
    <p:sldId id="416" r:id="rId60"/>
    <p:sldId id="431" r:id="rId6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 autoAdjust="0"/>
    <p:restoredTop sz="93875" autoAdjust="0"/>
  </p:normalViewPr>
  <p:slideViewPr>
    <p:cSldViewPr>
      <p:cViewPr varScale="1">
        <p:scale>
          <a:sx n="123" d="100"/>
          <a:sy n="123" d="100"/>
        </p:scale>
        <p:origin x="21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76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94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68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388" y="1663304"/>
            <a:ext cx="7515225" cy="1790700"/>
          </a:xfrm>
        </p:spPr>
        <p:txBody>
          <a:bodyPr>
            <a:normAutofit/>
          </a:bodyPr>
          <a:lstStyle/>
          <a:p>
            <a:r>
              <a:rPr lang="en-US" dirty="0"/>
              <a:t>CS 288 Intensive Programming in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Fall</a:t>
            </a:r>
            <a:r>
              <a:rPr lang="en-US" sz="2400"/>
              <a:t> </a:t>
            </a:r>
            <a:r>
              <a:rPr lang="en-US" sz="2400" dirty="0"/>
              <a:t>20</a:t>
            </a:r>
            <a:r>
              <a:rPr lang="en-US" altLang="zh-CN" sz="2400" dirty="0"/>
              <a:t>20</a:t>
            </a:r>
            <a:endParaRPr lang="en-US" sz="2400" dirty="0"/>
          </a:p>
          <a:p>
            <a:r>
              <a:rPr lang="en-US" sz="2400" dirty="0"/>
              <a:t>Professor </a:t>
            </a:r>
            <a:r>
              <a:rPr lang="en-US" altLang="zh-CN" sz="2400" dirty="0"/>
              <a:t>Shan</a:t>
            </a:r>
            <a:r>
              <a:rPr lang="en-US" sz="2400" dirty="0"/>
              <a:t>, </a:t>
            </a:r>
            <a:r>
              <a:rPr lang="en-US" altLang="zh-CN" sz="2400" dirty="0"/>
              <a:t>Jianchen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993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All the states in search form a </a:t>
            </a:r>
            <a:r>
              <a:rPr lang="en-US" b="1" dirty="0">
                <a:solidFill>
                  <a:srgbClr val="CC0099"/>
                </a:solidFill>
              </a:rPr>
              <a:t>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5840638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Nodes vs. states</a:t>
            </a:r>
          </a:p>
          <a:p>
            <a:pPr lvl="1"/>
            <a:r>
              <a:rPr lang="en-US" dirty="0"/>
              <a:t>A state is a representation of a physical configuration</a:t>
            </a:r>
          </a:p>
          <a:p>
            <a:pPr lvl="1"/>
            <a:r>
              <a:rPr lang="en-US" dirty="0"/>
              <a:t>A node is a data structure that is part of the search tree</a:t>
            </a:r>
          </a:p>
          <a:p>
            <a:pPr lvl="2"/>
            <a:r>
              <a:rPr lang="en-US" dirty="0"/>
              <a:t>Contains information about the current state and more (e.g., cost and pointers to link it to the fringe)</a:t>
            </a:r>
          </a:p>
          <a:p>
            <a:pPr lvl="1"/>
            <a:r>
              <a:rPr lang="en-US" dirty="0"/>
              <a:t>Multiple nodes may represent the same state</a:t>
            </a:r>
          </a:p>
          <a:p>
            <a:pPr lvl="2"/>
            <a:r>
              <a:rPr lang="en-US" dirty="0"/>
              <a:t>May not be merged (e.g. different costs)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67397" y="685800"/>
            <a:ext cx="3200403" cy="4380131"/>
            <a:chOff x="2362200" y="1792069"/>
            <a:chExt cx="3200403" cy="4380131"/>
          </a:xfrm>
        </p:grpSpPr>
        <p:sp>
          <p:nvSpPr>
            <p:cNvPr id="5" name="TextBox 4"/>
            <p:cNvSpPr txBox="1"/>
            <p:nvPr/>
          </p:nvSpPr>
          <p:spPr>
            <a:xfrm>
              <a:off x="2667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9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00012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85812" y="35814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>
              <a:off x="3955863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3346262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2949480" y="4670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362200" y="58674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2492283" y="5432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4533900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3924300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H="1">
              <a:off x="3406680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4092484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4549683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4702084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5159283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008970" y="1792069"/>
              <a:ext cx="1096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Starting state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36088" y="3048000"/>
              <a:ext cx="1226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Successor state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2590800"/>
              <a:ext cx="811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67000" y="5802868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Goal state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8100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76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419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000" y="56388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Think about: how are the multiple solutions represented in a search tree? </a:t>
            </a:r>
          </a:p>
        </p:txBody>
      </p:sp>
    </p:spTree>
    <p:extLst>
      <p:ext uri="{BB962C8B-B14F-4D97-AF65-F5344CB8AC3E}">
        <p14:creationId xmlns:p14="http://schemas.microsoft.com/office/powerpoint/2010/main" val="255812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/>
              <a:t>Tree Search Algorithm Outline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Initialize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C0099"/>
                </a:solidFill>
              </a:rPr>
              <a:t>fringe </a:t>
            </a:r>
            <a:r>
              <a:rPr lang="en-US" dirty="0"/>
              <a:t>using the </a:t>
            </a:r>
            <a:r>
              <a:rPr lang="en-US" b="1" dirty="0">
                <a:solidFill>
                  <a:srgbClr val="CC0099"/>
                </a:solidFill>
              </a:rPr>
              <a:t>starting state</a:t>
            </a:r>
          </a:p>
          <a:p>
            <a:r>
              <a:rPr lang="en-US" dirty="0"/>
              <a:t>While the fringe is not empty</a:t>
            </a:r>
          </a:p>
          <a:p>
            <a:pPr lvl="1"/>
            <a:r>
              <a:rPr lang="en-US" sz="3200" dirty="0"/>
              <a:t>Choose a fringe node according to </a:t>
            </a:r>
            <a:r>
              <a:rPr lang="en-US" sz="3200" b="1" dirty="0">
                <a:solidFill>
                  <a:srgbClr val="CC0099"/>
                </a:solidFill>
              </a:rPr>
              <a:t>search strategy </a:t>
            </a:r>
            <a:r>
              <a:rPr lang="en-US" sz="3200" dirty="0"/>
              <a:t>and remove it from fringe</a:t>
            </a:r>
          </a:p>
          <a:p>
            <a:pPr lvl="1"/>
            <a:r>
              <a:rPr lang="en-US" sz="3200" dirty="0"/>
              <a:t>Check and expand the node</a:t>
            </a:r>
          </a:p>
          <a:p>
            <a:pPr lvl="2"/>
            <a:r>
              <a:rPr lang="en-US" sz="2800" dirty="0"/>
              <a:t>If the node contains the </a:t>
            </a:r>
            <a:r>
              <a:rPr lang="en-US" sz="2800" b="1" dirty="0">
                <a:solidFill>
                  <a:srgbClr val="CC0099"/>
                </a:solidFill>
              </a:rPr>
              <a:t>goal state</a:t>
            </a:r>
            <a:r>
              <a:rPr lang="en-US" sz="2800" dirty="0"/>
              <a:t>, return solution</a:t>
            </a:r>
          </a:p>
          <a:p>
            <a:pPr lvl="2"/>
            <a:r>
              <a:rPr lang="en-US" sz="2800" dirty="0"/>
              <a:t>Otherwise, </a:t>
            </a:r>
            <a:r>
              <a:rPr lang="en-US" sz="3200" b="1" dirty="0">
                <a:solidFill>
                  <a:srgbClr val="CC0099"/>
                </a:solidFill>
              </a:rPr>
              <a:t>expand</a:t>
            </a:r>
            <a:r>
              <a:rPr lang="en-US" sz="3200" dirty="0"/>
              <a:t> the node and add its children to the fringe</a:t>
            </a:r>
          </a:p>
          <a:p>
            <a:pPr marL="0" indent="0">
              <a:buNone/>
            </a:pPr>
            <a:r>
              <a:rPr lang="en-US" sz="4000" dirty="0"/>
              <a:t>Note: Though it is tree search, you don’t need to actually build the tree structure (key data structure: fringe)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search example</a:t>
            </a:r>
          </a:p>
        </p:txBody>
      </p:sp>
      <p:pic>
        <p:nvPicPr>
          <p:cNvPr id="21508" name="Picture 4" descr="search-map1c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984" y="1673351"/>
            <a:ext cx="6986016" cy="1728216"/>
          </a:xfrm>
          <a:prstGeom prst="rect">
            <a:avLst/>
          </a:prstGeom>
          <a:noFill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362200" y="3810000"/>
            <a:ext cx="4691595" cy="2819400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search example</a:t>
            </a:r>
          </a:p>
        </p:txBody>
      </p:sp>
      <p:pic>
        <p:nvPicPr>
          <p:cNvPr id="75780" name="Picture 4" descr="search-map2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14413" y="1671638"/>
            <a:ext cx="6986587" cy="1724025"/>
          </a:xfrm>
          <a:noFill/>
          <a:ln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362200" y="3810000"/>
            <a:ext cx="4691595" cy="2819400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pic>
        <p:nvPicPr>
          <p:cNvPr id="76804" name="Picture 4" descr="search-map3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14413" y="1671638"/>
            <a:ext cx="6986587" cy="1724025"/>
          </a:xfrm>
          <a:noFill/>
          <a:ln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362200" y="3810000"/>
            <a:ext cx="4691595" cy="2819400"/>
          </a:xfrm>
          <a:prstGeom prst="rect">
            <a:avLst/>
          </a:prstGeom>
          <a:noFill/>
          <a:ln/>
        </p:spPr>
      </p:pic>
      <p:sp>
        <p:nvSpPr>
          <p:cNvPr id="8" name="Freeform 7"/>
          <p:cNvSpPr/>
          <p:nvPr/>
        </p:nvSpPr>
        <p:spPr>
          <a:xfrm>
            <a:off x="720456" y="1976894"/>
            <a:ext cx="7248472" cy="1426919"/>
          </a:xfrm>
          <a:custGeom>
            <a:avLst/>
            <a:gdLst>
              <a:gd name="connsiteX0" fmla="*/ 643180 w 7798231"/>
              <a:gd name="connsiteY0" fmla="*/ 700006 h 1560163"/>
              <a:gd name="connsiteX1" fmla="*/ 2859437 w 7798231"/>
              <a:gd name="connsiteY1" fmla="*/ 731003 h 1560163"/>
              <a:gd name="connsiteX2" fmla="*/ 4037309 w 7798231"/>
              <a:gd name="connsiteY2" fmla="*/ 591518 h 1560163"/>
              <a:gd name="connsiteX3" fmla="*/ 4688237 w 7798231"/>
              <a:gd name="connsiteY3" fmla="*/ 250556 h 1560163"/>
              <a:gd name="connsiteX4" fmla="*/ 6036590 w 7798231"/>
              <a:gd name="connsiteY4" fmla="*/ 18081 h 1560163"/>
              <a:gd name="connsiteX5" fmla="*/ 7555424 w 7798231"/>
              <a:gd name="connsiteY5" fmla="*/ 142067 h 1560163"/>
              <a:gd name="connsiteX6" fmla="*/ 7493431 w 7798231"/>
              <a:gd name="connsiteY6" fmla="*/ 622515 h 1560163"/>
              <a:gd name="connsiteX7" fmla="*/ 5943600 w 7798231"/>
              <a:gd name="connsiteY7" fmla="*/ 762000 h 1560163"/>
              <a:gd name="connsiteX8" fmla="*/ 4626244 w 7798231"/>
              <a:gd name="connsiteY8" fmla="*/ 560522 h 1560163"/>
              <a:gd name="connsiteX9" fmla="*/ 4130298 w 7798231"/>
              <a:gd name="connsiteY9" fmla="*/ 1056467 h 1560163"/>
              <a:gd name="connsiteX10" fmla="*/ 3665349 w 7798231"/>
              <a:gd name="connsiteY10" fmla="*/ 1521417 h 1560163"/>
              <a:gd name="connsiteX11" fmla="*/ 503695 w 7798231"/>
              <a:gd name="connsiteY11" fmla="*/ 1288942 h 1560163"/>
              <a:gd name="connsiteX12" fmla="*/ 643180 w 7798231"/>
              <a:gd name="connsiteY12" fmla="*/ 700006 h 1560163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399581 w 7571568"/>
              <a:gd name="connsiteY8" fmla="*/ 560522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5272"/>
              <a:gd name="connsiteX1" fmla="*/ 2632774 w 7571568"/>
              <a:gd name="connsiteY1" fmla="*/ 731003 h 1505272"/>
              <a:gd name="connsiteX2" fmla="*/ 3810646 w 7571568"/>
              <a:gd name="connsiteY2" fmla="*/ 591518 h 1505272"/>
              <a:gd name="connsiteX3" fmla="*/ 4461574 w 7571568"/>
              <a:gd name="connsiteY3" fmla="*/ 250556 h 1505272"/>
              <a:gd name="connsiteX4" fmla="*/ 5809927 w 7571568"/>
              <a:gd name="connsiteY4" fmla="*/ 18081 h 1505272"/>
              <a:gd name="connsiteX5" fmla="*/ 7328761 w 7571568"/>
              <a:gd name="connsiteY5" fmla="*/ 142067 h 1505272"/>
              <a:gd name="connsiteX6" fmla="*/ 7266768 w 7571568"/>
              <a:gd name="connsiteY6" fmla="*/ 622515 h 1505272"/>
              <a:gd name="connsiteX7" fmla="*/ 5716937 w 7571568"/>
              <a:gd name="connsiteY7" fmla="*/ 762000 h 1505272"/>
              <a:gd name="connsiteX8" fmla="*/ 3903635 w 7571568"/>
              <a:gd name="connsiteY8" fmla="*/ 1056467 h 1505272"/>
              <a:gd name="connsiteX9" fmla="*/ 2078710 w 7571568"/>
              <a:gd name="connsiteY9" fmla="*/ 1463298 h 1505272"/>
              <a:gd name="connsiteX10" fmla="*/ 277032 w 7571568"/>
              <a:gd name="connsiteY10" fmla="*/ 1288942 h 1505272"/>
              <a:gd name="connsiteX11" fmla="*/ 416517 w 7571568"/>
              <a:gd name="connsiteY11" fmla="*/ 700006 h 1505272"/>
              <a:gd name="connsiteX0" fmla="*/ 416517 w 7571568"/>
              <a:gd name="connsiteY0" fmla="*/ 700006 h 1505272"/>
              <a:gd name="connsiteX1" fmla="*/ 2632774 w 7571568"/>
              <a:gd name="connsiteY1" fmla="*/ 731003 h 1505272"/>
              <a:gd name="connsiteX2" fmla="*/ 3810646 w 7571568"/>
              <a:gd name="connsiteY2" fmla="*/ 591518 h 1505272"/>
              <a:gd name="connsiteX3" fmla="*/ 4461574 w 7571568"/>
              <a:gd name="connsiteY3" fmla="*/ 250556 h 1505272"/>
              <a:gd name="connsiteX4" fmla="*/ 5809927 w 7571568"/>
              <a:gd name="connsiteY4" fmla="*/ 18081 h 1505272"/>
              <a:gd name="connsiteX5" fmla="*/ 7328761 w 7571568"/>
              <a:gd name="connsiteY5" fmla="*/ 142067 h 1505272"/>
              <a:gd name="connsiteX6" fmla="*/ 7266768 w 7571568"/>
              <a:gd name="connsiteY6" fmla="*/ 622515 h 1505272"/>
              <a:gd name="connsiteX7" fmla="*/ 5716937 w 7571568"/>
              <a:gd name="connsiteY7" fmla="*/ 762000 h 1505272"/>
              <a:gd name="connsiteX8" fmla="*/ 3903635 w 7571568"/>
              <a:gd name="connsiteY8" fmla="*/ 1056467 h 1505272"/>
              <a:gd name="connsiteX9" fmla="*/ 2078710 w 7571568"/>
              <a:gd name="connsiteY9" fmla="*/ 1463298 h 1505272"/>
              <a:gd name="connsiteX10" fmla="*/ 277032 w 7571568"/>
              <a:gd name="connsiteY10" fmla="*/ 1288942 h 1505272"/>
              <a:gd name="connsiteX11" fmla="*/ 416517 w 7571568"/>
              <a:gd name="connsiteY11" fmla="*/ 700006 h 1505272"/>
              <a:gd name="connsiteX0" fmla="*/ 416517 w 7571568"/>
              <a:gd name="connsiteY0" fmla="*/ 700006 h 1518187"/>
              <a:gd name="connsiteX1" fmla="*/ 2632774 w 7571568"/>
              <a:gd name="connsiteY1" fmla="*/ 731003 h 1518187"/>
              <a:gd name="connsiteX2" fmla="*/ 3810646 w 7571568"/>
              <a:gd name="connsiteY2" fmla="*/ 591518 h 1518187"/>
              <a:gd name="connsiteX3" fmla="*/ 4461574 w 7571568"/>
              <a:gd name="connsiteY3" fmla="*/ 250556 h 1518187"/>
              <a:gd name="connsiteX4" fmla="*/ 5809927 w 7571568"/>
              <a:gd name="connsiteY4" fmla="*/ 18081 h 1518187"/>
              <a:gd name="connsiteX5" fmla="*/ 7328761 w 7571568"/>
              <a:gd name="connsiteY5" fmla="*/ 142067 h 1518187"/>
              <a:gd name="connsiteX6" fmla="*/ 7266768 w 7571568"/>
              <a:gd name="connsiteY6" fmla="*/ 622515 h 1518187"/>
              <a:gd name="connsiteX7" fmla="*/ 5716937 w 7571568"/>
              <a:gd name="connsiteY7" fmla="*/ 762000 h 1518187"/>
              <a:gd name="connsiteX8" fmla="*/ 3903635 w 7571568"/>
              <a:gd name="connsiteY8" fmla="*/ 1056467 h 1518187"/>
              <a:gd name="connsiteX9" fmla="*/ 2078710 w 7571568"/>
              <a:gd name="connsiteY9" fmla="*/ 1463298 h 1518187"/>
              <a:gd name="connsiteX10" fmla="*/ 277032 w 7571568"/>
              <a:gd name="connsiteY10" fmla="*/ 1288942 h 1518187"/>
              <a:gd name="connsiteX11" fmla="*/ 416517 w 7571568"/>
              <a:gd name="connsiteY11" fmla="*/ 700006 h 1518187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888709 w 7571568"/>
              <a:gd name="connsiteY7" fmla="*/ 625098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58438"/>
              <a:gd name="connsiteY0" fmla="*/ 633708 h 1435746"/>
              <a:gd name="connsiteX1" fmla="*/ 2632774 w 7558438"/>
              <a:gd name="connsiteY1" fmla="*/ 664705 h 1435746"/>
              <a:gd name="connsiteX2" fmla="*/ 3810646 w 7558438"/>
              <a:gd name="connsiteY2" fmla="*/ 525220 h 1435746"/>
              <a:gd name="connsiteX3" fmla="*/ 4461574 w 7558438"/>
              <a:gd name="connsiteY3" fmla="*/ 184258 h 1435746"/>
              <a:gd name="connsiteX4" fmla="*/ 5888709 w 7558438"/>
              <a:gd name="connsiteY4" fmla="*/ 101600 h 1435746"/>
              <a:gd name="connsiteX5" fmla="*/ 7328761 w 7558438"/>
              <a:gd name="connsiteY5" fmla="*/ 75769 h 1435746"/>
              <a:gd name="connsiteX6" fmla="*/ 7266768 w 7558438"/>
              <a:gd name="connsiteY6" fmla="*/ 556217 h 1435746"/>
              <a:gd name="connsiteX7" fmla="*/ 5888709 w 7558438"/>
              <a:gd name="connsiteY7" fmla="*/ 558800 h 1435746"/>
              <a:gd name="connsiteX8" fmla="*/ 3903635 w 7558438"/>
              <a:gd name="connsiteY8" fmla="*/ 990169 h 1435746"/>
              <a:gd name="connsiteX9" fmla="*/ 2078710 w 7558438"/>
              <a:gd name="connsiteY9" fmla="*/ 1397000 h 1435746"/>
              <a:gd name="connsiteX10" fmla="*/ 277032 w 7558438"/>
              <a:gd name="connsiteY10" fmla="*/ 1222644 h 1435746"/>
              <a:gd name="connsiteX11" fmla="*/ 416517 w 7558438"/>
              <a:gd name="connsiteY11" fmla="*/ 633708 h 1435746"/>
              <a:gd name="connsiteX0" fmla="*/ 416517 w 7558438"/>
              <a:gd name="connsiteY0" fmla="*/ 633708 h 1435746"/>
              <a:gd name="connsiteX1" fmla="*/ 2632774 w 7558438"/>
              <a:gd name="connsiteY1" fmla="*/ 664705 h 1435746"/>
              <a:gd name="connsiteX2" fmla="*/ 3810646 w 7558438"/>
              <a:gd name="connsiteY2" fmla="*/ 525220 h 1435746"/>
              <a:gd name="connsiteX3" fmla="*/ 4593309 w 7558438"/>
              <a:gd name="connsiteY3" fmla="*/ 101600 h 1435746"/>
              <a:gd name="connsiteX4" fmla="*/ 5888709 w 7558438"/>
              <a:gd name="connsiteY4" fmla="*/ 101600 h 1435746"/>
              <a:gd name="connsiteX5" fmla="*/ 7328761 w 7558438"/>
              <a:gd name="connsiteY5" fmla="*/ 75769 h 1435746"/>
              <a:gd name="connsiteX6" fmla="*/ 7266768 w 7558438"/>
              <a:gd name="connsiteY6" fmla="*/ 556217 h 1435746"/>
              <a:gd name="connsiteX7" fmla="*/ 5888709 w 7558438"/>
              <a:gd name="connsiteY7" fmla="*/ 558800 h 1435746"/>
              <a:gd name="connsiteX8" fmla="*/ 3903635 w 7558438"/>
              <a:gd name="connsiteY8" fmla="*/ 990169 h 1435746"/>
              <a:gd name="connsiteX9" fmla="*/ 2078710 w 7558438"/>
              <a:gd name="connsiteY9" fmla="*/ 1397000 h 1435746"/>
              <a:gd name="connsiteX10" fmla="*/ 277032 w 7558438"/>
              <a:gd name="connsiteY10" fmla="*/ 1222644 h 1435746"/>
              <a:gd name="connsiteX11" fmla="*/ 416517 w 7558438"/>
              <a:gd name="connsiteY11" fmla="*/ 633708 h 1435746"/>
              <a:gd name="connsiteX0" fmla="*/ 416517 w 7533037"/>
              <a:gd name="connsiteY0" fmla="*/ 688813 h 1490851"/>
              <a:gd name="connsiteX1" fmla="*/ 2632774 w 7533037"/>
              <a:gd name="connsiteY1" fmla="*/ 719810 h 1490851"/>
              <a:gd name="connsiteX2" fmla="*/ 3810646 w 7533037"/>
              <a:gd name="connsiteY2" fmla="*/ 580325 h 1490851"/>
              <a:gd name="connsiteX3" fmla="*/ 4593309 w 7533037"/>
              <a:gd name="connsiteY3" fmla="*/ 156705 h 1490851"/>
              <a:gd name="connsiteX4" fmla="*/ 6041109 w 7533037"/>
              <a:gd name="connsiteY4" fmla="*/ 4305 h 1490851"/>
              <a:gd name="connsiteX5" fmla="*/ 7328761 w 7533037"/>
              <a:gd name="connsiteY5" fmla="*/ 130874 h 1490851"/>
              <a:gd name="connsiteX6" fmla="*/ 7266768 w 7533037"/>
              <a:gd name="connsiteY6" fmla="*/ 611322 h 1490851"/>
              <a:gd name="connsiteX7" fmla="*/ 5888709 w 7533037"/>
              <a:gd name="connsiteY7" fmla="*/ 613905 h 1490851"/>
              <a:gd name="connsiteX8" fmla="*/ 3903635 w 7533037"/>
              <a:gd name="connsiteY8" fmla="*/ 1045274 h 1490851"/>
              <a:gd name="connsiteX9" fmla="*/ 2078710 w 7533037"/>
              <a:gd name="connsiteY9" fmla="*/ 1452105 h 1490851"/>
              <a:gd name="connsiteX10" fmla="*/ 277032 w 7533037"/>
              <a:gd name="connsiteY10" fmla="*/ 1277749 h 1490851"/>
              <a:gd name="connsiteX11" fmla="*/ 416517 w 7533037"/>
              <a:gd name="connsiteY11" fmla="*/ 688813 h 1490851"/>
              <a:gd name="connsiteX0" fmla="*/ 403817 w 7520337"/>
              <a:gd name="connsiteY0" fmla="*/ 688813 h 1426919"/>
              <a:gd name="connsiteX1" fmla="*/ 2620074 w 7520337"/>
              <a:gd name="connsiteY1" fmla="*/ 719810 h 1426919"/>
              <a:gd name="connsiteX2" fmla="*/ 3797946 w 7520337"/>
              <a:gd name="connsiteY2" fmla="*/ 580325 h 1426919"/>
              <a:gd name="connsiteX3" fmla="*/ 4580609 w 7520337"/>
              <a:gd name="connsiteY3" fmla="*/ 156705 h 1426919"/>
              <a:gd name="connsiteX4" fmla="*/ 6028409 w 7520337"/>
              <a:gd name="connsiteY4" fmla="*/ 4305 h 1426919"/>
              <a:gd name="connsiteX5" fmla="*/ 7316061 w 7520337"/>
              <a:gd name="connsiteY5" fmla="*/ 130874 h 1426919"/>
              <a:gd name="connsiteX6" fmla="*/ 7254068 w 7520337"/>
              <a:gd name="connsiteY6" fmla="*/ 611322 h 1426919"/>
              <a:gd name="connsiteX7" fmla="*/ 5876009 w 7520337"/>
              <a:gd name="connsiteY7" fmla="*/ 613905 h 1426919"/>
              <a:gd name="connsiteX8" fmla="*/ 3890935 w 7520337"/>
              <a:gd name="connsiteY8" fmla="*/ 1045274 h 1426919"/>
              <a:gd name="connsiteX9" fmla="*/ 1989810 w 7520337"/>
              <a:gd name="connsiteY9" fmla="*/ 1299706 h 1426919"/>
              <a:gd name="connsiteX10" fmla="*/ 264332 w 7520337"/>
              <a:gd name="connsiteY10" fmla="*/ 1277749 h 1426919"/>
              <a:gd name="connsiteX11" fmla="*/ 403817 w 7520337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825068 w 7547459"/>
              <a:gd name="connsiteY2" fmla="*/ 580325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346344 w 7462864"/>
              <a:gd name="connsiteY0" fmla="*/ 688813 h 1426919"/>
              <a:gd name="connsiteX1" fmla="*/ 2562601 w 7462864"/>
              <a:gd name="connsiteY1" fmla="*/ 719810 h 1426919"/>
              <a:gd name="connsiteX2" fmla="*/ 3380137 w 7462864"/>
              <a:gd name="connsiteY2" fmla="*/ 613906 h 1426919"/>
              <a:gd name="connsiteX3" fmla="*/ 4523136 w 7462864"/>
              <a:gd name="connsiteY3" fmla="*/ 156705 h 1426919"/>
              <a:gd name="connsiteX4" fmla="*/ 5970936 w 7462864"/>
              <a:gd name="connsiteY4" fmla="*/ 4305 h 1426919"/>
              <a:gd name="connsiteX5" fmla="*/ 7258588 w 7462864"/>
              <a:gd name="connsiteY5" fmla="*/ 130874 h 1426919"/>
              <a:gd name="connsiteX6" fmla="*/ 7196595 w 7462864"/>
              <a:gd name="connsiteY6" fmla="*/ 611322 h 1426919"/>
              <a:gd name="connsiteX7" fmla="*/ 5818536 w 7462864"/>
              <a:gd name="connsiteY7" fmla="*/ 613905 h 1426919"/>
              <a:gd name="connsiteX8" fmla="*/ 3833462 w 7462864"/>
              <a:gd name="connsiteY8" fmla="*/ 1045274 h 1426919"/>
              <a:gd name="connsiteX9" fmla="*/ 1932337 w 7462864"/>
              <a:gd name="connsiteY9" fmla="*/ 1299706 h 1426919"/>
              <a:gd name="connsiteX10" fmla="*/ 484537 w 7462864"/>
              <a:gd name="connsiteY10" fmla="*/ 1223506 h 1426919"/>
              <a:gd name="connsiteX11" fmla="*/ 346344 w 7462864"/>
              <a:gd name="connsiteY11" fmla="*/ 688813 h 1426919"/>
              <a:gd name="connsiteX0" fmla="*/ 346344 w 7248472"/>
              <a:gd name="connsiteY0" fmla="*/ 7663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5 w 7248472"/>
              <a:gd name="connsiteY10" fmla="*/ 1223506 h 1426919"/>
              <a:gd name="connsiteX11" fmla="*/ 346344 w 7248472"/>
              <a:gd name="connsiteY11" fmla="*/ 766306 h 1426919"/>
              <a:gd name="connsiteX0" fmla="*/ 346344 w 7248472"/>
              <a:gd name="connsiteY0" fmla="*/ 6901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5 w 7248472"/>
              <a:gd name="connsiteY10" fmla="*/ 1223506 h 1426919"/>
              <a:gd name="connsiteX11" fmla="*/ 346344 w 7248472"/>
              <a:gd name="connsiteY11" fmla="*/ 690106 h 1426919"/>
              <a:gd name="connsiteX0" fmla="*/ 333644 w 7235772"/>
              <a:gd name="connsiteY0" fmla="*/ 690106 h 1426919"/>
              <a:gd name="connsiteX1" fmla="*/ 2335509 w 7235772"/>
              <a:gd name="connsiteY1" fmla="*/ 719810 h 1426919"/>
              <a:gd name="connsiteX2" fmla="*/ 3153045 w 7235772"/>
              <a:gd name="connsiteY2" fmla="*/ 613906 h 1426919"/>
              <a:gd name="connsiteX3" fmla="*/ 4296044 w 7235772"/>
              <a:gd name="connsiteY3" fmla="*/ 156705 h 1426919"/>
              <a:gd name="connsiteX4" fmla="*/ 5743844 w 7235772"/>
              <a:gd name="connsiteY4" fmla="*/ 4305 h 1426919"/>
              <a:gd name="connsiteX5" fmla="*/ 7031496 w 7235772"/>
              <a:gd name="connsiteY5" fmla="*/ 130874 h 1426919"/>
              <a:gd name="connsiteX6" fmla="*/ 6969503 w 7235772"/>
              <a:gd name="connsiteY6" fmla="*/ 611322 h 1426919"/>
              <a:gd name="connsiteX7" fmla="*/ 5591444 w 7235772"/>
              <a:gd name="connsiteY7" fmla="*/ 613905 h 1426919"/>
              <a:gd name="connsiteX8" fmla="*/ 3606370 w 7235772"/>
              <a:gd name="connsiteY8" fmla="*/ 1045274 h 1426919"/>
              <a:gd name="connsiteX9" fmla="*/ 1705245 w 7235772"/>
              <a:gd name="connsiteY9" fmla="*/ 1299706 h 1426919"/>
              <a:gd name="connsiteX10" fmla="*/ 333644 w 7235772"/>
              <a:gd name="connsiteY10" fmla="*/ 1147306 h 1426919"/>
              <a:gd name="connsiteX11" fmla="*/ 333644 w 7235772"/>
              <a:gd name="connsiteY11" fmla="*/ 690106 h 1426919"/>
              <a:gd name="connsiteX0" fmla="*/ 346344 w 7248472"/>
              <a:gd name="connsiteY0" fmla="*/ 6901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4 w 7248472"/>
              <a:gd name="connsiteY10" fmla="*/ 1147306 h 1426919"/>
              <a:gd name="connsiteX11" fmla="*/ 346344 w 7248472"/>
              <a:gd name="connsiteY11" fmla="*/ 690106 h 142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48472" h="1426919">
                <a:moveTo>
                  <a:pt x="346344" y="690106"/>
                </a:moveTo>
                <a:cubicBezTo>
                  <a:pt x="692688" y="618857"/>
                  <a:pt x="1878309" y="732510"/>
                  <a:pt x="2348209" y="719810"/>
                </a:cubicBezTo>
                <a:cubicBezTo>
                  <a:pt x="2818109" y="707110"/>
                  <a:pt x="2876443" y="804621"/>
                  <a:pt x="3165745" y="613906"/>
                </a:cubicBezTo>
                <a:cubicBezTo>
                  <a:pt x="3455047" y="423191"/>
                  <a:pt x="3876944" y="258305"/>
                  <a:pt x="4308744" y="156705"/>
                </a:cubicBezTo>
                <a:cubicBezTo>
                  <a:pt x="4740544" y="55105"/>
                  <a:pt x="5300635" y="8610"/>
                  <a:pt x="5756544" y="4305"/>
                </a:cubicBezTo>
                <a:cubicBezTo>
                  <a:pt x="6212453" y="0"/>
                  <a:pt x="6839920" y="29705"/>
                  <a:pt x="7044196" y="130874"/>
                </a:cubicBezTo>
                <a:cubicBezTo>
                  <a:pt x="7248472" y="232043"/>
                  <a:pt x="7222212" y="530817"/>
                  <a:pt x="6982203" y="611322"/>
                </a:cubicBezTo>
                <a:cubicBezTo>
                  <a:pt x="6742194" y="691827"/>
                  <a:pt x="6127212" y="646194"/>
                  <a:pt x="5604144" y="613905"/>
                </a:cubicBezTo>
                <a:cubicBezTo>
                  <a:pt x="5078493" y="622945"/>
                  <a:pt x="4211714" y="441741"/>
                  <a:pt x="3619070" y="1045274"/>
                </a:cubicBezTo>
                <a:cubicBezTo>
                  <a:pt x="3085025" y="1426919"/>
                  <a:pt x="2276099" y="1282701"/>
                  <a:pt x="1717945" y="1299706"/>
                </a:cubicBezTo>
                <a:cubicBezTo>
                  <a:pt x="1159791" y="1316711"/>
                  <a:pt x="498744" y="1248906"/>
                  <a:pt x="270144" y="1147306"/>
                </a:cubicBezTo>
                <a:cubicBezTo>
                  <a:pt x="41544" y="1045706"/>
                  <a:pt x="0" y="761355"/>
                  <a:pt x="346344" y="69010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37961" y="1688068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Fringe</a:t>
            </a:r>
            <a:endParaRPr lang="en-US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Search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990600"/>
            <a:ext cx="8839200" cy="5791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b="1" dirty="0"/>
              <a:t>search strategy </a:t>
            </a:r>
            <a:r>
              <a:rPr lang="en-US" sz="2800" dirty="0"/>
              <a:t>is defined by picking the order of node expansion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reflected by how nodes are organized in the fringe in actual implementations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Strategies are evaluated along the following dimensions: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Completeness: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does it always find a solution if one exists?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Optimality: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does it always find a least-cost solution?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Time complexity:</a:t>
            </a:r>
            <a:r>
              <a:rPr lang="en-US" sz="2400" b="1" dirty="0"/>
              <a:t> </a:t>
            </a:r>
            <a:r>
              <a:rPr lang="en-US" sz="2400" dirty="0"/>
              <a:t>number of nodes generated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Space complexity: </a:t>
            </a:r>
            <a:r>
              <a:rPr lang="en-US" sz="2400" dirty="0"/>
              <a:t>maximum number of nodes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Time and space complexity are measured in terms of 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b:</a:t>
            </a:r>
            <a:r>
              <a:rPr lang="en-US" sz="2400" dirty="0"/>
              <a:t> maximum branching factor of the search tree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d: </a:t>
            </a:r>
            <a:r>
              <a:rPr lang="en-US" sz="2400" dirty="0"/>
              <a:t>depth of the least-cost solution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m</a:t>
            </a:r>
            <a:r>
              <a:rPr lang="en-US" sz="2400" dirty="0"/>
              <a:t>: maximum length of any path in the state space (may be infinite)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Uninformed search strategies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Uninformed</a:t>
            </a:r>
            <a:r>
              <a:rPr lang="en-US" dirty="0"/>
              <a:t> search strategies use only the information available in the problem definition</a:t>
            </a:r>
          </a:p>
          <a:p>
            <a:r>
              <a:rPr lang="en-US" dirty="0"/>
              <a:t>Breadth-first search</a:t>
            </a:r>
          </a:p>
          <a:p>
            <a:r>
              <a:rPr lang="en-US" dirty="0"/>
              <a:t>Depth-first search</a:t>
            </a:r>
          </a:p>
          <a:p>
            <a:r>
              <a:rPr lang="en-US" dirty="0"/>
              <a:t>Iterative deepening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3810000" y="3733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2133600" y="48006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2133600" y="48006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2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Solving problems by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The solution is a fixed sequence of actions</a:t>
            </a:r>
          </a:p>
          <a:p>
            <a:r>
              <a:rPr lang="en-US" dirty="0"/>
              <a:t>Search is the process of looking for the sequence of actions that reaches the goal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143" y="3616424"/>
            <a:ext cx="2209800" cy="224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850274" y="3385351"/>
            <a:ext cx="164474" cy="22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5418" y="2998409"/>
            <a:ext cx="889451" cy="269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3056415" y="5614529"/>
            <a:ext cx="166914" cy="219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49520" y="5537964"/>
            <a:ext cx="889451" cy="269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pic>
        <p:nvPicPr>
          <p:cNvPr id="9" name="Picture 4" descr="romania-distan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249520" y="3153491"/>
            <a:ext cx="3501654" cy="2104309"/>
          </a:xfrm>
          <a:prstGeom prst="rect">
            <a:avLst/>
          </a:prstGeom>
          <a:noFill/>
          <a:ln/>
        </p:spPr>
      </p:pic>
      <p:pic>
        <p:nvPicPr>
          <p:cNvPr id="10" name="Picture 6" descr="8puzzle"/>
          <p:cNvPicPr>
            <a:picLocks noChangeAspect="1" noChangeArrowheads="1"/>
          </p:cNvPicPr>
          <p:nvPr/>
        </p:nvPicPr>
        <p:blipFill>
          <a:blip r:embed="rId5" cstate="print"/>
          <a:srcRect r="49396"/>
          <a:stretch>
            <a:fillRect/>
          </a:stretch>
        </p:blipFill>
        <p:spPr bwMode="auto">
          <a:xfrm>
            <a:off x="7153970" y="2998409"/>
            <a:ext cx="1653020" cy="1658866"/>
          </a:xfrm>
          <a:prstGeom prst="rect">
            <a:avLst/>
          </a:prstGeom>
          <a:noFill/>
        </p:spPr>
      </p:pic>
      <p:pic>
        <p:nvPicPr>
          <p:cNvPr id="11" name="Picture 6" descr="8puzzle"/>
          <p:cNvPicPr>
            <a:picLocks noChangeAspect="1" noChangeArrowheads="1"/>
          </p:cNvPicPr>
          <p:nvPr/>
        </p:nvPicPr>
        <p:blipFill>
          <a:blip r:embed="rId5" cstate="print"/>
          <a:srcRect l="49396"/>
          <a:stretch>
            <a:fillRect/>
          </a:stretch>
        </p:blipFill>
        <p:spPr bwMode="auto">
          <a:xfrm>
            <a:off x="7010400" y="4967118"/>
            <a:ext cx="1653020" cy="1658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5486400" y="4876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/>
              <a:t>Expand shallowest unexpanded node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i="1" dirty="0"/>
              <a:t>fringe</a:t>
            </a:r>
            <a:r>
              <a:rPr lang="en-US" dirty="0"/>
              <a:t> is a FIFO queue, i.e., new successors go at end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4" name="Right Arrow 33"/>
          <p:cNvSpPr/>
          <p:nvPr/>
        </p:nvSpPr>
        <p:spPr>
          <a:xfrm>
            <a:off x="5486400" y="4876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Pseudo-code for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181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Generate an initially empty </a:t>
            </a:r>
            <a:r>
              <a:rPr lang="en-US" dirty="0">
                <a:solidFill>
                  <a:srgbClr val="FF0000"/>
                </a:solidFill>
              </a:rPr>
              <a:t>queue</a:t>
            </a:r>
            <a:r>
              <a:rPr lang="en-US" dirty="0"/>
              <a:t> and call it OPEN.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CC0099"/>
                </a:solidFill>
              </a:rPr>
              <a:t>OPEN is the fringe.</a:t>
            </a:r>
          </a:p>
          <a:p>
            <a:pPr marL="0" indent="0">
              <a:buNone/>
            </a:pPr>
            <a:r>
              <a:rPr lang="en-US" dirty="0"/>
              <a:t>2. Insert the start state into OPEN.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/>
              <a:t> a state n from OPEN. If </a:t>
            </a:r>
            <a:r>
              <a:rPr lang="en-US" dirty="0" err="1"/>
              <a:t>dequeue</a:t>
            </a:r>
            <a:r>
              <a:rPr lang="en-US" dirty="0"/>
              <a:t> fails because OPEN is empty, search fails.</a:t>
            </a:r>
          </a:p>
          <a:p>
            <a:pPr marL="0" indent="0">
              <a:buNone/>
            </a:pPr>
            <a:r>
              <a:rPr lang="en-US" dirty="0"/>
              <a:t>4. If n is a goal state, the search succeeds.</a:t>
            </a:r>
          </a:p>
          <a:p>
            <a:pPr marL="0" indent="0">
              <a:buNone/>
            </a:pPr>
            <a:r>
              <a:rPr lang="en-US" dirty="0"/>
              <a:t>5. Generate all successors to n and </a:t>
            </a:r>
            <a:r>
              <a:rPr lang="en-US" dirty="0" err="1"/>
              <a:t>enqueue</a:t>
            </a:r>
            <a:r>
              <a:rPr lang="en-US" dirty="0"/>
              <a:t> them into OPEN </a:t>
            </a:r>
            <a:r>
              <a:rPr lang="en-US" dirty="0">
                <a:solidFill>
                  <a:srgbClr val="FF0000"/>
                </a:solidFill>
              </a:rPr>
              <a:t>(end of OPEN)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6. Destroy node n</a:t>
            </a:r>
          </a:p>
          <a:p>
            <a:pPr marL="0" indent="0">
              <a:buNone/>
            </a:pPr>
            <a:r>
              <a:rPr lang="en-US" dirty="0"/>
              <a:t>7. Return to step 3.</a:t>
            </a:r>
          </a:p>
        </p:txBody>
      </p:sp>
    </p:spTree>
    <p:extLst>
      <p:ext uri="{BB962C8B-B14F-4D97-AF65-F5344CB8AC3E}">
        <p14:creationId xmlns:p14="http://schemas.microsoft.com/office/powerpoint/2010/main" val="93029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3810000" y="3733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3" name="Group 32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2133600" y="48006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2133600" y="48006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98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838200" y="5638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9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838200" y="5638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4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3352800" y="5638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8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3352800" y="5638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48" y="13855"/>
            <a:ext cx="8229600" cy="1143000"/>
          </a:xfrm>
        </p:spPr>
        <p:txBody>
          <a:bodyPr/>
          <a:lstStyle/>
          <a:p>
            <a:r>
              <a:rPr lang="en-US" dirty="0"/>
              <a:t>Search problem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791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Initial state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Actions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Transition model</a:t>
            </a:r>
          </a:p>
          <a:p>
            <a:pPr lvl="1"/>
            <a:r>
              <a:rPr lang="en-US" sz="2000" dirty="0"/>
              <a:t>What is the result of performing </a:t>
            </a:r>
          </a:p>
          <a:p>
            <a:pPr marL="457200" lvl="1" indent="0">
              <a:buNone/>
            </a:pPr>
            <a:r>
              <a:rPr lang="en-US" sz="2000" dirty="0"/>
              <a:t>     a given action in a given state?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Goal state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Path cost</a:t>
            </a:r>
          </a:p>
          <a:p>
            <a:pPr lvl="1"/>
            <a:r>
              <a:rPr lang="en-US" sz="2000" dirty="0"/>
              <a:t>Assume that it is a sum of </a:t>
            </a:r>
            <a:br>
              <a:rPr lang="en-US" sz="2000" dirty="0"/>
            </a:br>
            <a:r>
              <a:rPr lang="en-US" sz="2000" dirty="0"/>
              <a:t>nonnegative </a:t>
            </a:r>
            <a:r>
              <a:rPr lang="en-US" sz="2000" i="1" dirty="0"/>
              <a:t>step costs</a:t>
            </a:r>
            <a:r>
              <a:rPr lang="en-US" sz="2000" dirty="0"/>
              <a:t> 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C0099"/>
                </a:solidFill>
              </a:rPr>
              <a:t>optimal solution </a:t>
            </a:r>
            <a:r>
              <a:rPr lang="en-US" sz="2400" dirty="0"/>
              <a:t>is the sequence of actions that gives the lowest path cost for reaching the goal</a:t>
            </a:r>
          </a:p>
          <a:p>
            <a:r>
              <a:rPr lang="en-US" sz="2400" dirty="0"/>
              <a:t>Search algorithms: how do we find high quality solutions?</a:t>
            </a:r>
          </a:p>
        </p:txBody>
      </p:sp>
      <p:sp>
        <p:nvSpPr>
          <p:cNvPr id="5" name="Down Arrow 4"/>
          <p:cNvSpPr/>
          <p:nvPr/>
        </p:nvSpPr>
        <p:spPr>
          <a:xfrm>
            <a:off x="5413602" y="156346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73733" y="877669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Initial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state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8101666" y="426856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9430" y="4078069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Goal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state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0366" y="1944470"/>
            <a:ext cx="2667000" cy="27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5410200" y="4876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4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Expand deepest unexpanded node</a:t>
            </a:r>
          </a:p>
          <a:p>
            <a:r>
              <a:rPr lang="en-US" sz="2800" dirty="0"/>
              <a:t>Implementation: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1411245" y="3733800"/>
            <a:ext cx="6132555" cy="2406837"/>
            <a:chOff x="2590800" y="3460563"/>
            <a:chExt cx="4191000" cy="164483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3733801" y="3720726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572000" y="3460563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4800600"/>
              <a:ext cx="304800" cy="3048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0800000" flipH="1" flipV="1">
              <a:off x="4800597" y="3733800"/>
              <a:ext cx="914403" cy="54647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8956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953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10800000" flipV="1">
              <a:off x="52578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3657593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429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10800000" flipH="1" flipV="1">
              <a:off x="5867401" y="4419600"/>
              <a:ext cx="609607" cy="381001"/>
            </a:xfrm>
            <a:prstGeom prst="straightConnector1">
              <a:avLst/>
            </a:prstGeom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5715000" y="42672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4800600"/>
              <a:ext cx="304800" cy="304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5410200" y="4876800"/>
            <a:ext cx="381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9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for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Generate an initially empty </a:t>
            </a:r>
            <a:r>
              <a:rPr lang="en-US" dirty="0">
                <a:solidFill>
                  <a:srgbClr val="FF0000"/>
                </a:solidFill>
              </a:rPr>
              <a:t>stack</a:t>
            </a:r>
            <a:r>
              <a:rPr lang="en-US" dirty="0"/>
              <a:t> and call it OPEN.</a:t>
            </a:r>
          </a:p>
          <a:p>
            <a:pPr marL="0" indent="0">
              <a:buNone/>
            </a:pPr>
            <a:r>
              <a:rPr lang="en-US" dirty="0"/>
              <a:t>2. Insert the start state into OPEN.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Pop</a:t>
            </a:r>
            <a:r>
              <a:rPr lang="en-US" dirty="0"/>
              <a:t> a state n from OPEN. If pop fails because OPEN is empty, search fails.</a:t>
            </a:r>
          </a:p>
          <a:p>
            <a:pPr marL="0" indent="0">
              <a:buNone/>
            </a:pPr>
            <a:r>
              <a:rPr lang="en-US" dirty="0"/>
              <a:t>4. If n is a goal state, the search succeeds.</a:t>
            </a:r>
          </a:p>
          <a:p>
            <a:pPr marL="0" indent="0">
              <a:buNone/>
            </a:pPr>
            <a:r>
              <a:rPr lang="en-US" dirty="0"/>
              <a:t>5. Generate all successors to n and push them onto OPEN (</a:t>
            </a:r>
            <a:r>
              <a:rPr lang="en-US" dirty="0">
                <a:solidFill>
                  <a:srgbClr val="FF0000"/>
                </a:solidFill>
              </a:rPr>
              <a:t>beginning of OPEN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6. Destroy node n.</a:t>
            </a:r>
          </a:p>
          <a:p>
            <a:pPr marL="0" indent="0">
              <a:buNone/>
            </a:pPr>
            <a:r>
              <a:rPr lang="en-US" dirty="0"/>
              <a:t>7. Return to step 3.</a:t>
            </a:r>
          </a:p>
        </p:txBody>
      </p:sp>
    </p:spTree>
    <p:extLst>
      <p:ext uri="{BB962C8B-B14F-4D97-AF65-F5344CB8AC3E}">
        <p14:creationId xmlns:p14="http://schemas.microsoft.com/office/powerpoint/2010/main" val="2798570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32"/>
            <a:ext cx="8229600" cy="752168"/>
          </a:xfrm>
        </p:spPr>
        <p:txBody>
          <a:bodyPr/>
          <a:lstStyle/>
          <a:p>
            <a:r>
              <a:rPr lang="en-US" sz="4000" dirty="0"/>
              <a:t>BFS vs DFS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296400" cy="6019800"/>
          </a:xfrm>
        </p:spPr>
        <p:txBody>
          <a:bodyPr>
            <a:noAutofit/>
          </a:bodyPr>
          <a:lstStyle/>
          <a:p>
            <a:r>
              <a:rPr lang="en-US" dirty="0"/>
              <a:t>BFS </a:t>
            </a:r>
          </a:p>
          <a:p>
            <a:pPr lvl="1"/>
            <a:r>
              <a:rPr lang="en-US" dirty="0"/>
              <a:t>can always (when?) find the best solution (shortest path)</a:t>
            </a:r>
          </a:p>
          <a:p>
            <a:pPr lvl="1"/>
            <a:r>
              <a:rPr lang="en-US" dirty="0"/>
              <a:t>Use a lot of memory</a:t>
            </a:r>
          </a:p>
          <a:p>
            <a:r>
              <a:rPr lang="en-US" dirty="0"/>
              <a:t>DFS</a:t>
            </a:r>
          </a:p>
          <a:p>
            <a:pPr lvl="1"/>
            <a:r>
              <a:rPr lang="en-US" dirty="0"/>
              <a:t>Returns the first solution it finds. May not find the best solution</a:t>
            </a:r>
          </a:p>
          <a:p>
            <a:pPr lvl="1"/>
            <a:r>
              <a:rPr lang="en-US" dirty="0"/>
              <a:t>Use less memory than BFS</a:t>
            </a:r>
          </a:p>
          <a:p>
            <a:pPr lvl="1"/>
            <a:r>
              <a:rPr lang="en-US" dirty="0"/>
              <a:t> may Fail in infinite-depth spaces (e.g., spaces with loops)</a:t>
            </a:r>
          </a:p>
          <a:p>
            <a:pPr lvl="2"/>
            <a:r>
              <a:rPr lang="en-US" sz="2800" dirty="0"/>
              <a:t>Modify to avoid repeated states along path</a:t>
            </a:r>
          </a:p>
          <a:p>
            <a:pPr lvl="2"/>
            <a:r>
              <a:rPr lang="en-US" sz="2800" dirty="0"/>
              <a:t>complete in finite spaces, but increase memory consumption</a:t>
            </a:r>
          </a:p>
        </p:txBody>
      </p:sp>
    </p:spTree>
    <p:extLst>
      <p:ext uri="{BB962C8B-B14F-4D97-AF65-F5344CB8AC3E}">
        <p14:creationId xmlns:p14="http://schemas.microsoft.com/office/powerpoint/2010/main" val="20843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DFS with CLOSED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Generate an initially empty stack and call it OPEN, and </a:t>
            </a:r>
            <a:r>
              <a:rPr lang="en-US" dirty="0">
                <a:solidFill>
                  <a:srgbClr val="FF0000"/>
                </a:solidFill>
              </a:rPr>
              <a:t>a list called CLOSED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Insert the start state into OPEN.</a:t>
            </a:r>
          </a:p>
          <a:p>
            <a:pPr marL="0" indent="0">
              <a:buNone/>
            </a:pPr>
            <a:r>
              <a:rPr lang="en-US" dirty="0"/>
              <a:t>3. Pop a state n from OPEN. If pop fails because  OPEN is empty, search fails.</a:t>
            </a:r>
          </a:p>
          <a:p>
            <a:pPr marL="0" indent="0">
              <a:buNone/>
            </a:pPr>
            <a:r>
              <a:rPr lang="en-US" dirty="0"/>
              <a:t>4. If n is a goal state, the search succeeds.</a:t>
            </a:r>
          </a:p>
          <a:p>
            <a:pPr marL="0" indent="0">
              <a:buNone/>
            </a:pPr>
            <a:r>
              <a:rPr lang="en-US" dirty="0"/>
              <a:t>5. Generate all successors to n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>
                <a:solidFill>
                  <a:srgbClr val="FF0000"/>
                </a:solidFill>
              </a:rPr>
              <a:t>Remove the successors that are already in OPEN or CLOSED list</a:t>
            </a:r>
          </a:p>
          <a:p>
            <a:pPr marL="0" indent="0">
              <a:buNone/>
            </a:pPr>
            <a:r>
              <a:rPr lang="en-US" dirty="0"/>
              <a:t>7. Push the remaining successors onto OPEN (beginning of OPEN).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>
                <a:solidFill>
                  <a:srgbClr val="FF0000"/>
                </a:solidFill>
              </a:rPr>
              <a:t>Add n into CLOSED list</a:t>
            </a:r>
          </a:p>
          <a:p>
            <a:pPr marL="0" indent="0">
              <a:buNone/>
            </a:pPr>
            <a:r>
              <a:rPr lang="en-US" dirty="0"/>
              <a:t>9. Return to step 3.</a:t>
            </a:r>
          </a:p>
        </p:txBody>
      </p:sp>
    </p:spTree>
    <p:extLst>
      <p:ext uri="{BB962C8B-B14F-4D97-AF65-F5344CB8AC3E}">
        <p14:creationId xmlns:p14="http://schemas.microsoft.com/office/powerpoint/2010/main" val="2320258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deepening search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DFS as a subroutine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the root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a DFS searching for a path of length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 is no path of length 1, do a DFS searching for a path of length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 is no path of length 2, do a DFS searching for a path of length 3…</a:t>
            </a:r>
          </a:p>
        </p:txBody>
      </p:sp>
    </p:spTree>
    <p:extLst>
      <p:ext uri="{BB962C8B-B14F-4D97-AF65-F5344CB8AC3E}">
        <p14:creationId xmlns:p14="http://schemas.microsoft.com/office/powerpoint/2010/main" val="316262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Iterative deepening search</a:t>
            </a:r>
          </a:p>
        </p:txBody>
      </p:sp>
      <p:pic>
        <p:nvPicPr>
          <p:cNvPr id="48132" name="Picture 4" descr="ids-progress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57350"/>
            <a:ext cx="7620000" cy="3752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095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Iterative deepening search</a:t>
            </a:r>
          </a:p>
        </p:txBody>
      </p:sp>
      <p:pic>
        <p:nvPicPr>
          <p:cNvPr id="49156" name="Picture 4" descr="ids-progress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38300"/>
            <a:ext cx="7620000" cy="3543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1584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Iterative deepening search</a:t>
            </a:r>
          </a:p>
        </p:txBody>
      </p:sp>
      <p:pic>
        <p:nvPicPr>
          <p:cNvPr id="50180" name="Picture 4" descr="ids-progress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8171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Iterative deepening search</a:t>
            </a:r>
          </a:p>
        </p:txBody>
      </p:sp>
      <p:pic>
        <p:nvPicPr>
          <p:cNvPr id="51204" name="Picture 4" descr="ids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615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8-puzzle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638800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CC0099"/>
                </a:solidFill>
              </a:rPr>
              <a:t>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Locations of tiles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8-puzzle: 362,880 states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15-puzzle: 1.3 trillion states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24-puzzle: 10</a:t>
            </a:r>
            <a:r>
              <a:rPr lang="en-US" baseline="30000" dirty="0"/>
              <a:t>25</a:t>
            </a:r>
            <a:r>
              <a:rPr lang="en-US" dirty="0"/>
              <a:t> states</a:t>
            </a:r>
            <a:endParaRPr lang="en-US" dirty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CC0099"/>
                </a:solidFill>
              </a:rPr>
              <a:t>Actions</a:t>
            </a:r>
          </a:p>
          <a:p>
            <a:pPr lvl="1">
              <a:lnSpc>
                <a:spcPct val="120000"/>
              </a:lnSpc>
            </a:pPr>
            <a:r>
              <a:rPr lang="en-US" sz="3100" dirty="0"/>
              <a:t>Move blank left, right, up, down </a:t>
            </a:r>
            <a:endParaRPr lang="en-US" sz="3100" dirty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CC0099"/>
                </a:solidFill>
              </a:rPr>
              <a:t>Path cost </a:t>
            </a:r>
            <a:endParaRPr lang="en-US" sz="3100" b="1" dirty="0"/>
          </a:p>
          <a:p>
            <a:pPr lvl="1">
              <a:lnSpc>
                <a:spcPct val="120000"/>
              </a:lnSpc>
            </a:pPr>
            <a:r>
              <a:rPr lang="en-US" sz="3100" dirty="0"/>
              <a:t>1 per move</a:t>
            </a:r>
            <a:br>
              <a:rPr lang="en-US" sz="3100" dirty="0"/>
            </a:br>
            <a:endParaRPr lang="en-US" sz="3100" dirty="0"/>
          </a:p>
          <a:p>
            <a:pPr>
              <a:lnSpc>
                <a:spcPct val="120000"/>
              </a:lnSpc>
            </a:pPr>
            <a:r>
              <a:rPr lang="en-US" dirty="0"/>
              <a:t>Optimal solution of n-Puzzle is NP(non-polynomial)-hard</a:t>
            </a:r>
          </a:p>
        </p:txBody>
      </p:sp>
      <p:pic>
        <p:nvPicPr>
          <p:cNvPr id="17414" name="Picture 6" descr="8puzzle"/>
          <p:cNvPicPr>
            <a:picLocks noChangeAspect="1" noChangeArrowheads="1"/>
          </p:cNvPicPr>
          <p:nvPr/>
        </p:nvPicPr>
        <p:blipFill>
          <a:blip r:embed="rId3" cstate="print"/>
          <a:srcRect r="49396"/>
          <a:stretch>
            <a:fillRect/>
          </a:stretch>
        </p:blipFill>
        <p:spPr bwMode="auto">
          <a:xfrm>
            <a:off x="6608445" y="1447800"/>
            <a:ext cx="2154555" cy="2162175"/>
          </a:xfrm>
          <a:prstGeom prst="rect">
            <a:avLst/>
          </a:prstGeom>
          <a:noFill/>
        </p:spPr>
      </p:pic>
      <p:pic>
        <p:nvPicPr>
          <p:cNvPr id="8" name="Picture 6" descr="8puzzle"/>
          <p:cNvPicPr>
            <a:picLocks noChangeAspect="1" noChangeArrowheads="1"/>
          </p:cNvPicPr>
          <p:nvPr/>
        </p:nvPicPr>
        <p:blipFill>
          <a:blip r:embed="rId3" cstate="print"/>
          <a:srcRect l="49396"/>
          <a:stretch>
            <a:fillRect/>
          </a:stretch>
        </p:blipFill>
        <p:spPr bwMode="auto">
          <a:xfrm>
            <a:off x="6324600" y="3810000"/>
            <a:ext cx="2154555" cy="2162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856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give the algorithm “hints” about the desirability of different states </a:t>
            </a:r>
          </a:p>
          <a:p>
            <a:pPr lvl="1"/>
            <a:r>
              <a:rPr lang="en-US" dirty="0"/>
              <a:t>Use an </a:t>
            </a:r>
            <a:r>
              <a:rPr lang="en-US" i="1" dirty="0"/>
              <a:t>evaluation function</a:t>
            </a:r>
            <a:r>
              <a:rPr lang="en-US" dirty="0"/>
              <a:t> to rank nodes and select the most promising one for expansion</a:t>
            </a:r>
          </a:p>
          <a:p>
            <a:pPr lvl="1"/>
            <a:endParaRPr lang="en-US" dirty="0"/>
          </a:p>
          <a:p>
            <a:r>
              <a:rPr lang="en-US" dirty="0"/>
              <a:t>Greedy best-first search</a:t>
            </a:r>
          </a:p>
          <a:p>
            <a:r>
              <a:rPr lang="en-US" dirty="0"/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26319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Heuristic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Heuristic function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estimates the cost of reaching goal from node </a:t>
            </a:r>
            <a:r>
              <a:rPr lang="en-US" i="1" dirty="0"/>
              <a:t>n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8134" y="3204837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3729921" y="295317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52800" y="2659477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/>
          <p:cNvSpPr/>
          <p:nvPr/>
        </p:nvSpPr>
        <p:spPr>
          <a:xfrm rot="5400000">
            <a:off x="6941488" y="607385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70323" y="6052831"/>
            <a:ext cx="983077" cy="293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/>
          <p:cNvSpPr/>
          <p:nvPr/>
        </p:nvSpPr>
        <p:spPr>
          <a:xfrm>
            <a:off x="4760046" y="5446875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81237" y="5568066"/>
            <a:ext cx="1878464" cy="666552"/>
          </a:xfrm>
          <a:prstGeom prst="line">
            <a:avLst/>
          </a:prstGeom>
          <a:ln w="127000" cap="rnd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28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Heuristic for the path finding problem</a:t>
            </a:r>
          </a:p>
        </p:txBody>
      </p:sp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0668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the node that has the lowest value of the heuristic function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10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59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9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09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467350" cy="1990725"/>
          </a:xfrm>
          <a:prstGeom prst="rect">
            <a:avLst/>
          </a:prstGeom>
          <a:noFill/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2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9008" y="2057400"/>
            <a:ext cx="7354392" cy="4419600"/>
          </a:xfrm>
          <a:prstGeom prst="rect">
            <a:avLst/>
          </a:prstGeom>
          <a:noFill/>
          <a:ln/>
        </p:spPr>
      </p:pic>
      <p:sp>
        <p:nvSpPr>
          <p:cNvPr id="5" name="Oval 4"/>
          <p:cNvSpPr/>
          <p:nvPr/>
        </p:nvSpPr>
        <p:spPr>
          <a:xfrm>
            <a:off x="3962400" y="36576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2200" y="28956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693" y="2667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3276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goal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4532"/>
            <a:ext cx="9067800" cy="1353106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best-first search may get stuck </a:t>
            </a:r>
            <a:br>
              <a:rPr lang="en-US" dirty="0"/>
            </a:br>
            <a:r>
              <a:rPr lang="en-US" dirty="0"/>
              <a:t>in loops</a:t>
            </a:r>
          </a:p>
        </p:txBody>
      </p:sp>
    </p:spTree>
    <p:extLst>
      <p:ext uri="{BB962C8B-B14F-4D97-AF65-F5344CB8AC3E}">
        <p14:creationId xmlns:p14="http://schemas.microsoft.com/office/powerpoint/2010/main" val="243204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362075"/>
            <a:ext cx="5467350" cy="1990725"/>
          </a:xfrm>
          <a:prstGeom prst="rect">
            <a:avLst/>
          </a:prstGeom>
          <a:noFill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Greedy best-first search is not optimal</a:t>
            </a:r>
          </a:p>
        </p:txBody>
      </p:sp>
      <p:pic>
        <p:nvPicPr>
          <p:cNvPr id="5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481475"/>
            <a:ext cx="5334000" cy="2614525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447800" y="4091075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38600" y="5386475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Example: Path finding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37110" y="1447800"/>
            <a:ext cx="7054289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Initial state</a:t>
            </a:r>
          </a:p>
          <a:p>
            <a:pPr lvl="1"/>
            <a:r>
              <a:rPr lang="en-US" sz="2000" dirty="0"/>
              <a:t>Arad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Actions</a:t>
            </a:r>
          </a:p>
          <a:p>
            <a:pPr lvl="1"/>
            <a:r>
              <a:rPr lang="en-US" sz="2000" dirty="0"/>
              <a:t>Go from one city to another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Transition model</a:t>
            </a:r>
          </a:p>
          <a:p>
            <a:pPr lvl="1"/>
            <a:r>
              <a:rPr lang="en-US" sz="2000" dirty="0"/>
              <a:t>If you go from city A to city B, you end up in city B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Goal state</a:t>
            </a:r>
          </a:p>
          <a:p>
            <a:pPr lvl="1"/>
            <a:r>
              <a:rPr lang="en-US" sz="2000" dirty="0"/>
              <a:t>Bucharest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Path cost</a:t>
            </a:r>
          </a:p>
          <a:p>
            <a:pPr lvl="1"/>
            <a:r>
              <a:rPr lang="en-US" sz="2000" dirty="0"/>
              <a:t>Sum of edge costs</a:t>
            </a:r>
          </a:p>
        </p:txBody>
      </p:sp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260272" y="3962400"/>
            <a:ext cx="4691595" cy="2819400"/>
          </a:xfrm>
          <a:prstGeom prst="rect">
            <a:avLst/>
          </a:prstGeom>
          <a:noFill/>
          <a:ln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8195" y="914400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a </a:t>
            </a:r>
            <a:r>
              <a:rPr lang="en-US" sz="2400" dirty="0">
                <a:latin typeface="+mn-lt"/>
              </a:rPr>
              <a:t>path from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Arad to Bucharest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sz="2800" dirty="0"/>
              <a:t>Idea: avoid expanding paths that are already expensive</a:t>
            </a:r>
          </a:p>
          <a:p>
            <a:r>
              <a:rPr lang="en-US" sz="2800" dirty="0"/>
              <a:t>The evaluation function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the estimated total cost of the path through node </a:t>
            </a:r>
            <a:r>
              <a:rPr lang="en-US" sz="2800" i="1" dirty="0"/>
              <a:t>n</a:t>
            </a:r>
            <a:r>
              <a:rPr lang="en-US" sz="2800" dirty="0"/>
              <a:t> to the goal:</a:t>
            </a:r>
            <a:br>
              <a:rPr lang="en-US" sz="2800" dirty="0"/>
            </a:br>
            <a:endParaRPr lang="en-US" sz="2800" dirty="0"/>
          </a:p>
          <a:p>
            <a:pPr algn="ctr">
              <a:buNone/>
            </a:pP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= g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+ h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lvl="1">
              <a:buNone/>
            </a:pP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cost so far to reach </a:t>
            </a:r>
            <a:r>
              <a:rPr lang="en-US" i="1" dirty="0"/>
              <a:t>n </a:t>
            </a:r>
            <a:r>
              <a:rPr lang="en-US" dirty="0"/>
              <a:t>(path cost)</a:t>
            </a:r>
          </a:p>
          <a:p>
            <a:pPr lvl="1">
              <a:buNone/>
            </a:pP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estimated cost from </a:t>
            </a:r>
            <a:r>
              <a:rPr lang="en-US" i="1" dirty="0"/>
              <a:t>n</a:t>
            </a:r>
            <a:r>
              <a:rPr lang="en-US" dirty="0"/>
              <a:t> to goal (heuristic)</a:t>
            </a:r>
          </a:p>
        </p:txBody>
      </p:sp>
    </p:spTree>
    <p:extLst>
      <p:ext uri="{BB962C8B-B14F-4D97-AF65-F5344CB8AC3E}">
        <p14:creationId xmlns:p14="http://schemas.microsoft.com/office/powerpoint/2010/main" val="57224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6388" name="Picture 4" descr="astar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28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star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30000" dirty="0"/>
              <a:t>*</a:t>
            </a:r>
            <a:r>
              <a:rPr lang="en-US" dirty="0"/>
              <a:t>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2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8437" name="Picture 5" descr="astar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7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19460" name="Picture 4" descr="astar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66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0484" name="Picture 4" descr="astar-progress0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725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638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Pseudo-code for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Generate an initially empty </a:t>
            </a:r>
            <a:r>
              <a:rPr lang="en-US" b="1" dirty="0">
                <a:solidFill>
                  <a:srgbClr val="FF0000"/>
                </a:solidFill>
              </a:rPr>
              <a:t>priority</a:t>
            </a:r>
            <a:r>
              <a:rPr lang="en-US" dirty="0"/>
              <a:t> queue and call it OPEN, </a:t>
            </a:r>
            <a:r>
              <a:rPr lang="en-US" dirty="0">
                <a:solidFill>
                  <a:srgbClr val="FF0000"/>
                </a:solidFill>
              </a:rPr>
              <a:t>prioritized by f(n) value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Generate an initially empty collection of states and call it CLOSED.</a:t>
            </a:r>
          </a:p>
          <a:p>
            <a:pPr marL="0" indent="0">
              <a:buNone/>
            </a:pPr>
            <a:r>
              <a:rPr lang="en-US" dirty="0"/>
              <a:t>3. Insert the start state (or states) into OPEN.</a:t>
            </a:r>
          </a:p>
          <a:p>
            <a:pPr marL="0" indent="0">
              <a:buNone/>
            </a:pPr>
            <a:r>
              <a:rPr lang="en-US" dirty="0"/>
              <a:t>4. Remove the state with smallest f(n) value (state n) from OPEN. If removal fails because OPEN is empty, search fails.</a:t>
            </a:r>
          </a:p>
          <a:p>
            <a:pPr marL="0" indent="0">
              <a:buNone/>
            </a:pPr>
            <a:r>
              <a:rPr lang="en-US" dirty="0"/>
              <a:t>5. If n is a goal state, finish the search.</a:t>
            </a:r>
          </a:p>
          <a:p>
            <a:pPr marL="0" indent="0">
              <a:buNone/>
            </a:pPr>
            <a:r>
              <a:rPr lang="en-US" dirty="0"/>
              <a:t>6. Generate all successors to n; push them onto OPEN (</a:t>
            </a:r>
            <a:r>
              <a:rPr lang="en-US" dirty="0">
                <a:solidFill>
                  <a:srgbClr val="FF0000"/>
                </a:solidFill>
              </a:rPr>
              <a:t>prioritized by f(n) value</a:t>
            </a:r>
            <a:r>
              <a:rPr lang="en-US" dirty="0"/>
              <a:t>) if they are not in OPEN and CLOSED.</a:t>
            </a:r>
          </a:p>
          <a:p>
            <a:pPr marL="0" indent="0">
              <a:buNone/>
            </a:pPr>
            <a:r>
              <a:rPr lang="en-US" dirty="0"/>
              <a:t>7. Add n to CLOSED.</a:t>
            </a:r>
          </a:p>
          <a:p>
            <a:pPr marL="0" indent="0">
              <a:buNone/>
            </a:pPr>
            <a:r>
              <a:rPr lang="en-US" dirty="0"/>
              <a:t>8. Return to </a:t>
            </a:r>
            <a:r>
              <a:rPr lang="en-US"/>
              <a:t>step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31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 heuristic 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</a:t>
            </a:r>
            <a:r>
              <a:rPr lang="en-US" sz="2800" dirty="0">
                <a:solidFill>
                  <a:srgbClr val="FF0000"/>
                </a:solidFill>
              </a:rPr>
              <a:t>admissible</a:t>
            </a:r>
            <a:r>
              <a:rPr lang="en-US" sz="2800" dirty="0"/>
              <a:t> if for every node </a:t>
            </a:r>
            <a:r>
              <a:rPr lang="en-US" sz="2800" i="1" dirty="0"/>
              <a:t>n</a:t>
            </a:r>
            <a:r>
              <a:rPr lang="en-US" sz="2800" dirty="0"/>
              <a:t>, 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i="1" dirty="0">
                <a:cs typeface="Arial" pitchFamily="34" charset="0"/>
              </a:rPr>
              <a:t>≤</a:t>
            </a:r>
            <a:r>
              <a:rPr lang="en-US" sz="2800" i="1" dirty="0"/>
              <a:t> h</a:t>
            </a:r>
            <a:r>
              <a:rPr lang="en-US" sz="2800" i="1" baseline="30000" dirty="0"/>
              <a:t>*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, </a:t>
            </a:r>
            <a:r>
              <a:rPr lang="en-US" sz="2800" dirty="0"/>
              <a:t>where </a:t>
            </a:r>
            <a:r>
              <a:rPr lang="en-US" sz="2800" i="1" dirty="0"/>
              <a:t>h</a:t>
            </a:r>
            <a:r>
              <a:rPr lang="en-US" sz="2800" i="1" baseline="30000" dirty="0"/>
              <a:t>*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the true cost to reach the goal state from </a:t>
            </a:r>
            <a:r>
              <a:rPr lang="en-US" sz="2800" i="1" dirty="0"/>
              <a:t>n</a:t>
            </a:r>
            <a:endParaRPr lang="en-US" sz="2800" dirty="0"/>
          </a:p>
          <a:p>
            <a:r>
              <a:rPr lang="en-US" sz="2800" dirty="0"/>
              <a:t>An admissible heuristic never overestimates the cost to reach the goal, i.e., it is optimistic</a:t>
            </a:r>
          </a:p>
          <a:p>
            <a:r>
              <a:rPr lang="en-US" sz="2800" dirty="0"/>
              <a:t>Example: straight line distance never overestimates the actual road distance</a:t>
            </a:r>
          </a:p>
          <a:p>
            <a:r>
              <a:rPr lang="en-US" sz="2800" dirty="0"/>
              <a:t>Theorem: If 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  <a:r>
              <a:rPr lang="en-US" sz="2800" i="1" dirty="0"/>
              <a:t> </a:t>
            </a:r>
            <a:r>
              <a:rPr lang="en-US" sz="2800" dirty="0"/>
              <a:t>is admissible, A</a:t>
            </a:r>
            <a:r>
              <a:rPr lang="en-US" sz="2800" baseline="30000" dirty="0"/>
              <a:t>*</a:t>
            </a:r>
            <a:r>
              <a:rPr lang="en-US" sz="2800" dirty="0"/>
              <a:t> is optimal</a:t>
            </a:r>
          </a:p>
        </p:txBody>
      </p:sp>
    </p:spTree>
    <p:extLst>
      <p:ext uri="{BB962C8B-B14F-4D97-AF65-F5344CB8AC3E}">
        <p14:creationId xmlns:p14="http://schemas.microsoft.com/office/powerpoint/2010/main" val="173600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Designing heuristic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78363"/>
          </a:xfrm>
        </p:spPr>
        <p:txBody>
          <a:bodyPr>
            <a:noAutofit/>
          </a:bodyPr>
          <a:lstStyle/>
          <a:p>
            <a:r>
              <a:rPr lang="en-US" sz="2400" dirty="0"/>
              <a:t>Heuristics for the 8-puzzle</a:t>
            </a:r>
          </a:p>
          <a:p>
            <a:pPr lvl="1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= number of misplaced tiles</a:t>
            </a:r>
          </a:p>
          <a:p>
            <a:pPr lvl="1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= total Manhattan distance (number of squares from desired location of each tile)</a:t>
            </a:r>
            <a:br>
              <a:rPr lang="en-US" sz="2400" dirty="0"/>
            </a:b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 lvl="1" algn="ctr">
              <a:buNone/>
            </a:pPr>
            <a:br>
              <a:rPr lang="en-US" sz="2400" dirty="0"/>
            </a:br>
            <a:endParaRPr lang="en-US" sz="2400" dirty="0"/>
          </a:p>
          <a:p>
            <a:pPr lvl="1" algn="ctr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(start) = 8</a:t>
            </a:r>
          </a:p>
          <a:p>
            <a:pPr lvl="1" algn="ctr"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(start) = 3+1+2+2+2+3+3+2 = 18</a:t>
            </a:r>
          </a:p>
          <a:p>
            <a:r>
              <a:rPr lang="en-US" sz="2400" dirty="0"/>
              <a:t>Are </a:t>
            </a:r>
            <a:r>
              <a:rPr lang="en-US" sz="2400" i="1" dirty="0"/>
              <a:t>h</a:t>
            </a:r>
            <a:r>
              <a:rPr lang="en-US" sz="2400" baseline="-25000" dirty="0"/>
              <a:t>1 </a:t>
            </a:r>
            <a:r>
              <a:rPr lang="en-US" sz="2400" dirty="0"/>
              <a:t>and </a:t>
            </a:r>
            <a:r>
              <a:rPr lang="en-US" sz="2400" i="1" dirty="0"/>
              <a:t>h</a:t>
            </a:r>
            <a:r>
              <a:rPr lang="en-US" sz="2400" baseline="-25000" dirty="0"/>
              <a:t>2 </a:t>
            </a:r>
            <a:r>
              <a:rPr lang="en-US" sz="2400" dirty="0"/>
              <a:t>admissible?</a:t>
            </a:r>
          </a:p>
        </p:txBody>
      </p:sp>
      <p:pic>
        <p:nvPicPr>
          <p:cNvPr id="28677" name="Picture 5" descr="8puzz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25" y="3048000"/>
            <a:ext cx="4257675" cy="2162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10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r>
              <a:rPr lang="en-US" dirty="0"/>
              <a:t>Touring</a:t>
            </a:r>
          </a:p>
          <a:p>
            <a:r>
              <a:rPr lang="en-US" dirty="0"/>
              <a:t>VLSI layout</a:t>
            </a:r>
          </a:p>
          <a:p>
            <a:r>
              <a:rPr lang="en-US" dirty="0"/>
              <a:t>Assembly sequencing</a:t>
            </a:r>
          </a:p>
          <a:p>
            <a:r>
              <a:rPr lang="en-US" dirty="0"/>
              <a:t>Protein design</a:t>
            </a:r>
          </a:p>
        </p:txBody>
      </p:sp>
    </p:spTree>
    <p:extLst>
      <p:ext uri="{BB962C8B-B14F-4D97-AF65-F5344CB8AC3E}">
        <p14:creationId xmlns:p14="http://schemas.microsoft.com/office/powerpoint/2010/main" val="731795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44377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15-puzzle problem</a:t>
            </a:r>
          </a:p>
        </p:txBody>
      </p:sp>
    </p:spTree>
    <p:extLst>
      <p:ext uri="{BB962C8B-B14F-4D97-AF65-F5344CB8AC3E}">
        <p14:creationId xmlns:p14="http://schemas.microsoft.com/office/powerpoint/2010/main" val="349840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/>
              <a:t>State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/>
              <a:t>All the possible states are connected to form a </a:t>
            </a:r>
            <a:r>
              <a:rPr lang="en-US" b="1" dirty="0">
                <a:solidFill>
                  <a:srgbClr val="CC0099"/>
                </a:solidFill>
              </a:rPr>
              <a:t>state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set of all states reachable from initial state by any sequence of actions</a:t>
            </a:r>
          </a:p>
          <a:p>
            <a:pPr lvl="1"/>
            <a:r>
              <a:rPr lang="en-US" dirty="0"/>
              <a:t>Can be represented as a </a:t>
            </a:r>
            <a:r>
              <a:rPr lang="en-US" b="1" dirty="0">
                <a:solidFill>
                  <a:srgbClr val="CC0099"/>
                </a:solidFill>
              </a:rPr>
              <a:t>directed graph </a:t>
            </a:r>
          </a:p>
          <a:p>
            <a:pPr lvl="2"/>
            <a:r>
              <a:rPr lang="en-US" dirty="0"/>
              <a:t>nodes are states</a:t>
            </a:r>
          </a:p>
          <a:p>
            <a:pPr lvl="2"/>
            <a:r>
              <a:rPr lang="en-US" dirty="0"/>
              <a:t>links between nodes are actions</a:t>
            </a:r>
          </a:p>
          <a:p>
            <a:r>
              <a:rPr lang="en-US" dirty="0"/>
              <a:t>Three key factors define the state space</a:t>
            </a:r>
            <a:r>
              <a:rPr lang="en-US" b="1" dirty="0">
                <a:solidFill>
                  <a:srgbClr val="CC0099"/>
                </a:solidFill>
              </a:rPr>
              <a:t> </a:t>
            </a:r>
            <a:r>
              <a:rPr lang="en-US" dirty="0"/>
              <a:t>of a problem</a:t>
            </a:r>
          </a:p>
          <a:p>
            <a:pPr lvl="1"/>
            <a:r>
              <a:rPr lang="en-US" dirty="0"/>
              <a:t> initial state, actions, and transition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/>
              <a:t>What do search algorithms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906963"/>
          </a:xfrm>
        </p:spPr>
        <p:txBody>
          <a:bodyPr/>
          <a:lstStyle/>
          <a:p>
            <a:r>
              <a:rPr lang="en-US" dirty="0"/>
              <a:t>Begin at the start node and </a:t>
            </a:r>
            <a:r>
              <a:rPr lang="en-US" b="1" dirty="0"/>
              <a:t>expand</a:t>
            </a:r>
            <a:r>
              <a:rPr lang="en-US" dirty="0"/>
              <a:t> it by making a list of all possible successor states</a:t>
            </a:r>
          </a:p>
          <a:p>
            <a:r>
              <a:rPr lang="en-US" dirty="0"/>
              <a:t>Maintain a </a:t>
            </a:r>
            <a:r>
              <a:rPr lang="en-US" b="1" dirty="0"/>
              <a:t>fringe</a:t>
            </a:r>
            <a:r>
              <a:rPr lang="en-US" dirty="0"/>
              <a:t> or a list of unchecked and unexpanded states</a:t>
            </a:r>
          </a:p>
          <a:p>
            <a:r>
              <a:rPr lang="en-US" dirty="0"/>
              <a:t>At each step, pick a state from the fringe to check and expand </a:t>
            </a:r>
          </a:p>
          <a:p>
            <a:r>
              <a:rPr lang="en-US" dirty="0"/>
              <a:t>Keep going until you reach the goal state</a:t>
            </a:r>
          </a:p>
          <a:p>
            <a:r>
              <a:rPr lang="en-US" dirty="0"/>
              <a:t>Try to expand as few states as possible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94969"/>
          </a:xfrm>
        </p:spPr>
        <p:txBody>
          <a:bodyPr>
            <a:normAutofit fontScale="90000"/>
          </a:bodyPr>
          <a:lstStyle/>
          <a:p>
            <a:r>
              <a:rPr lang="en-US" dirty="0"/>
              <a:t>All the states in search form a </a:t>
            </a:r>
            <a:r>
              <a:rPr lang="en-US" b="1" dirty="0">
                <a:solidFill>
                  <a:srgbClr val="CC0099"/>
                </a:solidFill>
              </a:rPr>
              <a:t>search tree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399" y="838199"/>
            <a:ext cx="6463923" cy="6019801"/>
          </a:xfrm>
        </p:spPr>
        <p:txBody>
          <a:bodyPr>
            <a:normAutofit/>
          </a:bodyPr>
          <a:lstStyle/>
          <a:p>
            <a:r>
              <a:rPr lang="en-US" dirty="0"/>
              <a:t>Search tree is used to understand and explain search algorithms</a:t>
            </a:r>
          </a:p>
          <a:p>
            <a:r>
              <a:rPr lang="en-US" dirty="0"/>
              <a:t>“What if” tree of possible actions and outcomes</a:t>
            </a:r>
          </a:p>
          <a:p>
            <a:pPr lvl="1"/>
            <a:r>
              <a:rPr lang="en-US" dirty="0"/>
              <a:t>Root node corresponds to starting state</a:t>
            </a:r>
          </a:p>
          <a:p>
            <a:pPr lvl="1"/>
            <a:r>
              <a:rPr lang="en-US" dirty="0"/>
              <a:t>Children of a node correspond to it </a:t>
            </a:r>
            <a:r>
              <a:rPr lang="en-US" b="1" dirty="0"/>
              <a:t>successors states</a:t>
            </a:r>
          </a:p>
          <a:p>
            <a:pPr lvl="1"/>
            <a:r>
              <a:rPr lang="en-US" dirty="0"/>
              <a:t>Edges corresponds to actions</a:t>
            </a:r>
          </a:p>
          <a:p>
            <a:r>
              <a:rPr lang="en-US" dirty="0"/>
              <a:t>A solution is a path starting from root and ending in the goal state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67397" y="685800"/>
            <a:ext cx="3200403" cy="4380131"/>
            <a:chOff x="2362200" y="1792069"/>
            <a:chExt cx="3200403" cy="4380131"/>
          </a:xfrm>
        </p:grpSpPr>
        <p:sp>
          <p:nvSpPr>
            <p:cNvPr id="9" name="TextBox 8"/>
            <p:cNvSpPr txBox="1"/>
            <p:nvPr/>
          </p:nvSpPr>
          <p:spPr>
            <a:xfrm>
              <a:off x="2667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0012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812" y="35814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70C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3955863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346262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949480" y="4670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62200" y="58674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2492283" y="5432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4533900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3924300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06680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092484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4549683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702084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5159283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08970" y="1792069"/>
              <a:ext cx="1096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Starting state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6088" y="3048000"/>
              <a:ext cx="1226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Successor state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5200" y="2590800"/>
              <a:ext cx="811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67000" y="5802868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Goal state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100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6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7362</TotalTime>
  <Words>2136</Words>
  <Application>Microsoft Macintosh PowerPoint</Application>
  <PresentationFormat>On-screen Show (4:3)</PresentationFormat>
  <Paragraphs>439</Paragraphs>
  <Slides>60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Tahoma</vt:lpstr>
      <vt:lpstr>Office Theme</vt:lpstr>
      <vt:lpstr>CS 288 Intensive Programming in Linux</vt:lpstr>
      <vt:lpstr>Solving problems by searching</vt:lpstr>
      <vt:lpstr>Search problem components</vt:lpstr>
      <vt:lpstr>Example: The 8-puzzle</vt:lpstr>
      <vt:lpstr>Example: Path finding</vt:lpstr>
      <vt:lpstr>Other real-world examples</vt:lpstr>
      <vt:lpstr>State space</vt:lpstr>
      <vt:lpstr>What do search algorithms do?</vt:lpstr>
      <vt:lpstr>All the states in search form a search tree</vt:lpstr>
      <vt:lpstr>All the states in search form a search tree</vt:lpstr>
      <vt:lpstr>Tree Search Algorithm Outline</vt:lpstr>
      <vt:lpstr>Tree search example</vt:lpstr>
      <vt:lpstr>Tree search example</vt:lpstr>
      <vt:lpstr>Tree search example</vt:lpstr>
      <vt:lpstr>Search strategies</vt:lpstr>
      <vt:lpstr>Uninformed search strategies</vt:lpstr>
      <vt:lpstr>Breadth-first search</vt:lpstr>
      <vt:lpstr>Breadth-first search</vt:lpstr>
      <vt:lpstr>Breadth-first search</vt:lpstr>
      <vt:lpstr>Breadth-first search</vt:lpstr>
      <vt:lpstr>Breadth-first search</vt:lpstr>
      <vt:lpstr>Pseudo-code for BFS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Pseudo-code for DFS</vt:lpstr>
      <vt:lpstr>BFS vs DFS</vt:lpstr>
      <vt:lpstr>DFS with CLOSED list</vt:lpstr>
      <vt:lpstr>Iterative deepening search</vt:lpstr>
      <vt:lpstr>Iterative deepening search</vt:lpstr>
      <vt:lpstr>Iterative deepening search</vt:lpstr>
      <vt:lpstr>Iterative deepening search</vt:lpstr>
      <vt:lpstr>Iterative deepening search</vt:lpstr>
      <vt:lpstr>Informed search</vt:lpstr>
      <vt:lpstr>Heuristic function</vt:lpstr>
      <vt:lpstr>Heuristic for the path finding problem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Greedy best-first search may get stuck  in loops</vt:lpstr>
      <vt:lpstr>Greedy best-first search is not optimal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Pseudo-code for A*</vt:lpstr>
      <vt:lpstr>Admissible heuristics</vt:lpstr>
      <vt:lpstr>Designing heuristic functions</vt:lpstr>
      <vt:lpstr>15-puzzle problem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Ding, Xiaoning</dc:creator>
  <cp:lastModifiedBy>Jianchen Shan</cp:lastModifiedBy>
  <cp:revision>232</cp:revision>
  <dcterms:created xsi:type="dcterms:W3CDTF">2003-12-17T02:58:58Z</dcterms:created>
  <dcterms:modified xsi:type="dcterms:W3CDTF">2020-10-16T15:19:05Z</dcterms:modified>
</cp:coreProperties>
</file>