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3" r:id="rId15"/>
    <p:sldId id="264" r:id="rId16"/>
    <p:sldId id="265" r:id="rId17"/>
    <p:sldId id="266" r:id="rId18"/>
    <p:sldId id="267" r:id="rId19"/>
    <p:sldId id="274"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00"/>
    <a:srgbClr val="F7E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6"/>
    <p:restoredTop sz="94720"/>
  </p:normalViewPr>
  <p:slideViewPr>
    <p:cSldViewPr snapToGrid="0">
      <p:cViewPr varScale="1">
        <p:scale>
          <a:sx n="102" d="100"/>
          <a:sy n="102" d="100"/>
        </p:scale>
        <p:origin x="80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FA0E460-48F7-B762-117B-F036D52D7BB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A87416C-153E-6938-6B07-0C331A6C74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06F03B6-310D-EFB7-78B6-0B37D24D6B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2534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E841327-5A44-FF1A-C659-7BBD72B4156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8C42C9A-8EFC-FAB5-49FC-55889B1052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1C5BDDB-FA52-B016-45DB-0383F5595F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572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18E7A9B-7121-A2D3-2483-79BA0966FB2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9DE548F-CEDF-0ADD-F952-7C7607959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C354335-F8AD-B2E0-A20A-D4E419FDD22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8453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7.xml"/><Relationship Id="rId7" Type="http://schemas.openxmlformats.org/officeDocument/2006/relationships/hyperlink" Target="https://www.sentinelone.com/cybersecurity-101/cybersecurity/what-is-devsecops/#challenges-of-devsecops"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cybersecuritydive.com/news/mgm-las-vegas-100m-hit-cyberattack/695852/?ref=escape.tech" TargetMode="External"/><Relationship Id="rId5" Type="http://schemas.openxmlformats.org/officeDocument/2006/relationships/hyperlink" Target="https://escape.tech/blog/how-to-establish-an-application-security-policy/" TargetMode="External"/><Relationship Id="rId4" Type="http://schemas.openxmlformats.org/officeDocument/2006/relationships/hyperlink" Target="https://www.bitsight.com/glossary/cyber-security-risk-assessment-matrix"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endParaRPr lang="en-US" sz="1850" dirty="0"/>
          </a:p>
          <a:p>
            <a:pPr marL="0" lvl="0" indent="0" algn="l" rtl="0">
              <a:lnSpc>
                <a:spcPct val="70000"/>
              </a:lnSpc>
              <a:spcBef>
                <a:spcPts val="0"/>
              </a:spcBef>
              <a:spcAft>
                <a:spcPts val="0"/>
              </a:spcAft>
              <a:buClr>
                <a:schemeClr val="lt1"/>
              </a:buClr>
              <a:buSzPts val="1850"/>
              <a:buNone/>
            </a:pPr>
            <a:r>
              <a:rPr lang="en-US" sz="1850" dirty="0"/>
              <a:t>Security Policy Presentation</a:t>
            </a:r>
          </a:p>
          <a:p>
            <a:pPr marL="0" lvl="0" indent="0" algn="l" rtl="0">
              <a:lnSpc>
                <a:spcPct val="70000"/>
              </a:lnSpc>
              <a:spcBef>
                <a:spcPts val="0"/>
              </a:spcBef>
              <a:spcAft>
                <a:spcPts val="0"/>
              </a:spcAft>
              <a:buClr>
                <a:schemeClr val="lt1"/>
              </a:buClr>
              <a:buSzPts val="1850"/>
              <a:buNone/>
            </a:pP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Dylan Ngu</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26D0DD6-1603-2239-5A15-2C0F7287B47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F3E7B0E-6E64-B909-83B0-8547A36AED88}"/>
              </a:ext>
            </a:extLst>
          </p:cNvPr>
          <p:cNvSpPr txBox="1">
            <a:spLocks noGrp="1"/>
          </p:cNvSpPr>
          <p:nvPr>
            <p:ph type="title"/>
          </p:nvPr>
        </p:nvSpPr>
        <p:spPr>
          <a:xfrm>
            <a:off x="2473474" y="16953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87059EC2-C817-DA26-282F-A231CFB067CC}"/>
              </a:ext>
            </a:extLst>
          </p:cNvPr>
          <p:cNvSpPr txBox="1">
            <a:spLocks noGrp="1"/>
          </p:cNvSpPr>
          <p:nvPr>
            <p:ph type="body" idx="1"/>
          </p:nvPr>
        </p:nvSpPr>
        <p:spPr>
          <a:xfrm>
            <a:off x="685800" y="1462530"/>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AtUsingIndexOutOfBounds – Negative Test</a:t>
            </a:r>
          </a:p>
        </p:txBody>
      </p:sp>
      <p:pic>
        <p:nvPicPr>
          <p:cNvPr id="197" name="Google Shape;197;g9504e29505_0_0" descr="Green Pace logo">
            <a:extLst>
              <a:ext uri="{FF2B5EF4-FFF2-40B4-BE49-F238E27FC236}">
                <a16:creationId xmlns:a16="http://schemas.microsoft.com/office/drawing/2014/main" id="{CE1E6326-2873-8DE2-FDE0-A3644E332B5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shot of code&#10;&#10;Description automatically generated">
            <a:extLst>
              <a:ext uri="{FF2B5EF4-FFF2-40B4-BE49-F238E27FC236}">
                <a16:creationId xmlns:a16="http://schemas.microsoft.com/office/drawing/2014/main" id="{44193135-956B-5FEB-FD31-A0AF65397561}"/>
              </a:ext>
            </a:extLst>
          </p:cNvPr>
          <p:cNvPicPr>
            <a:picLocks noChangeAspect="1"/>
          </p:cNvPicPr>
          <p:nvPr/>
        </p:nvPicPr>
        <p:blipFill>
          <a:blip r:embed="rId5"/>
          <a:stretch>
            <a:fillRect/>
          </a:stretch>
        </p:blipFill>
        <p:spPr>
          <a:xfrm>
            <a:off x="831850" y="2296920"/>
            <a:ext cx="4927600" cy="3479800"/>
          </a:xfrm>
          <a:prstGeom prst="rect">
            <a:avLst/>
          </a:prstGeom>
        </p:spPr>
      </p:pic>
      <p:pic>
        <p:nvPicPr>
          <p:cNvPr id="5" name="Picture 4">
            <a:extLst>
              <a:ext uri="{FF2B5EF4-FFF2-40B4-BE49-F238E27FC236}">
                <a16:creationId xmlns:a16="http://schemas.microsoft.com/office/drawing/2014/main" id="{21E9DF84-31C7-4FAD-7898-A9751FDFBF84}"/>
              </a:ext>
            </a:extLst>
          </p:cNvPr>
          <p:cNvPicPr>
            <a:picLocks noChangeAspect="1"/>
          </p:cNvPicPr>
          <p:nvPr/>
        </p:nvPicPr>
        <p:blipFill>
          <a:blip r:embed="rId6"/>
          <a:stretch>
            <a:fillRect/>
          </a:stretch>
        </p:blipFill>
        <p:spPr>
          <a:xfrm>
            <a:off x="5900075" y="3541520"/>
            <a:ext cx="6070600" cy="495300"/>
          </a:xfrm>
          <a:prstGeom prst="rect">
            <a:avLst/>
          </a:prstGeom>
        </p:spPr>
      </p:pic>
    </p:spTree>
    <p:custDataLst>
      <p:tags r:id="rId1"/>
    </p:custDataLst>
    <p:extLst>
      <p:ext uri="{BB962C8B-B14F-4D97-AF65-F5344CB8AC3E}">
        <p14:creationId xmlns:p14="http://schemas.microsoft.com/office/powerpoint/2010/main" val="110306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B310E1F9-D446-9AAE-99E9-F73F89CE4C1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97783BA9-F3EC-9970-A02A-404DA99EE255}"/>
              </a:ext>
            </a:extLst>
          </p:cNvPr>
          <p:cNvSpPr txBox="1">
            <a:spLocks noGrp="1"/>
          </p:cNvSpPr>
          <p:nvPr>
            <p:ph type="title"/>
          </p:nvPr>
        </p:nvSpPr>
        <p:spPr>
          <a:xfrm>
            <a:off x="2473474" y="16953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2D137A82-7864-5C0B-0802-1D3AE1DFFA62}"/>
              </a:ext>
            </a:extLst>
          </p:cNvPr>
          <p:cNvSpPr txBox="1">
            <a:spLocks noGrp="1"/>
          </p:cNvSpPr>
          <p:nvPr>
            <p:ph type="body" idx="1"/>
          </p:nvPr>
        </p:nvSpPr>
        <p:spPr>
          <a:xfrm>
            <a:off x="685800" y="1462530"/>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AtUsingIndexOutOfBounds – Negative Test</a:t>
            </a:r>
          </a:p>
        </p:txBody>
      </p:sp>
      <p:pic>
        <p:nvPicPr>
          <p:cNvPr id="197" name="Google Shape;197;g9504e29505_0_0" descr="Green Pace logo">
            <a:extLst>
              <a:ext uri="{FF2B5EF4-FFF2-40B4-BE49-F238E27FC236}">
                <a16:creationId xmlns:a16="http://schemas.microsoft.com/office/drawing/2014/main" id="{E93F92D7-DA58-F17F-99F4-94006A68048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6F2CA257-B894-6C5B-A4EB-8E548EE4EFCC}"/>
              </a:ext>
            </a:extLst>
          </p:cNvPr>
          <p:cNvPicPr>
            <a:picLocks noChangeAspect="1"/>
          </p:cNvPicPr>
          <p:nvPr/>
        </p:nvPicPr>
        <p:blipFill>
          <a:blip r:embed="rId5"/>
          <a:stretch>
            <a:fillRect/>
          </a:stretch>
        </p:blipFill>
        <p:spPr>
          <a:xfrm>
            <a:off x="4010025" y="4945226"/>
            <a:ext cx="6819900" cy="49530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D7C26BA5-517F-5CBF-E456-F367810FFFB4}"/>
              </a:ext>
            </a:extLst>
          </p:cNvPr>
          <p:cNvPicPr>
            <a:picLocks noChangeAspect="1"/>
          </p:cNvPicPr>
          <p:nvPr/>
        </p:nvPicPr>
        <p:blipFill>
          <a:blip r:embed="rId6"/>
          <a:stretch>
            <a:fillRect/>
          </a:stretch>
        </p:blipFill>
        <p:spPr>
          <a:xfrm>
            <a:off x="685800" y="2296920"/>
            <a:ext cx="10424204" cy="2414781"/>
          </a:xfrm>
          <a:prstGeom prst="rect">
            <a:avLst/>
          </a:prstGeom>
        </p:spPr>
      </p:pic>
    </p:spTree>
    <p:custDataLst>
      <p:tags r:id="rId1"/>
    </p:custDataLst>
    <p:extLst>
      <p:ext uri="{BB962C8B-B14F-4D97-AF65-F5344CB8AC3E}">
        <p14:creationId xmlns:p14="http://schemas.microsoft.com/office/powerpoint/2010/main" val="381586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916774" y="54768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138362" y="47695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880235"/>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DevSecOps pipeline shows how secure practices can be integrated into every phase of the SDLC to automate security checks and testing.</a:t>
            </a:r>
            <a:endParaRPr sz="1600" dirty="0"/>
          </a:p>
          <a:p>
            <a:pPr marL="457200" lvl="1" indent="0" algn="l" rtl="0">
              <a:lnSpc>
                <a:spcPct val="90000"/>
              </a:lnSpc>
              <a:spcBef>
                <a:spcPts val="50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52718D34-B879-7B46-A65D-39F0FD14D31A}"/>
              </a:ext>
            </a:extLst>
          </p:cNvPr>
          <p:cNvGraphicFramePr>
            <a:graphicFrameLocks noGrp="1"/>
          </p:cNvGraphicFramePr>
          <p:nvPr>
            <p:extLst>
              <p:ext uri="{D42A27DB-BD31-4B8C-83A1-F6EECF244321}">
                <p14:modId xmlns:p14="http://schemas.microsoft.com/office/powerpoint/2010/main" val="3904506120"/>
              </p:ext>
            </p:extLst>
          </p:nvPr>
        </p:nvGraphicFramePr>
        <p:xfrm>
          <a:off x="685800" y="2988592"/>
          <a:ext cx="10644187" cy="1766543"/>
        </p:xfrm>
        <a:graphic>
          <a:graphicData uri="http://schemas.openxmlformats.org/drawingml/2006/table">
            <a:tbl>
              <a:tblPr firstRow="1" bandRow="1">
                <a:tableStyleId>{802198C4-3087-4945-87E3-76CBB3509B7E}</a:tableStyleId>
              </a:tblPr>
              <a:tblGrid>
                <a:gridCol w="1987667">
                  <a:extLst>
                    <a:ext uri="{9D8B030D-6E8A-4147-A177-3AD203B41FA5}">
                      <a16:colId xmlns:a16="http://schemas.microsoft.com/office/drawing/2014/main" val="2177590775"/>
                    </a:ext>
                  </a:extLst>
                </a:gridCol>
                <a:gridCol w="2164130">
                  <a:extLst>
                    <a:ext uri="{9D8B030D-6E8A-4147-A177-3AD203B41FA5}">
                      <a16:colId xmlns:a16="http://schemas.microsoft.com/office/drawing/2014/main" val="3296564566"/>
                    </a:ext>
                  </a:extLst>
                </a:gridCol>
                <a:gridCol w="2164130">
                  <a:extLst>
                    <a:ext uri="{9D8B030D-6E8A-4147-A177-3AD203B41FA5}">
                      <a16:colId xmlns:a16="http://schemas.microsoft.com/office/drawing/2014/main" val="3036014328"/>
                    </a:ext>
                  </a:extLst>
                </a:gridCol>
                <a:gridCol w="2164130">
                  <a:extLst>
                    <a:ext uri="{9D8B030D-6E8A-4147-A177-3AD203B41FA5}">
                      <a16:colId xmlns:a16="http://schemas.microsoft.com/office/drawing/2014/main" val="3119135022"/>
                    </a:ext>
                  </a:extLst>
                </a:gridCol>
                <a:gridCol w="2164130">
                  <a:extLst>
                    <a:ext uri="{9D8B030D-6E8A-4147-A177-3AD203B41FA5}">
                      <a16:colId xmlns:a16="http://schemas.microsoft.com/office/drawing/2014/main" val="4171373594"/>
                    </a:ext>
                  </a:extLst>
                </a:gridCol>
              </a:tblGrid>
              <a:tr h="411167">
                <a:tc>
                  <a:txBody>
                    <a:bodyPr/>
                    <a:lstStyle/>
                    <a:p>
                      <a:pPr algn="ctr"/>
                      <a:r>
                        <a:rPr lang="en-US" sz="1600" b="0" dirty="0"/>
                        <a:t>DevSecOps Stage:</a:t>
                      </a:r>
                    </a:p>
                  </a:txBody>
                  <a:tcPr anchor="ctr">
                    <a:solidFill>
                      <a:schemeClr val="bg1">
                        <a:lumMod val="75000"/>
                      </a:schemeClr>
                    </a:solidFill>
                  </a:tcPr>
                </a:tc>
                <a:tc>
                  <a:txBody>
                    <a:bodyPr/>
                    <a:lstStyle/>
                    <a:p>
                      <a:pPr algn="ctr"/>
                      <a:r>
                        <a:rPr lang="en-US" sz="1600" b="1" dirty="0"/>
                        <a:t>Build</a:t>
                      </a:r>
                    </a:p>
                  </a:txBody>
                  <a:tcPr anchor="ctr">
                    <a:solidFill>
                      <a:schemeClr val="bg1">
                        <a:lumMod val="95000"/>
                      </a:schemeClr>
                    </a:solidFill>
                  </a:tcPr>
                </a:tc>
                <a:tc>
                  <a:txBody>
                    <a:bodyPr/>
                    <a:lstStyle/>
                    <a:p>
                      <a:pPr algn="ctr"/>
                      <a:r>
                        <a:rPr lang="en-US" sz="1600" b="1" dirty="0"/>
                        <a:t>Verify and Test</a:t>
                      </a:r>
                    </a:p>
                  </a:txBody>
                  <a:tcPr anchor="ctr">
                    <a:solidFill>
                      <a:schemeClr val="bg1">
                        <a:lumMod val="95000"/>
                      </a:schemeClr>
                    </a:solidFill>
                  </a:tcPr>
                </a:tc>
                <a:tc>
                  <a:txBody>
                    <a:bodyPr/>
                    <a:lstStyle/>
                    <a:p>
                      <a:pPr algn="ctr"/>
                      <a:r>
                        <a:rPr lang="en-US" sz="1600" b="1" dirty="0"/>
                        <a:t>Transition &amp; Health</a:t>
                      </a:r>
                    </a:p>
                  </a:txBody>
                  <a:tcPr anchor="ctr">
                    <a:solidFill>
                      <a:schemeClr val="bg1">
                        <a:lumMod val="95000"/>
                      </a:schemeClr>
                    </a:solidFill>
                  </a:tcPr>
                </a:tc>
                <a:tc>
                  <a:txBody>
                    <a:bodyPr/>
                    <a:lstStyle/>
                    <a:p>
                      <a:pPr algn="ctr"/>
                      <a:r>
                        <a:rPr lang="en-US" sz="1600" b="1" dirty="0"/>
                        <a:t>Monitor &amp; Detect</a:t>
                      </a:r>
                    </a:p>
                  </a:txBody>
                  <a:tcPr anchor="ctr">
                    <a:solidFill>
                      <a:schemeClr val="bg1">
                        <a:lumMod val="95000"/>
                      </a:schemeClr>
                    </a:solidFill>
                  </a:tcPr>
                </a:tc>
                <a:extLst>
                  <a:ext uri="{0D108BD9-81ED-4DB2-BD59-A6C34878D82A}">
                    <a16:rowId xmlns:a16="http://schemas.microsoft.com/office/drawing/2014/main" val="702176520"/>
                  </a:ext>
                </a:extLst>
              </a:tr>
              <a:tr h="1355376">
                <a:tc>
                  <a:txBody>
                    <a:bodyPr/>
                    <a:lstStyle/>
                    <a:p>
                      <a:pPr algn="ctr"/>
                      <a:r>
                        <a:rPr lang="en-US" sz="1600" b="0" dirty="0"/>
                        <a:t>Security Tools:</a:t>
                      </a:r>
                    </a:p>
                  </a:txBody>
                  <a:tcPr anchor="ctr">
                    <a:solidFill>
                      <a:schemeClr val="bg1">
                        <a:lumMod val="75000"/>
                      </a:schemeClr>
                    </a:solidFill>
                  </a:tcPr>
                </a:tc>
                <a:tc>
                  <a:txBody>
                    <a:bodyPr/>
                    <a:lstStyle/>
                    <a:p>
                      <a:pPr marL="285750" indent="-285750">
                        <a:buFont typeface="Arial" panose="020B0604020202020204" pitchFamily="34" charset="0"/>
                        <a:buChar char="•"/>
                      </a:pPr>
                      <a:r>
                        <a:rPr lang="en-US" sz="1600" dirty="0"/>
                        <a:t>Compiler</a:t>
                      </a:r>
                    </a:p>
                    <a:p>
                      <a:pPr marL="285750" indent="-285750">
                        <a:buFont typeface="Arial" panose="020B0604020202020204" pitchFamily="34" charset="0"/>
                        <a:buChar char="•"/>
                      </a:pPr>
                      <a:r>
                        <a:rPr lang="en-US" sz="1600" dirty="0"/>
                        <a:t>Static Code Analyzer</a:t>
                      </a:r>
                    </a:p>
                    <a:p>
                      <a:pPr marL="285750" indent="-285750">
                        <a:buFont typeface="Arial" panose="020B0604020202020204" pitchFamily="34" charset="0"/>
                        <a:buChar char="•"/>
                      </a:pPr>
                      <a:r>
                        <a:rPr lang="en-US" sz="1600" dirty="0"/>
                        <a:t>Unit Tests</a:t>
                      </a:r>
                    </a:p>
                  </a:txBody>
                  <a:tcPr>
                    <a:solidFill>
                      <a:schemeClr val="bg1">
                        <a:lumMod val="95000"/>
                      </a:schemeClr>
                    </a:solidFill>
                  </a:tcPr>
                </a:tc>
                <a:tc>
                  <a:txBody>
                    <a:bodyPr/>
                    <a:lstStyle/>
                    <a:p>
                      <a:pPr marL="285750" indent="-285750">
                        <a:buFont typeface="Arial" panose="020B0604020202020204" pitchFamily="34" charset="0"/>
                        <a:buChar char="•"/>
                      </a:pPr>
                      <a:r>
                        <a:rPr lang="en-US" sz="1600" dirty="0"/>
                        <a:t>SAST</a:t>
                      </a:r>
                    </a:p>
                    <a:p>
                      <a:pPr marL="285750" indent="-285750">
                        <a:buFont typeface="Arial" panose="020B0604020202020204" pitchFamily="34" charset="0"/>
                        <a:buChar char="•"/>
                      </a:pPr>
                      <a:r>
                        <a:rPr lang="en-US" sz="1600" dirty="0"/>
                        <a:t>DAST</a:t>
                      </a:r>
                    </a:p>
                    <a:p>
                      <a:pPr marL="285750" indent="-285750">
                        <a:buFont typeface="Arial" panose="020B0604020202020204" pitchFamily="34" charset="0"/>
                        <a:buChar char="•"/>
                      </a:pPr>
                      <a:r>
                        <a:rPr lang="en-US" sz="1600" dirty="0"/>
                        <a:t>Integration Test</a:t>
                      </a:r>
                    </a:p>
                  </a:txBody>
                  <a:tcPr>
                    <a:solidFill>
                      <a:schemeClr val="bg1">
                        <a:lumMod val="95000"/>
                      </a:schemeClr>
                    </a:solidFill>
                  </a:tcPr>
                </a:tc>
                <a:tc>
                  <a:txBody>
                    <a:bodyPr/>
                    <a:lstStyle/>
                    <a:p>
                      <a:pPr marL="285750" indent="-285750">
                        <a:buFont typeface="Arial" panose="020B0604020202020204" pitchFamily="34" charset="0"/>
                        <a:buChar char="•"/>
                      </a:pPr>
                      <a:r>
                        <a:rPr lang="en-US" sz="1600" dirty="0"/>
                        <a:t>Penetration Testing</a:t>
                      </a:r>
                    </a:p>
                  </a:txBody>
                  <a:tcPr>
                    <a:solidFill>
                      <a:schemeClr val="bg1">
                        <a:lumMod val="95000"/>
                      </a:schemeClr>
                    </a:solidFill>
                  </a:tcPr>
                </a:tc>
                <a:tc>
                  <a:txBody>
                    <a:bodyPr/>
                    <a:lstStyle/>
                    <a:p>
                      <a:pPr marL="285750" indent="-285750">
                        <a:buFont typeface="Arial" panose="020B0604020202020204" pitchFamily="34" charset="0"/>
                        <a:buChar char="•"/>
                      </a:pPr>
                      <a:r>
                        <a:rPr lang="en-US" sz="1600" dirty="0"/>
                        <a:t>Automated Logging</a:t>
                      </a:r>
                    </a:p>
                    <a:p>
                      <a:pPr marL="285750" indent="-285750">
                        <a:buFont typeface="Arial" panose="020B0604020202020204" pitchFamily="34" charset="0"/>
                        <a:buChar char="•"/>
                      </a:pPr>
                      <a:endParaRPr lang="en-US" sz="1600" dirty="0"/>
                    </a:p>
                  </a:txBody>
                  <a:tcPr>
                    <a:solidFill>
                      <a:schemeClr val="bg1">
                        <a:lumMod val="95000"/>
                      </a:schemeClr>
                    </a:solidFill>
                  </a:tcPr>
                </a:tc>
                <a:extLst>
                  <a:ext uri="{0D108BD9-81ED-4DB2-BD59-A6C34878D82A}">
                    <a16:rowId xmlns:a16="http://schemas.microsoft.com/office/drawing/2014/main" val="378990956"/>
                  </a:ext>
                </a:extLst>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table with text on it&#10;&#10;Description automatically generated">
            <a:extLst>
              <a:ext uri="{FF2B5EF4-FFF2-40B4-BE49-F238E27FC236}">
                <a16:creationId xmlns:a16="http://schemas.microsoft.com/office/drawing/2014/main" id="{357F6E7B-D167-941D-AA10-AAB916E6E9C4}"/>
              </a:ext>
            </a:extLst>
          </p:cNvPr>
          <p:cNvPicPr>
            <a:picLocks noChangeAspect="1"/>
          </p:cNvPicPr>
          <p:nvPr/>
        </p:nvPicPr>
        <p:blipFill>
          <a:blip r:embed="rId5"/>
          <a:stretch>
            <a:fillRect/>
          </a:stretch>
        </p:blipFill>
        <p:spPr>
          <a:xfrm>
            <a:off x="1941533" y="2057401"/>
            <a:ext cx="8800555" cy="4036226"/>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916774" y="4808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3200" b="1" dirty="0"/>
              <a:t>Potential Gaps in Security Policy</a:t>
            </a:r>
          </a:p>
          <a:p>
            <a:pPr marL="914400" lvl="2" indent="0" algn="l" rtl="0">
              <a:lnSpc>
                <a:spcPct val="90000"/>
              </a:lnSpc>
              <a:spcBef>
                <a:spcPts val="0"/>
              </a:spcBef>
              <a:spcAft>
                <a:spcPts val="0"/>
              </a:spcAft>
              <a:buClr>
                <a:schemeClr val="lt1"/>
              </a:buClr>
              <a:buSzPts val="1800"/>
              <a:buNone/>
            </a:pPr>
            <a:endParaRPr lang="en-US" sz="3200" b="1" dirty="0"/>
          </a:p>
          <a:p>
            <a:pPr marL="1714500" lvl="3">
              <a:lnSpc>
                <a:spcPct val="150000"/>
              </a:lnSpc>
              <a:spcBef>
                <a:spcPts val="0"/>
              </a:spcBef>
            </a:pPr>
            <a:r>
              <a:rPr lang="en-US" sz="2800" dirty="0"/>
              <a:t>Incident Response Plan</a:t>
            </a:r>
          </a:p>
          <a:p>
            <a:pPr marL="1714500" lvl="3">
              <a:lnSpc>
                <a:spcPct val="150000"/>
              </a:lnSpc>
              <a:spcBef>
                <a:spcPts val="0"/>
              </a:spcBef>
            </a:pPr>
            <a:r>
              <a:rPr lang="en-US" sz="2800" dirty="0"/>
              <a:t>Legal and Regulatory Requirements </a:t>
            </a:r>
          </a:p>
          <a:p>
            <a:pPr marL="1714500" lvl="3">
              <a:lnSpc>
                <a:spcPct val="150000"/>
              </a:lnSpc>
              <a:spcBef>
                <a:spcPts val="0"/>
              </a:spcBef>
            </a:pPr>
            <a:r>
              <a:rPr lang="en-US" sz="2800" dirty="0"/>
              <a:t>Software Patches</a:t>
            </a:r>
            <a:endParaRPr sz="28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BB8F-9CBF-D492-BF85-C0C7C76C9B63}"/>
              </a:ext>
            </a:extLst>
          </p:cNvPr>
          <p:cNvSpPr>
            <a:spLocks noGrp="1"/>
          </p:cNvSpPr>
          <p:nvPr>
            <p:ph type="title"/>
          </p:nvPr>
        </p:nvSpPr>
        <p:spPr/>
        <p:txBody>
          <a:bodyPr/>
          <a:lstStyle/>
          <a:p>
            <a:r>
              <a:rPr lang="en-US" dirty="0"/>
              <a:t>Real-World Example</a:t>
            </a:r>
          </a:p>
        </p:txBody>
      </p:sp>
      <p:sp>
        <p:nvSpPr>
          <p:cNvPr id="3" name="Text Placeholder 2">
            <a:extLst>
              <a:ext uri="{FF2B5EF4-FFF2-40B4-BE49-F238E27FC236}">
                <a16:creationId xmlns:a16="http://schemas.microsoft.com/office/drawing/2014/main" id="{AF8D4C62-B0E5-3DD1-D8ED-B7672996411D}"/>
              </a:ext>
            </a:extLst>
          </p:cNvPr>
          <p:cNvSpPr>
            <a:spLocks noGrp="1"/>
          </p:cNvSpPr>
          <p:nvPr>
            <p:ph type="body" idx="1"/>
          </p:nvPr>
        </p:nvSpPr>
        <p:spPr/>
        <p:txBody>
          <a:bodyPr>
            <a:normAutofit/>
          </a:bodyPr>
          <a:lstStyle/>
          <a:p>
            <a:pPr marL="114300" indent="0">
              <a:lnSpc>
                <a:spcPct val="150000"/>
              </a:lnSpc>
              <a:buNone/>
            </a:pPr>
            <a:r>
              <a:rPr lang="en-US" sz="2800" b="1" dirty="0"/>
              <a:t>MGM Resorts Cyberattack</a:t>
            </a:r>
          </a:p>
          <a:p>
            <a:pPr lvl="1">
              <a:lnSpc>
                <a:spcPct val="150000"/>
              </a:lnSpc>
            </a:pPr>
            <a:r>
              <a:rPr lang="en-US" sz="2800" dirty="0"/>
              <a:t>Ransomware attack initiated through social Engineering</a:t>
            </a:r>
          </a:p>
          <a:p>
            <a:pPr lvl="1">
              <a:lnSpc>
                <a:spcPct val="150000"/>
              </a:lnSpc>
            </a:pPr>
            <a:r>
              <a:rPr lang="en-US" sz="2800" dirty="0"/>
              <a:t>Gained access to internal systems</a:t>
            </a:r>
          </a:p>
          <a:p>
            <a:pPr lvl="1">
              <a:lnSpc>
                <a:spcPct val="150000"/>
              </a:lnSpc>
            </a:pPr>
            <a:r>
              <a:rPr lang="en-US" sz="2800" dirty="0"/>
              <a:t>$100 million financial loss</a:t>
            </a:r>
          </a:p>
        </p:txBody>
      </p:sp>
    </p:spTree>
    <p:extLst>
      <p:ext uri="{BB962C8B-B14F-4D97-AF65-F5344CB8AC3E}">
        <p14:creationId xmlns:p14="http://schemas.microsoft.com/office/powerpoint/2010/main" val="86908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53046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lt1"/>
              </a:buClr>
              <a:buSzPts val="2200"/>
              <a:buChar char="•"/>
            </a:pPr>
            <a:r>
              <a:rPr lang="en-US" sz="2800" dirty="0"/>
              <a:t>Training and Awareness programs</a:t>
            </a:r>
          </a:p>
          <a:p>
            <a:pPr marL="228600" lvl="0" indent="-228600" algn="l" rtl="0">
              <a:lnSpc>
                <a:spcPct val="150000"/>
              </a:lnSpc>
              <a:spcBef>
                <a:spcPts val="0"/>
              </a:spcBef>
              <a:spcAft>
                <a:spcPts val="0"/>
              </a:spcAft>
              <a:buClr>
                <a:schemeClr val="lt1"/>
              </a:buClr>
              <a:buSzPts val="2200"/>
              <a:buChar char="•"/>
            </a:pPr>
            <a:r>
              <a:rPr lang="en-US" sz="2800" dirty="0"/>
              <a:t>Conduct regular security audits</a:t>
            </a:r>
          </a:p>
          <a:p>
            <a:pPr marL="228600" lvl="0" indent="-228600" algn="l" rtl="0">
              <a:lnSpc>
                <a:spcPct val="150000"/>
              </a:lnSpc>
              <a:spcBef>
                <a:spcPts val="0"/>
              </a:spcBef>
              <a:spcAft>
                <a:spcPts val="0"/>
              </a:spcAft>
              <a:buClr>
                <a:schemeClr val="lt1"/>
              </a:buClr>
              <a:buSzPts val="2200"/>
              <a:buChar char="•"/>
            </a:pPr>
            <a:r>
              <a:rPr lang="en-US" sz="2800" dirty="0"/>
              <a:t>Periodic policy review and maintenance</a:t>
            </a:r>
          </a:p>
          <a:p>
            <a:pPr marL="228600" lvl="0" indent="-228600" algn="l" rtl="0">
              <a:lnSpc>
                <a:spcPct val="150000"/>
              </a:lnSpc>
              <a:spcBef>
                <a:spcPts val="0"/>
              </a:spcBef>
              <a:spcAft>
                <a:spcPts val="0"/>
              </a:spcAft>
              <a:buClr>
                <a:schemeClr val="lt1"/>
              </a:buClr>
              <a:buSzPts val="2200"/>
              <a:buChar char="•"/>
            </a:pPr>
            <a:r>
              <a:rPr lang="en-US" sz="2800" dirty="0"/>
              <a:t>Ensure compliance with security policies</a:t>
            </a:r>
            <a:endParaRPr sz="2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lnSpc>
                <a:spcPct val="100000"/>
              </a:lnSpc>
              <a:spcBef>
                <a:spcPts val="0"/>
              </a:spcBef>
              <a:buSzPts val="2200"/>
            </a:pPr>
            <a:r>
              <a:rPr lang="en-US" sz="2000" dirty="0"/>
              <a:t>Cyber Security Risk Assessment Matrix | BitSight. (2025, May 12). </a:t>
            </a:r>
            <a:r>
              <a:rPr lang="en-US" sz="2000" dirty="0" err="1"/>
              <a:t>Www.bitsight.com</a:t>
            </a:r>
            <a:r>
              <a:rPr lang="en-US" sz="2000" dirty="0"/>
              <a:t>. </a:t>
            </a:r>
            <a:r>
              <a:rPr lang="en-US" sz="2000" dirty="0">
                <a:hlinkClick r:id="rId4"/>
              </a:rPr>
              <a:t>https://www.bitsight.com/glossary/cyber-security-risk-assessment-matrix</a:t>
            </a:r>
            <a:r>
              <a:rPr lang="en-US" sz="2000" dirty="0"/>
              <a:t> </a:t>
            </a:r>
          </a:p>
          <a:p>
            <a:pPr marL="342900">
              <a:lnSpc>
                <a:spcPct val="100000"/>
              </a:lnSpc>
              <a:spcBef>
                <a:spcPts val="0"/>
              </a:spcBef>
              <a:buSzPts val="2200"/>
            </a:pPr>
            <a:r>
              <a:rPr lang="en-US" sz="2000" dirty="0"/>
              <a:t>How to establish an application security policy. (2023, November 8). Escape - the API Security Blog. </a:t>
            </a:r>
            <a:r>
              <a:rPr lang="en-US" sz="2000" dirty="0">
                <a:hlinkClick r:id="rId5"/>
              </a:rPr>
              <a:t>https://escape.tech/blog/how-to-establish-an-application-security-policy/</a:t>
            </a:r>
            <a:r>
              <a:rPr lang="en-US" sz="2000" dirty="0"/>
              <a:t> </a:t>
            </a:r>
          </a:p>
          <a:p>
            <a:pPr marL="342900">
              <a:lnSpc>
                <a:spcPct val="100000"/>
              </a:lnSpc>
              <a:spcBef>
                <a:spcPts val="0"/>
              </a:spcBef>
              <a:buSzPts val="2200"/>
            </a:pPr>
            <a:r>
              <a:rPr lang="en-US" sz="2000" dirty="0"/>
              <a:t>Jones, D. (2023, October 6). MGM Resorts’ Las Vegas area operations to take $100M hit from cyberattack. Cybersecurity Dive. </a:t>
            </a:r>
            <a:r>
              <a:rPr lang="en-US" sz="2000" dirty="0">
                <a:hlinkClick r:id="rId6"/>
              </a:rPr>
              <a:t>https://www.cybersecuritydive.com/news/mgm-las-vegas-100m-hit-cyberattack/695852/?ref=escape.tech</a:t>
            </a:r>
            <a:r>
              <a:rPr lang="en-US" sz="2000" dirty="0"/>
              <a:t> </a:t>
            </a:r>
          </a:p>
          <a:p>
            <a:pPr marL="342900">
              <a:lnSpc>
                <a:spcPct val="100000"/>
              </a:lnSpc>
              <a:spcBef>
                <a:spcPts val="0"/>
              </a:spcBef>
              <a:buSzPts val="2200"/>
            </a:pPr>
            <a:r>
              <a:rPr lang="en-US" sz="2000" dirty="0"/>
              <a:t>What is DevSecOps? Benefits, Challenges and Best Practices. (2025, May 20). </a:t>
            </a:r>
            <a:r>
              <a:rPr lang="en-US" sz="2000" dirty="0" err="1"/>
              <a:t>SentinelOne</a:t>
            </a:r>
            <a:r>
              <a:rPr lang="en-US" sz="2000" dirty="0"/>
              <a:t>. </a:t>
            </a:r>
            <a:r>
              <a:rPr lang="en-US" sz="2000" dirty="0">
                <a:hlinkClick r:id="rId7"/>
              </a:rPr>
              <a:t>https://www.sentinelone.com/cybersecurity-101/cybersecurity/what-is-devsecops/#challenges-of-devsecops</a:t>
            </a:r>
            <a:r>
              <a:rPr lang="en-US" sz="2000" dirty="0"/>
              <a:t> </a:t>
            </a:r>
          </a:p>
          <a:p>
            <a:pPr marL="342900">
              <a:lnSpc>
                <a:spcPct val="100000"/>
              </a:lnSpc>
              <a:spcBef>
                <a:spcPts val="0"/>
              </a:spcBef>
              <a:buSzPts val="2200"/>
            </a:pPr>
            <a:endParaRPr sz="2000"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16774" y="50738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410918" y="1721872"/>
            <a:ext cx="4515955"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is a standardized version of the implicit best practices of developers at Green Pace. </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r>
              <a:rPr lang="en-US" dirty="0"/>
              <a:t>Its purpose is to establish a set of rules and guidelines to ensure all applications are developed using a consistent implementation of secure principles.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926873" y="172187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718661" y="28439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0" y="1951775"/>
            <a:ext cx="3419873"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b="1" dirty="0">
                <a:solidFill>
                  <a:srgbClr val="00B050"/>
                </a:solidFill>
              </a:rPr>
              <a:t>Low Priority</a:t>
            </a:r>
            <a:r>
              <a:rPr lang="en-US" sz="2000" dirty="0">
                <a:solidFill>
                  <a:srgbClr val="FFFFFF"/>
                </a:solidFill>
              </a:rPr>
              <a:t>: Unlikely to happen and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7EB00"/>
                </a:solidFill>
              </a:rPr>
              <a:t>Likely</a:t>
            </a:r>
            <a:r>
              <a:rPr lang="en-US" sz="2000" dirty="0">
                <a:solidFill>
                  <a:srgbClr val="FFFFFF"/>
                </a:solidFill>
              </a:rPr>
              <a:t>: Likely to happen and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8100"/>
                </a:solidFill>
              </a:rPr>
              <a:t>Unlikely</a:t>
            </a:r>
            <a:r>
              <a:rPr lang="en-US" sz="2000" dirty="0">
                <a:solidFill>
                  <a:srgbClr val="FFFFFF"/>
                </a:solidFill>
              </a:rPr>
              <a:t>: Unlikely to happen and high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0000"/>
                </a:solidFill>
              </a:rPr>
              <a:t>Priority</a:t>
            </a:r>
            <a:r>
              <a:rPr lang="en-US" sz="2000" dirty="0">
                <a:solidFill>
                  <a:srgbClr val="FFFFFF"/>
                </a:solidFill>
              </a:rPr>
              <a:t>: Likely to happen and high severity</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811128222"/>
              </p:ext>
            </p:extLst>
          </p:nvPr>
        </p:nvGraphicFramePr>
        <p:xfrm>
          <a:off x="4417017" y="2135105"/>
          <a:ext cx="6912244" cy="4023300"/>
        </p:xfrm>
        <a:graphic>
          <a:graphicData uri="http://schemas.openxmlformats.org/drawingml/2006/table">
            <a:tbl>
              <a:tblPr firstRow="1" firstCol="1">
                <a:noFill/>
                <a:tableStyleId>{802198C4-3087-4945-87E3-76CBB3509B7E}</a:tableStyleId>
              </a:tblPr>
              <a:tblGrid>
                <a:gridCol w="3555645">
                  <a:extLst>
                    <a:ext uri="{9D8B030D-6E8A-4147-A177-3AD203B41FA5}">
                      <a16:colId xmlns:a16="http://schemas.microsoft.com/office/drawing/2014/main" val="20000"/>
                    </a:ext>
                  </a:extLst>
                </a:gridCol>
                <a:gridCol w="3356599">
                  <a:extLst>
                    <a:ext uri="{9D8B030D-6E8A-4147-A177-3AD203B41FA5}">
                      <a16:colId xmlns:a16="http://schemas.microsoft.com/office/drawing/2014/main" val="20001"/>
                    </a:ext>
                  </a:extLst>
                </a:gridCol>
              </a:tblGrid>
              <a:tr h="174944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7EB00"/>
                          </a:solidFill>
                        </a:rPr>
                        <a:t>Likely</a:t>
                      </a:r>
                      <a:endParaRPr sz="1400" u="none" strike="noStrike" cap="none" dirty="0">
                        <a:solidFill>
                          <a:srgbClr val="F7EB0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STD-001-CPP</a:t>
                      </a:r>
                      <a:endParaRPr sz="2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0000"/>
                          </a:solidFill>
                        </a:rPr>
                        <a:t>Priority</a:t>
                      </a:r>
                      <a:endParaRPr sz="1400" u="none" strike="noStrike" cap="none" dirty="0">
                        <a:solidFill>
                          <a:srgbClr val="FF000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STD-003-CPP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STD-004-CPP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STD-005-CPP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STD-009-CPP</a:t>
                      </a:r>
                      <a:endParaRPr lang="en-US"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174944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00B050"/>
                          </a:solidFill>
                        </a:rPr>
                        <a:t>Low priority</a:t>
                      </a:r>
                      <a:endParaRPr sz="1400" u="none" strike="noStrike" cap="none" dirty="0">
                        <a:solidFill>
                          <a:srgbClr val="00B05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STD-006-CPP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STD-007-CPP</a:t>
                      </a:r>
                      <a:endParaRPr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8100"/>
                          </a:solidFill>
                        </a:rPr>
                        <a:t>Unlikely</a:t>
                      </a:r>
                      <a:endParaRPr sz="1400" u="none" strike="noStrike" cap="none" dirty="0">
                        <a:solidFill>
                          <a:srgbClr val="FF810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STD-008-CPP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STD-010-CPP</a:t>
                      </a:r>
                      <a:endParaRPr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0691F74-DFB8-D4D7-6040-E0A30A9F7AC9}"/>
              </a:ext>
            </a:extLst>
          </p:cNvPr>
          <p:cNvSpPr txBox="1"/>
          <p:nvPr/>
        </p:nvSpPr>
        <p:spPr>
          <a:xfrm>
            <a:off x="3714782" y="2795820"/>
            <a:ext cx="400110" cy="2260998"/>
          </a:xfrm>
          <a:prstGeom prst="rect">
            <a:avLst/>
          </a:prstGeom>
          <a:noFill/>
        </p:spPr>
        <p:txBody>
          <a:bodyPr vert="vert270" wrap="square" rtlCol="0">
            <a:spAutoFit/>
          </a:bodyPr>
          <a:lstStyle/>
          <a:p>
            <a:r>
              <a:rPr lang="en-US" dirty="0">
                <a:solidFill>
                  <a:schemeClr val="bg1"/>
                </a:solidFill>
              </a:rPr>
              <a:t>Likelihood of Vulnerability</a:t>
            </a:r>
          </a:p>
        </p:txBody>
      </p:sp>
      <p:cxnSp>
        <p:nvCxnSpPr>
          <p:cNvPr id="4" name="Straight Arrow Connector 3">
            <a:extLst>
              <a:ext uri="{FF2B5EF4-FFF2-40B4-BE49-F238E27FC236}">
                <a16:creationId xmlns:a16="http://schemas.microsoft.com/office/drawing/2014/main" id="{B33E4D26-0879-94E0-B2BC-A52DE00AEE3C}"/>
              </a:ext>
            </a:extLst>
          </p:cNvPr>
          <p:cNvCxnSpPr/>
          <p:nvPr/>
        </p:nvCxnSpPr>
        <p:spPr>
          <a:xfrm flipV="1">
            <a:off x="4114892" y="2659984"/>
            <a:ext cx="0" cy="256032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85F56065-BBD2-CD40-BA52-00433CDFE188}"/>
              </a:ext>
            </a:extLst>
          </p:cNvPr>
          <p:cNvSpPr txBox="1"/>
          <p:nvPr/>
        </p:nvSpPr>
        <p:spPr>
          <a:xfrm>
            <a:off x="6901912" y="1506478"/>
            <a:ext cx="2800027" cy="307777"/>
          </a:xfrm>
          <a:prstGeom prst="rect">
            <a:avLst/>
          </a:prstGeom>
          <a:noFill/>
        </p:spPr>
        <p:txBody>
          <a:bodyPr wrap="square" rtlCol="0">
            <a:spAutoFit/>
          </a:bodyPr>
          <a:lstStyle/>
          <a:p>
            <a:r>
              <a:rPr lang="en-US" dirty="0">
                <a:solidFill>
                  <a:schemeClr val="bg1"/>
                </a:solidFill>
              </a:rPr>
              <a:t>Severity of Vulnerability</a:t>
            </a:r>
          </a:p>
        </p:txBody>
      </p:sp>
      <p:cxnSp>
        <p:nvCxnSpPr>
          <p:cNvPr id="7" name="Straight Arrow Connector 6">
            <a:extLst>
              <a:ext uri="{FF2B5EF4-FFF2-40B4-BE49-F238E27FC236}">
                <a16:creationId xmlns:a16="http://schemas.microsoft.com/office/drawing/2014/main" id="{9B4627B9-2639-CE07-09EE-890AA994205B}"/>
              </a:ext>
            </a:extLst>
          </p:cNvPr>
          <p:cNvCxnSpPr>
            <a:cxnSpLocks/>
          </p:cNvCxnSpPr>
          <p:nvPr/>
        </p:nvCxnSpPr>
        <p:spPr>
          <a:xfrm>
            <a:off x="5672380" y="1951775"/>
            <a:ext cx="4370522"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09875" y="42630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99C23E6B-BDA1-3FF6-C233-3ED00CCB6EDB}"/>
              </a:ext>
            </a:extLst>
          </p:cNvPr>
          <p:cNvGraphicFramePr>
            <a:graphicFrameLocks noGrp="1"/>
          </p:cNvGraphicFramePr>
          <p:nvPr>
            <p:extLst>
              <p:ext uri="{D42A27DB-BD31-4B8C-83A1-F6EECF244321}">
                <p14:modId xmlns:p14="http://schemas.microsoft.com/office/powerpoint/2010/main" val="4222784341"/>
              </p:ext>
            </p:extLst>
          </p:nvPr>
        </p:nvGraphicFramePr>
        <p:xfrm>
          <a:off x="1334576" y="1935898"/>
          <a:ext cx="9419073" cy="4495800"/>
        </p:xfrm>
        <a:graphic>
          <a:graphicData uri="http://schemas.openxmlformats.org/drawingml/2006/table">
            <a:tbl>
              <a:tblPr firstRow="1" bandRow="1">
                <a:tableStyleId>{802198C4-3087-4945-87E3-76CBB3509B7E}</a:tableStyleId>
              </a:tblPr>
              <a:tblGrid>
                <a:gridCol w="428943">
                  <a:extLst>
                    <a:ext uri="{9D8B030D-6E8A-4147-A177-3AD203B41FA5}">
                      <a16:colId xmlns:a16="http://schemas.microsoft.com/office/drawing/2014/main" val="1171209890"/>
                    </a:ext>
                  </a:extLst>
                </a:gridCol>
                <a:gridCol w="3965893">
                  <a:extLst>
                    <a:ext uri="{9D8B030D-6E8A-4147-A177-3AD203B41FA5}">
                      <a16:colId xmlns:a16="http://schemas.microsoft.com/office/drawing/2014/main" val="1895979877"/>
                    </a:ext>
                  </a:extLst>
                </a:gridCol>
                <a:gridCol w="5024237">
                  <a:extLst>
                    <a:ext uri="{9D8B030D-6E8A-4147-A177-3AD203B41FA5}">
                      <a16:colId xmlns:a16="http://schemas.microsoft.com/office/drawing/2014/main" val="3341132904"/>
                    </a:ext>
                  </a:extLst>
                </a:gridCol>
              </a:tblGrid>
              <a:tr h="370840">
                <a:tc gridSpan="2">
                  <a:txBody>
                    <a:bodyPr/>
                    <a:lstStyle/>
                    <a:p>
                      <a:pPr algn="ctr"/>
                      <a:r>
                        <a:rPr lang="en-US" sz="1600" dirty="0"/>
                        <a:t>Principle</a:t>
                      </a:r>
                    </a:p>
                  </a:txBody>
                  <a:tcPr>
                    <a:solidFill>
                      <a:schemeClr val="bg1">
                        <a:lumMod val="75000"/>
                      </a:schemeClr>
                    </a:solidFill>
                  </a:tcPr>
                </a:tc>
                <a:tc hMerge="1">
                  <a:txBody>
                    <a:bodyPr/>
                    <a:lstStyle/>
                    <a:p>
                      <a:endParaRPr dirty="0"/>
                    </a:p>
                  </a:txBody>
                  <a:tcPr>
                    <a:solidFill>
                      <a:schemeClr val="bg1">
                        <a:lumMod val="75000"/>
                      </a:schemeClr>
                    </a:solidFill>
                  </a:tcPr>
                </a:tc>
                <a:tc>
                  <a:txBody>
                    <a:bodyPr/>
                    <a:lstStyle/>
                    <a:p>
                      <a:pPr algn="ctr"/>
                      <a:r>
                        <a:rPr lang="en-US" sz="1600" dirty="0"/>
                        <a:t>Coding Standards</a:t>
                      </a:r>
                    </a:p>
                  </a:txBody>
                  <a:tcPr>
                    <a:solidFill>
                      <a:schemeClr val="bg1">
                        <a:lumMod val="75000"/>
                      </a:schemeClr>
                    </a:solidFill>
                  </a:tcPr>
                </a:tc>
                <a:extLst>
                  <a:ext uri="{0D108BD9-81ED-4DB2-BD59-A6C34878D82A}">
                    <a16:rowId xmlns:a16="http://schemas.microsoft.com/office/drawing/2014/main" val="432652010"/>
                  </a:ext>
                </a:extLst>
              </a:tr>
              <a:tr h="370840">
                <a:tc>
                  <a:txBody>
                    <a:bodyPr/>
                    <a:lstStyle/>
                    <a:p>
                      <a:r>
                        <a:rPr lang="en-US" sz="1600" dirty="0"/>
                        <a:t>1</a:t>
                      </a:r>
                    </a:p>
                  </a:txBody>
                  <a:tcPr>
                    <a:solidFill>
                      <a:schemeClr val="bg1">
                        <a:lumMod val="95000"/>
                      </a:schemeClr>
                    </a:solidFill>
                  </a:tcPr>
                </a:tc>
                <a:tc>
                  <a:txBody>
                    <a:bodyPr/>
                    <a:lstStyle/>
                    <a:p>
                      <a:r>
                        <a:rPr lang="en-US" sz="1600" dirty="0"/>
                        <a:t>Validate Input Data</a:t>
                      </a:r>
                    </a:p>
                  </a:txBody>
                  <a:tcPr>
                    <a:solidFill>
                      <a:schemeClr val="bg1">
                        <a:lumMod val="95000"/>
                      </a:schemeClr>
                    </a:solidFill>
                  </a:tcPr>
                </a:tc>
                <a:tc>
                  <a:txBody>
                    <a:bodyPr/>
                    <a:lstStyle/>
                    <a:p>
                      <a:r>
                        <a:rPr lang="en-US" sz="1600" dirty="0"/>
                        <a:t>STD-001-CPP, STD-002-CPP, STD-003-CPP, </a:t>
                      </a:r>
                    </a:p>
                    <a:p>
                      <a:r>
                        <a:rPr lang="en-US" sz="1600" dirty="0"/>
                        <a:t>STD-004-CPP, STD-008-CPP, STD-010-CPP</a:t>
                      </a:r>
                    </a:p>
                  </a:txBody>
                  <a:tcPr>
                    <a:solidFill>
                      <a:schemeClr val="bg1">
                        <a:lumMod val="95000"/>
                      </a:schemeClr>
                    </a:solidFill>
                  </a:tcPr>
                </a:tc>
                <a:extLst>
                  <a:ext uri="{0D108BD9-81ED-4DB2-BD59-A6C34878D82A}">
                    <a16:rowId xmlns:a16="http://schemas.microsoft.com/office/drawing/2014/main" val="4288432442"/>
                  </a:ext>
                </a:extLst>
              </a:tr>
              <a:tr h="370840">
                <a:tc>
                  <a:txBody>
                    <a:bodyPr/>
                    <a:lstStyle/>
                    <a:p>
                      <a:r>
                        <a:rPr lang="en-US" sz="1600" dirty="0"/>
                        <a:t>2</a:t>
                      </a:r>
                    </a:p>
                  </a:txBody>
                  <a:tcPr>
                    <a:solidFill>
                      <a:schemeClr val="bg1">
                        <a:lumMod val="95000"/>
                      </a:schemeClr>
                    </a:solidFill>
                  </a:tcPr>
                </a:tc>
                <a:tc>
                  <a:txBody>
                    <a:bodyPr/>
                    <a:lstStyle/>
                    <a:p>
                      <a:r>
                        <a:rPr lang="en-US" sz="1600" dirty="0"/>
                        <a:t>Heed Compiler Warnings</a:t>
                      </a:r>
                    </a:p>
                  </a:txBody>
                  <a:tcPr>
                    <a:solidFill>
                      <a:schemeClr val="bg1">
                        <a:lumMod val="95000"/>
                      </a:schemeClr>
                    </a:solidFill>
                  </a:tcPr>
                </a:tc>
                <a:tc>
                  <a:txBody>
                    <a:bodyPr/>
                    <a:lstStyle/>
                    <a:p>
                      <a:r>
                        <a:rPr lang="en-US" sz="1600" dirty="0"/>
                        <a:t>STD-005-CPP, STD-007-CPP</a:t>
                      </a:r>
                    </a:p>
                  </a:txBody>
                  <a:tcPr>
                    <a:solidFill>
                      <a:schemeClr val="bg1">
                        <a:lumMod val="95000"/>
                      </a:schemeClr>
                    </a:solidFill>
                  </a:tcPr>
                </a:tc>
                <a:extLst>
                  <a:ext uri="{0D108BD9-81ED-4DB2-BD59-A6C34878D82A}">
                    <a16:rowId xmlns:a16="http://schemas.microsoft.com/office/drawing/2014/main" val="1179759295"/>
                  </a:ext>
                </a:extLst>
              </a:tr>
              <a:tr h="370840">
                <a:tc>
                  <a:txBody>
                    <a:bodyPr/>
                    <a:lstStyle/>
                    <a:p>
                      <a:r>
                        <a:rPr lang="en-US" sz="1600" dirty="0"/>
                        <a:t>3</a:t>
                      </a:r>
                    </a:p>
                  </a:txBody>
                  <a:tcPr>
                    <a:solidFill>
                      <a:schemeClr val="bg1">
                        <a:lumMod val="95000"/>
                      </a:schemeClr>
                    </a:solidFill>
                  </a:tcPr>
                </a:tc>
                <a:tc>
                  <a:txBody>
                    <a:bodyPr/>
                    <a:lstStyle/>
                    <a:p>
                      <a:r>
                        <a:rPr lang="en-US" sz="1600" dirty="0"/>
                        <a:t>Architect and Design for Security Policies</a:t>
                      </a:r>
                    </a:p>
                  </a:txBody>
                  <a:tcPr>
                    <a:solidFill>
                      <a:schemeClr val="bg1">
                        <a:lumMod val="95000"/>
                      </a:schemeClr>
                    </a:solidFill>
                  </a:tcPr>
                </a:tc>
                <a:tc>
                  <a:txBody>
                    <a:bodyPr/>
                    <a:lstStyle/>
                    <a:p>
                      <a:r>
                        <a:rPr lang="en-US" sz="1600" dirty="0"/>
                        <a:t>STD-003-CPP, STD-004-CPP, STD-006-CPP,</a:t>
                      </a:r>
                    </a:p>
                    <a:p>
                      <a:r>
                        <a:rPr lang="en-US" sz="1600" dirty="0"/>
                        <a:t>STD-007-CPP, STD-010-CPP</a:t>
                      </a:r>
                    </a:p>
                  </a:txBody>
                  <a:tcPr>
                    <a:solidFill>
                      <a:schemeClr val="bg1">
                        <a:lumMod val="95000"/>
                      </a:schemeClr>
                    </a:solidFill>
                  </a:tcPr>
                </a:tc>
                <a:extLst>
                  <a:ext uri="{0D108BD9-81ED-4DB2-BD59-A6C34878D82A}">
                    <a16:rowId xmlns:a16="http://schemas.microsoft.com/office/drawing/2014/main" val="3243310666"/>
                  </a:ext>
                </a:extLst>
              </a:tr>
              <a:tr h="370840">
                <a:tc>
                  <a:txBody>
                    <a:bodyPr/>
                    <a:lstStyle/>
                    <a:p>
                      <a:r>
                        <a:rPr lang="en-US" sz="1600" dirty="0"/>
                        <a:t>4</a:t>
                      </a:r>
                    </a:p>
                  </a:txBody>
                  <a:tcPr>
                    <a:solidFill>
                      <a:schemeClr val="bg1">
                        <a:lumMod val="95000"/>
                      </a:schemeClr>
                    </a:solidFill>
                  </a:tcPr>
                </a:tc>
                <a:tc>
                  <a:txBody>
                    <a:bodyPr/>
                    <a:lstStyle/>
                    <a:p>
                      <a:r>
                        <a:rPr lang="en-US" sz="1600" dirty="0"/>
                        <a:t>Keep it Simple</a:t>
                      </a:r>
                    </a:p>
                  </a:txBody>
                  <a:tcPr>
                    <a:solidFill>
                      <a:schemeClr val="bg1">
                        <a:lumMod val="95000"/>
                      </a:schemeClr>
                    </a:solidFill>
                  </a:tcPr>
                </a:tc>
                <a:tc>
                  <a:txBody>
                    <a:bodyPr/>
                    <a:lstStyle/>
                    <a:p>
                      <a:r>
                        <a:rPr lang="en-US" sz="1600" dirty="0"/>
                        <a:t>STD-002-CPP, STD-003-CPP, STD-008-CPP</a:t>
                      </a:r>
                    </a:p>
                  </a:txBody>
                  <a:tcPr>
                    <a:solidFill>
                      <a:schemeClr val="bg1">
                        <a:lumMod val="95000"/>
                      </a:schemeClr>
                    </a:solidFill>
                  </a:tcPr>
                </a:tc>
                <a:extLst>
                  <a:ext uri="{0D108BD9-81ED-4DB2-BD59-A6C34878D82A}">
                    <a16:rowId xmlns:a16="http://schemas.microsoft.com/office/drawing/2014/main" val="342938579"/>
                  </a:ext>
                </a:extLst>
              </a:tr>
              <a:tr h="370840">
                <a:tc>
                  <a:txBody>
                    <a:bodyPr/>
                    <a:lstStyle/>
                    <a:p>
                      <a:r>
                        <a:rPr lang="en-US" sz="1600" dirty="0"/>
                        <a:t>5</a:t>
                      </a:r>
                    </a:p>
                  </a:txBody>
                  <a:tcPr>
                    <a:solidFill>
                      <a:schemeClr val="bg1">
                        <a:lumMod val="95000"/>
                      </a:schemeClr>
                    </a:solidFill>
                  </a:tcPr>
                </a:tc>
                <a:tc>
                  <a:txBody>
                    <a:bodyPr/>
                    <a:lstStyle/>
                    <a:p>
                      <a:r>
                        <a:rPr lang="en-US" sz="1600" dirty="0"/>
                        <a:t>Default Deny</a:t>
                      </a:r>
                    </a:p>
                  </a:txBody>
                  <a:tcPr>
                    <a:solidFill>
                      <a:schemeClr val="bg1">
                        <a:lumMod val="95000"/>
                      </a:schemeClr>
                    </a:solidFill>
                  </a:tcPr>
                </a:tc>
                <a:tc>
                  <a:txBody>
                    <a:bodyPr/>
                    <a:lstStyle/>
                    <a:p>
                      <a:r>
                        <a:rPr lang="en-US" sz="1600" dirty="0"/>
                        <a:t>STD-004-CPP, STD-009-CPP</a:t>
                      </a:r>
                    </a:p>
                  </a:txBody>
                  <a:tcPr>
                    <a:solidFill>
                      <a:schemeClr val="bg1">
                        <a:lumMod val="95000"/>
                      </a:schemeClr>
                    </a:solidFill>
                  </a:tcPr>
                </a:tc>
                <a:extLst>
                  <a:ext uri="{0D108BD9-81ED-4DB2-BD59-A6C34878D82A}">
                    <a16:rowId xmlns:a16="http://schemas.microsoft.com/office/drawing/2014/main" val="2332356884"/>
                  </a:ext>
                </a:extLst>
              </a:tr>
              <a:tr h="370840">
                <a:tc>
                  <a:txBody>
                    <a:bodyPr/>
                    <a:lstStyle/>
                    <a:p>
                      <a:r>
                        <a:rPr lang="en-US" sz="1600" dirty="0"/>
                        <a:t>6</a:t>
                      </a:r>
                    </a:p>
                  </a:txBody>
                  <a:tcPr>
                    <a:solidFill>
                      <a:schemeClr val="bg1">
                        <a:lumMod val="95000"/>
                      </a:schemeClr>
                    </a:solidFill>
                  </a:tcPr>
                </a:tc>
                <a:tc>
                  <a:txBody>
                    <a:bodyPr/>
                    <a:lstStyle/>
                    <a:p>
                      <a:r>
                        <a:rPr lang="en-US" sz="1600" dirty="0"/>
                        <a:t>Adhere to the Principle of Least Privilege </a:t>
                      </a:r>
                    </a:p>
                  </a:txBody>
                  <a:tcPr>
                    <a:solidFill>
                      <a:schemeClr val="bg1">
                        <a:lumMod val="95000"/>
                      </a:schemeClr>
                    </a:solidFill>
                  </a:tcPr>
                </a:tc>
                <a:tc>
                  <a:txBody>
                    <a:bodyPr/>
                    <a:lstStyle/>
                    <a:p>
                      <a:r>
                        <a:rPr lang="en-US" sz="1600" dirty="0"/>
                        <a:t>STD-004-CPP</a:t>
                      </a:r>
                    </a:p>
                  </a:txBody>
                  <a:tcPr>
                    <a:solidFill>
                      <a:schemeClr val="bg1">
                        <a:lumMod val="95000"/>
                      </a:schemeClr>
                    </a:solidFill>
                  </a:tcPr>
                </a:tc>
                <a:extLst>
                  <a:ext uri="{0D108BD9-81ED-4DB2-BD59-A6C34878D82A}">
                    <a16:rowId xmlns:a16="http://schemas.microsoft.com/office/drawing/2014/main" val="4264862955"/>
                  </a:ext>
                </a:extLst>
              </a:tr>
              <a:tr h="370840">
                <a:tc>
                  <a:txBody>
                    <a:bodyPr/>
                    <a:lstStyle/>
                    <a:p>
                      <a:r>
                        <a:rPr lang="en-US" sz="1600" dirty="0"/>
                        <a:t>7</a:t>
                      </a:r>
                    </a:p>
                  </a:txBody>
                  <a:tcPr>
                    <a:solidFill>
                      <a:schemeClr val="bg1">
                        <a:lumMod val="95000"/>
                      </a:schemeClr>
                    </a:solidFill>
                  </a:tcPr>
                </a:tc>
                <a:tc>
                  <a:txBody>
                    <a:bodyPr/>
                    <a:lstStyle/>
                    <a:p>
                      <a:r>
                        <a:rPr lang="en-US" sz="1600" dirty="0"/>
                        <a:t>Sanitize Data Sent to Other Systems</a:t>
                      </a:r>
                    </a:p>
                  </a:txBody>
                  <a:tcPr>
                    <a:solidFill>
                      <a:schemeClr val="bg1">
                        <a:lumMod val="95000"/>
                      </a:schemeClr>
                    </a:solidFill>
                  </a:tcPr>
                </a:tc>
                <a:tc>
                  <a:txBody>
                    <a:bodyPr/>
                    <a:lstStyle/>
                    <a:p>
                      <a:r>
                        <a:rPr lang="en-US" sz="1600" dirty="0"/>
                        <a:t>STD-004-CPP</a:t>
                      </a:r>
                    </a:p>
                  </a:txBody>
                  <a:tcPr>
                    <a:solidFill>
                      <a:schemeClr val="bg1">
                        <a:lumMod val="95000"/>
                      </a:schemeClr>
                    </a:solidFill>
                  </a:tcPr>
                </a:tc>
                <a:extLst>
                  <a:ext uri="{0D108BD9-81ED-4DB2-BD59-A6C34878D82A}">
                    <a16:rowId xmlns:a16="http://schemas.microsoft.com/office/drawing/2014/main" val="382689975"/>
                  </a:ext>
                </a:extLst>
              </a:tr>
              <a:tr h="370840">
                <a:tc>
                  <a:txBody>
                    <a:bodyPr/>
                    <a:lstStyle/>
                    <a:p>
                      <a:r>
                        <a:rPr lang="en-US" sz="1600" dirty="0"/>
                        <a:t>8</a:t>
                      </a:r>
                    </a:p>
                  </a:txBody>
                  <a:tcPr>
                    <a:solidFill>
                      <a:schemeClr val="bg1">
                        <a:lumMod val="95000"/>
                      </a:schemeClr>
                    </a:solidFill>
                  </a:tcPr>
                </a:tc>
                <a:tc>
                  <a:txBody>
                    <a:bodyPr/>
                    <a:lstStyle/>
                    <a:p>
                      <a:r>
                        <a:rPr lang="en-US" sz="1600" dirty="0"/>
                        <a:t>Practice Defense in Depth</a:t>
                      </a:r>
                    </a:p>
                  </a:txBody>
                  <a:tcPr>
                    <a:solidFill>
                      <a:schemeClr val="bg1">
                        <a:lumMod val="95000"/>
                      </a:schemeClr>
                    </a:solidFill>
                  </a:tcPr>
                </a:tc>
                <a:tc>
                  <a:txBody>
                    <a:bodyPr/>
                    <a:lstStyle/>
                    <a:p>
                      <a:r>
                        <a:rPr lang="en-US" sz="1600" dirty="0"/>
                        <a:t>STD-004-CPP</a:t>
                      </a:r>
                    </a:p>
                  </a:txBody>
                  <a:tcPr>
                    <a:solidFill>
                      <a:schemeClr val="bg1">
                        <a:lumMod val="95000"/>
                      </a:schemeClr>
                    </a:solidFill>
                  </a:tcPr>
                </a:tc>
                <a:extLst>
                  <a:ext uri="{0D108BD9-81ED-4DB2-BD59-A6C34878D82A}">
                    <a16:rowId xmlns:a16="http://schemas.microsoft.com/office/drawing/2014/main" val="1269288163"/>
                  </a:ext>
                </a:extLst>
              </a:tr>
              <a:tr h="370840">
                <a:tc>
                  <a:txBody>
                    <a:bodyPr/>
                    <a:lstStyle/>
                    <a:p>
                      <a:r>
                        <a:rPr lang="en-US" sz="1600" dirty="0"/>
                        <a:t>9</a:t>
                      </a:r>
                    </a:p>
                  </a:txBody>
                  <a:tcPr>
                    <a:solidFill>
                      <a:schemeClr val="bg1">
                        <a:lumMod val="95000"/>
                      </a:schemeClr>
                    </a:solidFill>
                  </a:tcPr>
                </a:tc>
                <a:tc>
                  <a:txBody>
                    <a:bodyPr/>
                    <a:lstStyle/>
                    <a:p>
                      <a:r>
                        <a:rPr lang="en-US" sz="1600" dirty="0"/>
                        <a:t>Use Effective Quality Assurance</a:t>
                      </a:r>
                    </a:p>
                  </a:txBody>
                  <a:tcPr>
                    <a:solidFill>
                      <a:schemeClr val="bg1">
                        <a:lumMod val="95000"/>
                      </a:schemeClr>
                    </a:solidFill>
                  </a:tcPr>
                </a:tc>
                <a:tc>
                  <a:txBody>
                    <a:bodyPr/>
                    <a:lstStyle/>
                    <a:p>
                      <a:r>
                        <a:rPr lang="en-US" sz="1600" dirty="0"/>
                        <a:t>STD-005-CPP, STD-007-CPP, STD-009-CPP</a:t>
                      </a:r>
                    </a:p>
                  </a:txBody>
                  <a:tcPr>
                    <a:solidFill>
                      <a:schemeClr val="bg1">
                        <a:lumMod val="95000"/>
                      </a:schemeClr>
                    </a:solidFill>
                  </a:tcPr>
                </a:tc>
                <a:extLst>
                  <a:ext uri="{0D108BD9-81ED-4DB2-BD59-A6C34878D82A}">
                    <a16:rowId xmlns:a16="http://schemas.microsoft.com/office/drawing/2014/main" val="4153159930"/>
                  </a:ext>
                </a:extLst>
              </a:tr>
              <a:tr h="370840">
                <a:tc>
                  <a:txBody>
                    <a:bodyPr/>
                    <a:lstStyle/>
                    <a:p>
                      <a:r>
                        <a:rPr lang="en-US" sz="1600" dirty="0"/>
                        <a:t>10</a:t>
                      </a:r>
                    </a:p>
                  </a:txBody>
                  <a:tcPr>
                    <a:solidFill>
                      <a:schemeClr val="bg1">
                        <a:lumMod val="95000"/>
                      </a:schemeClr>
                    </a:solidFill>
                  </a:tcPr>
                </a:tc>
                <a:tc>
                  <a:txBody>
                    <a:bodyPr/>
                    <a:lstStyle/>
                    <a:p>
                      <a:r>
                        <a:rPr lang="en-US" sz="1600" dirty="0"/>
                        <a:t>Adopt a Secure Coding Standard</a:t>
                      </a:r>
                    </a:p>
                  </a:txBody>
                  <a:tcPr>
                    <a:solidFill>
                      <a:schemeClr val="bg1">
                        <a:lumMod val="95000"/>
                      </a:schemeClr>
                    </a:solidFill>
                  </a:tcPr>
                </a:tc>
                <a:tc>
                  <a:txBody>
                    <a:bodyPr/>
                    <a:lstStyle/>
                    <a:p>
                      <a:r>
                        <a:rPr lang="en-US" sz="1600" dirty="0"/>
                        <a:t>STD-001-CPP…STD-010-CPP (ALL)</a:t>
                      </a:r>
                    </a:p>
                  </a:txBody>
                  <a:tcPr>
                    <a:solidFill>
                      <a:schemeClr val="bg1">
                        <a:lumMod val="95000"/>
                      </a:schemeClr>
                    </a:solidFill>
                  </a:tcPr>
                </a:tc>
                <a:extLst>
                  <a:ext uri="{0D108BD9-81ED-4DB2-BD59-A6C34878D82A}">
                    <a16:rowId xmlns:a16="http://schemas.microsoft.com/office/drawing/2014/main" val="2512069813"/>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4438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BF602836-6AEF-ED3C-8A32-DC270E8CF2DA}"/>
              </a:ext>
            </a:extLst>
          </p:cNvPr>
          <p:cNvGraphicFramePr>
            <a:graphicFrameLocks noGrp="1"/>
          </p:cNvGraphicFramePr>
          <p:nvPr>
            <p:extLst>
              <p:ext uri="{D42A27DB-BD31-4B8C-83A1-F6EECF244321}">
                <p14:modId xmlns:p14="http://schemas.microsoft.com/office/powerpoint/2010/main" val="4228085975"/>
              </p:ext>
            </p:extLst>
          </p:nvPr>
        </p:nvGraphicFramePr>
        <p:xfrm>
          <a:off x="685800" y="1562649"/>
          <a:ext cx="10597506" cy="4873879"/>
        </p:xfrm>
        <a:graphic>
          <a:graphicData uri="http://schemas.openxmlformats.org/drawingml/2006/table">
            <a:tbl>
              <a:tblPr firstRow="1" bandRow="1">
                <a:tableStyleId>{802198C4-3087-4945-87E3-76CBB3509B7E}</a:tableStyleId>
              </a:tblPr>
              <a:tblGrid>
                <a:gridCol w="1829508">
                  <a:extLst>
                    <a:ext uri="{9D8B030D-6E8A-4147-A177-3AD203B41FA5}">
                      <a16:colId xmlns:a16="http://schemas.microsoft.com/office/drawing/2014/main" val="4166882603"/>
                    </a:ext>
                  </a:extLst>
                </a:gridCol>
                <a:gridCol w="6236346">
                  <a:extLst>
                    <a:ext uri="{9D8B030D-6E8A-4147-A177-3AD203B41FA5}">
                      <a16:colId xmlns:a16="http://schemas.microsoft.com/office/drawing/2014/main" val="3288176471"/>
                    </a:ext>
                  </a:extLst>
                </a:gridCol>
                <a:gridCol w="1159899">
                  <a:extLst>
                    <a:ext uri="{9D8B030D-6E8A-4147-A177-3AD203B41FA5}">
                      <a16:colId xmlns:a16="http://schemas.microsoft.com/office/drawing/2014/main" val="2143384050"/>
                    </a:ext>
                  </a:extLst>
                </a:gridCol>
                <a:gridCol w="1371753">
                  <a:extLst>
                    <a:ext uri="{9D8B030D-6E8A-4147-A177-3AD203B41FA5}">
                      <a16:colId xmlns:a16="http://schemas.microsoft.com/office/drawing/2014/main" val="1355867378"/>
                    </a:ext>
                  </a:extLst>
                </a:gridCol>
              </a:tblGrid>
              <a:tr h="303469">
                <a:tc>
                  <a:txBody>
                    <a:bodyPr/>
                    <a:lstStyle/>
                    <a:p>
                      <a:pPr algn="ctr"/>
                      <a:r>
                        <a:rPr lang="en-US" sz="1600" dirty="0"/>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dirty="0"/>
                        <a:t>Coding Standard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dirty="0"/>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dirty="0"/>
                        <a:t>Likelihood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2005270"/>
                  </a:ext>
                </a:extLst>
              </a:tr>
              <a:tr h="400177">
                <a:tc>
                  <a:txBody>
                    <a:bodyPr/>
                    <a:lstStyle/>
                    <a:p>
                      <a:r>
                        <a:rPr lang="en-US" sz="1600" dirty="0"/>
                        <a:t>STD-004-CPP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Exclude user input from format strings or 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636144"/>
                  </a:ext>
                </a:extLst>
              </a:tr>
              <a:tr h="40017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STD-009-CPP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Do not attempt to create a std::string from a null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5779507"/>
                  </a:ext>
                </a:extLst>
              </a:tr>
              <a:tr h="400177">
                <a:tc>
                  <a:txBody>
                    <a:bodyPr/>
                    <a:lstStyle/>
                    <a:p>
                      <a:r>
                        <a:rPr lang="en-US" sz="1600" dirty="0"/>
                        <a:t>STD-005-CPP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Detect and handle all memory allocation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90871798"/>
                  </a:ext>
                </a:extLst>
              </a:tr>
              <a:tr h="5241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STD-003-CPP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Guarantee that storage for strings has sufficient space for character data and the null terminator.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80339333"/>
                  </a:ext>
                </a:extLst>
              </a:tr>
              <a:tr h="524173">
                <a:tc>
                  <a:txBody>
                    <a:bodyPr/>
                    <a:lstStyle/>
                    <a:p>
                      <a:r>
                        <a:rPr lang="en-US" sz="1600" dirty="0"/>
                        <a:t>STD-002-CPP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Guarantee that container indices and iterators are within the valid range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545955"/>
                  </a:ext>
                </a:extLst>
              </a:tr>
              <a:tr h="400177">
                <a:tc>
                  <a:txBody>
                    <a:bodyPr/>
                    <a:lstStyle/>
                    <a:p>
                      <a:r>
                        <a:rPr lang="en-US" sz="1600" dirty="0"/>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Use valid iterator ranges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0921778"/>
                  </a:ext>
                </a:extLst>
              </a:tr>
              <a:tr h="400177">
                <a:tc>
                  <a:txBody>
                    <a:bodyPr/>
                    <a:lstStyle/>
                    <a:p>
                      <a:r>
                        <a:rPr lang="en-US" sz="1600" dirty="0"/>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Allocate sufficient memory for an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49277042"/>
                  </a:ext>
                </a:extLst>
              </a:tr>
              <a:tr h="400177">
                <a:tc>
                  <a:txBody>
                    <a:bodyPr/>
                    <a:lstStyle/>
                    <a:p>
                      <a:r>
                        <a:rPr lang="en-US" sz="1600" dirty="0"/>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Call functions with the correct number and type of arguments.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4358333"/>
                  </a:ext>
                </a:extLst>
              </a:tr>
              <a:tr h="524173">
                <a:tc>
                  <a:txBody>
                    <a:bodyPr/>
                    <a:lstStyle/>
                    <a:p>
                      <a:r>
                        <a:rPr lang="en-US" sz="1600" dirty="0"/>
                        <a:t>STD-006-CPP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Do not use assertions for handling runtime errors or input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2381757"/>
                  </a:ext>
                </a:extLst>
              </a:tr>
              <a:tr h="400177">
                <a:tc>
                  <a:txBody>
                    <a:bodyPr/>
                    <a:lstStyle/>
                    <a:p>
                      <a:r>
                        <a:rPr lang="en-US" sz="1600" dirty="0"/>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Handle all exceptions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8022249"/>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916774" y="37861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04062250-FFB8-F447-3CDF-17D22D2E5EF1}"/>
              </a:ext>
            </a:extLst>
          </p:cNvPr>
          <p:cNvGraphicFramePr>
            <a:graphicFrameLocks noGrp="1"/>
          </p:cNvGraphicFramePr>
          <p:nvPr>
            <p:extLst>
              <p:ext uri="{D42A27DB-BD31-4B8C-83A1-F6EECF244321}">
                <p14:modId xmlns:p14="http://schemas.microsoft.com/office/powerpoint/2010/main" val="2335259052"/>
              </p:ext>
            </p:extLst>
          </p:nvPr>
        </p:nvGraphicFramePr>
        <p:xfrm>
          <a:off x="1532730" y="1931159"/>
          <a:ext cx="9126539" cy="4341852"/>
        </p:xfrm>
        <a:graphic>
          <a:graphicData uri="http://schemas.openxmlformats.org/drawingml/2006/table">
            <a:tbl>
              <a:tblPr firstRow="1" bandRow="1">
                <a:tableStyleId>{802198C4-3087-4945-87E3-76CBB3509B7E}</a:tableStyleId>
              </a:tblPr>
              <a:tblGrid>
                <a:gridCol w="2891911">
                  <a:extLst>
                    <a:ext uri="{9D8B030D-6E8A-4147-A177-3AD203B41FA5}">
                      <a16:colId xmlns:a16="http://schemas.microsoft.com/office/drawing/2014/main" val="3456349526"/>
                    </a:ext>
                  </a:extLst>
                </a:gridCol>
                <a:gridCol w="6234628">
                  <a:extLst>
                    <a:ext uri="{9D8B030D-6E8A-4147-A177-3AD203B41FA5}">
                      <a16:colId xmlns:a16="http://schemas.microsoft.com/office/drawing/2014/main" val="2380075616"/>
                    </a:ext>
                  </a:extLst>
                </a:gridCol>
              </a:tblGrid>
              <a:tr h="409932">
                <a:tc>
                  <a:txBody>
                    <a:bodyPr/>
                    <a:lstStyle/>
                    <a:p>
                      <a:pPr algn="ctr"/>
                      <a:r>
                        <a:rPr lang="en-US" sz="1600" dirty="0"/>
                        <a:t>Encryption Type</a:t>
                      </a:r>
                    </a:p>
                  </a:txBody>
                  <a:tcPr>
                    <a:solidFill>
                      <a:schemeClr val="bg1">
                        <a:lumMod val="75000"/>
                      </a:schemeClr>
                    </a:solidFill>
                  </a:tcPr>
                </a:tc>
                <a:tc>
                  <a:txBody>
                    <a:bodyPr/>
                    <a:lstStyle/>
                    <a:p>
                      <a:pPr algn="ctr"/>
                      <a:r>
                        <a:rPr lang="en-US" sz="1600" dirty="0"/>
                        <a:t>Policy</a:t>
                      </a:r>
                    </a:p>
                  </a:txBody>
                  <a:tcPr>
                    <a:solidFill>
                      <a:schemeClr val="bg1">
                        <a:lumMod val="75000"/>
                      </a:schemeClr>
                    </a:solidFill>
                  </a:tcPr>
                </a:tc>
                <a:extLst>
                  <a:ext uri="{0D108BD9-81ED-4DB2-BD59-A6C34878D82A}">
                    <a16:rowId xmlns:a16="http://schemas.microsoft.com/office/drawing/2014/main" val="1116338988"/>
                  </a:ext>
                </a:extLst>
              </a:tr>
              <a:tr h="801568">
                <a:tc>
                  <a:txBody>
                    <a:bodyPr/>
                    <a:lstStyle/>
                    <a:p>
                      <a:pPr algn="ctr"/>
                      <a:r>
                        <a:rPr lang="en-US" sz="1600" b="1" dirty="0"/>
                        <a:t>Encryption at Rest</a:t>
                      </a:r>
                    </a:p>
                  </a:txBody>
                  <a:tcPr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Encryption at rest refers to encrypting stored data in order to protect it from unauthorized access. Our Policy will be to encrypt all sensitive data that is being stored in databases using the AES-256 encryption algorithm. </a:t>
                      </a:r>
                    </a:p>
                  </a:txBody>
                  <a:tcPr>
                    <a:solidFill>
                      <a:schemeClr val="bg1">
                        <a:lumMod val="95000"/>
                      </a:schemeClr>
                    </a:solidFill>
                  </a:tcPr>
                </a:tc>
                <a:extLst>
                  <a:ext uri="{0D108BD9-81ED-4DB2-BD59-A6C34878D82A}">
                    <a16:rowId xmlns:a16="http://schemas.microsoft.com/office/drawing/2014/main" val="2885123401"/>
                  </a:ext>
                </a:extLst>
              </a:tr>
              <a:tr h="801568">
                <a:tc>
                  <a:txBody>
                    <a:bodyPr/>
                    <a:lstStyle/>
                    <a:p>
                      <a:pPr algn="ctr"/>
                      <a:r>
                        <a:rPr lang="en-US" sz="1600" b="1" dirty="0"/>
                        <a:t>Encryption in Flight</a:t>
                      </a:r>
                    </a:p>
                  </a:txBody>
                  <a:tcPr anchor="ctr">
                    <a:solidFill>
                      <a:schemeClr val="bg1">
                        <a:lumMod val="95000"/>
                      </a:schemeClr>
                    </a:solidFill>
                  </a:tcPr>
                </a:tc>
                <a:tc>
                  <a:txBody>
                    <a:bodyPr/>
                    <a:lstStyle/>
                    <a:p>
                      <a:r>
                        <a:rPr lang="en-US" sz="1600" dirty="0"/>
                        <a:t>Our policy of encryption in flight outlines how we will protect data that is being transmitted between different locations. We will use TLS communication protocol and key lengths AES-128 or higher to protect data in transit if it were to be intercepted by unauthorized users.</a:t>
                      </a:r>
                    </a:p>
                  </a:txBody>
                  <a:tcPr>
                    <a:solidFill>
                      <a:schemeClr val="bg1">
                        <a:lumMod val="95000"/>
                      </a:schemeClr>
                    </a:solidFill>
                  </a:tcPr>
                </a:tc>
                <a:extLst>
                  <a:ext uri="{0D108BD9-81ED-4DB2-BD59-A6C34878D82A}">
                    <a16:rowId xmlns:a16="http://schemas.microsoft.com/office/drawing/2014/main" val="91171450"/>
                  </a:ext>
                </a:extLst>
              </a:tr>
              <a:tr h="801568">
                <a:tc>
                  <a:txBody>
                    <a:bodyPr/>
                    <a:lstStyle/>
                    <a:p>
                      <a:pPr algn="ctr"/>
                      <a:r>
                        <a:rPr lang="en-US" sz="1600" b="1" dirty="0"/>
                        <a:t>Encryption in Use</a:t>
                      </a:r>
                    </a:p>
                  </a:txBody>
                  <a:tcPr anchor="ctr">
                    <a:solidFill>
                      <a:schemeClr val="bg1">
                        <a:lumMod val="95000"/>
                      </a:schemeClr>
                    </a:solidFill>
                  </a:tcPr>
                </a:tc>
                <a:tc>
                  <a:txBody>
                    <a:bodyPr/>
                    <a:lstStyle/>
                    <a:p>
                      <a:r>
                        <a:rPr lang="en-US" sz="1600" dirty="0"/>
                        <a:t>Our encryption in use policy will specify which data requires encryption while it is being actively used. One example is encrypting passwords and performing computations using the encrypted data. When verifying password correctness, we will compare the hash value against the one stored, thus never exposing the password in plaintext.</a:t>
                      </a:r>
                    </a:p>
                  </a:txBody>
                  <a:tcPr>
                    <a:solidFill>
                      <a:schemeClr val="bg1">
                        <a:lumMod val="95000"/>
                      </a:schemeClr>
                    </a:solidFill>
                  </a:tcPr>
                </a:tc>
                <a:extLst>
                  <a:ext uri="{0D108BD9-81ED-4DB2-BD59-A6C34878D82A}">
                    <a16:rowId xmlns:a16="http://schemas.microsoft.com/office/drawing/2014/main" val="3109876806"/>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4734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D09102ED-93DA-18C5-38E0-451721D5E9C2}"/>
              </a:ext>
            </a:extLst>
          </p:cNvPr>
          <p:cNvGraphicFramePr>
            <a:graphicFrameLocks noGrp="1"/>
          </p:cNvGraphicFramePr>
          <p:nvPr>
            <p:extLst>
              <p:ext uri="{D42A27DB-BD31-4B8C-83A1-F6EECF244321}">
                <p14:modId xmlns:p14="http://schemas.microsoft.com/office/powerpoint/2010/main" val="2831215895"/>
              </p:ext>
            </p:extLst>
          </p:nvPr>
        </p:nvGraphicFramePr>
        <p:xfrm>
          <a:off x="1231900" y="1561277"/>
          <a:ext cx="9612313" cy="3864687"/>
        </p:xfrm>
        <a:graphic>
          <a:graphicData uri="http://schemas.openxmlformats.org/drawingml/2006/table">
            <a:tbl>
              <a:tblPr firstRow="1" bandRow="1">
                <a:tableStyleId>{802198C4-3087-4945-87E3-76CBB3509B7E}</a:tableStyleId>
              </a:tblPr>
              <a:tblGrid>
                <a:gridCol w="2135505">
                  <a:extLst>
                    <a:ext uri="{9D8B030D-6E8A-4147-A177-3AD203B41FA5}">
                      <a16:colId xmlns:a16="http://schemas.microsoft.com/office/drawing/2014/main" val="3251017039"/>
                    </a:ext>
                  </a:extLst>
                </a:gridCol>
                <a:gridCol w="7476808">
                  <a:extLst>
                    <a:ext uri="{9D8B030D-6E8A-4147-A177-3AD203B41FA5}">
                      <a16:colId xmlns:a16="http://schemas.microsoft.com/office/drawing/2014/main" val="3711855624"/>
                    </a:ext>
                  </a:extLst>
                </a:gridCol>
              </a:tblGrid>
              <a:tr h="420447">
                <a:tc>
                  <a:txBody>
                    <a:bodyPr/>
                    <a:lstStyle/>
                    <a:p>
                      <a:pPr algn="ctr"/>
                      <a:r>
                        <a:rPr lang="en-US" sz="1600" dirty="0"/>
                        <a:t>Tripple-A Framework</a:t>
                      </a:r>
                    </a:p>
                  </a:txBody>
                  <a:tcPr anchor="ctr">
                    <a:solidFill>
                      <a:schemeClr val="bg1">
                        <a:lumMod val="75000"/>
                      </a:schemeClr>
                    </a:solidFill>
                  </a:tcPr>
                </a:tc>
                <a:tc>
                  <a:txBody>
                    <a:bodyPr/>
                    <a:lstStyle/>
                    <a:p>
                      <a:pPr algn="ctr"/>
                      <a:r>
                        <a:rPr lang="en-US" sz="1600" dirty="0"/>
                        <a:t>Policy</a:t>
                      </a:r>
                    </a:p>
                  </a:txBody>
                  <a:tcPr anchor="ctr">
                    <a:solidFill>
                      <a:schemeClr val="bg1">
                        <a:lumMod val="75000"/>
                      </a:schemeClr>
                    </a:solidFill>
                  </a:tcPr>
                </a:tc>
                <a:extLst>
                  <a:ext uri="{0D108BD9-81ED-4DB2-BD59-A6C34878D82A}">
                    <a16:rowId xmlns:a16="http://schemas.microsoft.com/office/drawing/2014/main" val="1019591501"/>
                  </a:ext>
                </a:extLst>
              </a:tr>
              <a:tr h="840918">
                <a:tc>
                  <a:txBody>
                    <a:bodyPr/>
                    <a:lstStyle/>
                    <a:p>
                      <a:pPr algn="ctr"/>
                      <a:r>
                        <a:rPr lang="en-US" sz="1600" b="1" dirty="0"/>
                        <a:t>Authentication</a:t>
                      </a:r>
                    </a:p>
                  </a:txBody>
                  <a:tcPr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Authentication is the process identifying a user and confirming the user is whom they claim to be. Our policy to support authentication will be to use multi-factor authentication (MFA) and implement strict identity verification procedures. This policy supports the principle of default deny, meaning access is only granted after security conditions are met.</a:t>
                      </a:r>
                    </a:p>
                  </a:txBody>
                  <a:tcPr>
                    <a:solidFill>
                      <a:schemeClr val="bg1">
                        <a:lumMod val="95000"/>
                      </a:schemeClr>
                    </a:solidFill>
                  </a:tcPr>
                </a:tc>
                <a:extLst>
                  <a:ext uri="{0D108BD9-81ED-4DB2-BD59-A6C34878D82A}">
                    <a16:rowId xmlns:a16="http://schemas.microsoft.com/office/drawing/2014/main" val="2119707217"/>
                  </a:ext>
                </a:extLst>
              </a:tr>
              <a:tr h="840918">
                <a:tc>
                  <a:txBody>
                    <a:bodyPr/>
                    <a:lstStyle/>
                    <a:p>
                      <a:pPr algn="ctr"/>
                      <a:r>
                        <a:rPr lang="en-US" sz="1600" b="1" dirty="0"/>
                        <a:t>Authorization</a:t>
                      </a:r>
                    </a:p>
                  </a:txBody>
                  <a:tcPr anchor="ctr">
                    <a:solidFill>
                      <a:schemeClr val="bg1">
                        <a:lumMod val="95000"/>
                      </a:schemeClr>
                    </a:solidFill>
                  </a:tcPr>
                </a:tc>
                <a:tc>
                  <a:txBody>
                    <a:bodyPr/>
                    <a:lstStyle/>
                    <a:p>
                      <a:r>
                        <a:rPr lang="en-US" sz="1600" dirty="0"/>
                        <a:t>Authorization is the process of determining which privileges and permissions an authenticated user has. Our policy will be to use role-based access control (RBAC) to enforce the principle of least privilege; users can only access the minimal resources needed for completing their task.</a:t>
                      </a:r>
                    </a:p>
                  </a:txBody>
                  <a:tcPr>
                    <a:solidFill>
                      <a:schemeClr val="bg1">
                        <a:lumMod val="95000"/>
                      </a:schemeClr>
                    </a:solidFill>
                  </a:tcPr>
                </a:tc>
                <a:extLst>
                  <a:ext uri="{0D108BD9-81ED-4DB2-BD59-A6C34878D82A}">
                    <a16:rowId xmlns:a16="http://schemas.microsoft.com/office/drawing/2014/main" val="40524766"/>
                  </a:ext>
                </a:extLst>
              </a:tr>
              <a:tr h="840918">
                <a:tc>
                  <a:txBody>
                    <a:bodyPr/>
                    <a:lstStyle/>
                    <a:p>
                      <a:pPr algn="ctr"/>
                      <a:r>
                        <a:rPr lang="en-US" sz="1600" b="1" dirty="0"/>
                        <a:t>Accounting</a:t>
                      </a:r>
                    </a:p>
                  </a:txBody>
                  <a:tcPr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Accounting is the process of providing records of who did what within the system. To support accounting, our policy will be to utilize logging, real-time monitoring, and network segmentation. This will allow us to monitor our systems in order to detect and contain any possible malicious activity.</a:t>
                      </a:r>
                    </a:p>
                  </a:txBody>
                  <a:tcPr>
                    <a:solidFill>
                      <a:schemeClr val="bg1">
                        <a:lumMod val="95000"/>
                      </a:schemeClr>
                    </a:solidFill>
                  </a:tcPr>
                </a:tc>
                <a:extLst>
                  <a:ext uri="{0D108BD9-81ED-4DB2-BD59-A6C34878D82A}">
                    <a16:rowId xmlns:a16="http://schemas.microsoft.com/office/drawing/2014/main" val="653655623"/>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652712" y="268249"/>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1462530"/>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CanAddToEmptyVector – Positive Test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computer screen shot of text&#10;&#10;Description automatically generated">
            <a:extLst>
              <a:ext uri="{FF2B5EF4-FFF2-40B4-BE49-F238E27FC236}">
                <a16:creationId xmlns:a16="http://schemas.microsoft.com/office/drawing/2014/main" id="{A94BF0FC-A1C2-CB9C-02F4-1911FF58D5D5}"/>
              </a:ext>
            </a:extLst>
          </p:cNvPr>
          <p:cNvPicPr>
            <a:picLocks noChangeAspect="1"/>
          </p:cNvPicPr>
          <p:nvPr/>
        </p:nvPicPr>
        <p:blipFill>
          <a:blip r:embed="rId5"/>
          <a:stretch>
            <a:fillRect/>
          </a:stretch>
        </p:blipFill>
        <p:spPr>
          <a:xfrm>
            <a:off x="919162" y="2441575"/>
            <a:ext cx="4381500" cy="3289300"/>
          </a:xfrm>
          <a:prstGeom prst="rect">
            <a:avLst/>
          </a:prstGeom>
        </p:spPr>
      </p:pic>
      <p:pic>
        <p:nvPicPr>
          <p:cNvPr id="7" name="Picture 6">
            <a:extLst>
              <a:ext uri="{FF2B5EF4-FFF2-40B4-BE49-F238E27FC236}">
                <a16:creationId xmlns:a16="http://schemas.microsoft.com/office/drawing/2014/main" id="{11B47C5A-09D5-1FF4-7C75-A536A66A93F1}"/>
              </a:ext>
            </a:extLst>
          </p:cNvPr>
          <p:cNvPicPr>
            <a:picLocks noChangeAspect="1"/>
          </p:cNvPicPr>
          <p:nvPr/>
        </p:nvPicPr>
        <p:blipFill>
          <a:blip r:embed="rId6"/>
          <a:stretch>
            <a:fillRect/>
          </a:stretch>
        </p:blipFill>
        <p:spPr>
          <a:xfrm>
            <a:off x="5854700" y="3616325"/>
            <a:ext cx="5651500" cy="4699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759AAF1-6B33-3A67-EE6F-AA637FB9B38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F1C6F8F-5AE2-165C-11EF-7417B1DCA85F}"/>
              </a:ext>
            </a:extLst>
          </p:cNvPr>
          <p:cNvSpPr txBox="1">
            <a:spLocks noGrp="1"/>
          </p:cNvSpPr>
          <p:nvPr>
            <p:ph type="title"/>
          </p:nvPr>
        </p:nvSpPr>
        <p:spPr>
          <a:xfrm>
            <a:off x="2473474" y="16953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0283580F-C41F-38E5-C667-428691069F1B}"/>
              </a:ext>
            </a:extLst>
          </p:cNvPr>
          <p:cNvSpPr txBox="1">
            <a:spLocks noGrp="1"/>
          </p:cNvSpPr>
          <p:nvPr>
            <p:ph type="body" idx="1"/>
          </p:nvPr>
        </p:nvSpPr>
        <p:spPr>
          <a:xfrm>
            <a:off x="685800" y="1340761"/>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MaxSizeGreaterOrEqualSize – Positive Parameterized Test</a:t>
            </a:r>
          </a:p>
        </p:txBody>
      </p:sp>
      <p:pic>
        <p:nvPicPr>
          <p:cNvPr id="197" name="Google Shape;197;g9504e29505_0_0" descr="Green Pace logo">
            <a:extLst>
              <a:ext uri="{FF2B5EF4-FFF2-40B4-BE49-F238E27FC236}">
                <a16:creationId xmlns:a16="http://schemas.microsoft.com/office/drawing/2014/main" id="{657F84C1-B39F-1BBC-35F5-A008219A8E4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descr="A screen shot of a computer program&#10;&#10;Description automatically generated">
            <a:extLst>
              <a:ext uri="{FF2B5EF4-FFF2-40B4-BE49-F238E27FC236}">
                <a16:creationId xmlns:a16="http://schemas.microsoft.com/office/drawing/2014/main" id="{F63DCC33-088A-3A74-5399-7E53CC3BE47F}"/>
              </a:ext>
            </a:extLst>
          </p:cNvPr>
          <p:cNvPicPr>
            <a:picLocks noChangeAspect="1"/>
          </p:cNvPicPr>
          <p:nvPr/>
        </p:nvPicPr>
        <p:blipFill>
          <a:blip r:embed="rId5"/>
          <a:stretch>
            <a:fillRect/>
          </a:stretch>
        </p:blipFill>
        <p:spPr>
          <a:xfrm>
            <a:off x="521752" y="2027874"/>
            <a:ext cx="8793699" cy="310134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462E36F-55A3-1F65-C5C1-0F2E33034D26}"/>
              </a:ext>
            </a:extLst>
          </p:cNvPr>
          <p:cNvPicPr>
            <a:picLocks noChangeAspect="1"/>
          </p:cNvPicPr>
          <p:nvPr/>
        </p:nvPicPr>
        <p:blipFill>
          <a:blip r:embed="rId6"/>
          <a:stretch>
            <a:fillRect/>
          </a:stretch>
        </p:blipFill>
        <p:spPr>
          <a:xfrm>
            <a:off x="4347037" y="5282911"/>
            <a:ext cx="6508824" cy="1374412"/>
          </a:xfrm>
          <a:prstGeom prst="rect">
            <a:avLst/>
          </a:prstGeom>
        </p:spPr>
      </p:pic>
    </p:spTree>
    <p:custDataLst>
      <p:tags r:id="rId1"/>
    </p:custDataLst>
    <p:extLst>
      <p:ext uri="{BB962C8B-B14F-4D97-AF65-F5344CB8AC3E}">
        <p14:creationId xmlns:p14="http://schemas.microsoft.com/office/powerpoint/2010/main" val="106994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1744</TotalTime>
  <Words>948</Words>
  <Application>Microsoft Macintosh PowerPoint</Application>
  <PresentationFormat>Widescreen</PresentationFormat>
  <Paragraphs>178</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Real-World Example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Ngu, Dylan</cp:lastModifiedBy>
  <cp:revision>13</cp:revision>
  <dcterms:created xsi:type="dcterms:W3CDTF">2020-08-19T17:59:24Z</dcterms:created>
  <dcterms:modified xsi:type="dcterms:W3CDTF">2025-06-30T01:49:18Z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