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3" r:id="rId4"/>
    <p:sldId id="258" r:id="rId5"/>
    <p:sldId id="259" r:id="rId6"/>
    <p:sldId id="260" r:id="rId7"/>
    <p:sldId id="261" r:id="rId8"/>
    <p:sldId id="262"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Quicksand" panose="020B0604020202020204" charset="0"/>
      <p:regular r:id="rId15"/>
      <p:bold r:id="rId16"/>
    </p:embeddedFont>
    <p:embeddedFont>
      <p:font typeface="Raleway" panose="020F05020202040302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a288ec9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a288ec9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e978a2e6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e978a2e6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e978a2e61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e978a2e61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a288ec9c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a288ec9c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ea288ec9c3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ea288ec9c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a288ec9c3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a288ec9c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Otra Malta Startup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3">
            <a:alphaModFix/>
          </a:blip>
          <a:srcRect l="11611" t="30716" r="14571" b="26388"/>
          <a:stretch/>
        </p:blipFill>
        <p:spPr>
          <a:xfrm>
            <a:off x="100013" y="1355200"/>
            <a:ext cx="8943974" cy="292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71A31-A34D-0047-0641-ED19235C4CDC}"/>
              </a:ext>
            </a:extLst>
          </p:cNvPr>
          <p:cNvSpPr>
            <a:spLocks noGrp="1"/>
          </p:cNvSpPr>
          <p:nvPr>
            <p:ph type="title"/>
          </p:nvPr>
        </p:nvSpPr>
        <p:spPr>
          <a:xfrm>
            <a:off x="921543" y="229457"/>
            <a:ext cx="7503450" cy="613506"/>
          </a:xfrm>
        </p:spPr>
        <p:txBody>
          <a:bodyPr>
            <a:normAutofit fontScale="90000"/>
          </a:bodyPr>
          <a:lstStyle/>
          <a:p>
            <a:r>
              <a:rPr lang="es-AR" dirty="0"/>
              <a:t>               PROJECT CHARTER</a:t>
            </a:r>
          </a:p>
        </p:txBody>
      </p:sp>
      <p:pic>
        <p:nvPicPr>
          <p:cNvPr id="4" name="Imagen 3">
            <a:extLst>
              <a:ext uri="{FF2B5EF4-FFF2-40B4-BE49-F238E27FC236}">
                <a16:creationId xmlns:a16="http://schemas.microsoft.com/office/drawing/2014/main" id="{32F2A91A-44D3-300B-3618-EE884E401C0D}"/>
              </a:ext>
            </a:extLst>
          </p:cNvPr>
          <p:cNvPicPr>
            <a:picLocks noChangeAspect="1"/>
          </p:cNvPicPr>
          <p:nvPr/>
        </p:nvPicPr>
        <p:blipFill>
          <a:blip r:embed="rId2"/>
          <a:stretch>
            <a:fillRect/>
          </a:stretch>
        </p:blipFill>
        <p:spPr>
          <a:xfrm>
            <a:off x="57151" y="842962"/>
            <a:ext cx="8979694" cy="4250531"/>
          </a:xfrm>
          <a:prstGeom prst="rect">
            <a:avLst/>
          </a:prstGeom>
        </p:spPr>
      </p:pic>
    </p:spTree>
    <p:extLst>
      <p:ext uri="{BB962C8B-B14F-4D97-AF65-F5344CB8AC3E}">
        <p14:creationId xmlns:p14="http://schemas.microsoft.com/office/powerpoint/2010/main" val="359309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669600" y="1304050"/>
            <a:ext cx="7688100" cy="100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1800">
                <a:latin typeface="Quicksand"/>
                <a:ea typeface="Quicksand"/>
                <a:cs typeface="Quicksand"/>
                <a:sym typeface="Quicksand"/>
              </a:rPr>
              <a:t>» Objetivo: Montar una cervecería artesanal que incluya fabricación, creación de identidad, estrategia de marketing y espacios de comercialización minorista, mayorista y de consumo en el lugar.</a:t>
            </a:r>
            <a:endParaRPr sz="1800">
              <a:latin typeface="Quicksand"/>
              <a:ea typeface="Quicksand"/>
              <a:cs typeface="Quicksand"/>
              <a:sym typeface="Quicksand"/>
            </a:endParaRPr>
          </a:p>
          <a:p>
            <a:pPr marL="0" lvl="0" indent="0" algn="l" rtl="0">
              <a:spcBef>
                <a:spcPts val="0"/>
              </a:spcBef>
              <a:spcAft>
                <a:spcPts val="0"/>
              </a:spcAft>
              <a:buNone/>
            </a:pPr>
            <a:endParaRPr sz="1800">
              <a:latin typeface="Quicksand"/>
              <a:ea typeface="Quicksand"/>
              <a:cs typeface="Quicksand"/>
              <a:sym typeface="Quicksand"/>
            </a:endParaRPr>
          </a:p>
          <a:p>
            <a:pPr marL="0" lvl="0" indent="0" algn="l" rtl="0">
              <a:spcBef>
                <a:spcPts val="0"/>
              </a:spcBef>
              <a:spcAft>
                <a:spcPts val="0"/>
              </a:spcAft>
              <a:buNone/>
            </a:pPr>
            <a:endParaRPr sz="1800">
              <a:latin typeface="Quicksand"/>
              <a:ea typeface="Quicksand"/>
              <a:cs typeface="Quicksand"/>
              <a:sym typeface="Quicksand"/>
            </a:endParaRPr>
          </a:p>
        </p:txBody>
      </p:sp>
      <p:sp>
        <p:nvSpPr>
          <p:cNvPr id="97" name="Google Shape;97;p15"/>
          <p:cNvSpPr txBox="1">
            <a:spLocks noGrp="1"/>
          </p:cNvSpPr>
          <p:nvPr>
            <p:ph type="ctrTitle"/>
          </p:nvPr>
        </p:nvSpPr>
        <p:spPr>
          <a:xfrm>
            <a:off x="600300" y="2304250"/>
            <a:ext cx="7688100" cy="148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latin typeface="Quicksand"/>
                <a:ea typeface="Quicksand"/>
                <a:cs typeface="Quicksand"/>
                <a:sym typeface="Quicksand"/>
              </a:rPr>
              <a:t>» Fecha de inicio: 1 de noviembre de 2023</a:t>
            </a:r>
            <a:endParaRPr sz="1800">
              <a:latin typeface="Quicksand"/>
              <a:ea typeface="Quicksand"/>
              <a:cs typeface="Quicksand"/>
              <a:sym typeface="Quicksand"/>
            </a:endParaRPr>
          </a:p>
          <a:p>
            <a:pPr marL="0" lvl="0" indent="0" algn="l" rtl="0">
              <a:spcBef>
                <a:spcPts val="0"/>
              </a:spcBef>
              <a:spcAft>
                <a:spcPts val="0"/>
              </a:spcAft>
              <a:buNone/>
            </a:pPr>
            <a:r>
              <a:rPr lang="es" sz="1800">
                <a:latin typeface="Quicksand"/>
                <a:ea typeface="Quicksand"/>
                <a:cs typeface="Quicksand"/>
                <a:sym typeface="Quicksand"/>
              </a:rPr>
              <a:t>» Plazo estimado: 18 meses</a:t>
            </a:r>
            <a:endParaRPr sz="1800">
              <a:latin typeface="Quicksand"/>
              <a:ea typeface="Quicksand"/>
              <a:cs typeface="Quicksand"/>
              <a:sym typeface="Quicksand"/>
            </a:endParaRPr>
          </a:p>
          <a:p>
            <a:pPr marL="0" lvl="0" indent="0" algn="l" rtl="0">
              <a:spcBef>
                <a:spcPts val="0"/>
              </a:spcBef>
              <a:spcAft>
                <a:spcPts val="0"/>
              </a:spcAft>
              <a:buNone/>
            </a:pPr>
            <a:r>
              <a:rPr lang="es" sz="1800">
                <a:latin typeface="Quicksand"/>
                <a:ea typeface="Quicksand"/>
                <a:cs typeface="Quicksand"/>
                <a:sym typeface="Quicksand"/>
              </a:rPr>
              <a:t>» PM: Daniel Hernández</a:t>
            </a:r>
            <a:endParaRPr sz="1800">
              <a:latin typeface="Quicksand"/>
              <a:ea typeface="Quicksand"/>
              <a:cs typeface="Quicksand"/>
              <a:sym typeface="Quicksand"/>
            </a:endParaRPr>
          </a:p>
          <a:p>
            <a:pPr marL="0" lvl="0" indent="0" algn="l" rtl="0">
              <a:spcBef>
                <a:spcPts val="0"/>
              </a:spcBef>
              <a:spcAft>
                <a:spcPts val="0"/>
              </a:spcAft>
              <a:buNone/>
            </a:pPr>
            <a:r>
              <a:rPr lang="es" sz="1800">
                <a:latin typeface="Quicksand"/>
                <a:ea typeface="Quicksand"/>
                <a:cs typeface="Quicksand"/>
                <a:sym typeface="Quicksand"/>
              </a:rPr>
              <a:t>» Sponsor: Manuel López</a:t>
            </a:r>
            <a:endParaRPr sz="1800">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666850" y="1164600"/>
            <a:ext cx="7688100" cy="106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1800">
                <a:latin typeface="Quicksand"/>
                <a:ea typeface="Quicksand"/>
                <a:cs typeface="Quicksand"/>
                <a:sym typeface="Quicksand"/>
              </a:rPr>
              <a:t>» Propósito: Explotar una oportunidad de negocio con el fin de brindar una experiencia completa en el consumo de cerveza artesanal y comidas regionales. </a:t>
            </a:r>
            <a:endParaRPr sz="1800">
              <a:latin typeface="Quicksand"/>
              <a:ea typeface="Quicksand"/>
              <a:cs typeface="Quicksand"/>
              <a:sym typeface="Quicksand"/>
            </a:endParaRPr>
          </a:p>
          <a:p>
            <a:pPr marL="0" lvl="0" indent="0" algn="l" rtl="0">
              <a:spcBef>
                <a:spcPts val="0"/>
              </a:spcBef>
              <a:spcAft>
                <a:spcPts val="0"/>
              </a:spcAft>
              <a:buNone/>
            </a:pPr>
            <a:endParaRPr sz="1800">
              <a:latin typeface="Quicksand"/>
              <a:ea typeface="Quicksand"/>
              <a:cs typeface="Quicksand"/>
              <a:sym typeface="Quicksand"/>
            </a:endParaRPr>
          </a:p>
          <a:p>
            <a:pPr marL="0" lvl="0" indent="0" algn="l" rtl="0">
              <a:spcBef>
                <a:spcPts val="0"/>
              </a:spcBef>
              <a:spcAft>
                <a:spcPts val="0"/>
              </a:spcAft>
              <a:buNone/>
            </a:pPr>
            <a:r>
              <a:rPr lang="es" sz="1800">
                <a:latin typeface="Quicksand"/>
                <a:ea typeface="Quicksand"/>
                <a:cs typeface="Quicksand"/>
                <a:sym typeface="Quicksand"/>
              </a:rPr>
              <a:t>» Criterio de éxito: </a:t>
            </a:r>
            <a:endParaRPr sz="1800">
              <a:latin typeface="Quicksand"/>
              <a:ea typeface="Quicksand"/>
              <a:cs typeface="Quicksand"/>
              <a:sym typeface="Quicksand"/>
            </a:endParaRPr>
          </a:p>
          <a:p>
            <a:pPr marL="457200" lvl="0" indent="-331470" algn="l" rtl="0">
              <a:spcBef>
                <a:spcPts val="0"/>
              </a:spcBef>
              <a:spcAft>
                <a:spcPts val="0"/>
              </a:spcAft>
              <a:buSzPct val="100000"/>
              <a:buFont typeface="Quicksand"/>
              <a:buChar char="●"/>
            </a:pPr>
            <a:r>
              <a:rPr lang="es" sz="1800">
                <a:latin typeface="Quicksand"/>
                <a:ea typeface="Quicksand"/>
                <a:cs typeface="Quicksand"/>
                <a:sym typeface="Quicksand"/>
              </a:rPr>
              <a:t>Cuente con al menos dos variedades de cervezas artesanales de fabricación propia listas para ser comercializadas en el ámbito minorista.</a:t>
            </a:r>
            <a:endParaRPr sz="1800">
              <a:latin typeface="Quicksand"/>
              <a:ea typeface="Quicksand"/>
              <a:cs typeface="Quicksand"/>
              <a:sym typeface="Quicksand"/>
            </a:endParaRPr>
          </a:p>
          <a:p>
            <a:pPr marL="457200" lvl="0" indent="-331470" algn="l" rtl="0">
              <a:spcBef>
                <a:spcPts val="0"/>
              </a:spcBef>
              <a:spcAft>
                <a:spcPts val="0"/>
              </a:spcAft>
              <a:buSzPct val="100000"/>
              <a:buFont typeface="Quicksand"/>
              <a:buChar char="●"/>
            </a:pPr>
            <a:r>
              <a:rPr lang="es" sz="1800">
                <a:latin typeface="Quicksand"/>
                <a:ea typeface="Quicksand"/>
                <a:cs typeface="Quicksand"/>
                <a:sym typeface="Quicksand"/>
              </a:rPr>
              <a:t>Contar con una identidad empresarial y un manual de marca aprobado por el sponsor. </a:t>
            </a:r>
            <a:endParaRPr sz="1800">
              <a:latin typeface="Quicksand"/>
              <a:ea typeface="Quicksand"/>
              <a:cs typeface="Quicksand"/>
              <a:sym typeface="Quicksand"/>
            </a:endParaRPr>
          </a:p>
          <a:p>
            <a:pPr marL="0" lvl="0" indent="0" algn="l" rtl="0">
              <a:spcBef>
                <a:spcPts val="0"/>
              </a:spcBef>
              <a:spcAft>
                <a:spcPts val="0"/>
              </a:spcAft>
              <a:buNone/>
            </a:pPr>
            <a:endParaRPr sz="1800">
              <a:latin typeface="Quicksand"/>
              <a:ea typeface="Quicksand"/>
              <a:cs typeface="Quicksand"/>
              <a:sym typeface="Quicksand"/>
            </a:endParaRPr>
          </a:p>
          <a:p>
            <a:pPr marL="0" lvl="0" indent="0" algn="l" rtl="0">
              <a:spcBef>
                <a:spcPts val="0"/>
              </a:spcBef>
              <a:spcAft>
                <a:spcPts val="0"/>
              </a:spcAft>
              <a:buNone/>
            </a:pPr>
            <a:r>
              <a:rPr lang="es" sz="1800">
                <a:latin typeface="Quicksand"/>
                <a:ea typeface="Quicksand"/>
                <a:cs typeface="Quicksand"/>
                <a:sym typeface="Quicksand"/>
              </a:rPr>
              <a:t>» Presupuesto estimado inicial: USD 500.000 </a:t>
            </a:r>
            <a:endParaRPr sz="1800">
              <a:latin typeface="Quicksand"/>
              <a:ea typeface="Quicksand"/>
              <a:cs typeface="Quicksand"/>
              <a:sym typeface="Quicksand"/>
            </a:endParaRPr>
          </a:p>
          <a:p>
            <a:pPr marL="0" lvl="0" indent="0" algn="l" rtl="0">
              <a:spcBef>
                <a:spcPts val="0"/>
              </a:spcBef>
              <a:spcAft>
                <a:spcPts val="0"/>
              </a:spcAft>
              <a:buNone/>
            </a:pPr>
            <a:endParaRPr sz="1800">
              <a:latin typeface="Quicksand"/>
              <a:ea typeface="Quicksand"/>
              <a:cs typeface="Quicksand"/>
              <a:sym typeface="Quicksand"/>
            </a:endParaRPr>
          </a:p>
          <a:p>
            <a:pPr marL="0" lvl="0" indent="0" algn="l" rtl="0">
              <a:spcBef>
                <a:spcPts val="0"/>
              </a:spcBef>
              <a:spcAft>
                <a:spcPts val="0"/>
              </a:spcAft>
              <a:buNone/>
            </a:pPr>
            <a:br>
              <a:rPr lang="es" sz="1800">
                <a:latin typeface="Quicksand"/>
                <a:ea typeface="Quicksand"/>
                <a:cs typeface="Quicksand"/>
                <a:sym typeface="Quicksand"/>
              </a:rPr>
            </a:br>
            <a:r>
              <a:rPr lang="es" sz="1800">
                <a:latin typeface="Quicksand"/>
                <a:ea typeface="Quicksand"/>
                <a:cs typeface="Quicksand"/>
                <a:sym typeface="Quicksand"/>
              </a:rPr>
              <a:t> </a:t>
            </a:r>
            <a:br>
              <a:rPr lang="es" sz="1800">
                <a:latin typeface="Quicksand"/>
                <a:ea typeface="Quicksand"/>
                <a:cs typeface="Quicksand"/>
                <a:sym typeface="Quicksand"/>
              </a:rPr>
            </a:br>
            <a:endParaRPr sz="1800">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ctrTitle"/>
          </p:nvPr>
        </p:nvSpPr>
        <p:spPr>
          <a:xfrm>
            <a:off x="727950" y="200025"/>
            <a:ext cx="8073300" cy="49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br>
              <a:rPr lang="es" sz="1400" u="sng" dirty="0">
                <a:latin typeface="Quicksand"/>
                <a:ea typeface="Quicksand"/>
                <a:cs typeface="Quicksand"/>
                <a:sym typeface="Quicksand"/>
              </a:rPr>
            </a:br>
            <a:br>
              <a:rPr lang="es" sz="1400" u="sng" dirty="0">
                <a:latin typeface="Quicksand"/>
                <a:ea typeface="Quicksand"/>
                <a:cs typeface="Quicksand"/>
                <a:sym typeface="Quicksand"/>
              </a:rPr>
            </a:br>
            <a:br>
              <a:rPr lang="es" sz="1400" u="sng" dirty="0">
                <a:latin typeface="Quicksand"/>
                <a:ea typeface="Quicksand"/>
                <a:cs typeface="Quicksand"/>
                <a:sym typeface="Quicksand"/>
              </a:rPr>
            </a:br>
            <a:br>
              <a:rPr lang="es" sz="1400" u="sng" dirty="0">
                <a:latin typeface="Quicksand"/>
                <a:ea typeface="Quicksand"/>
                <a:cs typeface="Quicksand"/>
                <a:sym typeface="Quicksand"/>
              </a:rPr>
            </a:br>
            <a:br>
              <a:rPr lang="es" sz="1400" u="sng" dirty="0">
                <a:latin typeface="Quicksand"/>
                <a:ea typeface="Quicksand"/>
                <a:cs typeface="Quicksand"/>
                <a:sym typeface="Quicksand"/>
              </a:rPr>
            </a:br>
            <a:r>
              <a:rPr lang="es" sz="1100" u="sng" dirty="0">
                <a:latin typeface="Quicksand"/>
                <a:ea typeface="Quicksand"/>
                <a:cs typeface="Quicksand"/>
                <a:sym typeface="Quicksand"/>
              </a:rPr>
              <a:t>» Requerimientos de alto nivel: </a:t>
            </a:r>
            <a:br>
              <a:rPr lang="es" sz="1100" dirty="0">
                <a:latin typeface="Quicksand"/>
                <a:ea typeface="Quicksand"/>
                <a:cs typeface="Quicksand"/>
                <a:sym typeface="Quicksand"/>
              </a:rPr>
            </a:br>
            <a:r>
              <a:rPr lang="es" sz="1100" dirty="0">
                <a:latin typeface="Quicksand"/>
                <a:ea typeface="Quicksand"/>
                <a:cs typeface="Quicksand"/>
                <a:sym typeface="Quicksand"/>
              </a:rPr>
              <a:t>	- Apertura del local comercial en Bariloche para fabricación y consumo</a:t>
            </a:r>
            <a:endParaRPr sz="1100" dirty="0">
              <a:latin typeface="Quicksand"/>
              <a:ea typeface="Quicksand"/>
              <a:cs typeface="Quicksand"/>
              <a:sym typeface="Quicksand"/>
            </a:endParaRPr>
          </a:p>
          <a:p>
            <a:pPr marL="0" lvl="0" indent="457200" algn="l" rtl="0">
              <a:spcBef>
                <a:spcPts val="0"/>
              </a:spcBef>
              <a:spcAft>
                <a:spcPts val="0"/>
              </a:spcAft>
              <a:buSzPts val="990"/>
              <a:buNone/>
            </a:pPr>
            <a:r>
              <a:rPr lang="es" sz="1100" dirty="0">
                <a:latin typeface="Quicksand"/>
                <a:ea typeface="Quicksand"/>
                <a:cs typeface="Quicksand"/>
                <a:sym typeface="Quicksand"/>
              </a:rPr>
              <a:t>- desarrollo de identidad de marca y estrategia de marketing</a:t>
            </a:r>
            <a:br>
              <a:rPr lang="es" sz="1100" dirty="0">
                <a:latin typeface="Quicksand"/>
                <a:ea typeface="Quicksand"/>
                <a:cs typeface="Quicksand"/>
                <a:sym typeface="Quicksand"/>
              </a:rPr>
            </a:br>
            <a:r>
              <a:rPr lang="es" sz="1100" dirty="0">
                <a:latin typeface="Quicksand"/>
                <a:ea typeface="Quicksand"/>
                <a:cs typeface="Quicksand"/>
                <a:sym typeface="Quicksand"/>
              </a:rPr>
              <a:t>	- constitución de un equipo de trabajo calificado</a:t>
            </a:r>
            <a:br>
              <a:rPr lang="es" sz="1100" dirty="0">
                <a:latin typeface="Quicksand"/>
                <a:ea typeface="Quicksand"/>
                <a:cs typeface="Quicksand"/>
                <a:sym typeface="Quicksand"/>
              </a:rPr>
            </a:br>
            <a:r>
              <a:rPr lang="es" sz="1100" dirty="0">
                <a:latin typeface="Quicksand"/>
                <a:ea typeface="Quicksand"/>
                <a:cs typeface="Quicksand"/>
                <a:sym typeface="Quicksand"/>
              </a:rPr>
              <a:t>	- desarrollo y acuerdo de proveedores / materia prima</a:t>
            </a:r>
            <a:endParaRPr sz="1100" dirty="0">
              <a:latin typeface="Quicksand"/>
              <a:ea typeface="Quicksand"/>
              <a:cs typeface="Quicksand"/>
              <a:sym typeface="Quicksand"/>
            </a:endParaRPr>
          </a:p>
          <a:p>
            <a:pPr marL="0" lvl="0" indent="457200" algn="l" rtl="0">
              <a:spcBef>
                <a:spcPts val="0"/>
              </a:spcBef>
              <a:spcAft>
                <a:spcPts val="0"/>
              </a:spcAft>
              <a:buSzPts val="990"/>
              <a:buNone/>
            </a:pPr>
            <a:r>
              <a:rPr lang="es" sz="1100" dirty="0">
                <a:latin typeface="Quicksand"/>
                <a:ea typeface="Quicksand"/>
                <a:cs typeface="Quicksand"/>
                <a:sym typeface="Quicksand"/>
              </a:rPr>
              <a:t>- ofrecer comidas regionales para consumo in-situ</a:t>
            </a:r>
            <a:endParaRPr sz="1100" dirty="0">
              <a:latin typeface="Quicksand"/>
              <a:ea typeface="Quicksand"/>
              <a:cs typeface="Quicksand"/>
              <a:sym typeface="Quicksand"/>
            </a:endParaRPr>
          </a:p>
          <a:p>
            <a:pPr marL="0" lvl="0" indent="0" algn="l" rtl="0">
              <a:spcBef>
                <a:spcPts val="0"/>
              </a:spcBef>
              <a:spcAft>
                <a:spcPts val="0"/>
              </a:spcAft>
              <a:buSzPts val="990"/>
              <a:buNone/>
            </a:pPr>
            <a:br>
              <a:rPr lang="es" sz="1100" dirty="0">
                <a:latin typeface="Quicksand"/>
                <a:ea typeface="Quicksand"/>
                <a:cs typeface="Quicksand"/>
                <a:sym typeface="Quicksand"/>
              </a:rPr>
            </a:br>
            <a:r>
              <a:rPr lang="es" sz="1100" u="sng" dirty="0">
                <a:latin typeface="Quicksand"/>
                <a:ea typeface="Quicksand"/>
                <a:cs typeface="Quicksand"/>
                <a:sym typeface="Quicksand"/>
              </a:rPr>
              <a:t>» Restricciones: </a:t>
            </a:r>
            <a:endParaRPr sz="1100" u="sng" dirty="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100" dirty="0">
                <a:latin typeface="Quicksand"/>
                <a:ea typeface="Quicksand"/>
                <a:cs typeface="Quicksand"/>
                <a:sym typeface="Quicksand"/>
              </a:rPr>
              <a:t>cumplir con todas las habilitaciones del establecimiento siguiendo las normas de calidad, sanidad, seguridad y municipales.</a:t>
            </a:r>
            <a:endParaRPr sz="1100" dirty="0">
              <a:latin typeface="Quicksand"/>
              <a:ea typeface="Quicksand"/>
              <a:cs typeface="Quicksand"/>
              <a:sym typeface="Quicksand"/>
            </a:endParaRPr>
          </a:p>
          <a:p>
            <a:pPr marL="0" lvl="0" indent="0" algn="l" rtl="0">
              <a:spcBef>
                <a:spcPts val="0"/>
              </a:spcBef>
              <a:spcAft>
                <a:spcPts val="0"/>
              </a:spcAft>
              <a:buSzPts val="990"/>
              <a:buNone/>
            </a:pPr>
            <a:r>
              <a:rPr lang="es" sz="1100" dirty="0">
                <a:latin typeface="Quicksand"/>
                <a:ea typeface="Quicksand"/>
                <a:cs typeface="Quicksand"/>
                <a:sym typeface="Quicksand"/>
              </a:rPr>
              <a:t>  - Ubicación geográfica en Bariloche </a:t>
            </a:r>
            <a:endParaRPr sz="1100" dirty="0">
              <a:latin typeface="Quicksand"/>
              <a:ea typeface="Quicksand"/>
              <a:cs typeface="Quicksand"/>
              <a:sym typeface="Quicksand"/>
            </a:endParaRPr>
          </a:p>
          <a:p>
            <a:pPr marL="0" lvl="0" indent="0" algn="l" rtl="0">
              <a:spcBef>
                <a:spcPts val="0"/>
              </a:spcBef>
              <a:spcAft>
                <a:spcPts val="0"/>
              </a:spcAft>
              <a:buSzPts val="990"/>
              <a:buNone/>
            </a:pPr>
            <a:r>
              <a:rPr lang="es" sz="1100" dirty="0">
                <a:latin typeface="Quicksand"/>
                <a:ea typeface="Quicksand"/>
                <a:cs typeface="Quicksand"/>
                <a:sym typeface="Quicksand"/>
              </a:rPr>
              <a:t>- contar con al menos 2 variedades de cervezas para comercializar en el ámbito minorista</a:t>
            </a:r>
            <a:br>
              <a:rPr lang="es" sz="1100" dirty="0">
                <a:latin typeface="Quicksand"/>
                <a:ea typeface="Quicksand"/>
                <a:cs typeface="Quicksand"/>
                <a:sym typeface="Quicksand"/>
              </a:rPr>
            </a:br>
            <a:endParaRPr sz="1100" dirty="0">
              <a:latin typeface="Quicksand"/>
              <a:ea typeface="Quicksand"/>
              <a:cs typeface="Quicksand"/>
              <a:sym typeface="Quicksand"/>
            </a:endParaRPr>
          </a:p>
          <a:p>
            <a:pPr marL="0" lvl="0" indent="0" algn="l" rtl="0">
              <a:spcBef>
                <a:spcPts val="0"/>
              </a:spcBef>
              <a:spcAft>
                <a:spcPts val="0"/>
              </a:spcAft>
              <a:buSzPts val="990"/>
              <a:buNone/>
            </a:pPr>
            <a:r>
              <a:rPr lang="es" sz="1100" u="sng" dirty="0">
                <a:latin typeface="Quicksand"/>
                <a:ea typeface="Quicksand"/>
                <a:cs typeface="Quicksand"/>
                <a:sym typeface="Quicksand"/>
              </a:rPr>
              <a:t>» Riesgo: </a:t>
            </a:r>
            <a:br>
              <a:rPr lang="es" sz="1100" dirty="0">
                <a:latin typeface="Quicksand"/>
                <a:ea typeface="Quicksand"/>
                <a:cs typeface="Quicksand"/>
                <a:sym typeface="Quicksand"/>
              </a:rPr>
            </a:br>
            <a:r>
              <a:rPr lang="es" sz="1100" dirty="0">
                <a:latin typeface="Quicksand"/>
                <a:ea typeface="Quicksand"/>
                <a:cs typeface="Quicksand"/>
                <a:sym typeface="Quicksand"/>
              </a:rPr>
              <a:t>	- faltante de materia prima</a:t>
            </a:r>
            <a:br>
              <a:rPr lang="es" sz="1100" dirty="0">
                <a:latin typeface="Quicksand"/>
                <a:ea typeface="Quicksand"/>
                <a:cs typeface="Quicksand"/>
                <a:sym typeface="Quicksand"/>
              </a:rPr>
            </a:br>
            <a:r>
              <a:rPr lang="es" sz="1100" dirty="0">
                <a:latin typeface="Quicksand"/>
                <a:ea typeface="Quicksand"/>
                <a:cs typeface="Quicksand"/>
                <a:sym typeface="Quicksand"/>
              </a:rPr>
              <a:t>	- zona geográfica saturada por la competencia directa</a:t>
            </a:r>
            <a:br>
              <a:rPr lang="es" sz="1100" dirty="0">
                <a:latin typeface="Quicksand"/>
                <a:ea typeface="Quicksand"/>
                <a:cs typeface="Quicksand"/>
                <a:sym typeface="Quicksand"/>
              </a:rPr>
            </a:br>
            <a:r>
              <a:rPr lang="es" sz="1100" dirty="0">
                <a:latin typeface="Quicksand"/>
                <a:ea typeface="Quicksand"/>
                <a:cs typeface="Quicksand"/>
                <a:sym typeface="Quicksand"/>
              </a:rPr>
              <a:t>	- demora/denegatoria de la aprobación y obtención de trámites y habilitaciones </a:t>
            </a:r>
            <a:endParaRPr sz="1100" dirty="0">
              <a:latin typeface="Quicksand"/>
              <a:ea typeface="Quicksand"/>
              <a:cs typeface="Quicksand"/>
              <a:sym typeface="Quicksand"/>
            </a:endParaRPr>
          </a:p>
          <a:p>
            <a:pPr marL="0" lvl="0" indent="0" algn="l" rtl="0">
              <a:spcBef>
                <a:spcPts val="0"/>
              </a:spcBef>
              <a:spcAft>
                <a:spcPts val="0"/>
              </a:spcAft>
              <a:buSzPts val="990"/>
              <a:buNone/>
            </a:pPr>
            <a:r>
              <a:rPr lang="es" sz="1100" dirty="0">
                <a:latin typeface="Quicksand"/>
                <a:ea typeface="Quicksand"/>
                <a:cs typeface="Quicksand"/>
                <a:sym typeface="Quicksand"/>
              </a:rPr>
              <a:t>	- variación en los costos de adquisición de maquinaria y materia prima por contexto inflacionario</a:t>
            </a:r>
            <a:endParaRPr sz="1100" dirty="0">
              <a:latin typeface="Quicksand"/>
              <a:ea typeface="Quicksand"/>
              <a:cs typeface="Quicksand"/>
              <a:sym typeface="Quicksand"/>
            </a:endParaRPr>
          </a:p>
          <a:p>
            <a:pPr marL="0" lvl="0" indent="0" algn="l" rtl="0">
              <a:spcBef>
                <a:spcPts val="0"/>
              </a:spcBef>
              <a:spcAft>
                <a:spcPts val="0"/>
              </a:spcAft>
              <a:buSzPts val="990"/>
              <a:buNone/>
            </a:pPr>
            <a:endParaRPr sz="1520" dirty="0">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ctrTitle"/>
          </p:nvPr>
        </p:nvSpPr>
        <p:spPr>
          <a:xfrm>
            <a:off x="975600" y="374025"/>
            <a:ext cx="8073300" cy="43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1520">
              <a:latin typeface="Quicksand"/>
              <a:ea typeface="Quicksand"/>
              <a:cs typeface="Quicksand"/>
              <a:sym typeface="Quicksand"/>
            </a:endParaRPr>
          </a:p>
          <a:p>
            <a:pPr marL="0" lvl="0" indent="0" algn="l" rtl="0">
              <a:spcBef>
                <a:spcPts val="0"/>
              </a:spcBef>
              <a:spcAft>
                <a:spcPts val="0"/>
              </a:spcAft>
              <a:buSzPts val="990"/>
              <a:buNone/>
            </a:pPr>
            <a:endParaRPr sz="1520" u="sng">
              <a:latin typeface="Quicksand"/>
              <a:ea typeface="Quicksand"/>
              <a:cs typeface="Quicksand"/>
              <a:sym typeface="Quicksand"/>
            </a:endParaRPr>
          </a:p>
          <a:p>
            <a:pPr marL="0" lvl="0" indent="0" algn="l" rtl="0">
              <a:spcBef>
                <a:spcPts val="0"/>
              </a:spcBef>
              <a:spcAft>
                <a:spcPts val="0"/>
              </a:spcAft>
              <a:buSzPts val="990"/>
              <a:buNone/>
            </a:pPr>
            <a:endParaRPr sz="1520" u="sng">
              <a:latin typeface="Quicksand"/>
              <a:ea typeface="Quicksand"/>
              <a:cs typeface="Quicksand"/>
              <a:sym typeface="Quicksand"/>
            </a:endParaRPr>
          </a:p>
          <a:p>
            <a:pPr marL="0" lvl="0" indent="0" algn="l" rtl="0">
              <a:spcBef>
                <a:spcPts val="0"/>
              </a:spcBef>
              <a:spcAft>
                <a:spcPts val="0"/>
              </a:spcAft>
              <a:buSzPts val="990"/>
              <a:buNone/>
            </a:pPr>
            <a:endParaRPr sz="1520" u="sng">
              <a:latin typeface="Quicksand"/>
              <a:ea typeface="Quicksand"/>
              <a:cs typeface="Quicksand"/>
              <a:sym typeface="Quicksand"/>
            </a:endParaRPr>
          </a:p>
          <a:p>
            <a:pPr marL="0" lvl="0" indent="0" algn="l" rtl="0">
              <a:spcBef>
                <a:spcPts val="0"/>
              </a:spcBef>
              <a:spcAft>
                <a:spcPts val="0"/>
              </a:spcAft>
              <a:buSzPts val="990"/>
              <a:buNone/>
            </a:pPr>
            <a:r>
              <a:rPr lang="es" sz="1520" u="sng">
                <a:latin typeface="Quicksand"/>
                <a:ea typeface="Quicksand"/>
                <a:cs typeface="Quicksand"/>
                <a:sym typeface="Quicksand"/>
              </a:rPr>
              <a:t>» Hitos principales: </a:t>
            </a:r>
            <a:endParaRPr sz="1520" u="sng">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Constitución legal de la sociedad </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Creación y aprobación de la identidad y manual de marca</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Habilitación municipal otorgada</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Obtener RNE (Registro Nacional de Establecimiento Alimenticio)</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Obtener RNPA (Registro Nacional de Producto Alimenticio) para primeras 2 variedades de cervezas</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Inauguración del local comercial</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Finalización de obra de instalación de fábrica</a:t>
            </a:r>
            <a:endParaRPr sz="1520">
              <a:latin typeface="Quicksand"/>
              <a:ea typeface="Quicksand"/>
              <a:cs typeface="Quicksand"/>
              <a:sym typeface="Quicksand"/>
            </a:endParaRPr>
          </a:p>
          <a:p>
            <a:pPr marL="0" lvl="0" indent="0" algn="l" rtl="0">
              <a:spcBef>
                <a:spcPts val="0"/>
              </a:spcBef>
              <a:spcAft>
                <a:spcPts val="0"/>
              </a:spcAft>
              <a:buSzPts val="990"/>
              <a:buNone/>
            </a:pPr>
            <a:endParaRPr sz="1520" u="sng">
              <a:latin typeface="Quicksand"/>
              <a:ea typeface="Quicksand"/>
              <a:cs typeface="Quicksand"/>
              <a:sym typeface="Quicksand"/>
            </a:endParaRPr>
          </a:p>
          <a:p>
            <a:pPr marL="0" lvl="0" indent="0" algn="l" rtl="0">
              <a:spcBef>
                <a:spcPts val="0"/>
              </a:spcBef>
              <a:spcAft>
                <a:spcPts val="0"/>
              </a:spcAft>
              <a:buSzPts val="990"/>
              <a:buNone/>
            </a:pPr>
            <a:br>
              <a:rPr lang="es" sz="1520">
                <a:latin typeface="Quicksand"/>
                <a:ea typeface="Quicksand"/>
                <a:cs typeface="Quicksand"/>
                <a:sym typeface="Quicksand"/>
              </a:rPr>
            </a:br>
            <a:r>
              <a:rPr lang="es" sz="1520">
                <a:latin typeface="Quicksand"/>
                <a:ea typeface="Quicksand"/>
                <a:cs typeface="Quicksand"/>
                <a:sym typeface="Quicksand"/>
              </a:rPr>
              <a:t> </a:t>
            </a:r>
            <a:br>
              <a:rPr lang="es" sz="1520">
                <a:latin typeface="Quicksand"/>
                <a:ea typeface="Quicksand"/>
                <a:cs typeface="Quicksand"/>
                <a:sym typeface="Quicksand"/>
              </a:rPr>
            </a:br>
            <a:endParaRPr sz="1520">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ctrTitle"/>
          </p:nvPr>
        </p:nvSpPr>
        <p:spPr>
          <a:xfrm>
            <a:off x="670800" y="983625"/>
            <a:ext cx="8073300" cy="3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br>
              <a:rPr lang="es" sz="1520">
                <a:latin typeface="Quicksand"/>
                <a:ea typeface="Quicksand"/>
                <a:cs typeface="Quicksand"/>
                <a:sym typeface="Quicksand"/>
              </a:rPr>
            </a:br>
            <a:r>
              <a:rPr lang="es" sz="1520" u="sng">
                <a:latin typeface="Quicksand"/>
                <a:ea typeface="Quicksand"/>
                <a:cs typeface="Quicksand"/>
                <a:sym typeface="Quicksand"/>
              </a:rPr>
              <a:t>» Supuestos: </a:t>
            </a:r>
            <a:endParaRPr sz="1520" u="sng">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Si tenemos un producto bien logrado podremos constituir un negocio rentable ya que hay otros comercios exitosos en la zona</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Podemos acceder a otras fuentes de financiación</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Existe mano de obra calificada en la zona donde instalaremos la fábrica</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Existen proveedores idóneos en la zona</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El tipo de cambio se mantendrá competitivo (alto) favoreciendo la atracción de turismo internacional</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El gobierno continuará con políticas que incentiven el turismo nacional (ej. Pre-viaje).</a:t>
            </a:r>
            <a:endParaRPr sz="1520">
              <a:latin typeface="Quicksand"/>
              <a:ea typeface="Quicksand"/>
              <a:cs typeface="Quicksand"/>
              <a:sym typeface="Quicksand"/>
            </a:endParaRPr>
          </a:p>
          <a:p>
            <a:pPr marL="457200" lvl="0" indent="-325120" algn="l" rtl="0">
              <a:spcBef>
                <a:spcPts val="0"/>
              </a:spcBef>
              <a:spcAft>
                <a:spcPts val="0"/>
              </a:spcAft>
              <a:buSzPts val="1520"/>
              <a:buFont typeface="Quicksand"/>
              <a:buChar char="●"/>
            </a:pPr>
            <a:r>
              <a:rPr lang="es" sz="1520">
                <a:latin typeface="Quicksand"/>
                <a:ea typeface="Quicksand"/>
                <a:cs typeface="Quicksand"/>
                <a:sym typeface="Quicksand"/>
              </a:rPr>
              <a:t>Existen exenciones impositivas para los proyectos productivos</a:t>
            </a:r>
            <a:endParaRPr sz="1520">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446</Words>
  <Application>Microsoft Office PowerPoint</Application>
  <PresentationFormat>Presentación en pantalla (16:9)</PresentationFormat>
  <Paragraphs>47</Paragraphs>
  <Slides>8</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Lato</vt:lpstr>
      <vt:lpstr>Raleway</vt:lpstr>
      <vt:lpstr>Arial</vt:lpstr>
      <vt:lpstr>Quicksand</vt:lpstr>
      <vt:lpstr>Streamline</vt:lpstr>
      <vt:lpstr>Otra Malta Startup</vt:lpstr>
      <vt:lpstr>Presentación de PowerPoint</vt:lpstr>
      <vt:lpstr>               PROJECT CHARTER</vt:lpstr>
      <vt:lpstr>» Objetivo: Montar una cervecería artesanal que incluya fabricación, creación de identidad, estrategia de marketing y espacios de comercialización minorista, mayorista y de consumo en el lugar.  </vt:lpstr>
      <vt:lpstr>» Propósito: Explotar una oportunidad de negocio con el fin de brindar una experiencia completa en el consumo de cerveza artesanal y comidas regionales.   » Criterio de éxito:  Cuente con al menos dos variedades de cervezas artesanales de fabricación propia listas para ser comercializadas en el ámbito minorista. Contar con una identidad empresarial y un manual de marca aprobado por el sponsor.   » Presupuesto estimado inicial: USD 500.000      </vt:lpstr>
      <vt:lpstr>     » Requerimientos de alto nivel:   - Apertura del local comercial en Bariloche para fabricación y consumo - desarrollo de identidad de marca y estrategia de marketing  - constitución de un equipo de trabajo calificado  - desarrollo y acuerdo de proveedores / materia prima - ofrecer comidas regionales para consumo in-situ  » Restricciones:  cumplir con todas las habilitaciones del establecimiento siguiendo las normas de calidad, sanidad, seguridad y municipales.   - Ubicación geográfica en Bariloche  - contar con al menos 2 variedades de cervezas para comercializar en el ámbito minorista  » Riesgo:   - faltante de materia prima  - zona geográfica saturada por la competencia directa  - demora/denegatoria de la aprobación y obtención de trámites y habilitaciones   - variación en los costos de adquisición de maquinaria y materia prima por contexto inflacionario </vt:lpstr>
      <vt:lpstr>    » Hitos principales:  Constitución legal de la sociedad  Creación y aprobación de la identidad y manual de marca Habilitación municipal otorgada Obtener RNE (Registro Nacional de Establecimiento Alimenticio) Obtener RNPA (Registro Nacional de Producto Alimenticio) para primeras 2 variedades de cervezas Inauguración del local comercial Finalización de obra de instalación de fábrica     </vt:lpstr>
      <vt:lpstr> » Supuestos:  Si tenemos un producto bien logrado podremos constituir un negocio rentable ya que hay otros comercios exitosos en la zona Podemos acceder a otras fuentes de financiación Existe mano de obra calificada en la zona donde instalaremos la fábrica Existen proveedores idóneos en la zona El tipo de cambio se mantendrá competitivo (alto) favoreciendo la atracción de turismo internacional El gobierno continuará con políticas que incentiven el turismo nacional (ej. Pre-viaje). Existen exenciones impositivas para los proyectos productivos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Otra Malta Startup</dc:title>
  <cp:lastModifiedBy>Admin</cp:lastModifiedBy>
  <cp:revision>4</cp:revision>
  <dcterms:modified xsi:type="dcterms:W3CDTF">2023-10-26T21:54:53Z</dcterms:modified>
</cp:coreProperties>
</file>