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3"/>
  </p:notesMasterIdLst>
  <p:handoutMasterIdLst>
    <p:handoutMasterId r:id="rId14"/>
  </p:handoutMasterIdLst>
  <p:sldIdLst>
    <p:sldId id="304" r:id="rId3"/>
    <p:sldId id="310" r:id="rId4"/>
    <p:sldId id="290" r:id="rId5"/>
    <p:sldId id="319" r:id="rId6"/>
    <p:sldId id="314" r:id="rId7"/>
    <p:sldId id="318" r:id="rId8"/>
    <p:sldId id="315" r:id="rId9"/>
    <p:sldId id="321" r:id="rId10"/>
    <p:sldId id="316" r:id="rId11"/>
    <p:sldId id="320" r:id="rId1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ng Đức" initials="HĐ" lastIdx="1" clrIdx="0">
    <p:extLst>
      <p:ext uri="{19B8F6BF-5375-455C-9EA6-DF929625EA0E}">
        <p15:presenceInfo xmlns:p15="http://schemas.microsoft.com/office/powerpoint/2012/main" userId="d42cd8bd2f7d4f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EC97D-1F25-4C1C-AB4F-70B4239994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184D0-4785-415A-84CC-77F640EF8D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F0B4189-DEA9-48CD-AF13-866AC743BB1E}" type="datetimeFigureOut">
              <a:rPr lang="en-US" altLang="en-US"/>
              <a:pPr/>
              <a:t>12/7/2019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0D7BC-E600-4DDD-B01F-85ECFC163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20964-D7FD-4F12-8FED-CDCBBD05CA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95AC7C8-6645-4753-9DED-E09CA19FB8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BA5532-5E39-4151-96F0-0EEC43C0D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F36E8-CC8D-4AC4-A41E-46CCD6BF38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50963C0-EA1C-4723-8D32-C73927C5A624}" type="datetimeFigureOut">
              <a:rPr lang="en-US" altLang="en-US"/>
              <a:pPr/>
              <a:t>12/7/2019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B8A0AB1-FD28-4262-8C02-735B0330A4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4AD65AF-CC4A-47D9-A8FB-83E290EF7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45C65-28A0-46F3-B789-026C935FC9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B21E8-71A4-4061-8037-99843E5F2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4BC1FB0-5705-4063-96C4-4AB81D43A7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C02D3F-B0D9-4F46-BFA6-5D61D1E27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6685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D441F7-DBE4-4757-9D1D-951C402BF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/>
              <a:ea typeface="+mn-ea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9287310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84067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33F3DD57-F9A7-41F1-A103-ECA8132CF9B7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8C408804-E802-46E2-BA07-E8A1578C440C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77889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9717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03195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4744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15BA2D-9BA6-4FAC-A443-5681D7D6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/>
              <a:ea typeface="+mn-ea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154203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8889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10890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31FD4ABB-752C-4DAB-BBBA-ADBFABD989B7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ADD14224-CC4F-4EEE-AA4F-C65B05A6E15C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13076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478127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564797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56767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817AF39C-8E8C-498D-88C1-C73B06C2A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64A52E-96DD-44DB-95A2-64C784328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585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3E3BBF27-76CB-455D-A869-6A27D38996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92F3B-69FF-4C7B-810B-70076D96D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62D4A73-64E7-4ACA-9574-FA534E9FB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51474095-3824-4500-8436-C6C31C4DFBE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BD39D5-D2B8-4667-A316-8B61F245C493}"/>
              </a:ext>
            </a:extLst>
          </p:cNvPr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AB240F22-2CF0-4D30-BDFA-1E557E90A3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C288-CDE0-4767-AA8C-BD70E579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E07BA07-408A-4E21-9AE3-2EECAEA9F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C8FACF4D-8C63-4AE2-AA08-E99DA89D8C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F55FB-22E3-45C9-AEE0-2069F2BDA241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8C1515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0CCB0E31-7E26-49D0-9F53-11787419E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68400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Embedded System Project Report</a:t>
            </a:r>
          </a:p>
        </p:txBody>
      </p:sp>
      <p:sp>
        <p:nvSpPr>
          <p:cNvPr id="11266" name="Text Placeholder 2">
            <a:extLst>
              <a:ext uri="{FF2B5EF4-FFF2-40B4-BE49-F238E27FC236}">
                <a16:creationId xmlns:a16="http://schemas.microsoft.com/office/drawing/2014/main" id="{904A82EB-6EFB-48DE-85E4-774F5948C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1131887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algn="l" eaLnBrk="1" hangingPunct="1"/>
            <a:r>
              <a:rPr lang="en-US" altLang="en-US">
                <a:solidFill>
                  <a:srgbClr val="595959"/>
                </a:solidFill>
                <a:latin typeface="Arial" panose="020B0604020202020204" pitchFamily="34" charset="0"/>
              </a:rPr>
              <a:t>Group: </a:t>
            </a:r>
          </a:p>
          <a:p>
            <a:pPr marL="0" indent="0" algn="l"/>
            <a:r>
              <a:rPr lang="en-US" altLang="en-US">
                <a:solidFill>
                  <a:srgbClr val="595959"/>
                </a:solidFill>
                <a:latin typeface="Arial" panose="020B0604020202020204" pitchFamily="34" charset="0"/>
              </a:rPr>
              <a:t>	</a:t>
            </a:r>
            <a:r>
              <a:rPr lang="en-US" altLang="en-US" err="1">
                <a:solidFill>
                  <a:srgbClr val="595959"/>
                </a:solidFill>
                <a:latin typeface="Arial" panose="020B0604020202020204" pitchFamily="34" charset="0"/>
              </a:rPr>
              <a:t>Nguyễn</a:t>
            </a:r>
            <a:r>
              <a:rPr lang="en-US" altLang="en-US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en-US" altLang="en-US" err="1">
                <a:solidFill>
                  <a:srgbClr val="595959"/>
                </a:solidFill>
                <a:latin typeface="Arial" panose="020B0604020202020204" pitchFamily="34" charset="0"/>
              </a:rPr>
              <a:t>Văn</a:t>
            </a:r>
            <a:r>
              <a:rPr lang="en-US" altLang="en-US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en-US" altLang="en-US" err="1">
                <a:solidFill>
                  <a:srgbClr val="595959"/>
                </a:solidFill>
                <a:latin typeface="Arial" panose="020B0604020202020204" pitchFamily="34" charset="0"/>
              </a:rPr>
              <a:t>Đăng</a:t>
            </a:r>
            <a:r>
              <a:rPr lang="en-US" altLang="en-US">
                <a:solidFill>
                  <a:srgbClr val="595959"/>
                </a:solidFill>
                <a:latin typeface="Arial" panose="020B0604020202020204" pitchFamily="34" charset="0"/>
              </a:rPr>
              <a:t> 	16146083</a:t>
            </a:r>
            <a:br>
              <a:rPr lang="en-US" altLang="en-US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595959"/>
                </a:solidFill>
                <a:latin typeface="Arial" panose="020B0604020202020204" pitchFamily="34" charset="0"/>
              </a:rPr>
              <a:t>	</a:t>
            </a:r>
            <a:r>
              <a:rPr lang="en-US" altLang="en-US" err="1">
                <a:solidFill>
                  <a:srgbClr val="595959"/>
                </a:solidFill>
                <a:latin typeface="Arial" panose="020B0604020202020204" pitchFamily="34" charset="0"/>
              </a:rPr>
              <a:t>Nguyễn</a:t>
            </a:r>
            <a:r>
              <a:rPr lang="en-US" altLang="en-US">
                <a:solidFill>
                  <a:srgbClr val="595959"/>
                </a:solidFill>
                <a:latin typeface="Arial" panose="020B0604020202020204" pitchFamily="34" charset="0"/>
              </a:rPr>
              <a:t> Hoàng Đức 	16146091</a:t>
            </a:r>
            <a:br>
              <a:rPr lang="en-US" altLang="en-US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595959"/>
                </a:solidFill>
                <a:latin typeface="Arial" panose="020B0604020202020204" pitchFamily="34" charset="0"/>
              </a:rPr>
              <a:t>	</a:t>
            </a:r>
            <a:r>
              <a:rPr lang="en-US" altLang="en-US" err="1">
                <a:solidFill>
                  <a:srgbClr val="595959"/>
                </a:solidFill>
                <a:latin typeface="Arial" panose="020B0604020202020204" pitchFamily="34" charset="0"/>
              </a:rPr>
              <a:t>Nguyễn</a:t>
            </a:r>
            <a:r>
              <a:rPr lang="en-US" altLang="en-US">
                <a:solidFill>
                  <a:srgbClr val="595959"/>
                </a:solidFill>
                <a:latin typeface="Arial" panose="020B0604020202020204" pitchFamily="34" charset="0"/>
              </a:rPr>
              <a:t> Hoàng Đức 	16146092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98DF8E0-B803-46DD-8935-7B52C375D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109787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>
                <a:solidFill>
                  <a:schemeClr val="bg2"/>
                </a:solidFill>
                <a:ea typeface="+mn-ea"/>
                <a:cs typeface="+mn-cs"/>
              </a:rPr>
              <a:t>Greenhouse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3A4AE-06B3-4D3C-B64B-2F577F4B1BF8}"/>
              </a:ext>
            </a:extLst>
          </p:cNvPr>
          <p:cNvSpPr txBox="1"/>
          <p:nvPr/>
        </p:nvSpPr>
        <p:spPr>
          <a:xfrm>
            <a:off x="5099050" y="4819650"/>
            <a:ext cx="423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 Chi Minh City University of Technology and Education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9A7D382-16D5-4668-9F9C-80D2C2F7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225" y="2343943"/>
            <a:ext cx="3765550" cy="455613"/>
          </a:xfrm>
        </p:spPr>
        <p:txBody>
          <a:bodyPr/>
          <a:lstStyle/>
          <a:p>
            <a:pPr algn="ctr"/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Thank you.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6A0EF8F-5CEC-4E66-BCB7-4B65F8E77676}"/>
              </a:ext>
            </a:extLst>
          </p:cNvPr>
          <p:cNvSpPr txBox="1"/>
          <p:nvPr/>
        </p:nvSpPr>
        <p:spPr>
          <a:xfrm>
            <a:off x="4908550" y="21451"/>
            <a:ext cx="423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 Chi Minh City University of Technology and Education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8928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91AEF182-5E3D-43C0-90E5-19B41E38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Contents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3F5023-090D-4F94-A36C-5DAB6D7207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Arial" panose="020B0604020202020204" pitchFamily="34" charset="0"/>
              </a:rPr>
              <a:t>Introduction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Summary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Components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Block diagram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How it works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Hardware interfaces &amp; access to MySQL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UX-UI programming &amp; access to MySQL</a:t>
            </a:r>
          </a:p>
          <a:p>
            <a:pPr lvl="1" eaLnBrk="1" hangingPunct="1"/>
            <a:endParaRPr lang="en-US" altLang="en-US">
              <a:latin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Arial" panose="020B0604020202020204" pitchFamily="34" charset="0"/>
              </a:rPr>
              <a:t>Simulation &amp; Conclusion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578AEE5B-63FA-4E5B-86CD-E342C331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733B-B5AB-492F-A5D4-CF9BC90047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/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</a:rPr>
              <a:t>Summary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Advantages of greenhouse: high-yield, disease-free, save energy &amp; water,…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Project objective: Real-time monitoring temperature, humidity, light and control I/O devices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3D8B1-14B2-4B5D-9B54-D88FAD66A64F}"/>
              </a:ext>
            </a:extLst>
          </p:cNvPr>
          <p:cNvSpPr txBox="1"/>
          <p:nvPr/>
        </p:nvSpPr>
        <p:spPr>
          <a:xfrm>
            <a:off x="4908550" y="21451"/>
            <a:ext cx="423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 Chi Minh City University of Technology and Education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D89BE-E2E0-452E-AF43-2CC69E37C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24" y="2505271"/>
            <a:ext cx="3023907" cy="2008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31DAB-D5A8-4D49-BF15-3EA612233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81" y="2505271"/>
            <a:ext cx="3023907" cy="2008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E1C587-25A5-498E-9167-918DA9DA29B2}"/>
              </a:ext>
            </a:extLst>
          </p:cNvPr>
          <p:cNvSpPr txBox="1"/>
          <p:nvPr/>
        </p:nvSpPr>
        <p:spPr>
          <a:xfrm>
            <a:off x="1858285" y="4507726"/>
            <a:ext cx="168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Traditional agriculture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CAEE5-0E7C-4B66-8199-D32F847D8F7C}"/>
              </a:ext>
            </a:extLst>
          </p:cNvPr>
          <p:cNvSpPr txBox="1"/>
          <p:nvPr/>
        </p:nvSpPr>
        <p:spPr>
          <a:xfrm>
            <a:off x="4795243" y="4507725"/>
            <a:ext cx="3619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 farmer tends to lettuce in a greenhouse in Da Lat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578AEE5B-63FA-4E5B-86CD-E342C331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733B-B5AB-492F-A5D4-CF9BC90047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/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</a:rPr>
              <a:t>Components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Raspberry Pi 3 Model B+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Sensors: Si7021 (Temperature, Humidity), GY-30 (Ambient Light)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Peripheral Modules: RTC DS3231, LCD OLED 0.96inch, 7-Segment display module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I/O devices: LED 3W, Fan, Pump, RC Servo, Buzzer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3D8B1-14B2-4B5D-9B54-D88FAD66A64F}"/>
              </a:ext>
            </a:extLst>
          </p:cNvPr>
          <p:cNvSpPr txBox="1"/>
          <p:nvPr/>
        </p:nvSpPr>
        <p:spPr>
          <a:xfrm>
            <a:off x="4908550" y="21451"/>
            <a:ext cx="423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 Chi Minh City University of Technology and Education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1111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578AEE5B-63FA-4E5B-86CD-E342C331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733B-B5AB-492F-A5D4-CF9BC90047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/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</a:rPr>
              <a:t>Block diagram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0FCD42-A3DE-4560-B696-EBE127B93BBE}"/>
              </a:ext>
            </a:extLst>
          </p:cNvPr>
          <p:cNvSpPr/>
          <p:nvPr/>
        </p:nvSpPr>
        <p:spPr>
          <a:xfrm>
            <a:off x="3968750" y="2324100"/>
            <a:ext cx="730250" cy="641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9C1AE-F230-4BF9-BAC4-E8ABFD1681E2}"/>
              </a:ext>
            </a:extLst>
          </p:cNvPr>
          <p:cNvSpPr txBox="1"/>
          <p:nvPr/>
        </p:nvSpPr>
        <p:spPr>
          <a:xfrm>
            <a:off x="3968750" y="2460109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EFF3CE-F0B3-4A86-9F6A-EA253D37750D}"/>
              </a:ext>
            </a:extLst>
          </p:cNvPr>
          <p:cNvCxnSpPr>
            <a:cxnSpLocks/>
          </p:cNvCxnSpPr>
          <p:nvPr/>
        </p:nvCxnSpPr>
        <p:spPr>
          <a:xfrm>
            <a:off x="4718050" y="2632073"/>
            <a:ext cx="98425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10A789-3503-46A9-910C-3F0CD78FA23D}"/>
              </a:ext>
            </a:extLst>
          </p:cNvPr>
          <p:cNvGrpSpPr/>
          <p:nvPr/>
        </p:nvGrpSpPr>
        <p:grpSpPr>
          <a:xfrm>
            <a:off x="5004595" y="2390859"/>
            <a:ext cx="2678112" cy="507831"/>
            <a:chOff x="4999038" y="2317834"/>
            <a:chExt cx="2678112" cy="5078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534BDF1-16B2-42F8-8584-4CD52930E3B4}"/>
                </a:ext>
              </a:extLst>
            </p:cNvPr>
            <p:cNvGrpSpPr/>
            <p:nvPr/>
          </p:nvGrpSpPr>
          <p:grpSpPr>
            <a:xfrm>
              <a:off x="5668169" y="2317834"/>
              <a:ext cx="2008981" cy="507831"/>
              <a:chOff x="5668169" y="2317834"/>
              <a:chExt cx="2008981" cy="50783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56A6D47-E4FA-46E8-A2BE-9D01F2953FBB}"/>
                  </a:ext>
                </a:extLst>
              </p:cNvPr>
              <p:cNvSpPr/>
              <p:nvPr/>
            </p:nvSpPr>
            <p:spPr>
              <a:xfrm>
                <a:off x="5702300" y="2317834"/>
                <a:ext cx="1974850" cy="507831"/>
              </a:xfrm>
              <a:prstGeom prst="rect">
                <a:avLst/>
              </a:prstGeom>
              <a:solidFill>
                <a:schemeClr val="accent2">
                  <a:lumMod val="90000"/>
                  <a:lumOff val="10000"/>
                </a:schemeClr>
              </a:solidFill>
              <a:ln>
                <a:solidFill>
                  <a:schemeClr val="accent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6C4FED-0B3A-4CF2-9200-A035285513A5}"/>
                  </a:ext>
                </a:extLst>
              </p:cNvPr>
              <p:cNvSpPr txBox="1"/>
              <p:nvPr/>
            </p:nvSpPr>
            <p:spPr>
              <a:xfrm>
                <a:off x="5668169" y="2340916"/>
                <a:ext cx="193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 (Si7021, GY-30), RTC Module, LCD </a:t>
                </a:r>
                <a:r>
                  <a:rPr lang="en-US" sz="120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Oled</a:t>
                </a: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3885A6-0560-4668-B412-012B0E702E6D}"/>
                </a:ext>
              </a:extLst>
            </p:cNvPr>
            <p:cNvSpPr txBox="1"/>
            <p:nvPr/>
          </p:nvSpPr>
          <p:spPr>
            <a:xfrm>
              <a:off x="4999038" y="2321820"/>
              <a:ext cx="590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4 I2C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02978C-6902-4D03-8F34-C3289804D1BA}"/>
              </a:ext>
            </a:extLst>
          </p:cNvPr>
          <p:cNvGrpSpPr/>
          <p:nvPr/>
        </p:nvGrpSpPr>
        <p:grpSpPr>
          <a:xfrm>
            <a:off x="3571676" y="3513616"/>
            <a:ext cx="1524398" cy="431797"/>
            <a:chOff x="3796902" y="3587751"/>
            <a:chExt cx="1524398" cy="4317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330E60-9048-42A9-82F2-D0B34E7D3751}"/>
                </a:ext>
              </a:extLst>
            </p:cNvPr>
            <p:cNvSpPr/>
            <p:nvPr/>
          </p:nvSpPr>
          <p:spPr>
            <a:xfrm>
              <a:off x="3796902" y="3587751"/>
              <a:ext cx="1473595" cy="431797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A91D8D-1D54-4EB1-A342-446645DD020C}"/>
                </a:ext>
              </a:extLst>
            </p:cNvPr>
            <p:cNvSpPr txBox="1"/>
            <p:nvPr/>
          </p:nvSpPr>
          <p:spPr>
            <a:xfrm>
              <a:off x="3796903" y="3678534"/>
              <a:ext cx="1524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7-Segment Display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205266-B044-4CE2-9A5F-98738331ACD9}"/>
              </a:ext>
            </a:extLst>
          </p:cNvPr>
          <p:cNvSpPr txBox="1"/>
          <p:nvPr/>
        </p:nvSpPr>
        <p:spPr>
          <a:xfrm>
            <a:off x="4270177" y="3071336"/>
            <a:ext cx="568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 SPI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80C584-C3BF-4B4B-8C50-C8C34D230079}"/>
              </a:ext>
            </a:extLst>
          </p:cNvPr>
          <p:cNvGrpSpPr/>
          <p:nvPr/>
        </p:nvGrpSpPr>
        <p:grpSpPr>
          <a:xfrm>
            <a:off x="1674886" y="2379423"/>
            <a:ext cx="1139675" cy="541206"/>
            <a:chOff x="3757015" y="3587751"/>
            <a:chExt cx="1524398" cy="46618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286776-4B6E-4172-8FDD-369C075E23A4}"/>
                </a:ext>
              </a:extLst>
            </p:cNvPr>
            <p:cNvSpPr/>
            <p:nvPr/>
          </p:nvSpPr>
          <p:spPr>
            <a:xfrm>
              <a:off x="3796902" y="3587751"/>
              <a:ext cx="1473595" cy="431797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CC366E-9914-4DC2-918E-EF374EF6CC64}"/>
                </a:ext>
              </a:extLst>
            </p:cNvPr>
            <p:cNvSpPr txBox="1"/>
            <p:nvPr/>
          </p:nvSpPr>
          <p:spPr>
            <a:xfrm>
              <a:off x="3757015" y="3592274"/>
              <a:ext cx="15243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LEDs, Fan, Pump, Buzzer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FCD67E6-610F-4D9F-96E9-C630B990EE99}"/>
              </a:ext>
            </a:extLst>
          </p:cNvPr>
          <p:cNvSpPr txBox="1"/>
          <p:nvPr/>
        </p:nvSpPr>
        <p:spPr>
          <a:xfrm>
            <a:off x="2772668" y="2433805"/>
            <a:ext cx="1347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     5 I/O 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(GPIO 22 to 26)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ECAA67-FE35-457C-96B2-EF9324285DC0}"/>
              </a:ext>
            </a:extLst>
          </p:cNvPr>
          <p:cNvGrpSpPr/>
          <p:nvPr/>
        </p:nvGrpSpPr>
        <p:grpSpPr>
          <a:xfrm>
            <a:off x="3848968" y="1699268"/>
            <a:ext cx="954013" cy="277000"/>
            <a:chOff x="3757016" y="3587751"/>
            <a:chExt cx="1524398" cy="43179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A850B9-9133-4FC9-8002-EB7BFC78DF37}"/>
                </a:ext>
              </a:extLst>
            </p:cNvPr>
            <p:cNvSpPr/>
            <p:nvPr/>
          </p:nvSpPr>
          <p:spPr>
            <a:xfrm>
              <a:off x="3796902" y="3587751"/>
              <a:ext cx="1473595" cy="431797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223A68-A300-4675-B0A4-2F4FF70AF2B3}"/>
                </a:ext>
              </a:extLst>
            </p:cNvPr>
            <p:cNvSpPr txBox="1"/>
            <p:nvPr/>
          </p:nvSpPr>
          <p:spPr>
            <a:xfrm>
              <a:off x="3757016" y="3592274"/>
              <a:ext cx="1524398" cy="238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RC Servo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1D32DFF-84F3-4BD9-AB59-C9D4B6DEC096}"/>
              </a:ext>
            </a:extLst>
          </p:cNvPr>
          <p:cNvSpPr txBox="1"/>
          <p:nvPr/>
        </p:nvSpPr>
        <p:spPr>
          <a:xfrm>
            <a:off x="4278115" y="2032002"/>
            <a:ext cx="703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 PWM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F870DB-F0A8-4BA8-95C7-F682545CBEC2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flipH="1">
            <a:off x="2814561" y="2644775"/>
            <a:ext cx="1154189" cy="787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38EC1D-C49A-4A01-B571-6579C2689816}"/>
              </a:ext>
            </a:extLst>
          </p:cNvPr>
          <p:cNvCxnSpPr>
            <a:stCxn id="4" idx="2"/>
          </p:cNvCxnSpPr>
          <p:nvPr/>
        </p:nvCxnSpPr>
        <p:spPr>
          <a:xfrm flipH="1">
            <a:off x="4333874" y="2965450"/>
            <a:ext cx="1" cy="5334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875FA-A0DF-43F5-94A8-C06D70E3DC94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4333874" y="1980169"/>
            <a:ext cx="1" cy="34393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0EA8C41-3125-4FC9-A7A6-6A14FFC43C29}"/>
              </a:ext>
            </a:extLst>
          </p:cNvPr>
          <p:cNvSpPr txBox="1"/>
          <p:nvPr/>
        </p:nvSpPr>
        <p:spPr>
          <a:xfrm>
            <a:off x="4908550" y="30461"/>
            <a:ext cx="423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 Chi Minh City University of Technology and Education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503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578AEE5B-63FA-4E5B-86CD-E342C331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733B-B5AB-492F-A5D4-CF9BC90047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/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</a:rPr>
              <a:t>How it works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3D8B1-14B2-4B5D-9B54-D88FAD66A64F}"/>
              </a:ext>
            </a:extLst>
          </p:cNvPr>
          <p:cNvSpPr txBox="1"/>
          <p:nvPr/>
        </p:nvSpPr>
        <p:spPr>
          <a:xfrm>
            <a:off x="4908550" y="21451"/>
            <a:ext cx="423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 Chi Minh City University of Technology and Education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55D7E-FBCA-4635-82C9-F65E37DD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719" y="2361812"/>
            <a:ext cx="1149350" cy="114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9A4D6-D3BD-4B11-9E90-14BA0D352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2395727"/>
            <a:ext cx="2616200" cy="1501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FDB136-1237-4E87-872E-F89423B072BD}"/>
              </a:ext>
            </a:extLst>
          </p:cNvPr>
          <p:cNvSpPr txBox="1"/>
          <p:nvPr/>
        </p:nvSpPr>
        <p:spPr>
          <a:xfrm>
            <a:off x="1568450" y="3925546"/>
            <a:ext cx="90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Website (file .html)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61BA3-9515-47BE-953C-93BDA70BB704}"/>
              </a:ext>
            </a:extLst>
          </p:cNvPr>
          <p:cNvSpPr txBox="1"/>
          <p:nvPr/>
        </p:nvSpPr>
        <p:spPr>
          <a:xfrm>
            <a:off x="5468937" y="3511162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9750DB-482F-4D76-8C4F-D5C8D4E51C2D}"/>
              </a:ext>
            </a:extLst>
          </p:cNvPr>
          <p:cNvSpPr/>
          <p:nvPr/>
        </p:nvSpPr>
        <p:spPr>
          <a:xfrm>
            <a:off x="7494588" y="1333500"/>
            <a:ext cx="942975" cy="62511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1610A2-7B8F-48AA-B781-FDAABFA03303}"/>
              </a:ext>
            </a:extLst>
          </p:cNvPr>
          <p:cNvSpPr txBox="1"/>
          <p:nvPr/>
        </p:nvSpPr>
        <p:spPr>
          <a:xfrm>
            <a:off x="7501202" y="1495157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I/O devices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D1E009-D0EE-4AD7-B5D0-B66E66E2D0B4}"/>
              </a:ext>
            </a:extLst>
          </p:cNvPr>
          <p:cNvSpPr/>
          <p:nvPr/>
        </p:nvSpPr>
        <p:spPr>
          <a:xfrm>
            <a:off x="7516813" y="2044432"/>
            <a:ext cx="871538" cy="55445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11EB4D-8536-4CDC-AE07-85ADF572BF1B}"/>
              </a:ext>
            </a:extLst>
          </p:cNvPr>
          <p:cNvSpPr txBox="1"/>
          <p:nvPr/>
        </p:nvSpPr>
        <p:spPr>
          <a:xfrm>
            <a:off x="7490090" y="2183161"/>
            <a:ext cx="92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Sensors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3F6400C-B88C-4A0E-BB40-01C41661DACD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275388" y="2321661"/>
            <a:ext cx="1241425" cy="37856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C5925B2-8771-48E4-B2FE-360D5BFD9B69}"/>
              </a:ext>
            </a:extLst>
          </p:cNvPr>
          <p:cNvSpPr/>
          <p:nvPr/>
        </p:nvSpPr>
        <p:spPr>
          <a:xfrm>
            <a:off x="7486229" y="2674283"/>
            <a:ext cx="871538" cy="5004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EE9B31-0F8D-44FE-B940-CEBDCCBC9681}"/>
              </a:ext>
            </a:extLst>
          </p:cNvPr>
          <p:cNvSpPr txBox="1"/>
          <p:nvPr/>
        </p:nvSpPr>
        <p:spPr>
          <a:xfrm>
            <a:off x="7528446" y="2802204"/>
            <a:ext cx="823601" cy="16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Buzzer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991EF92-CB64-408C-BA3D-EB2CDD78EB7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275388" y="1633657"/>
            <a:ext cx="1225814" cy="92851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3796268-BA0A-4D2C-A714-2A242AFC39B8}"/>
              </a:ext>
            </a:extLst>
          </p:cNvPr>
          <p:cNvSpPr/>
          <p:nvPr/>
        </p:nvSpPr>
        <p:spPr>
          <a:xfrm>
            <a:off x="7510199" y="3245011"/>
            <a:ext cx="871538" cy="55445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2A46AF-852B-42E1-B75E-B901538B2490}"/>
              </a:ext>
            </a:extLst>
          </p:cNvPr>
          <p:cNvSpPr txBox="1"/>
          <p:nvPr/>
        </p:nvSpPr>
        <p:spPr>
          <a:xfrm>
            <a:off x="7671618" y="3399356"/>
            <a:ext cx="82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Oled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47E7098-B9AC-4052-87D8-730A1711D92E}"/>
              </a:ext>
            </a:extLst>
          </p:cNvPr>
          <p:cNvSpPr/>
          <p:nvPr/>
        </p:nvSpPr>
        <p:spPr>
          <a:xfrm>
            <a:off x="7465389" y="3859794"/>
            <a:ext cx="1005207" cy="75098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42BD7F-CB18-423E-91FF-80B05E1F223A}"/>
              </a:ext>
            </a:extLst>
          </p:cNvPr>
          <p:cNvSpPr txBox="1"/>
          <p:nvPr/>
        </p:nvSpPr>
        <p:spPr>
          <a:xfrm>
            <a:off x="7447772" y="4012284"/>
            <a:ext cx="1101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RTC &amp; 7-Seg display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360C2575-BCD6-46C1-BE3A-D4FA1725890D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282002" y="3178473"/>
            <a:ext cx="1165770" cy="106464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56" name="Connector: Curved 19455">
            <a:extLst>
              <a:ext uri="{FF2B5EF4-FFF2-40B4-BE49-F238E27FC236}">
                <a16:creationId xmlns:a16="http://schemas.microsoft.com/office/drawing/2014/main" id="{D7F3E62F-02C8-4362-8737-BB0ADFE1C627}"/>
              </a:ext>
            </a:extLst>
          </p:cNvPr>
          <p:cNvCxnSpPr>
            <a:endCxn id="33" idx="2"/>
          </p:cNvCxnSpPr>
          <p:nvPr/>
        </p:nvCxnSpPr>
        <p:spPr>
          <a:xfrm>
            <a:off x="6275388" y="2802204"/>
            <a:ext cx="1210841" cy="12232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63" name="Connector: Curved 19462">
            <a:extLst>
              <a:ext uri="{FF2B5EF4-FFF2-40B4-BE49-F238E27FC236}">
                <a16:creationId xmlns:a16="http://schemas.microsoft.com/office/drawing/2014/main" id="{7CDFF9BD-9FCD-4F92-AFD5-0C87AEBFFDD5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275388" y="2994766"/>
            <a:ext cx="1362445" cy="33144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469" name="Group 19468">
            <a:extLst>
              <a:ext uri="{FF2B5EF4-FFF2-40B4-BE49-F238E27FC236}">
                <a16:creationId xmlns:a16="http://schemas.microsoft.com/office/drawing/2014/main" id="{063D156B-6FB0-41FA-8898-B550853AA2EE}"/>
              </a:ext>
            </a:extLst>
          </p:cNvPr>
          <p:cNvGrpSpPr/>
          <p:nvPr/>
        </p:nvGrpSpPr>
        <p:grpSpPr>
          <a:xfrm>
            <a:off x="3876929" y="2434872"/>
            <a:ext cx="905323" cy="352778"/>
            <a:chOff x="4003227" y="2571750"/>
            <a:chExt cx="905323" cy="352778"/>
          </a:xfrm>
        </p:grpSpPr>
        <p:sp>
          <p:nvSpPr>
            <p:cNvPr id="19467" name="Rectangle 19466">
              <a:extLst>
                <a:ext uri="{FF2B5EF4-FFF2-40B4-BE49-F238E27FC236}">
                  <a16:creationId xmlns:a16="http://schemas.microsoft.com/office/drawing/2014/main" id="{26A9A2E2-E765-4DB1-A47E-38B293EB0155}"/>
                </a:ext>
              </a:extLst>
            </p:cNvPr>
            <p:cNvSpPr/>
            <p:nvPr/>
          </p:nvSpPr>
          <p:spPr>
            <a:xfrm>
              <a:off x="4057650" y="2571750"/>
              <a:ext cx="768350" cy="352778"/>
            </a:xfrm>
            <a:prstGeom prst="rect">
              <a:avLst/>
            </a:prstGeom>
            <a:solidFill>
              <a:schemeClr val="accent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68" name="TextBox 19467">
              <a:extLst>
                <a:ext uri="{FF2B5EF4-FFF2-40B4-BE49-F238E27FC236}">
                  <a16:creationId xmlns:a16="http://schemas.microsoft.com/office/drawing/2014/main" id="{49E4059B-6037-4077-AE13-EFA9C541745B}"/>
                </a:ext>
              </a:extLst>
            </p:cNvPr>
            <p:cNvSpPr txBox="1"/>
            <p:nvPr/>
          </p:nvSpPr>
          <p:spPr>
            <a:xfrm>
              <a:off x="4003227" y="2598890"/>
              <a:ext cx="905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Chart.php</a:t>
              </a:r>
            </a:p>
          </p:txBody>
        </p:sp>
      </p:grpSp>
      <p:cxnSp>
        <p:nvCxnSpPr>
          <p:cNvPr id="19471" name="Connector: Curved 19470">
            <a:extLst>
              <a:ext uri="{FF2B5EF4-FFF2-40B4-BE49-F238E27FC236}">
                <a16:creationId xmlns:a16="http://schemas.microsoft.com/office/drawing/2014/main" id="{CBAF70F8-28CE-4423-8C4B-F01BDAFA358E}"/>
              </a:ext>
            </a:extLst>
          </p:cNvPr>
          <p:cNvCxnSpPr>
            <a:stCxn id="7" idx="0"/>
            <a:endCxn id="19467" idx="0"/>
          </p:cNvCxnSpPr>
          <p:nvPr/>
        </p:nvCxnSpPr>
        <p:spPr>
          <a:xfrm rot="16200000" flipH="1">
            <a:off x="3118471" y="1237817"/>
            <a:ext cx="39145" cy="2354965"/>
          </a:xfrm>
          <a:prstGeom prst="curvedConnector3">
            <a:avLst>
              <a:gd name="adj1" fmla="val -583983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76" name="Connector: Curved 19475">
            <a:extLst>
              <a:ext uri="{FF2B5EF4-FFF2-40B4-BE49-F238E27FC236}">
                <a16:creationId xmlns:a16="http://schemas.microsoft.com/office/drawing/2014/main" id="{29B266BA-B354-473A-A309-9000B4480450}"/>
              </a:ext>
            </a:extLst>
          </p:cNvPr>
          <p:cNvCxnSpPr/>
          <p:nvPr/>
        </p:nvCxnSpPr>
        <p:spPr>
          <a:xfrm rot="10800000">
            <a:off x="4699702" y="2598891"/>
            <a:ext cx="666048" cy="14012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9CA4ABF-E30B-4E8D-9BBB-D0AA17E7BCA0}"/>
              </a:ext>
            </a:extLst>
          </p:cNvPr>
          <p:cNvGrpSpPr/>
          <p:nvPr/>
        </p:nvGrpSpPr>
        <p:grpSpPr>
          <a:xfrm>
            <a:off x="3877197" y="3046578"/>
            <a:ext cx="905323" cy="352778"/>
            <a:chOff x="4003227" y="2571750"/>
            <a:chExt cx="905323" cy="35277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1A0C19D-806B-4533-882F-D553084D9C0C}"/>
                </a:ext>
              </a:extLst>
            </p:cNvPr>
            <p:cNvSpPr/>
            <p:nvPr/>
          </p:nvSpPr>
          <p:spPr>
            <a:xfrm>
              <a:off x="4057650" y="2571750"/>
              <a:ext cx="768350" cy="352778"/>
            </a:xfrm>
            <a:prstGeom prst="rect">
              <a:avLst/>
            </a:prstGeom>
            <a:solidFill>
              <a:schemeClr val="accent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BFA6BEA-C6CA-469F-9C62-05836A8421A4}"/>
                </a:ext>
              </a:extLst>
            </p:cNvPr>
            <p:cNvSpPr txBox="1"/>
            <p:nvPr/>
          </p:nvSpPr>
          <p:spPr>
            <a:xfrm>
              <a:off x="4003227" y="2598890"/>
              <a:ext cx="905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IO.php</a:t>
              </a:r>
            </a:p>
          </p:txBody>
        </p:sp>
      </p:grpSp>
      <p:cxnSp>
        <p:nvCxnSpPr>
          <p:cNvPr id="19478" name="Connector: Curved 19477">
            <a:extLst>
              <a:ext uri="{FF2B5EF4-FFF2-40B4-BE49-F238E27FC236}">
                <a16:creationId xmlns:a16="http://schemas.microsoft.com/office/drawing/2014/main" id="{F0A81276-114A-42DE-A02A-1FAEBFCF2B29}"/>
              </a:ext>
            </a:extLst>
          </p:cNvPr>
          <p:cNvCxnSpPr/>
          <p:nvPr/>
        </p:nvCxnSpPr>
        <p:spPr>
          <a:xfrm rot="10800000" flipV="1">
            <a:off x="4699702" y="3160487"/>
            <a:ext cx="666048" cy="8452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8B8142B7-9645-4286-8BFC-5B14AFAACCD9}"/>
              </a:ext>
            </a:extLst>
          </p:cNvPr>
          <p:cNvCxnSpPr>
            <a:cxnSpLocks/>
          </p:cNvCxnSpPr>
          <p:nvPr/>
        </p:nvCxnSpPr>
        <p:spPr>
          <a:xfrm>
            <a:off x="3268662" y="2987639"/>
            <a:ext cx="662958" cy="25293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6A6D4A2-3DA6-4EBF-AD0D-619BDF21C4D5}"/>
              </a:ext>
            </a:extLst>
          </p:cNvPr>
          <p:cNvSpPr/>
          <p:nvPr/>
        </p:nvSpPr>
        <p:spPr>
          <a:xfrm>
            <a:off x="7465389" y="570408"/>
            <a:ext cx="942975" cy="62511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261BD9-26EF-487D-B571-41A75508CCA1}"/>
              </a:ext>
            </a:extLst>
          </p:cNvPr>
          <p:cNvSpPr txBox="1"/>
          <p:nvPr/>
        </p:nvSpPr>
        <p:spPr>
          <a:xfrm>
            <a:off x="7465389" y="752135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RC Servo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8243EA4-3A0E-43FC-90A4-6A331E425EFB}"/>
              </a:ext>
            </a:extLst>
          </p:cNvPr>
          <p:cNvCxnSpPr>
            <a:endCxn id="36" idx="1"/>
          </p:cNvCxnSpPr>
          <p:nvPr/>
        </p:nvCxnSpPr>
        <p:spPr>
          <a:xfrm rot="5400000" flipH="1" flipV="1">
            <a:off x="6040382" y="1035154"/>
            <a:ext cx="1569525" cy="128048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17416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578AEE5B-63FA-4E5B-86CD-E342C331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733B-B5AB-492F-A5D4-CF9BC90047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/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</a:rPr>
              <a:t>Hardware interfaces &amp; access to MySQL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4 tables : alarm, io_dev (devices state, time), sensor(temperature, humidity, light, time), servo.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839FD-40B1-4637-A9ED-4D67314E22E7}"/>
              </a:ext>
            </a:extLst>
          </p:cNvPr>
          <p:cNvSpPr txBox="1"/>
          <p:nvPr/>
        </p:nvSpPr>
        <p:spPr>
          <a:xfrm>
            <a:off x="4908550" y="21451"/>
            <a:ext cx="423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 Chi Minh City University of Technology and Education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863B3-1993-4625-A1E7-DEC3A021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08" y="1849059"/>
            <a:ext cx="4455144" cy="1177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D1093E-0964-47CA-9016-60330A32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008" y="3385977"/>
            <a:ext cx="4455145" cy="1100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CC8822-917C-4F41-9B30-6E51995A17A1}"/>
              </a:ext>
            </a:extLst>
          </p:cNvPr>
          <p:cNvSpPr txBox="1"/>
          <p:nvPr/>
        </p:nvSpPr>
        <p:spPr>
          <a:xfrm>
            <a:off x="3450655" y="3018797"/>
            <a:ext cx="184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I/O devices control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02567-0060-4B61-A18C-279481C2975E}"/>
              </a:ext>
            </a:extLst>
          </p:cNvPr>
          <p:cNvSpPr txBox="1"/>
          <p:nvPr/>
        </p:nvSpPr>
        <p:spPr>
          <a:xfrm>
            <a:off x="3601158" y="4480432"/>
            <a:ext cx="184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Sensor values table</a:t>
            </a:r>
          </a:p>
        </p:txBody>
      </p:sp>
    </p:spTree>
    <p:extLst>
      <p:ext uri="{BB962C8B-B14F-4D97-AF65-F5344CB8AC3E}">
        <p14:creationId xmlns:p14="http://schemas.microsoft.com/office/powerpoint/2010/main" val="376648251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578AEE5B-63FA-4E5B-86CD-E342C331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733B-B5AB-492F-A5D4-CF9BC90047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/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</a:rPr>
              <a:t>Hardware interfaces &amp; access to MySQL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4 tables : alarm, io_dev (devices state, time), sensor(temperature, humidity, light, time), servo.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839FD-40B1-4637-A9ED-4D67314E22E7}"/>
              </a:ext>
            </a:extLst>
          </p:cNvPr>
          <p:cNvSpPr txBox="1"/>
          <p:nvPr/>
        </p:nvSpPr>
        <p:spPr>
          <a:xfrm>
            <a:off x="4908550" y="21451"/>
            <a:ext cx="423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 Chi Minh City University of Technology and Education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CBDF9-1E69-438B-BAE9-8C451A74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65" y="1938249"/>
            <a:ext cx="4258269" cy="1267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6D7CE1-C6D0-4753-A551-C9EAF71B9759}"/>
              </a:ext>
            </a:extLst>
          </p:cNvPr>
          <p:cNvSpPr txBox="1"/>
          <p:nvPr/>
        </p:nvSpPr>
        <p:spPr>
          <a:xfrm>
            <a:off x="4034631" y="3127076"/>
            <a:ext cx="153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Alarm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8C049-7DF2-45DD-889A-6B0566B9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865" y="3404075"/>
            <a:ext cx="4258269" cy="1126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782800-593B-415D-ACC5-8C0FC8CE8CA2}"/>
              </a:ext>
            </a:extLst>
          </p:cNvPr>
          <p:cNvSpPr txBox="1"/>
          <p:nvPr/>
        </p:nvSpPr>
        <p:spPr>
          <a:xfrm>
            <a:off x="4034631" y="4512395"/>
            <a:ext cx="153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Servo control table</a:t>
            </a:r>
          </a:p>
        </p:txBody>
      </p:sp>
    </p:spTree>
    <p:extLst>
      <p:ext uri="{BB962C8B-B14F-4D97-AF65-F5344CB8AC3E}">
        <p14:creationId xmlns:p14="http://schemas.microsoft.com/office/powerpoint/2010/main" val="102058523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578AEE5B-63FA-4E5B-86CD-E342C331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733B-B5AB-492F-A5D4-CF9BC90047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/>
          <a:lstStyle/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UX-UI programming &amp; access to MySQL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053CE-C789-4058-A11E-0099A4BB1A1B}"/>
              </a:ext>
            </a:extLst>
          </p:cNvPr>
          <p:cNvSpPr txBox="1"/>
          <p:nvPr/>
        </p:nvSpPr>
        <p:spPr>
          <a:xfrm>
            <a:off x="4908550" y="21451"/>
            <a:ext cx="423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 Chi Minh City University of Technology and Education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0480F-E042-46FD-A616-440BD1CC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2" y="1321921"/>
            <a:ext cx="8368452" cy="33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6445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778</TotalTime>
  <Words>401</Words>
  <Application>Microsoft Office PowerPoint</Application>
  <PresentationFormat>On-screen Show (16:9)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Source Sans Pro</vt:lpstr>
      <vt:lpstr>Source Sans Pro Semibold</vt:lpstr>
      <vt:lpstr>Wingdings</vt:lpstr>
      <vt:lpstr>SU_Preso_16x9_v6</vt:lpstr>
      <vt:lpstr>SU_Template_TopBar</vt:lpstr>
      <vt:lpstr>Embedded System Project Report</vt:lpstr>
      <vt:lpstr>Contents 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Thank you.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</dc:title>
  <dc:creator>Hoàng Đức</dc:creator>
  <dc:description>2012 PowerPoint template redesign</dc:description>
  <cp:lastModifiedBy>Hoàng Đức</cp:lastModifiedBy>
  <cp:revision>71</cp:revision>
  <dcterms:created xsi:type="dcterms:W3CDTF">2019-12-01T12:35:48Z</dcterms:created>
  <dcterms:modified xsi:type="dcterms:W3CDTF">2019-12-07T08:39:16Z</dcterms:modified>
</cp:coreProperties>
</file>