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Roboto"/>
      <p:regular r:id="rId25"/>
      <p:bold r:id="rId26"/>
      <p:italic r:id="rId27"/>
      <p:boldItalic r:id="rId28"/>
    </p:embeddedFont>
    <p:embeddedFont>
      <p:font typeface="Gill Sans"/>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gTi6g2vAWx5KZ8m+qrPsBWx8XO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GillSans-regular.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GillSans-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MX"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MX"/>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515a1fc40c_0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515a1fc40c_0_1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3515a1fc40c_0_1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MX"/>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515a1fc40c_0_2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515a1fc40c_0_2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3515a1fc40c_0_2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MX"/>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MX"/>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515a1fc40c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515a1fc40c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3515a1fc40c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MX"/>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515a1fc40c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515a1fc40c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3515a1fc40c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MX"/>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515a1fc40c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515a1fc40c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3515a1fc40c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MX"/>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515a1fc40c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515a1fc40c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3515a1fc40c_0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MX"/>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MX"/>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515a1fc40c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515a1fc40c_0_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3515a1fc40c_0_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MX"/>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MX"/>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MX"/>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515a1fc40c_0_2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515a1fc40c_0_2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3515a1fc40c_0_2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MX"/>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515a1fc40c_0_3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515a1fc40c_0_3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3515a1fc40c_0_3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MX"/>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515a1fc40c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515a1fc40c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3515a1fc40c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MX"/>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7" name="Shape 17"/>
        <p:cNvGrpSpPr/>
        <p:nvPr/>
      </p:nvGrpSpPr>
      <p:grpSpPr>
        <a:xfrm>
          <a:off x="0" y="0"/>
          <a:ext cx="0" cy="0"/>
          <a:chOff x="0" y="0"/>
          <a:chExt cx="0" cy="0"/>
        </a:xfrm>
      </p:grpSpPr>
      <p:sp>
        <p:nvSpPr>
          <p:cNvPr id="18" name="Google Shape;18;p12"/>
          <p:cNvSpPr txBox="1"/>
          <p:nvPr>
            <p:ph type="ctrTitle"/>
          </p:nvPr>
        </p:nvSpPr>
        <p:spPr>
          <a:xfrm>
            <a:off x="1777464"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idx="1" type="subTitle"/>
          </p:nvPr>
        </p:nvSpPr>
        <p:spPr>
          <a:xfrm>
            <a:off x="1777464"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20" name="Google Shape;20;p12"/>
          <p:cNvSpPr txBox="1"/>
          <p:nvPr>
            <p:ph idx="10" type="dt"/>
          </p:nvPr>
        </p:nvSpPr>
        <p:spPr>
          <a:xfrm>
            <a:off x="6913821" y="6370429"/>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2"/>
          <p:cNvSpPr txBox="1"/>
          <p:nvPr>
            <p:ph idx="11" type="ftr"/>
          </p:nvPr>
        </p:nvSpPr>
        <p:spPr>
          <a:xfrm>
            <a:off x="1777464" y="6370430"/>
            <a:ext cx="4973915"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2" name="Google Shape;22;p12"/>
          <p:cNvCxnSpPr/>
          <p:nvPr/>
        </p:nvCxnSpPr>
        <p:spPr>
          <a:xfrm>
            <a:off x="1777464"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y galería ">
  <p:cSld name="Contenido y galería ">
    <p:bg>
      <p:bgPr>
        <a:blipFill>
          <a:blip r:embed="rId2">
            <a:alphaModFix amt="45000"/>
          </a:blip>
          <a:stretch>
            <a:fillRect/>
          </a:stretch>
        </a:blipFill>
      </p:bgPr>
    </p:bg>
    <p:spTree>
      <p:nvGrpSpPr>
        <p:cNvPr id="72" name="Shape 72"/>
        <p:cNvGrpSpPr/>
        <p:nvPr/>
      </p:nvGrpSpPr>
      <p:grpSpPr>
        <a:xfrm>
          <a:off x="0" y="0"/>
          <a:ext cx="0" cy="0"/>
          <a:chOff x="0" y="0"/>
          <a:chExt cx="0" cy="0"/>
        </a:xfrm>
      </p:grpSpPr>
      <p:sp>
        <p:nvSpPr>
          <p:cNvPr id="73" name="Google Shape;73;p21"/>
          <p:cNvSpPr txBox="1"/>
          <p:nvPr>
            <p:ph idx="1" type="body"/>
          </p:nvPr>
        </p:nvSpPr>
        <p:spPr>
          <a:xfrm>
            <a:off x="1300394" y="3128470"/>
            <a:ext cx="3024000" cy="1906565"/>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74" name="Google Shape;74;p21"/>
          <p:cNvSpPr txBox="1"/>
          <p:nvPr>
            <p:ph idx="2" type="body"/>
          </p:nvPr>
        </p:nvSpPr>
        <p:spPr>
          <a:xfrm>
            <a:off x="7873638" y="5144980"/>
            <a:ext cx="3036438" cy="80740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5" name="Google Shape;75;p21"/>
          <p:cNvSpPr txBox="1"/>
          <p:nvPr>
            <p:ph idx="10" type="dt"/>
          </p:nvPr>
        </p:nvSpPr>
        <p:spPr>
          <a:xfrm>
            <a:off x="7396923" y="6340793"/>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1"/>
          <p:cNvSpPr txBox="1"/>
          <p:nvPr>
            <p:ph idx="11" type="ftr"/>
          </p:nvPr>
        </p:nvSpPr>
        <p:spPr>
          <a:xfrm>
            <a:off x="1294364" y="6339730"/>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77" name="Google Shape;77;p21"/>
          <p:cNvCxnSpPr/>
          <p:nvPr/>
        </p:nvCxnSpPr>
        <p:spPr>
          <a:xfrm>
            <a:off x="1292239" y="1486603"/>
            <a:ext cx="9607522" cy="0"/>
          </a:xfrm>
          <a:prstGeom prst="straightConnector1">
            <a:avLst/>
          </a:prstGeom>
          <a:noFill/>
          <a:ln cap="flat" cmpd="sng" w="31750">
            <a:solidFill>
              <a:schemeClr val="accent1"/>
            </a:solidFill>
            <a:prstDash val="solid"/>
            <a:round/>
            <a:headEnd len="sm" w="sm" type="none"/>
            <a:tailEnd len="sm" w="sm" type="none"/>
          </a:ln>
        </p:spPr>
      </p:cxnSp>
      <p:sp>
        <p:nvSpPr>
          <p:cNvPr id="78" name="Google Shape;78;p21"/>
          <p:cNvSpPr txBox="1"/>
          <p:nvPr>
            <p:ph idx="3" type="body"/>
          </p:nvPr>
        </p:nvSpPr>
        <p:spPr>
          <a:xfrm>
            <a:off x="4602108" y="3128470"/>
            <a:ext cx="3024000" cy="1906565"/>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79" name="Google Shape;79;p21"/>
          <p:cNvSpPr txBox="1"/>
          <p:nvPr>
            <p:ph idx="4" type="body"/>
          </p:nvPr>
        </p:nvSpPr>
        <p:spPr>
          <a:xfrm>
            <a:off x="7873638" y="3128470"/>
            <a:ext cx="3024000" cy="1906565"/>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0" name="Google Shape;80;p21"/>
          <p:cNvSpPr txBox="1"/>
          <p:nvPr>
            <p:ph idx="5" type="body"/>
          </p:nvPr>
        </p:nvSpPr>
        <p:spPr>
          <a:xfrm>
            <a:off x="4595889" y="5144979"/>
            <a:ext cx="3036438" cy="80740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81" name="Google Shape;81;p21"/>
          <p:cNvSpPr txBox="1"/>
          <p:nvPr>
            <p:ph idx="6" type="body"/>
          </p:nvPr>
        </p:nvSpPr>
        <p:spPr>
          <a:xfrm>
            <a:off x="1306587" y="5144978"/>
            <a:ext cx="3036438" cy="80740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cxnSp>
        <p:nvCxnSpPr>
          <p:cNvPr id="82" name="Google Shape;82;p21"/>
          <p:cNvCxnSpPr/>
          <p:nvPr/>
        </p:nvCxnSpPr>
        <p:spPr>
          <a:xfrm>
            <a:off x="4484077" y="5144978"/>
            <a:ext cx="0" cy="807405"/>
          </a:xfrm>
          <a:prstGeom prst="straightConnector1">
            <a:avLst/>
          </a:prstGeom>
          <a:noFill/>
          <a:ln cap="flat" cmpd="sng" w="19050">
            <a:solidFill>
              <a:srgbClr val="AFA597"/>
            </a:solidFill>
            <a:prstDash val="solid"/>
            <a:round/>
            <a:headEnd len="sm" w="sm" type="none"/>
            <a:tailEnd len="sm" w="sm" type="none"/>
          </a:ln>
        </p:spPr>
      </p:cxnSp>
      <p:cxnSp>
        <p:nvCxnSpPr>
          <p:cNvPr id="83" name="Google Shape;83;p21"/>
          <p:cNvCxnSpPr/>
          <p:nvPr/>
        </p:nvCxnSpPr>
        <p:spPr>
          <a:xfrm>
            <a:off x="7757747" y="5144978"/>
            <a:ext cx="0" cy="807405"/>
          </a:xfrm>
          <a:prstGeom prst="straightConnector1">
            <a:avLst/>
          </a:prstGeom>
          <a:noFill/>
          <a:ln cap="flat" cmpd="sng" w="19050">
            <a:solidFill>
              <a:srgbClr val="AFA597"/>
            </a:solidFill>
            <a:prstDash val="solid"/>
            <a:round/>
            <a:headEnd len="sm" w="sm" type="none"/>
            <a:tailEnd len="sm" w="sm" type="none"/>
          </a:ln>
        </p:spPr>
      </p:cxnSp>
      <p:sp>
        <p:nvSpPr>
          <p:cNvPr id="84" name="Google Shape;84;p21"/>
          <p:cNvSpPr txBox="1"/>
          <p:nvPr>
            <p:ph idx="7" type="body"/>
          </p:nvPr>
        </p:nvSpPr>
        <p:spPr>
          <a:xfrm>
            <a:off x="1290908" y="1617663"/>
            <a:ext cx="9618391" cy="1336675"/>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5" name="Google Shape;85;p21"/>
          <p:cNvSpPr txBox="1"/>
          <p:nvPr>
            <p:ph type="title"/>
          </p:nvPr>
        </p:nvSpPr>
        <p:spPr>
          <a:xfrm>
            <a:off x="1294363"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leyenda" type="picTx">
  <p:cSld name="PICTURE_WITH_CAPTION_TEXT">
    <p:bg>
      <p:bgPr>
        <a:blipFill>
          <a:blip r:embed="rId2">
            <a:alphaModFix amt="45000"/>
          </a:blip>
          <a:stretch>
            <a:fillRect/>
          </a:stretch>
        </a:blipFill>
      </p:bgPr>
    </p:bg>
    <p:spTree>
      <p:nvGrpSpPr>
        <p:cNvPr id="86" name="Shape 86"/>
        <p:cNvGrpSpPr/>
        <p:nvPr/>
      </p:nvGrpSpPr>
      <p:grpSpPr>
        <a:xfrm>
          <a:off x="0" y="0"/>
          <a:ext cx="0" cy="0"/>
          <a:chOff x="0" y="0"/>
          <a:chExt cx="0" cy="0"/>
        </a:xfrm>
      </p:grpSpPr>
      <p:grpSp>
        <p:nvGrpSpPr>
          <p:cNvPr id="87" name="Google Shape;87;p22"/>
          <p:cNvGrpSpPr/>
          <p:nvPr/>
        </p:nvGrpSpPr>
        <p:grpSpPr>
          <a:xfrm>
            <a:off x="7477387" y="482170"/>
            <a:ext cx="4074533" cy="5149101"/>
            <a:chOff x="7477387" y="482170"/>
            <a:chExt cx="4074533" cy="5149101"/>
          </a:xfrm>
        </p:grpSpPr>
        <p:sp>
          <p:nvSpPr>
            <p:cNvPr id="88" name="Google Shape;88;p22"/>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33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2"/>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 name="Google Shape;90;p22"/>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2"/>
          <p:cNvSpPr/>
          <p:nvPr>
            <p:ph idx="2" type="pic"/>
          </p:nvPr>
        </p:nvSpPr>
        <p:spPr>
          <a:xfrm>
            <a:off x="8124389" y="1122542"/>
            <a:ext cx="2791171" cy="3866327"/>
          </a:xfrm>
          <a:prstGeom prst="rect">
            <a:avLst/>
          </a:prstGeom>
          <a:solidFill>
            <a:srgbClr val="D8D8D8"/>
          </a:solidFill>
          <a:ln>
            <a:noFill/>
          </a:ln>
        </p:spPr>
      </p:sp>
      <p:sp>
        <p:nvSpPr>
          <p:cNvPr id="92" name="Google Shape;92;p22"/>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93" name="Google Shape;93;p22"/>
          <p:cNvSpPr txBox="1"/>
          <p:nvPr>
            <p:ph idx="10" type="dt"/>
          </p:nvPr>
        </p:nvSpPr>
        <p:spPr>
          <a:xfrm>
            <a:off x="7236069" y="6332578"/>
            <a:ext cx="4315852" cy="320123"/>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2"/>
          <p:cNvSpPr txBox="1"/>
          <p:nvPr>
            <p:ph idx="11" type="ftr"/>
          </p:nvPr>
        </p:nvSpPr>
        <p:spPr>
          <a:xfrm>
            <a:off x="1447382" y="6332578"/>
            <a:ext cx="5541004" cy="32093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95" name="Google Shape;95;p22"/>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ontenido">
  <p:cSld name="Título y contenido">
    <p:bg>
      <p:bgPr>
        <a:blipFill>
          <a:blip r:embed="rId2">
            <a:alphaModFix amt="45000"/>
          </a:blip>
          <a:stretch>
            <a:fillRect/>
          </a:stretch>
        </a:blipFill>
      </p:bgPr>
    </p:bg>
    <p:spTree>
      <p:nvGrpSpPr>
        <p:cNvPr id="23" name="Shape 23"/>
        <p:cNvGrpSpPr/>
        <p:nvPr/>
      </p:nvGrpSpPr>
      <p:grpSpPr>
        <a:xfrm>
          <a:off x="0" y="0"/>
          <a:ext cx="0" cy="0"/>
          <a:chOff x="0" y="0"/>
          <a:chExt cx="0" cy="0"/>
        </a:xfrm>
      </p:grpSpPr>
      <p:sp>
        <p:nvSpPr>
          <p:cNvPr id="24" name="Google Shape;24;p13"/>
          <p:cNvSpPr txBox="1"/>
          <p:nvPr>
            <p:ph idx="1" type="body"/>
          </p:nvPr>
        </p:nvSpPr>
        <p:spPr>
          <a:xfrm>
            <a:off x="1294363"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5" name="Google Shape;25;p13"/>
          <p:cNvSpPr txBox="1"/>
          <p:nvPr>
            <p:ph idx="10" type="dt"/>
          </p:nvPr>
        </p:nvSpPr>
        <p:spPr>
          <a:xfrm>
            <a:off x="7396923" y="6340793"/>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1" type="ftr"/>
          </p:nvPr>
        </p:nvSpPr>
        <p:spPr>
          <a:xfrm>
            <a:off x="1294364" y="6339730"/>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7" name="Google Shape;27;p13"/>
          <p:cNvCxnSpPr/>
          <p:nvPr/>
        </p:nvCxnSpPr>
        <p:spPr>
          <a:xfrm>
            <a:off x="1292239" y="1486603"/>
            <a:ext cx="9607522" cy="0"/>
          </a:xfrm>
          <a:prstGeom prst="straightConnector1">
            <a:avLst/>
          </a:prstGeom>
          <a:noFill/>
          <a:ln cap="flat" cmpd="sng" w="31750">
            <a:solidFill>
              <a:schemeClr val="accent1"/>
            </a:solidFill>
            <a:prstDash val="solid"/>
            <a:round/>
            <a:headEnd len="sm" w="sm" type="none"/>
            <a:tailEnd len="sm" w="sm" type="none"/>
          </a:ln>
        </p:spPr>
      </p:cxnSp>
      <p:sp>
        <p:nvSpPr>
          <p:cNvPr id="28" name="Google Shape;28;p13"/>
          <p:cNvSpPr txBox="1"/>
          <p:nvPr>
            <p:ph type="title"/>
          </p:nvPr>
        </p:nvSpPr>
        <p:spPr>
          <a:xfrm>
            <a:off x="1294363"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contenidos">
  <p:cSld name="Dos contenidos">
    <p:bg>
      <p:bgPr>
        <a:blipFill>
          <a:blip r:embed="rId2">
            <a:alphaModFix amt="45000"/>
          </a:blip>
          <a:stretch>
            <a:fillRect/>
          </a:stretch>
        </a:blipFill>
      </p:bgPr>
    </p:bg>
    <p:spTree>
      <p:nvGrpSpPr>
        <p:cNvPr id="29" name="Shape 29"/>
        <p:cNvGrpSpPr/>
        <p:nvPr/>
      </p:nvGrpSpPr>
      <p:grpSpPr>
        <a:xfrm>
          <a:off x="0" y="0"/>
          <a:ext cx="0" cy="0"/>
          <a:chOff x="0" y="0"/>
          <a:chExt cx="0" cy="0"/>
        </a:xfrm>
      </p:grpSpPr>
      <p:sp>
        <p:nvSpPr>
          <p:cNvPr id="30" name="Google Shape;30;p17"/>
          <p:cNvSpPr txBox="1"/>
          <p:nvPr>
            <p:ph idx="1" type="body"/>
          </p:nvPr>
        </p:nvSpPr>
        <p:spPr>
          <a:xfrm>
            <a:off x="1292239" y="2161853"/>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1" name="Google Shape;31;p17"/>
          <p:cNvSpPr txBox="1"/>
          <p:nvPr>
            <p:ph idx="2" type="body"/>
          </p:nvPr>
        </p:nvSpPr>
        <p:spPr>
          <a:xfrm>
            <a:off x="6258679" y="2168318"/>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2" name="Google Shape;32;p17"/>
          <p:cNvSpPr txBox="1"/>
          <p:nvPr>
            <p:ph idx="10" type="dt"/>
          </p:nvPr>
        </p:nvSpPr>
        <p:spPr>
          <a:xfrm>
            <a:off x="7396923" y="6340793"/>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7"/>
          <p:cNvSpPr txBox="1"/>
          <p:nvPr>
            <p:ph idx="11" type="ftr"/>
          </p:nvPr>
        </p:nvSpPr>
        <p:spPr>
          <a:xfrm>
            <a:off x="1294364" y="6339730"/>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4" name="Google Shape;34;p17"/>
          <p:cNvCxnSpPr/>
          <p:nvPr/>
        </p:nvCxnSpPr>
        <p:spPr>
          <a:xfrm>
            <a:off x="1292239" y="1486603"/>
            <a:ext cx="9607522" cy="0"/>
          </a:xfrm>
          <a:prstGeom prst="straightConnector1">
            <a:avLst/>
          </a:prstGeom>
          <a:noFill/>
          <a:ln cap="flat" cmpd="sng" w="31750">
            <a:solidFill>
              <a:schemeClr val="accent1"/>
            </a:solidFill>
            <a:prstDash val="solid"/>
            <a:round/>
            <a:headEnd len="sm" w="sm" type="none"/>
            <a:tailEnd len="sm" w="sm" type="none"/>
          </a:ln>
        </p:spPr>
      </p:cxnSp>
      <p:sp>
        <p:nvSpPr>
          <p:cNvPr id="35" name="Google Shape;35;p17"/>
          <p:cNvSpPr txBox="1"/>
          <p:nvPr>
            <p:ph type="title"/>
          </p:nvPr>
        </p:nvSpPr>
        <p:spPr>
          <a:xfrm>
            <a:off x="1294363"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bg>
      <p:bgPr>
        <a:blipFill>
          <a:blip r:embed="rId2">
            <a:alphaModFix amt="45000"/>
          </a:blip>
          <a:stretch>
            <a:fillRect/>
          </a:stretch>
        </a:blipFill>
      </p:bgPr>
    </p:bg>
    <p:spTree>
      <p:nvGrpSpPr>
        <p:cNvPr id="36" name="Shape 36"/>
        <p:cNvGrpSpPr/>
        <p:nvPr/>
      </p:nvGrpSpPr>
      <p:grpSpPr>
        <a:xfrm>
          <a:off x="0" y="0"/>
          <a:ext cx="0" cy="0"/>
          <a:chOff x="0" y="0"/>
          <a:chExt cx="0" cy="0"/>
        </a:xfrm>
      </p:grpSpPr>
      <p:sp>
        <p:nvSpPr>
          <p:cNvPr id="37" name="Google Shape;37;p15"/>
          <p:cNvSpPr txBox="1"/>
          <p:nvPr>
            <p:ph idx="1" type="body"/>
          </p:nvPr>
        </p:nvSpPr>
        <p:spPr>
          <a:xfrm>
            <a:off x="1287315" y="1950795"/>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38" name="Google Shape;38;p15"/>
          <p:cNvSpPr txBox="1"/>
          <p:nvPr>
            <p:ph idx="2" type="body"/>
          </p:nvPr>
        </p:nvSpPr>
        <p:spPr>
          <a:xfrm>
            <a:off x="1287315" y="2755515"/>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9" name="Google Shape;39;p15"/>
          <p:cNvSpPr txBox="1"/>
          <p:nvPr>
            <p:ph idx="3" type="body"/>
          </p:nvPr>
        </p:nvSpPr>
        <p:spPr>
          <a:xfrm>
            <a:off x="6252486" y="1954249"/>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0" name="Google Shape;40;p15"/>
          <p:cNvSpPr txBox="1"/>
          <p:nvPr>
            <p:ph idx="4" type="body"/>
          </p:nvPr>
        </p:nvSpPr>
        <p:spPr>
          <a:xfrm>
            <a:off x="6252486" y="2752737"/>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1" name="Google Shape;41;p15"/>
          <p:cNvSpPr txBox="1"/>
          <p:nvPr>
            <p:ph idx="10" type="dt"/>
          </p:nvPr>
        </p:nvSpPr>
        <p:spPr>
          <a:xfrm>
            <a:off x="7396923" y="6340793"/>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5"/>
          <p:cNvSpPr txBox="1"/>
          <p:nvPr>
            <p:ph idx="11" type="ftr"/>
          </p:nvPr>
        </p:nvSpPr>
        <p:spPr>
          <a:xfrm>
            <a:off x="1294364" y="6339730"/>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3" name="Google Shape;43;p15"/>
          <p:cNvCxnSpPr/>
          <p:nvPr/>
        </p:nvCxnSpPr>
        <p:spPr>
          <a:xfrm>
            <a:off x="1292239" y="1486603"/>
            <a:ext cx="9607522" cy="0"/>
          </a:xfrm>
          <a:prstGeom prst="straightConnector1">
            <a:avLst/>
          </a:prstGeom>
          <a:noFill/>
          <a:ln cap="flat" cmpd="sng" w="31750">
            <a:solidFill>
              <a:schemeClr val="accent1"/>
            </a:solidFill>
            <a:prstDash val="solid"/>
            <a:round/>
            <a:headEnd len="sm" w="sm" type="none"/>
            <a:tailEnd len="sm" w="sm" type="none"/>
          </a:ln>
        </p:spPr>
      </p:cxnSp>
      <p:sp>
        <p:nvSpPr>
          <p:cNvPr id="44" name="Google Shape;44;p15"/>
          <p:cNvSpPr txBox="1"/>
          <p:nvPr>
            <p:ph type="title"/>
          </p:nvPr>
        </p:nvSpPr>
        <p:spPr>
          <a:xfrm>
            <a:off x="1294363"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p:cSld name="Contenido con título">
    <p:bg>
      <p:bgPr>
        <a:blipFill>
          <a:blip r:embed="rId2">
            <a:alphaModFix amt="45000"/>
          </a:blip>
          <a:stretch>
            <a:fillRect/>
          </a:stretch>
        </a:blipFill>
      </p:bgPr>
    </p:bg>
    <p:spTree>
      <p:nvGrpSpPr>
        <p:cNvPr id="45" name="Shape 45"/>
        <p:cNvGrpSpPr/>
        <p:nvPr/>
      </p:nvGrpSpPr>
      <p:grpSpPr>
        <a:xfrm>
          <a:off x="0" y="0"/>
          <a:ext cx="0" cy="0"/>
          <a:chOff x="0" y="0"/>
          <a:chExt cx="0" cy="0"/>
        </a:xfrm>
      </p:grpSpPr>
      <p:sp>
        <p:nvSpPr>
          <p:cNvPr id="46" name="Google Shape;46;p14"/>
          <p:cNvSpPr txBox="1"/>
          <p:nvPr>
            <p:ph idx="1" type="body"/>
          </p:nvPr>
        </p:nvSpPr>
        <p:spPr>
          <a:xfrm>
            <a:off x="5095246" y="1645522"/>
            <a:ext cx="5807176" cy="3840852"/>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7" name="Google Shape;47;p14"/>
          <p:cNvSpPr txBox="1"/>
          <p:nvPr>
            <p:ph idx="2" type="body"/>
          </p:nvPr>
        </p:nvSpPr>
        <p:spPr>
          <a:xfrm>
            <a:off x="1290909" y="1645522"/>
            <a:ext cx="3600000" cy="383672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48" name="Google Shape;48;p14"/>
          <p:cNvSpPr txBox="1"/>
          <p:nvPr>
            <p:ph idx="10" type="dt"/>
          </p:nvPr>
        </p:nvSpPr>
        <p:spPr>
          <a:xfrm>
            <a:off x="7396923" y="6340793"/>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4"/>
          <p:cNvSpPr txBox="1"/>
          <p:nvPr>
            <p:ph idx="11" type="ftr"/>
          </p:nvPr>
        </p:nvSpPr>
        <p:spPr>
          <a:xfrm>
            <a:off x="1294364" y="6339730"/>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50" name="Google Shape;50;p14"/>
          <p:cNvCxnSpPr/>
          <p:nvPr/>
        </p:nvCxnSpPr>
        <p:spPr>
          <a:xfrm>
            <a:off x="1292239" y="1486603"/>
            <a:ext cx="9607522" cy="0"/>
          </a:xfrm>
          <a:prstGeom prst="straightConnector1">
            <a:avLst/>
          </a:prstGeom>
          <a:noFill/>
          <a:ln cap="flat" cmpd="sng" w="31750">
            <a:solidFill>
              <a:schemeClr val="accent1"/>
            </a:solidFill>
            <a:prstDash val="solid"/>
            <a:round/>
            <a:headEnd len="sm" w="sm" type="none"/>
            <a:tailEnd len="sm" w="sm" type="none"/>
          </a:ln>
        </p:spPr>
      </p:cxnSp>
      <p:sp>
        <p:nvSpPr>
          <p:cNvPr id="51" name="Google Shape;51;p14"/>
          <p:cNvSpPr txBox="1"/>
          <p:nvPr>
            <p:ph type="title"/>
          </p:nvPr>
        </p:nvSpPr>
        <p:spPr>
          <a:xfrm>
            <a:off x="1294363"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la sección" type="secHead">
  <p:cSld name="SECTION_HEADER">
    <p:bg>
      <p:bgPr>
        <a:blipFill>
          <a:blip r:embed="rId2">
            <a:alphaModFix amt="45000"/>
          </a:blip>
          <a:stretch>
            <a:fillRect/>
          </a:stretch>
        </a:blipFill>
      </p:bgPr>
    </p:bg>
    <p:spTree>
      <p:nvGrpSpPr>
        <p:cNvPr id="52" name="Shape 52"/>
        <p:cNvGrpSpPr/>
        <p:nvPr/>
      </p:nvGrpSpPr>
      <p:grpSpPr>
        <a:xfrm>
          <a:off x="0" y="0"/>
          <a:ext cx="0" cy="0"/>
          <a:chOff x="0" y="0"/>
          <a:chExt cx="0" cy="0"/>
        </a:xfrm>
      </p:grpSpPr>
      <p:sp>
        <p:nvSpPr>
          <p:cNvPr id="53" name="Google Shape;53;p16"/>
          <p:cNvSpPr txBox="1"/>
          <p:nvPr>
            <p:ph type="title"/>
          </p:nvPr>
        </p:nvSpPr>
        <p:spPr>
          <a:xfrm>
            <a:off x="1774423"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6"/>
          <p:cNvSpPr txBox="1"/>
          <p:nvPr>
            <p:ph idx="1" type="body"/>
          </p:nvPr>
        </p:nvSpPr>
        <p:spPr>
          <a:xfrm>
            <a:off x="1780777"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55" name="Google Shape;55;p16"/>
          <p:cNvSpPr txBox="1"/>
          <p:nvPr>
            <p:ph idx="10" type="dt"/>
          </p:nvPr>
        </p:nvSpPr>
        <p:spPr>
          <a:xfrm>
            <a:off x="7396923" y="6340793"/>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6"/>
          <p:cNvSpPr txBox="1"/>
          <p:nvPr>
            <p:ph idx="11" type="ftr"/>
          </p:nvPr>
        </p:nvSpPr>
        <p:spPr>
          <a:xfrm>
            <a:off x="1294364" y="6339730"/>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57" name="Google Shape;57;p16"/>
          <p:cNvCxnSpPr/>
          <p:nvPr/>
        </p:nvCxnSpPr>
        <p:spPr>
          <a:xfrm>
            <a:off x="1780777"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bg>
      <p:bgPr>
        <a:blipFill>
          <a:blip r:embed="rId2">
            <a:alphaModFix amt="45000"/>
          </a:blip>
          <a:stretch>
            <a:fillRect/>
          </a:stretch>
        </a:blipFill>
      </p:bgPr>
    </p:bg>
    <p:spTree>
      <p:nvGrpSpPr>
        <p:cNvPr id="58" name="Shape 58"/>
        <p:cNvGrpSpPr/>
        <p:nvPr/>
      </p:nvGrpSpPr>
      <p:grpSpPr>
        <a:xfrm>
          <a:off x="0" y="0"/>
          <a:ext cx="0" cy="0"/>
          <a:chOff x="0" y="0"/>
          <a:chExt cx="0" cy="0"/>
        </a:xfrm>
      </p:grpSpPr>
      <p:sp>
        <p:nvSpPr>
          <p:cNvPr id="59" name="Google Shape;59;p18"/>
          <p:cNvSpPr txBox="1"/>
          <p:nvPr>
            <p:ph idx="10" type="dt"/>
          </p:nvPr>
        </p:nvSpPr>
        <p:spPr>
          <a:xfrm>
            <a:off x="7396923" y="6340793"/>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8"/>
          <p:cNvSpPr txBox="1"/>
          <p:nvPr>
            <p:ph idx="11" type="ftr"/>
          </p:nvPr>
        </p:nvSpPr>
        <p:spPr>
          <a:xfrm>
            <a:off x="1294364" y="6339730"/>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61" name="Google Shape;61;p18"/>
          <p:cNvCxnSpPr/>
          <p:nvPr/>
        </p:nvCxnSpPr>
        <p:spPr>
          <a:xfrm>
            <a:off x="1292239" y="1486603"/>
            <a:ext cx="9607522" cy="0"/>
          </a:xfrm>
          <a:prstGeom prst="straightConnector1">
            <a:avLst/>
          </a:prstGeom>
          <a:noFill/>
          <a:ln cap="flat" cmpd="sng" w="31750">
            <a:solidFill>
              <a:schemeClr val="accent1"/>
            </a:solidFill>
            <a:prstDash val="solid"/>
            <a:round/>
            <a:headEnd len="sm" w="sm" type="none"/>
            <a:tailEnd len="sm" w="sm" type="none"/>
          </a:ln>
        </p:spPr>
      </p:cxnSp>
      <p:sp>
        <p:nvSpPr>
          <p:cNvPr id="62" name="Google Shape;62;p18"/>
          <p:cNvSpPr txBox="1"/>
          <p:nvPr>
            <p:ph type="title"/>
          </p:nvPr>
        </p:nvSpPr>
        <p:spPr>
          <a:xfrm>
            <a:off x="1294363"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ítulo solo">
  <p:cSld name="1_Título solo">
    <p:bg>
      <p:bgPr>
        <a:blipFill>
          <a:blip r:embed="rId2">
            <a:alphaModFix amt="45000"/>
          </a:blip>
          <a:stretch>
            <a:fillRect/>
          </a:stretch>
        </a:blipFill>
      </p:bgPr>
    </p:bg>
    <p:spTree>
      <p:nvGrpSpPr>
        <p:cNvPr id="63" name="Shape 63"/>
        <p:cNvGrpSpPr/>
        <p:nvPr/>
      </p:nvGrpSpPr>
      <p:grpSpPr>
        <a:xfrm>
          <a:off x="0" y="0"/>
          <a:ext cx="0" cy="0"/>
          <a:chOff x="0" y="0"/>
          <a:chExt cx="0" cy="0"/>
        </a:xfrm>
      </p:grpSpPr>
      <p:sp>
        <p:nvSpPr>
          <p:cNvPr id="64" name="Google Shape;64;p19"/>
          <p:cNvSpPr txBox="1"/>
          <p:nvPr>
            <p:ph idx="10" type="dt"/>
          </p:nvPr>
        </p:nvSpPr>
        <p:spPr>
          <a:xfrm>
            <a:off x="7396923" y="6340793"/>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9"/>
          <p:cNvSpPr txBox="1"/>
          <p:nvPr>
            <p:ph idx="11" type="ftr"/>
          </p:nvPr>
        </p:nvSpPr>
        <p:spPr>
          <a:xfrm>
            <a:off x="1294364" y="6339730"/>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66" name="Google Shape;66;p19"/>
          <p:cNvCxnSpPr/>
          <p:nvPr/>
        </p:nvCxnSpPr>
        <p:spPr>
          <a:xfrm>
            <a:off x="1292239" y="1486603"/>
            <a:ext cx="9607522" cy="0"/>
          </a:xfrm>
          <a:prstGeom prst="straightConnector1">
            <a:avLst/>
          </a:prstGeom>
          <a:noFill/>
          <a:ln cap="flat" cmpd="sng" w="31750">
            <a:solidFill>
              <a:schemeClr val="accent1"/>
            </a:solidFill>
            <a:prstDash val="solid"/>
            <a:round/>
            <a:headEnd len="sm" w="sm" type="none"/>
            <a:tailEnd len="sm" w="sm" type="none"/>
          </a:ln>
        </p:spPr>
      </p:cxnSp>
      <p:sp>
        <p:nvSpPr>
          <p:cNvPr id="67" name="Google Shape;67;p19"/>
          <p:cNvSpPr txBox="1"/>
          <p:nvPr>
            <p:ph type="title"/>
          </p:nvPr>
        </p:nvSpPr>
        <p:spPr>
          <a:xfrm>
            <a:off x="1294363"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9"/>
          <p:cNvSpPr txBox="1"/>
          <p:nvPr>
            <p:ph idx="1" type="body"/>
          </p:nvPr>
        </p:nvSpPr>
        <p:spPr>
          <a:xfrm>
            <a:off x="1694656" y="1865037"/>
            <a:ext cx="8802688" cy="3127927"/>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SzPts val="6000"/>
              <a:buNone/>
              <a:defRPr sz="6000"/>
            </a:lvl1pPr>
            <a:lvl2pPr indent="-228600" lvl="1" marL="914400" algn="l">
              <a:lnSpc>
                <a:spcPct val="120000"/>
              </a:lnSpc>
              <a:spcBef>
                <a:spcPts val="500"/>
              </a:spcBef>
              <a:spcAft>
                <a:spcPts val="0"/>
              </a:spcAft>
              <a:buSzPts val="1800"/>
              <a:buNone/>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bg>
      <p:bgPr>
        <a:blipFill>
          <a:blip r:embed="rId2">
            <a:alphaModFix amt="45000"/>
          </a:blip>
          <a:stretch>
            <a:fillRect/>
          </a:stretch>
        </a:blipFill>
      </p:bgPr>
    </p:bg>
    <p:spTree>
      <p:nvGrpSpPr>
        <p:cNvPr id="69" name="Shape 69"/>
        <p:cNvGrpSpPr/>
        <p:nvPr/>
      </p:nvGrpSpPr>
      <p:grpSpPr>
        <a:xfrm>
          <a:off x="0" y="0"/>
          <a:ext cx="0" cy="0"/>
          <a:chOff x="0" y="0"/>
          <a:chExt cx="0" cy="0"/>
        </a:xfrm>
      </p:grpSpPr>
      <p:sp>
        <p:nvSpPr>
          <p:cNvPr id="70" name="Google Shape;70;p20"/>
          <p:cNvSpPr txBox="1"/>
          <p:nvPr>
            <p:ph idx="10" type="dt"/>
          </p:nvPr>
        </p:nvSpPr>
        <p:spPr>
          <a:xfrm>
            <a:off x="7396923" y="6340793"/>
            <a:ext cx="3500715" cy="309201"/>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txBox="1"/>
          <p:nvPr>
            <p:ph idx="11" type="ftr"/>
          </p:nvPr>
        </p:nvSpPr>
        <p:spPr>
          <a:xfrm>
            <a:off x="1294364" y="6339730"/>
            <a:ext cx="5938836" cy="3092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jp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45000"/>
          </a:blip>
          <a:stretch>
            <a:fillRect/>
          </a:stretch>
        </a:blipFill>
      </p:bgPr>
    </p:bg>
    <p:spTree>
      <p:nvGrpSpPr>
        <p:cNvPr id="9" name="Shape 9"/>
        <p:cNvGrpSpPr/>
        <p:nvPr/>
      </p:nvGrpSpPr>
      <p:grpSpPr>
        <a:xfrm>
          <a:off x="0" y="0"/>
          <a:ext cx="0" cy="0"/>
          <a:chOff x="0" y="0"/>
          <a:chExt cx="0" cy="0"/>
        </a:xfrm>
      </p:grpSpPr>
      <p:sp>
        <p:nvSpPr>
          <p:cNvPr id="10" name="Google Shape;10;p1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 name="Google Shape;11;p11"/>
          <p:cNvPicPr preferRelativeResize="0"/>
          <p:nvPr/>
        </p:nvPicPr>
        <p:blipFill rotWithShape="1">
          <a:blip r:embed="rId2">
            <a:alphaModFix/>
          </a:blip>
          <a:srcRect b="-1562" l="0" r="0" t="0"/>
          <a:stretch/>
        </p:blipFill>
        <p:spPr>
          <a:xfrm>
            <a:off x="0" y="6126480"/>
            <a:ext cx="12192000" cy="742950"/>
          </a:xfrm>
          <a:prstGeom prst="rect">
            <a:avLst/>
          </a:prstGeom>
          <a:noFill/>
          <a:ln>
            <a:noFill/>
          </a:ln>
        </p:spPr>
      </p:pic>
      <p:sp>
        <p:nvSpPr>
          <p:cNvPr id="12" name="Google Shape;12;p11"/>
          <p:cNvSpPr txBox="1"/>
          <p:nvPr>
            <p:ph type="title"/>
          </p:nvPr>
        </p:nvSpPr>
        <p:spPr>
          <a:xfrm>
            <a:off x="1294363"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1"/>
          <p:cNvSpPr txBox="1"/>
          <p:nvPr>
            <p:ph idx="1" type="body"/>
          </p:nvPr>
        </p:nvSpPr>
        <p:spPr>
          <a:xfrm>
            <a:off x="1294363"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4" name="Google Shape;14;p11"/>
          <p:cNvSpPr txBox="1"/>
          <p:nvPr>
            <p:ph idx="10" type="dt"/>
          </p:nvPr>
        </p:nvSpPr>
        <p:spPr>
          <a:xfrm>
            <a:off x="7396923" y="6340793"/>
            <a:ext cx="3500715" cy="309201"/>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5" name="Google Shape;15;p11"/>
          <p:cNvSpPr txBox="1"/>
          <p:nvPr>
            <p:ph idx="11" type="ftr"/>
          </p:nvPr>
        </p:nvSpPr>
        <p:spPr>
          <a:xfrm>
            <a:off x="1294364" y="6339730"/>
            <a:ext cx="5938836" cy="309201"/>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cxnSp>
        <p:nvCxnSpPr>
          <p:cNvPr id="16" name="Google Shape;16;p11"/>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45000"/>
          </a:blip>
          <a:stretch>
            <a:fillRect/>
          </a:stretch>
        </a:blipFill>
      </p:bgPr>
    </p:bg>
    <p:spTree>
      <p:nvGrpSpPr>
        <p:cNvPr id="100" name="Shape 100"/>
        <p:cNvGrpSpPr/>
        <p:nvPr/>
      </p:nvGrpSpPr>
      <p:grpSpPr>
        <a:xfrm>
          <a:off x="0" y="0"/>
          <a:ext cx="0" cy="0"/>
          <a:chOff x="0" y="0"/>
          <a:chExt cx="0" cy="0"/>
        </a:xfrm>
      </p:grpSpPr>
      <p:sp>
        <p:nvSpPr>
          <p:cNvPr id="101" name="Google Shape;101;p1"/>
          <p:cNvSpPr txBox="1"/>
          <p:nvPr>
            <p:ph type="ctrTitle"/>
          </p:nvPr>
        </p:nvSpPr>
        <p:spPr>
          <a:xfrm>
            <a:off x="1777464" y="802298"/>
            <a:ext cx="8637073" cy="2541431"/>
          </a:xfrm>
          <a:prstGeom prst="rect">
            <a:avLst/>
          </a:prstGeom>
          <a:noFill/>
          <a:ln>
            <a:noFill/>
          </a:ln>
        </p:spPr>
        <p:txBody>
          <a:bodyPr anchorCtr="0" anchor="b" bIns="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s-MX"/>
              <a:t>INFORME EVALUACIÓN PARCIAL 1</a:t>
            </a:r>
            <a:endParaRPr/>
          </a:p>
        </p:txBody>
      </p:sp>
      <p:sp>
        <p:nvSpPr>
          <p:cNvPr id="102" name="Google Shape;102;p1"/>
          <p:cNvSpPr txBox="1"/>
          <p:nvPr>
            <p:ph idx="1" type="subTitle"/>
          </p:nvPr>
        </p:nvSpPr>
        <p:spPr>
          <a:xfrm>
            <a:off x="1777464" y="3575164"/>
            <a:ext cx="8637072" cy="977621"/>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20000"/>
              </a:lnSpc>
              <a:spcBef>
                <a:spcPts val="0"/>
              </a:spcBef>
              <a:spcAft>
                <a:spcPts val="0"/>
              </a:spcAft>
              <a:buSzPct val="100000"/>
              <a:buNone/>
            </a:pPr>
            <a:r>
              <a:rPr b="0" i="0" lang="es-MX" sz="5600" u="none" strike="noStrike">
                <a:solidFill>
                  <a:srgbClr val="000000"/>
                </a:solidFill>
              </a:rPr>
              <a:t>ASIGNATURA: </a:t>
            </a:r>
            <a:r>
              <a:rPr lang="es-MX" sz="5600">
                <a:solidFill>
                  <a:srgbClr val="000000"/>
                </a:solidFill>
              </a:rPr>
              <a:t>DEEP LEARNING</a:t>
            </a:r>
            <a:endParaRPr b="0" sz="5600"/>
          </a:p>
          <a:p>
            <a:pPr indent="0" lvl="0" marL="0" rtl="0" algn="l">
              <a:lnSpc>
                <a:spcPct val="120000"/>
              </a:lnSpc>
              <a:spcBef>
                <a:spcPts val="1000"/>
              </a:spcBef>
              <a:spcAft>
                <a:spcPts val="0"/>
              </a:spcAft>
              <a:buSzPct val="100000"/>
              <a:buNone/>
            </a:pPr>
            <a:r>
              <a:rPr b="0" i="0" lang="es-MX" sz="5600" u="none" strike="noStrike">
                <a:solidFill>
                  <a:srgbClr val="000000"/>
                </a:solidFill>
              </a:rPr>
              <a:t>SECCIÓN: 001D</a:t>
            </a:r>
            <a:endParaRPr b="0" sz="5600"/>
          </a:p>
          <a:p>
            <a:pPr indent="0" lvl="0" marL="0" rtl="0" algn="l">
              <a:lnSpc>
                <a:spcPct val="120000"/>
              </a:lnSpc>
              <a:spcBef>
                <a:spcPts val="1000"/>
              </a:spcBef>
              <a:spcAft>
                <a:spcPts val="0"/>
              </a:spcAft>
              <a:buSzPct val="100000"/>
              <a:buNone/>
            </a:pPr>
            <a:r>
              <a:rPr b="0" i="0" lang="es-MX" sz="5600" u="none" strike="noStrike">
                <a:solidFill>
                  <a:srgbClr val="000000"/>
                </a:solidFill>
              </a:rPr>
              <a:t>PROFESOR: </a:t>
            </a:r>
            <a:r>
              <a:rPr lang="es-MX" sz="5600">
                <a:solidFill>
                  <a:srgbClr val="000000"/>
                </a:solidFill>
              </a:rPr>
              <a:t>JULIO MANUEL TAPIA ACEVEDO</a:t>
            </a:r>
            <a:br>
              <a:rPr lang="es-MX" sz="5600">
                <a:solidFill>
                  <a:srgbClr val="000000"/>
                </a:solidFill>
              </a:rPr>
            </a:br>
            <a:br>
              <a:rPr lang="es-MX" sz="5600">
                <a:solidFill>
                  <a:srgbClr val="000000"/>
                </a:solidFill>
              </a:rPr>
            </a:br>
            <a:r>
              <a:rPr lang="es-MX" sz="5600">
                <a:solidFill>
                  <a:srgbClr val="000000"/>
                </a:solidFill>
              </a:rPr>
              <a:t>Grupo 1</a:t>
            </a:r>
            <a:endParaRPr b="0" sz="5600"/>
          </a:p>
          <a:p>
            <a:pPr indent="0" lvl="0" marL="0" rtl="0" algn="l">
              <a:lnSpc>
                <a:spcPct val="120000"/>
              </a:lnSpc>
              <a:spcBef>
                <a:spcPts val="1000"/>
              </a:spcBef>
              <a:spcAft>
                <a:spcPts val="0"/>
              </a:spcAft>
              <a:buSzPct val="100000"/>
              <a:buNone/>
            </a:pPr>
            <a:br>
              <a:rPr lang="es-MX"/>
            </a:br>
            <a:endParaRPr/>
          </a:p>
        </p:txBody>
      </p:sp>
      <p:pic>
        <p:nvPicPr>
          <p:cNvPr descr="Icono de cerebro en la cabeza&#10;" id="103" name="Google Shape;103;p1"/>
          <p:cNvPicPr preferRelativeResize="0"/>
          <p:nvPr/>
        </p:nvPicPr>
        <p:blipFill rotWithShape="1">
          <a:blip r:embed="rId4">
            <a:alphaModFix/>
          </a:blip>
          <a:srcRect b="0" l="0" r="0" t="0"/>
          <a:stretch/>
        </p:blipFill>
        <p:spPr>
          <a:xfrm>
            <a:off x="9555340" y="2073013"/>
            <a:ext cx="1440000" cy="1440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3515a1fc40c_0_130"/>
          <p:cNvSpPr txBox="1"/>
          <p:nvPr>
            <p:ph type="title"/>
          </p:nvPr>
        </p:nvSpPr>
        <p:spPr>
          <a:xfrm>
            <a:off x="1294363" y="804519"/>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s-MX"/>
              <a:t>Configuraciones de Entrenamiento (activación 'sigmoid')</a:t>
            </a:r>
            <a:endParaRPr/>
          </a:p>
          <a:p>
            <a:pPr indent="0" lvl="0" marL="0" rtl="0" algn="l">
              <a:spcBef>
                <a:spcPts val="0"/>
              </a:spcBef>
              <a:spcAft>
                <a:spcPts val="0"/>
              </a:spcAft>
              <a:buNone/>
            </a:pPr>
            <a:r>
              <a:t/>
            </a:r>
            <a:endParaRPr/>
          </a:p>
        </p:txBody>
      </p:sp>
      <p:pic>
        <p:nvPicPr>
          <p:cNvPr id="175" name="Google Shape;175;g3515a1fc40c_0_130"/>
          <p:cNvPicPr preferRelativeResize="0"/>
          <p:nvPr/>
        </p:nvPicPr>
        <p:blipFill>
          <a:blip r:embed="rId3">
            <a:alphaModFix/>
          </a:blip>
          <a:stretch>
            <a:fillRect/>
          </a:stretch>
        </p:blipFill>
        <p:spPr>
          <a:xfrm>
            <a:off x="2100875" y="1853625"/>
            <a:ext cx="7867650" cy="339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3515a1fc40c_0_238"/>
          <p:cNvSpPr txBox="1"/>
          <p:nvPr>
            <p:ph type="title"/>
          </p:nvPr>
        </p:nvSpPr>
        <p:spPr>
          <a:xfrm>
            <a:off x="1336613" y="582644"/>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s-MX"/>
              <a:t>Configuraciones de entrenamiento (activacion “tanh”)</a:t>
            </a:r>
            <a:endParaRPr/>
          </a:p>
        </p:txBody>
      </p:sp>
      <p:pic>
        <p:nvPicPr>
          <p:cNvPr id="182" name="Google Shape;182;g3515a1fc40c_0_238"/>
          <p:cNvPicPr preferRelativeResize="0"/>
          <p:nvPr/>
        </p:nvPicPr>
        <p:blipFill>
          <a:blip r:embed="rId3">
            <a:alphaModFix/>
          </a:blip>
          <a:stretch>
            <a:fillRect/>
          </a:stretch>
        </p:blipFill>
        <p:spPr>
          <a:xfrm>
            <a:off x="2224088" y="1977450"/>
            <a:ext cx="7743825" cy="3352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7"/>
          <p:cNvSpPr txBox="1"/>
          <p:nvPr>
            <p:ph idx="1" type="body"/>
          </p:nvPr>
        </p:nvSpPr>
        <p:spPr>
          <a:xfrm>
            <a:off x="1294363" y="1573836"/>
            <a:ext cx="9603276" cy="431378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s-MX" sz="1200">
                <a:latin typeface="Arial"/>
                <a:ea typeface="Arial"/>
                <a:cs typeface="Arial"/>
                <a:sym typeface="Arial"/>
              </a:rPr>
              <a:t>El uso de Dropout ha demostrado ser fundamental para la estabilidad y generalización del modelo, especialmente cuando se aumentaron las épocas de entrenamiento (30). Esto ayuda a prevenir el sobreajuste, ya que reduce la dependencia del modelo en las activaciones específicas de las neuronas, lo que favorece un entrenamiento más robusto.</a:t>
            </a:r>
            <a:endParaRPr b="1" sz="12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b="1" sz="1200">
              <a:latin typeface="Arial"/>
              <a:ea typeface="Arial"/>
              <a:cs typeface="Arial"/>
              <a:sym typeface="Arial"/>
            </a:endParaRPr>
          </a:p>
          <a:p>
            <a:pPr indent="0" lvl="0" marL="0" rtl="0" algn="l">
              <a:lnSpc>
                <a:spcPct val="115000"/>
              </a:lnSpc>
              <a:spcBef>
                <a:spcPts val="1200"/>
              </a:spcBef>
              <a:spcAft>
                <a:spcPts val="0"/>
              </a:spcAft>
              <a:buNone/>
            </a:pPr>
            <a:r>
              <a:t/>
            </a:r>
            <a:endParaRPr b="1" sz="1200">
              <a:latin typeface="Arial"/>
              <a:ea typeface="Arial"/>
              <a:cs typeface="Arial"/>
              <a:sym typeface="Arial"/>
            </a:endParaRPr>
          </a:p>
          <a:p>
            <a:pPr indent="0" lvl="0" marL="457200" rtl="0" algn="l">
              <a:lnSpc>
                <a:spcPct val="120000"/>
              </a:lnSpc>
              <a:spcBef>
                <a:spcPts val="1200"/>
              </a:spcBef>
              <a:spcAft>
                <a:spcPts val="0"/>
              </a:spcAft>
              <a:buNone/>
            </a:pPr>
            <a:r>
              <a:t/>
            </a:r>
            <a:endParaRPr/>
          </a:p>
        </p:txBody>
      </p:sp>
      <p:sp>
        <p:nvSpPr>
          <p:cNvPr id="188" name="Google Shape;188;p7"/>
          <p:cNvSpPr txBox="1"/>
          <p:nvPr>
            <p:ph type="title"/>
          </p:nvPr>
        </p:nvSpPr>
        <p:spPr>
          <a:xfrm>
            <a:off x="1294362" y="524600"/>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s-MX"/>
              <a:t>DropOut</a:t>
            </a:r>
            <a:endParaRPr/>
          </a:p>
        </p:txBody>
      </p:sp>
      <p:pic>
        <p:nvPicPr>
          <p:cNvPr id="189" name="Google Shape;189;p7"/>
          <p:cNvPicPr preferRelativeResize="0"/>
          <p:nvPr/>
        </p:nvPicPr>
        <p:blipFill>
          <a:blip r:embed="rId3">
            <a:alphaModFix/>
          </a:blip>
          <a:stretch>
            <a:fillRect/>
          </a:stretch>
        </p:blipFill>
        <p:spPr>
          <a:xfrm>
            <a:off x="2082522" y="2419397"/>
            <a:ext cx="7737751" cy="3322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8"/>
          <p:cNvSpPr txBox="1"/>
          <p:nvPr>
            <p:ph type="title"/>
          </p:nvPr>
        </p:nvSpPr>
        <p:spPr>
          <a:xfrm>
            <a:off x="1339990" y="680475"/>
            <a:ext cx="9610200" cy="6012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Gill Sans"/>
              <a:buNone/>
            </a:pPr>
            <a:r>
              <a:rPr lang="es-MX"/>
              <a:t>Funciones de activación y error</a:t>
            </a:r>
            <a:endParaRPr/>
          </a:p>
          <a:p>
            <a:pPr indent="0" lvl="0" marL="0" rtl="0" algn="l">
              <a:lnSpc>
                <a:spcPct val="90000"/>
              </a:lnSpc>
              <a:spcBef>
                <a:spcPts val="0"/>
              </a:spcBef>
              <a:spcAft>
                <a:spcPts val="0"/>
              </a:spcAft>
              <a:buClr>
                <a:schemeClr val="dk1"/>
              </a:buClr>
              <a:buSzPct val="100000"/>
              <a:buFont typeface="Gill Sans"/>
              <a:buNone/>
            </a:pPr>
            <a:r>
              <a:t/>
            </a:r>
            <a:endParaRPr/>
          </a:p>
        </p:txBody>
      </p:sp>
      <p:pic>
        <p:nvPicPr>
          <p:cNvPr descr="Icono de engranaje" id="196" name="Google Shape;196;p8"/>
          <p:cNvPicPr preferRelativeResize="0"/>
          <p:nvPr/>
        </p:nvPicPr>
        <p:blipFill rotWithShape="1">
          <a:blip r:embed="rId3">
            <a:alphaModFix/>
          </a:blip>
          <a:srcRect b="0" l="0" r="0" t="0"/>
          <a:stretch/>
        </p:blipFill>
        <p:spPr>
          <a:xfrm>
            <a:off x="9916904" y="243287"/>
            <a:ext cx="1122450" cy="1122450"/>
          </a:xfrm>
          <a:prstGeom prst="rect">
            <a:avLst/>
          </a:prstGeom>
          <a:noFill/>
          <a:ln>
            <a:noFill/>
          </a:ln>
        </p:spPr>
      </p:pic>
      <p:sp>
        <p:nvSpPr>
          <p:cNvPr id="197" name="Google Shape;197;p8"/>
          <p:cNvSpPr txBox="1"/>
          <p:nvPr>
            <p:ph idx="2" type="body"/>
          </p:nvPr>
        </p:nvSpPr>
        <p:spPr>
          <a:xfrm>
            <a:off x="1290900" y="1543325"/>
            <a:ext cx="9610200" cy="45378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s-MX" sz="1500">
                <a:latin typeface="Arial"/>
                <a:ea typeface="Arial"/>
                <a:cs typeface="Arial"/>
                <a:sym typeface="Arial"/>
              </a:rPr>
              <a:t>Funciones de Activación y Error</a:t>
            </a:r>
            <a:endParaRPr b="1" sz="15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s-MX" sz="1500">
                <a:latin typeface="Arial"/>
                <a:ea typeface="Arial"/>
                <a:cs typeface="Arial"/>
                <a:sym typeface="Arial"/>
              </a:rPr>
              <a:t>Activación:</a:t>
            </a:r>
            <a:endParaRPr b="1" sz="1500">
              <a:latin typeface="Arial"/>
              <a:ea typeface="Arial"/>
              <a:cs typeface="Arial"/>
              <a:sym typeface="Arial"/>
            </a:endParaRPr>
          </a:p>
          <a:p>
            <a:pPr indent="-323850" lvl="0" marL="457200" rtl="0" algn="l">
              <a:lnSpc>
                <a:spcPct val="115000"/>
              </a:lnSpc>
              <a:spcBef>
                <a:spcPts val="1200"/>
              </a:spcBef>
              <a:spcAft>
                <a:spcPts val="0"/>
              </a:spcAft>
              <a:buClr>
                <a:schemeClr val="dk1"/>
              </a:buClr>
              <a:buSzPts val="1500"/>
              <a:buChar char="●"/>
            </a:pPr>
            <a:r>
              <a:rPr b="1" lang="es-MX" sz="1500">
                <a:latin typeface="Arial"/>
                <a:ea typeface="Arial"/>
                <a:cs typeface="Arial"/>
                <a:sym typeface="Arial"/>
              </a:rPr>
              <a:t>ReLU</a:t>
            </a:r>
            <a:r>
              <a:rPr lang="es-MX" sz="1500">
                <a:latin typeface="Arial"/>
                <a:ea typeface="Arial"/>
                <a:cs typeface="Arial"/>
                <a:sym typeface="Arial"/>
              </a:rPr>
              <a:t>: Popular en redes profundas; evita gradientes desvanecidos y acelera la convergencia.</a:t>
            </a:r>
            <a:br>
              <a:rPr lang="es-MX" sz="1500">
                <a:latin typeface="Arial"/>
                <a:ea typeface="Arial"/>
                <a:cs typeface="Arial"/>
                <a:sym typeface="Arial"/>
              </a:rPr>
            </a:br>
            <a:endParaRPr sz="1500">
              <a:latin typeface="Arial"/>
              <a:ea typeface="Arial"/>
              <a:cs typeface="Arial"/>
              <a:sym typeface="Arial"/>
            </a:endParaRPr>
          </a:p>
          <a:p>
            <a:pPr indent="-323850" lvl="0" marL="457200" rtl="0" algn="l">
              <a:lnSpc>
                <a:spcPct val="115000"/>
              </a:lnSpc>
              <a:spcBef>
                <a:spcPts val="0"/>
              </a:spcBef>
              <a:spcAft>
                <a:spcPts val="0"/>
              </a:spcAft>
              <a:buClr>
                <a:schemeClr val="dk1"/>
              </a:buClr>
              <a:buSzPts val="1500"/>
              <a:buChar char="●"/>
            </a:pPr>
            <a:r>
              <a:rPr b="1" lang="es-MX" sz="1500">
                <a:latin typeface="Arial"/>
                <a:ea typeface="Arial"/>
                <a:cs typeface="Arial"/>
                <a:sym typeface="Arial"/>
              </a:rPr>
              <a:t>Sigmoid</a:t>
            </a:r>
            <a:r>
              <a:rPr lang="es-MX" sz="1500">
                <a:latin typeface="Arial"/>
                <a:ea typeface="Arial"/>
                <a:cs typeface="Arial"/>
                <a:sym typeface="Arial"/>
              </a:rPr>
              <a:t>: Útil para clasificación binaria; salida entre 0 y 1. Puede tener problemas de gradientes.</a:t>
            </a:r>
            <a:br>
              <a:rPr lang="es-MX" sz="1500">
                <a:latin typeface="Arial"/>
                <a:ea typeface="Arial"/>
                <a:cs typeface="Arial"/>
                <a:sym typeface="Arial"/>
              </a:rPr>
            </a:br>
            <a:endParaRPr sz="1500">
              <a:latin typeface="Arial"/>
              <a:ea typeface="Arial"/>
              <a:cs typeface="Arial"/>
              <a:sym typeface="Arial"/>
            </a:endParaRPr>
          </a:p>
          <a:p>
            <a:pPr indent="-323850" lvl="0" marL="457200" rtl="0" algn="l">
              <a:lnSpc>
                <a:spcPct val="115000"/>
              </a:lnSpc>
              <a:spcBef>
                <a:spcPts val="0"/>
              </a:spcBef>
              <a:spcAft>
                <a:spcPts val="0"/>
              </a:spcAft>
              <a:buClr>
                <a:schemeClr val="dk1"/>
              </a:buClr>
              <a:buSzPts val="1500"/>
              <a:buChar char="●"/>
            </a:pPr>
            <a:r>
              <a:rPr b="1" lang="es-MX" sz="1500">
                <a:latin typeface="Arial"/>
                <a:ea typeface="Arial"/>
                <a:cs typeface="Arial"/>
                <a:sym typeface="Arial"/>
              </a:rPr>
              <a:t>Tanh</a:t>
            </a:r>
            <a:r>
              <a:rPr lang="es-MX" sz="1500">
                <a:latin typeface="Arial"/>
                <a:ea typeface="Arial"/>
                <a:cs typeface="Arial"/>
                <a:sym typeface="Arial"/>
              </a:rPr>
              <a:t>: Salida entre -1 y 1; mejora la retropropagación y ayuda a evitar sobreajuste.</a:t>
            </a:r>
            <a:br>
              <a:rPr lang="es-MX" sz="1500">
                <a:latin typeface="Arial"/>
                <a:ea typeface="Arial"/>
                <a:cs typeface="Arial"/>
                <a:sym typeface="Arial"/>
              </a:rPr>
            </a:br>
            <a:endParaRPr sz="15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s-MX" sz="1500">
                <a:latin typeface="Arial"/>
                <a:ea typeface="Arial"/>
                <a:cs typeface="Arial"/>
                <a:sym typeface="Arial"/>
              </a:rPr>
              <a:t>Error:</a:t>
            </a:r>
            <a:endParaRPr b="1" sz="1500">
              <a:latin typeface="Arial"/>
              <a:ea typeface="Arial"/>
              <a:cs typeface="Arial"/>
              <a:sym typeface="Arial"/>
            </a:endParaRPr>
          </a:p>
          <a:p>
            <a:pPr indent="-323850" lvl="0" marL="457200" rtl="0" algn="l">
              <a:lnSpc>
                <a:spcPct val="115000"/>
              </a:lnSpc>
              <a:spcBef>
                <a:spcPts val="1200"/>
              </a:spcBef>
              <a:spcAft>
                <a:spcPts val="0"/>
              </a:spcAft>
              <a:buClr>
                <a:schemeClr val="dk1"/>
              </a:buClr>
              <a:buSzPts val="1500"/>
              <a:buChar char="●"/>
            </a:pPr>
            <a:r>
              <a:rPr b="1" lang="es-MX" sz="1500">
                <a:latin typeface="Arial"/>
                <a:ea typeface="Arial"/>
                <a:cs typeface="Arial"/>
                <a:sym typeface="Arial"/>
              </a:rPr>
              <a:t>Categorical Cross-Entropy</a:t>
            </a:r>
            <a:r>
              <a:rPr lang="es-MX" sz="1500">
                <a:latin typeface="Arial"/>
                <a:ea typeface="Arial"/>
                <a:cs typeface="Arial"/>
                <a:sym typeface="Arial"/>
              </a:rPr>
              <a:t>: Ideal para clasificación multiclase; optimiza comparando probabilidades predichas vs reales.</a:t>
            </a:r>
            <a:br>
              <a:rPr lang="es-MX" sz="1500">
                <a:latin typeface="Arial"/>
                <a:ea typeface="Arial"/>
                <a:cs typeface="Arial"/>
                <a:sym typeface="Arial"/>
              </a:rPr>
            </a:br>
            <a:endParaRPr sz="1500">
              <a:latin typeface="Arial"/>
              <a:ea typeface="Arial"/>
              <a:cs typeface="Arial"/>
              <a:sym typeface="Arial"/>
            </a:endParaRPr>
          </a:p>
          <a:p>
            <a:pPr indent="-323850" lvl="0" marL="457200" rtl="0" algn="l">
              <a:lnSpc>
                <a:spcPct val="115000"/>
              </a:lnSpc>
              <a:spcBef>
                <a:spcPts val="0"/>
              </a:spcBef>
              <a:spcAft>
                <a:spcPts val="0"/>
              </a:spcAft>
              <a:buClr>
                <a:schemeClr val="dk1"/>
              </a:buClr>
              <a:buSzPts val="1500"/>
              <a:buChar char="●"/>
            </a:pPr>
            <a:r>
              <a:rPr b="1" lang="es-MX" sz="1500">
                <a:latin typeface="Arial"/>
                <a:ea typeface="Arial"/>
                <a:cs typeface="Arial"/>
                <a:sym typeface="Arial"/>
              </a:rPr>
              <a:t>Mean Squared Error (MSE)</a:t>
            </a:r>
            <a:r>
              <a:rPr lang="es-MX" sz="1500">
                <a:latin typeface="Arial"/>
                <a:ea typeface="Arial"/>
                <a:cs typeface="Arial"/>
                <a:sym typeface="Arial"/>
              </a:rPr>
              <a:t>: Usada en regresión; mide diferencias cuadradas. Puede funcionar en clasificación con la activación adecuada.</a:t>
            </a:r>
            <a:endParaRPr sz="1500">
              <a:latin typeface="Arial"/>
              <a:ea typeface="Arial"/>
              <a:cs typeface="Arial"/>
              <a:sym typeface="Arial"/>
            </a:endParaRPr>
          </a:p>
        </p:txBody>
      </p:sp>
      <p:sp>
        <p:nvSpPr>
          <p:cNvPr id="198" name="Google Shape;198;p8"/>
          <p:cNvSpPr txBox="1"/>
          <p:nvPr/>
        </p:nvSpPr>
        <p:spPr>
          <a:xfrm>
            <a:off x="5048983" y="5510822"/>
            <a:ext cx="5901227" cy="778485"/>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9"/>
          <p:cNvSpPr txBox="1"/>
          <p:nvPr>
            <p:ph type="title"/>
          </p:nvPr>
        </p:nvSpPr>
        <p:spPr>
          <a:xfrm>
            <a:off x="1294363" y="804519"/>
            <a:ext cx="9603300" cy="1049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Gill Sans"/>
              <a:buNone/>
            </a:pPr>
            <a:r>
              <a:rPr lang="es-MX"/>
              <a:t>Comparación de Funciones de Activación y Error</a:t>
            </a:r>
            <a:endParaRPr/>
          </a:p>
          <a:p>
            <a:pPr indent="0" lvl="0" marL="0" rtl="0" algn="l">
              <a:lnSpc>
                <a:spcPct val="90000"/>
              </a:lnSpc>
              <a:spcBef>
                <a:spcPts val="0"/>
              </a:spcBef>
              <a:spcAft>
                <a:spcPts val="0"/>
              </a:spcAft>
              <a:buClr>
                <a:schemeClr val="dk1"/>
              </a:buClr>
              <a:buSzPts val="3200"/>
              <a:buFont typeface="Gill Sans"/>
              <a:buNone/>
            </a:pPr>
            <a:r>
              <a:t/>
            </a:r>
            <a:endParaRPr/>
          </a:p>
        </p:txBody>
      </p:sp>
      <p:pic>
        <p:nvPicPr>
          <p:cNvPr descr="Icono de engranaje" id="204" name="Google Shape;204;p9"/>
          <p:cNvPicPr preferRelativeResize="0"/>
          <p:nvPr/>
        </p:nvPicPr>
        <p:blipFill rotWithShape="1">
          <a:blip r:embed="rId3">
            <a:alphaModFix/>
          </a:blip>
          <a:srcRect b="0" l="0" r="0" t="0"/>
          <a:stretch/>
        </p:blipFill>
        <p:spPr>
          <a:xfrm>
            <a:off x="9916904" y="243294"/>
            <a:ext cx="1122450" cy="1122450"/>
          </a:xfrm>
          <a:prstGeom prst="rect">
            <a:avLst/>
          </a:prstGeom>
          <a:noFill/>
          <a:ln>
            <a:noFill/>
          </a:ln>
        </p:spPr>
      </p:pic>
      <p:sp>
        <p:nvSpPr>
          <p:cNvPr id="205" name="Google Shape;205;p9"/>
          <p:cNvSpPr txBox="1"/>
          <p:nvPr>
            <p:ph idx="1" type="body"/>
          </p:nvPr>
        </p:nvSpPr>
        <p:spPr>
          <a:xfrm>
            <a:off x="1294375" y="1762149"/>
            <a:ext cx="9603300" cy="3858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s-MX"/>
              <a:t>A continuación, se presenta una tabla comparativa con métricas clave de las tres configuraciones más óptimas evaluadas:</a:t>
            </a:r>
            <a:endParaRPr/>
          </a:p>
        </p:txBody>
      </p:sp>
      <p:pic>
        <p:nvPicPr>
          <p:cNvPr id="206" name="Google Shape;206;p9"/>
          <p:cNvPicPr preferRelativeResize="0"/>
          <p:nvPr/>
        </p:nvPicPr>
        <p:blipFill>
          <a:blip r:embed="rId4">
            <a:alphaModFix/>
          </a:blip>
          <a:stretch>
            <a:fillRect/>
          </a:stretch>
        </p:blipFill>
        <p:spPr>
          <a:xfrm>
            <a:off x="1074600" y="2936513"/>
            <a:ext cx="10148449" cy="1509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0"/>
          <p:cNvSpPr txBox="1"/>
          <p:nvPr>
            <p:ph idx="1" type="body"/>
          </p:nvPr>
        </p:nvSpPr>
        <p:spPr>
          <a:xfrm>
            <a:off x="1294363" y="2015732"/>
            <a:ext cx="9603275" cy="3450613"/>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600"/>
              </a:spcBef>
              <a:spcAft>
                <a:spcPts val="0"/>
              </a:spcAft>
              <a:buSzPts val="1100"/>
              <a:buNone/>
            </a:pPr>
            <a:r>
              <a:rPr lang="es-MX" sz="1800">
                <a:latin typeface="Arial"/>
                <a:ea typeface="Arial"/>
                <a:cs typeface="Arial"/>
                <a:sym typeface="Arial"/>
              </a:rPr>
              <a:t>Épocas: Se eligieron 30 épocas, ya que con un número más bajo, el modelo no alcanzaba una convergencia óptima. Con 30 épocas, el modelo mostró un equilibrio entre el tiempo de entrenamiento y el rendimiento, sin sufrir de sobreajuste.</a:t>
            </a:r>
            <a:endParaRPr sz="1800">
              <a:latin typeface="Arial"/>
              <a:ea typeface="Arial"/>
              <a:cs typeface="Arial"/>
              <a:sym typeface="Arial"/>
            </a:endParaRPr>
          </a:p>
          <a:p>
            <a:pPr indent="0" lvl="0" marL="0" rtl="0" algn="l">
              <a:lnSpc>
                <a:spcPct val="115000"/>
              </a:lnSpc>
              <a:spcBef>
                <a:spcPts val="600"/>
              </a:spcBef>
              <a:spcAft>
                <a:spcPts val="0"/>
              </a:spcAft>
              <a:buSzPts val="1100"/>
              <a:buNone/>
            </a:pPr>
            <a:r>
              <a:rPr lang="es-MX" sz="1800">
                <a:latin typeface="Arial"/>
                <a:ea typeface="Arial"/>
                <a:cs typeface="Arial"/>
                <a:sym typeface="Arial"/>
              </a:rPr>
              <a:t>Batch Size: Se utilizó un tamaño de batch de 128, ya que ofrece un buen balance entre la velocidad de convergencia y la capacidad de generalización. Valores más bajos tienden a mejorar la generalización, pero pueden ser más lentos en el entrenamiento.</a:t>
            </a:r>
            <a:endParaRPr sz="1800">
              <a:latin typeface="Arial"/>
              <a:ea typeface="Arial"/>
              <a:cs typeface="Arial"/>
              <a:sym typeface="Arial"/>
            </a:endParaRPr>
          </a:p>
          <a:p>
            <a:pPr indent="0" lvl="0" marL="0" rtl="0" algn="l">
              <a:lnSpc>
                <a:spcPct val="115000"/>
              </a:lnSpc>
              <a:spcBef>
                <a:spcPts val="600"/>
              </a:spcBef>
              <a:spcAft>
                <a:spcPts val="0"/>
              </a:spcAft>
              <a:buClr>
                <a:schemeClr val="dk1"/>
              </a:buClr>
              <a:buSzPts val="1100"/>
              <a:buFont typeface="Arial"/>
              <a:buNone/>
            </a:pPr>
            <a:r>
              <a:t/>
            </a:r>
            <a:endParaRPr sz="1400">
              <a:latin typeface="Arial"/>
              <a:ea typeface="Arial"/>
              <a:cs typeface="Arial"/>
              <a:sym typeface="Arial"/>
            </a:endParaRPr>
          </a:p>
          <a:p>
            <a:pPr indent="-228600" lvl="0" marL="228600" rtl="0" algn="l">
              <a:lnSpc>
                <a:spcPct val="120000"/>
              </a:lnSpc>
              <a:spcBef>
                <a:spcPts val="2400"/>
              </a:spcBef>
              <a:spcAft>
                <a:spcPts val="0"/>
              </a:spcAft>
              <a:buSzPts val="1600"/>
              <a:buNone/>
            </a:pPr>
            <a:r>
              <a:t/>
            </a:r>
            <a:endParaRPr sz="1600">
              <a:solidFill>
                <a:srgbClr val="000000"/>
              </a:solidFill>
            </a:endParaRPr>
          </a:p>
          <a:p>
            <a:pPr indent="-228600" lvl="0" marL="228600" rtl="0" algn="l">
              <a:lnSpc>
                <a:spcPct val="120000"/>
              </a:lnSpc>
              <a:spcBef>
                <a:spcPts val="2200"/>
              </a:spcBef>
              <a:spcAft>
                <a:spcPts val="0"/>
              </a:spcAft>
              <a:buSzPts val="1600"/>
              <a:buNone/>
            </a:pPr>
            <a:br>
              <a:rPr lang="es-MX" sz="1600"/>
            </a:br>
            <a:endParaRPr sz="1600"/>
          </a:p>
        </p:txBody>
      </p:sp>
      <p:sp>
        <p:nvSpPr>
          <p:cNvPr id="212" name="Google Shape;212;p10"/>
          <p:cNvSpPr txBox="1"/>
          <p:nvPr>
            <p:ph type="title"/>
          </p:nvPr>
        </p:nvSpPr>
        <p:spPr>
          <a:xfrm>
            <a:off x="1294350" y="561519"/>
            <a:ext cx="9603300" cy="1049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s-MX"/>
              <a:t>Justificación de los Valores Elegidos para los Hiperparámetros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3515a1fc40c_0_23"/>
          <p:cNvSpPr txBox="1"/>
          <p:nvPr>
            <p:ph idx="1" type="body"/>
          </p:nvPr>
        </p:nvSpPr>
        <p:spPr>
          <a:xfrm>
            <a:off x="1294363" y="2015732"/>
            <a:ext cx="9603300" cy="3450600"/>
          </a:xfrm>
          <a:prstGeom prst="rect">
            <a:avLst/>
          </a:prstGeom>
        </p:spPr>
        <p:txBody>
          <a:bodyPr anchorCtr="0" anchor="t" bIns="45700" lIns="91425" spcFirstLastPara="1" rIns="91425" wrap="square" tIns="45700">
            <a:normAutofit lnSpcReduction="20000"/>
          </a:bodyPr>
          <a:lstStyle/>
          <a:p>
            <a:pPr indent="0" lvl="0" marL="0" rtl="0" algn="l">
              <a:lnSpc>
                <a:spcPct val="115000"/>
              </a:lnSpc>
              <a:spcBef>
                <a:spcPts val="600"/>
              </a:spcBef>
              <a:spcAft>
                <a:spcPts val="0"/>
              </a:spcAft>
              <a:buClr>
                <a:schemeClr val="dk1"/>
              </a:buClr>
              <a:buSzPts val="1100"/>
              <a:buFont typeface="Arial"/>
              <a:buNone/>
            </a:pPr>
            <a:r>
              <a:rPr lang="es-MX" sz="1600">
                <a:latin typeface="Arial"/>
                <a:ea typeface="Arial"/>
                <a:cs typeface="Arial"/>
                <a:sym typeface="Arial"/>
              </a:rPr>
              <a:t>En este paso, se evalúan todas las configuraciones definidas previamente y se almacenan los resultados de cada ejecución (pérdida de test y precisión de test), junto con las historias de entrenamiento.</a:t>
            </a:r>
            <a:endParaRPr sz="1600">
              <a:latin typeface="Arial"/>
              <a:ea typeface="Arial"/>
              <a:cs typeface="Arial"/>
              <a:sym typeface="Arial"/>
            </a:endParaRPr>
          </a:p>
          <a:p>
            <a:pPr indent="0" lvl="0" marL="0" rtl="0" algn="l">
              <a:lnSpc>
                <a:spcPct val="115000"/>
              </a:lnSpc>
              <a:spcBef>
                <a:spcPts val="600"/>
              </a:spcBef>
              <a:spcAft>
                <a:spcPts val="0"/>
              </a:spcAft>
              <a:buClr>
                <a:schemeClr val="dk1"/>
              </a:buClr>
              <a:buSzPts val="1100"/>
              <a:buFont typeface="Arial"/>
              <a:buNone/>
            </a:pPr>
            <a:r>
              <a:rPr lang="es-MX" sz="1600">
                <a:latin typeface="Arial"/>
                <a:ea typeface="Arial"/>
                <a:cs typeface="Arial"/>
                <a:sym typeface="Arial"/>
              </a:rPr>
              <a:t>El proceso es el siguiente:</a:t>
            </a:r>
            <a:endParaRPr sz="1600">
              <a:latin typeface="Arial"/>
              <a:ea typeface="Arial"/>
              <a:cs typeface="Arial"/>
              <a:sym typeface="Arial"/>
            </a:endParaRPr>
          </a:p>
          <a:p>
            <a:pPr indent="-330200" lvl="0" marL="457200" rtl="0" algn="l">
              <a:lnSpc>
                <a:spcPct val="115000"/>
              </a:lnSpc>
              <a:spcBef>
                <a:spcPts val="600"/>
              </a:spcBef>
              <a:spcAft>
                <a:spcPts val="0"/>
              </a:spcAft>
              <a:buClr>
                <a:schemeClr val="dk1"/>
              </a:buClr>
              <a:buSzPts val="1600"/>
              <a:buFont typeface="Arial"/>
              <a:buChar char="●"/>
            </a:pPr>
            <a:r>
              <a:rPr lang="es-MX" sz="1600">
                <a:latin typeface="Arial"/>
                <a:ea typeface="Arial"/>
                <a:cs typeface="Arial"/>
                <a:sym typeface="Arial"/>
              </a:rPr>
              <a:t>Se entrenan los modelos con las configuraciones definidas (activación, épocas y tamaño de batch).</a:t>
            </a:r>
            <a:endParaRPr sz="1600">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Font typeface="Roboto"/>
              <a:buChar char="●"/>
            </a:pPr>
            <a:r>
              <a:rPr lang="es-MX" sz="1600">
                <a:latin typeface="Arial"/>
                <a:ea typeface="Arial"/>
                <a:cs typeface="Arial"/>
                <a:sym typeface="Arial"/>
              </a:rPr>
              <a:t>Los resultados de cada configuración se almacenan en una lista llamada results, que contiene el valor de la pérdida (test_loss) y la precisión (test_accuracy) para cada configuración.</a:t>
            </a:r>
            <a:endParaRPr sz="1600">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Font typeface="Roboto"/>
              <a:buChar char="●"/>
            </a:pPr>
            <a:r>
              <a:rPr lang="es-MX" sz="1600">
                <a:latin typeface="Arial"/>
                <a:ea typeface="Arial"/>
                <a:cs typeface="Arial"/>
                <a:sym typeface="Arial"/>
              </a:rPr>
              <a:t>Las historias de entrenamiento de cada configuración se almacenan en histories para su posterior análisis.</a:t>
            </a:r>
            <a:endParaRPr sz="1600">
              <a:latin typeface="Arial"/>
              <a:ea typeface="Arial"/>
              <a:cs typeface="Arial"/>
              <a:sym typeface="Arial"/>
            </a:endParaRPr>
          </a:p>
          <a:p>
            <a:pPr indent="0" lvl="0" marL="0" rtl="0" algn="l">
              <a:lnSpc>
                <a:spcPct val="115000"/>
              </a:lnSpc>
              <a:spcBef>
                <a:spcPts val="600"/>
              </a:spcBef>
              <a:spcAft>
                <a:spcPts val="0"/>
              </a:spcAft>
              <a:buClr>
                <a:schemeClr val="dk1"/>
              </a:buClr>
              <a:buSzPts val="1100"/>
              <a:buFont typeface="Arial"/>
              <a:buNone/>
            </a:pPr>
            <a:r>
              <a:rPr lang="es-MX" sz="1600">
                <a:latin typeface="Arial"/>
                <a:ea typeface="Arial"/>
                <a:cs typeface="Arial"/>
                <a:sym typeface="Arial"/>
              </a:rPr>
              <a:t>Esta estructura permite realizar un seguimiento detallado del rendimiento de cada configuración en las distintas ejecuciones.</a:t>
            </a:r>
            <a:endParaRPr sz="1600">
              <a:latin typeface="Arial"/>
              <a:ea typeface="Arial"/>
              <a:cs typeface="Arial"/>
              <a:sym typeface="Arial"/>
            </a:endParaRPr>
          </a:p>
          <a:p>
            <a:pPr indent="0" lvl="0" marL="0" rtl="0" algn="l">
              <a:spcBef>
                <a:spcPts val="1000"/>
              </a:spcBef>
              <a:spcAft>
                <a:spcPts val="0"/>
              </a:spcAft>
              <a:buNone/>
            </a:pPr>
            <a:r>
              <a:t/>
            </a:r>
            <a:endParaRPr/>
          </a:p>
        </p:txBody>
      </p:sp>
      <p:sp>
        <p:nvSpPr>
          <p:cNvPr id="219" name="Google Shape;219;g3515a1fc40c_0_23"/>
          <p:cNvSpPr txBox="1"/>
          <p:nvPr>
            <p:ph type="title"/>
          </p:nvPr>
        </p:nvSpPr>
        <p:spPr>
          <a:xfrm>
            <a:off x="1294363" y="804519"/>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s-MX"/>
              <a:t>Almacenar los resultados y las historias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3515a1fc40c_0_32"/>
          <p:cNvSpPr txBox="1"/>
          <p:nvPr>
            <p:ph type="title"/>
          </p:nvPr>
        </p:nvSpPr>
        <p:spPr>
          <a:xfrm>
            <a:off x="1294363" y="540394"/>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s-MX"/>
              <a:t>Interpretación de los Valores de las Métricas para Mejorar el Modelo</a:t>
            </a:r>
            <a:endParaRPr/>
          </a:p>
        </p:txBody>
      </p:sp>
      <p:sp>
        <p:nvSpPr>
          <p:cNvPr id="226" name="Google Shape;226;g3515a1fc40c_0_32"/>
          <p:cNvSpPr txBox="1"/>
          <p:nvPr>
            <p:ph idx="1" type="body"/>
          </p:nvPr>
        </p:nvSpPr>
        <p:spPr>
          <a:xfrm>
            <a:off x="1294363" y="2015732"/>
            <a:ext cx="9603300" cy="3450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s-MX"/>
              <a:t>Las métricas obtenidas (Test Loss = 0.0898, Test Accuracy = 0.9803, F1 Score = 0.9803) indican un modelo altamente eficaz que está bien equilibrado en términos de precisión y recall. Sin embargo, se pueden mejorar ciertos aspectos, como la reducción del Test Loss mediante ajustes en la tasa de aprendizaje o técnicas avanzadas de regularización como L2 regularization o data augmentation.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3515a1fc40c_0_41"/>
          <p:cNvSpPr txBox="1"/>
          <p:nvPr>
            <p:ph idx="1" type="body"/>
          </p:nvPr>
        </p:nvSpPr>
        <p:spPr>
          <a:xfrm>
            <a:off x="1355675" y="1637550"/>
            <a:ext cx="9110100" cy="2377200"/>
          </a:xfrm>
          <a:prstGeom prst="rect">
            <a:avLst/>
          </a:prstGeom>
        </p:spPr>
        <p:txBody>
          <a:bodyPr anchorCtr="0" anchor="t" bIns="45700" lIns="91425" spcFirstLastPara="1" rIns="91425" wrap="square" tIns="45700">
            <a:normAutofit lnSpcReduction="10000"/>
          </a:bodyPr>
          <a:lstStyle/>
          <a:p>
            <a:pPr indent="-345120" lvl="0" marL="457200" rtl="0" algn="l">
              <a:lnSpc>
                <a:spcPct val="115000"/>
              </a:lnSpc>
              <a:spcBef>
                <a:spcPts val="600"/>
              </a:spcBef>
              <a:spcAft>
                <a:spcPts val="0"/>
              </a:spcAft>
              <a:buClr>
                <a:schemeClr val="dk1"/>
              </a:buClr>
              <a:buSzPts val="1835"/>
              <a:buFont typeface="Roboto"/>
              <a:buChar char="●"/>
            </a:pPr>
            <a:r>
              <a:rPr lang="es-MX" sz="1834">
                <a:latin typeface="Arial"/>
                <a:ea typeface="Arial"/>
                <a:cs typeface="Arial"/>
                <a:sym typeface="Arial"/>
              </a:rPr>
              <a:t>Los resultados muestran que el modelo ha alcanzado un rendimiento muy alto con la configuración más óptima. Sin embargo, se puede explorar aún más la optimización de hiperparámetros para mejorar aún más el Test Loss sin sacrificar la precisión.</a:t>
            </a:r>
            <a:endParaRPr sz="1834">
              <a:latin typeface="Arial"/>
              <a:ea typeface="Arial"/>
              <a:cs typeface="Arial"/>
              <a:sym typeface="Arial"/>
            </a:endParaRPr>
          </a:p>
          <a:p>
            <a:pPr indent="0" lvl="0" marL="0" rtl="0" algn="l">
              <a:lnSpc>
                <a:spcPct val="115000"/>
              </a:lnSpc>
              <a:spcBef>
                <a:spcPts val="600"/>
              </a:spcBef>
              <a:spcAft>
                <a:spcPts val="0"/>
              </a:spcAft>
              <a:buNone/>
            </a:pPr>
            <a:r>
              <a:rPr lang="es-MX" sz="1834">
                <a:latin typeface="Arial"/>
                <a:ea typeface="Arial"/>
                <a:cs typeface="Arial"/>
                <a:sym typeface="Arial"/>
              </a:rPr>
              <a:t>A continuación, se presentan tablas comparativas que muestran el rendimiento con distintas configuraciones de funciones de activación y pérdida:</a:t>
            </a:r>
            <a:endParaRPr sz="1834">
              <a:latin typeface="Arial"/>
              <a:ea typeface="Arial"/>
              <a:cs typeface="Arial"/>
              <a:sym typeface="Arial"/>
            </a:endParaRPr>
          </a:p>
          <a:p>
            <a:pPr indent="0" lvl="0" marL="0" rtl="0" algn="l">
              <a:spcBef>
                <a:spcPts val="1000"/>
              </a:spcBef>
              <a:spcAft>
                <a:spcPts val="0"/>
              </a:spcAft>
              <a:buNone/>
            </a:pPr>
            <a:r>
              <a:t/>
            </a:r>
            <a:endParaRPr/>
          </a:p>
        </p:txBody>
      </p:sp>
      <p:sp>
        <p:nvSpPr>
          <p:cNvPr id="233" name="Google Shape;233;g3515a1fc40c_0_41"/>
          <p:cNvSpPr txBox="1"/>
          <p:nvPr>
            <p:ph type="title"/>
          </p:nvPr>
        </p:nvSpPr>
        <p:spPr>
          <a:xfrm>
            <a:off x="1222788" y="588444"/>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s-MX"/>
              <a:t>Análisis Comparativo</a:t>
            </a:r>
            <a:endParaRPr/>
          </a:p>
        </p:txBody>
      </p:sp>
      <p:pic>
        <p:nvPicPr>
          <p:cNvPr id="234" name="Google Shape;234;g3515a1fc40c_0_41"/>
          <p:cNvPicPr preferRelativeResize="0"/>
          <p:nvPr/>
        </p:nvPicPr>
        <p:blipFill>
          <a:blip r:embed="rId3">
            <a:alphaModFix/>
          </a:blip>
          <a:stretch>
            <a:fillRect/>
          </a:stretch>
        </p:blipFill>
        <p:spPr>
          <a:xfrm>
            <a:off x="2893225" y="3866850"/>
            <a:ext cx="6035000" cy="1743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3515a1fc40c_0_52"/>
          <p:cNvSpPr txBox="1"/>
          <p:nvPr>
            <p:ph type="title"/>
          </p:nvPr>
        </p:nvSpPr>
        <p:spPr>
          <a:xfrm>
            <a:off x="1294363" y="804519"/>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s-MX"/>
              <a:t>Elección de la Configuración Más Óptima</a:t>
            </a:r>
            <a:endParaRPr/>
          </a:p>
        </p:txBody>
      </p:sp>
      <p:sp>
        <p:nvSpPr>
          <p:cNvPr id="241" name="Google Shape;241;g3515a1fc40c_0_52"/>
          <p:cNvSpPr txBox="1"/>
          <p:nvPr>
            <p:ph idx="1" type="body"/>
          </p:nvPr>
        </p:nvSpPr>
        <p:spPr>
          <a:xfrm>
            <a:off x="1243225" y="1811300"/>
            <a:ext cx="9603300" cy="4210800"/>
          </a:xfrm>
          <a:prstGeom prst="rect">
            <a:avLst/>
          </a:prstGeom>
        </p:spPr>
        <p:txBody>
          <a:bodyPr anchorCtr="0" anchor="t" bIns="45700" lIns="91425" spcFirstLastPara="1" rIns="91425" wrap="square" tIns="45700">
            <a:normAutofit/>
          </a:bodyPr>
          <a:lstStyle/>
          <a:p>
            <a:pPr indent="0" lvl="0" marL="0" rtl="0" algn="l">
              <a:lnSpc>
                <a:spcPct val="115000"/>
              </a:lnSpc>
              <a:spcBef>
                <a:spcPts val="600"/>
              </a:spcBef>
              <a:spcAft>
                <a:spcPts val="0"/>
              </a:spcAft>
              <a:buClr>
                <a:schemeClr val="dk1"/>
              </a:buClr>
              <a:buSzPts val="1100"/>
              <a:buFont typeface="Arial"/>
              <a:buNone/>
            </a:pPr>
            <a:r>
              <a:rPr lang="es-MX" sz="1900">
                <a:latin typeface="Arial"/>
                <a:ea typeface="Arial"/>
                <a:cs typeface="Arial"/>
                <a:sym typeface="Arial"/>
              </a:rPr>
              <a:t>Tras revisar todas las configuraciones y resultados obtenidos, la configuración más </a:t>
            </a:r>
            <a:r>
              <a:rPr b="1" lang="es-MX" sz="1900">
                <a:latin typeface="Arial"/>
                <a:ea typeface="Arial"/>
                <a:cs typeface="Arial"/>
                <a:sym typeface="Arial"/>
              </a:rPr>
              <a:t>óptima</a:t>
            </a:r>
            <a:r>
              <a:rPr lang="es-MX" sz="1900">
                <a:latin typeface="Arial"/>
                <a:ea typeface="Arial"/>
                <a:cs typeface="Arial"/>
                <a:sym typeface="Arial"/>
              </a:rPr>
              <a:t> es:</a:t>
            </a:r>
            <a:endParaRPr sz="1900">
              <a:latin typeface="Arial"/>
              <a:ea typeface="Arial"/>
              <a:cs typeface="Arial"/>
              <a:sym typeface="Arial"/>
            </a:endParaRPr>
          </a:p>
          <a:p>
            <a:pPr indent="-349250" lvl="0" marL="457200" rtl="0" algn="l">
              <a:lnSpc>
                <a:spcPct val="115000"/>
              </a:lnSpc>
              <a:spcBef>
                <a:spcPts val="600"/>
              </a:spcBef>
              <a:spcAft>
                <a:spcPts val="0"/>
              </a:spcAft>
              <a:buClr>
                <a:schemeClr val="dk1"/>
              </a:buClr>
              <a:buSzPts val="1900"/>
              <a:buFont typeface="Roboto"/>
              <a:buChar char="●"/>
            </a:pPr>
            <a:r>
              <a:rPr b="1" lang="es-MX" sz="1900">
                <a:latin typeface="Arial"/>
                <a:ea typeface="Arial"/>
                <a:cs typeface="Arial"/>
                <a:sym typeface="Arial"/>
              </a:rPr>
              <a:t>Función de pérdida</a:t>
            </a:r>
            <a:r>
              <a:rPr lang="es-MX" sz="1900">
                <a:latin typeface="Arial"/>
                <a:ea typeface="Arial"/>
                <a:cs typeface="Arial"/>
                <a:sym typeface="Arial"/>
              </a:rPr>
              <a:t>: categorical_crossentropy</a:t>
            </a:r>
            <a:endParaRPr sz="1900">
              <a:latin typeface="Arial"/>
              <a:ea typeface="Arial"/>
              <a:cs typeface="Arial"/>
              <a:sym typeface="Arial"/>
            </a:endParaRPr>
          </a:p>
          <a:p>
            <a:pPr indent="-349250" lvl="0" marL="457200" rtl="0" algn="l">
              <a:lnSpc>
                <a:spcPct val="115000"/>
              </a:lnSpc>
              <a:spcBef>
                <a:spcPts val="0"/>
              </a:spcBef>
              <a:spcAft>
                <a:spcPts val="0"/>
              </a:spcAft>
              <a:buClr>
                <a:schemeClr val="dk1"/>
              </a:buClr>
              <a:buSzPts val="1900"/>
              <a:buFont typeface="Roboto"/>
              <a:buChar char="●"/>
            </a:pPr>
            <a:r>
              <a:rPr b="1" lang="es-MX" sz="1900">
                <a:latin typeface="Arial"/>
                <a:ea typeface="Arial"/>
                <a:cs typeface="Arial"/>
                <a:sym typeface="Arial"/>
              </a:rPr>
              <a:t>Activación</a:t>
            </a:r>
            <a:r>
              <a:rPr lang="es-MX" sz="1900">
                <a:latin typeface="Arial"/>
                <a:ea typeface="Arial"/>
                <a:cs typeface="Arial"/>
                <a:sym typeface="Arial"/>
              </a:rPr>
              <a:t>: sigmoid (o tanh, ya que ambas mostraron rendimientos similares)</a:t>
            </a:r>
            <a:endParaRPr sz="1900">
              <a:latin typeface="Arial"/>
              <a:ea typeface="Arial"/>
              <a:cs typeface="Arial"/>
              <a:sym typeface="Arial"/>
            </a:endParaRPr>
          </a:p>
          <a:p>
            <a:pPr indent="-349250" lvl="0" marL="457200" rtl="0" algn="l">
              <a:lnSpc>
                <a:spcPct val="115000"/>
              </a:lnSpc>
              <a:spcBef>
                <a:spcPts val="0"/>
              </a:spcBef>
              <a:spcAft>
                <a:spcPts val="0"/>
              </a:spcAft>
              <a:buClr>
                <a:schemeClr val="dk1"/>
              </a:buClr>
              <a:buSzPts val="1900"/>
              <a:buFont typeface="Roboto"/>
              <a:buChar char="●"/>
            </a:pPr>
            <a:r>
              <a:rPr b="1" lang="es-MX" sz="1900">
                <a:latin typeface="Arial"/>
                <a:ea typeface="Arial"/>
                <a:cs typeface="Arial"/>
                <a:sym typeface="Arial"/>
              </a:rPr>
              <a:t>Dropout</a:t>
            </a:r>
            <a:r>
              <a:rPr lang="es-MX" sz="1900">
                <a:latin typeface="Arial"/>
                <a:ea typeface="Arial"/>
                <a:cs typeface="Arial"/>
                <a:sym typeface="Arial"/>
              </a:rPr>
              <a:t>: </a:t>
            </a:r>
            <a:r>
              <a:rPr b="1" lang="es-MX" sz="1900">
                <a:latin typeface="Arial"/>
                <a:ea typeface="Arial"/>
                <a:cs typeface="Arial"/>
                <a:sym typeface="Arial"/>
              </a:rPr>
              <a:t>True</a:t>
            </a:r>
            <a:endParaRPr b="1" sz="1900">
              <a:latin typeface="Arial"/>
              <a:ea typeface="Arial"/>
              <a:cs typeface="Arial"/>
              <a:sym typeface="Arial"/>
            </a:endParaRPr>
          </a:p>
          <a:p>
            <a:pPr indent="-349250" lvl="0" marL="457200" rtl="0" algn="l">
              <a:lnSpc>
                <a:spcPct val="115000"/>
              </a:lnSpc>
              <a:spcBef>
                <a:spcPts val="0"/>
              </a:spcBef>
              <a:spcAft>
                <a:spcPts val="0"/>
              </a:spcAft>
              <a:buClr>
                <a:schemeClr val="dk1"/>
              </a:buClr>
              <a:buSzPts val="1900"/>
              <a:buFont typeface="Roboto"/>
              <a:buChar char="●"/>
            </a:pPr>
            <a:r>
              <a:rPr b="1" lang="es-MX" sz="1900">
                <a:latin typeface="Arial"/>
                <a:ea typeface="Arial"/>
                <a:cs typeface="Arial"/>
                <a:sym typeface="Arial"/>
              </a:rPr>
              <a:t>Épocas</a:t>
            </a:r>
            <a:r>
              <a:rPr lang="es-MX" sz="1900">
                <a:latin typeface="Arial"/>
                <a:ea typeface="Arial"/>
                <a:cs typeface="Arial"/>
                <a:sym typeface="Arial"/>
              </a:rPr>
              <a:t>: 30</a:t>
            </a:r>
            <a:endParaRPr sz="1900">
              <a:latin typeface="Arial"/>
              <a:ea typeface="Arial"/>
              <a:cs typeface="Arial"/>
              <a:sym typeface="Arial"/>
            </a:endParaRPr>
          </a:p>
          <a:p>
            <a:pPr indent="-349250" lvl="0" marL="457200" rtl="0" algn="l">
              <a:lnSpc>
                <a:spcPct val="115000"/>
              </a:lnSpc>
              <a:spcBef>
                <a:spcPts val="0"/>
              </a:spcBef>
              <a:spcAft>
                <a:spcPts val="0"/>
              </a:spcAft>
              <a:buClr>
                <a:schemeClr val="dk1"/>
              </a:buClr>
              <a:buSzPts val="1900"/>
              <a:buFont typeface="Roboto"/>
              <a:buChar char="●"/>
            </a:pPr>
            <a:r>
              <a:rPr b="1" lang="es-MX" sz="1900">
                <a:latin typeface="Arial"/>
                <a:ea typeface="Arial"/>
                <a:cs typeface="Arial"/>
                <a:sym typeface="Arial"/>
              </a:rPr>
              <a:t>Batch Size</a:t>
            </a:r>
            <a:r>
              <a:rPr lang="es-MX" sz="1900">
                <a:latin typeface="Arial"/>
                <a:ea typeface="Arial"/>
                <a:cs typeface="Arial"/>
                <a:sym typeface="Arial"/>
              </a:rPr>
              <a:t>: 128</a:t>
            </a:r>
            <a:endParaRPr sz="1900">
              <a:latin typeface="Arial"/>
              <a:ea typeface="Arial"/>
              <a:cs typeface="Arial"/>
              <a:sym typeface="Arial"/>
            </a:endParaRPr>
          </a:p>
          <a:p>
            <a:pPr indent="0" lvl="0" marL="0" rtl="0" algn="l">
              <a:lnSpc>
                <a:spcPct val="115000"/>
              </a:lnSpc>
              <a:spcBef>
                <a:spcPts val="600"/>
              </a:spcBef>
              <a:spcAft>
                <a:spcPts val="0"/>
              </a:spcAft>
              <a:buClr>
                <a:schemeClr val="dk1"/>
              </a:buClr>
              <a:buSzPts val="1100"/>
              <a:buFont typeface="Arial"/>
              <a:buNone/>
            </a:pPr>
            <a:r>
              <a:rPr lang="es-MX" sz="1900">
                <a:latin typeface="Arial"/>
                <a:ea typeface="Arial"/>
                <a:cs typeface="Arial"/>
                <a:sym typeface="Arial"/>
              </a:rPr>
              <a:t>Esta configuración combina un bajo Test Loss con alta precisión, siendo efectiva para tareas de clasificación multiclase, como se demuestra con los resultados obtenidos en el dataset MNIST.</a:t>
            </a:r>
            <a:endParaRPr sz="1900">
              <a:latin typeface="Arial"/>
              <a:ea typeface="Arial"/>
              <a:cs typeface="Arial"/>
              <a:sym typeface="Arial"/>
            </a:endParaRPr>
          </a:p>
          <a:p>
            <a:pPr indent="0" lvl="0" marL="0" rtl="0" algn="l">
              <a:spcBef>
                <a:spcPts val="1000"/>
              </a:spcBef>
              <a:spcAft>
                <a:spcPts val="0"/>
              </a:spcAft>
              <a:buNone/>
            </a:pPr>
            <a:r>
              <a:t/>
            </a:r>
            <a:endParaRPr b="1" sz="3316">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45000"/>
          </a:blip>
          <a:stretch>
            <a:fillRect/>
          </a:stretch>
        </a:blipFill>
      </p:bgPr>
    </p:bg>
    <p:spTree>
      <p:nvGrpSpPr>
        <p:cNvPr id="108" name="Shape 108"/>
        <p:cNvGrpSpPr/>
        <p:nvPr/>
      </p:nvGrpSpPr>
      <p:grpSpPr>
        <a:xfrm>
          <a:off x="0" y="0"/>
          <a:ext cx="0" cy="0"/>
          <a:chOff x="0" y="0"/>
          <a:chExt cx="0" cy="0"/>
        </a:xfrm>
      </p:grpSpPr>
      <p:sp>
        <p:nvSpPr>
          <p:cNvPr id="109" name="Google Shape;109;p2"/>
          <p:cNvSpPr txBox="1"/>
          <p:nvPr>
            <p:ph type="title"/>
          </p:nvPr>
        </p:nvSpPr>
        <p:spPr>
          <a:xfrm>
            <a:off x="1294363"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s-MX"/>
              <a:t>INTRODUCCIÓN</a:t>
            </a:r>
            <a:endParaRPr/>
          </a:p>
        </p:txBody>
      </p:sp>
      <p:pic>
        <p:nvPicPr>
          <p:cNvPr descr="Icono de bombilla" id="110" name="Google Shape;110;p2"/>
          <p:cNvPicPr preferRelativeResize="0"/>
          <p:nvPr/>
        </p:nvPicPr>
        <p:blipFill rotWithShape="1">
          <a:blip r:embed="rId4">
            <a:alphaModFix/>
          </a:blip>
          <a:srcRect b="0" l="0" r="0" t="0"/>
          <a:stretch/>
        </p:blipFill>
        <p:spPr>
          <a:xfrm>
            <a:off x="10028262" y="206686"/>
            <a:ext cx="1122450" cy="1122450"/>
          </a:xfrm>
          <a:prstGeom prst="rect">
            <a:avLst/>
          </a:prstGeom>
          <a:noFill/>
          <a:ln>
            <a:noFill/>
          </a:ln>
        </p:spPr>
      </p:pic>
      <p:sp>
        <p:nvSpPr>
          <p:cNvPr id="111" name="Google Shape;111;p2"/>
          <p:cNvSpPr/>
          <p:nvPr/>
        </p:nvSpPr>
        <p:spPr>
          <a:xfrm>
            <a:off x="1483575" y="1627439"/>
            <a:ext cx="9339900" cy="42273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0" i="0" lang="es-MX" sz="1800" u="none" cap="none" strike="noStrike">
                <a:solidFill>
                  <a:schemeClr val="dk1"/>
                </a:solidFill>
                <a:latin typeface="Arial"/>
                <a:ea typeface="Arial"/>
                <a:cs typeface="Arial"/>
                <a:sym typeface="Arial"/>
              </a:rPr>
              <a:t>El objetivo de este proyecto es desarrollar un modelo de red neuronal artificial multicapa (MLP) para la clasificación de dígitos manuscritos del 0 al 9 utilizando el conjunto de datos MNIST. Este dataset contiene imágenes en escala de grises de 28x28 píxeles, con un total de 70.000 imágenes, divididas en 60.000 para entrenamiento y 10.000 para prueba.</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s-MX" sz="1800" u="none" cap="none" strike="noStrike">
                <a:solidFill>
                  <a:schemeClr val="dk1"/>
                </a:solidFill>
                <a:latin typeface="Arial"/>
                <a:ea typeface="Arial"/>
                <a:cs typeface="Arial"/>
                <a:sym typeface="Arial"/>
              </a:rPr>
              <a:t>Utilizaremos la biblioteca TensorFlow con Keras para implementar el modelo, incluyendo el preprocesamiento de datos, la configuración de hiperparámetros, el entrenamiento de la red y la evaluación de su desempeño mediante métricas como accuracy, precision, recall y F1-score.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s-MX" sz="1800" u="none" cap="none" strike="noStrike">
                <a:solidFill>
                  <a:schemeClr val="dk1"/>
                </a:solidFill>
                <a:latin typeface="Arial"/>
                <a:ea typeface="Arial"/>
                <a:cs typeface="Arial"/>
                <a:sym typeface="Arial"/>
              </a:rPr>
              <a:t>Este trabajo busca aplicar los fundamentos del Deep Learning, experimentando con funciones de activación, regularización y técnicas de optimización para mejorar el desempeño de nuestro modelo.</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Gill Sans"/>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3515a1fc40c_0_64"/>
          <p:cNvSpPr txBox="1"/>
          <p:nvPr>
            <p:ph idx="1" type="body"/>
          </p:nvPr>
        </p:nvSpPr>
        <p:spPr>
          <a:xfrm>
            <a:off x="1115700" y="1717050"/>
            <a:ext cx="9960600" cy="4364400"/>
          </a:xfrm>
          <a:prstGeom prst="rect">
            <a:avLst/>
          </a:prstGeom>
        </p:spPr>
        <p:txBody>
          <a:bodyPr anchorCtr="0" anchor="t" bIns="45700" lIns="91425" spcFirstLastPara="1" rIns="91425" wrap="square" tIns="45700">
            <a:normAutofit fontScale="92500" lnSpcReduction="20000"/>
          </a:bodyPr>
          <a:lstStyle/>
          <a:p>
            <a:pPr indent="0" lvl="0" marL="0" rtl="0" algn="l">
              <a:lnSpc>
                <a:spcPct val="115000"/>
              </a:lnSpc>
              <a:spcBef>
                <a:spcPts val="1200"/>
              </a:spcBef>
              <a:spcAft>
                <a:spcPts val="0"/>
              </a:spcAft>
              <a:buClr>
                <a:schemeClr val="dk1"/>
              </a:buClr>
              <a:buSzPct val="60837"/>
              <a:buFont typeface="Arial"/>
              <a:buNone/>
            </a:pPr>
            <a:r>
              <a:rPr lang="es-MX" sz="1808">
                <a:latin typeface="Arial"/>
                <a:ea typeface="Arial"/>
                <a:cs typeface="Arial"/>
                <a:sym typeface="Arial"/>
              </a:rPr>
              <a:t>A lo largo del desarrollo del proyecto, se evidenció la importancia de una correcta selección de funciones de activación, técnicas de regularización y ajustes de hiperparámetros para optimizar el desempeño de redes neuronales. Cada decisión tomada impactó directamente en la capacidad del modelo para generalizar y obtener buenos resultados en datos no vistos.</a:t>
            </a:r>
            <a:endParaRPr sz="1808">
              <a:latin typeface="Arial"/>
              <a:ea typeface="Arial"/>
              <a:cs typeface="Arial"/>
              <a:sym typeface="Arial"/>
            </a:endParaRPr>
          </a:p>
          <a:p>
            <a:pPr indent="-328930" lvl="0" marL="457200" rtl="0" algn="l">
              <a:lnSpc>
                <a:spcPct val="115000"/>
              </a:lnSpc>
              <a:spcBef>
                <a:spcPts val="1200"/>
              </a:spcBef>
              <a:spcAft>
                <a:spcPts val="0"/>
              </a:spcAft>
              <a:buClr>
                <a:schemeClr val="dk1"/>
              </a:buClr>
              <a:buSzPct val="94469"/>
              <a:buChar char="●"/>
            </a:pPr>
            <a:r>
              <a:rPr lang="es-MX" sz="1808">
                <a:latin typeface="Arial"/>
                <a:ea typeface="Arial"/>
                <a:cs typeface="Arial"/>
                <a:sym typeface="Arial"/>
              </a:rPr>
              <a:t>La función de activación y el uso de Dropout impactan directamente en el rendimiento y la estabilidad del modelo.</a:t>
            </a:r>
            <a:br>
              <a:rPr lang="es-MX" sz="1808">
                <a:latin typeface="Arial"/>
                <a:ea typeface="Arial"/>
                <a:cs typeface="Arial"/>
                <a:sym typeface="Arial"/>
              </a:rPr>
            </a:br>
            <a:endParaRPr sz="1808">
              <a:latin typeface="Arial"/>
              <a:ea typeface="Arial"/>
              <a:cs typeface="Arial"/>
              <a:sym typeface="Arial"/>
            </a:endParaRPr>
          </a:p>
          <a:p>
            <a:pPr indent="-328930" lvl="0" marL="457200" rtl="0" algn="l">
              <a:lnSpc>
                <a:spcPct val="115000"/>
              </a:lnSpc>
              <a:spcBef>
                <a:spcPts val="0"/>
              </a:spcBef>
              <a:spcAft>
                <a:spcPts val="0"/>
              </a:spcAft>
              <a:buClr>
                <a:schemeClr val="dk1"/>
              </a:buClr>
              <a:buSzPct val="94469"/>
              <a:buChar char="●"/>
            </a:pPr>
            <a:r>
              <a:rPr lang="es-MX" sz="1808">
                <a:latin typeface="Arial"/>
                <a:ea typeface="Arial"/>
                <a:cs typeface="Arial"/>
                <a:sym typeface="Arial"/>
              </a:rPr>
              <a:t>Dropout mejoró la generalización, reduciendo el riesgo de sobreajuste.</a:t>
            </a:r>
            <a:br>
              <a:rPr lang="es-MX" sz="1808">
                <a:latin typeface="Arial"/>
                <a:ea typeface="Arial"/>
                <a:cs typeface="Arial"/>
                <a:sym typeface="Arial"/>
              </a:rPr>
            </a:br>
            <a:endParaRPr sz="1808">
              <a:latin typeface="Arial"/>
              <a:ea typeface="Arial"/>
              <a:cs typeface="Arial"/>
              <a:sym typeface="Arial"/>
            </a:endParaRPr>
          </a:p>
          <a:p>
            <a:pPr indent="-328930" lvl="0" marL="457200" rtl="0" algn="l">
              <a:lnSpc>
                <a:spcPct val="115000"/>
              </a:lnSpc>
              <a:spcBef>
                <a:spcPts val="0"/>
              </a:spcBef>
              <a:spcAft>
                <a:spcPts val="0"/>
              </a:spcAft>
              <a:buClr>
                <a:schemeClr val="dk1"/>
              </a:buClr>
              <a:buSzPct val="94469"/>
              <a:buChar char="●"/>
            </a:pPr>
            <a:r>
              <a:rPr lang="es-MX" sz="1808">
                <a:latin typeface="Arial"/>
                <a:ea typeface="Arial"/>
                <a:cs typeface="Arial"/>
                <a:sym typeface="Arial"/>
              </a:rPr>
              <a:t>La mejor configuración logró altos valores de accuracy, precision, recall y F1-Score, demostrando un modelo balanceado.</a:t>
            </a:r>
            <a:br>
              <a:rPr lang="es-MX" sz="1808">
                <a:latin typeface="Arial"/>
                <a:ea typeface="Arial"/>
                <a:cs typeface="Arial"/>
                <a:sym typeface="Arial"/>
              </a:rPr>
            </a:br>
            <a:endParaRPr sz="1808">
              <a:latin typeface="Arial"/>
              <a:ea typeface="Arial"/>
              <a:cs typeface="Arial"/>
              <a:sym typeface="Arial"/>
            </a:endParaRPr>
          </a:p>
          <a:p>
            <a:pPr indent="-328930" lvl="0" marL="457200" rtl="0" algn="l">
              <a:lnSpc>
                <a:spcPct val="115000"/>
              </a:lnSpc>
              <a:spcBef>
                <a:spcPts val="0"/>
              </a:spcBef>
              <a:spcAft>
                <a:spcPts val="0"/>
              </a:spcAft>
              <a:buClr>
                <a:schemeClr val="dk1"/>
              </a:buClr>
              <a:buSzPct val="94469"/>
              <a:buChar char="●"/>
            </a:pPr>
            <a:r>
              <a:rPr lang="es-MX" sz="1808">
                <a:latin typeface="Arial"/>
                <a:ea typeface="Arial"/>
                <a:cs typeface="Arial"/>
                <a:sym typeface="Arial"/>
              </a:rPr>
              <a:t>Ajustar adecuadamente los hiperparámetros es clave para optimizar el desempeño en tareas de clasificación.</a:t>
            </a:r>
            <a:endParaRPr sz="1808">
              <a:latin typeface="Arial"/>
              <a:ea typeface="Arial"/>
              <a:cs typeface="Arial"/>
              <a:sym typeface="Arial"/>
            </a:endParaRPr>
          </a:p>
          <a:p>
            <a:pPr indent="0" lvl="0" marL="0" rtl="0" algn="l">
              <a:lnSpc>
                <a:spcPct val="100000"/>
              </a:lnSpc>
              <a:spcBef>
                <a:spcPts val="1200"/>
              </a:spcBef>
              <a:spcAft>
                <a:spcPts val="0"/>
              </a:spcAft>
              <a:buNone/>
            </a:pPr>
            <a:r>
              <a:t/>
            </a:r>
            <a:endParaRPr sz="1200">
              <a:solidFill>
                <a:srgbClr val="E3E3E3"/>
              </a:solidFill>
              <a:highlight>
                <a:srgbClr val="383838"/>
              </a:highlight>
              <a:latin typeface="Roboto"/>
              <a:ea typeface="Roboto"/>
              <a:cs typeface="Roboto"/>
              <a:sym typeface="Roboto"/>
            </a:endParaRPr>
          </a:p>
          <a:p>
            <a:pPr indent="0" lvl="0" marL="0" rtl="0" algn="l">
              <a:spcBef>
                <a:spcPts val="1000"/>
              </a:spcBef>
              <a:spcAft>
                <a:spcPts val="0"/>
              </a:spcAft>
              <a:buNone/>
            </a:pPr>
            <a:r>
              <a:t/>
            </a:r>
            <a:endParaRPr/>
          </a:p>
        </p:txBody>
      </p:sp>
      <p:sp>
        <p:nvSpPr>
          <p:cNvPr id="248" name="Google Shape;248;g3515a1fc40c_0_64"/>
          <p:cNvSpPr txBox="1"/>
          <p:nvPr>
            <p:ph type="title"/>
          </p:nvPr>
        </p:nvSpPr>
        <p:spPr>
          <a:xfrm>
            <a:off x="1294363" y="804519"/>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s-MX"/>
              <a:t>Conclusión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ph type="title"/>
          </p:nvPr>
        </p:nvSpPr>
        <p:spPr>
          <a:xfrm>
            <a:off x="1294363"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s-MX"/>
              <a:t>Carga y Preprocesamiento de los Datos</a:t>
            </a:r>
            <a:endParaRPr/>
          </a:p>
        </p:txBody>
      </p:sp>
      <p:sp>
        <p:nvSpPr>
          <p:cNvPr id="118" name="Google Shape;118;p3"/>
          <p:cNvSpPr txBox="1"/>
          <p:nvPr>
            <p:ph idx="1" type="body"/>
          </p:nvPr>
        </p:nvSpPr>
        <p:spPr>
          <a:xfrm>
            <a:off x="1292250" y="1753800"/>
            <a:ext cx="5025600" cy="4194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600"/>
              </a:spcBef>
              <a:spcAft>
                <a:spcPts val="0"/>
              </a:spcAft>
              <a:buSzPts val="1946"/>
              <a:buNone/>
            </a:pPr>
            <a:r>
              <a:rPr lang="es-MX" sz="1500">
                <a:latin typeface="Arial"/>
                <a:ea typeface="Arial"/>
                <a:cs typeface="Arial"/>
                <a:sym typeface="Arial"/>
              </a:rPr>
              <a:t>Carga y forma de los datos</a:t>
            </a:r>
            <a:endParaRPr sz="1500">
              <a:latin typeface="Arial"/>
              <a:ea typeface="Arial"/>
              <a:cs typeface="Arial"/>
              <a:sym typeface="Arial"/>
            </a:endParaRPr>
          </a:p>
          <a:p>
            <a:pPr indent="0" lvl="0" marL="0" rtl="0" algn="l">
              <a:lnSpc>
                <a:spcPct val="115000"/>
              </a:lnSpc>
              <a:spcBef>
                <a:spcPts val="600"/>
              </a:spcBef>
              <a:spcAft>
                <a:spcPts val="0"/>
              </a:spcAft>
              <a:buSzPts val="1946"/>
              <a:buNone/>
            </a:pPr>
            <a:r>
              <a:rPr lang="es-MX" sz="1200">
                <a:latin typeface="Arial"/>
                <a:ea typeface="Arial"/>
                <a:cs typeface="Arial"/>
                <a:sym typeface="Arial"/>
              </a:rPr>
              <a:t>Al cargar el conjunto de datos MNIST, obtenemos las siguientes formas:</a:t>
            </a:r>
            <a:endParaRPr sz="1200">
              <a:latin typeface="Arial"/>
              <a:ea typeface="Arial"/>
              <a:cs typeface="Arial"/>
              <a:sym typeface="Arial"/>
            </a:endParaRPr>
          </a:p>
          <a:p>
            <a:pPr indent="-304800" lvl="0" marL="457200" rtl="0" algn="l">
              <a:lnSpc>
                <a:spcPct val="115000"/>
              </a:lnSpc>
              <a:spcBef>
                <a:spcPts val="600"/>
              </a:spcBef>
              <a:spcAft>
                <a:spcPts val="0"/>
              </a:spcAft>
              <a:buClr>
                <a:schemeClr val="dk1"/>
              </a:buClr>
              <a:buSzPts val="1200"/>
              <a:buFont typeface="Roboto"/>
              <a:buChar char="●"/>
            </a:pPr>
            <a:r>
              <a:rPr b="1" lang="es-MX" sz="1200">
                <a:latin typeface="Arial"/>
                <a:ea typeface="Arial"/>
                <a:cs typeface="Arial"/>
                <a:sym typeface="Arial"/>
              </a:rPr>
              <a:t>x_train: (60000, 28, 28)</a:t>
            </a:r>
            <a:br>
              <a:rPr b="1" lang="es-MX" sz="1200">
                <a:latin typeface="Arial"/>
                <a:ea typeface="Arial"/>
                <a:cs typeface="Arial"/>
                <a:sym typeface="Arial"/>
              </a:rPr>
            </a:br>
            <a:r>
              <a:rPr lang="es-MX" sz="1200">
                <a:latin typeface="Arial"/>
                <a:ea typeface="Arial"/>
                <a:cs typeface="Arial"/>
                <a:sym typeface="Arial"/>
              </a:rPr>
              <a:t>Contiene 60.000 imágenes de entrenamiento. Cada imagen es una matriz de 28x28 píxeles en escala de grises.</a:t>
            </a:r>
            <a:endParaRPr sz="1200">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Roboto"/>
              <a:buChar char="●"/>
            </a:pPr>
            <a:r>
              <a:rPr b="1" lang="es-MX" sz="1200">
                <a:latin typeface="Arial"/>
                <a:ea typeface="Arial"/>
                <a:cs typeface="Arial"/>
                <a:sym typeface="Arial"/>
              </a:rPr>
              <a:t>y_train: (60000,)</a:t>
            </a:r>
            <a:br>
              <a:rPr b="1" lang="es-MX" sz="1200">
                <a:latin typeface="Arial"/>
                <a:ea typeface="Arial"/>
                <a:cs typeface="Arial"/>
                <a:sym typeface="Arial"/>
              </a:rPr>
            </a:br>
            <a:r>
              <a:rPr lang="es-MX" sz="1200">
                <a:latin typeface="Arial"/>
                <a:ea typeface="Arial"/>
                <a:cs typeface="Arial"/>
                <a:sym typeface="Arial"/>
              </a:rPr>
              <a:t>Contiene las etiquetas correspondientes a cada imagen de entrenamiento. Cada valor es un número del 0 al 9 que representa el dígito manuscrito en la imagen.</a:t>
            </a:r>
            <a:endParaRPr sz="1200">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Roboto"/>
              <a:buChar char="●"/>
            </a:pPr>
            <a:r>
              <a:rPr b="1" lang="es-MX" sz="1200">
                <a:latin typeface="Arial"/>
                <a:ea typeface="Arial"/>
                <a:cs typeface="Arial"/>
                <a:sym typeface="Arial"/>
              </a:rPr>
              <a:t>x_test: (10000, 28, 28)</a:t>
            </a:r>
            <a:br>
              <a:rPr b="1" lang="es-MX" sz="1200">
                <a:latin typeface="Arial"/>
                <a:ea typeface="Arial"/>
                <a:cs typeface="Arial"/>
                <a:sym typeface="Arial"/>
              </a:rPr>
            </a:br>
            <a:r>
              <a:rPr lang="es-MX" sz="1200">
                <a:latin typeface="Arial"/>
                <a:ea typeface="Arial"/>
                <a:cs typeface="Arial"/>
                <a:sym typeface="Arial"/>
              </a:rPr>
              <a:t>Contiene 10.000 imágenes para pruebas. Cada una también es de 28x28 píxeles.</a:t>
            </a:r>
            <a:endParaRPr sz="1200">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Roboto"/>
              <a:buChar char="●"/>
            </a:pPr>
            <a:r>
              <a:rPr b="1" lang="es-MX" sz="1200">
                <a:latin typeface="Arial"/>
                <a:ea typeface="Arial"/>
                <a:cs typeface="Arial"/>
                <a:sym typeface="Arial"/>
              </a:rPr>
              <a:t>y_test: (10000,)</a:t>
            </a:r>
            <a:br>
              <a:rPr b="1" lang="es-MX" sz="1200">
                <a:latin typeface="Arial"/>
                <a:ea typeface="Arial"/>
                <a:cs typeface="Arial"/>
                <a:sym typeface="Arial"/>
              </a:rPr>
            </a:br>
            <a:r>
              <a:rPr lang="es-MX" sz="1200">
                <a:latin typeface="Arial"/>
                <a:ea typeface="Arial"/>
                <a:cs typeface="Arial"/>
                <a:sym typeface="Arial"/>
              </a:rPr>
              <a:t>Etiquetas para las imágenes de prueba, con valores del 0 al 9.</a:t>
            </a:r>
            <a:endParaRPr sz="1200">
              <a:latin typeface="Arial"/>
              <a:ea typeface="Arial"/>
              <a:cs typeface="Arial"/>
              <a:sym typeface="Arial"/>
            </a:endParaRPr>
          </a:p>
          <a:p>
            <a:pPr indent="0" lvl="0" marL="0" rtl="0" algn="l">
              <a:lnSpc>
                <a:spcPct val="115000"/>
              </a:lnSpc>
              <a:spcBef>
                <a:spcPts val="600"/>
              </a:spcBef>
              <a:spcAft>
                <a:spcPts val="600"/>
              </a:spcAft>
              <a:buSzPts val="1946"/>
              <a:buNone/>
            </a:pPr>
            <a:r>
              <a:rPr lang="es-MX" sz="1200">
                <a:latin typeface="Arial"/>
                <a:ea typeface="Arial"/>
                <a:cs typeface="Arial"/>
                <a:sym typeface="Arial"/>
              </a:rPr>
              <a:t>En resumen, x_train y x_test contienen las imágenes, mientras que y_train y y_test contienen las clases (etiquetas) correspondientes.</a:t>
            </a:r>
            <a:endParaRPr>
              <a:solidFill>
                <a:srgbClr val="000000"/>
              </a:solidFill>
            </a:endParaRPr>
          </a:p>
        </p:txBody>
      </p:sp>
      <p:pic>
        <p:nvPicPr>
          <p:cNvPr descr="Icono de bombilla" id="119" name="Google Shape;119;p3"/>
          <p:cNvPicPr preferRelativeResize="0"/>
          <p:nvPr/>
        </p:nvPicPr>
        <p:blipFill rotWithShape="1">
          <a:blip r:embed="rId3">
            <a:alphaModFix/>
          </a:blip>
          <a:srcRect b="0" l="0" r="0" t="0"/>
          <a:stretch/>
        </p:blipFill>
        <p:spPr>
          <a:xfrm>
            <a:off x="10028262" y="206686"/>
            <a:ext cx="1122450" cy="1122450"/>
          </a:xfrm>
          <a:prstGeom prst="rect">
            <a:avLst/>
          </a:prstGeom>
          <a:noFill/>
          <a:ln>
            <a:noFill/>
          </a:ln>
        </p:spPr>
      </p:pic>
      <p:pic>
        <p:nvPicPr>
          <p:cNvPr id="120" name="Google Shape;120;p3" title="imagen_2025-04-27_164322770.png"/>
          <p:cNvPicPr preferRelativeResize="0"/>
          <p:nvPr/>
        </p:nvPicPr>
        <p:blipFill rotWithShape="1">
          <a:blip r:embed="rId4">
            <a:alphaModFix/>
          </a:blip>
          <a:srcRect b="0" l="0" r="0" t="0"/>
          <a:stretch/>
        </p:blipFill>
        <p:spPr>
          <a:xfrm>
            <a:off x="6667525" y="2457925"/>
            <a:ext cx="4038600" cy="2733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type="title"/>
          </p:nvPr>
        </p:nvSpPr>
        <p:spPr>
          <a:xfrm>
            <a:off x="1294363" y="804519"/>
            <a:ext cx="9603300" cy="1049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s-MX"/>
              <a:t>Visualización del dataset</a:t>
            </a:r>
            <a:endParaRPr/>
          </a:p>
        </p:txBody>
      </p:sp>
      <p:pic>
        <p:nvPicPr>
          <p:cNvPr id="126" name="Google Shape;126;p4" title="imagen_2025-04-27_164728683.png"/>
          <p:cNvPicPr preferRelativeResize="0"/>
          <p:nvPr/>
        </p:nvPicPr>
        <p:blipFill rotWithShape="1">
          <a:blip r:embed="rId3">
            <a:alphaModFix/>
          </a:blip>
          <a:srcRect b="0" l="0" r="0" t="0"/>
          <a:stretch/>
        </p:blipFill>
        <p:spPr>
          <a:xfrm>
            <a:off x="3583750" y="1853613"/>
            <a:ext cx="4362450" cy="2162175"/>
          </a:xfrm>
          <a:prstGeom prst="rect">
            <a:avLst/>
          </a:prstGeom>
          <a:noFill/>
          <a:ln>
            <a:noFill/>
          </a:ln>
        </p:spPr>
      </p:pic>
      <p:pic>
        <p:nvPicPr>
          <p:cNvPr id="127" name="Google Shape;127;p4" title="imagen_2025-04-27_164756356.png"/>
          <p:cNvPicPr preferRelativeResize="0"/>
          <p:nvPr/>
        </p:nvPicPr>
        <p:blipFill rotWithShape="1">
          <a:blip r:embed="rId4">
            <a:alphaModFix/>
          </a:blip>
          <a:srcRect b="0" l="0" r="0" t="0"/>
          <a:stretch/>
        </p:blipFill>
        <p:spPr>
          <a:xfrm>
            <a:off x="2420425" y="4370025"/>
            <a:ext cx="6791325" cy="1495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ph type="title"/>
          </p:nvPr>
        </p:nvSpPr>
        <p:spPr>
          <a:xfrm>
            <a:off x="1294363" y="804519"/>
            <a:ext cx="9603300" cy="1049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s-MX"/>
              <a:t>Normalización de las imagenes</a:t>
            </a:r>
            <a:endParaRPr/>
          </a:p>
        </p:txBody>
      </p:sp>
      <p:pic>
        <p:nvPicPr>
          <p:cNvPr descr="Icono de engranaje" id="134" name="Google Shape;134;p5"/>
          <p:cNvPicPr preferRelativeResize="0"/>
          <p:nvPr/>
        </p:nvPicPr>
        <p:blipFill rotWithShape="1">
          <a:blip r:embed="rId3">
            <a:alphaModFix/>
          </a:blip>
          <a:srcRect b="0" l="0" r="0" t="0"/>
          <a:stretch/>
        </p:blipFill>
        <p:spPr>
          <a:xfrm>
            <a:off x="9916904" y="243287"/>
            <a:ext cx="1122450" cy="1122450"/>
          </a:xfrm>
          <a:prstGeom prst="rect">
            <a:avLst/>
          </a:prstGeom>
          <a:noFill/>
          <a:ln>
            <a:noFill/>
          </a:ln>
        </p:spPr>
      </p:pic>
      <p:sp>
        <p:nvSpPr>
          <p:cNvPr id="135" name="Google Shape;135;p5"/>
          <p:cNvSpPr txBox="1"/>
          <p:nvPr>
            <p:ph idx="2" type="body"/>
          </p:nvPr>
        </p:nvSpPr>
        <p:spPr>
          <a:xfrm>
            <a:off x="6166679" y="2062318"/>
            <a:ext cx="4645200" cy="34416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1600"/>
              <a:buNone/>
            </a:pPr>
            <a:r>
              <a:rPr lang="es-MX" sz="1600">
                <a:latin typeface="Arial"/>
                <a:ea typeface="Arial"/>
                <a:cs typeface="Arial"/>
                <a:sym typeface="Arial"/>
              </a:rPr>
              <a:t>La red neuronal MLP espera vectores como entrada, no matrices. Por eso, cada imagen de 28x28 se convierte en un vector de 784 valores.</a:t>
            </a:r>
            <a:endParaRPr sz="1400">
              <a:latin typeface="Arial"/>
              <a:ea typeface="Arial"/>
              <a:cs typeface="Arial"/>
              <a:sym typeface="Arial"/>
            </a:endParaRPr>
          </a:p>
          <a:p>
            <a:pPr indent="0" lvl="0" marL="0" rtl="0" algn="l">
              <a:lnSpc>
                <a:spcPct val="120000"/>
              </a:lnSpc>
              <a:spcBef>
                <a:spcPts val="1000"/>
              </a:spcBef>
              <a:spcAft>
                <a:spcPts val="0"/>
              </a:spcAft>
              <a:buSzPts val="1600"/>
              <a:buNone/>
            </a:pPr>
            <a:r>
              <a:t/>
            </a:r>
            <a:endParaRPr/>
          </a:p>
          <a:p>
            <a:pPr indent="0" lvl="0" marL="0" rtl="0" algn="l">
              <a:lnSpc>
                <a:spcPct val="120000"/>
              </a:lnSpc>
              <a:spcBef>
                <a:spcPts val="1000"/>
              </a:spcBef>
              <a:spcAft>
                <a:spcPts val="0"/>
              </a:spcAft>
              <a:buSzPts val="1600"/>
              <a:buNone/>
            </a:pPr>
            <a:r>
              <a:t/>
            </a:r>
            <a:endParaRPr/>
          </a:p>
        </p:txBody>
      </p:sp>
      <p:sp>
        <p:nvSpPr>
          <p:cNvPr id="136" name="Google Shape;136;p5"/>
          <p:cNvSpPr txBox="1"/>
          <p:nvPr/>
        </p:nvSpPr>
        <p:spPr>
          <a:xfrm>
            <a:off x="5048983" y="5510822"/>
            <a:ext cx="5901227" cy="778485"/>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1400"/>
              <a:buFont typeface="Arial"/>
              <a:buNone/>
            </a:pPr>
            <a:r>
              <a:t/>
            </a:r>
            <a:endParaRPr b="0" i="0" sz="1400" u="none" cap="none" strike="noStrike">
              <a:solidFill>
                <a:schemeClr val="dk1"/>
              </a:solidFill>
              <a:latin typeface="Gill Sans"/>
              <a:ea typeface="Gill Sans"/>
              <a:cs typeface="Gill Sans"/>
              <a:sym typeface="Gill Sans"/>
            </a:endParaRPr>
          </a:p>
        </p:txBody>
      </p:sp>
      <p:sp>
        <p:nvSpPr>
          <p:cNvPr id="137" name="Google Shape;137;p5"/>
          <p:cNvSpPr txBox="1"/>
          <p:nvPr>
            <p:ph idx="1" type="body"/>
          </p:nvPr>
        </p:nvSpPr>
        <p:spPr>
          <a:xfrm>
            <a:off x="1345464" y="2062328"/>
            <a:ext cx="4645200" cy="34485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1000"/>
              </a:spcBef>
              <a:spcAft>
                <a:spcPts val="0"/>
              </a:spcAft>
              <a:buSzPts val="1800"/>
              <a:buNone/>
            </a:pPr>
            <a:r>
              <a:rPr lang="es-MX" sz="1600">
                <a:latin typeface="Arial"/>
                <a:ea typeface="Arial"/>
                <a:cs typeface="Arial"/>
                <a:sym typeface="Arial"/>
              </a:rPr>
              <a:t>Las redes neuronales funcionan mejor cuando los datos de entrada están normalizados. Como los valores de los píxeles van de 0 a 255, se dividen entre 255 para que queden en un rango de 0 a 1.</a:t>
            </a:r>
            <a:endParaRPr sz="1800"/>
          </a:p>
        </p:txBody>
      </p:sp>
      <p:pic>
        <p:nvPicPr>
          <p:cNvPr id="138" name="Google Shape;138;p5" title="imagen_2025-04-27_165331566.png"/>
          <p:cNvPicPr preferRelativeResize="0"/>
          <p:nvPr/>
        </p:nvPicPr>
        <p:blipFill rotWithShape="1">
          <a:blip r:embed="rId4">
            <a:alphaModFix/>
          </a:blip>
          <a:srcRect b="0" l="0" r="0" t="0"/>
          <a:stretch/>
        </p:blipFill>
        <p:spPr>
          <a:xfrm>
            <a:off x="1587987" y="3842925"/>
            <a:ext cx="3894475" cy="735875"/>
          </a:xfrm>
          <a:prstGeom prst="rect">
            <a:avLst/>
          </a:prstGeom>
          <a:noFill/>
          <a:ln>
            <a:noFill/>
          </a:ln>
        </p:spPr>
      </p:pic>
      <p:pic>
        <p:nvPicPr>
          <p:cNvPr id="139" name="Google Shape;139;p5" title="imagen_2025-04-27_165432659.png"/>
          <p:cNvPicPr preferRelativeResize="0"/>
          <p:nvPr/>
        </p:nvPicPr>
        <p:blipFill rotWithShape="1">
          <a:blip r:embed="rId5">
            <a:alphaModFix/>
          </a:blip>
          <a:srcRect b="0" l="0" r="0" t="0"/>
          <a:stretch/>
        </p:blipFill>
        <p:spPr>
          <a:xfrm>
            <a:off x="6621525" y="3863375"/>
            <a:ext cx="3735500" cy="694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
          <p:cNvSpPr txBox="1"/>
          <p:nvPr>
            <p:ph idx="2" type="body"/>
          </p:nvPr>
        </p:nvSpPr>
        <p:spPr>
          <a:xfrm>
            <a:off x="1294350" y="1666950"/>
            <a:ext cx="9168600" cy="35241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1000"/>
              </a:spcBef>
              <a:spcAft>
                <a:spcPts val="0"/>
              </a:spcAft>
              <a:buClr>
                <a:schemeClr val="dk1"/>
              </a:buClr>
              <a:buSzPts val="1100"/>
              <a:buFont typeface="Arial"/>
              <a:buNone/>
            </a:pPr>
            <a:r>
              <a:rPr lang="es-MX" sz="1591">
                <a:latin typeface="Arial"/>
                <a:ea typeface="Arial"/>
                <a:cs typeface="Arial"/>
                <a:sym typeface="Arial"/>
              </a:rPr>
              <a:t>Los resultados indican que el preprocesamiento de los datos se realizó correctamente:</a:t>
            </a:r>
            <a:endParaRPr sz="1591">
              <a:latin typeface="Arial"/>
              <a:ea typeface="Arial"/>
              <a:cs typeface="Arial"/>
              <a:sym typeface="Arial"/>
            </a:endParaRPr>
          </a:p>
          <a:p>
            <a:pPr indent="0" lvl="0" marL="0" rtl="0" algn="l">
              <a:lnSpc>
                <a:spcPct val="120000"/>
              </a:lnSpc>
              <a:spcBef>
                <a:spcPts val="1000"/>
              </a:spcBef>
              <a:spcAft>
                <a:spcPts val="0"/>
              </a:spcAft>
              <a:buClr>
                <a:schemeClr val="dk1"/>
              </a:buClr>
              <a:buSzPts val="1100"/>
              <a:buFont typeface="Arial"/>
              <a:buNone/>
            </a:pPr>
            <a:r>
              <a:rPr lang="es-MX" sz="1591">
                <a:latin typeface="Arial"/>
                <a:ea typeface="Arial"/>
                <a:cs typeface="Arial"/>
                <a:sym typeface="Arial"/>
              </a:rPr>
              <a:t>X_train tiene la forma (60000, 784), lo que significa que tienes 60,000 imágenes de entrenamiento, y cada una se ha aplanado correctamente a un vector de 784 valores (28x28 píxeles).</a:t>
            </a:r>
            <a:endParaRPr sz="1591">
              <a:latin typeface="Arial"/>
              <a:ea typeface="Arial"/>
              <a:cs typeface="Arial"/>
              <a:sym typeface="Arial"/>
            </a:endParaRPr>
          </a:p>
          <a:p>
            <a:pPr indent="0" lvl="0" marL="0" rtl="0" algn="l">
              <a:lnSpc>
                <a:spcPct val="120000"/>
              </a:lnSpc>
              <a:spcBef>
                <a:spcPts val="1000"/>
              </a:spcBef>
              <a:spcAft>
                <a:spcPts val="0"/>
              </a:spcAft>
              <a:buClr>
                <a:schemeClr val="dk1"/>
              </a:buClr>
              <a:buSzPts val="1100"/>
              <a:buFont typeface="Arial"/>
              <a:buNone/>
            </a:pPr>
            <a:r>
              <a:t/>
            </a:r>
            <a:endParaRPr sz="1591">
              <a:latin typeface="Arial"/>
              <a:ea typeface="Arial"/>
              <a:cs typeface="Arial"/>
              <a:sym typeface="Arial"/>
            </a:endParaRPr>
          </a:p>
          <a:p>
            <a:pPr indent="0" lvl="0" marL="0" rtl="0" algn="l">
              <a:lnSpc>
                <a:spcPct val="120000"/>
              </a:lnSpc>
              <a:spcBef>
                <a:spcPts val="1000"/>
              </a:spcBef>
              <a:spcAft>
                <a:spcPts val="0"/>
              </a:spcAft>
              <a:buClr>
                <a:schemeClr val="dk1"/>
              </a:buClr>
              <a:buSzPts val="1100"/>
              <a:buFont typeface="Arial"/>
              <a:buNone/>
            </a:pPr>
            <a:r>
              <a:rPr lang="es-MX" sz="1591">
                <a:latin typeface="Arial"/>
                <a:ea typeface="Arial"/>
                <a:cs typeface="Arial"/>
                <a:sym typeface="Arial"/>
              </a:rPr>
              <a:t>y_train_cat tiene la forma (60000, 10), lo que confirma que las etiquetas fueron convertidas correctamente a one-hot encoding, con 10 clases posibles (una para cada dígito del 0 al 9).</a:t>
            </a:r>
            <a:endParaRPr sz="1591">
              <a:latin typeface="Arial"/>
              <a:ea typeface="Arial"/>
              <a:cs typeface="Arial"/>
              <a:sym typeface="Arial"/>
            </a:endParaRPr>
          </a:p>
          <a:p>
            <a:pPr indent="0" lvl="0" marL="0" rtl="0" algn="l">
              <a:lnSpc>
                <a:spcPct val="120000"/>
              </a:lnSpc>
              <a:spcBef>
                <a:spcPts val="1000"/>
              </a:spcBef>
              <a:spcAft>
                <a:spcPts val="0"/>
              </a:spcAft>
              <a:buSzPts val="2000"/>
              <a:buNone/>
            </a:pPr>
            <a:r>
              <a:t/>
            </a:r>
            <a:endParaRPr/>
          </a:p>
        </p:txBody>
      </p:sp>
      <p:sp>
        <p:nvSpPr>
          <p:cNvPr id="145" name="Google Shape;145;p6"/>
          <p:cNvSpPr txBox="1"/>
          <p:nvPr>
            <p:ph type="title"/>
          </p:nvPr>
        </p:nvSpPr>
        <p:spPr>
          <a:xfrm>
            <a:off x="1294350" y="741269"/>
            <a:ext cx="9603300" cy="1049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s-MX"/>
              <a:t>Resultado preprocesamiento</a:t>
            </a:r>
            <a:endParaRPr/>
          </a:p>
        </p:txBody>
      </p:sp>
      <p:pic>
        <p:nvPicPr>
          <p:cNvPr descr="Icono de engranaje" id="146" name="Google Shape;146;p6"/>
          <p:cNvPicPr preferRelativeResize="0"/>
          <p:nvPr/>
        </p:nvPicPr>
        <p:blipFill rotWithShape="1">
          <a:blip r:embed="rId3">
            <a:alphaModFix/>
          </a:blip>
          <a:srcRect b="0" l="0" r="0" t="0"/>
          <a:stretch/>
        </p:blipFill>
        <p:spPr>
          <a:xfrm>
            <a:off x="9916904" y="243294"/>
            <a:ext cx="1122450" cy="1122450"/>
          </a:xfrm>
          <a:prstGeom prst="rect">
            <a:avLst/>
          </a:prstGeom>
          <a:noFill/>
          <a:ln>
            <a:noFill/>
          </a:ln>
        </p:spPr>
      </p:pic>
      <p:pic>
        <p:nvPicPr>
          <p:cNvPr id="147" name="Google Shape;147;p6"/>
          <p:cNvPicPr preferRelativeResize="0"/>
          <p:nvPr/>
        </p:nvPicPr>
        <p:blipFill>
          <a:blip r:embed="rId4">
            <a:alphaModFix/>
          </a:blip>
          <a:stretch>
            <a:fillRect/>
          </a:stretch>
        </p:blipFill>
        <p:spPr>
          <a:xfrm>
            <a:off x="3438100" y="4012250"/>
            <a:ext cx="4257675" cy="1228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3515a1fc40c_0_298"/>
          <p:cNvSpPr txBox="1"/>
          <p:nvPr>
            <p:ph idx="1" type="body"/>
          </p:nvPr>
        </p:nvSpPr>
        <p:spPr>
          <a:xfrm>
            <a:off x="1193850" y="1709325"/>
            <a:ext cx="10089300" cy="4418400"/>
          </a:xfrm>
          <a:prstGeom prst="rect">
            <a:avLst/>
          </a:prstGeom>
        </p:spPr>
        <p:txBody>
          <a:bodyPr anchorCtr="0" anchor="t" bIns="45700" lIns="91425" spcFirstLastPara="1" rIns="91425" wrap="square" tIns="45700">
            <a:normAutofit fontScale="40000" lnSpcReduction="20000"/>
          </a:bodyPr>
          <a:lstStyle/>
          <a:p>
            <a:pPr indent="0" lvl="0" marL="0" rtl="0" algn="l">
              <a:lnSpc>
                <a:spcPct val="115000"/>
              </a:lnSpc>
              <a:spcBef>
                <a:spcPts val="1200"/>
              </a:spcBef>
              <a:spcAft>
                <a:spcPts val="0"/>
              </a:spcAft>
              <a:buNone/>
            </a:pPr>
            <a:r>
              <a:rPr b="1" lang="es-MX" sz="3826">
                <a:latin typeface="Arial"/>
                <a:ea typeface="Arial"/>
                <a:cs typeface="Arial"/>
                <a:sym typeface="Arial"/>
              </a:rPr>
              <a:t>Arquitectura:</a:t>
            </a:r>
            <a:endParaRPr b="1" sz="3826">
              <a:latin typeface="Arial"/>
              <a:ea typeface="Arial"/>
              <a:cs typeface="Arial"/>
              <a:sym typeface="Arial"/>
            </a:endParaRPr>
          </a:p>
          <a:p>
            <a:pPr indent="-325787" lvl="0" marL="457200" rtl="0" algn="l">
              <a:lnSpc>
                <a:spcPct val="115000"/>
              </a:lnSpc>
              <a:spcBef>
                <a:spcPts val="1200"/>
              </a:spcBef>
              <a:spcAft>
                <a:spcPts val="0"/>
              </a:spcAft>
              <a:buClr>
                <a:schemeClr val="dk1"/>
              </a:buClr>
              <a:buSzPct val="100000"/>
              <a:buChar char="●"/>
            </a:pPr>
            <a:r>
              <a:rPr lang="es-MX" sz="3826">
                <a:latin typeface="Arial"/>
                <a:ea typeface="Arial"/>
                <a:cs typeface="Arial"/>
                <a:sym typeface="Arial"/>
              </a:rPr>
              <a:t>Modelo secuencial construido con Keras (TensorFlow).</a:t>
            </a:r>
            <a:br>
              <a:rPr lang="es-MX" sz="3826">
                <a:latin typeface="Arial"/>
                <a:ea typeface="Arial"/>
                <a:cs typeface="Arial"/>
                <a:sym typeface="Arial"/>
              </a:rPr>
            </a:br>
            <a:endParaRPr sz="3826">
              <a:latin typeface="Arial"/>
              <a:ea typeface="Arial"/>
              <a:cs typeface="Arial"/>
              <a:sym typeface="Arial"/>
            </a:endParaRPr>
          </a:p>
          <a:p>
            <a:pPr indent="-325787" lvl="0" marL="457200" rtl="0" algn="l">
              <a:lnSpc>
                <a:spcPct val="115000"/>
              </a:lnSpc>
              <a:spcBef>
                <a:spcPts val="0"/>
              </a:spcBef>
              <a:spcAft>
                <a:spcPts val="0"/>
              </a:spcAft>
              <a:buClr>
                <a:schemeClr val="dk1"/>
              </a:buClr>
              <a:buSzPct val="100000"/>
              <a:buChar char="●"/>
            </a:pPr>
            <a:r>
              <a:rPr b="1" lang="es-MX" sz="3826">
                <a:latin typeface="Arial"/>
                <a:ea typeface="Arial"/>
                <a:cs typeface="Arial"/>
                <a:sym typeface="Arial"/>
              </a:rPr>
              <a:t>Entrada:</a:t>
            </a:r>
            <a:r>
              <a:rPr lang="es-MX" sz="3826">
                <a:latin typeface="Arial"/>
                <a:ea typeface="Arial"/>
                <a:cs typeface="Arial"/>
                <a:sym typeface="Arial"/>
              </a:rPr>
              <a:t> 784 nodos (imágenes MNIST aplanadas).</a:t>
            </a:r>
            <a:br>
              <a:rPr lang="es-MX" sz="3826">
                <a:latin typeface="Arial"/>
                <a:ea typeface="Arial"/>
                <a:cs typeface="Arial"/>
                <a:sym typeface="Arial"/>
              </a:rPr>
            </a:br>
            <a:endParaRPr sz="3826">
              <a:latin typeface="Arial"/>
              <a:ea typeface="Arial"/>
              <a:cs typeface="Arial"/>
              <a:sym typeface="Arial"/>
            </a:endParaRPr>
          </a:p>
          <a:p>
            <a:pPr indent="-325787" lvl="0" marL="457200" rtl="0" algn="l">
              <a:lnSpc>
                <a:spcPct val="115000"/>
              </a:lnSpc>
              <a:spcBef>
                <a:spcPts val="0"/>
              </a:spcBef>
              <a:spcAft>
                <a:spcPts val="0"/>
              </a:spcAft>
              <a:buClr>
                <a:schemeClr val="dk1"/>
              </a:buClr>
              <a:buSzPct val="100000"/>
              <a:buChar char="●"/>
            </a:pPr>
            <a:r>
              <a:rPr b="1" lang="es-MX" sz="3826">
                <a:latin typeface="Arial"/>
                <a:ea typeface="Arial"/>
                <a:cs typeface="Arial"/>
                <a:sym typeface="Arial"/>
              </a:rPr>
              <a:t>Capas Ocultas:</a:t>
            </a:r>
            <a:r>
              <a:rPr lang="es-MX" sz="3826">
                <a:latin typeface="Arial"/>
                <a:ea typeface="Arial"/>
                <a:cs typeface="Arial"/>
                <a:sym typeface="Arial"/>
              </a:rPr>
              <a:t> Dos capas densas (128 y 64 neuronas) con funciones de activación ReLU, Sigmoid o Tanh según la configuración.</a:t>
            </a:r>
            <a:br>
              <a:rPr lang="es-MX" sz="3826">
                <a:latin typeface="Arial"/>
                <a:ea typeface="Arial"/>
                <a:cs typeface="Arial"/>
                <a:sym typeface="Arial"/>
              </a:rPr>
            </a:br>
            <a:endParaRPr sz="3826">
              <a:latin typeface="Arial"/>
              <a:ea typeface="Arial"/>
              <a:cs typeface="Arial"/>
              <a:sym typeface="Arial"/>
            </a:endParaRPr>
          </a:p>
          <a:p>
            <a:pPr indent="-325787" lvl="0" marL="457200" rtl="0" algn="l">
              <a:lnSpc>
                <a:spcPct val="115000"/>
              </a:lnSpc>
              <a:spcBef>
                <a:spcPts val="0"/>
              </a:spcBef>
              <a:spcAft>
                <a:spcPts val="0"/>
              </a:spcAft>
              <a:buClr>
                <a:schemeClr val="dk1"/>
              </a:buClr>
              <a:buSzPct val="100000"/>
              <a:buChar char="●"/>
            </a:pPr>
            <a:r>
              <a:rPr b="1" lang="es-MX" sz="3826">
                <a:latin typeface="Arial"/>
                <a:ea typeface="Arial"/>
                <a:cs typeface="Arial"/>
                <a:sym typeface="Arial"/>
              </a:rPr>
              <a:t>Regularización:</a:t>
            </a:r>
            <a:r>
              <a:rPr lang="es-MX" sz="3826">
                <a:latin typeface="Arial"/>
                <a:ea typeface="Arial"/>
                <a:cs typeface="Arial"/>
                <a:sym typeface="Arial"/>
              </a:rPr>
              <a:t> Capa de Dropout (20%) opcional para reducir sobreajuste.</a:t>
            </a:r>
            <a:br>
              <a:rPr lang="es-MX" sz="3826">
                <a:latin typeface="Arial"/>
                <a:ea typeface="Arial"/>
                <a:cs typeface="Arial"/>
                <a:sym typeface="Arial"/>
              </a:rPr>
            </a:br>
            <a:endParaRPr sz="3826">
              <a:latin typeface="Arial"/>
              <a:ea typeface="Arial"/>
              <a:cs typeface="Arial"/>
              <a:sym typeface="Arial"/>
            </a:endParaRPr>
          </a:p>
          <a:p>
            <a:pPr indent="-325787" lvl="0" marL="457200" rtl="0" algn="l">
              <a:lnSpc>
                <a:spcPct val="115000"/>
              </a:lnSpc>
              <a:spcBef>
                <a:spcPts val="0"/>
              </a:spcBef>
              <a:spcAft>
                <a:spcPts val="0"/>
              </a:spcAft>
              <a:buClr>
                <a:schemeClr val="dk1"/>
              </a:buClr>
              <a:buSzPct val="100000"/>
              <a:buChar char="●"/>
            </a:pPr>
            <a:r>
              <a:rPr b="1" lang="es-MX" sz="3826">
                <a:latin typeface="Arial"/>
                <a:ea typeface="Arial"/>
                <a:cs typeface="Arial"/>
                <a:sym typeface="Arial"/>
              </a:rPr>
              <a:t>Salida:</a:t>
            </a:r>
            <a:r>
              <a:rPr lang="es-MX" sz="3826">
                <a:latin typeface="Arial"/>
                <a:ea typeface="Arial"/>
                <a:cs typeface="Arial"/>
                <a:sym typeface="Arial"/>
              </a:rPr>
              <a:t> 10 neuronas con activación Softmax (clasificación multiclase).</a:t>
            </a:r>
            <a:br>
              <a:rPr lang="es-MX" sz="3826">
                <a:latin typeface="Arial"/>
                <a:ea typeface="Arial"/>
                <a:cs typeface="Arial"/>
                <a:sym typeface="Arial"/>
              </a:rPr>
            </a:br>
            <a:endParaRPr sz="3826">
              <a:latin typeface="Arial"/>
              <a:ea typeface="Arial"/>
              <a:cs typeface="Arial"/>
              <a:sym typeface="Arial"/>
            </a:endParaRPr>
          </a:p>
          <a:p>
            <a:pPr indent="0" lvl="0" marL="0" rtl="0" algn="l">
              <a:lnSpc>
                <a:spcPct val="115000"/>
              </a:lnSpc>
              <a:spcBef>
                <a:spcPts val="1200"/>
              </a:spcBef>
              <a:spcAft>
                <a:spcPts val="0"/>
              </a:spcAft>
              <a:buNone/>
            </a:pPr>
            <a:r>
              <a:rPr b="1" lang="es-MX" sz="3826">
                <a:latin typeface="Arial"/>
                <a:ea typeface="Arial"/>
                <a:cs typeface="Arial"/>
                <a:sym typeface="Arial"/>
              </a:rPr>
              <a:t>Compilación:</a:t>
            </a:r>
            <a:endParaRPr b="1" sz="3826">
              <a:latin typeface="Arial"/>
              <a:ea typeface="Arial"/>
              <a:cs typeface="Arial"/>
              <a:sym typeface="Arial"/>
            </a:endParaRPr>
          </a:p>
          <a:p>
            <a:pPr indent="-325787" lvl="0" marL="457200" rtl="0" algn="l">
              <a:lnSpc>
                <a:spcPct val="115000"/>
              </a:lnSpc>
              <a:spcBef>
                <a:spcPts val="1200"/>
              </a:spcBef>
              <a:spcAft>
                <a:spcPts val="0"/>
              </a:spcAft>
              <a:buClr>
                <a:schemeClr val="dk1"/>
              </a:buClr>
              <a:buSzPct val="100000"/>
              <a:buChar char="●"/>
            </a:pPr>
            <a:r>
              <a:rPr lang="es-MX" sz="3826">
                <a:latin typeface="Arial"/>
                <a:ea typeface="Arial"/>
                <a:cs typeface="Arial"/>
                <a:sym typeface="Arial"/>
              </a:rPr>
              <a:t>Optimizador Adam (learning rate = 0.001).</a:t>
            </a:r>
            <a:br>
              <a:rPr lang="es-MX" sz="3826">
                <a:latin typeface="Arial"/>
                <a:ea typeface="Arial"/>
                <a:cs typeface="Arial"/>
                <a:sym typeface="Arial"/>
              </a:rPr>
            </a:br>
            <a:endParaRPr sz="3826">
              <a:latin typeface="Arial"/>
              <a:ea typeface="Arial"/>
              <a:cs typeface="Arial"/>
              <a:sym typeface="Arial"/>
            </a:endParaRPr>
          </a:p>
          <a:p>
            <a:pPr indent="-325787" lvl="0" marL="457200" rtl="0" algn="l">
              <a:lnSpc>
                <a:spcPct val="115000"/>
              </a:lnSpc>
              <a:spcBef>
                <a:spcPts val="0"/>
              </a:spcBef>
              <a:spcAft>
                <a:spcPts val="0"/>
              </a:spcAft>
              <a:buClr>
                <a:schemeClr val="dk1"/>
              </a:buClr>
              <a:buSzPct val="100000"/>
              <a:buChar char="●"/>
            </a:pPr>
            <a:r>
              <a:rPr lang="es-MX" sz="3826">
                <a:latin typeface="Arial"/>
                <a:ea typeface="Arial"/>
                <a:cs typeface="Arial"/>
                <a:sym typeface="Arial"/>
              </a:rPr>
              <a:t>Función de pérdida: Categorical Crossentropy o alternativa (MSE).</a:t>
            </a:r>
            <a:endParaRPr sz="3826">
              <a:latin typeface="Arial"/>
              <a:ea typeface="Arial"/>
              <a:cs typeface="Arial"/>
              <a:sym typeface="Arial"/>
            </a:endParaRPr>
          </a:p>
          <a:p>
            <a:pPr indent="0" lvl="0" marL="0" rtl="0" algn="l">
              <a:spcBef>
                <a:spcPts val="1200"/>
              </a:spcBef>
              <a:spcAft>
                <a:spcPts val="0"/>
              </a:spcAft>
              <a:buNone/>
            </a:pPr>
            <a:r>
              <a:t/>
            </a:r>
            <a:endParaRPr/>
          </a:p>
        </p:txBody>
      </p:sp>
      <p:sp>
        <p:nvSpPr>
          <p:cNvPr id="154" name="Google Shape;154;g3515a1fc40c_0_298"/>
          <p:cNvSpPr txBox="1"/>
          <p:nvPr>
            <p:ph type="title"/>
          </p:nvPr>
        </p:nvSpPr>
        <p:spPr>
          <a:xfrm>
            <a:off x="1294363" y="476994"/>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s-MX"/>
              <a:t>Construcción y Entrenamiento del Modelo (General)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3515a1fc40c_0_398"/>
          <p:cNvSpPr txBox="1"/>
          <p:nvPr>
            <p:ph idx="1" type="body"/>
          </p:nvPr>
        </p:nvSpPr>
        <p:spPr>
          <a:xfrm>
            <a:off x="1294375" y="1616450"/>
            <a:ext cx="9603300" cy="4247100"/>
          </a:xfrm>
          <a:prstGeom prst="rect">
            <a:avLst/>
          </a:prstGeom>
        </p:spPr>
        <p:txBody>
          <a:bodyPr anchorCtr="0" anchor="t" bIns="45700" lIns="91425" spcFirstLastPara="1" rIns="91425" wrap="square" tIns="45700">
            <a:normAutofit fontScale="85000" lnSpcReduction="20000"/>
          </a:bodyPr>
          <a:lstStyle/>
          <a:p>
            <a:pPr indent="0" lvl="0" marL="0" rtl="0" algn="l">
              <a:lnSpc>
                <a:spcPct val="115000"/>
              </a:lnSpc>
              <a:spcBef>
                <a:spcPts val="1200"/>
              </a:spcBef>
              <a:spcAft>
                <a:spcPts val="0"/>
              </a:spcAft>
              <a:buNone/>
            </a:pPr>
            <a:r>
              <a:rPr b="1" lang="es-MX" sz="1717">
                <a:latin typeface="Arial"/>
                <a:ea typeface="Arial"/>
                <a:cs typeface="Arial"/>
                <a:sym typeface="Arial"/>
              </a:rPr>
              <a:t>Entrenamiento:</a:t>
            </a:r>
            <a:endParaRPr b="1" sz="1717">
              <a:latin typeface="Arial"/>
              <a:ea typeface="Arial"/>
              <a:cs typeface="Arial"/>
              <a:sym typeface="Arial"/>
            </a:endParaRPr>
          </a:p>
          <a:p>
            <a:pPr indent="-321310" lvl="0" marL="457200" rtl="0" algn="l">
              <a:lnSpc>
                <a:spcPct val="115000"/>
              </a:lnSpc>
              <a:spcBef>
                <a:spcPts val="1200"/>
              </a:spcBef>
              <a:spcAft>
                <a:spcPts val="0"/>
              </a:spcAft>
              <a:buClr>
                <a:schemeClr val="dk1"/>
              </a:buClr>
              <a:buSzPct val="100000"/>
              <a:buChar char="●"/>
            </a:pPr>
            <a:r>
              <a:rPr lang="es-MX" sz="1717">
                <a:latin typeface="Arial"/>
                <a:ea typeface="Arial"/>
                <a:cs typeface="Arial"/>
                <a:sym typeface="Arial"/>
              </a:rPr>
              <a:t>Datos: (X_train, y_train), validación con (X_test, y_test).</a:t>
            </a:r>
            <a:br>
              <a:rPr lang="es-MX" sz="1717">
                <a:latin typeface="Arial"/>
                <a:ea typeface="Arial"/>
                <a:cs typeface="Arial"/>
                <a:sym typeface="Arial"/>
              </a:rPr>
            </a:br>
            <a:endParaRPr sz="1717">
              <a:latin typeface="Arial"/>
              <a:ea typeface="Arial"/>
              <a:cs typeface="Arial"/>
              <a:sym typeface="Arial"/>
            </a:endParaRPr>
          </a:p>
          <a:p>
            <a:pPr indent="-321310" lvl="0" marL="457200" rtl="0" algn="l">
              <a:lnSpc>
                <a:spcPct val="115000"/>
              </a:lnSpc>
              <a:spcBef>
                <a:spcPts val="0"/>
              </a:spcBef>
              <a:spcAft>
                <a:spcPts val="0"/>
              </a:spcAft>
              <a:buClr>
                <a:schemeClr val="dk1"/>
              </a:buClr>
              <a:buSzPct val="100000"/>
              <a:buChar char="●"/>
            </a:pPr>
            <a:r>
              <a:rPr lang="es-MX" sz="1717">
                <a:latin typeface="Arial"/>
                <a:ea typeface="Arial"/>
                <a:cs typeface="Arial"/>
                <a:sym typeface="Arial"/>
              </a:rPr>
              <a:t>Épocas y batch size configurables.</a:t>
            </a:r>
            <a:br>
              <a:rPr lang="es-MX" sz="1717">
                <a:latin typeface="Arial"/>
                <a:ea typeface="Arial"/>
                <a:cs typeface="Arial"/>
                <a:sym typeface="Arial"/>
              </a:rPr>
            </a:br>
            <a:endParaRPr sz="1717">
              <a:latin typeface="Arial"/>
              <a:ea typeface="Arial"/>
              <a:cs typeface="Arial"/>
              <a:sym typeface="Arial"/>
            </a:endParaRPr>
          </a:p>
          <a:p>
            <a:pPr indent="0" lvl="0" marL="0" rtl="0" algn="l">
              <a:lnSpc>
                <a:spcPct val="115000"/>
              </a:lnSpc>
              <a:spcBef>
                <a:spcPts val="1200"/>
              </a:spcBef>
              <a:spcAft>
                <a:spcPts val="0"/>
              </a:spcAft>
              <a:buNone/>
            </a:pPr>
            <a:r>
              <a:rPr b="1" lang="es-MX" sz="1717">
                <a:latin typeface="Arial"/>
                <a:ea typeface="Arial"/>
                <a:cs typeface="Arial"/>
                <a:sym typeface="Arial"/>
              </a:rPr>
              <a:t>Evaluación:</a:t>
            </a:r>
            <a:endParaRPr b="1" sz="1717">
              <a:latin typeface="Arial"/>
              <a:ea typeface="Arial"/>
              <a:cs typeface="Arial"/>
              <a:sym typeface="Arial"/>
            </a:endParaRPr>
          </a:p>
          <a:p>
            <a:pPr indent="-321310" lvl="0" marL="457200" rtl="0" algn="l">
              <a:lnSpc>
                <a:spcPct val="115000"/>
              </a:lnSpc>
              <a:spcBef>
                <a:spcPts val="1200"/>
              </a:spcBef>
              <a:spcAft>
                <a:spcPts val="0"/>
              </a:spcAft>
              <a:buClr>
                <a:schemeClr val="dk1"/>
              </a:buClr>
              <a:buSzPct val="100000"/>
              <a:buChar char="●"/>
            </a:pPr>
            <a:r>
              <a:rPr lang="es-MX" sz="1717">
                <a:latin typeface="Arial"/>
                <a:ea typeface="Arial"/>
                <a:cs typeface="Arial"/>
                <a:sym typeface="Arial"/>
              </a:rPr>
              <a:t>Métricas: Test Loss, Test Accuracy, Precisión, Recall, F1 Score (con Scikit-learn).</a:t>
            </a:r>
            <a:br>
              <a:rPr lang="es-MX" sz="1717">
                <a:latin typeface="Arial"/>
                <a:ea typeface="Arial"/>
                <a:cs typeface="Arial"/>
                <a:sym typeface="Arial"/>
              </a:rPr>
            </a:br>
            <a:endParaRPr sz="1717">
              <a:latin typeface="Arial"/>
              <a:ea typeface="Arial"/>
              <a:cs typeface="Arial"/>
              <a:sym typeface="Arial"/>
            </a:endParaRPr>
          </a:p>
          <a:p>
            <a:pPr indent="0" lvl="0" marL="0" rtl="0" algn="l">
              <a:lnSpc>
                <a:spcPct val="115000"/>
              </a:lnSpc>
              <a:spcBef>
                <a:spcPts val="1200"/>
              </a:spcBef>
              <a:spcAft>
                <a:spcPts val="0"/>
              </a:spcAft>
              <a:buNone/>
            </a:pPr>
            <a:r>
              <a:rPr b="1" lang="es-MX" sz="1717">
                <a:latin typeface="Arial"/>
                <a:ea typeface="Arial"/>
                <a:cs typeface="Arial"/>
                <a:sym typeface="Arial"/>
              </a:rPr>
              <a:t>Resultados:</a:t>
            </a:r>
            <a:endParaRPr b="1" sz="1717">
              <a:latin typeface="Arial"/>
              <a:ea typeface="Arial"/>
              <a:cs typeface="Arial"/>
              <a:sym typeface="Arial"/>
            </a:endParaRPr>
          </a:p>
          <a:p>
            <a:pPr indent="-321310" lvl="0" marL="457200" rtl="0" algn="l">
              <a:lnSpc>
                <a:spcPct val="115000"/>
              </a:lnSpc>
              <a:spcBef>
                <a:spcPts val="1200"/>
              </a:spcBef>
              <a:spcAft>
                <a:spcPts val="0"/>
              </a:spcAft>
              <a:buClr>
                <a:schemeClr val="dk1"/>
              </a:buClr>
              <a:buSzPct val="100000"/>
              <a:buChar char="●"/>
            </a:pPr>
            <a:r>
              <a:rPr lang="es-MX" sz="1717">
                <a:latin typeface="Arial"/>
                <a:ea typeface="Arial"/>
                <a:cs typeface="Arial"/>
                <a:sym typeface="Arial"/>
              </a:rPr>
              <a:t>En esta sección se presentan los resultados obtenidos con las diferentes funciones de activación.</a:t>
            </a:r>
            <a:br>
              <a:rPr lang="es-MX" sz="1717">
                <a:latin typeface="Arial"/>
                <a:ea typeface="Arial"/>
                <a:cs typeface="Arial"/>
                <a:sym typeface="Arial"/>
              </a:rPr>
            </a:br>
            <a:endParaRPr sz="1717">
              <a:latin typeface="Arial"/>
              <a:ea typeface="Arial"/>
              <a:cs typeface="Arial"/>
              <a:sym typeface="Arial"/>
            </a:endParaRPr>
          </a:p>
          <a:p>
            <a:pPr indent="-321310" lvl="0" marL="457200" rtl="0" algn="l">
              <a:lnSpc>
                <a:spcPct val="115000"/>
              </a:lnSpc>
              <a:spcBef>
                <a:spcPts val="0"/>
              </a:spcBef>
              <a:spcAft>
                <a:spcPts val="0"/>
              </a:spcAft>
              <a:buClr>
                <a:schemeClr val="dk1"/>
              </a:buClr>
              <a:buSzPct val="100000"/>
              <a:buChar char="●"/>
            </a:pPr>
            <a:r>
              <a:rPr lang="es-MX" sz="1717">
                <a:latin typeface="Arial"/>
                <a:ea typeface="Arial"/>
                <a:cs typeface="Arial"/>
                <a:sym typeface="Arial"/>
              </a:rPr>
              <a:t>Se comparará el desempeño de ReLU, Sigmoid y Tanh en términos de precisión, recall y F1 Score.</a:t>
            </a:r>
            <a:br>
              <a:rPr lang="es-MX" sz="1717">
                <a:latin typeface="Arial"/>
                <a:ea typeface="Arial"/>
                <a:cs typeface="Arial"/>
                <a:sym typeface="Arial"/>
              </a:rPr>
            </a:br>
            <a:endParaRPr sz="1717">
              <a:latin typeface="Arial"/>
              <a:ea typeface="Arial"/>
              <a:cs typeface="Arial"/>
              <a:sym typeface="Arial"/>
            </a:endParaRPr>
          </a:p>
          <a:p>
            <a:pPr indent="-287972" lvl="0" marL="457200" rtl="0" algn="l">
              <a:lnSpc>
                <a:spcPct val="115000"/>
              </a:lnSpc>
              <a:spcBef>
                <a:spcPts val="0"/>
              </a:spcBef>
              <a:spcAft>
                <a:spcPts val="0"/>
              </a:spcAft>
              <a:buClr>
                <a:schemeClr val="dk1"/>
              </a:buClr>
              <a:buSzPct val="64040"/>
              <a:buChar char="●"/>
            </a:pPr>
            <a:r>
              <a:rPr lang="es-MX" sz="1717">
                <a:latin typeface="Arial"/>
                <a:ea typeface="Arial"/>
                <a:cs typeface="Arial"/>
                <a:sym typeface="Arial"/>
              </a:rPr>
              <a:t>Estos resultados permitirán identificar cuál función ofrece el mejor rendimiento para el problema de clasificación planteado.</a:t>
            </a:r>
            <a:br>
              <a:rPr lang="es-MX" sz="1100">
                <a:latin typeface="Arial"/>
                <a:ea typeface="Arial"/>
                <a:cs typeface="Arial"/>
                <a:sym typeface="Arial"/>
              </a:rPr>
            </a:br>
            <a:endParaRPr b="1" sz="1600">
              <a:latin typeface="Arial"/>
              <a:ea typeface="Arial"/>
              <a:cs typeface="Arial"/>
              <a:sym typeface="Arial"/>
            </a:endParaRPr>
          </a:p>
        </p:txBody>
      </p:sp>
      <p:sp>
        <p:nvSpPr>
          <p:cNvPr id="161" name="Google Shape;161;g3515a1fc40c_0_398"/>
          <p:cNvSpPr txBox="1"/>
          <p:nvPr>
            <p:ph type="title"/>
          </p:nvPr>
        </p:nvSpPr>
        <p:spPr>
          <a:xfrm>
            <a:off x="1294363" y="804519"/>
            <a:ext cx="9603300" cy="10491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34375"/>
              <a:buFont typeface="Arial"/>
              <a:buNone/>
            </a:pPr>
            <a:r>
              <a:rPr lang="es-MX"/>
              <a:t>Construcción y Entrenamiento del Modelo (General)</a:t>
            </a:r>
            <a:endParaRPr/>
          </a:p>
          <a:p>
            <a:pPr indent="0" lvl="0" marL="0" rtl="0" algn="l">
              <a:spcBef>
                <a:spcPts val="0"/>
              </a:spcBef>
              <a:spcAft>
                <a:spcPts val="0"/>
              </a:spcAft>
              <a:buClr>
                <a:schemeClr val="dk1"/>
              </a:buClr>
              <a:buSzPct val="34375"/>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3515a1fc40c_0_16"/>
          <p:cNvSpPr txBox="1"/>
          <p:nvPr>
            <p:ph type="title"/>
          </p:nvPr>
        </p:nvSpPr>
        <p:spPr>
          <a:xfrm>
            <a:off x="1294363" y="804519"/>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Gill Sans"/>
              <a:buNone/>
            </a:pPr>
            <a:r>
              <a:rPr lang="es-MX"/>
              <a:t>Configuraciones de Entrenamiento (activación: ReLu)</a:t>
            </a:r>
            <a:endParaRPr/>
          </a:p>
          <a:p>
            <a:pPr indent="0" lvl="0" marL="0" rtl="0" algn="l">
              <a:spcBef>
                <a:spcPts val="0"/>
              </a:spcBef>
              <a:spcAft>
                <a:spcPts val="0"/>
              </a:spcAft>
              <a:buNone/>
            </a:pPr>
            <a:r>
              <a:t/>
            </a:r>
            <a:endParaRPr/>
          </a:p>
        </p:txBody>
      </p:sp>
      <p:pic>
        <p:nvPicPr>
          <p:cNvPr id="168" name="Google Shape;168;g3515a1fc40c_0_16" title="imagen_2025-04-27_172056421.png"/>
          <p:cNvPicPr preferRelativeResize="0"/>
          <p:nvPr/>
        </p:nvPicPr>
        <p:blipFill>
          <a:blip r:embed="rId3">
            <a:alphaModFix/>
          </a:blip>
          <a:stretch>
            <a:fillRect/>
          </a:stretch>
        </p:blipFill>
        <p:spPr>
          <a:xfrm>
            <a:off x="2181113" y="2015713"/>
            <a:ext cx="7686675" cy="3552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lería">
  <a:themeElements>
    <a:clrScheme name="Custom 10">
      <a:dk1>
        <a:srgbClr val="000000"/>
      </a:dk1>
      <a:lt1>
        <a:srgbClr val="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2025-04-17T03:07:47Z</dcterms:created>
  <dc:creator>FABIAN MATIAS BRAVO TORO</dc:creator>
</cp:coreProperties>
</file>