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60" r:id="rId5"/>
    <p:sldId id="264" r:id="rId6"/>
    <p:sldId id="258" r:id="rId7"/>
    <p:sldId id="25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E9EDA-70F4-422A-AB28-243D1C81848E}" v="2" dt="2021-12-14T19:46:02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>
        <p:scale>
          <a:sx n="92" d="100"/>
          <a:sy n="92" d="100"/>
        </p:scale>
        <p:origin x="1459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89396-7363-4350-91C8-B5932C3E35B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4236-B398-4B71-8D41-6E1136FE0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EF611-5313-401C-B88E-1E716760B7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CAE-6DCE-4B55-BA08-38E2DB769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D344B-2F4C-4DB4-B5E5-63DFD19D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FAF8-F7C5-4A6B-A589-6EC7C639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493A-AB3E-4C29-8B1E-65B7A170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B91-AA54-426F-B49F-8C2009AC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99B2-0677-47C0-ADBD-2291B764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228C-7DD1-4F55-B609-31D99E555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88AB-D9F7-4EF6-B398-FB92B8E5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BEDA-170A-4F43-96C6-1454C45A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03AE-D59E-400D-9E11-A0B12B9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EE105-7F79-4732-BCBE-136FB52F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BFD64-AB47-4886-90DB-F05EE938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5152-2429-423A-883C-033D0582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01B94-54D7-4BC4-8748-E704DA09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CEC6-94FF-4CA8-9879-3B23594A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DA5A-FD00-4831-AC99-AB874CAC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93A8-F18D-4D45-88A9-6376C07C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F6CD-8717-4B76-BDA7-3DE5E2B5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A436-96B0-4D65-B054-4A65F95F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7359-0242-4B9C-B90B-F5BE6DD6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12A1-C4D8-46F6-9C4C-DEFEC143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3F1A-C66C-4075-9012-4F076FBD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91C8-E577-4D99-A925-B9C8AF42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0880-1333-4FD1-BFE1-A61E6D3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F8B6-6E7C-4000-923B-D6416EB7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DED7-9C63-4D0C-8614-F5401E5B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C96D-7368-4408-B375-A912E38B1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51C6-F1B1-4FED-80E0-BE28CAD5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3D6D9-A4B9-4A34-B481-E50D1FE1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74D1-80C0-4AB1-80A8-87B5AFD7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2BC28-6738-4098-9CEC-0BD0767C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A09C-EB96-430C-ACDA-9BF585DA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D2D03-D9DC-4D45-A069-F6C0CB54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CB7D3-F37E-4F7E-8FE1-8F5E3DA96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7C432-28DA-4452-9296-305C96DDB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A15CC-28AE-4A9B-8F8E-665744E6A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9C6A-FC9F-46AF-A967-BD119EDD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4660E-4325-4BBD-8402-321DFDCB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FCA01-9FC0-4F97-A225-1A233D1C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9C3B-2ED8-4284-9CAF-4DEB2ADE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C3810-A1EE-4ED4-8EA7-371881ED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B1913-F40D-43DD-9354-951FB320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0B66-7618-46F7-A039-F605333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11FFA-09C0-461D-91FE-67D7BE29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798E5-C76C-4875-93DB-13A665B2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2F37A-CB80-4A36-B51F-BA33DE15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7EDC-35DC-4819-BCC1-4FDA6172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5CE9-5779-4301-9837-1AD93C66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ADC4-D670-4CD8-913A-287C131D6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EE6D-5E22-4064-BDAB-5B450A07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1712-B670-4489-B888-5925C12C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6AFE0-6801-4F95-B3B4-3042E9B3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DE77-4979-4855-87B9-EF77A6C0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7AD1A-DEC7-403E-B162-963A46379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FA444-8F5E-4873-9CF3-90FBC6555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91AD2-A7B9-420C-90E4-B2B6D2C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ECC1-FA0E-4D60-96B9-7658409F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26449-18E3-4A69-A34C-6FD546B0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F46D5-248C-4268-A5A0-3F06F501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54926-82F8-4E84-AEE6-C043B551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E19D-7560-410F-A472-AD930ACF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0F41-3219-4685-8E9B-63D0C30044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578B-D999-4C38-B109-249B2A7E7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0668-559B-4DE3-A537-EA76450D5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8AFB-C29A-4D3D-8DD8-95A4884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14C7-EBD2-46D3-A87F-4ACC4BE3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MLS/Resale Design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8532-FFAA-44F9-B9C6-247EB6B7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r>
              <a:rPr lang="en-US" dirty="0"/>
              <a:t>The idea is to create a new tab and replicate or borrow some components from the current tab.</a:t>
            </a:r>
          </a:p>
          <a:p>
            <a:r>
              <a:rPr lang="en-US" dirty="0"/>
              <a:t>From SMH Summary, add two more fields viz. Predicated/Suggested Pricing, and Affordability Index.</a:t>
            </a:r>
          </a:p>
          <a:p>
            <a:r>
              <a:rPr lang="en-US" dirty="0"/>
              <a:t>Add a Zip Code/ </a:t>
            </a:r>
            <a:r>
              <a:rPr lang="en-US" dirty="0" err="1"/>
              <a:t>MetroArea</a:t>
            </a:r>
            <a:r>
              <a:rPr lang="en-US" dirty="0"/>
              <a:t> Desirability Index field.</a:t>
            </a:r>
          </a:p>
          <a:p>
            <a:pPr lvl="1"/>
            <a:r>
              <a:rPr lang="en-US" dirty="0"/>
              <a:t>Show average desirability Index of the selected SMH Community.</a:t>
            </a:r>
          </a:p>
          <a:p>
            <a:pPr lvl="1"/>
            <a:r>
              <a:rPr lang="en-US" dirty="0"/>
              <a:t>The idea is to also add a layer of scatter points over the Map to show desirable areas.</a:t>
            </a:r>
          </a:p>
        </p:txBody>
      </p:sp>
    </p:spTree>
    <p:extLst>
      <p:ext uri="{BB962C8B-B14F-4D97-AF65-F5344CB8AC3E}">
        <p14:creationId xmlns:p14="http://schemas.microsoft.com/office/powerpoint/2010/main" val="16767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214C-FBE7-4981-8257-A645F3C1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31" y="394241"/>
            <a:ext cx="10355663" cy="561736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8EB682-C20F-4738-B6FE-41215C86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5" y="1415510"/>
            <a:ext cx="4961205" cy="305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453F5-0CE0-4CA8-BED6-9A4F37EEB924}"/>
              </a:ext>
            </a:extLst>
          </p:cNvPr>
          <p:cNvSpPr txBox="1"/>
          <p:nvPr/>
        </p:nvSpPr>
        <p:spPr>
          <a:xfrm>
            <a:off x="706485" y="5410294"/>
            <a:ext cx="239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Elm’s Glen is SMH Community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ProjectID</a:t>
            </a:r>
            <a:r>
              <a:rPr lang="en-US" sz="1400" dirty="0"/>
              <a:t>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44AD1C-7B4F-43C8-A1C4-26C223D9C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30" y="4371537"/>
            <a:ext cx="5134894" cy="17672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3A1BB1-5838-446A-BF0F-F32437C63D45}"/>
              </a:ext>
            </a:extLst>
          </p:cNvPr>
          <p:cNvSpPr/>
          <p:nvPr/>
        </p:nvSpPr>
        <p:spPr>
          <a:xfrm>
            <a:off x="3486790" y="4827766"/>
            <a:ext cx="1904379" cy="854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Community Desirability Score/Index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13777-1B10-46C7-A65D-33AB367AD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65516"/>
            <a:ext cx="4922549" cy="30114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3A8638-D269-49A5-AF4B-3622E4653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75" y="4581670"/>
            <a:ext cx="1835548" cy="19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246DC2-3347-4447-831A-679166F8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80" y="1253331"/>
            <a:ext cx="6883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8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05E3-C5FD-4241-BAE7-83B8CA76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409067"/>
          </a:xfrm>
        </p:spPr>
        <p:txBody>
          <a:bodyPr>
            <a:noAutofit/>
          </a:bodyPr>
          <a:lstStyle/>
          <a:p>
            <a:r>
              <a:rPr lang="en-US" sz="3200" dirty="0"/>
              <a:t>Updates Required to accommodate ML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A3560-B2E0-4E9F-8E89-B849E37F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77" y="1980722"/>
            <a:ext cx="8733355" cy="27913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B2558E-4F2C-44D0-9B12-B2D75DDDC1E6}"/>
              </a:ext>
            </a:extLst>
          </p:cNvPr>
          <p:cNvSpPr/>
          <p:nvPr/>
        </p:nvSpPr>
        <p:spPr>
          <a:xfrm>
            <a:off x="7613904" y="2395405"/>
            <a:ext cx="149352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Predicted/Suggested Pricing(ML)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7D181-FB4E-44DD-9926-B6CB3DC14083}"/>
              </a:ext>
            </a:extLst>
          </p:cNvPr>
          <p:cNvSpPr txBox="1"/>
          <p:nvPr/>
        </p:nvSpPr>
        <p:spPr>
          <a:xfrm>
            <a:off x="463296" y="804672"/>
            <a:ext cx="856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Predicted Prices and Affordability Index for Products can be displayed in the additional columns.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2FE32-FAC8-4EA8-BE08-3D3656AE3294}"/>
              </a:ext>
            </a:extLst>
          </p:cNvPr>
          <p:cNvSpPr/>
          <p:nvPr/>
        </p:nvSpPr>
        <p:spPr>
          <a:xfrm>
            <a:off x="6370320" y="2395405"/>
            <a:ext cx="1170432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Affordability Index</a:t>
            </a:r>
          </a:p>
        </p:txBody>
      </p:sp>
    </p:spTree>
    <p:extLst>
      <p:ext uri="{BB962C8B-B14F-4D97-AF65-F5344CB8AC3E}">
        <p14:creationId xmlns:p14="http://schemas.microsoft.com/office/powerpoint/2010/main" val="348155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903-50B3-43D3-91C4-A7A89975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499360"/>
            <a:ext cx="6224016" cy="1066800"/>
          </a:xfrm>
        </p:spPr>
        <p:txBody>
          <a:bodyPr>
            <a:normAutofit/>
          </a:bodyPr>
          <a:lstStyle/>
          <a:p>
            <a:r>
              <a:rPr lang="en-US" dirty="0"/>
              <a:t>Existing 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3103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48E9A8C-FB33-4451-AAF0-EA2E2D7D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EB77-451E-4438-B1B2-D897138DA348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CD8B67-04A6-47C7-B504-F0EBCF4CE758}"/>
              </a:ext>
            </a:extLst>
          </p:cNvPr>
          <p:cNvGrpSpPr/>
          <p:nvPr/>
        </p:nvGrpSpPr>
        <p:grpSpPr>
          <a:xfrm>
            <a:off x="1616496" y="56879"/>
            <a:ext cx="10530250" cy="6686821"/>
            <a:chOff x="1616496" y="56879"/>
            <a:chExt cx="10530250" cy="66868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5112AB-BBA6-4BDF-8DCC-9705DDB60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496" y="56879"/>
              <a:ext cx="10530250" cy="668682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39E920-3CBB-4DA7-AE83-E9B5DF9F77F7}"/>
                </a:ext>
              </a:extLst>
            </p:cNvPr>
            <p:cNvGrpSpPr/>
            <p:nvPr/>
          </p:nvGrpSpPr>
          <p:grpSpPr>
            <a:xfrm>
              <a:off x="1709928" y="867791"/>
              <a:ext cx="1468080" cy="192024"/>
              <a:chOff x="1709928" y="867791"/>
              <a:chExt cx="1468080" cy="1920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60A90FB-7008-420F-AA94-9739F88293EE}"/>
                  </a:ext>
                </a:extLst>
              </p:cNvPr>
              <p:cNvSpPr/>
              <p:nvPr/>
            </p:nvSpPr>
            <p:spPr>
              <a:xfrm>
                <a:off x="1709928" y="867791"/>
                <a:ext cx="713232" cy="192024"/>
              </a:xfrm>
              <a:prstGeom prst="rect">
                <a:avLst/>
              </a:prstGeom>
              <a:solidFill>
                <a:srgbClr val="8F8F8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Zonda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D5CCF1-62D2-4C05-8798-06539AA8AFD1}"/>
                  </a:ext>
                </a:extLst>
              </p:cNvPr>
              <p:cNvSpPr/>
              <p:nvPr/>
            </p:nvSpPr>
            <p:spPr>
              <a:xfrm>
                <a:off x="2464776" y="867791"/>
                <a:ext cx="713232" cy="192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MLS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0C9CD3-1E30-4803-A6CB-B5154F1B8971}"/>
              </a:ext>
            </a:extLst>
          </p:cNvPr>
          <p:cNvGrpSpPr/>
          <p:nvPr/>
        </p:nvGrpSpPr>
        <p:grpSpPr>
          <a:xfrm>
            <a:off x="150876" y="838284"/>
            <a:ext cx="1077252" cy="314655"/>
            <a:chOff x="215642" y="465501"/>
            <a:chExt cx="1154721" cy="5637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9197E3-B7D3-431D-8F2C-11AB0BC2A31F}"/>
                </a:ext>
              </a:extLst>
            </p:cNvPr>
            <p:cNvSpPr/>
            <p:nvPr/>
          </p:nvSpPr>
          <p:spPr>
            <a:xfrm>
              <a:off x="219089" y="526308"/>
              <a:ext cx="1126684" cy="502920"/>
            </a:xfrm>
            <a:prstGeom prst="rect">
              <a:avLst/>
            </a:prstGeom>
            <a:noFill/>
            <a:ln>
              <a:solidFill>
                <a:srgbClr val="1E4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A7AF65-840A-4ED1-A7C9-1C471380238C}"/>
                </a:ext>
              </a:extLst>
            </p:cNvPr>
            <p:cNvSpPr txBox="1"/>
            <p:nvPr/>
          </p:nvSpPr>
          <p:spPr>
            <a:xfrm>
              <a:off x="215642" y="465501"/>
              <a:ext cx="1154721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Current Layout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F3A9672-F233-4728-93A3-6A65339D97DA}"/>
              </a:ext>
            </a:extLst>
          </p:cNvPr>
          <p:cNvSpPr/>
          <p:nvPr/>
        </p:nvSpPr>
        <p:spPr>
          <a:xfrm>
            <a:off x="106496" y="1689486"/>
            <a:ext cx="1287532" cy="261610"/>
          </a:xfrm>
          <a:prstGeom prst="rect">
            <a:avLst/>
          </a:prstGeom>
          <a:noFill/>
          <a:ln>
            <a:solidFill>
              <a:srgbClr val="1E4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DBBE08-4D25-4692-905D-5956E4D08389}"/>
              </a:ext>
            </a:extLst>
          </p:cNvPr>
          <p:cNvSpPr txBox="1"/>
          <p:nvPr/>
        </p:nvSpPr>
        <p:spPr>
          <a:xfrm>
            <a:off x="332676" y="168948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Replicate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216365-E2CC-42DF-9C90-A4BCCAD580D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394028" y="1059815"/>
            <a:ext cx="1427364" cy="789972"/>
          </a:xfrm>
          <a:prstGeom prst="line">
            <a:avLst/>
          </a:prstGeom>
          <a:ln w="19050">
            <a:solidFill>
              <a:srgbClr val="B5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835F59B-CA0A-4D00-9B31-C5D86C461630}"/>
              </a:ext>
            </a:extLst>
          </p:cNvPr>
          <p:cNvSpPr/>
          <p:nvPr/>
        </p:nvSpPr>
        <p:spPr>
          <a:xfrm>
            <a:off x="2796481" y="1036955"/>
            <a:ext cx="45719" cy="45719"/>
          </a:xfrm>
          <a:prstGeom prst="flowChartConnector">
            <a:avLst/>
          </a:prstGeom>
          <a:solidFill>
            <a:srgbClr val="B5BE00"/>
          </a:solidFill>
          <a:ln>
            <a:solidFill>
              <a:srgbClr val="B5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75A6BF-5E34-4391-9B5D-F3B1D73AF94C}"/>
              </a:ext>
            </a:extLst>
          </p:cNvPr>
          <p:cNvSpPr txBox="1"/>
          <p:nvPr/>
        </p:nvSpPr>
        <p:spPr>
          <a:xfrm>
            <a:off x="0" y="1984079"/>
            <a:ext cx="1502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2">
                    <a:lumMod val="50000"/>
                  </a:schemeClr>
                </a:solidFill>
              </a:rPr>
              <a:t>NYC Data Science Academy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C0482-CE6E-4AED-BD85-3BD103119DA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205188" y="963803"/>
            <a:ext cx="504740" cy="48779"/>
          </a:xfrm>
          <a:prstGeom prst="line">
            <a:avLst/>
          </a:prstGeom>
          <a:ln w="19050">
            <a:solidFill>
              <a:srgbClr val="B5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3F4B9ADA-0C20-4FFC-80AE-6500A385F822}"/>
              </a:ext>
            </a:extLst>
          </p:cNvPr>
          <p:cNvSpPr/>
          <p:nvPr/>
        </p:nvSpPr>
        <p:spPr>
          <a:xfrm>
            <a:off x="1685017" y="940944"/>
            <a:ext cx="45719" cy="45719"/>
          </a:xfrm>
          <a:prstGeom prst="flowChartConnector">
            <a:avLst/>
          </a:prstGeom>
          <a:solidFill>
            <a:srgbClr val="B5BE00"/>
          </a:solidFill>
          <a:ln>
            <a:solidFill>
              <a:srgbClr val="B5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6B478-6F5D-4726-BDA2-AB2166EBD4F7}"/>
              </a:ext>
            </a:extLst>
          </p:cNvPr>
          <p:cNvSpPr txBox="1"/>
          <p:nvPr/>
        </p:nvSpPr>
        <p:spPr>
          <a:xfrm>
            <a:off x="45254" y="3230880"/>
            <a:ext cx="160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application displays New Construction data.</a:t>
            </a:r>
          </a:p>
        </p:txBody>
      </p:sp>
    </p:spTree>
    <p:extLst>
      <p:ext uri="{BB962C8B-B14F-4D97-AF65-F5344CB8AC3E}">
        <p14:creationId xmlns:p14="http://schemas.microsoft.com/office/powerpoint/2010/main" val="24258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8B72-F4DC-4CDA-8D8C-7B4BE3842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C88B8-600C-4F65-8DAA-133524C66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F6DF2-28D9-411C-A537-8F96998D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741"/>
            <a:ext cx="12192000" cy="48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2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64C5-99DD-4D2B-B62B-84CFA27B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3B2C5-87CC-4EA1-8DB0-51D8C5EC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66"/>
            <a:ext cx="12192000" cy="48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150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MLS/Resale Design Template </vt:lpstr>
      <vt:lpstr>PowerPoint Presentation</vt:lpstr>
      <vt:lpstr>PowerPoint Presentation</vt:lpstr>
      <vt:lpstr>Updates Required to accommodate ML Modeling</vt:lpstr>
      <vt:lpstr>Existing Application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Chaudhary</dc:creator>
  <cp:lastModifiedBy>Ankit Chaudhary</cp:lastModifiedBy>
  <cp:revision>5</cp:revision>
  <dcterms:created xsi:type="dcterms:W3CDTF">2021-12-14T17:34:26Z</dcterms:created>
  <dcterms:modified xsi:type="dcterms:W3CDTF">2021-12-14T21:29:51Z</dcterms:modified>
</cp:coreProperties>
</file>