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5" r:id="rId6"/>
    <p:sldId id="265" r:id="rId7"/>
    <p:sldId id="285" r:id="rId8"/>
    <p:sldId id="276" r:id="rId9"/>
    <p:sldId id="267" r:id="rId10"/>
    <p:sldId id="296" r:id="rId11"/>
    <p:sldId id="289" r:id="rId12"/>
    <p:sldId id="294" r:id="rId13"/>
    <p:sldId id="295" r:id="rId14"/>
    <p:sldId id="279" r:id="rId15"/>
    <p:sldId id="280" r:id="rId16"/>
    <p:sldId id="282" r:id="rId17"/>
    <p:sldId id="283" r:id="rId18"/>
    <p:sldId id="292" r:id="rId19"/>
    <p:sldId id="284" r:id="rId20"/>
    <p:sldId id="297" r:id="rId21"/>
    <p:sldId id="293" r:id="rId22"/>
    <p:sldId id="288" r:id="rId23"/>
    <p:sldId id="290" r:id="rId24"/>
    <p:sldId id="271" r:id="rId25"/>
    <p:sldId id="287" r:id="rId26"/>
    <p:sldId id="278" r:id="rId27"/>
    <p:sldId id="286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1300" autoAdjust="0"/>
  </p:normalViewPr>
  <p:slideViewPr>
    <p:cSldViewPr snapToGrid="0">
      <p:cViewPr varScale="1">
        <p:scale>
          <a:sx n="93" d="100"/>
          <a:sy n="93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1C94-D579-422E-8298-49FD8293048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3118-0A71-43F8-A6F9-A05C3FA5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Genres don’t correlate except with music/musicals and it still doesn’t correlate to </a:t>
            </a:r>
            <a:r>
              <a:rPr lang="en-US" dirty="0" err="1"/>
              <a:t>avg</a:t>
            </a:r>
            <a:r>
              <a:rPr lang="en-US" dirty="0"/>
              <a:t>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Decided to quickly model genre to confirm that genre as a feature could not predict the outcome of the movie rating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avg</a:t>
            </a:r>
            <a:r>
              <a:rPr lang="en-US" dirty="0"/>
              <a:t> rating as our prediction target and genre as our predictor using one hot encoding.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The variance score of 1 denotes perfect. Mean squared error as close to zero is desired. </a:t>
            </a:r>
          </a:p>
          <a:p>
            <a:endParaRPr lang="en-US" dirty="0"/>
          </a:p>
          <a:p>
            <a:r>
              <a:rPr lang="en-US" dirty="0"/>
              <a:t>Both model performed poorly and below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Visual Output of model results. Should ideally follow the black line in a linear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Next we wanted to explore the </a:t>
            </a:r>
            <a:r>
              <a:rPr lang="en-US" dirty="0" err="1"/>
              <a:t>titlePrincipals</a:t>
            </a:r>
            <a:r>
              <a:rPr lang="en-US" dirty="0"/>
              <a:t>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Determine if the strength of the people filling key roles on the movie drive the overall movie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1:  inner join with </a:t>
            </a:r>
            <a:r>
              <a:rPr lang="en-US" dirty="0" err="1"/>
              <a:t>titleRatings</a:t>
            </a:r>
            <a:r>
              <a:rPr lang="en-US" dirty="0"/>
              <a:t> to associate the average rating with each </a:t>
            </a:r>
            <a:r>
              <a:rPr lang="en-US" dirty="0" err="1"/>
              <a:t>titlePrincipal</a:t>
            </a:r>
            <a:r>
              <a:rPr lang="en-US" dirty="0"/>
              <a:t>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1 movie – many people - all roles associated with 8.5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Step 2 we grouped the ratings by Person by Category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produced a historic view of how well the person has performed in the role historically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first 3 rows – same person – different roles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put this type of intelligence to work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Our last step was to associate our data back to the movie rating through left outer joins</a:t>
            </a:r>
          </a:p>
          <a:p>
            <a:r>
              <a:rPr lang="en-US" dirty="0"/>
              <a:t>This gives us a single row with a view of the strength of each role </a:t>
            </a:r>
          </a:p>
          <a:p>
            <a:r>
              <a:rPr lang="en-US" dirty="0"/>
              <a:t>DECISION:  produce 1 role rating by grouping all people who served in the role (3 writers, actor/actress/self)</a:t>
            </a:r>
          </a:p>
          <a:p>
            <a:r>
              <a:rPr lang="en-US" dirty="0"/>
              <a:t>Example data:  move was 9.2…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we then reviewed the correlations of our new variables back to the </a:t>
            </a:r>
            <a:r>
              <a:rPr lang="en-US" dirty="0" err="1"/>
              <a:t>averageRating</a:t>
            </a:r>
            <a:r>
              <a:rPr lang="en-US" dirty="0"/>
              <a:t> of the movie</a:t>
            </a:r>
          </a:p>
          <a:p>
            <a:r>
              <a:rPr lang="en-US" dirty="0"/>
              <a:t>We also included the Non Null Count to assist in our decision making</a:t>
            </a:r>
          </a:p>
          <a:p>
            <a:r>
              <a:rPr lang="en-US" dirty="0"/>
              <a:t>Writer, Producer, Director, Actor had strong correlation as well as a complete set of data</a:t>
            </a:r>
          </a:p>
          <a:p>
            <a:r>
              <a:rPr lang="en-US" dirty="0"/>
              <a:t>All other values had either a weaker correlation or a lot of null data</a:t>
            </a:r>
          </a:p>
          <a:p>
            <a:r>
              <a:rPr lang="en-US" dirty="0"/>
              <a:t>This led to our decision to model with Writer, Producer, Director &amp; Actor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Now that we’ve cleansed and refined our dataset we transitioned into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Similar to genre we used </a:t>
            </a:r>
            <a:r>
              <a:rPr lang="en-US" dirty="0" err="1"/>
              <a:t>avgRating</a:t>
            </a:r>
            <a:r>
              <a:rPr lang="en-US" dirty="0"/>
              <a:t> for the Prediction Target, title Principals for predictors. </a:t>
            </a:r>
          </a:p>
          <a:p>
            <a:endParaRPr lang="en-US" dirty="0"/>
          </a:p>
          <a:p>
            <a:r>
              <a:rPr lang="en-US" dirty="0"/>
              <a:t>As Dave mentioned, we only modeled the four roles due to non NULLS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Looking at a visual of the models they appear to be very similar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5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Based on the variance score and Mean Squared Error Random Forest had the best performance outputs. The variance score of 1 denotes perfect. Mean squared error as close to zero is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Separated 2018 data for validation.</a:t>
            </a:r>
          </a:p>
          <a:p>
            <a:endParaRPr lang="en-US" dirty="0"/>
          </a:p>
          <a:p>
            <a:r>
              <a:rPr lang="en-US" dirty="0"/>
              <a:t>Refinement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5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Ashish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Kimara</a:t>
            </a:r>
            <a:br>
              <a:rPr lang="en-US" dirty="0"/>
            </a:br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 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  <a:p>
            <a:endParaRPr lang="en-US" dirty="0"/>
          </a:p>
          <a:p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In our questions to be answered we considered: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Do we limit the date range for analysis?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Tell the story of how we deciphered between 1894-1920 and 1920 vs 1980.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IMDb inception date in 1990.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Trend in the past 10 years: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Movie Inflation + Lower Outliers = Positive Trend of </a:t>
            </a:r>
            <a:r>
              <a:rPr lang="en-US" sz="1200" dirty="0" err="1">
                <a:solidFill>
                  <a:schemeClr val="bg1"/>
                </a:solidFill>
              </a:rPr>
              <a:t>Avg</a:t>
            </a:r>
            <a:r>
              <a:rPr lang="en-US" sz="1200" dirty="0">
                <a:solidFill>
                  <a:schemeClr val="bg1"/>
                </a:solidFill>
              </a:rPr>
              <a:t> Movie Ratings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We tested the normality of the average rating distribution. We used </a:t>
            </a:r>
            <a:r>
              <a:rPr lang="en-US" dirty="0" err="1"/>
              <a:t>DistPlot</a:t>
            </a:r>
            <a:r>
              <a:rPr lang="en-US" dirty="0"/>
              <a:t> for the light blue line (actual data) and </a:t>
            </a:r>
            <a:r>
              <a:rPr lang="en-US" dirty="0" err="1"/>
              <a:t>ProbPlot</a:t>
            </a:r>
            <a:r>
              <a:rPr lang="en-US" dirty="0"/>
              <a:t> for the black line (normalized distribution). </a:t>
            </a:r>
          </a:p>
          <a:p>
            <a:endParaRPr lang="en-US" dirty="0"/>
          </a:p>
          <a:p>
            <a:r>
              <a:rPr lang="en-US" dirty="0"/>
              <a:t>We are simply showing that the data is evenly distributed and average was the way to go. Slight right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742027"/>
            <a:ext cx="6280953" cy="2076333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ScrumLords</a:t>
            </a:r>
            <a:br>
              <a:rPr lang="en-US" sz="48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Data Analytics Capstone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393" y="2818360"/>
            <a:ext cx="2534226" cy="320440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u="sng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Genevieve Boardman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Kimara Morgan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Ashish Muthiraparambath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Dave Niedermier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Cierra Sparks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0AC291F-9B48-4489-8479-D28584D2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318B-958D-4E1E-A0FC-7ED26396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Genres </a:t>
            </a:r>
            <a:r>
              <a:rPr lang="en-US" sz="2600" dirty="0" err="1">
                <a:solidFill>
                  <a:srgbClr val="FFFFFF"/>
                </a:solidFill>
              </a:rPr>
              <a:t>Heatp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1D6D-7253-4F5D-A38F-F72F3707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82092"/>
            <a:ext cx="7603435" cy="66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52114-FB02-422D-87C7-48232D6FD2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Genres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369374" y="3790374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378962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Genre Modeling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822D-447B-4CEE-90B0-5F5DB5E6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" y="4485424"/>
            <a:ext cx="1167889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Genre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BEA9-F296-4F4E-9089-281C3A05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6" y="1729939"/>
            <a:ext cx="10519207" cy="15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3D94-9E80-4589-AA88-3E0AC79C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274491"/>
            <a:ext cx="5129784" cy="4309017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D200-B65F-4018-986E-355297A8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74491"/>
            <a:ext cx="5129784" cy="4309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5F69F4-4DCB-4A05-AE9C-EF586C1537EF}"/>
              </a:ext>
            </a:extLst>
          </p:cNvPr>
          <p:cNvSpPr txBox="1"/>
          <p:nvPr/>
        </p:nvSpPr>
        <p:spPr>
          <a:xfrm>
            <a:off x="477012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F7086-B8C6-4CEC-832B-07F9E3CF815E}"/>
              </a:ext>
            </a:extLst>
          </p:cNvPr>
          <p:cNvSpPr txBox="1"/>
          <p:nvPr/>
        </p:nvSpPr>
        <p:spPr>
          <a:xfrm>
            <a:off x="6256866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6098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Associate average movie rating to each </a:t>
            </a:r>
            <a:r>
              <a:rPr lang="en-US" sz="2200" dirty="0" err="1"/>
              <a:t>titlePrincipal</a:t>
            </a:r>
            <a:r>
              <a:rPr lang="en-US" sz="2200" dirty="0"/>
              <a:t> row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5D9947-2699-452D-B94B-887B1F47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342" y="883577"/>
            <a:ext cx="4876461" cy="27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dirty="0">
                <a:solidFill>
                  <a:srgbClr val="FFFFFF"/>
                </a:solidFill>
              </a:rPr>
              <a:t>Group Ratings by Person &amp;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</a:t>
            </a:r>
            <a:r>
              <a:rPr lang="en-US" sz="3600" dirty="0"/>
              <a:t>Produce Final Dataset (by Movie)</a:t>
            </a:r>
            <a:endParaRPr lang="en-US" sz="3300" dirty="0"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7" y="1801437"/>
            <a:ext cx="3463650" cy="179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7" y="4147379"/>
            <a:ext cx="11315543" cy="17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averageRating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833" y="530063"/>
            <a:ext cx="2216645" cy="923330"/>
          </a:xfrm>
          <a:prstGeom prst="rect">
            <a:avLst/>
          </a:prstGeom>
          <a:solidFill>
            <a:srgbClr val="E07602"/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the highest possible average rated movie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271" y="184558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438" y="183337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Non-Movie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090" y="2550625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Non-Adult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57" y="2538410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1631" y="329093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&gt;=1920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0798" y="327872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1920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0616" y="4231140"/>
            <a:ext cx="1761158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Genre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783" y="4218925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Genre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6996860" y="1471300"/>
            <a:ext cx="716189" cy="3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8559800" y="14732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5855679" y="2209800"/>
            <a:ext cx="697521" cy="34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7264401" y="2184400"/>
            <a:ext cx="860445" cy="35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3560" y="2908300"/>
            <a:ext cx="712040" cy="41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86500" y="29464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3301195" y="3670300"/>
            <a:ext cx="826306" cy="56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902200" y="3683000"/>
            <a:ext cx="505172" cy="535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66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8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9916" y="55773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Writer</a:t>
            </a:r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 flipH="1">
            <a:off x="1157005" y="4597400"/>
            <a:ext cx="152269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3670668" y="4607492"/>
            <a:ext cx="2756837" cy="96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3301195" y="4600472"/>
            <a:ext cx="1245405" cy="987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2870200" y="4597400"/>
            <a:ext cx="1400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7">
            <a:extLst>
              <a:ext uri="{FF2B5EF4-FFF2-40B4-BE49-F238E27FC236}">
                <a16:creationId xmlns:a16="http://schemas.microsoft.com/office/drawing/2014/main" id="{A74B3BB9-7320-4C7D-876F-931A7DC2C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E671-79C4-42DE-A046-6C1762128301}"/>
              </a:ext>
            </a:extLst>
          </p:cNvPr>
          <p:cNvSpPr txBox="1"/>
          <p:nvPr/>
        </p:nvSpPr>
        <p:spPr>
          <a:xfrm>
            <a:off x="1111268" y="530063"/>
            <a:ext cx="271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9249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8972"/>
            <a:ext cx="7188199" cy="40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AA74-A6C8-423E-9AFF-48E320E7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4447111"/>
            <a:ext cx="8181785" cy="219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758855" y="5020419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521285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Title Principle Modeling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77313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CF693-45C7-49D6-ADE0-24A2CB0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18" y="104508"/>
            <a:ext cx="3871652" cy="325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7F636-416A-4D56-A553-83560D2C0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90" y="3583227"/>
            <a:ext cx="4246880" cy="3259481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18934-E358-4FB6-84AB-524AF751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077455"/>
            <a:ext cx="5426764" cy="4558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99A82-D92D-4BF0-9A9E-851CA8E885CE}"/>
              </a:ext>
            </a:extLst>
          </p:cNvPr>
          <p:cNvSpPr txBox="1"/>
          <p:nvPr/>
        </p:nvSpPr>
        <p:spPr>
          <a:xfrm>
            <a:off x="162560" y="284480"/>
            <a:ext cx="615553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BCB0C-50EB-4373-9A10-2183C7E2D528}"/>
              </a:ext>
            </a:extLst>
          </p:cNvPr>
          <p:cNvSpPr txBox="1"/>
          <p:nvPr/>
        </p:nvSpPr>
        <p:spPr>
          <a:xfrm>
            <a:off x="0" y="3755115"/>
            <a:ext cx="1046440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Linear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E6586-3C5F-4768-9E31-A22E5196D0DE}"/>
              </a:ext>
            </a:extLst>
          </p:cNvPr>
          <p:cNvSpPr txBox="1"/>
          <p:nvPr/>
        </p:nvSpPr>
        <p:spPr>
          <a:xfrm>
            <a:off x="7484029" y="5853175"/>
            <a:ext cx="307477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9520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Principal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22C82-B067-4DDF-B672-3E8E9581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0" y="1167062"/>
            <a:ext cx="10139997" cy="22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2ACAD-7AE6-4D8B-B9D4-16E86825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01" y="1691264"/>
            <a:ext cx="2051811" cy="4601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8F8DD-335B-469C-8DF4-95E349B2C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0" y="756745"/>
            <a:ext cx="6583810" cy="553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7F926D-6488-41D9-8E12-BB17CDF9B4D0}"/>
              </a:ext>
            </a:extLst>
          </p:cNvPr>
          <p:cNvSpPr/>
          <p:nvPr/>
        </p:nvSpPr>
        <p:spPr>
          <a:xfrm>
            <a:off x="4969565" y="0"/>
            <a:ext cx="754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46A19-3472-44F3-91F0-35E0343F11A5}"/>
              </a:ext>
            </a:extLst>
          </p:cNvPr>
          <p:cNvSpPr txBox="1"/>
          <p:nvPr/>
        </p:nvSpPr>
        <p:spPr>
          <a:xfrm>
            <a:off x="347974" y="218136"/>
            <a:ext cx="4225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2018 Prediction Accuracy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BB6ED-D4BA-438D-81A1-8ACD33A9F750}"/>
              </a:ext>
            </a:extLst>
          </p:cNvPr>
          <p:cNvSpPr/>
          <p:nvPr/>
        </p:nvSpPr>
        <p:spPr>
          <a:xfrm rot="5400000">
            <a:off x="2393789" y="-1220872"/>
            <a:ext cx="59504" cy="509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Further refine the Random Forest data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why “</a:t>
            </a:r>
            <a:r>
              <a:rPr lang="en-US" dirty="0" err="1"/>
              <a:t>titleType</a:t>
            </a:r>
            <a:r>
              <a:rPr lang="en-US" dirty="0"/>
              <a:t>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 in time comparison for Role Ratings (</a:t>
            </a:r>
            <a:r>
              <a:rPr lang="en-US" dirty="0" err="1"/>
              <a:t>title.Principles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5176755" y="2676525"/>
            <a:ext cx="7253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Final Conclusions from Capstone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1094874"/>
            <a:ext cx="635509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3200" dirty="0"/>
              <a:t>REFERENCES</a:t>
            </a:r>
            <a:endParaRPr lang="en-US" sz="3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www.joshuanhook.com%2Fwp-content%2Fuploads%2F2017%2F07%2Fexplore.jpg&amp;imgrefurl=https%3A%2F%2Fwww.joshuanhook.com%2Fexplore-and-experiment%2F&amp;docid=Y4238KXw-HaI-M&amp;tbnid=6HIfzclSNc0KIM%3A&amp;vet=10ahUKEwj_uJjFk-PcAhXi34MKHTmrCtwQMwgzKAAwAA..i&amp;w=1920&amp;h=1080&amp;bih=498&amp;biw=1256&amp;q=</a:t>
            </a:r>
            <a:r>
              <a:rPr lang="en-US" sz="1200" dirty="0" err="1"/>
              <a:t>explore&amp;ved</a:t>
            </a:r>
            <a:r>
              <a:rPr lang="en-US" sz="1200" dirty="0"/>
              <a:t>=0ahUKEwj_uJjFk-PcAhXi34MKHTmrCtwQMwgzKAAwAA&amp;iact=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https://www.techiexpert.com/wp-content/uploads/2018/06/What-can-data-do-for-students3.png</a:t>
            </a:r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factors have the highest impact on the rating of a movie?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we limit the date range for 	analysis?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genres influence ratings?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933"/>
            <a:ext cx="12191999" cy="1960029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Targeted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5" y="223520"/>
            <a:ext cx="7815027" cy="6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FBA0-356B-441B-B52B-98CE36C783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FBF67-00BB-42A7-80E6-76EBA88D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Movie Start Year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277802"/>
            <a:ext cx="5611856" cy="43166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2369574"/>
            <a:ext cx="5684273" cy="4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1405</Words>
  <Application>Microsoft Office PowerPoint</Application>
  <PresentationFormat>Widescreen</PresentationFormat>
  <Paragraphs>221</Paragraphs>
  <Slides>28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Calibri Light (Headings)</vt:lpstr>
      <vt:lpstr>Office Theme</vt:lpstr>
      <vt:lpstr>ScrumLords 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Genres Heatp</vt:lpstr>
      <vt:lpstr>PowerPoint Presentation</vt:lpstr>
      <vt:lpstr>PowerPoint Presentation</vt:lpstr>
      <vt:lpstr>PowerPoint Presentation</vt:lpstr>
      <vt:lpstr>titlePrincipals Exploration Step 1:  Associate average movie rating to each titlePrincipal row</vt:lpstr>
      <vt:lpstr>Step 2:  Group Ratings by Person &amp; Category</vt:lpstr>
      <vt:lpstr>Step 3: Produce Final Dataset (by Movie)</vt:lpstr>
      <vt:lpstr> Correlation to averageRating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Niedermier, David E</cp:lastModifiedBy>
  <cp:revision>49</cp:revision>
  <dcterms:created xsi:type="dcterms:W3CDTF">2018-08-09T17:58:03Z</dcterms:created>
  <dcterms:modified xsi:type="dcterms:W3CDTF">2018-08-15T13:49:23Z</dcterms:modified>
</cp:coreProperties>
</file>