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5" r:id="rId7"/>
    <p:sldId id="285" r:id="rId8"/>
    <p:sldId id="276" r:id="rId9"/>
    <p:sldId id="267" r:id="rId10"/>
    <p:sldId id="268" r:id="rId11"/>
    <p:sldId id="279" r:id="rId12"/>
    <p:sldId id="280" r:id="rId13"/>
    <p:sldId id="281" r:id="rId14"/>
    <p:sldId id="282" r:id="rId15"/>
    <p:sldId id="283" r:id="rId16"/>
    <p:sldId id="284" r:id="rId17"/>
    <p:sldId id="289" r:id="rId18"/>
    <p:sldId id="288" r:id="rId19"/>
    <p:sldId id="290" r:id="rId20"/>
    <p:sldId id="287" r:id="rId21"/>
    <p:sldId id="292" r:id="rId22"/>
    <p:sldId id="271" r:id="rId23"/>
    <p:sldId id="278" r:id="rId24"/>
    <p:sldId id="286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://schullns.com/latest-news/thanks-well-done/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088" y="742027"/>
            <a:ext cx="6280953" cy="2076333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ScrumLords</a:t>
            </a:r>
            <a:br>
              <a:rPr lang="en-US" sz="48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Data Analytics Capstone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6393" y="2818360"/>
            <a:ext cx="2534226" cy="320440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u="sng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Genevieve Boardman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Kimara Morgan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Ashish Muthiraparambath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Dave Niedermier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Cierra Sparks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0AC291F-9B48-4489-8479-D28584D20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HeatMap</a:t>
            </a:r>
            <a:r>
              <a:rPr lang="en-US" sz="5400" dirty="0"/>
              <a:t> for Genre?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261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titlePrincipals</a:t>
            </a:r>
            <a:r>
              <a:rPr lang="en-US" sz="4000" dirty="0">
                <a:solidFill>
                  <a:srgbClr val="404040"/>
                </a:solidFill>
              </a:rPr>
              <a:t> Exploration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2200" dirty="0">
                <a:solidFill>
                  <a:srgbClr val="404040"/>
                </a:solidFill>
              </a:rPr>
              <a:t>Step 1:  </a:t>
            </a:r>
            <a:r>
              <a:rPr lang="en-US" sz="2200" dirty="0"/>
              <a:t>Inner Join to Produce Rating by Principal by Movie</a:t>
            </a:r>
            <a:endParaRPr lang="en-US" sz="2200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47507-0C28-4F4F-AC17-74AE1C5A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77" y="988179"/>
            <a:ext cx="5316388" cy="2960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8BD97-E9D2-4EA0-AEED-4D2C398E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5" y="293683"/>
            <a:ext cx="5854438" cy="38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2: </a:t>
            </a:r>
            <a:b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Aggregate Average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atings by Name by </a:t>
            </a:r>
            <a:r>
              <a:rPr lang="en-US" sz="37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title.Principal</a:t>
            </a: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Category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0AE9D0-ADB3-43A2-8726-49468743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42" y="492573"/>
            <a:ext cx="619810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3:  Aggregate Each </a:t>
            </a:r>
            <a:r>
              <a:rPr lang="en-US" sz="3300" dirty="0" err="1">
                <a:latin typeface="Calibri Light (Headings)"/>
              </a:rPr>
              <a:t>titlePrincipal</a:t>
            </a:r>
            <a:r>
              <a:rPr lang="en-US" sz="3300" dirty="0">
                <a:latin typeface="Calibri Light (Headings)"/>
              </a:rPr>
              <a:t> Role Average Rating by Movie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ED29F-BCDF-404E-B57E-5733D1EF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21" y="4940870"/>
            <a:ext cx="2504762" cy="167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F3756-B062-47A9-9ED7-F651E085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894" y="5084111"/>
            <a:ext cx="2952381" cy="14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05EAD-5D40-4174-AF82-0788C9F0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75" y="3246516"/>
            <a:ext cx="2619048" cy="14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76662-DC70-45AB-B0BB-5085D4745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120" y="3246516"/>
            <a:ext cx="2504762" cy="15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D8306-7F9A-4526-934E-0B6505132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894" y="1472734"/>
            <a:ext cx="2409524" cy="1533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3371C-AB28-4982-9C38-EDC62DB99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501" y="1463210"/>
            <a:ext cx="2552381" cy="1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E1CD2-E24A-44BF-AC3F-6C4A584B3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39" y="1496921"/>
            <a:ext cx="2851903" cy="50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4:  Left Outer Join Each </a:t>
            </a:r>
            <a:r>
              <a:rPr lang="en-US" sz="3300" dirty="0" err="1">
                <a:latin typeface="Calibri Light (Headings)"/>
              </a:rPr>
              <a:t>titlePrincipal</a:t>
            </a:r>
            <a:r>
              <a:rPr lang="en-US" sz="3300" dirty="0">
                <a:latin typeface="Calibri Light (Headings)"/>
              </a:rPr>
              <a:t> Category Average Rating to Movie Average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77AC-DE35-47B6-937A-50F96D3A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7" y="1801437"/>
            <a:ext cx="3463650" cy="179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DD1F6-3792-4513-96A5-50F8C5F7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18" y="4085735"/>
            <a:ext cx="94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Correlation to averageRating &amp; non Null Count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1C0E6B-9339-4B72-B14D-2F36CA09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96985"/>
            <a:ext cx="6553545" cy="40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6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8972"/>
            <a:ext cx="7188199" cy="40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4AA74-A6C8-423E-9AFF-48E320E7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08" y="4447111"/>
            <a:ext cx="8181785" cy="219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758855" y="5020419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227221" y="378962"/>
            <a:ext cx="2622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Modeling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156788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22C82-B067-4DDF-B672-3E8E9581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0" y="1167062"/>
            <a:ext cx="10139997" cy="22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BB508-9FD0-4968-81F7-C33ABED9C227}"/>
              </a:ext>
            </a:extLst>
          </p:cNvPr>
          <p:cNvSpPr txBox="1"/>
          <p:nvPr/>
        </p:nvSpPr>
        <p:spPr>
          <a:xfrm>
            <a:off x="804673" y="3320859"/>
            <a:ext cx="4573475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Accuracy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CAD-7AE6-4D8B-B9D4-16E868253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56" y="1712192"/>
            <a:ext cx="2051811" cy="46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3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5176755" y="2676525"/>
            <a:ext cx="7253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Final Conclusions from Capstone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 BLAH BLAH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 BLAH BLAH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5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833" y="530063"/>
            <a:ext cx="2216645" cy="923330"/>
          </a:xfrm>
          <a:prstGeom prst="rect">
            <a:avLst/>
          </a:prstGeom>
          <a:solidFill>
            <a:srgbClr val="E07602"/>
          </a:solidFill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Produce the highest possible average rated movie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9271" y="184558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8438" y="183337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Non-Movie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8090" y="2550625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Non-Adult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7257" y="2538410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1631" y="329093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&gt;=1920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0798" y="327872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 1920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0616" y="4231140"/>
            <a:ext cx="1761158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Genre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9783" y="4218925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Filter Genre</a:t>
            </a: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 flipH="1">
            <a:off x="6996860" y="1471300"/>
            <a:ext cx="716189" cy="37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8559800" y="14732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 flipH="1">
            <a:off x="5855679" y="2209800"/>
            <a:ext cx="697521" cy="34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7264401" y="2184400"/>
            <a:ext cx="860445" cy="35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23560" y="2908300"/>
            <a:ext cx="712040" cy="410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86500" y="29464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 flipH="1">
            <a:off x="3301195" y="3670300"/>
            <a:ext cx="826306" cy="560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0"/>
          </p:cNvCxnSpPr>
          <p:nvPr/>
        </p:nvCxnSpPr>
        <p:spPr>
          <a:xfrm>
            <a:off x="4902200" y="3683000"/>
            <a:ext cx="505172" cy="535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9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66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68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9916" y="55773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Writer</a:t>
            </a:r>
          </a:p>
        </p:txBody>
      </p:sp>
      <p:cxnSp>
        <p:nvCxnSpPr>
          <p:cNvPr id="38" name="Straight Arrow Connector 37"/>
          <p:cNvCxnSpPr>
            <a:endCxn id="30" idx="0"/>
          </p:cNvCxnSpPr>
          <p:nvPr/>
        </p:nvCxnSpPr>
        <p:spPr>
          <a:xfrm flipH="1">
            <a:off x="1157005" y="4597400"/>
            <a:ext cx="152269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0"/>
          </p:cNvCxnSpPr>
          <p:nvPr/>
        </p:nvCxnSpPr>
        <p:spPr>
          <a:xfrm>
            <a:off x="3670668" y="4607492"/>
            <a:ext cx="2756837" cy="969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3301195" y="4600472"/>
            <a:ext cx="1245405" cy="987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0"/>
          </p:cNvCxnSpPr>
          <p:nvPr/>
        </p:nvCxnSpPr>
        <p:spPr>
          <a:xfrm>
            <a:off x="2870200" y="4597400"/>
            <a:ext cx="1400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7">
            <a:extLst>
              <a:ext uri="{FF2B5EF4-FFF2-40B4-BE49-F238E27FC236}">
                <a16:creationId xmlns:a16="http://schemas.microsoft.com/office/drawing/2014/main" id="{A74B3BB9-7320-4C7D-876F-931A7DC2C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E671-79C4-42DE-A046-6C1762128301}"/>
              </a:ext>
            </a:extLst>
          </p:cNvPr>
          <p:cNvSpPr txBox="1"/>
          <p:nvPr/>
        </p:nvSpPr>
        <p:spPr>
          <a:xfrm>
            <a:off x="1111268" y="530063"/>
            <a:ext cx="2711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9249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Determine why “titleType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Point in time comparison for Role Ratings (title.Principles)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7" y="1094874"/>
            <a:ext cx="6355090" cy="4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www.joshuanhook.com%2Fwp-content%2Fuploads%2F2017%2F07%2Fexplore.jpg&amp;imgrefurl=https%3A%2F%2Fwww.joshuanhook.com%2Fexplore-and-experiment%2F&amp;docid=Y4238KXw-HaI-M&amp;tbnid=6HIfzclSNc0KIM%3A&amp;vet=10ahUKEwj_uJjFk-PcAhXi34MKHTmrCtwQMwgzKAAwAA..i&amp;w=1920&amp;h=1080&amp;bih=498&amp;biw=1256&amp;q=</a:t>
            </a:r>
            <a:r>
              <a:rPr lang="en-US" sz="1200" dirty="0" err="1"/>
              <a:t>explore&amp;ved</a:t>
            </a:r>
            <a:r>
              <a:rPr lang="en-US" sz="1200" dirty="0"/>
              <a:t>=0ahUKEwj_uJjFk-PcAhXi34MKHTmrCtwQMwgzKAAwAA&amp;iact=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https://www.techiexpert.com/wp-content/uploads/2018/06/What-can-data-do-for-students3.png</a:t>
            </a:r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factors have the highest impact on the rating of a movie?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we limit the date range for 	analysis?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genres influence ratings?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25" y="4566812"/>
            <a:ext cx="8564223" cy="19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Targeted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5" y="223520"/>
            <a:ext cx="7815027" cy="64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EFBA0-356B-441B-B52B-98CE36C7836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FBF67-00BB-42A7-80E6-76EBA88D6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Movie Start Year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2277802"/>
            <a:ext cx="5611856" cy="43166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2369574"/>
            <a:ext cx="5684273" cy="42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677</Words>
  <Application>Microsoft Office PowerPoint</Application>
  <PresentationFormat>Widescreen</PresentationFormat>
  <Paragraphs>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Calibri Light (Headings)</vt:lpstr>
      <vt:lpstr>Office Theme</vt:lpstr>
      <vt:lpstr>ScrumLords 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titlePrincipals Exploration Step 1:  Inner Join to Produce Rating by Principal by Movie</vt:lpstr>
      <vt:lpstr>Step 2:  Aggregate Average Ratings by Name by title.Principal Category</vt:lpstr>
      <vt:lpstr>Step 3:  Aggregate Each titlePrincipal Role Average Rating by Movie</vt:lpstr>
      <vt:lpstr>Step 4:  Left Outer Join Each titlePrincipal Category Average Rating to Movie Average Rating</vt:lpstr>
      <vt:lpstr> Correlation to averageRating &amp; non Null 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Morgan, Kimara</cp:lastModifiedBy>
  <cp:revision>29</cp:revision>
  <dcterms:created xsi:type="dcterms:W3CDTF">2018-08-09T17:58:03Z</dcterms:created>
  <dcterms:modified xsi:type="dcterms:W3CDTF">2018-08-10T20:02:32Z</dcterms:modified>
</cp:coreProperties>
</file>