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5" r:id="rId6"/>
    <p:sldId id="265" r:id="rId7"/>
    <p:sldId id="285" r:id="rId8"/>
    <p:sldId id="276" r:id="rId9"/>
    <p:sldId id="267" r:id="rId10"/>
    <p:sldId id="296" r:id="rId11"/>
    <p:sldId id="289" r:id="rId12"/>
    <p:sldId id="295" r:id="rId13"/>
    <p:sldId id="294" r:id="rId14"/>
    <p:sldId id="279" r:id="rId15"/>
    <p:sldId id="280" r:id="rId16"/>
    <p:sldId id="282" r:id="rId17"/>
    <p:sldId id="283" r:id="rId18"/>
    <p:sldId id="292" r:id="rId19"/>
    <p:sldId id="284" r:id="rId20"/>
    <p:sldId id="297" r:id="rId21"/>
    <p:sldId id="293" r:id="rId22"/>
    <p:sldId id="288" r:id="rId23"/>
    <p:sldId id="290" r:id="rId24"/>
    <p:sldId id="271" r:id="rId25"/>
    <p:sldId id="278" r:id="rId26"/>
    <p:sldId id="286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1300" autoAdjust="0"/>
  </p:normalViewPr>
  <p:slideViewPr>
    <p:cSldViewPr snapToGrid="0">
      <p:cViewPr varScale="1">
        <p:scale>
          <a:sx n="94" d="100"/>
          <a:sy n="94" d="100"/>
        </p:scale>
        <p:origin x="12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1C94-D579-422E-8298-49FD8293048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B3118-0A71-43F8-A6F9-A05C3FA5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6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Genres don’t correlate except with music/musicals and it still doesn’t correlate to </a:t>
            </a:r>
            <a:r>
              <a:rPr lang="en-US" dirty="0" err="1"/>
              <a:t>avg</a:t>
            </a:r>
            <a:r>
              <a:rPr lang="en-US" dirty="0"/>
              <a:t>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Decided to quickly model genre to confirm that genre as a feature could not predict the outcome of the movie rating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avg</a:t>
            </a:r>
            <a:r>
              <a:rPr lang="en-US" dirty="0"/>
              <a:t> rating as our prediction target and genre as our predictor using one hot encoding.</a:t>
            </a:r>
          </a:p>
          <a:p>
            <a:endParaRPr lang="en-US" dirty="0"/>
          </a:p>
          <a:p>
            <a:r>
              <a:rPr lang="en-US" dirty="0"/>
              <a:t>NOTE: Test size = 0.33 or 33%</a:t>
            </a:r>
          </a:p>
          <a:p>
            <a:r>
              <a:rPr lang="en-US" dirty="0"/>
              <a:t>            </a:t>
            </a:r>
            <a:r>
              <a:rPr lang="en-US" dirty="0" err="1"/>
              <a:t>RandomState</a:t>
            </a:r>
            <a:r>
              <a:rPr lang="en-US" dirty="0"/>
              <a:t>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endParaRPr lang="en-US" dirty="0"/>
          </a:p>
          <a:p>
            <a:r>
              <a:rPr lang="en-US" dirty="0"/>
              <a:t>Visual Output of model results. Should ideally follow the black line in a linear trend.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7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endParaRPr lang="en-US" dirty="0"/>
          </a:p>
          <a:p>
            <a:r>
              <a:rPr lang="en-US" dirty="0"/>
              <a:t>The variance score of 1 denotes perfect. Mean squared error as close to zero is desired. </a:t>
            </a:r>
          </a:p>
          <a:p>
            <a:endParaRPr lang="en-US" dirty="0"/>
          </a:p>
          <a:p>
            <a:r>
              <a:rPr lang="en-US" dirty="0"/>
              <a:t>Both model performed poorly and below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Dave:  Next we wanted to explore the </a:t>
            </a:r>
            <a:r>
              <a:rPr lang="en-US" dirty="0" err="1"/>
              <a:t>titlePrincipals</a:t>
            </a:r>
            <a:r>
              <a:rPr lang="en-US" dirty="0"/>
              <a:t>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Determine if the strength of the people filling key roles on the movie drive the overall movie rating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1:  inner join with </a:t>
            </a:r>
            <a:r>
              <a:rPr lang="en-US" dirty="0" err="1"/>
              <a:t>titleRatings</a:t>
            </a:r>
            <a:r>
              <a:rPr lang="en-US" dirty="0"/>
              <a:t> to associate the average rating with each </a:t>
            </a:r>
            <a:r>
              <a:rPr lang="en-US" dirty="0" err="1"/>
              <a:t>titlePrincipal</a:t>
            </a:r>
            <a:r>
              <a:rPr lang="en-US" dirty="0"/>
              <a:t> row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data:  1 movie – many people - all roles associated with 8.5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Dave:  Step 2 we grouped the ratings by Person by Category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produced a historic view of how well the person has performed in the role historically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data:  first 3 rows – same person – different roles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wanted to put this type of intelligence to work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Dave:  Our last step was to associate our data back to the movie rating through left outer joins</a:t>
            </a:r>
          </a:p>
          <a:p>
            <a:r>
              <a:rPr lang="en-US" dirty="0"/>
              <a:t>This gives us a single row with a view of the strength of each role </a:t>
            </a:r>
          </a:p>
          <a:p>
            <a:r>
              <a:rPr lang="en-US" dirty="0"/>
              <a:t>DECISION:  produce 1 role rating by grouping all people who served in the role (3 writers, actor/actress/self)</a:t>
            </a:r>
          </a:p>
          <a:p>
            <a:r>
              <a:rPr lang="en-US" dirty="0"/>
              <a:t>Example data:  move was 9.2…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6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Dave:  we then reviewed the correlations of our new variables back to the </a:t>
            </a:r>
            <a:r>
              <a:rPr lang="en-US" dirty="0" err="1"/>
              <a:t>averageRating</a:t>
            </a:r>
            <a:r>
              <a:rPr lang="en-US" dirty="0"/>
              <a:t> of the movie</a:t>
            </a:r>
          </a:p>
          <a:p>
            <a:r>
              <a:rPr lang="en-US" dirty="0"/>
              <a:t>We also included the Non Null Count to assist in our decision making</a:t>
            </a:r>
          </a:p>
          <a:p>
            <a:r>
              <a:rPr lang="en-US" dirty="0"/>
              <a:t>Writer, Producer, Director, Actor had strong correlation as well as a complete set of data</a:t>
            </a:r>
          </a:p>
          <a:p>
            <a:r>
              <a:rPr lang="en-US" dirty="0"/>
              <a:t>All other values had either a weaker correlation or a lot of null data</a:t>
            </a:r>
          </a:p>
          <a:p>
            <a:r>
              <a:rPr lang="en-US" dirty="0"/>
              <a:t>This led to our decision to model with Writer, Producer, Director &amp; Actor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0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Genevieve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Now that we’ve cleansed and refined our dataset we transitioned into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Similar to genre we used </a:t>
            </a:r>
            <a:r>
              <a:rPr lang="en-US" dirty="0" err="1"/>
              <a:t>avgRating</a:t>
            </a:r>
            <a:r>
              <a:rPr lang="en-US" dirty="0"/>
              <a:t> for the Prediction Target, title Principals for predictors. </a:t>
            </a:r>
          </a:p>
          <a:p>
            <a:endParaRPr lang="en-US" dirty="0"/>
          </a:p>
          <a:p>
            <a:r>
              <a:rPr lang="en-US" dirty="0"/>
              <a:t>As Dave mentioned, we only modeled the four roles due to non NULLS</a:t>
            </a:r>
          </a:p>
          <a:p>
            <a:endParaRPr lang="en-US" dirty="0"/>
          </a:p>
          <a:p>
            <a:r>
              <a:rPr lang="en-US" dirty="0"/>
              <a:t>NOTE: Test size = 0.33 or 33%</a:t>
            </a:r>
          </a:p>
          <a:p>
            <a:r>
              <a:rPr lang="en-US" dirty="0"/>
              <a:t>            </a:t>
            </a:r>
            <a:r>
              <a:rPr lang="en-US" dirty="0" err="1"/>
              <a:t>RandomState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5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Used Supervised Learning (uses training dataset to make </a:t>
            </a:r>
            <a:r>
              <a:rPr lang="en-US"/>
              <a:t>predictions), </a:t>
            </a:r>
            <a:r>
              <a:rPr lang="en-US" dirty="0"/>
              <a:t>in </a:t>
            </a:r>
            <a:r>
              <a:rPr lang="en-US"/>
              <a:t>particular Regression. </a:t>
            </a:r>
            <a:r>
              <a:rPr lang="en-US" dirty="0"/>
              <a:t>Uses dataset to build a model that can make predictions of the response values for a new dataset).</a:t>
            </a:r>
          </a:p>
          <a:p>
            <a:endParaRPr lang="en-US" dirty="0"/>
          </a:p>
          <a:p>
            <a:r>
              <a:rPr lang="en-US" dirty="0"/>
              <a:t>Looking at a visual of the models they appear to be very similar.</a:t>
            </a:r>
          </a:p>
          <a:p>
            <a:r>
              <a:rPr lang="en-US" dirty="0"/>
              <a:t>Linear: linear relationship between 2 continuous variables; Estimates the relationship between the Target (dependent variable) and Predictor (</a:t>
            </a:r>
            <a:r>
              <a:rPr lang="en-US" dirty="0" err="1"/>
              <a:t>ind</a:t>
            </a:r>
            <a:r>
              <a:rPr lang="en-US" dirty="0"/>
              <a:t> variable); Speed over Accuracy</a:t>
            </a:r>
          </a:p>
          <a:p>
            <a:r>
              <a:rPr lang="en-US" dirty="0"/>
              <a:t>Decision Tree: Speed over Accuracy</a:t>
            </a:r>
          </a:p>
          <a:p>
            <a:r>
              <a:rPr lang="en-US" dirty="0"/>
              <a:t>Random Forest: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5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Based on the variance score and Mean Squared Error Random Forest had the best performance outputs. The variance score of 1 denotes perfect. Mean squared error as close to zero is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4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Separated 2018 data for validation.</a:t>
            </a:r>
          </a:p>
          <a:p>
            <a:endParaRPr lang="en-US" dirty="0"/>
          </a:p>
          <a:p>
            <a:r>
              <a:rPr lang="en-US" dirty="0"/>
              <a:t>Refinement of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6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Cierra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Kimara</a:t>
            </a:r>
            <a:br>
              <a:rPr lang="en-US" dirty="0"/>
            </a:br>
            <a:r>
              <a:rPr lang="en-US" dirty="0"/>
              <a:t>Null Values – We found that the dataset included an abnormal denotation of NULL. Our approach was to replace \\N with </a:t>
            </a:r>
            <a:r>
              <a:rPr lang="en-US" dirty="0" err="1"/>
              <a:t>NaN</a:t>
            </a:r>
            <a:r>
              <a:rPr lang="en-US" dirty="0"/>
              <a:t> values for python purposes and then converted columns to appropriate data type.   </a:t>
            </a:r>
          </a:p>
          <a:p>
            <a:endParaRPr lang="en-US" dirty="0"/>
          </a:p>
          <a:p>
            <a:r>
              <a:rPr lang="en-US" dirty="0"/>
              <a:t>Had to get rid of movies that didn’t have a start year.</a:t>
            </a:r>
          </a:p>
          <a:p>
            <a:endParaRPr lang="en-US" dirty="0"/>
          </a:p>
          <a:p>
            <a:r>
              <a:rPr lang="en-US" dirty="0"/>
              <a:t>One Hot Encoding – [Genre Column] Split column with multiple values into multiple sub columns with numeric/Boolean values</a:t>
            </a:r>
          </a:p>
          <a:p>
            <a:endParaRPr lang="en-US" dirty="0"/>
          </a:p>
          <a:p>
            <a:r>
              <a:rPr lang="en-US" dirty="0"/>
              <a:t>Merging data became difficult due to the large dataset. </a:t>
            </a:r>
            <a:r>
              <a:rPr lang="en-US" dirty="0" err="1"/>
              <a:t>Approx</a:t>
            </a:r>
            <a:r>
              <a:rPr lang="en-US" dirty="0"/>
              <a:t> 2 gigs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6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  <a:p>
            <a:endParaRPr lang="en-US" dirty="0"/>
          </a:p>
          <a:p>
            <a:r>
              <a:rPr lang="en-US" dirty="0"/>
              <a:t>Null Values – We found that the dataset included an abnormal denotation of NULL. Our approach was to replace \\N with </a:t>
            </a:r>
            <a:r>
              <a:rPr lang="en-US" dirty="0" err="1"/>
              <a:t>NaN</a:t>
            </a:r>
            <a:r>
              <a:rPr lang="en-US" dirty="0"/>
              <a:t> values for python purposes and then converted columns to appropriate data type. </a:t>
            </a:r>
          </a:p>
          <a:p>
            <a:endParaRPr lang="en-US" dirty="0"/>
          </a:p>
          <a:p>
            <a:r>
              <a:rPr lang="en-US" dirty="0"/>
              <a:t>Had to get rid of movies that didn’t have a start year.</a:t>
            </a:r>
          </a:p>
          <a:p>
            <a:endParaRPr lang="en-US" dirty="0"/>
          </a:p>
          <a:p>
            <a:r>
              <a:rPr lang="en-US" dirty="0"/>
              <a:t>One Hot Encoding – [Genre Column] Split column with multiple values into multiple sub columns with numeric/Boolean values</a:t>
            </a:r>
          </a:p>
          <a:p>
            <a:endParaRPr lang="en-US" dirty="0"/>
          </a:p>
          <a:p>
            <a:r>
              <a:rPr lang="en-US" dirty="0"/>
              <a:t>Merging data became difficult due to the large dataset. </a:t>
            </a:r>
            <a:r>
              <a:rPr lang="en-US" dirty="0" err="1"/>
              <a:t>Approx</a:t>
            </a:r>
            <a:r>
              <a:rPr lang="en-US" dirty="0"/>
              <a:t> 2 gigs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Genevieve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</a:p>
          <a:p>
            <a:endParaRPr lang="en-US" dirty="0"/>
          </a:p>
          <a:p>
            <a:r>
              <a:rPr lang="en-US" dirty="0"/>
              <a:t>In our questions to be answered we considered: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Do we limit the date range for analysis?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Tell the story of how we deciphered between 1894-1920 and 1920 vs 1980.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IMDb inception date in 1990.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Trend in the past 10 years: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Movie Inflation + Lower Outliers = Positive Trend of </a:t>
            </a:r>
            <a:r>
              <a:rPr lang="en-US" sz="1200" dirty="0" err="1">
                <a:solidFill>
                  <a:schemeClr val="bg1"/>
                </a:solidFill>
              </a:rPr>
              <a:t>Avg</a:t>
            </a:r>
            <a:r>
              <a:rPr lang="en-US" sz="1200" dirty="0">
                <a:solidFill>
                  <a:schemeClr val="bg1"/>
                </a:solidFill>
              </a:rPr>
              <a:t> Movie Ratings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</a:p>
          <a:p>
            <a:endParaRPr lang="en-US" dirty="0"/>
          </a:p>
          <a:p>
            <a:r>
              <a:rPr lang="en-US" dirty="0"/>
              <a:t>We tested the normality of the average rating distribution. We used </a:t>
            </a:r>
            <a:r>
              <a:rPr lang="en-US" dirty="0" err="1"/>
              <a:t>DistPlot</a:t>
            </a:r>
            <a:r>
              <a:rPr lang="en-US" dirty="0"/>
              <a:t> for the light blue line (actual data) and </a:t>
            </a:r>
            <a:r>
              <a:rPr lang="en-US" dirty="0" err="1"/>
              <a:t>ProbPlot</a:t>
            </a:r>
            <a:r>
              <a:rPr lang="en-US" dirty="0"/>
              <a:t> for the black line (normalized distribution). </a:t>
            </a:r>
          </a:p>
          <a:p>
            <a:r>
              <a:rPr lang="en-US" dirty="0"/>
              <a:t>Right plot linearizes the Blue line of the left plot.</a:t>
            </a:r>
          </a:p>
          <a:p>
            <a:endParaRPr lang="en-US" dirty="0"/>
          </a:p>
          <a:p>
            <a:r>
              <a:rPr lang="en-US" dirty="0"/>
              <a:t>We are simply showing that the data is evenly distributed and average was the way to go. Slight right skew.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B0F-B8EE-4BA4-B5C8-D83F3D0F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5B1A-97F1-4804-8EAF-2395891B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D902-661D-469D-B5C3-7F57CEED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6FA0-41C3-4FE4-B0E1-E61AF53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C00D-8B0E-4C6B-8034-D9F259D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3838-30C6-4293-B304-1F53B90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DB9C-4060-4768-93FC-722567BB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D674-5060-4542-BB86-E69ADC9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729E-6F0F-4D7A-AD02-CB05724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745C-DFA7-4DA8-8AD3-68E391E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95306-A042-4594-B7EF-A01E086C6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49B6-8A12-442A-AD63-6A81E859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5605-5E32-4FB0-99BC-661CE74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ABA9-A9D4-4C97-84A1-0FA8B0B2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653-6D3D-4395-BC49-638530B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475-D3FE-445C-B9AB-D177C16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A7E7-8759-4E37-89C9-4980C630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9977-3421-44E4-9A37-B8D4D326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E78-70D1-4FA1-BB27-E3A8BF9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961-01B4-4572-A59E-089C7D1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1A2E-27CA-4188-99A4-4A7A465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32D3-C2AC-4961-8909-2D2155FC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35CB-8DA6-4335-B7BE-D03C794A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FE9E-67F5-4768-86F7-3126D6C0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B380-9D88-4E34-92DB-6A77BB7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C71A-30B1-4C84-AE9E-058778C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7629-FD0D-45BD-80F4-63054A85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AACB-5288-4E4D-94C9-BB7BA4AD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1A18-733F-4993-981D-6C209BF3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74BB-822B-40E6-B3D5-66EDAA03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7DF0-1C0A-4012-954B-B0FF3D0E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045-2061-4AB1-B654-4152BB73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C43-B5BB-42B4-AB16-7478ED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CA27-D7C2-4510-B35B-E5DAE29B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F461-3B36-4EC5-94B2-61771D84C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99F4-B754-4EA4-BB06-0B95DEAEE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6726-6E67-4545-9AFA-39E428B4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D10A-E76C-4A1E-8F80-C157588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07DD-7531-4CDB-BBC3-434E57F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00DC-FFF1-4EE8-B7AE-6316A53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4-4FA0-4513-9156-85A48D3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7A4C-83FD-44C2-B768-B9B6E36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557F-E142-4DD6-AB02-33474460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253F-C249-4F9C-BB63-CEA28E7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AC27D-B9CF-4F68-9AA6-EB84245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FC9B-6609-46F6-B94A-067EF487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20D-ECCB-4871-8F82-CADD4829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B9D9-C10C-44D6-B5A4-5EFDC52E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D3D4-B8B7-47AD-8D24-9B634F20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023-4ED4-4E59-A4AC-E9E03B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F3BF-E51D-4839-A180-EBE63BE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E2B9-56D9-44E7-9664-D5867BA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E1B0-B20C-415C-BF47-D77FB29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3D62-A2C7-459B-9F9F-87FCC3BF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966D-E7BB-4C7E-AFEF-B687306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6626-ECBC-4272-923F-954CB5E3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4E2C-67A9-4417-AA36-417AF30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6205-EDC9-4757-8FA6-740F991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9C2DB-D8F9-4C54-AB53-4273FFB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A6CA-5116-43EA-8942-55ADF367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706A-02F7-4EC6-8A94-D938B2752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50F6-C4A4-4D93-BB5B-76D71472723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EDEA-B170-418B-A883-3E263B59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E3B3-40BE-4547-8882-F68FC5CC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f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j6rcih3-DcAhXI44MKHS76CC4QjRx6BAgBEAU&amp;url=http://schullns.com/latest-news/thanks-well-done/&amp;psig=AOvVaw080tqyFusH5fL5mSWeTLjk&amp;ust=1533930367930802" TargetMode="External"/><Relationship Id="rId2" Type="http://schemas.openxmlformats.org/officeDocument/2006/relationships/hyperlink" Target="https://encrypted-tbn0.gstatic.com/images?q=tbn:ANd9GcTPsmCzO9IEDELAmqhjq_YkE5lSgrfsc34d0hGhGyshSp1Rorx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10F1A-806B-47F5-BBE3-C57C1B54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088" y="742027"/>
            <a:ext cx="6280953" cy="2076333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ScrumLords</a:t>
            </a:r>
            <a:br>
              <a:rPr lang="en-US" sz="48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Data Analytics Capstone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960FA-68F3-4D8A-8C6A-A8447196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6393" y="2818360"/>
            <a:ext cx="2534226" cy="3204405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u="sng">
                <a:solidFill>
                  <a:schemeClr val="bg1"/>
                </a:solidFill>
              </a:rPr>
              <a:t>Team Members: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Genevieve Boardman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Kimara Morgan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Ashish Muthiraparambath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Dave Niedermier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Cierra Sparks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0AC291F-9B48-4489-8479-D28584D20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8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E318B-958D-4E1E-A0FC-7ED26396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Genres </a:t>
            </a:r>
            <a:r>
              <a:rPr lang="en-US" sz="2600" dirty="0" err="1">
                <a:solidFill>
                  <a:srgbClr val="FFFFFF"/>
                </a:solidFill>
              </a:rPr>
              <a:t>Heatp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81D6D-7253-4F5D-A38F-F72F37079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182092"/>
            <a:ext cx="7603435" cy="6675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52114-FB02-422D-87C7-48232D6FD20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Genres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4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E636E-85F0-4EB7-AE17-E4FF64452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52" y="378962"/>
            <a:ext cx="3240806" cy="364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85D4-E324-401B-8388-A4B09EC199BB}"/>
              </a:ext>
            </a:extLst>
          </p:cNvPr>
          <p:cNvSpPr txBox="1"/>
          <p:nvPr/>
        </p:nvSpPr>
        <p:spPr>
          <a:xfrm>
            <a:off x="369374" y="3790374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Predictors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C474-CB50-4966-BAF4-FCEE0F030358}"/>
              </a:ext>
            </a:extLst>
          </p:cNvPr>
          <p:cNvSpPr txBox="1"/>
          <p:nvPr/>
        </p:nvSpPr>
        <p:spPr>
          <a:xfrm>
            <a:off x="4468300" y="1680662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Target (y)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81FF5F3-D973-4367-9851-C04740586B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6B6A-0737-4C85-AD3C-7DC3F9E9B7C1}"/>
              </a:ext>
            </a:extLst>
          </p:cNvPr>
          <p:cNvSpPr txBox="1"/>
          <p:nvPr/>
        </p:nvSpPr>
        <p:spPr>
          <a:xfrm>
            <a:off x="1155532" y="378962"/>
            <a:ext cx="2622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Genre Modeling Input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4822D-447B-4CEE-90B0-5F5DB5E6D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1" y="4485424"/>
            <a:ext cx="11678898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33D94-9E80-4589-AA88-3E0AC79C6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274491"/>
            <a:ext cx="5129784" cy="4309017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7D200-B65F-4018-986E-355297A88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274491"/>
            <a:ext cx="5129784" cy="43090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5F69F4-4DCB-4A05-AE9C-EF586C1537EF}"/>
              </a:ext>
            </a:extLst>
          </p:cNvPr>
          <p:cNvSpPr txBox="1"/>
          <p:nvPr/>
        </p:nvSpPr>
        <p:spPr>
          <a:xfrm>
            <a:off x="477012" y="480059"/>
            <a:ext cx="54581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Decision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F7086-B8C6-4CEC-832B-07F9E3CF815E}"/>
              </a:ext>
            </a:extLst>
          </p:cNvPr>
          <p:cNvSpPr txBox="1"/>
          <p:nvPr/>
        </p:nvSpPr>
        <p:spPr>
          <a:xfrm>
            <a:off x="6256866" y="480059"/>
            <a:ext cx="54581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6098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0101-6957-4329-A8AD-D1F84D446BD3}"/>
              </a:ext>
            </a:extLst>
          </p:cNvPr>
          <p:cNvSpPr txBox="1"/>
          <p:nvPr/>
        </p:nvSpPr>
        <p:spPr>
          <a:xfrm>
            <a:off x="2231136" y="4388020"/>
            <a:ext cx="7729728" cy="118872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Genre 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1BEA9-F296-4F4E-9089-281C3A05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6" y="1729939"/>
            <a:ext cx="10519207" cy="155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8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titlePrincipals</a:t>
            </a:r>
            <a:r>
              <a:rPr lang="en-US" sz="4000" dirty="0">
                <a:solidFill>
                  <a:srgbClr val="404040"/>
                </a:solidFill>
              </a:rPr>
              <a:t> Exploration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2200" dirty="0">
                <a:solidFill>
                  <a:srgbClr val="404040"/>
                </a:solidFill>
              </a:rPr>
              <a:t>Step 1:  </a:t>
            </a:r>
            <a:r>
              <a:rPr lang="en-US" sz="2200" dirty="0"/>
              <a:t>Associate average movie rating to each </a:t>
            </a:r>
            <a:r>
              <a:rPr lang="en-US" sz="2200" dirty="0" err="1"/>
              <a:t>titlePrincipal</a:t>
            </a:r>
            <a:r>
              <a:rPr lang="en-US" sz="2200" dirty="0"/>
              <a:t> row</a:t>
            </a:r>
            <a:endParaRPr lang="en-US" sz="2200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8BD97-E9D2-4EA0-AEED-4D2C398E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5" y="293683"/>
            <a:ext cx="5854438" cy="38852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5D9947-2699-452D-B94B-887B1F473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342" y="883577"/>
            <a:ext cx="4876461" cy="27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Step 2: </a:t>
            </a:r>
            <a:b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dirty="0">
                <a:solidFill>
                  <a:srgbClr val="FFFFFF"/>
                </a:solidFill>
              </a:rPr>
              <a:t>Group Ratings by Person &amp; Category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0AE9D0-ADB3-43A2-8726-49468743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42" y="492573"/>
            <a:ext cx="619810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3: </a:t>
            </a:r>
            <a:r>
              <a:rPr lang="en-US" sz="3600" dirty="0"/>
              <a:t>Produce Final Dataset (by Movie)</a:t>
            </a:r>
            <a:endParaRPr lang="en-US" sz="3300" dirty="0">
              <a:latin typeface="Calibri Light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77AC-DE35-47B6-937A-50F96D3A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17" y="1801437"/>
            <a:ext cx="3463650" cy="179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DD1F6-3792-4513-96A5-50F8C5F7D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7" y="4147379"/>
            <a:ext cx="11315543" cy="177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Correlation to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averageRating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1C0E6B-9339-4B72-B14D-2F36CA09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396985"/>
            <a:ext cx="6553545" cy="40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6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7833" y="530063"/>
            <a:ext cx="2216645" cy="923330"/>
          </a:xfrm>
          <a:prstGeom prst="rect">
            <a:avLst/>
          </a:prstGeom>
          <a:solidFill>
            <a:srgbClr val="E07602"/>
          </a:solidFill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Produce the highest possible average rated movie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9271" y="184558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8438" y="183337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Non-Movie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8090" y="2550625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Non-Adult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7257" y="2538410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1631" y="329093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&gt;=1920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0798" y="327872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 1920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0616" y="4231140"/>
            <a:ext cx="1761158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Genre Filter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9783" y="4218925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Filter Genre</a:t>
            </a:r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 flipH="1">
            <a:off x="6996860" y="1471300"/>
            <a:ext cx="716189" cy="37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8559800" y="14732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 flipH="1">
            <a:off x="5855679" y="2209800"/>
            <a:ext cx="697521" cy="34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7264401" y="2184400"/>
            <a:ext cx="860445" cy="35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23560" y="2908300"/>
            <a:ext cx="712040" cy="410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86500" y="29464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 flipH="1">
            <a:off x="3301195" y="3670300"/>
            <a:ext cx="826306" cy="560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0"/>
          </p:cNvCxnSpPr>
          <p:nvPr/>
        </p:nvCxnSpPr>
        <p:spPr>
          <a:xfrm>
            <a:off x="4902200" y="3683000"/>
            <a:ext cx="505172" cy="535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9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66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68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09916" y="55773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Writer</a:t>
            </a:r>
          </a:p>
        </p:txBody>
      </p:sp>
      <p:cxnSp>
        <p:nvCxnSpPr>
          <p:cNvPr id="38" name="Straight Arrow Connector 37"/>
          <p:cNvCxnSpPr>
            <a:endCxn id="30" idx="0"/>
          </p:cNvCxnSpPr>
          <p:nvPr/>
        </p:nvCxnSpPr>
        <p:spPr>
          <a:xfrm flipH="1">
            <a:off x="1157005" y="4597400"/>
            <a:ext cx="152269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0"/>
          </p:cNvCxnSpPr>
          <p:nvPr/>
        </p:nvCxnSpPr>
        <p:spPr>
          <a:xfrm>
            <a:off x="3670668" y="4607492"/>
            <a:ext cx="2756837" cy="969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3301195" y="4600472"/>
            <a:ext cx="1245405" cy="987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0"/>
          </p:cNvCxnSpPr>
          <p:nvPr/>
        </p:nvCxnSpPr>
        <p:spPr>
          <a:xfrm>
            <a:off x="2870200" y="4597400"/>
            <a:ext cx="1400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wn Arrow 7">
            <a:extLst>
              <a:ext uri="{FF2B5EF4-FFF2-40B4-BE49-F238E27FC236}">
                <a16:creationId xmlns:a16="http://schemas.microsoft.com/office/drawing/2014/main" id="{A74B3BB9-7320-4C7D-876F-931A7DC2C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2E671-79C4-42DE-A046-6C1762128301}"/>
              </a:ext>
            </a:extLst>
          </p:cNvPr>
          <p:cNvSpPr txBox="1"/>
          <p:nvPr/>
        </p:nvSpPr>
        <p:spPr>
          <a:xfrm>
            <a:off x="1111268" y="530063"/>
            <a:ext cx="2711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9249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8972"/>
            <a:ext cx="7188199" cy="40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482F4-FAC7-4F34-B519-1AFCACD84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6C98-15CD-4670-AE38-F58E18427A3C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After winning the lottery we want to start a movie business to produce movies.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GOAL: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Produce the highest possible average rated movies.</a:t>
            </a:r>
          </a:p>
        </p:txBody>
      </p:sp>
    </p:spTree>
    <p:extLst>
      <p:ext uri="{BB962C8B-B14F-4D97-AF65-F5344CB8AC3E}">
        <p14:creationId xmlns:p14="http://schemas.microsoft.com/office/powerpoint/2010/main" val="85800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4AA74-A6C8-423E-9AFF-48E320E73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08" y="4447111"/>
            <a:ext cx="8181785" cy="219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E636E-85F0-4EB7-AE17-E4FF6445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52" y="378962"/>
            <a:ext cx="3240806" cy="364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85D4-E324-401B-8388-A4B09EC199BB}"/>
              </a:ext>
            </a:extLst>
          </p:cNvPr>
          <p:cNvSpPr txBox="1"/>
          <p:nvPr/>
        </p:nvSpPr>
        <p:spPr>
          <a:xfrm>
            <a:off x="758855" y="5020419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Predictors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C474-CB50-4966-BAF4-FCEE0F030358}"/>
              </a:ext>
            </a:extLst>
          </p:cNvPr>
          <p:cNvSpPr txBox="1"/>
          <p:nvPr/>
        </p:nvSpPr>
        <p:spPr>
          <a:xfrm>
            <a:off x="4468300" y="1680662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Target (y)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81FF5F3-D973-4367-9851-C04740586B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6B6A-0737-4C85-AD3C-7DC3F9E9B7C1}"/>
              </a:ext>
            </a:extLst>
          </p:cNvPr>
          <p:cNvSpPr txBox="1"/>
          <p:nvPr/>
        </p:nvSpPr>
        <p:spPr>
          <a:xfrm>
            <a:off x="1155532" y="521285"/>
            <a:ext cx="2622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Title Principle Modeling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177313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4CF693-45C7-49D6-ADE0-24A2CB04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18" y="104508"/>
            <a:ext cx="3871652" cy="325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7F636-416A-4D56-A553-83560D2C0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90" y="3583227"/>
            <a:ext cx="4246880" cy="3259481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18934-E358-4FB6-84AB-524AF751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1077455"/>
            <a:ext cx="5426764" cy="4558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999A82-D92D-4BF0-9A9E-851CA8E885CE}"/>
              </a:ext>
            </a:extLst>
          </p:cNvPr>
          <p:cNvSpPr txBox="1"/>
          <p:nvPr/>
        </p:nvSpPr>
        <p:spPr>
          <a:xfrm>
            <a:off x="162560" y="284480"/>
            <a:ext cx="615553" cy="2621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/>
              <a:t>Decision Tree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BCB0C-50EB-4373-9A10-2183C7E2D528}"/>
              </a:ext>
            </a:extLst>
          </p:cNvPr>
          <p:cNvSpPr txBox="1"/>
          <p:nvPr/>
        </p:nvSpPr>
        <p:spPr>
          <a:xfrm>
            <a:off x="0" y="3755115"/>
            <a:ext cx="1046440" cy="2621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/>
              <a:t>Linear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E6586-3C5F-4768-9E31-A22E5196D0DE}"/>
              </a:ext>
            </a:extLst>
          </p:cNvPr>
          <p:cNvSpPr txBox="1"/>
          <p:nvPr/>
        </p:nvSpPr>
        <p:spPr>
          <a:xfrm>
            <a:off x="7484029" y="5853175"/>
            <a:ext cx="307477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99520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0101-6957-4329-A8AD-D1F84D446BD3}"/>
              </a:ext>
            </a:extLst>
          </p:cNvPr>
          <p:cNvSpPr txBox="1"/>
          <p:nvPr/>
        </p:nvSpPr>
        <p:spPr>
          <a:xfrm>
            <a:off x="2231136" y="4388020"/>
            <a:ext cx="7729728" cy="118872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Title Principal Model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22C82-B067-4DDF-B672-3E8E9581F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80" y="1167062"/>
            <a:ext cx="10139997" cy="22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8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2ACAD-7AE6-4D8B-B9D4-16E86825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01" y="1691264"/>
            <a:ext cx="2051811" cy="4601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8F8DD-335B-469C-8DF4-95E349B2C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00" y="756745"/>
            <a:ext cx="6583810" cy="5535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7F926D-6488-41D9-8E12-BB17CDF9B4D0}"/>
              </a:ext>
            </a:extLst>
          </p:cNvPr>
          <p:cNvSpPr/>
          <p:nvPr/>
        </p:nvSpPr>
        <p:spPr>
          <a:xfrm>
            <a:off x="4969565" y="0"/>
            <a:ext cx="75401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46A19-3472-44F3-91F0-35E0343F11A5}"/>
              </a:ext>
            </a:extLst>
          </p:cNvPr>
          <p:cNvSpPr txBox="1"/>
          <p:nvPr/>
        </p:nvSpPr>
        <p:spPr>
          <a:xfrm>
            <a:off x="347974" y="218136"/>
            <a:ext cx="4225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2018 Prediction Accuracy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BB6ED-D4BA-438D-81A1-8ACD33A9F750}"/>
              </a:ext>
            </a:extLst>
          </p:cNvPr>
          <p:cNvSpPr/>
          <p:nvPr/>
        </p:nvSpPr>
        <p:spPr>
          <a:xfrm rot="5400000">
            <a:off x="2393789" y="-1220872"/>
            <a:ext cx="59504" cy="5092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8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Next Steps – Nice To Have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9BF63C5-B013-4066-BFBE-88D95F2A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25F7B26-E4D3-41A4-AC71-690975011FDD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Further refine the Random Forest data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Determine why “</a:t>
            </a:r>
            <a:r>
              <a:rPr lang="en-US" dirty="0" err="1"/>
              <a:t>titleType</a:t>
            </a:r>
            <a:r>
              <a:rPr lang="en-US" dirty="0"/>
              <a:t> = movie” includes genres that match TV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Determine who to hire based on roles analyzed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for movie budgets and earnings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that further defines release date and release country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to include movie Classifications Ratings (G, PG, PG-13, R, etc.)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Point in time comparison for Role Ratings (</a:t>
            </a:r>
            <a:r>
              <a:rPr lang="en-US" dirty="0" err="1"/>
              <a:t>title.Principles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422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AABA0-8A35-4427-987D-CF2F01C5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" y="431117"/>
            <a:ext cx="11940720" cy="5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1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7" y="1094874"/>
            <a:ext cx="6355090" cy="47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2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272767" y="655703"/>
            <a:ext cx="844475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hlinkClick r:id="rId2"/>
            </a:endParaRPr>
          </a:p>
          <a:p>
            <a:pPr algn="ctr"/>
            <a:r>
              <a:rPr lang="en-US" sz="3200" dirty="0"/>
              <a:t>REFERENCES</a:t>
            </a:r>
            <a:endParaRPr lang="en-US" sz="3200" dirty="0">
              <a:hlinkClick r:id="rId2"/>
            </a:endParaRPr>
          </a:p>
          <a:p>
            <a:pPr algn="ctr"/>
            <a:endParaRPr lang="en-US" sz="1200" dirty="0">
              <a:hlinkClick r:id="rId2"/>
            </a:endParaRPr>
          </a:p>
          <a:p>
            <a:pPr algn="ctr"/>
            <a:endParaRPr lang="en-US" sz="1200" dirty="0">
              <a:hlinkClick r:id="rId2"/>
            </a:endParaRPr>
          </a:p>
          <a:p>
            <a:pPr algn="ctr"/>
            <a:r>
              <a:rPr lang="en-US" sz="1200" dirty="0">
                <a:hlinkClick r:id="rId2"/>
              </a:rPr>
              <a:t>https://encrypted-tbn0.gstatic.com/images?q=tbn:ANd9GcTPsmCzO9IEDELAmqhjq_YkE5lSgrfsc34d0hGhGyshSp1RorxE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artoffitness.net%2Fwp-content%2Fuploads%2F2016%2F06%2Fdetour-sign.gif&amp;imgrefurl=https%3A%2F%2Fartoffitness.net%2Flight-rail-transit-lrt-detour-construction-stress%2Fdetour-sign%2F&amp;docid=gmoSIU7x0AEPuM&amp;tbnid=M9P34_9tSeZzuM%3A&amp;vet=10ahUKEwi_ovyQy-DcAhWW2YMKHX4nCyYQMwihAigaMBo..i&amp;w=450&amp;h=494&amp;bih=521&amp;biw=1278&amp;q=detour%20sign&amp;ved=0ahUKEwi_ovyQy-DcAhWW2YMKHX4nCyYQMwihAigaMBo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www.joshuanhook.com%2Fwp-content%2Fuploads%2F2017%2F07%2Fexplore.jpg&amp;imgrefurl=https%3A%2F%2Fwww.joshuanhook.com%2Fexplore-and-experiment%2F&amp;docid=Y4238KXw-HaI-M&amp;tbnid=6HIfzclSNc0KIM%3A&amp;vet=10ahUKEwj_uJjFk-PcAhXi34MKHTmrCtwQMwgzKAAwAA..i&amp;w=1920&amp;h=1080&amp;bih=498&amp;biw=1256&amp;q=</a:t>
            </a:r>
            <a:r>
              <a:rPr lang="en-US" sz="1200" dirty="0" err="1"/>
              <a:t>explore&amp;ved</a:t>
            </a:r>
            <a:r>
              <a:rPr lang="en-US" sz="1200" dirty="0"/>
              <a:t>=0ahUKEwj_uJjFk-PcAhXi34MKHTmrCtwQMwgzKAAwAA&amp;iact=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https://www.google.com/url?sa=i&amp;source=images&amp;cd=&amp;cad=rja&amp;uact=8&amp;ved=2ahUKEwj6rcih3-DcAhXI44MKHS76CC4QjRx6BAgBEAU&amp;url=http%3A%2F%2Fschullns.com%2Flatest-news%2Fthanks-well-done%2F&amp;psig=AOvVaw080tqyFusH5fL5mSWeTLjk&amp;ust=1533930367930802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cdn.career.guru99.com%2Fwp-content%2Fuploads%2F2013%2F03%2FID-10086141.jpg&amp;imgrefurl=https%3A%2F%2Fcareer.guru99.com%2Ftop-10-behavioral-interview-questions-with-answers%2F&amp;docid=VVqSBIkRo8rshM&amp;tbnid=PwQca22eXHkTiM%3A&amp;vet=10ahUKEwiZyejH3uDcAhUrwYMKHe01DTQQMwjOASgTMBM..i&amp;w=400&amp;h=300&amp;bih=511&amp;biw=1265&amp;q=</a:t>
            </a:r>
            <a:r>
              <a:rPr lang="en-US" sz="1200" dirty="0" err="1"/>
              <a:t>questions&amp;ved</a:t>
            </a:r>
            <a:r>
              <a:rPr lang="en-US" sz="1200" dirty="0"/>
              <a:t>=0ahUKEwiZyejH3uDcAhUrwYMKHe01DTQQMwjOASgTMBM&amp;iact=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https://www.techiexpert.com/wp-content/uploads/2018/06/What-can-data-do-for-students3.png</a:t>
            </a:r>
          </a:p>
        </p:txBody>
      </p:sp>
    </p:spTree>
    <p:extLst>
      <p:ext uri="{BB962C8B-B14F-4D97-AF65-F5344CB8AC3E}">
        <p14:creationId xmlns:p14="http://schemas.microsoft.com/office/powerpoint/2010/main" val="27318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Questions to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4563144" y="2529176"/>
            <a:ext cx="7253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factors have the highest impact on the rating of a movie?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we limit the date range for 	analysis?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genres influence ratings?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roles influence ratings?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1184556" y="2288993"/>
            <a:ext cx="5172701" cy="3081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2800" b="1" dirty="0"/>
              <a:t>Technical Challenges: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null values \\N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Type Conversions (</a:t>
            </a:r>
            <a:r>
              <a:rPr lang="en-US" sz="2400" dirty="0" err="1"/>
              <a:t>startYear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Comma Delimited Columns (One Hot Encoding)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Volume / Performance Consideration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20" y="623916"/>
            <a:ext cx="349226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7" y="245386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54945"/>
            <a:ext cx="3835488" cy="4211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6503118" y="1959429"/>
            <a:ext cx="5314543" cy="2013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Decisions and Assumptions Made: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titleType</a:t>
            </a:r>
            <a:r>
              <a:rPr lang="en-US" sz="2400" dirty="0"/>
              <a:t> = movie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isAdult</a:t>
            </a:r>
            <a:r>
              <a:rPr lang="en-US" sz="2400" dirty="0"/>
              <a:t> = 0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Eliminate </a:t>
            </a:r>
            <a:r>
              <a:rPr lang="en-US" sz="2400" dirty="0" err="1"/>
              <a:t>startYear</a:t>
            </a:r>
            <a:r>
              <a:rPr lang="en-US" sz="2400" dirty="0"/>
              <a:t> = NULL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Split Genres to Unique Columns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2DC22-CDEA-445C-8C5C-DD7E3F30F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2933"/>
            <a:ext cx="12191999" cy="1960029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887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35558-B51C-40E2-9AE0-361B3C8281F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Targeted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27DC3-3E8F-4637-B9F8-1A85175B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5" y="223520"/>
            <a:ext cx="7815027" cy="64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EFBA0-356B-441B-B52B-98CE36C7836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FBF67-00BB-42A7-80E6-76EBA88D6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AC530-3CBE-4AAD-B6DA-3C9C4553376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Movie Start Year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093488-0A2A-4F81-97BB-76B6C31D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19" y="2277802"/>
            <a:ext cx="5611856" cy="431667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7EED49-8014-440D-A82A-B133D3B07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2369574"/>
            <a:ext cx="5684273" cy="42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6073" y="480824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 Density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FF6B3-5376-4379-B5D8-D638A2D1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7" y="386809"/>
            <a:ext cx="475909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ED45E-3F92-4ABF-BFD8-02A069E2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" y="386810"/>
            <a:ext cx="4830981" cy="3997637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1479</Words>
  <Application>Microsoft Office PowerPoint</Application>
  <PresentationFormat>Widescreen</PresentationFormat>
  <Paragraphs>221</Paragraphs>
  <Slides>27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Calibri Light (Headings)</vt:lpstr>
      <vt:lpstr>Office Theme</vt:lpstr>
      <vt:lpstr>ScrumLords 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Genres Heatp</vt:lpstr>
      <vt:lpstr>PowerPoint Presentation</vt:lpstr>
      <vt:lpstr>PowerPoint Presentation</vt:lpstr>
      <vt:lpstr>PowerPoint Presentation</vt:lpstr>
      <vt:lpstr>titlePrincipals Exploration Step 1:  Associate average movie rating to each titlePrincipal row</vt:lpstr>
      <vt:lpstr>Step 2:  Group Ratings by Person &amp; Category</vt:lpstr>
      <vt:lpstr>Step 3: Produce Final Dataset (by Movie)</vt:lpstr>
      <vt:lpstr> Correlation to averageRating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ScrumLords</dc:title>
  <dc:creator>Morgan, Kimara</dc:creator>
  <cp:lastModifiedBy>Sparks, Cierra</cp:lastModifiedBy>
  <cp:revision>58</cp:revision>
  <dcterms:created xsi:type="dcterms:W3CDTF">2018-08-09T17:58:03Z</dcterms:created>
  <dcterms:modified xsi:type="dcterms:W3CDTF">2018-08-16T14:36:59Z</dcterms:modified>
</cp:coreProperties>
</file>