
<file path=[Content_Types].xml><?xml version="1.0" encoding="utf-8"?>
<Types xmlns="http://schemas.openxmlformats.org/package/2006/content-types">
  <Default Extension="jfif" ContentType="image/jpeg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6" r:id="rId7"/>
    <p:sldId id="265" r:id="rId8"/>
    <p:sldId id="276" r:id="rId9"/>
    <p:sldId id="267" r:id="rId10"/>
    <p:sldId id="268" r:id="rId11"/>
    <p:sldId id="279" r:id="rId12"/>
    <p:sldId id="280" r:id="rId13"/>
    <p:sldId id="281" r:id="rId14"/>
    <p:sldId id="282" r:id="rId15"/>
    <p:sldId id="283" r:id="rId16"/>
    <p:sldId id="269" r:id="rId17"/>
    <p:sldId id="270" r:id="rId18"/>
    <p:sldId id="271" r:id="rId19"/>
    <p:sldId id="272" r:id="rId20"/>
    <p:sldId id="278" r:id="rId21"/>
    <p:sldId id="277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2B0F-B8EE-4BA4-B5C8-D83F3D0FB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15B1A-97F1-4804-8EAF-2395891B4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D902-661D-469D-B5C3-7F57CEED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26FA0-41C3-4FE4-B0E1-E61AF534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5C00D-8B0E-4C6B-8034-D9F259D8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4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3838-30C6-4293-B304-1F53B90A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8DB9C-4060-4768-93FC-722567BBC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3D674-5060-4542-BB86-E69ADC9A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1729E-6F0F-4D7A-AD02-CB057240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D745C-DFA7-4DA8-8AD3-68E391EC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9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95306-A042-4594-B7EF-A01E086C6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D49B6-8A12-442A-AD63-6A81E859A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85605-5E32-4FB0-99BC-661CE745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0ABA9-A9D4-4C97-84A1-0FA8B0B2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E7653-6D3D-4395-BC49-638530B1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6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41475-D3FE-445C-B9AB-D177C168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A7E7-8759-4E37-89C9-4980C6302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49977-3421-44E4-9A37-B8D4D326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49E78-70D1-4FA1-BB27-E3A8BF9C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13961-01B4-4572-A59E-089C7D16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3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1A2E-27CA-4188-99A4-4A7A4656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D32D3-C2AC-4961-8909-2D2155FC4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B35CB-8DA6-4335-B7BE-D03C794A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5FE9E-67F5-4768-86F7-3126D6C0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CB380-9D88-4E34-92DB-6A77BB74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9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C71A-30B1-4C84-AE9E-058778CE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67629-FD0D-45BD-80F4-63054A85D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8AACB-5288-4E4D-94C9-BB7BA4AD2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81A18-733F-4993-981D-6C209BF3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B74BB-822B-40E6-B3D5-66EDAA03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17DF0-1C0A-4012-954B-B0FF3D0E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6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E045-2061-4AB1-B654-4152BB73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0AC43-B5BB-42B4-AB16-7478ED4D2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CCA27-D7C2-4510-B35B-E5DAE29BD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0F461-3B36-4EC5-94B2-61771D84C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299F4-B754-4EA4-BB06-0B95DEAEE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C6726-6E67-4545-9AFA-39E428B4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FD10A-E76C-4A1E-8F80-C1575880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C07DD-7531-4CDB-BBC3-434E57F9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00DC-FFF1-4EE8-B7AE-6316A539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45834-4FA0-4513-9156-85A48D38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17A4C-83FD-44C2-B768-B9B6E36D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5557F-E142-4DD6-AB02-33474460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3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9253F-C249-4F9C-BB63-CEA28E77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AC27D-B9CF-4F68-9AA6-EB84245F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5FC9B-6609-46F6-B94A-067EF487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6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620D-ECCB-4871-8F82-CADD4829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0B9D9-C10C-44D6-B5A4-5EFDC52ED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AD3D4-B8B7-47AD-8D24-9B634F204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D3023-4ED4-4E59-A4AC-E9E03B2C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3F3BF-E51D-4839-A180-EBE63BE3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BE2B9-56D9-44E7-9664-D5867BA2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2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E1B0-B20C-415C-BF47-D77FB294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D3D62-A2C7-459B-9F9F-87FCC3BF9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7966D-E7BB-4C7E-AFEF-B687306F7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96626-ECBC-4272-923F-954CB5E3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44E2C-67A9-4417-AA36-417AF307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96205-EDC9-4757-8FA6-740F991A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8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79C2DB-D8F9-4C54-AB53-4273FFB0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A6CA-5116-43EA-8942-55ADF3673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7706A-02F7-4EC6-8A94-D938B2752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6EDEA-B170-418B-A883-3E263B59D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E3B3-40BE-4547-8882-F68FC5CC4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2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cad=rja&amp;uact=8&amp;ved=2ahUKEwj6rcih3-DcAhXI44MKHS76CC4QjRx6BAgBEAU&amp;url=http://schullns.com/latest-news/thanks-well-done/&amp;psig=AOvVaw080tqyFusH5fL5mSWeTLjk&amp;ust=1533930367930802" TargetMode="External"/><Relationship Id="rId2" Type="http://schemas.openxmlformats.org/officeDocument/2006/relationships/hyperlink" Target="https://encrypted-tbn0.gstatic.com/images?q=tbn:ANd9GcTPsmCzO9IEDELAmqhjq_YkE5lSgrfsc34d0hGhGyshSp1Rorx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0F1A-806B-47F5-BBE3-C57C1B549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ScrumLords</a:t>
            </a:r>
            <a:br>
              <a:rPr lang="en-US"/>
            </a:br>
            <a:r>
              <a:rPr lang="en-US"/>
              <a:t>Capstone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960FA-68F3-4D8A-8C6A-A84471961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8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2330824" y="699246"/>
            <a:ext cx="84447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/>
              <a:t>HeatMap</a:t>
            </a:r>
            <a:r>
              <a:rPr lang="en-US" sz="5400" dirty="0"/>
              <a:t> for Genre?</a:t>
            </a:r>
          </a:p>
          <a:p>
            <a:pPr algn="ctr"/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3261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solidFill>
                  <a:srgbClr val="404040"/>
                </a:solidFill>
              </a:rPr>
              <a:t>titlePrincipals</a:t>
            </a:r>
            <a:r>
              <a:rPr lang="en-US" sz="4000" dirty="0">
                <a:solidFill>
                  <a:srgbClr val="404040"/>
                </a:solidFill>
              </a:rPr>
              <a:t> Exploration</a:t>
            </a:r>
            <a:br>
              <a:rPr lang="en-US" sz="4000" dirty="0">
                <a:solidFill>
                  <a:srgbClr val="404040"/>
                </a:solidFill>
              </a:rPr>
            </a:br>
            <a:r>
              <a:rPr lang="en-US" sz="2200" dirty="0">
                <a:solidFill>
                  <a:srgbClr val="404040"/>
                </a:solidFill>
              </a:rPr>
              <a:t>Step 1:  </a:t>
            </a:r>
            <a:r>
              <a:rPr lang="en-US" sz="2200" dirty="0"/>
              <a:t>Inner Join to Produce Rating by Principal by Movie</a:t>
            </a:r>
            <a:endParaRPr lang="en-US" sz="2200" dirty="0">
              <a:solidFill>
                <a:srgbClr val="40404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447507-0C28-4F4F-AC17-74AE1C5A9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777" y="984354"/>
            <a:ext cx="5316388" cy="29682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98BD97-E9D2-4EA0-AEED-4D2C398E0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25" y="293683"/>
            <a:ext cx="5854438" cy="38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5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7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Step 2: </a:t>
            </a:r>
            <a:br>
              <a:rPr lang="en-US" sz="37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Aggregate Average 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37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atings by Name by </a:t>
            </a:r>
            <a:r>
              <a:rPr lang="en-US" sz="370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title.Principal</a:t>
            </a:r>
            <a:r>
              <a:rPr lang="en-US" sz="37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Category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50AE9D0-ADB3-43A2-8726-494687435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542" y="492573"/>
            <a:ext cx="6198104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6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84" y="137647"/>
            <a:ext cx="11501249" cy="1325563"/>
          </a:xfrm>
        </p:spPr>
        <p:txBody>
          <a:bodyPr>
            <a:normAutofit/>
          </a:bodyPr>
          <a:lstStyle/>
          <a:p>
            <a:pPr algn="ctr"/>
            <a:r>
              <a:rPr lang="en-US" sz="3300" dirty="0">
                <a:latin typeface="Calibri Light (Headings)"/>
              </a:rPr>
              <a:t>Step 3:  Aggregate Each </a:t>
            </a:r>
            <a:r>
              <a:rPr lang="en-US" sz="3300" dirty="0" err="1">
                <a:latin typeface="Calibri Light (Headings)"/>
              </a:rPr>
              <a:t>titlePrincipal</a:t>
            </a:r>
            <a:r>
              <a:rPr lang="en-US" sz="3300" dirty="0">
                <a:latin typeface="Calibri Light (Headings)"/>
              </a:rPr>
              <a:t> Role Average Rating by Movie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FED29F-BCDF-404E-B57E-5733D1EF8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121" y="4940870"/>
            <a:ext cx="2504762" cy="1676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F3756-B062-47A9-9ED7-F651E0855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894" y="5084111"/>
            <a:ext cx="2952381" cy="14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205EAD-5D40-4174-AF82-0788C9F08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3175" y="3246516"/>
            <a:ext cx="2619048" cy="14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776662-DC70-45AB-B0BB-5085D4745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120" y="3246516"/>
            <a:ext cx="2504762" cy="1552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CD8306-7F9A-4526-934E-0B6505132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6894" y="1472734"/>
            <a:ext cx="2409524" cy="1533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3371C-AB28-4982-9C38-EDC62DB99B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7501" y="1463210"/>
            <a:ext cx="2552381" cy="1542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7E1CD2-E24A-44BF-AC3F-6C4A584B3E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8839" y="1496921"/>
            <a:ext cx="2851903" cy="507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3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84" y="137647"/>
            <a:ext cx="11501249" cy="1325563"/>
          </a:xfrm>
        </p:spPr>
        <p:txBody>
          <a:bodyPr>
            <a:normAutofit/>
          </a:bodyPr>
          <a:lstStyle/>
          <a:p>
            <a:pPr algn="ctr"/>
            <a:r>
              <a:rPr lang="en-US" sz="3300" dirty="0">
                <a:latin typeface="Calibri Light (Headings)"/>
              </a:rPr>
              <a:t>Step 4:  Left Outer Join Each </a:t>
            </a:r>
            <a:r>
              <a:rPr lang="en-US" sz="3300" dirty="0" err="1">
                <a:latin typeface="Calibri Light (Headings)"/>
              </a:rPr>
              <a:t>titlePrincipal</a:t>
            </a:r>
            <a:r>
              <a:rPr lang="en-US" sz="3300" dirty="0">
                <a:latin typeface="Calibri Light (Headings)"/>
              </a:rPr>
              <a:t> Category Average Rating to Movie Average Rating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877AC-DE35-47B6-937A-50F96D3AE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917" y="1799112"/>
            <a:ext cx="3463650" cy="180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0DD1F6-3792-4513-96A5-50F8C5F7D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018" y="4085735"/>
            <a:ext cx="94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Correlation to averageRating &amp; non Null Count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11C0E6B-9339-4B72-B14D-2F36CA09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396985"/>
            <a:ext cx="6553545" cy="407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61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2330824" y="699246"/>
            <a:ext cx="8444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79452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2330824" y="699246"/>
            <a:ext cx="8444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132294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6053668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Steps – Nice To Have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9BF63C5-B013-4066-BFBE-88D95F2A1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25F7B26-E4D3-41A4-AC71-690975011FDD}"/>
              </a:ext>
            </a:extLst>
          </p:cNvPr>
          <p:cNvSpPr txBox="1"/>
          <p:nvPr/>
        </p:nvSpPr>
        <p:spPr>
          <a:xfrm>
            <a:off x="6053667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Determine why “titleType = movie” includes genres that match TV shows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Dataset for movie budgets and earnings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Dataset that further defines release date and release country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Dataset to include movie Classifications Ratings (G, PG, PG-13, R, etc.)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Point in time comparison for Role Ratings (title.Principles)</a:t>
            </a:r>
          </a:p>
        </p:txBody>
      </p:sp>
    </p:spTree>
    <p:extLst>
      <p:ext uri="{BB962C8B-B14F-4D97-AF65-F5344CB8AC3E}">
        <p14:creationId xmlns:p14="http://schemas.microsoft.com/office/powerpoint/2010/main" val="3584228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2330824" y="699246"/>
            <a:ext cx="8444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99887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BB8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524256" y="4767072"/>
            <a:ext cx="6594189" cy="1625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Narrative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482F4-FAC7-4F34-B519-1AFCACD84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0" r="-1" b="-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F6C98-15CD-4670-AE38-F58E18427A3C}"/>
              </a:ext>
            </a:extLst>
          </p:cNvPr>
          <p:cNvSpPr txBox="1"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After winning the lottery we want to start a movie business to produce movies.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GOAL: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Produce the highest possible average rated movies.</a:t>
            </a:r>
          </a:p>
        </p:txBody>
      </p:sp>
    </p:spTree>
    <p:extLst>
      <p:ext uri="{BB962C8B-B14F-4D97-AF65-F5344CB8AC3E}">
        <p14:creationId xmlns:p14="http://schemas.microsoft.com/office/powerpoint/2010/main" val="858000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1AABA0-8A35-4427-987D-CF2F01C5B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0" y="431117"/>
            <a:ext cx="11940720" cy="59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61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6E4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9ED014-A14B-4A03-AC3F-7EE100270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81" y="1405048"/>
            <a:ext cx="5462546" cy="40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20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2272767" y="655703"/>
            <a:ext cx="844475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linkClick r:id="rId2"/>
              </a:rPr>
              <a:t>https://encrypted-tbn0.gstatic.com/images?q=tbn:ANd9GcTPsmCzO9IEDELAmqhjq_YkE5lSgrfsc34d0hGhGyshSp1RorxE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https://www.google.com/</a:t>
            </a:r>
            <a:r>
              <a:rPr lang="en-US" sz="1200" dirty="0" err="1"/>
              <a:t>imgres?imgurl</a:t>
            </a:r>
            <a:r>
              <a:rPr lang="en-US" sz="1200" dirty="0"/>
              <a:t>=https%3A%2F%2Fartoffitness.net%2Fwp-content%2Fuploads%2F2016%2F06%2Fdetour-sign.gif&amp;imgrefurl=https%3A%2F%2Fartoffitness.net%2Flight-rail-transit-lrt-detour-construction-stress%2Fdetour-sign%2F&amp;docid=gmoSIU7x0AEPuM&amp;tbnid=M9P34_9tSeZzuM%3A&amp;vet=10ahUKEwi_ovyQy-DcAhWW2YMKHX4nCyYQMwihAigaMBo..i&amp;w=450&amp;h=494&amp;bih=521&amp;biw=1278&amp;q=detour%20sign&amp;ved=0ahUKEwi_ovyQy-DcAhWW2YMKHX4nCyYQMwihAigaMBo&amp;iact=</a:t>
            </a:r>
            <a:r>
              <a:rPr lang="en-US" sz="1200" dirty="0" err="1"/>
              <a:t>mrc&amp;uact</a:t>
            </a:r>
            <a:r>
              <a:rPr lang="en-US" sz="1200" dirty="0"/>
              <a:t>=8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https://www.google.com/</a:t>
            </a:r>
            <a:r>
              <a:rPr lang="en-US" sz="1200" dirty="0" err="1"/>
              <a:t>imgres?imgurl</a:t>
            </a:r>
            <a:r>
              <a:rPr lang="en-US" sz="1200" dirty="0"/>
              <a:t>=http%3A%2F%2Fgiantleap.in%2Fwp-content%2Fuploads%2F2016%2F01%2Fexplore-icon.jpg&amp;imgrefurl=http%3A%2F%2Fgiantleap.in%2Fexplore-the-explorer-in-you%2F&amp;docid=</a:t>
            </a:r>
            <a:r>
              <a:rPr lang="en-US" sz="1200" dirty="0" err="1"/>
              <a:t>kViiLITvIvWUbM&amp;tbnid</a:t>
            </a:r>
            <a:r>
              <a:rPr lang="en-US" sz="1200" dirty="0"/>
              <a:t>=QnhjoFuVAgZ5SM%3A&amp;vet=10ahUKEwjp7se21eDcAhXk34MKHdk3Ci4QMwg1KAIwAg..i&amp;w=1600&amp;h=1236&amp;bih=515&amp;biw=1269&amp;q=</a:t>
            </a:r>
            <a:r>
              <a:rPr lang="en-US" sz="1200" dirty="0" err="1"/>
              <a:t>explore&amp;ved</a:t>
            </a:r>
            <a:r>
              <a:rPr lang="en-US" sz="1200" dirty="0"/>
              <a:t>=0ahUKEwjp7se21eDcAhXk34MKHdk3Ci4QMwg1KAIwAg&amp;iact=</a:t>
            </a:r>
            <a:r>
              <a:rPr lang="en-US" sz="1200" dirty="0" err="1"/>
              <a:t>mrc&amp;uact</a:t>
            </a:r>
            <a:r>
              <a:rPr lang="en-US" sz="1200" dirty="0"/>
              <a:t>=8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>
                <a:hlinkClick r:id="rId3"/>
              </a:rPr>
              <a:t>https://www.google.com/url?sa=i&amp;source=images&amp;cd=&amp;cad=rja&amp;uact=8&amp;ved=2ahUKEwj6rcih3-DcAhXI44MKHS76CC4QjRx6BAgBEAU&amp;url=http%3A%2F%2Fschullns.com%2Flatest-news%2Fthanks-well-done%2F&amp;psig=AOvVaw080tqyFusH5fL5mSWeTLjk&amp;ust=1533930367930802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https://www.google.com/</a:t>
            </a:r>
            <a:r>
              <a:rPr lang="en-US" sz="1200" dirty="0" err="1"/>
              <a:t>imgres?imgurl</a:t>
            </a:r>
            <a:r>
              <a:rPr lang="en-US" sz="1200" dirty="0"/>
              <a:t>=https%3A%2F%2Fcdn.career.guru99.com%2Fwp-content%2Fuploads%2F2013%2F03%2FID-10086141.jpg&amp;imgrefurl=https%3A%2F%2Fcareer.guru99.com%2Ftop-10-behavioral-interview-questions-with-answers%2F&amp;docid=VVqSBIkRo8rshM&amp;tbnid=PwQca22eXHkTiM%3A&amp;vet=10ahUKEwiZyejH3uDcAhUrwYMKHe01DTQQMwjOASgTMBM..i&amp;w=400&amp;h=300&amp;bih=511&amp;biw=1265&amp;q=</a:t>
            </a:r>
            <a:r>
              <a:rPr lang="en-US" sz="1200" dirty="0" err="1"/>
              <a:t>questions&amp;ved</a:t>
            </a:r>
            <a:r>
              <a:rPr lang="en-US" sz="1200" dirty="0"/>
              <a:t>=0ahUKEwiZyejH3uDcAhUrwYMKHe01DTQQMwjOASgTMBM&amp;iact=</a:t>
            </a:r>
            <a:r>
              <a:rPr lang="en-US" sz="1200" dirty="0" err="1"/>
              <a:t>mrc&amp;uact</a:t>
            </a:r>
            <a:r>
              <a:rPr lang="en-US" sz="1200" dirty="0"/>
              <a:t>=8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188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Initial Questions to Answer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290C3-C997-49FB-9632-BCC9F7CC38CA}"/>
              </a:ext>
            </a:extLst>
          </p:cNvPr>
          <p:cNvSpPr txBox="1"/>
          <p:nvPr/>
        </p:nvSpPr>
        <p:spPr>
          <a:xfrm>
            <a:off x="4563144" y="2529176"/>
            <a:ext cx="72532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factors have the highest impact on the rating of a movie?</a:t>
            </a:r>
          </a:p>
          <a:p>
            <a:r>
              <a:rPr lang="en-US" sz="3600" dirty="0"/>
              <a:t>	- Do we limit the date range for 	analysis?</a:t>
            </a:r>
          </a:p>
          <a:p>
            <a:r>
              <a:rPr lang="en-US" sz="3600" dirty="0"/>
              <a:t>	- Do genres influence ratings?</a:t>
            </a:r>
          </a:p>
          <a:p>
            <a:r>
              <a:rPr lang="en-US" sz="3600" dirty="0"/>
              <a:t>	- Do roles influence ratings?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762001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D6EFB-4C8B-4F70-885B-7756CDF18F24}"/>
              </a:ext>
            </a:extLst>
          </p:cNvPr>
          <p:cNvSpPr txBox="1"/>
          <p:nvPr/>
        </p:nvSpPr>
        <p:spPr>
          <a:xfrm>
            <a:off x="1184556" y="2288993"/>
            <a:ext cx="5172701" cy="30812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 </a:t>
            </a:r>
            <a:r>
              <a:rPr lang="en-US" sz="2800" b="1" dirty="0"/>
              <a:t>Technical Challenges: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null values \\N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Type Conversions (</a:t>
            </a:r>
            <a:r>
              <a:rPr lang="en-US" sz="2400" dirty="0" err="1"/>
              <a:t>startYear</a:t>
            </a:r>
            <a:r>
              <a:rPr lang="en-US" sz="2400" dirty="0"/>
              <a:t>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Comma Delimited Columns (One Hot Encoding)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Volume / Performance Consideration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EC30D-1583-4A1D-AD69-7A48476C1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320" y="623916"/>
            <a:ext cx="3492264" cy="383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29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6053667" y="245386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Cleansing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EC30D-1583-4A1D-AD69-7A48476C1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354945"/>
            <a:ext cx="3835488" cy="42118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ED6EFB-4C8B-4F70-885B-7756CDF18F24}"/>
              </a:ext>
            </a:extLst>
          </p:cNvPr>
          <p:cNvSpPr txBox="1"/>
          <p:nvPr/>
        </p:nvSpPr>
        <p:spPr>
          <a:xfrm>
            <a:off x="6503118" y="1959429"/>
            <a:ext cx="5314543" cy="2013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Decisions and Assumptions Made: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titleType</a:t>
            </a:r>
            <a:r>
              <a:rPr lang="en-US" sz="2400" dirty="0"/>
              <a:t> = movie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isAdult</a:t>
            </a:r>
            <a:r>
              <a:rPr lang="en-US" sz="2400" dirty="0"/>
              <a:t> = 0 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Eliminate </a:t>
            </a:r>
            <a:r>
              <a:rPr lang="en-US" sz="2400" dirty="0" err="1"/>
              <a:t>startYear</a:t>
            </a:r>
            <a:r>
              <a:rPr lang="en-US" sz="2400" dirty="0"/>
              <a:t> = NULL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Split Genres to Unique Columns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12DC22-CDEA-445C-8C5C-DD7E3F30F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425" y="4566812"/>
            <a:ext cx="8564223" cy="196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76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F7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5EF3E-C111-4411-B704-0B27AD064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81" y="1340824"/>
            <a:ext cx="5462546" cy="422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4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C27DC3-3E8F-4637-B9F8-1A85175B9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2" t="3560" r="13692" b="16964"/>
          <a:stretch/>
        </p:blipFill>
        <p:spPr>
          <a:xfrm>
            <a:off x="2409372" y="203201"/>
            <a:ext cx="8699962" cy="63926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535558-B51C-40E2-9AE0-361B3C8281F8}"/>
              </a:ext>
            </a:extLst>
          </p:cNvPr>
          <p:cNvSpPr txBox="1"/>
          <p:nvPr/>
        </p:nvSpPr>
        <p:spPr>
          <a:xfrm>
            <a:off x="551542" y="2910624"/>
            <a:ext cx="2525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Targeted Tables</a:t>
            </a:r>
          </a:p>
        </p:txBody>
      </p:sp>
    </p:spTree>
    <p:extLst>
      <p:ext uri="{BB962C8B-B14F-4D97-AF65-F5344CB8AC3E}">
        <p14:creationId xmlns:p14="http://schemas.microsoft.com/office/powerpoint/2010/main" val="212868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93488-0A2A-4F81-97BB-76B6C31DE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5" y="1111753"/>
            <a:ext cx="5129784" cy="463449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7EED49-8014-440D-A82A-B133D3B07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322636"/>
            <a:ext cx="5129784" cy="4212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4AC530-3CBE-4AAD-B6DA-3C9C4553376F}"/>
              </a:ext>
            </a:extLst>
          </p:cNvPr>
          <p:cNvSpPr txBox="1"/>
          <p:nvPr/>
        </p:nvSpPr>
        <p:spPr>
          <a:xfrm>
            <a:off x="3135824" y="0"/>
            <a:ext cx="5920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Movie Start Year</a:t>
            </a:r>
          </a:p>
        </p:txBody>
      </p:sp>
    </p:spTree>
    <p:extLst>
      <p:ext uri="{BB962C8B-B14F-4D97-AF65-F5344CB8AC3E}">
        <p14:creationId xmlns:p14="http://schemas.microsoft.com/office/powerpoint/2010/main" val="74219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526073" y="480824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Rating Density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CFF6B3-5376-4379-B5D8-D638A2D1F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77" y="386809"/>
            <a:ext cx="4759092" cy="39976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2ED45E-3F92-4ABF-BFD8-02A069E2B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3" y="386810"/>
            <a:ext cx="4830981" cy="3997637"/>
          </a:xfrm>
          <a:prstGeom prst="rect">
            <a:avLst/>
          </a:prstGeom>
        </p:spPr>
      </p:pic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6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580</Words>
  <Application>Microsoft Office PowerPoint</Application>
  <PresentationFormat>Widescreen</PresentationFormat>
  <Paragraphs>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Calibri Light (Headings)</vt:lpstr>
      <vt:lpstr>Office Theme</vt:lpstr>
      <vt:lpstr>ScrumLords Capstone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titlePrincipals Exploration Step 1:  Inner Join to Produce Rating by Principal by Movie</vt:lpstr>
      <vt:lpstr>Step 2:  Aggregate Average Ratings by Name by title.Principal Category</vt:lpstr>
      <vt:lpstr>Step 3:  Aggregate Each titlePrincipal Role Average Rating by Movie</vt:lpstr>
      <vt:lpstr>Step 4:  Left Outer Join Each titlePrincipal Category Average Rating to Movie Average Rating</vt:lpstr>
      <vt:lpstr> Correlation to averageRating &amp; non Null Count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ScrumLords</dc:title>
  <dc:creator>Morgan, Kimara</dc:creator>
  <cp:lastModifiedBy>Niedermier, David E</cp:lastModifiedBy>
  <cp:revision>15</cp:revision>
  <dcterms:created xsi:type="dcterms:W3CDTF">2018-08-09T17:58:03Z</dcterms:created>
  <dcterms:modified xsi:type="dcterms:W3CDTF">2018-08-10T16:58:44Z</dcterms:modified>
</cp:coreProperties>
</file>