
<file path=[Content_Types].xml><?xml version="1.0" encoding="utf-8"?>
<Types xmlns="http://schemas.openxmlformats.org/package/2006/content-types">
  <Default Extension="jfif" ContentType="image/jpeg"/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5" r:id="rId6"/>
    <p:sldId id="266" r:id="rId7"/>
    <p:sldId id="265" r:id="rId8"/>
    <p:sldId id="276" r:id="rId9"/>
    <p:sldId id="267" r:id="rId10"/>
    <p:sldId id="268" r:id="rId11"/>
    <p:sldId id="269" r:id="rId12"/>
    <p:sldId id="270" r:id="rId13"/>
    <p:sldId id="271" r:id="rId14"/>
    <p:sldId id="272" r:id="rId15"/>
    <p:sldId id="278" r:id="rId16"/>
    <p:sldId id="277" r:id="rId17"/>
    <p:sldId id="27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92B0F-B8EE-4BA4-B5C8-D83F3D0FB7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C15B1A-97F1-4804-8EAF-2395891B4B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1BD902-661D-469D-B5C3-7F57CEEDC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050F6-C4A4-4D93-BB5B-76D71472723B}" type="datetimeFigureOut">
              <a:rPr lang="en-US" smtClean="0"/>
              <a:t>8/9/2018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426FA0-41C3-4FE4-B0E1-E61AF5344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5C00D-8B0E-4C6B-8034-D9F259D85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CCE57-BBF3-423D-BEDE-4EF1C27C8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441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E3838-30C6-4293-B304-1F53B90A1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48DB9C-4060-4768-93FC-722567BBCF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23D674-5060-4542-BB86-E69ADC9A3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050F6-C4A4-4D93-BB5B-76D71472723B}" type="datetimeFigureOut">
              <a:rPr lang="en-US" smtClean="0"/>
              <a:t>8/9/2018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1729E-6F0F-4D7A-AD02-CB057240F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AD745C-DFA7-4DA8-8AD3-68E391EC4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CCE57-BBF3-423D-BEDE-4EF1C27C8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793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495306-A042-4594-B7EF-A01E086C61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CD49B6-8A12-442A-AD63-6A81E859AB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885605-5E32-4FB0-99BC-661CE745D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050F6-C4A4-4D93-BB5B-76D71472723B}" type="datetimeFigureOut">
              <a:rPr lang="en-US" smtClean="0"/>
              <a:t>8/9/2018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20ABA9-A9D4-4C97-84A1-0FA8B0B22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AE7653-6D3D-4395-BC49-638530B10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CCE57-BBF3-423D-BEDE-4EF1C27C8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661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41475-D3FE-445C-B9AB-D177C1687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E6A7E7-8759-4E37-89C9-4980C63027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D49977-3421-44E4-9A37-B8D4D3260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050F6-C4A4-4D93-BB5B-76D71472723B}" type="datetimeFigureOut">
              <a:rPr lang="en-US" smtClean="0"/>
              <a:t>8/9/2018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249E78-70D1-4FA1-BB27-E3A8BF9CD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C13961-01B4-4572-A59E-089C7D161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CCE57-BBF3-423D-BEDE-4EF1C27C8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433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21A2E-27CA-4188-99A4-4A7A4656F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1D32D3-C2AC-4961-8909-2D2155FC45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6B35CB-8DA6-4335-B7BE-D03C794A6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050F6-C4A4-4D93-BB5B-76D71472723B}" type="datetimeFigureOut">
              <a:rPr lang="en-US" smtClean="0"/>
              <a:t>8/9/2018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A5FE9E-67F5-4768-86F7-3126D6C0D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2CB380-9D88-4E34-92DB-6A77BB740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CCE57-BBF3-423D-BEDE-4EF1C27C8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099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BC71A-30B1-4C84-AE9E-058778CE2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67629-FD0D-45BD-80F4-63054A85D5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68AACB-5288-4E4D-94C9-BB7BA4AD2B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A81A18-733F-4993-981D-6C209BF35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050F6-C4A4-4D93-BB5B-76D71472723B}" type="datetimeFigureOut">
              <a:rPr lang="en-US" smtClean="0"/>
              <a:t>8/9/2018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2B74BB-822B-40E6-B3D5-66EDAA038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117DF0-1C0A-4012-954B-B0FF3D0E4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CCE57-BBF3-423D-BEDE-4EF1C27C8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468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DE045-2061-4AB1-B654-4152BB73E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00AC43-B5BB-42B4-AB16-7478ED4D2F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0CCA27-D7C2-4510-B35B-E5DAE29BD5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E0F461-3B36-4EC5-94B2-61771D84C6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0299F4-B754-4EA4-BB06-0B95DEAEE7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AC6726-6E67-4545-9AFA-39E428B4F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050F6-C4A4-4D93-BB5B-76D71472723B}" type="datetimeFigureOut">
              <a:rPr lang="en-US" smtClean="0"/>
              <a:t>8/9/2018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9FD10A-E76C-4A1E-8F80-C15758800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FC07DD-7531-4CDB-BBC3-434E57F97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CCE57-BBF3-423D-BEDE-4EF1C27C8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1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D00DC-FFF1-4EE8-B7AE-6316A5392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245834-4FA0-4513-9156-85A48D386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050F6-C4A4-4D93-BB5B-76D71472723B}" type="datetimeFigureOut">
              <a:rPr lang="en-US" smtClean="0"/>
              <a:t>8/9/2018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917A4C-83FD-44C2-B768-B9B6E36D8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5557F-E142-4DD6-AB02-33474460B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CCE57-BBF3-423D-BEDE-4EF1C27C8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138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79253F-C249-4F9C-BB63-CEA28E77B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050F6-C4A4-4D93-BB5B-76D71472723B}" type="datetimeFigureOut">
              <a:rPr lang="en-US" smtClean="0"/>
              <a:t>8/9/2018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2AC27D-B9CF-4F68-9AA6-EB84245FC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45FC9B-6609-46F6-B94A-067EF4871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CCE57-BBF3-423D-BEDE-4EF1C27C8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560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7620D-ECCB-4871-8F82-CADD48299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80B9D9-C10C-44D6-B5A4-5EFDC52EDA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9AD3D4-B8B7-47AD-8D24-9B634F204A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4D3023-4ED4-4E59-A4AC-E9E03B2CF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050F6-C4A4-4D93-BB5B-76D71472723B}" type="datetimeFigureOut">
              <a:rPr lang="en-US" smtClean="0"/>
              <a:t>8/9/2018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B3F3BF-E51D-4839-A180-EBE63BE3D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4BE2B9-56D9-44E7-9664-D5867BA2E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CCE57-BBF3-423D-BEDE-4EF1C27C8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126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2E1B0-B20C-415C-BF47-D77FB294E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5D3D62-A2C7-459B-9F9F-87FCC3BF96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F7966D-E7BB-4C7E-AFEF-B687306F78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396626-ECBC-4272-923F-954CB5E3B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050F6-C4A4-4D93-BB5B-76D71472723B}" type="datetimeFigureOut">
              <a:rPr lang="en-US" smtClean="0"/>
              <a:t>8/9/2018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444E2C-67A9-4417-AA36-417AF3070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896205-EDC9-4757-8FA6-740F991AA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CCE57-BBF3-423D-BEDE-4EF1C27C8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681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79C2DB-D8F9-4C54-AB53-4273FFB06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C9A6CA-5116-43EA-8942-55ADF36730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D7706A-02F7-4EC6-8A94-D938B27526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A050F6-C4A4-4D93-BB5B-76D71472723B}" type="datetimeFigureOut">
              <a:rPr lang="en-US" smtClean="0"/>
              <a:t>8/9/2018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6EDEA-B170-418B-A883-3E263B59D3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D7E3B3-40BE-4547-8882-F68FC5CC42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FCCE57-BBF3-423D-BEDE-4EF1C27C8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727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f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url?sa=i&amp;source=images&amp;cd=&amp;cad=rja&amp;uact=8&amp;ved=2ahUKEwj6rcih3-DcAhXI44MKHS76CC4QjRx6BAgBEAU&amp;url=http://schullns.com/latest-news/thanks-well-done/&amp;psig=AOvVaw080tqyFusH5fL5mSWeTLjk&amp;ust=1533930367930802" TargetMode="External"/><Relationship Id="rId2" Type="http://schemas.openxmlformats.org/officeDocument/2006/relationships/hyperlink" Target="https://encrypted-tbn0.gstatic.com/images?q=tbn:ANd9GcTPsmCzO9IEDELAmqhjq_YkE5lSgrfsc34d0hGhGyshSp1RorxE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f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10F1A-806B-47F5-BBE3-C57C1B549B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ScrumLords</a:t>
            </a:r>
            <a:br>
              <a:rPr lang="en-US"/>
            </a:br>
            <a:r>
              <a:rPr lang="en-US"/>
              <a:t>Capstone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E960FA-68F3-4D8A-8C6A-A844719618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1894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A5B267B-DC99-48D5-AAE4-0080DA632EE8}"/>
              </a:ext>
            </a:extLst>
          </p:cNvPr>
          <p:cNvSpPr txBox="1"/>
          <p:nvPr/>
        </p:nvSpPr>
        <p:spPr>
          <a:xfrm>
            <a:off x="2330824" y="699246"/>
            <a:ext cx="844475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err="1"/>
              <a:t>HeatMap</a:t>
            </a:r>
            <a:r>
              <a:rPr lang="en-US" sz="5400" dirty="0"/>
              <a:t> for Genre?</a:t>
            </a:r>
          </a:p>
          <a:p>
            <a:pPr algn="ctr"/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7326149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A5B267B-DC99-48D5-AAE4-0080DA632EE8}"/>
              </a:ext>
            </a:extLst>
          </p:cNvPr>
          <p:cNvSpPr txBox="1"/>
          <p:nvPr/>
        </p:nvSpPr>
        <p:spPr>
          <a:xfrm>
            <a:off x="2330824" y="699246"/>
            <a:ext cx="84447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/>
              <a:t>Modeling</a:t>
            </a:r>
          </a:p>
        </p:txBody>
      </p:sp>
    </p:spTree>
    <p:extLst>
      <p:ext uri="{BB962C8B-B14F-4D97-AF65-F5344CB8AC3E}">
        <p14:creationId xmlns:p14="http://schemas.microsoft.com/office/powerpoint/2010/main" val="3794523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A5B267B-DC99-48D5-AAE4-0080DA632EE8}"/>
              </a:ext>
            </a:extLst>
          </p:cNvPr>
          <p:cNvSpPr txBox="1"/>
          <p:nvPr/>
        </p:nvSpPr>
        <p:spPr>
          <a:xfrm>
            <a:off x="2330824" y="699246"/>
            <a:ext cx="84447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/>
              <a:t>Modeling</a:t>
            </a:r>
          </a:p>
        </p:txBody>
      </p:sp>
    </p:spTree>
    <p:extLst>
      <p:ext uri="{BB962C8B-B14F-4D97-AF65-F5344CB8AC3E}">
        <p14:creationId xmlns:p14="http://schemas.microsoft.com/office/powerpoint/2010/main" val="1322946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A5B267B-DC99-48D5-AAE4-0080DA632EE8}"/>
              </a:ext>
            </a:extLst>
          </p:cNvPr>
          <p:cNvSpPr txBox="1"/>
          <p:nvPr/>
        </p:nvSpPr>
        <p:spPr>
          <a:xfrm>
            <a:off x="6053668" y="803325"/>
            <a:ext cx="531453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Next Steps – Nice To Have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0D60ECE-8986-45DC-B7FE-EC7699B466B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5438829" cy="5840278"/>
          </a:xfrm>
          <a:custGeom>
            <a:avLst/>
            <a:gdLst>
              <a:gd name="connsiteX0" fmla="*/ 0 w 5438829"/>
              <a:gd name="connsiteY0" fmla="*/ 0 h 5840278"/>
              <a:gd name="connsiteX1" fmla="*/ 4466700 w 5438829"/>
              <a:gd name="connsiteY1" fmla="*/ 0 h 5840278"/>
              <a:gd name="connsiteX2" fmla="*/ 4652178 w 5438829"/>
              <a:gd name="connsiteY2" fmla="*/ 204077 h 5840278"/>
              <a:gd name="connsiteX3" fmla="*/ 5438829 w 5438829"/>
              <a:gd name="connsiteY3" fmla="*/ 2395363 h 5840278"/>
              <a:gd name="connsiteX4" fmla="*/ 1993914 w 5438829"/>
              <a:gd name="connsiteY4" fmla="*/ 5840278 h 5840278"/>
              <a:gd name="connsiteX5" fmla="*/ 67829 w 5438829"/>
              <a:gd name="connsiteY5" fmla="*/ 5251941 h 5840278"/>
              <a:gd name="connsiteX6" fmla="*/ 0 w 5438829"/>
              <a:gd name="connsiteY6" fmla="*/ 5201220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38829" h="5840278">
                <a:moveTo>
                  <a:pt x="0" y="0"/>
                </a:moveTo>
                <a:lnTo>
                  <a:pt x="4466700" y="0"/>
                </a:lnTo>
                <a:lnTo>
                  <a:pt x="4652178" y="204077"/>
                </a:lnTo>
                <a:cubicBezTo>
                  <a:pt x="5143616" y="799562"/>
                  <a:pt x="5438829" y="1562987"/>
                  <a:pt x="5438829" y="2395363"/>
                </a:cubicBezTo>
                <a:cubicBezTo>
                  <a:pt x="5438829" y="4297937"/>
                  <a:pt x="3896488" y="5840278"/>
                  <a:pt x="1993914" y="5840278"/>
                </a:cubicBezTo>
                <a:cubicBezTo>
                  <a:pt x="1280449" y="5840278"/>
                  <a:pt x="617641" y="5623387"/>
                  <a:pt x="67829" y="5251941"/>
                </a:cubicBezTo>
                <a:lnTo>
                  <a:pt x="0" y="520122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96964194-5878-40D2-8EC0-DDC58387FA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269134" cy="5654940"/>
          </a:xfrm>
          <a:custGeom>
            <a:avLst/>
            <a:gdLst>
              <a:gd name="connsiteX0" fmla="*/ 0 w 5269134"/>
              <a:gd name="connsiteY0" fmla="*/ 0 h 5654940"/>
              <a:gd name="connsiteX1" fmla="*/ 4227767 w 5269134"/>
              <a:gd name="connsiteY1" fmla="*/ 0 h 5654940"/>
              <a:gd name="connsiteX2" fmla="*/ 4312042 w 5269134"/>
              <a:gd name="connsiteY2" fmla="*/ 76595 h 5654940"/>
              <a:gd name="connsiteX3" fmla="*/ 5269134 w 5269134"/>
              <a:gd name="connsiteY3" fmla="*/ 2387221 h 5654940"/>
              <a:gd name="connsiteX4" fmla="*/ 2001415 w 5269134"/>
              <a:gd name="connsiteY4" fmla="*/ 5654940 h 5654940"/>
              <a:gd name="connsiteX5" fmla="*/ 198928 w 5269134"/>
              <a:gd name="connsiteY5" fmla="*/ 5113274 h 5654940"/>
              <a:gd name="connsiteX6" fmla="*/ 0 w 5269134"/>
              <a:gd name="connsiteY6" fmla="*/ 4969563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69134" h="5654940">
                <a:moveTo>
                  <a:pt x="0" y="0"/>
                </a:moveTo>
                <a:lnTo>
                  <a:pt x="4227767" y="0"/>
                </a:lnTo>
                <a:lnTo>
                  <a:pt x="4312042" y="76595"/>
                </a:lnTo>
                <a:cubicBezTo>
                  <a:pt x="4903383" y="667936"/>
                  <a:pt x="5269134" y="1484866"/>
                  <a:pt x="5269134" y="2387221"/>
                </a:cubicBezTo>
                <a:cubicBezTo>
                  <a:pt x="5269134" y="4191932"/>
                  <a:pt x="3806126" y="5654940"/>
                  <a:pt x="2001415" y="5654940"/>
                </a:cubicBezTo>
                <a:cubicBezTo>
                  <a:pt x="1335223" y="5654940"/>
                  <a:pt x="715593" y="5455584"/>
                  <a:pt x="198928" y="5113274"/>
                </a:cubicBezTo>
                <a:lnTo>
                  <a:pt x="0" y="496956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Checkmark">
            <a:extLst>
              <a:ext uri="{FF2B5EF4-FFF2-40B4-BE49-F238E27FC236}">
                <a16:creationId xmlns:a16="http://schemas.microsoft.com/office/drawing/2014/main" id="{A9BF63C5-B013-4066-BFBE-88D95F2A19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1733" y="543135"/>
            <a:ext cx="3835488" cy="3835488"/>
          </a:xfrm>
          <a:prstGeom prst="rect">
            <a:avLst/>
          </a:prstGeom>
        </p:spPr>
      </p:pic>
      <p:sp>
        <p:nvSpPr>
          <p:cNvPr id="8" name="TextBox 2">
            <a:extLst>
              <a:ext uri="{FF2B5EF4-FFF2-40B4-BE49-F238E27FC236}">
                <a16:creationId xmlns:a16="http://schemas.microsoft.com/office/drawing/2014/main" id="{825F7B26-E4D3-41A4-AC71-690975011FDD}"/>
              </a:ext>
            </a:extLst>
          </p:cNvPr>
          <p:cNvSpPr txBox="1"/>
          <p:nvPr/>
        </p:nvSpPr>
        <p:spPr>
          <a:xfrm>
            <a:off x="6053667" y="2279018"/>
            <a:ext cx="5314543" cy="33759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Determine why “titleType = movie” includes genres that match TV shows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Dataset for movie budgets and earnings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Dataset that further defines release date and release country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Dataset to include movie Classifications Ratings (G, PG, PG-13, R, etc.)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Point in time comparison for Role Ratings (title.Principles)</a:t>
            </a:r>
          </a:p>
        </p:txBody>
      </p:sp>
    </p:spTree>
    <p:extLst>
      <p:ext uri="{BB962C8B-B14F-4D97-AF65-F5344CB8AC3E}">
        <p14:creationId xmlns:p14="http://schemas.microsoft.com/office/powerpoint/2010/main" val="35842288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A5B267B-DC99-48D5-AAE4-0080DA632EE8}"/>
              </a:ext>
            </a:extLst>
          </p:cNvPr>
          <p:cNvSpPr txBox="1"/>
          <p:nvPr/>
        </p:nvSpPr>
        <p:spPr>
          <a:xfrm>
            <a:off x="2330824" y="699246"/>
            <a:ext cx="84447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/>
              <a:t>Lessons Learned</a:t>
            </a:r>
          </a:p>
        </p:txBody>
      </p:sp>
    </p:spTree>
    <p:extLst>
      <p:ext uri="{BB962C8B-B14F-4D97-AF65-F5344CB8AC3E}">
        <p14:creationId xmlns:p14="http://schemas.microsoft.com/office/powerpoint/2010/main" val="9988732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71AABA0-8A35-4427-987D-CF2F01C5BB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640" y="431117"/>
            <a:ext cx="11940720" cy="5995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3616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7845966-6EFC-468A-9CC7-BAB4B95854E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54372" y="0"/>
            <a:ext cx="9483256" cy="6858000"/>
          </a:xfrm>
          <a:prstGeom prst="rect">
            <a:avLst/>
          </a:prstGeom>
          <a:solidFill>
            <a:srgbClr val="6E4F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5554383-98AF-4A47-BB65-705FAAA4BE6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DAD1991-FFD1-4E94-ABAB-7560D33008E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44484" y="0"/>
            <a:ext cx="7837716" cy="6858000"/>
          </a:xfrm>
          <a:custGeom>
            <a:avLst/>
            <a:gdLst>
              <a:gd name="connsiteX0" fmla="*/ 2232159 w 7837716"/>
              <a:gd name="connsiteY0" fmla="*/ 0 h 6858000"/>
              <a:gd name="connsiteX1" fmla="*/ 5605557 w 7837716"/>
              <a:gd name="connsiteY1" fmla="*/ 0 h 6858000"/>
              <a:gd name="connsiteX2" fmla="*/ 5617845 w 7837716"/>
              <a:gd name="connsiteY2" fmla="*/ 5384 h 6858000"/>
              <a:gd name="connsiteX3" fmla="*/ 7837716 w 7837716"/>
              <a:gd name="connsiteY3" fmla="*/ 3429000 h 6858000"/>
              <a:gd name="connsiteX4" fmla="*/ 5617845 w 7837716"/>
              <a:gd name="connsiteY4" fmla="*/ 6852616 h 6858000"/>
              <a:gd name="connsiteX5" fmla="*/ 5605557 w 7837716"/>
              <a:gd name="connsiteY5" fmla="*/ 6858000 h 6858000"/>
              <a:gd name="connsiteX6" fmla="*/ 2232159 w 7837716"/>
              <a:gd name="connsiteY6" fmla="*/ 6858000 h 6858000"/>
              <a:gd name="connsiteX7" fmla="*/ 2219871 w 7837716"/>
              <a:gd name="connsiteY7" fmla="*/ 6852616 h 6858000"/>
              <a:gd name="connsiteX8" fmla="*/ 0 w 7837716"/>
              <a:gd name="connsiteY8" fmla="*/ 3429000 h 6858000"/>
              <a:gd name="connsiteX9" fmla="*/ 2219871 w 7837716"/>
              <a:gd name="connsiteY9" fmla="*/ 538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837716" h="6858000">
                <a:moveTo>
                  <a:pt x="2232159" y="0"/>
                </a:moveTo>
                <a:lnTo>
                  <a:pt x="5605557" y="0"/>
                </a:lnTo>
                <a:lnTo>
                  <a:pt x="5617845" y="5384"/>
                </a:lnTo>
                <a:cubicBezTo>
                  <a:pt x="6931322" y="618789"/>
                  <a:pt x="7837716" y="1921305"/>
                  <a:pt x="7837716" y="3429000"/>
                </a:cubicBezTo>
                <a:cubicBezTo>
                  <a:pt x="7837716" y="4936696"/>
                  <a:pt x="6931322" y="6239212"/>
                  <a:pt x="5617845" y="6852616"/>
                </a:cubicBezTo>
                <a:lnTo>
                  <a:pt x="5605557" y="6858000"/>
                </a:lnTo>
                <a:lnTo>
                  <a:pt x="2232159" y="6858000"/>
                </a:lnTo>
                <a:lnTo>
                  <a:pt x="2219871" y="6852616"/>
                </a:lnTo>
                <a:cubicBezTo>
                  <a:pt x="906394" y="6239212"/>
                  <a:pt x="0" y="4936696"/>
                  <a:pt x="0" y="3429000"/>
                </a:cubicBezTo>
                <a:cubicBezTo>
                  <a:pt x="0" y="1921305"/>
                  <a:pt x="906394" y="618789"/>
                  <a:pt x="2219871" y="5384"/>
                </a:cubicBezTo>
                <a:close/>
              </a:path>
            </a:pathLst>
          </a:custGeom>
          <a:solidFill>
            <a:schemeClr val="bg1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2000"/>
                  </a:schemeClr>
                </a:gs>
                <a:gs pos="100000">
                  <a:schemeClr val="bg2">
                    <a:lumMod val="87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E9ED014-A14B-4A03-AC3F-7EE100270C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6181" y="1405048"/>
            <a:ext cx="5462546" cy="4091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8203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A5B267B-DC99-48D5-AAE4-0080DA632EE8}"/>
              </a:ext>
            </a:extLst>
          </p:cNvPr>
          <p:cNvSpPr txBox="1"/>
          <p:nvPr/>
        </p:nvSpPr>
        <p:spPr>
          <a:xfrm>
            <a:off x="2272767" y="655703"/>
            <a:ext cx="8444753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hlinkClick r:id="rId2"/>
              </a:rPr>
              <a:t>https://encrypted-tbn0.gstatic.com/images?q=tbn:ANd9GcTPsmCzO9IEDELAmqhjq_YkE5lSgrfsc34d0hGhGyshSp1RorxE</a:t>
            </a:r>
            <a:endParaRPr lang="en-US" sz="1200" dirty="0"/>
          </a:p>
          <a:p>
            <a:pPr algn="ctr"/>
            <a:endParaRPr lang="en-US" sz="1200" dirty="0"/>
          </a:p>
          <a:p>
            <a:pPr algn="ctr"/>
            <a:r>
              <a:rPr lang="en-US" sz="1200" dirty="0"/>
              <a:t>https://www.google.com/</a:t>
            </a:r>
            <a:r>
              <a:rPr lang="en-US" sz="1200" dirty="0" err="1"/>
              <a:t>imgres?imgurl</a:t>
            </a:r>
            <a:r>
              <a:rPr lang="en-US" sz="1200" dirty="0"/>
              <a:t>=https%3A%2F%2Fartoffitness.net%2Fwp-content%2Fuploads%2F2016%2F06%2Fdetour-sign.gif&amp;imgrefurl=https%3A%2F%2Fartoffitness.net%2Flight-rail-transit-lrt-detour-construction-stress%2Fdetour-sign%2F&amp;docid=gmoSIU7x0AEPuM&amp;tbnid=M9P34_9tSeZzuM%3A&amp;vet=10ahUKEwi_ovyQy-DcAhWW2YMKHX4nCyYQMwihAigaMBo..i&amp;w=450&amp;h=494&amp;bih=521&amp;biw=1278&amp;q=detour%20sign&amp;ved=0ahUKEwi_ovyQy-DcAhWW2YMKHX4nCyYQMwihAigaMBo&amp;iact=</a:t>
            </a:r>
            <a:r>
              <a:rPr lang="en-US" sz="1200" dirty="0" err="1"/>
              <a:t>mrc&amp;uact</a:t>
            </a:r>
            <a:r>
              <a:rPr lang="en-US" sz="1200" dirty="0"/>
              <a:t>=8</a:t>
            </a:r>
          </a:p>
          <a:p>
            <a:pPr algn="ctr"/>
            <a:endParaRPr lang="en-US" sz="1200" dirty="0"/>
          </a:p>
          <a:p>
            <a:pPr algn="ctr"/>
            <a:r>
              <a:rPr lang="en-US" sz="1200" dirty="0"/>
              <a:t>https://www.google.com/</a:t>
            </a:r>
            <a:r>
              <a:rPr lang="en-US" sz="1200" dirty="0" err="1"/>
              <a:t>imgres?imgurl</a:t>
            </a:r>
            <a:r>
              <a:rPr lang="en-US" sz="1200" dirty="0"/>
              <a:t>=http%3A%2F%2Fgiantleap.in%2Fwp-content%2Fuploads%2F2016%2F01%2Fexplore-icon.jpg&amp;imgrefurl=http%3A%2F%2Fgiantleap.in%2Fexplore-the-explorer-in-you%2F&amp;docid=</a:t>
            </a:r>
            <a:r>
              <a:rPr lang="en-US" sz="1200" dirty="0" err="1"/>
              <a:t>kViiLITvIvWUbM&amp;tbnid</a:t>
            </a:r>
            <a:r>
              <a:rPr lang="en-US" sz="1200" dirty="0"/>
              <a:t>=QnhjoFuVAgZ5SM%3A&amp;vet=10ahUKEwjp7se21eDcAhXk34MKHdk3Ci4QMwg1KAIwAg..i&amp;w=1600&amp;h=1236&amp;bih=515&amp;biw=1269&amp;q=</a:t>
            </a:r>
            <a:r>
              <a:rPr lang="en-US" sz="1200" dirty="0" err="1"/>
              <a:t>explore&amp;ved</a:t>
            </a:r>
            <a:r>
              <a:rPr lang="en-US" sz="1200" dirty="0"/>
              <a:t>=0ahUKEwjp7se21eDcAhXk34MKHdk3Ci4QMwg1KAIwAg&amp;iact=</a:t>
            </a:r>
            <a:r>
              <a:rPr lang="en-US" sz="1200" dirty="0" err="1"/>
              <a:t>mrc&amp;uact</a:t>
            </a:r>
            <a:r>
              <a:rPr lang="en-US" sz="1200" dirty="0"/>
              <a:t>=8</a:t>
            </a:r>
          </a:p>
          <a:p>
            <a:pPr algn="ctr"/>
            <a:endParaRPr lang="en-US" sz="1200" dirty="0"/>
          </a:p>
          <a:p>
            <a:pPr algn="ctr"/>
            <a:r>
              <a:rPr lang="en-US" sz="1200" dirty="0">
                <a:hlinkClick r:id="rId3"/>
              </a:rPr>
              <a:t>https://www.google.com/url?sa=i&amp;source=images&amp;cd=&amp;cad=rja&amp;uact=8&amp;ved=2ahUKEwj6rcih3-DcAhXI44MKHS76CC4QjRx6BAgBEAU&amp;url=http%3A%2F%2Fschullns.com%2Flatest-news%2Fthanks-well-done%2F&amp;psig=AOvVaw080tqyFusH5fL5mSWeTLjk&amp;ust=1533930367930802</a:t>
            </a:r>
            <a:endParaRPr lang="en-US" sz="1200" dirty="0"/>
          </a:p>
          <a:p>
            <a:pPr algn="ctr"/>
            <a:endParaRPr lang="en-US" sz="1200" dirty="0"/>
          </a:p>
          <a:p>
            <a:pPr algn="ctr"/>
            <a:r>
              <a:rPr lang="en-US" sz="1200" dirty="0"/>
              <a:t>https://www.google.com/</a:t>
            </a:r>
            <a:r>
              <a:rPr lang="en-US" sz="1200" dirty="0" err="1"/>
              <a:t>imgres?imgurl</a:t>
            </a:r>
            <a:r>
              <a:rPr lang="en-US" sz="1200" dirty="0"/>
              <a:t>=https%3A%2F%2Fcdn.career.guru99.com%2Fwp-content%2Fuploads%2F2013%2F03%2FID-10086141.jpg&amp;imgrefurl=https%3A%2F%2Fcareer.guru99.com%2Ftop-10-behavioral-interview-questions-with-answers%2F&amp;docid=VVqSBIkRo8rshM&amp;tbnid=PwQca22eXHkTiM%3A&amp;vet=10ahUKEwiZyejH3uDcAhUrwYMKHe01DTQQMwjOASgTMBM..i&amp;w=400&amp;h=300&amp;bih=511&amp;biw=1265&amp;q=</a:t>
            </a:r>
            <a:r>
              <a:rPr lang="en-US" sz="1200" dirty="0" err="1"/>
              <a:t>questions&amp;ved</a:t>
            </a:r>
            <a:r>
              <a:rPr lang="en-US" sz="1200" dirty="0"/>
              <a:t>=0ahUKEwiZyejH3uDcAhUrwYMKHe01DTQQMwjOASgTMBM&amp;iact=</a:t>
            </a:r>
            <a:r>
              <a:rPr lang="en-US" sz="1200" dirty="0" err="1"/>
              <a:t>mrc&amp;uact</a:t>
            </a:r>
            <a:r>
              <a:rPr lang="en-US" sz="1200" dirty="0"/>
              <a:t>=8</a:t>
            </a:r>
          </a:p>
          <a:p>
            <a:pPr algn="ctr"/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731885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4572000"/>
            <a:ext cx="7058307" cy="1964266"/>
          </a:xfrm>
          <a:prstGeom prst="rect">
            <a:avLst/>
          </a:prstGeom>
          <a:solidFill>
            <a:srgbClr val="BB85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A5B267B-DC99-48D5-AAE4-0080DA632EE8}"/>
              </a:ext>
            </a:extLst>
          </p:cNvPr>
          <p:cNvSpPr txBox="1"/>
          <p:nvPr/>
        </p:nvSpPr>
        <p:spPr>
          <a:xfrm>
            <a:off x="524256" y="4767072"/>
            <a:ext cx="6594189" cy="16252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Narrative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8D482F4-FAC7-4F34-B519-1AFCACD84A5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90" r="-1" b="-1"/>
          <a:stretch/>
        </p:blipFill>
        <p:spPr>
          <a:xfrm>
            <a:off x="327547" y="321733"/>
            <a:ext cx="7058306" cy="410739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21732"/>
            <a:ext cx="4335613" cy="621453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3F6C98-15CD-4670-AE38-F58E18427A3C}"/>
              </a:ext>
            </a:extLst>
          </p:cNvPr>
          <p:cNvSpPr txBox="1"/>
          <p:nvPr/>
        </p:nvSpPr>
        <p:spPr>
          <a:xfrm>
            <a:off x="8029319" y="917725"/>
            <a:ext cx="3424739" cy="48523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solidFill>
                  <a:srgbClr val="FFFFFF"/>
                </a:solidFill>
              </a:rPr>
              <a:t>After winning the lottery we want to start a movie business to produce movies.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000" dirty="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solidFill>
                  <a:srgbClr val="FFFFFF"/>
                </a:solidFill>
              </a:rPr>
              <a:t>GOAL: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solidFill>
                  <a:srgbClr val="FFFFFF"/>
                </a:solidFill>
              </a:rPr>
              <a:t>Produce the highest possible average rated movies.</a:t>
            </a:r>
          </a:p>
        </p:txBody>
      </p:sp>
    </p:spTree>
    <p:extLst>
      <p:ext uri="{BB962C8B-B14F-4D97-AF65-F5344CB8AC3E}">
        <p14:creationId xmlns:p14="http://schemas.microsoft.com/office/powerpoint/2010/main" val="858000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own Arrow 7">
            <a:extLst>
              <a:ext uri="{FF2B5EF4-FFF2-40B4-BE49-F238E27FC236}">
                <a16:creationId xmlns:a16="http://schemas.microsoft.com/office/drawing/2014/main" id="{B547373F-AF2E-4907-B442-9F902B387FD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0100" y="-4763"/>
            <a:ext cx="3333749" cy="3338514"/>
          </a:xfrm>
          <a:prstGeom prst="downArrow">
            <a:avLst>
              <a:gd name="adj1" fmla="val 100000"/>
              <a:gd name="adj2" fmla="val 26890"/>
            </a:avLst>
          </a:prstGeom>
          <a:solidFill>
            <a:schemeClr val="tx1">
              <a:lumMod val="85000"/>
              <a:lumOff val="15000"/>
            </a:schemeClr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A5B267B-DC99-48D5-AAE4-0080DA632EE8}"/>
              </a:ext>
            </a:extLst>
          </p:cNvPr>
          <p:cNvSpPr txBox="1"/>
          <p:nvPr/>
        </p:nvSpPr>
        <p:spPr>
          <a:xfrm>
            <a:off x="1028700" y="190501"/>
            <a:ext cx="2886075" cy="2486024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Initial Questions to Answer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B290C3-C997-49FB-9632-BCC9F7CC38CA}"/>
              </a:ext>
            </a:extLst>
          </p:cNvPr>
          <p:cNvSpPr txBox="1"/>
          <p:nvPr/>
        </p:nvSpPr>
        <p:spPr>
          <a:xfrm>
            <a:off x="4563144" y="2529176"/>
            <a:ext cx="725320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What factors have the highest impact on the rating of a movie?</a:t>
            </a:r>
          </a:p>
          <a:p>
            <a:r>
              <a:rPr lang="en-US" sz="3600" dirty="0"/>
              <a:t>	- Do we limit the date range for 	analysis?</a:t>
            </a:r>
          </a:p>
          <a:p>
            <a:r>
              <a:rPr lang="en-US" sz="3600" dirty="0"/>
              <a:t>	- Do genres influence ratings?</a:t>
            </a:r>
          </a:p>
          <a:p>
            <a:r>
              <a:rPr lang="en-US" sz="3600" dirty="0"/>
              <a:t>	- Do roles influence ratings?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A5B267B-DC99-48D5-AAE4-0080DA632EE8}"/>
              </a:ext>
            </a:extLst>
          </p:cNvPr>
          <p:cNvSpPr txBox="1"/>
          <p:nvPr/>
        </p:nvSpPr>
        <p:spPr>
          <a:xfrm>
            <a:off x="762001" y="803325"/>
            <a:ext cx="531453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 Cleansing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ED6EFB-4C8B-4F70-885B-7756CDF18F24}"/>
              </a:ext>
            </a:extLst>
          </p:cNvPr>
          <p:cNvSpPr txBox="1"/>
          <p:nvPr/>
        </p:nvSpPr>
        <p:spPr>
          <a:xfrm>
            <a:off x="1184556" y="2288993"/>
            <a:ext cx="5172701" cy="308129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500" dirty="0"/>
              <a:t> </a:t>
            </a:r>
            <a:r>
              <a:rPr lang="en-US" sz="2800" b="1" dirty="0"/>
              <a:t>Technical Challenges: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null values \\N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Data Type Conversions (</a:t>
            </a:r>
            <a:r>
              <a:rPr lang="en-US" sz="2400" dirty="0" err="1"/>
              <a:t>startYear</a:t>
            </a:r>
            <a:r>
              <a:rPr lang="en-US" sz="2400" dirty="0"/>
              <a:t>)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Comma Delimited Columns (One Hot Encoding)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Data Volume / Performance Consideration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5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5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50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52AC6D7F-F068-4E11-BB06-F601D89BB98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50141" y="-2"/>
            <a:ext cx="5441859" cy="5654940"/>
          </a:xfrm>
          <a:custGeom>
            <a:avLst/>
            <a:gdLst>
              <a:gd name="connsiteX0" fmla="*/ 1041368 w 5441859"/>
              <a:gd name="connsiteY0" fmla="*/ 0 h 5654940"/>
              <a:gd name="connsiteX1" fmla="*/ 5441859 w 5441859"/>
              <a:gd name="connsiteY1" fmla="*/ 0 h 5654940"/>
              <a:gd name="connsiteX2" fmla="*/ 5441859 w 5441859"/>
              <a:gd name="connsiteY2" fmla="*/ 4820612 h 5654940"/>
              <a:gd name="connsiteX3" fmla="*/ 5285166 w 5441859"/>
              <a:gd name="connsiteY3" fmla="*/ 4957981 h 5654940"/>
              <a:gd name="connsiteX4" fmla="*/ 3267719 w 5441859"/>
              <a:gd name="connsiteY4" fmla="*/ 5654940 h 5654940"/>
              <a:gd name="connsiteX5" fmla="*/ 0 w 5441859"/>
              <a:gd name="connsiteY5" fmla="*/ 2387221 h 5654940"/>
              <a:gd name="connsiteX6" fmla="*/ 957093 w 5441859"/>
              <a:gd name="connsiteY6" fmla="*/ 76595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FEC30D-1583-4A1D-AD69-7A48476C18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6320" y="623916"/>
            <a:ext cx="3492264" cy="3834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0296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A5B267B-DC99-48D5-AAE4-0080DA632EE8}"/>
              </a:ext>
            </a:extLst>
          </p:cNvPr>
          <p:cNvSpPr txBox="1"/>
          <p:nvPr/>
        </p:nvSpPr>
        <p:spPr>
          <a:xfrm>
            <a:off x="6053667" y="245386"/>
            <a:ext cx="531453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 Cleansing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E0D60ECE-8986-45DC-B7FE-EC7699B466B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5438829" cy="5840278"/>
          </a:xfrm>
          <a:custGeom>
            <a:avLst/>
            <a:gdLst>
              <a:gd name="connsiteX0" fmla="*/ 0 w 5438829"/>
              <a:gd name="connsiteY0" fmla="*/ 0 h 5840278"/>
              <a:gd name="connsiteX1" fmla="*/ 4466700 w 5438829"/>
              <a:gd name="connsiteY1" fmla="*/ 0 h 5840278"/>
              <a:gd name="connsiteX2" fmla="*/ 4652178 w 5438829"/>
              <a:gd name="connsiteY2" fmla="*/ 204077 h 5840278"/>
              <a:gd name="connsiteX3" fmla="*/ 5438829 w 5438829"/>
              <a:gd name="connsiteY3" fmla="*/ 2395363 h 5840278"/>
              <a:gd name="connsiteX4" fmla="*/ 1993914 w 5438829"/>
              <a:gd name="connsiteY4" fmla="*/ 5840278 h 5840278"/>
              <a:gd name="connsiteX5" fmla="*/ 67829 w 5438829"/>
              <a:gd name="connsiteY5" fmla="*/ 5251941 h 5840278"/>
              <a:gd name="connsiteX6" fmla="*/ 0 w 5438829"/>
              <a:gd name="connsiteY6" fmla="*/ 5201220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38829" h="5840278">
                <a:moveTo>
                  <a:pt x="0" y="0"/>
                </a:moveTo>
                <a:lnTo>
                  <a:pt x="4466700" y="0"/>
                </a:lnTo>
                <a:lnTo>
                  <a:pt x="4652178" y="204077"/>
                </a:lnTo>
                <a:cubicBezTo>
                  <a:pt x="5143616" y="799562"/>
                  <a:pt x="5438829" y="1562987"/>
                  <a:pt x="5438829" y="2395363"/>
                </a:cubicBezTo>
                <a:cubicBezTo>
                  <a:pt x="5438829" y="4297937"/>
                  <a:pt x="3896488" y="5840278"/>
                  <a:pt x="1993914" y="5840278"/>
                </a:cubicBezTo>
                <a:cubicBezTo>
                  <a:pt x="1280449" y="5840278"/>
                  <a:pt x="617641" y="5623387"/>
                  <a:pt x="67829" y="5251941"/>
                </a:cubicBezTo>
                <a:lnTo>
                  <a:pt x="0" y="520122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96964194-5878-40D2-8EC0-DDC58387FA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269134" cy="5654940"/>
          </a:xfrm>
          <a:custGeom>
            <a:avLst/>
            <a:gdLst>
              <a:gd name="connsiteX0" fmla="*/ 0 w 5269134"/>
              <a:gd name="connsiteY0" fmla="*/ 0 h 5654940"/>
              <a:gd name="connsiteX1" fmla="*/ 4227767 w 5269134"/>
              <a:gd name="connsiteY1" fmla="*/ 0 h 5654940"/>
              <a:gd name="connsiteX2" fmla="*/ 4312042 w 5269134"/>
              <a:gd name="connsiteY2" fmla="*/ 76595 h 5654940"/>
              <a:gd name="connsiteX3" fmla="*/ 5269134 w 5269134"/>
              <a:gd name="connsiteY3" fmla="*/ 2387221 h 5654940"/>
              <a:gd name="connsiteX4" fmla="*/ 2001415 w 5269134"/>
              <a:gd name="connsiteY4" fmla="*/ 5654940 h 5654940"/>
              <a:gd name="connsiteX5" fmla="*/ 198928 w 5269134"/>
              <a:gd name="connsiteY5" fmla="*/ 5113274 h 5654940"/>
              <a:gd name="connsiteX6" fmla="*/ 0 w 5269134"/>
              <a:gd name="connsiteY6" fmla="*/ 4969563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69134" h="5654940">
                <a:moveTo>
                  <a:pt x="0" y="0"/>
                </a:moveTo>
                <a:lnTo>
                  <a:pt x="4227767" y="0"/>
                </a:lnTo>
                <a:lnTo>
                  <a:pt x="4312042" y="76595"/>
                </a:lnTo>
                <a:cubicBezTo>
                  <a:pt x="4903383" y="667936"/>
                  <a:pt x="5269134" y="1484866"/>
                  <a:pt x="5269134" y="2387221"/>
                </a:cubicBezTo>
                <a:cubicBezTo>
                  <a:pt x="5269134" y="4191932"/>
                  <a:pt x="3806126" y="5654940"/>
                  <a:pt x="2001415" y="5654940"/>
                </a:cubicBezTo>
                <a:cubicBezTo>
                  <a:pt x="1335223" y="5654940"/>
                  <a:pt x="715593" y="5455584"/>
                  <a:pt x="198928" y="5113274"/>
                </a:cubicBezTo>
                <a:lnTo>
                  <a:pt x="0" y="496956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FEC30D-1583-4A1D-AD69-7A48476C18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733" y="354945"/>
            <a:ext cx="3835488" cy="421186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8ED6EFB-4C8B-4F70-885B-7756CDF18F24}"/>
              </a:ext>
            </a:extLst>
          </p:cNvPr>
          <p:cNvSpPr txBox="1"/>
          <p:nvPr/>
        </p:nvSpPr>
        <p:spPr>
          <a:xfrm>
            <a:off x="6503118" y="1959429"/>
            <a:ext cx="5314543" cy="2013489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 b="1" dirty="0"/>
              <a:t>Decisions and Assumptions Made:</a:t>
            </a:r>
          </a:p>
          <a:p>
            <a:pPr marL="4572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err="1"/>
              <a:t>titleType</a:t>
            </a:r>
            <a:r>
              <a:rPr lang="en-US" sz="2400" dirty="0"/>
              <a:t> = movie</a:t>
            </a:r>
          </a:p>
          <a:p>
            <a:pPr marL="4572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err="1"/>
              <a:t>isAdult</a:t>
            </a:r>
            <a:r>
              <a:rPr lang="en-US" sz="2400" dirty="0"/>
              <a:t> = 0 </a:t>
            </a:r>
          </a:p>
          <a:p>
            <a:pPr marL="4572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Eliminate </a:t>
            </a:r>
            <a:r>
              <a:rPr lang="en-US" sz="2400" dirty="0" err="1"/>
              <a:t>startYear</a:t>
            </a:r>
            <a:r>
              <a:rPr lang="en-US" sz="2400" dirty="0"/>
              <a:t> = NULL</a:t>
            </a:r>
          </a:p>
          <a:p>
            <a:pPr marL="4572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Split Genres to Unique Columns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57150">
              <a:lnSpc>
                <a:spcPct val="90000"/>
              </a:lnSpc>
              <a:spcAft>
                <a:spcPts val="600"/>
              </a:spcAft>
            </a:pPr>
            <a:endParaRPr lang="en-US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412DC22-CDEA-445C-8C5C-DD7E3F30FF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7425" y="4566812"/>
            <a:ext cx="8564223" cy="1960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8764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7845966-6EFC-468A-9CC7-BAB4B95854E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54372" y="0"/>
            <a:ext cx="9483256" cy="6858000"/>
          </a:xfrm>
          <a:prstGeom prst="rect">
            <a:avLst/>
          </a:prstGeom>
          <a:solidFill>
            <a:srgbClr val="5F7C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5554383-98AF-4A47-BB65-705FAAA4BE6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DAD1991-FFD1-4E94-ABAB-7560D33008E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44484" y="0"/>
            <a:ext cx="7837716" cy="6858000"/>
          </a:xfrm>
          <a:custGeom>
            <a:avLst/>
            <a:gdLst>
              <a:gd name="connsiteX0" fmla="*/ 2232159 w 7837716"/>
              <a:gd name="connsiteY0" fmla="*/ 0 h 6858000"/>
              <a:gd name="connsiteX1" fmla="*/ 5605557 w 7837716"/>
              <a:gd name="connsiteY1" fmla="*/ 0 h 6858000"/>
              <a:gd name="connsiteX2" fmla="*/ 5617845 w 7837716"/>
              <a:gd name="connsiteY2" fmla="*/ 5384 h 6858000"/>
              <a:gd name="connsiteX3" fmla="*/ 7837716 w 7837716"/>
              <a:gd name="connsiteY3" fmla="*/ 3429000 h 6858000"/>
              <a:gd name="connsiteX4" fmla="*/ 5617845 w 7837716"/>
              <a:gd name="connsiteY4" fmla="*/ 6852616 h 6858000"/>
              <a:gd name="connsiteX5" fmla="*/ 5605557 w 7837716"/>
              <a:gd name="connsiteY5" fmla="*/ 6858000 h 6858000"/>
              <a:gd name="connsiteX6" fmla="*/ 2232159 w 7837716"/>
              <a:gd name="connsiteY6" fmla="*/ 6858000 h 6858000"/>
              <a:gd name="connsiteX7" fmla="*/ 2219871 w 7837716"/>
              <a:gd name="connsiteY7" fmla="*/ 6852616 h 6858000"/>
              <a:gd name="connsiteX8" fmla="*/ 0 w 7837716"/>
              <a:gd name="connsiteY8" fmla="*/ 3429000 h 6858000"/>
              <a:gd name="connsiteX9" fmla="*/ 2219871 w 7837716"/>
              <a:gd name="connsiteY9" fmla="*/ 538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837716" h="6858000">
                <a:moveTo>
                  <a:pt x="2232159" y="0"/>
                </a:moveTo>
                <a:lnTo>
                  <a:pt x="5605557" y="0"/>
                </a:lnTo>
                <a:lnTo>
                  <a:pt x="5617845" y="5384"/>
                </a:lnTo>
                <a:cubicBezTo>
                  <a:pt x="6931322" y="618789"/>
                  <a:pt x="7837716" y="1921305"/>
                  <a:pt x="7837716" y="3429000"/>
                </a:cubicBezTo>
                <a:cubicBezTo>
                  <a:pt x="7837716" y="4936696"/>
                  <a:pt x="6931322" y="6239212"/>
                  <a:pt x="5617845" y="6852616"/>
                </a:cubicBezTo>
                <a:lnTo>
                  <a:pt x="5605557" y="6858000"/>
                </a:lnTo>
                <a:lnTo>
                  <a:pt x="2232159" y="6858000"/>
                </a:lnTo>
                <a:lnTo>
                  <a:pt x="2219871" y="6852616"/>
                </a:lnTo>
                <a:cubicBezTo>
                  <a:pt x="906394" y="6239212"/>
                  <a:pt x="0" y="4936696"/>
                  <a:pt x="0" y="3429000"/>
                </a:cubicBezTo>
                <a:cubicBezTo>
                  <a:pt x="0" y="1921305"/>
                  <a:pt x="906394" y="618789"/>
                  <a:pt x="2219871" y="5384"/>
                </a:cubicBezTo>
                <a:close/>
              </a:path>
            </a:pathLst>
          </a:custGeom>
          <a:solidFill>
            <a:schemeClr val="bg1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2000"/>
                  </a:schemeClr>
                </a:gs>
                <a:gs pos="100000">
                  <a:schemeClr val="bg2">
                    <a:lumMod val="87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F5EF3E-C111-4411-B704-0B27AD064D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6181" y="1340824"/>
            <a:ext cx="5462546" cy="4220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8403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FC27DC3-3E8F-4637-B9F8-1A85175B9ED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02" t="3560" r="13692" b="16964"/>
          <a:stretch/>
        </p:blipFill>
        <p:spPr>
          <a:xfrm>
            <a:off x="2409372" y="203201"/>
            <a:ext cx="8699962" cy="639260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8535558-B51C-40E2-9AE0-361B3C8281F8}"/>
              </a:ext>
            </a:extLst>
          </p:cNvPr>
          <p:cNvSpPr txBox="1"/>
          <p:nvPr/>
        </p:nvSpPr>
        <p:spPr>
          <a:xfrm>
            <a:off x="551542" y="2910624"/>
            <a:ext cx="25254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Targeted Tables</a:t>
            </a:r>
          </a:p>
        </p:txBody>
      </p:sp>
    </p:spTree>
    <p:extLst>
      <p:ext uri="{BB962C8B-B14F-4D97-AF65-F5344CB8AC3E}">
        <p14:creationId xmlns:p14="http://schemas.microsoft.com/office/powerpoint/2010/main" val="21286877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F9CFCE6-877F-4858-B8BD-2C52CA8AFBC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E4E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213F8A0-12AE-4514-8372-0DD766EC28E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6866" y="480060"/>
            <a:ext cx="5458122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093488-0A2A-4F81-97BB-76B6C31DE7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1035" y="1111753"/>
            <a:ext cx="5129784" cy="4634494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9EFF17D4-9A8C-4CE5-B096-D8CCD440043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5458121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17EED49-8014-440D-A82A-B133D3B072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180" y="1322636"/>
            <a:ext cx="5129784" cy="421272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F4AC530-3CBE-4AAD-B6DA-3C9C4553376F}"/>
              </a:ext>
            </a:extLst>
          </p:cNvPr>
          <p:cNvSpPr txBox="1"/>
          <p:nvPr/>
        </p:nvSpPr>
        <p:spPr>
          <a:xfrm>
            <a:off x="3135824" y="0"/>
            <a:ext cx="59203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Movie Start Year</a:t>
            </a:r>
          </a:p>
        </p:txBody>
      </p:sp>
    </p:spTree>
    <p:extLst>
      <p:ext uri="{BB962C8B-B14F-4D97-AF65-F5344CB8AC3E}">
        <p14:creationId xmlns:p14="http://schemas.microsoft.com/office/powerpoint/2010/main" val="7421904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1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A5B267B-DC99-48D5-AAE4-0080DA632EE8}"/>
              </a:ext>
            </a:extLst>
          </p:cNvPr>
          <p:cNvSpPr txBox="1"/>
          <p:nvPr/>
        </p:nvSpPr>
        <p:spPr>
          <a:xfrm>
            <a:off x="526073" y="4808244"/>
            <a:ext cx="11139854" cy="9304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Average Rating Density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9CFF6B3-5376-4379-B5D8-D638A2D1F0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8477" y="386809"/>
            <a:ext cx="4759092" cy="399763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12ED45E-3F92-4ABF-BFD8-02A069E2BA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543" y="386810"/>
            <a:ext cx="4830981" cy="3997637"/>
          </a:xfrm>
          <a:prstGeom prst="rect">
            <a:avLst/>
          </a:prstGeom>
        </p:spPr>
      </p:pic>
      <p:cxnSp>
        <p:nvCxnSpPr>
          <p:cNvPr id="27" name="Straight Connector 23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5666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541</Words>
  <Application>Microsoft Office PowerPoint</Application>
  <PresentationFormat>Widescreen</PresentationFormat>
  <Paragraphs>49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ScrumLords Capstone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ScrumLords</dc:title>
  <dc:creator>Morgan, Kimara</dc:creator>
  <cp:lastModifiedBy>Morgan, Kimara</cp:lastModifiedBy>
  <cp:revision>13</cp:revision>
  <dcterms:created xsi:type="dcterms:W3CDTF">2018-08-09T17:58:03Z</dcterms:created>
  <dcterms:modified xsi:type="dcterms:W3CDTF">2018-08-09T22:10:54Z</dcterms:modified>
</cp:coreProperties>
</file>