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sldIdLst>
    <p:sldId id="256" r:id="rId5"/>
    <p:sldId id="303" r:id="rId6"/>
    <p:sldId id="272" r:id="rId7"/>
    <p:sldId id="277" r:id="rId8"/>
    <p:sldId id="269" r:id="rId9"/>
    <p:sldId id="320" r:id="rId10"/>
    <p:sldId id="339" r:id="rId11"/>
    <p:sldId id="340" r:id="rId12"/>
    <p:sldId id="341" r:id="rId13"/>
    <p:sldId id="310" r:id="rId14"/>
    <p:sldId id="301" r:id="rId15"/>
    <p:sldId id="321" r:id="rId16"/>
    <p:sldId id="308" r:id="rId17"/>
    <p:sldId id="330" r:id="rId18"/>
    <p:sldId id="323" r:id="rId19"/>
    <p:sldId id="331" r:id="rId20"/>
    <p:sldId id="289" r:id="rId21"/>
    <p:sldId id="313" r:id="rId22"/>
    <p:sldId id="314" r:id="rId23"/>
    <p:sldId id="315" r:id="rId24"/>
    <p:sldId id="317" r:id="rId25"/>
    <p:sldId id="312" r:id="rId26"/>
    <p:sldId id="324" r:id="rId27"/>
    <p:sldId id="305" r:id="rId28"/>
    <p:sldId id="337" r:id="rId29"/>
    <p:sldId id="297" r:id="rId30"/>
    <p:sldId id="298" r:id="rId31"/>
    <p:sldId id="333" r:id="rId32"/>
    <p:sldId id="334" r:id="rId33"/>
    <p:sldId id="335" r:id="rId34"/>
    <p:sldId id="322" r:id="rId35"/>
    <p:sldId id="318" r:id="rId36"/>
    <p:sldId id="336" r:id="rId37"/>
  </p:sldIdLst>
  <p:sldSz cx="10058400" cy="7772400"/>
  <p:notesSz cx="7315200" cy="9601200"/>
  <p:custShowLst>
    <p:custShow name="1. Executive Summary" id="0">
      <p:sldLst>
        <p:sld r:id="rId5"/>
        <p:sld r:id="rId6"/>
        <p:sld r:id="rId7"/>
        <p:sld r:id="rId10"/>
        <p:sld r:id="rId11"/>
        <p:sld r:id="rId12"/>
        <p:sld r:id="rId30"/>
        <p:sld r:id="rId31"/>
      </p:sldLst>
    </p:custShow>
    <p:custShow name="2. Intro/Basic Usage" id="1">
      <p:sldLst>
        <p:sld r:id="rId5"/>
        <p:sld r:id="rId32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35"/>
        <p:sld r:id="rId28"/>
        <p:sld r:id="rId29"/>
        <p:sld r:id="rId30"/>
        <p:sld r:id="rId31"/>
      </p:sldLst>
    </p:custShow>
    <p:custShow name="3. Remote Scanning/Linux Scanning" id="2">
      <p:sldLst>
        <p:sld r:id="rId5"/>
        <p:sld r:id="rId33"/>
        <p:sld r:id="rId36"/>
        <p:sld r:id="rId16"/>
        <p:sld r:id="rId18"/>
        <p:sld r:id="rId35"/>
        <p:sld r:id="rId19"/>
        <p:sld r:id="rId37"/>
        <p:sld r:id="rId14"/>
        <p:sld r:id="rId20"/>
        <p:sld r:id="rId35"/>
        <p:sld r:id="rId31"/>
      </p:sldLst>
    </p:custShow>
    <p:custShow name="4. Answer File Deep Dive" id="3">
      <p:sldLst>
        <p:sld r:id="rId5"/>
        <p:sld r:id="rId34"/>
        <p:sld r:id="rId21"/>
        <p:sld r:id="rId22"/>
        <p:sld r:id="rId23"/>
        <p:sld r:id="rId24"/>
        <p:sld r:id="rId25"/>
        <p:sld r:id="rId26"/>
        <p:sld r:id="rId35"/>
        <p:sld r:id="rId27"/>
        <p:sld r:id="rId31"/>
      </p:sldLst>
    </p:custShow>
  </p:custShowLst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8400F-C4CE-4543-8812-FFE5CC06E4CF}">
          <p14:sldIdLst>
            <p14:sldId id="256"/>
            <p14:sldId id="303"/>
            <p14:sldId id="272"/>
            <p14:sldId id="277"/>
            <p14:sldId id="269"/>
            <p14:sldId id="320"/>
            <p14:sldId id="339"/>
            <p14:sldId id="340"/>
            <p14:sldId id="341"/>
            <p14:sldId id="310"/>
            <p14:sldId id="301"/>
            <p14:sldId id="321"/>
            <p14:sldId id="308"/>
            <p14:sldId id="330"/>
            <p14:sldId id="323"/>
            <p14:sldId id="331"/>
            <p14:sldId id="289"/>
            <p14:sldId id="313"/>
            <p14:sldId id="314"/>
            <p14:sldId id="315"/>
            <p14:sldId id="317"/>
            <p14:sldId id="312"/>
            <p14:sldId id="324"/>
            <p14:sldId id="305"/>
            <p14:sldId id="337"/>
            <p14:sldId id="297"/>
            <p14:sldId id="298"/>
          </p14:sldIdLst>
        </p14:section>
        <p14:section name="Backup Slides" id="{F6F238DB-E8AC-4E70-A43B-21E07BF433C5}">
          <p14:sldIdLst>
            <p14:sldId id="333"/>
            <p14:sldId id="334"/>
            <p14:sldId id="335"/>
            <p14:sldId id="322"/>
            <p14:sldId id="318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2D050"/>
    <a:srgbClr val="FFD966"/>
    <a:srgbClr val="FFDDAC"/>
    <a:srgbClr val="E3E3E9"/>
    <a:srgbClr val="F2F1F5"/>
    <a:srgbClr val="456E30"/>
    <a:srgbClr val="B8D9A7"/>
    <a:srgbClr val="928F00"/>
    <a:srgbClr val="C5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7425" autoAdjust="0"/>
  </p:normalViewPr>
  <p:slideViewPr>
    <p:cSldViewPr showGuides="1">
      <p:cViewPr varScale="1">
        <p:scale>
          <a:sx n="72" d="100"/>
          <a:sy n="72" d="100"/>
        </p:scale>
        <p:origin x="156" y="56"/>
      </p:cViewPr>
      <p:guideLst>
        <p:guide orient="horz" pos="2448"/>
        <p:guide pos="31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Ireland" userId="7e52c6d1254e33ab" providerId="LiveId" clId="{07772689-43EE-47FB-9B38-16029628CBCE}"/>
    <pc:docChg chg="undo custSel delSld modSld sldOrd">
      <pc:chgData name="Dan Ireland" userId="7e52c6d1254e33ab" providerId="LiveId" clId="{07772689-43EE-47FB-9B38-16029628CBCE}" dt="2021-06-14T12:44:11.986" v="883"/>
      <pc:docMkLst>
        <pc:docMk/>
      </pc:docMkLst>
      <pc:sldChg chg="modSp mod">
        <pc:chgData name="Dan Ireland" userId="7e52c6d1254e33ab" providerId="LiveId" clId="{07772689-43EE-47FB-9B38-16029628CBCE}" dt="2021-05-24T16:30:54.892" v="21" actId="113"/>
        <pc:sldMkLst>
          <pc:docMk/>
          <pc:sldMk cId="2787007203" sldId="301"/>
        </pc:sldMkLst>
        <pc:spChg chg="mod">
          <ac:chgData name="Dan Ireland" userId="7e52c6d1254e33ab" providerId="LiveId" clId="{07772689-43EE-47FB-9B38-16029628CBCE}" dt="2021-05-24T16:30:54.892" v="21" actId="113"/>
          <ac:spMkLst>
            <pc:docMk/>
            <pc:sldMk cId="2787007203" sldId="301"/>
            <ac:spMk id="3" creationId="{00000000-0000-0000-0000-000000000000}"/>
          </ac:spMkLst>
        </pc:spChg>
      </pc:sldChg>
      <pc:sldChg chg="modSp mod">
        <pc:chgData name="Dan Ireland" userId="7e52c6d1254e33ab" providerId="LiveId" clId="{07772689-43EE-47FB-9B38-16029628CBCE}" dt="2021-06-14T12:40:21.023" v="881" actId="207"/>
        <pc:sldMkLst>
          <pc:docMk/>
          <pc:sldMk cId="3681334619" sldId="309"/>
        </pc:sldMkLst>
        <pc:graphicFrameChg chg="mod modGraphic">
          <ac:chgData name="Dan Ireland" userId="7e52c6d1254e33ab" providerId="LiveId" clId="{07772689-43EE-47FB-9B38-16029628CBCE}" dt="2021-06-14T12:40:00.854" v="877" actId="207"/>
          <ac:graphicFrameMkLst>
            <pc:docMk/>
            <pc:sldMk cId="3681334619" sldId="309"/>
            <ac:graphicFrameMk id="10" creationId="{DD0822EC-F2A4-4375-B47D-3EA78DD696B4}"/>
          </ac:graphicFrameMkLst>
        </pc:graphicFrameChg>
        <pc:graphicFrameChg chg="modGraphic">
          <ac:chgData name="Dan Ireland" userId="7e52c6d1254e33ab" providerId="LiveId" clId="{07772689-43EE-47FB-9B38-16029628CBCE}" dt="2021-06-14T12:40:21.023" v="881" actId="207"/>
          <ac:graphicFrameMkLst>
            <pc:docMk/>
            <pc:sldMk cId="3681334619" sldId="309"/>
            <ac:graphicFrameMk id="11" creationId="{56D8A10B-2A0C-47D5-A1E6-D08F8A3B89F5}"/>
          </ac:graphicFrameMkLst>
        </pc:graphicFrameChg>
      </pc:sldChg>
      <pc:sldChg chg="ord">
        <pc:chgData name="Dan Ireland" userId="7e52c6d1254e33ab" providerId="LiveId" clId="{07772689-43EE-47FB-9B38-16029628CBCE}" dt="2021-06-14T12:44:11.986" v="883"/>
        <pc:sldMkLst>
          <pc:docMk/>
          <pc:sldMk cId="4284230481" sldId="310"/>
        </pc:sldMkLst>
      </pc:sldChg>
      <pc:sldChg chg="addSp delSp modSp mod">
        <pc:chgData name="Dan Ireland" userId="7e52c6d1254e33ab" providerId="LiveId" clId="{07772689-43EE-47FB-9B38-16029628CBCE}" dt="2021-05-24T17:03:08.224" v="666" actId="1037"/>
        <pc:sldMkLst>
          <pc:docMk/>
          <pc:sldMk cId="75839893" sldId="311"/>
        </pc:sldMkLst>
        <pc:spChg chg="mod">
          <ac:chgData name="Dan Ireland" userId="7e52c6d1254e33ab" providerId="LiveId" clId="{07772689-43EE-47FB-9B38-16029628CBCE}" dt="2021-05-24T16:42:35.576" v="29" actId="20577"/>
          <ac:spMkLst>
            <pc:docMk/>
            <pc:sldMk cId="75839893" sldId="311"/>
            <ac:spMk id="2" creationId="{00000000-0000-0000-0000-000000000000}"/>
          </ac:spMkLst>
        </pc:spChg>
        <pc:spChg chg="mod">
          <ac:chgData name="Dan Ireland" userId="7e52c6d1254e33ab" providerId="LiveId" clId="{07772689-43EE-47FB-9B38-16029628CBCE}" dt="2021-05-24T16:56:05.497" v="625" actId="20577"/>
          <ac:spMkLst>
            <pc:docMk/>
            <pc:sldMk cId="75839893" sldId="311"/>
            <ac:spMk id="3" creationId="{00000000-0000-0000-0000-000000000000}"/>
          </ac:spMkLst>
        </pc:spChg>
        <pc:spChg chg="mod">
          <ac:chgData name="Dan Ireland" userId="7e52c6d1254e33ab" providerId="LiveId" clId="{07772689-43EE-47FB-9B38-16029628CBCE}" dt="2021-05-24T16:54:10.665" v="624" actId="20577"/>
          <ac:spMkLst>
            <pc:docMk/>
            <pc:sldMk cId="75839893" sldId="311"/>
            <ac:spMk id="6" creationId="{60F5F461-969B-4159-9F74-B029D49B1FC8}"/>
          </ac:spMkLst>
        </pc:spChg>
        <pc:spChg chg="add mod">
          <ac:chgData name="Dan Ireland" userId="7e52c6d1254e33ab" providerId="LiveId" clId="{07772689-43EE-47FB-9B38-16029628CBCE}" dt="2021-05-24T17:03:08.224" v="666" actId="1037"/>
          <ac:spMkLst>
            <pc:docMk/>
            <pc:sldMk cId="75839893" sldId="311"/>
            <ac:spMk id="14" creationId="{32DD25B1-7E24-4486-93EE-E2F6ABFD965B}"/>
          </ac:spMkLst>
        </pc:spChg>
        <pc:picChg chg="mod">
          <ac:chgData name="Dan Ireland" userId="7e52c6d1254e33ab" providerId="LiveId" clId="{07772689-43EE-47FB-9B38-16029628CBCE}" dt="2021-05-24T17:00:27.017" v="644" actId="14861"/>
          <ac:picMkLst>
            <pc:docMk/>
            <pc:sldMk cId="75839893" sldId="311"/>
            <ac:picMk id="8" creationId="{5734FFCB-F79A-41FD-B647-C6694A102BCD}"/>
          </ac:picMkLst>
        </pc:picChg>
        <pc:picChg chg="add mod">
          <ac:chgData name="Dan Ireland" userId="7e52c6d1254e33ab" providerId="LiveId" clId="{07772689-43EE-47FB-9B38-16029628CBCE}" dt="2021-05-24T17:01:02.487" v="649" actId="465"/>
          <ac:picMkLst>
            <pc:docMk/>
            <pc:sldMk cId="75839893" sldId="311"/>
            <ac:picMk id="9" creationId="{126335CC-EE09-42F9-8E66-4BAFE356F594}"/>
          </ac:picMkLst>
        </pc:picChg>
        <pc:picChg chg="mod">
          <ac:chgData name="Dan Ireland" userId="7e52c6d1254e33ab" providerId="LiveId" clId="{07772689-43EE-47FB-9B38-16029628CBCE}" dt="2021-05-24T17:01:02.487" v="649" actId="465"/>
          <ac:picMkLst>
            <pc:docMk/>
            <pc:sldMk cId="75839893" sldId="311"/>
            <ac:picMk id="11" creationId="{48AB8AD4-9273-41A8-B851-017E3A8D0A90}"/>
          </ac:picMkLst>
        </pc:picChg>
        <pc:picChg chg="add mod">
          <ac:chgData name="Dan Ireland" userId="7e52c6d1254e33ab" providerId="LiveId" clId="{07772689-43EE-47FB-9B38-16029628CBCE}" dt="2021-05-24T17:00:41.006" v="648" actId="14861"/>
          <ac:picMkLst>
            <pc:docMk/>
            <pc:sldMk cId="75839893" sldId="311"/>
            <ac:picMk id="12" creationId="{96C34BFE-CCB6-4F24-B654-3B92625587C3}"/>
          </ac:picMkLst>
        </pc:picChg>
        <pc:picChg chg="mod">
          <ac:chgData name="Dan Ireland" userId="7e52c6d1254e33ab" providerId="LiveId" clId="{07772689-43EE-47FB-9B38-16029628CBCE}" dt="2021-05-24T17:01:02.487" v="649" actId="465"/>
          <ac:picMkLst>
            <pc:docMk/>
            <pc:sldMk cId="75839893" sldId="311"/>
            <ac:picMk id="13" creationId="{214635A4-AFD2-4C47-A431-E8BAA153C136}"/>
          </ac:picMkLst>
        </pc:picChg>
        <pc:picChg chg="del mod">
          <ac:chgData name="Dan Ireland" userId="7e52c6d1254e33ab" providerId="LiveId" clId="{07772689-43EE-47FB-9B38-16029628CBCE}" dt="2021-05-24T16:58:27.926" v="626" actId="478"/>
          <ac:picMkLst>
            <pc:docMk/>
            <pc:sldMk cId="75839893" sldId="311"/>
            <ac:picMk id="15" creationId="{E1E10D51-752A-4DA3-918B-59435FC2BCE9}"/>
          </ac:picMkLst>
        </pc:picChg>
      </pc:sldChg>
      <pc:sldChg chg="del">
        <pc:chgData name="Dan Ireland" userId="7e52c6d1254e33ab" providerId="LiveId" clId="{07772689-43EE-47FB-9B38-16029628CBCE}" dt="2021-06-14T12:37:15.268" v="849" actId="2696"/>
        <pc:sldMkLst>
          <pc:docMk/>
          <pc:sldMk cId="2157211937" sldId="312"/>
        </pc:sldMkLst>
      </pc:sldChg>
    </pc:docChg>
  </pc:docChgLst>
  <pc:docChgLst>
    <pc:chgData clId="Web-{47385446-F7EF-428A-AB10-48822749AA78}"/>
    <pc:docChg chg="modSld">
      <pc:chgData name="" userId="" providerId="" clId="Web-{47385446-F7EF-428A-AB10-48822749AA78}" dt="2021-02-02T15:13:34.912" v="41" actId="20577"/>
      <pc:docMkLst>
        <pc:docMk/>
      </pc:docMkLst>
      <pc:sldChg chg="modSp">
        <pc:chgData name="" userId="" providerId="" clId="Web-{47385446-F7EF-428A-AB10-48822749AA78}" dt="2021-02-02T15:08:53.337" v="9" actId="20577"/>
        <pc:sldMkLst>
          <pc:docMk/>
          <pc:sldMk cId="0" sldId="257"/>
        </pc:sldMkLst>
        <pc:spChg chg="mod">
          <ac:chgData name="" userId="" providerId="" clId="Web-{47385446-F7EF-428A-AB10-48822749AA78}" dt="2021-02-02T15:08:53.337" v="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" userId="" providerId="" clId="Web-{47385446-F7EF-428A-AB10-48822749AA78}" dt="2021-02-02T15:13:34.912" v="41" actId="20577"/>
        <pc:sldMkLst>
          <pc:docMk/>
          <pc:sldMk cId="2787007203" sldId="301"/>
        </pc:sldMkLst>
        <pc:spChg chg="mod">
          <ac:chgData name="" userId="" providerId="" clId="Web-{47385446-F7EF-428A-AB10-48822749AA78}" dt="2021-02-02T15:13:34.912" v="41" actId="20577"/>
          <ac:spMkLst>
            <pc:docMk/>
            <pc:sldMk cId="2787007203" sldId="301"/>
            <ac:spMk id="7" creationId="{00000000-0000-0000-0000-000000000000}"/>
          </ac:spMkLst>
        </pc:spChg>
      </pc:sldChg>
      <pc:sldChg chg="modSp">
        <pc:chgData name="" userId="" providerId="" clId="Web-{47385446-F7EF-428A-AB10-48822749AA78}" dt="2021-02-02T15:13:03.112" v="33" actId="20577"/>
        <pc:sldMkLst>
          <pc:docMk/>
          <pc:sldMk cId="3107084977" sldId="305"/>
        </pc:sldMkLst>
        <pc:spChg chg="mod">
          <ac:chgData name="" userId="" providerId="" clId="Web-{47385446-F7EF-428A-AB10-48822749AA78}" dt="2021-02-02T15:13:03.112" v="33" actId="20577"/>
          <ac:spMkLst>
            <pc:docMk/>
            <pc:sldMk cId="3107084977" sldId="305"/>
            <ac:spMk id="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Windows 10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SCAP 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Benchmark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Only</a:t>
            </a:r>
            <a:endParaRPr lang="en-US" sz="10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Benchmark Only</c:v>
                </c:pt>
              </c:strCache>
            </c:strRef>
          </c:tx>
          <c:spPr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FFD966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2CD-45F2-98EB-6DDAC7F1030E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2CD-45F2-98EB-6DDAC7F1030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2CD-45F2-98EB-6DDAC7F103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BB3-4744-8FD2-DB44892B77F7}"/>
              </c:ext>
            </c:extLst>
          </c:dPt>
          <c:dLbls>
            <c:dLbl>
              <c:idx val="1"/>
              <c:layout/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2CD-45F2-98EB-6DDAC7F103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Sheet1!$A$3:$A$4</c:f>
              <c:strCache>
                <c:ptCount val="2"/>
                <c:pt idx="0">
                  <c:v>Automated Checks</c:v>
                </c:pt>
                <c:pt idx="1">
                  <c:v>Not Reviewed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211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CD-45F2-98EB-6DDAC7F1030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65000"/>
        <a:lumOff val="35000"/>
      </a:schemeClr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Excel 2016</a:t>
            </a:r>
            <a:b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Manual</a:t>
            </a:r>
            <a:r>
              <a:rPr lang="en-US" sz="1000" baseline="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No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SCAP Benchmark Available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Benchmark Only</c:v>
                </c:pt>
              </c:strCache>
            </c:strRef>
          </c:tx>
          <c:spPr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plosion val="1"/>
            <c:spPr>
              <a:solidFill>
                <a:srgbClr val="FFD966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F9-458B-B87E-4E65C457D9AC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F9-458B-B87E-4E65C457D9A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F9-458B-B87E-4E65C457D9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CF9-458B-B87E-4E65C457D9A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F9-458B-B87E-4E65C457D9AC}"/>
                </c:ext>
              </c:extLst>
            </c:dLbl>
            <c:dLbl>
              <c:idx val="1"/>
              <c:layout/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CF9-458B-B87E-4E65C457D9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Sheet1!$A$3:$A$4</c:f>
              <c:strCache>
                <c:ptCount val="2"/>
                <c:pt idx="0">
                  <c:v>Automated Checks</c:v>
                </c:pt>
                <c:pt idx="1">
                  <c:v>Not Reviewed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0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F9-458B-B87E-4E65C457D9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75000"/>
        <a:lumOff val="25000"/>
      </a:schemeClr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Windows</a:t>
            </a:r>
            <a:r>
              <a:rPr lang="en-US" sz="1400" baseline="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10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Evaluate-STIG</a:t>
            </a:r>
            <a:endParaRPr lang="en-US" sz="10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Evaluate-STIG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92D050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FC-4ACC-9391-174C42238BB2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FC-4ACC-9391-174C42238BB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FC-4ACC-9391-174C42238BB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9FC-4ACC-9391-174C42238BB2}"/>
              </c:ext>
            </c:extLst>
          </c:dPt>
          <c:dLbls>
            <c:dLbl>
              <c:idx val="0"/>
              <c:layout/>
              <c:spPr>
                <a:solidFill>
                  <a:srgbClr val="92D05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9FC-4ACC-9391-174C42238BB2}"/>
                </c:ext>
              </c:extLst>
            </c:dLbl>
            <c:dLbl>
              <c:idx val="1"/>
              <c:layout/>
              <c:spPr>
                <a:solidFill>
                  <a:srgbClr val="BFBFB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9FC-4ACC-9391-174C42238BB2}"/>
                </c:ext>
              </c:extLst>
            </c:dLbl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Sheet1!$A$3:$A$4</c:f>
              <c:strCache>
                <c:ptCount val="2"/>
                <c:pt idx="0">
                  <c:v>Automated Checks</c:v>
                </c:pt>
                <c:pt idx="1">
                  <c:v>Not Reviewed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251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FC-4ACC-9391-174C42238BB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65000"/>
        <a:lumOff val="35000"/>
      </a:schemeClr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Excel</a:t>
            </a:r>
            <a:r>
              <a:rPr lang="en-US" sz="1400" baseline="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2016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Evaluate-STIG</a:t>
            </a:r>
            <a:endParaRPr lang="en-US" sz="10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Evaluate-STIG</c:v>
                </c:pt>
              </c:strCache>
            </c:strRef>
          </c:tx>
          <c:spPr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92D050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B2-47C4-A337-00432CD83553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B2-47C4-A337-00432CD8355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B2-47C4-A337-00432CD835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B2-47C4-A337-00432CD83553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B2-47C4-A337-00432CD835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Sheet1!$A$3:$A$4</c:f>
              <c:strCache>
                <c:ptCount val="2"/>
                <c:pt idx="0">
                  <c:v>Automated Checks</c:v>
                </c:pt>
                <c:pt idx="1">
                  <c:v>Not Reviewed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41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B2-47C4-A337-00432CD8355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75000"/>
        <a:lumOff val="25000"/>
      </a:schemeClr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Automated : SCAP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D966"/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557-4532-88A1-598362E505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Checks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01-4999-8630-C50E8A318E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Automated : Evaluate-STIG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301-4999-8630-C50E8A318E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Checks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01-4999-8630-C50E8A318E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Checks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BFBFBF"/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57-4532-88A1-598362E505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Checks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01-4999-8630-C50E8A318E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14540880"/>
        <c:axId val="914540552"/>
      </c:barChart>
      <c:catAx>
        <c:axId val="914540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540552"/>
        <c:crosses val="autoZero"/>
        <c:auto val="1"/>
        <c:lblAlgn val="ctr"/>
        <c:lblOffset val="100"/>
        <c:noMultiLvlLbl val="0"/>
      </c:catAx>
      <c:valAx>
        <c:axId val="914540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1454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35000">
          <a:schemeClr val="tx2">
            <a:lumMod val="65000"/>
            <a:lumOff val="35000"/>
          </a:schemeClr>
        </a:gs>
        <a:gs pos="8000">
          <a:schemeClr val="tx2">
            <a:lumMod val="75000"/>
            <a:lumOff val="25000"/>
          </a:schemeClr>
        </a:gs>
        <a:gs pos="76000">
          <a:schemeClr val="tx2">
            <a:lumMod val="75000"/>
            <a:lumOff val="25000"/>
          </a:schemeClr>
        </a:gs>
        <a:gs pos="100000">
          <a:schemeClr val="tx2">
            <a:lumMod val="75000"/>
            <a:lumOff val="25000"/>
          </a:schemeClr>
        </a:gs>
      </a:gsLst>
      <a:path path="circle">
        <a:fillToRect l="100000" t="100000"/>
      </a:path>
      <a:tileRect r="-100000" b="-100000"/>
    </a:gradFill>
    <a:ln w="3175">
      <a:solidFill>
        <a:schemeClr val="tx2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owershellgallery.com/packages/Sqlserver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owershellgallery.com/packages/Sqlserv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38BC2-A137-432B-A708-0CF9D43575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D0C2DF-0357-4310-B961-BFD19E9C1146}">
      <dgm:prSet/>
      <dgm:spPr>
        <a:solidFill>
          <a:schemeClr val="accent2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b="1" dirty="0" smtClean="0"/>
            <a:t>Supported Operating Systems:</a:t>
          </a:r>
          <a:endParaRPr lang="en-US" dirty="0"/>
        </a:p>
      </dgm:t>
    </dgm:pt>
    <dgm:pt modelId="{467AAF9D-09AB-4486-A384-4D19536E905E}" type="parTrans" cxnId="{3BC6EE95-207B-4C6E-A614-718E87ABB2AC}">
      <dgm:prSet/>
      <dgm:spPr/>
      <dgm:t>
        <a:bodyPr/>
        <a:lstStyle/>
        <a:p>
          <a:endParaRPr lang="en-US"/>
        </a:p>
      </dgm:t>
    </dgm:pt>
    <dgm:pt modelId="{A83CF284-D2CA-4DD9-9F90-FA76D54AC8AC}" type="sibTrans" cxnId="{3BC6EE95-207B-4C6E-A614-718E87ABB2AC}">
      <dgm:prSet/>
      <dgm:spPr/>
      <dgm:t>
        <a:bodyPr/>
        <a:lstStyle/>
        <a:p>
          <a:endParaRPr lang="en-US"/>
        </a:p>
      </dgm:t>
    </dgm:pt>
    <dgm:pt modelId="{28D0B3B8-A29C-44E8-BFB5-7FA4432B8AD9}">
      <dgm:prSet/>
      <dgm:spPr/>
      <dgm:t>
        <a:bodyPr/>
        <a:lstStyle/>
        <a:p>
          <a:pPr rtl="0"/>
          <a:r>
            <a:rPr lang="en-US" b="1" dirty="0" smtClean="0"/>
            <a:t>Windows</a:t>
          </a:r>
          <a:endParaRPr lang="en-US" dirty="0"/>
        </a:p>
      </dgm:t>
    </dgm:pt>
    <dgm:pt modelId="{4341A17F-71FB-4274-84EF-FE5570A18584}" type="parTrans" cxnId="{9016F722-2418-4A26-99E6-0371CD15A27E}">
      <dgm:prSet/>
      <dgm:spPr/>
      <dgm:t>
        <a:bodyPr/>
        <a:lstStyle/>
        <a:p>
          <a:endParaRPr lang="en-US"/>
        </a:p>
      </dgm:t>
    </dgm:pt>
    <dgm:pt modelId="{4B87D949-5F1D-4034-B9E1-AA34C28FA0C3}" type="sibTrans" cxnId="{9016F722-2418-4A26-99E6-0371CD15A27E}">
      <dgm:prSet/>
      <dgm:spPr/>
      <dgm:t>
        <a:bodyPr/>
        <a:lstStyle/>
        <a:p>
          <a:endParaRPr lang="en-US"/>
        </a:p>
      </dgm:t>
    </dgm:pt>
    <dgm:pt modelId="{EDFBA72E-2A8B-441B-A494-FC9011FF60D4}">
      <dgm:prSet/>
      <dgm:spPr/>
      <dgm:t>
        <a:bodyPr/>
        <a:lstStyle/>
        <a:p>
          <a:pPr rtl="0"/>
          <a:r>
            <a:rPr lang="en-US" b="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Windows 10, Windows 11, Windows Server 2008 R2, Windows Server 2012, Windows Server 2012 R2, Windows Server 2016, Windows Server 2019, Windows Server 2022</a:t>
          </a:r>
          <a:endParaRPr lang="en-US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BBEB81A-39C4-4BCB-BADA-7F2E6D09D4F2}" type="parTrans" cxnId="{E80FC5C8-0AE8-499B-8ED6-CD839F93420A}">
      <dgm:prSet/>
      <dgm:spPr/>
      <dgm:t>
        <a:bodyPr/>
        <a:lstStyle/>
        <a:p>
          <a:endParaRPr lang="en-US"/>
        </a:p>
      </dgm:t>
    </dgm:pt>
    <dgm:pt modelId="{7285AB0D-E471-4CA1-8A6F-2AEC734EC4B1}" type="sibTrans" cxnId="{E80FC5C8-0AE8-499B-8ED6-CD839F93420A}">
      <dgm:prSet/>
      <dgm:spPr/>
      <dgm:t>
        <a:bodyPr/>
        <a:lstStyle/>
        <a:p>
          <a:endParaRPr lang="en-US"/>
        </a:p>
      </dgm:t>
    </dgm:pt>
    <dgm:pt modelId="{A07EB5FF-E884-4738-88E2-BCEAB1A0EB12}">
      <dgm:prSet/>
      <dgm:spPr/>
      <dgm:t>
        <a:bodyPr/>
        <a:lstStyle/>
        <a:p>
          <a:pPr rtl="0"/>
          <a:r>
            <a:rPr lang="en-US" b="1" dirty="0" smtClean="0"/>
            <a:t>Linux</a:t>
          </a:r>
          <a:endParaRPr lang="en-US" dirty="0"/>
        </a:p>
      </dgm:t>
    </dgm:pt>
    <dgm:pt modelId="{A3928A4C-3B66-4133-B56E-8156885CFE24}" type="parTrans" cxnId="{4DE57775-42C2-4E8C-905C-D1C5156AEF87}">
      <dgm:prSet/>
      <dgm:spPr/>
      <dgm:t>
        <a:bodyPr/>
        <a:lstStyle/>
        <a:p>
          <a:endParaRPr lang="en-US"/>
        </a:p>
      </dgm:t>
    </dgm:pt>
    <dgm:pt modelId="{CCF315E2-5F1A-4508-AC10-3764B04E8CB0}" type="sibTrans" cxnId="{4DE57775-42C2-4E8C-905C-D1C5156AEF87}">
      <dgm:prSet/>
      <dgm:spPr/>
      <dgm:t>
        <a:bodyPr/>
        <a:lstStyle/>
        <a:p>
          <a:endParaRPr lang="en-US"/>
        </a:p>
      </dgm:t>
    </dgm:pt>
    <dgm:pt modelId="{2C8CBC03-7649-47DF-8979-E7EBB11213EE}">
      <dgm:prSet/>
      <dgm:spPr/>
      <dgm:t>
        <a:bodyPr/>
        <a:lstStyle/>
        <a:p>
          <a:pPr rtl="0"/>
          <a:r>
            <a:rPr lang="en-US" b="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Oracle Linux 7, Oracle Linux 8, RHEL/CentOS 7, RHEL 8, Ubuntu 16.04 LTS, Ubuntu 18.04 LTS, Ubuntu 20.04 LTS</a:t>
          </a:r>
          <a:endParaRPr lang="en-US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74D3C70-F69D-4B69-B133-555B182659A1}" type="parTrans" cxnId="{6538E950-002A-483D-9D7D-78DD4D27CD95}">
      <dgm:prSet/>
      <dgm:spPr/>
      <dgm:t>
        <a:bodyPr/>
        <a:lstStyle/>
        <a:p>
          <a:endParaRPr lang="en-US"/>
        </a:p>
      </dgm:t>
    </dgm:pt>
    <dgm:pt modelId="{22DB30E2-513B-40A1-819C-95610256686A}" type="sibTrans" cxnId="{6538E950-002A-483D-9D7D-78DD4D27CD95}">
      <dgm:prSet/>
      <dgm:spPr/>
      <dgm:t>
        <a:bodyPr/>
        <a:lstStyle/>
        <a:p>
          <a:endParaRPr lang="en-US"/>
        </a:p>
      </dgm:t>
    </dgm:pt>
    <dgm:pt modelId="{BA3A741B-97F7-454B-A645-DFFACB5F68F6}">
      <dgm:prSet/>
      <dgm:spPr/>
      <dgm:t>
        <a:bodyPr/>
        <a:lstStyle/>
        <a:p>
          <a:pPr rtl="0"/>
          <a:r>
            <a:rPr lang="en-US" b="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Requires </a:t>
          </a:r>
          <a:r>
            <a:rPr lang="en-US" b="1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libicu</a:t>
          </a:r>
          <a:r>
            <a:rPr lang="en-US" b="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and </a:t>
          </a:r>
          <a:r>
            <a:rPr lang="en-US" b="1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lshw</a:t>
          </a:r>
          <a:r>
            <a:rPr lang="en-US" b="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be installed.  </a:t>
          </a:r>
          <a:r>
            <a:rPr lang="en-US" b="1" dirty="0" smtClean="0">
              <a:latin typeface="Consolas" panose="020B0609020204030204" pitchFamily="49" charset="0"/>
              <a:cs typeface="Calibri Light" panose="020F0302020204030204" pitchFamily="34" charset="0"/>
            </a:rPr>
            <a:t>apt install </a:t>
          </a:r>
          <a:r>
            <a:rPr lang="en-US" b="1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libicu</a:t>
          </a:r>
          <a:r>
            <a:rPr lang="en-US" b="1" dirty="0" smtClean="0">
              <a:latin typeface="Consolas" panose="020B0609020204030204" pitchFamily="49" charset="0"/>
              <a:cs typeface="Calibri Light" panose="020F0302020204030204" pitchFamily="34" charset="0"/>
            </a:rPr>
            <a:t> </a:t>
          </a:r>
          <a:r>
            <a:rPr lang="en-US" b="1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lshw</a:t>
          </a:r>
          <a:r>
            <a:rPr lang="en-US" b="1" dirty="0" smtClean="0">
              <a:latin typeface="Consolas" panose="020B0609020204030204" pitchFamily="49" charset="0"/>
              <a:cs typeface="Calibri Light" panose="020F0302020204030204" pitchFamily="34" charset="0"/>
            </a:rPr>
            <a:t> -</a:t>
          </a:r>
          <a:r>
            <a:rPr lang="en-US" b="1" dirty="0" smtClean="0">
              <a:latin typeface="Calibri Light" panose="020F0302020204030204" pitchFamily="34" charset="0"/>
              <a:cs typeface="Calibri Light" panose="020F0302020204030204" pitchFamily="34" charset="0"/>
            </a:rPr>
            <a:t>y</a:t>
          </a:r>
          <a:r>
            <a:rPr lang="en-US" b="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or </a:t>
          </a:r>
          <a:r>
            <a:rPr lang="en-US" b="1" dirty="0" smtClean="0">
              <a:latin typeface="Consolas" panose="020B0609020204030204" pitchFamily="49" charset="0"/>
              <a:cs typeface="Calibri Light" panose="020F0302020204030204" pitchFamily="34" charset="0"/>
            </a:rPr>
            <a:t>yum install </a:t>
          </a:r>
          <a:r>
            <a:rPr lang="en-US" b="1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libicu</a:t>
          </a:r>
          <a:r>
            <a:rPr lang="en-US" b="1" dirty="0" smtClean="0">
              <a:latin typeface="Consolas" panose="020B0609020204030204" pitchFamily="49" charset="0"/>
              <a:cs typeface="Calibri Light" panose="020F0302020204030204" pitchFamily="34" charset="0"/>
            </a:rPr>
            <a:t> </a:t>
          </a:r>
          <a:r>
            <a:rPr lang="en-US" b="1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lshw</a:t>
          </a:r>
          <a:r>
            <a:rPr lang="en-US" b="1" dirty="0" smtClean="0">
              <a:latin typeface="Consolas" panose="020B0609020204030204" pitchFamily="49" charset="0"/>
              <a:cs typeface="Calibri Light" panose="020F0302020204030204" pitchFamily="34" charset="0"/>
            </a:rPr>
            <a:t> -y</a:t>
          </a:r>
          <a:r>
            <a:rPr lang="en-US" b="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or </a:t>
          </a:r>
          <a:r>
            <a:rPr lang="en-US" b="1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dnf</a:t>
          </a:r>
          <a:r>
            <a:rPr lang="en-US" b="1" dirty="0" smtClean="0">
              <a:latin typeface="Consolas" panose="020B0609020204030204" pitchFamily="49" charset="0"/>
              <a:cs typeface="Calibri Light" panose="020F0302020204030204" pitchFamily="34" charset="0"/>
            </a:rPr>
            <a:t> install </a:t>
          </a:r>
          <a:r>
            <a:rPr lang="en-US" b="1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libicu</a:t>
          </a:r>
          <a:r>
            <a:rPr lang="en-US" b="1" dirty="0" smtClean="0">
              <a:latin typeface="Consolas" panose="020B0609020204030204" pitchFamily="49" charset="0"/>
              <a:cs typeface="Calibri Light" panose="020F0302020204030204" pitchFamily="34" charset="0"/>
            </a:rPr>
            <a:t> </a:t>
          </a:r>
          <a:r>
            <a:rPr lang="en-US" b="1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lswh</a:t>
          </a:r>
          <a:r>
            <a:rPr lang="en-US" b="1" dirty="0" smtClean="0">
              <a:latin typeface="Consolas" panose="020B0609020204030204" pitchFamily="49" charset="0"/>
              <a:cs typeface="Calibri Light" panose="020F0302020204030204" pitchFamily="34" charset="0"/>
            </a:rPr>
            <a:t> -y</a:t>
          </a:r>
          <a:br>
            <a:rPr lang="en-US" b="1" dirty="0" smtClean="0">
              <a:latin typeface="Consolas" panose="020B0609020204030204" pitchFamily="49" charset="0"/>
              <a:cs typeface="Calibri Light" panose="020F0302020204030204" pitchFamily="34" charset="0"/>
            </a:rPr>
          </a:br>
          <a:endParaRPr lang="en-US" b="1" dirty="0">
            <a:latin typeface="Consolas" panose="020B0609020204030204" pitchFamily="49" charset="0"/>
            <a:cs typeface="Calibri Light" panose="020F0302020204030204" pitchFamily="34" charset="0"/>
          </a:endParaRPr>
        </a:p>
      </dgm:t>
    </dgm:pt>
    <dgm:pt modelId="{ACBDE969-8198-4FB8-BD7D-2A344CFA19EA}" type="parTrans" cxnId="{F55B7FFF-E88E-4093-A8DD-9F9953A18C10}">
      <dgm:prSet/>
      <dgm:spPr/>
      <dgm:t>
        <a:bodyPr/>
        <a:lstStyle/>
        <a:p>
          <a:endParaRPr lang="en-US"/>
        </a:p>
      </dgm:t>
    </dgm:pt>
    <dgm:pt modelId="{3EA52CC9-AB97-4169-9C33-B4307DA7A51B}" type="sibTrans" cxnId="{F55B7FFF-E88E-4093-A8DD-9F9953A18C10}">
      <dgm:prSet/>
      <dgm:spPr/>
      <dgm:t>
        <a:bodyPr/>
        <a:lstStyle/>
        <a:p>
          <a:endParaRPr lang="en-US"/>
        </a:p>
      </dgm:t>
    </dgm:pt>
    <dgm:pt modelId="{9F7B6A46-F3E6-4ECF-8C51-017DBFFDA1E0}">
      <dgm:prSet/>
      <dgm:spPr>
        <a:solidFill>
          <a:schemeClr val="accent2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b="1" dirty="0" smtClean="0"/>
            <a:t>PowerShell:</a:t>
          </a:r>
          <a:endParaRPr lang="en-US" dirty="0"/>
        </a:p>
      </dgm:t>
    </dgm:pt>
    <dgm:pt modelId="{AC417588-EFAF-449A-8128-92BF7D5F0C9E}" type="parTrans" cxnId="{DA7EC119-D5A6-40D4-949B-AC821D3E4B87}">
      <dgm:prSet/>
      <dgm:spPr/>
      <dgm:t>
        <a:bodyPr/>
        <a:lstStyle/>
        <a:p>
          <a:endParaRPr lang="en-US"/>
        </a:p>
      </dgm:t>
    </dgm:pt>
    <dgm:pt modelId="{20F0513C-1DCB-4B03-8881-69A9910A0043}" type="sibTrans" cxnId="{DA7EC119-D5A6-40D4-949B-AC821D3E4B87}">
      <dgm:prSet/>
      <dgm:spPr/>
      <dgm:t>
        <a:bodyPr/>
        <a:lstStyle/>
        <a:p>
          <a:endParaRPr lang="en-US"/>
        </a:p>
      </dgm:t>
    </dgm:pt>
    <dgm:pt modelId="{CD809E83-1BEA-4B28-98FC-A952285E6CB1}">
      <dgm:prSet/>
      <dgm:spPr/>
      <dgm:t>
        <a:bodyPr/>
        <a:lstStyle/>
        <a:p>
          <a:pPr rtl="0"/>
          <a:r>
            <a:rPr lang="en-US" b="0" dirty="0" smtClean="0"/>
            <a:t>PowerShell 5.1|PowerShell 7.x or greater (PowerShell 6 is not supported)</a:t>
          </a:r>
          <a:endParaRPr lang="en-US" dirty="0"/>
        </a:p>
      </dgm:t>
    </dgm:pt>
    <dgm:pt modelId="{A64F4053-5CFF-4055-AA36-D44CE76966F6}" type="parTrans" cxnId="{6FC02A44-4B31-4FE0-AFF1-F4D2079B09D1}">
      <dgm:prSet/>
      <dgm:spPr/>
      <dgm:t>
        <a:bodyPr/>
        <a:lstStyle/>
        <a:p>
          <a:endParaRPr lang="en-US"/>
        </a:p>
      </dgm:t>
    </dgm:pt>
    <dgm:pt modelId="{618AC377-DB37-417C-B9E7-A9FEC58E1C0C}" type="sibTrans" cxnId="{6FC02A44-4B31-4FE0-AFF1-F4D2079B09D1}">
      <dgm:prSet/>
      <dgm:spPr/>
      <dgm:t>
        <a:bodyPr/>
        <a:lstStyle/>
        <a:p>
          <a:endParaRPr lang="en-US"/>
        </a:p>
      </dgm:t>
    </dgm:pt>
    <dgm:pt modelId="{A282D564-AE2A-4E51-9F49-584EDF32EEB4}">
      <dgm:prSet/>
      <dgm:spPr/>
      <dgm:t>
        <a:bodyPr/>
        <a:lstStyle/>
        <a:p>
          <a:pPr rtl="0"/>
          <a:r>
            <a:rPr lang="en-US" b="1" i="1" dirty="0" smtClean="0">
              <a:latin typeface="Calibri Light" panose="020F0302020204030204" pitchFamily="34" charset="0"/>
              <a:cs typeface="Calibri Light" panose="020F0302020204030204" pitchFamily="34" charset="0"/>
            </a:rPr>
            <a:t>Note</a:t>
          </a:r>
          <a:r>
            <a:rPr lang="en-US" b="0" i="1" dirty="0" smtClean="0">
              <a:latin typeface="Calibri Light" panose="020F0302020204030204" pitchFamily="34" charset="0"/>
              <a:cs typeface="Calibri Light" panose="020F0302020204030204" pitchFamily="34" charset="0"/>
            </a:rPr>
            <a:t>: Using </a:t>
          </a:r>
          <a:r>
            <a:rPr lang="en-US" b="1" dirty="0" smtClean="0">
              <a:latin typeface="Calibri Light" panose="020F0302020204030204" pitchFamily="34" charset="0"/>
              <a:cs typeface="Calibri Light" panose="020F0302020204030204" pitchFamily="34" charset="0"/>
            </a:rPr>
            <a:t>Evaluate-STIG_Bash.sh</a:t>
          </a:r>
          <a:r>
            <a:rPr lang="en-US" b="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,</a:t>
          </a:r>
          <a:r>
            <a:rPr lang="en-US" b="0" i="1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PowerShell is not required to be “installed” on Linux systems.</a:t>
          </a:r>
          <a:br>
            <a:rPr lang="en-US" b="0" i="1" dirty="0" smtClean="0">
              <a:latin typeface="Calibri Light" panose="020F0302020204030204" pitchFamily="34" charset="0"/>
              <a:cs typeface="Calibri Light" panose="020F0302020204030204" pitchFamily="34" charset="0"/>
            </a:rPr>
          </a:br>
          <a:endParaRPr lang="en-US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E266AAB-05B6-41EB-9E1C-60062815DF64}" type="parTrans" cxnId="{3228F702-5027-4D98-8A8D-441EC4590A8A}">
      <dgm:prSet/>
      <dgm:spPr/>
      <dgm:t>
        <a:bodyPr/>
        <a:lstStyle/>
        <a:p>
          <a:endParaRPr lang="en-US"/>
        </a:p>
      </dgm:t>
    </dgm:pt>
    <dgm:pt modelId="{8A839E71-F787-4A24-81E5-4EF7A901D917}" type="sibTrans" cxnId="{3228F702-5027-4D98-8A8D-441EC4590A8A}">
      <dgm:prSet/>
      <dgm:spPr/>
      <dgm:t>
        <a:bodyPr/>
        <a:lstStyle/>
        <a:p>
          <a:endParaRPr lang="en-US"/>
        </a:p>
      </dgm:t>
    </dgm:pt>
    <dgm:pt modelId="{364341FF-6864-42D0-8D3B-D994D99E68C3}">
      <dgm:prSet/>
      <dgm:spPr>
        <a:solidFill>
          <a:schemeClr val="accent2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b="1" dirty="0" smtClean="0"/>
            <a:t>SQLPS or </a:t>
          </a:r>
          <a:r>
            <a:rPr lang="en-US" b="1" dirty="0" err="1" smtClean="0"/>
            <a:t>SqlServer</a:t>
          </a:r>
          <a:r>
            <a:rPr lang="en-US" b="1" dirty="0" smtClean="0"/>
            <a:t> PowerShell Module</a:t>
          </a:r>
          <a:endParaRPr lang="en-US" dirty="0"/>
        </a:p>
      </dgm:t>
    </dgm:pt>
    <dgm:pt modelId="{0116AB4B-5D7F-486E-BC74-483FB3F0606B}" type="parTrans" cxnId="{5EAA8A98-76E2-4680-AEAC-0D29ECEBD094}">
      <dgm:prSet/>
      <dgm:spPr/>
      <dgm:t>
        <a:bodyPr/>
        <a:lstStyle/>
        <a:p>
          <a:endParaRPr lang="en-US"/>
        </a:p>
      </dgm:t>
    </dgm:pt>
    <dgm:pt modelId="{68B9CCD5-DF9F-4C71-A21E-6ACE4E038BD6}" type="sibTrans" cxnId="{5EAA8A98-76E2-4680-AEAC-0D29ECEBD094}">
      <dgm:prSet/>
      <dgm:spPr/>
      <dgm:t>
        <a:bodyPr/>
        <a:lstStyle/>
        <a:p>
          <a:endParaRPr lang="en-US"/>
        </a:p>
      </dgm:t>
    </dgm:pt>
    <dgm:pt modelId="{B8ED5020-AE28-4264-9172-64AFDDFAA84D}">
      <dgm:prSet/>
      <dgm:spPr/>
      <dgm:t>
        <a:bodyPr/>
        <a:lstStyle/>
        <a:p>
          <a:pPr rtl="0"/>
          <a:r>
            <a:rPr lang="en-US" b="0" dirty="0" smtClean="0"/>
            <a:t>Only required on systems with SQL installed</a:t>
          </a:r>
          <a:endParaRPr lang="en-US" dirty="0"/>
        </a:p>
      </dgm:t>
    </dgm:pt>
    <dgm:pt modelId="{96E5F90C-724C-46E2-9685-9D36BE947699}" type="parTrans" cxnId="{AF86B1A6-6368-43BD-A91B-5B574DA445FE}">
      <dgm:prSet/>
      <dgm:spPr/>
      <dgm:t>
        <a:bodyPr/>
        <a:lstStyle/>
        <a:p>
          <a:endParaRPr lang="en-US"/>
        </a:p>
      </dgm:t>
    </dgm:pt>
    <dgm:pt modelId="{3FA2ED37-A98F-4317-8F59-DE2CF921ACD0}" type="sibTrans" cxnId="{AF86B1A6-6368-43BD-A91B-5B574DA445FE}">
      <dgm:prSet/>
      <dgm:spPr/>
      <dgm:t>
        <a:bodyPr/>
        <a:lstStyle/>
        <a:p>
          <a:endParaRPr lang="en-US"/>
        </a:p>
      </dgm:t>
    </dgm:pt>
    <dgm:pt modelId="{BD593425-7569-4267-ABD5-EDC59D3667F7}">
      <dgm:prSet/>
      <dgm:spPr/>
      <dgm:t>
        <a:bodyPr/>
        <a:lstStyle/>
        <a:p>
          <a:pPr rtl="0"/>
          <a:r>
            <a:rPr lang="en-US" b="0" dirty="0" smtClean="0">
              <a:hlinkClick xmlns:r="http://schemas.openxmlformats.org/officeDocument/2006/relationships" r:id="rId1"/>
            </a:rPr>
            <a:t>https://www.powershellgallery.com/packages/Sqlserver</a:t>
          </a:r>
          <a:endParaRPr lang="en-US" dirty="0"/>
        </a:p>
      </dgm:t>
    </dgm:pt>
    <dgm:pt modelId="{860C2D0D-A5DC-4CEA-B6EB-5EFB8DD658E6}" type="parTrans" cxnId="{BD67FCEF-7F1D-4CE3-9AB5-CF5E01F73B3A}">
      <dgm:prSet/>
      <dgm:spPr/>
      <dgm:t>
        <a:bodyPr/>
        <a:lstStyle/>
        <a:p>
          <a:endParaRPr lang="en-US"/>
        </a:p>
      </dgm:t>
    </dgm:pt>
    <dgm:pt modelId="{6E7779B4-9B16-4690-90D1-BC8172E294DA}" type="sibTrans" cxnId="{BD67FCEF-7F1D-4CE3-9AB5-CF5E01F73B3A}">
      <dgm:prSet/>
      <dgm:spPr/>
      <dgm:t>
        <a:bodyPr/>
        <a:lstStyle/>
        <a:p>
          <a:endParaRPr lang="en-US"/>
        </a:p>
      </dgm:t>
    </dgm:pt>
    <dgm:pt modelId="{CFFF187A-1B15-4E5E-AEFA-2A3FDC7A240C}">
      <dgm:prSet/>
      <dgm:spPr/>
      <dgm:t>
        <a:bodyPr/>
        <a:lstStyle/>
        <a:p>
          <a:pPr rtl="0"/>
          <a:r>
            <a:rPr lang="en-US" dirty="0" smtClean="0"/>
            <a:t>SQLPS typically installed by default on SQL servers.</a:t>
          </a:r>
          <a:endParaRPr lang="en-US" dirty="0"/>
        </a:p>
      </dgm:t>
    </dgm:pt>
    <dgm:pt modelId="{2214B74C-59CA-4B4A-B071-66AE744CC000}" type="parTrans" cxnId="{68A0C007-EDB3-465A-BB19-F6F130D76DB8}">
      <dgm:prSet/>
      <dgm:spPr/>
      <dgm:t>
        <a:bodyPr/>
        <a:lstStyle/>
        <a:p>
          <a:endParaRPr lang="en-US"/>
        </a:p>
      </dgm:t>
    </dgm:pt>
    <dgm:pt modelId="{AEBAD02F-C68E-4C94-8770-5609691E7F98}" type="sibTrans" cxnId="{68A0C007-EDB3-465A-BB19-F6F130D76DB8}">
      <dgm:prSet/>
      <dgm:spPr/>
      <dgm:t>
        <a:bodyPr/>
        <a:lstStyle/>
        <a:p>
          <a:endParaRPr lang="en-US"/>
        </a:p>
      </dgm:t>
    </dgm:pt>
    <dgm:pt modelId="{B2ABF086-ECD1-45AB-BC88-5E7556DE65A7}">
      <dgm:prSet/>
      <dgm:spPr/>
      <dgm:t>
        <a:bodyPr/>
        <a:lstStyle/>
        <a:p>
          <a:pPr rtl="0"/>
          <a:r>
            <a:rPr lang="en-US" dirty="0" smtClean="0"/>
            <a:t>Evaluate-STIG will use either.</a:t>
          </a:r>
          <a:endParaRPr lang="en-US" dirty="0"/>
        </a:p>
      </dgm:t>
    </dgm:pt>
    <dgm:pt modelId="{F1E55754-5229-4D8B-A0B8-94FA297E8F3E}" type="parTrans" cxnId="{17BEAFDF-717C-46AF-9425-8C351921FC63}">
      <dgm:prSet/>
      <dgm:spPr/>
      <dgm:t>
        <a:bodyPr/>
        <a:lstStyle/>
        <a:p>
          <a:endParaRPr lang="en-US"/>
        </a:p>
      </dgm:t>
    </dgm:pt>
    <dgm:pt modelId="{75BDC1A4-9B00-4535-8C42-5B3A9EF91F46}" type="sibTrans" cxnId="{17BEAFDF-717C-46AF-9425-8C351921FC63}">
      <dgm:prSet/>
      <dgm:spPr/>
      <dgm:t>
        <a:bodyPr/>
        <a:lstStyle/>
        <a:p>
          <a:endParaRPr lang="en-US"/>
        </a:p>
      </dgm:t>
    </dgm:pt>
    <dgm:pt modelId="{117B13A5-E657-4557-B23B-AF9D3B8BF090}" type="pres">
      <dgm:prSet presAssocID="{02938BC2-A137-432B-A708-0CF9D43575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2090F9-096D-47EB-9080-B884ECC8DC02}" type="pres">
      <dgm:prSet presAssocID="{15D0C2DF-0357-4310-B961-BFD19E9C114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69750-455F-4F4D-8525-C497D2D90533}" type="pres">
      <dgm:prSet presAssocID="{15D0C2DF-0357-4310-B961-BFD19E9C114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BB2EA-D336-44D0-A7A5-135D0E84D847}" type="pres">
      <dgm:prSet presAssocID="{9F7B6A46-F3E6-4ECF-8C51-017DBFFDA1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12B4E-6417-4079-BFE0-A7BEECADE87D}" type="pres">
      <dgm:prSet presAssocID="{9F7B6A46-F3E6-4ECF-8C51-017DBFFDA1E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35D4D-005E-495C-BD95-365D350EE6CA}" type="pres">
      <dgm:prSet presAssocID="{364341FF-6864-42D0-8D3B-D994D99E68C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35E68-0F18-45AB-A721-DA06B8E98137}" type="pres">
      <dgm:prSet presAssocID="{364341FF-6864-42D0-8D3B-D994D99E68C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B1748-A593-41CE-A45F-C80801DA014A}" type="presOf" srcId="{B8ED5020-AE28-4264-9172-64AFDDFAA84D}" destId="{A6F35E68-0F18-45AB-A721-DA06B8E98137}" srcOrd="0" destOrd="2" presId="urn:microsoft.com/office/officeart/2005/8/layout/vList2"/>
    <dgm:cxn modelId="{9B254979-043F-47FD-A001-0DF30489E895}" type="presOf" srcId="{EDFBA72E-2A8B-441B-A494-FC9011FF60D4}" destId="{4A869750-455F-4F4D-8525-C497D2D90533}" srcOrd="0" destOrd="1" presId="urn:microsoft.com/office/officeart/2005/8/layout/vList2"/>
    <dgm:cxn modelId="{F981C4C1-BC0D-460D-A06D-5B4CFBD060FC}" type="presOf" srcId="{15D0C2DF-0357-4310-B961-BFD19E9C1146}" destId="{8B2090F9-096D-47EB-9080-B884ECC8DC02}" srcOrd="0" destOrd="0" presId="urn:microsoft.com/office/officeart/2005/8/layout/vList2"/>
    <dgm:cxn modelId="{4DBEF78C-01F0-4F78-9C99-D78FBD8AFF38}" type="presOf" srcId="{9F7B6A46-F3E6-4ECF-8C51-017DBFFDA1E0}" destId="{EDBBB2EA-D336-44D0-A7A5-135D0E84D847}" srcOrd="0" destOrd="0" presId="urn:microsoft.com/office/officeart/2005/8/layout/vList2"/>
    <dgm:cxn modelId="{4DE57775-42C2-4E8C-905C-D1C5156AEF87}" srcId="{15D0C2DF-0357-4310-B961-BFD19E9C1146}" destId="{A07EB5FF-E884-4738-88E2-BCEAB1A0EB12}" srcOrd="1" destOrd="0" parTransId="{A3928A4C-3B66-4133-B56E-8156885CFE24}" sibTransId="{CCF315E2-5F1A-4508-AC10-3764B04E8CB0}"/>
    <dgm:cxn modelId="{2DD69499-6F57-4975-A06A-17E7E255E37F}" type="presOf" srcId="{02938BC2-A137-432B-A708-0CF9D4357575}" destId="{117B13A5-E657-4557-B23B-AF9D3B8BF090}" srcOrd="0" destOrd="0" presId="urn:microsoft.com/office/officeart/2005/8/layout/vList2"/>
    <dgm:cxn modelId="{C2B91CBD-9164-4D64-9B1A-ED58BB173E36}" type="presOf" srcId="{B2ABF086-ECD1-45AB-BC88-5E7556DE65A7}" destId="{A6F35E68-0F18-45AB-A721-DA06B8E98137}" srcOrd="0" destOrd="1" presId="urn:microsoft.com/office/officeart/2005/8/layout/vList2"/>
    <dgm:cxn modelId="{BD67FCEF-7F1D-4CE3-9AB5-CF5E01F73B3A}" srcId="{364341FF-6864-42D0-8D3B-D994D99E68C3}" destId="{BD593425-7569-4267-ABD5-EDC59D3667F7}" srcOrd="3" destOrd="0" parTransId="{860C2D0D-A5DC-4CEA-B6EB-5EFB8DD658E6}" sibTransId="{6E7779B4-9B16-4690-90D1-BC8172E294DA}"/>
    <dgm:cxn modelId="{17BEAFDF-717C-46AF-9425-8C351921FC63}" srcId="{364341FF-6864-42D0-8D3B-D994D99E68C3}" destId="{B2ABF086-ECD1-45AB-BC88-5E7556DE65A7}" srcOrd="1" destOrd="0" parTransId="{F1E55754-5229-4D8B-A0B8-94FA297E8F3E}" sibTransId="{75BDC1A4-9B00-4535-8C42-5B3A9EF91F46}"/>
    <dgm:cxn modelId="{6E888DCF-26A3-49E1-9374-87F53D0D9AE9}" type="presOf" srcId="{A282D564-AE2A-4E51-9F49-584EDF32EEB4}" destId="{64712B4E-6417-4079-BFE0-A7BEECADE87D}" srcOrd="0" destOrd="1" presId="urn:microsoft.com/office/officeart/2005/8/layout/vList2"/>
    <dgm:cxn modelId="{5EAA8A98-76E2-4680-AEAC-0D29ECEBD094}" srcId="{02938BC2-A137-432B-A708-0CF9D4357575}" destId="{364341FF-6864-42D0-8D3B-D994D99E68C3}" srcOrd="2" destOrd="0" parTransId="{0116AB4B-5D7F-486E-BC74-483FB3F0606B}" sibTransId="{68B9CCD5-DF9F-4C71-A21E-6ACE4E038BD6}"/>
    <dgm:cxn modelId="{CCF066A4-59A9-4374-8C73-DA149AEFF92B}" type="presOf" srcId="{CFFF187A-1B15-4E5E-AEFA-2A3FDC7A240C}" destId="{A6F35E68-0F18-45AB-A721-DA06B8E98137}" srcOrd="0" destOrd="0" presId="urn:microsoft.com/office/officeart/2005/8/layout/vList2"/>
    <dgm:cxn modelId="{6538E950-002A-483D-9D7D-78DD4D27CD95}" srcId="{A07EB5FF-E884-4738-88E2-BCEAB1A0EB12}" destId="{2C8CBC03-7649-47DF-8979-E7EBB11213EE}" srcOrd="0" destOrd="0" parTransId="{774D3C70-F69D-4B69-B133-555B182659A1}" sibTransId="{22DB30E2-513B-40A1-819C-95610256686A}"/>
    <dgm:cxn modelId="{382370D2-49D4-4817-AD9B-E8EF8E4BFE35}" type="presOf" srcId="{BD593425-7569-4267-ABD5-EDC59D3667F7}" destId="{A6F35E68-0F18-45AB-A721-DA06B8E98137}" srcOrd="0" destOrd="3" presId="urn:microsoft.com/office/officeart/2005/8/layout/vList2"/>
    <dgm:cxn modelId="{AF86B1A6-6368-43BD-A91B-5B574DA445FE}" srcId="{364341FF-6864-42D0-8D3B-D994D99E68C3}" destId="{B8ED5020-AE28-4264-9172-64AFDDFAA84D}" srcOrd="2" destOrd="0" parTransId="{96E5F90C-724C-46E2-9685-9D36BE947699}" sibTransId="{3FA2ED37-A98F-4317-8F59-DE2CF921ACD0}"/>
    <dgm:cxn modelId="{C90E93C1-62F4-4FDF-9C65-F14216A21A12}" type="presOf" srcId="{2C8CBC03-7649-47DF-8979-E7EBB11213EE}" destId="{4A869750-455F-4F4D-8525-C497D2D90533}" srcOrd="0" destOrd="3" presId="urn:microsoft.com/office/officeart/2005/8/layout/vList2"/>
    <dgm:cxn modelId="{9016F722-2418-4A26-99E6-0371CD15A27E}" srcId="{15D0C2DF-0357-4310-B961-BFD19E9C1146}" destId="{28D0B3B8-A29C-44E8-BFB5-7FA4432B8AD9}" srcOrd="0" destOrd="0" parTransId="{4341A17F-71FB-4274-84EF-FE5570A18584}" sibTransId="{4B87D949-5F1D-4034-B9E1-AA34C28FA0C3}"/>
    <dgm:cxn modelId="{F84B08B4-2358-4AB7-834E-31A89B614792}" type="presOf" srcId="{28D0B3B8-A29C-44E8-BFB5-7FA4432B8AD9}" destId="{4A869750-455F-4F4D-8525-C497D2D90533}" srcOrd="0" destOrd="0" presId="urn:microsoft.com/office/officeart/2005/8/layout/vList2"/>
    <dgm:cxn modelId="{69CD0031-A73F-46D6-BCF5-CDFBF94787E4}" type="presOf" srcId="{364341FF-6864-42D0-8D3B-D994D99E68C3}" destId="{50935D4D-005E-495C-BD95-365D350EE6CA}" srcOrd="0" destOrd="0" presId="urn:microsoft.com/office/officeart/2005/8/layout/vList2"/>
    <dgm:cxn modelId="{E80FC5C8-0AE8-499B-8ED6-CD839F93420A}" srcId="{28D0B3B8-A29C-44E8-BFB5-7FA4432B8AD9}" destId="{EDFBA72E-2A8B-441B-A494-FC9011FF60D4}" srcOrd="0" destOrd="0" parTransId="{FBBEB81A-39C4-4BCB-BADA-7F2E6D09D4F2}" sibTransId="{7285AB0D-E471-4CA1-8A6F-2AEC734EC4B1}"/>
    <dgm:cxn modelId="{DA7EC119-D5A6-40D4-949B-AC821D3E4B87}" srcId="{02938BC2-A137-432B-A708-0CF9D4357575}" destId="{9F7B6A46-F3E6-4ECF-8C51-017DBFFDA1E0}" srcOrd="1" destOrd="0" parTransId="{AC417588-EFAF-449A-8128-92BF7D5F0C9E}" sibTransId="{20F0513C-1DCB-4B03-8881-69A9910A0043}"/>
    <dgm:cxn modelId="{68A0C007-EDB3-465A-BB19-F6F130D76DB8}" srcId="{364341FF-6864-42D0-8D3B-D994D99E68C3}" destId="{CFFF187A-1B15-4E5E-AEFA-2A3FDC7A240C}" srcOrd="0" destOrd="0" parTransId="{2214B74C-59CA-4B4A-B071-66AE744CC000}" sibTransId="{AEBAD02F-C68E-4C94-8770-5609691E7F98}"/>
    <dgm:cxn modelId="{6FC02A44-4B31-4FE0-AFF1-F4D2079B09D1}" srcId="{9F7B6A46-F3E6-4ECF-8C51-017DBFFDA1E0}" destId="{CD809E83-1BEA-4B28-98FC-A952285E6CB1}" srcOrd="0" destOrd="0" parTransId="{A64F4053-5CFF-4055-AA36-D44CE76966F6}" sibTransId="{618AC377-DB37-417C-B9E7-A9FEC58E1C0C}"/>
    <dgm:cxn modelId="{4AC2BF69-541F-4454-82C0-C086647088CD}" type="presOf" srcId="{A07EB5FF-E884-4738-88E2-BCEAB1A0EB12}" destId="{4A869750-455F-4F4D-8525-C497D2D90533}" srcOrd="0" destOrd="2" presId="urn:microsoft.com/office/officeart/2005/8/layout/vList2"/>
    <dgm:cxn modelId="{3BC6EE95-207B-4C6E-A614-718E87ABB2AC}" srcId="{02938BC2-A137-432B-A708-0CF9D4357575}" destId="{15D0C2DF-0357-4310-B961-BFD19E9C1146}" srcOrd="0" destOrd="0" parTransId="{467AAF9D-09AB-4486-A384-4D19536E905E}" sibTransId="{A83CF284-D2CA-4DD9-9F90-FA76D54AC8AC}"/>
    <dgm:cxn modelId="{F55B7FFF-E88E-4093-A8DD-9F9953A18C10}" srcId="{A07EB5FF-E884-4738-88E2-BCEAB1A0EB12}" destId="{BA3A741B-97F7-454B-A645-DFFACB5F68F6}" srcOrd="1" destOrd="0" parTransId="{ACBDE969-8198-4FB8-BD7D-2A344CFA19EA}" sibTransId="{3EA52CC9-AB97-4169-9C33-B4307DA7A51B}"/>
    <dgm:cxn modelId="{98570086-6F97-4F8A-85CB-C88D26531B24}" type="presOf" srcId="{CD809E83-1BEA-4B28-98FC-A952285E6CB1}" destId="{64712B4E-6417-4079-BFE0-A7BEECADE87D}" srcOrd="0" destOrd="0" presId="urn:microsoft.com/office/officeart/2005/8/layout/vList2"/>
    <dgm:cxn modelId="{3228F702-5027-4D98-8A8D-441EC4590A8A}" srcId="{CD809E83-1BEA-4B28-98FC-A952285E6CB1}" destId="{A282D564-AE2A-4E51-9F49-584EDF32EEB4}" srcOrd="0" destOrd="0" parTransId="{4E266AAB-05B6-41EB-9E1C-60062815DF64}" sibTransId="{8A839E71-F787-4A24-81E5-4EF7A901D917}"/>
    <dgm:cxn modelId="{C14BB793-55B3-44F3-80FC-ECDD10F57562}" type="presOf" srcId="{BA3A741B-97F7-454B-A645-DFFACB5F68F6}" destId="{4A869750-455F-4F4D-8525-C497D2D90533}" srcOrd="0" destOrd="4" presId="urn:microsoft.com/office/officeart/2005/8/layout/vList2"/>
    <dgm:cxn modelId="{5A6C76ED-9041-46DE-AF39-EA5EEC6B4DDA}" type="presParOf" srcId="{117B13A5-E657-4557-B23B-AF9D3B8BF090}" destId="{8B2090F9-096D-47EB-9080-B884ECC8DC02}" srcOrd="0" destOrd="0" presId="urn:microsoft.com/office/officeart/2005/8/layout/vList2"/>
    <dgm:cxn modelId="{910AF162-76B9-4E27-8F85-ABE1D7AC480B}" type="presParOf" srcId="{117B13A5-E657-4557-B23B-AF9D3B8BF090}" destId="{4A869750-455F-4F4D-8525-C497D2D90533}" srcOrd="1" destOrd="0" presId="urn:microsoft.com/office/officeart/2005/8/layout/vList2"/>
    <dgm:cxn modelId="{64409DEA-E723-410B-B082-9C67912038B3}" type="presParOf" srcId="{117B13A5-E657-4557-B23B-AF9D3B8BF090}" destId="{EDBBB2EA-D336-44D0-A7A5-135D0E84D847}" srcOrd="2" destOrd="0" presId="urn:microsoft.com/office/officeart/2005/8/layout/vList2"/>
    <dgm:cxn modelId="{D5828CFE-DEAF-44A3-B046-EE2FEC7709D9}" type="presParOf" srcId="{117B13A5-E657-4557-B23B-AF9D3B8BF090}" destId="{64712B4E-6417-4079-BFE0-A7BEECADE87D}" srcOrd="3" destOrd="0" presId="urn:microsoft.com/office/officeart/2005/8/layout/vList2"/>
    <dgm:cxn modelId="{912F6435-84B3-413E-B372-A3B17F9360AF}" type="presParOf" srcId="{117B13A5-E657-4557-B23B-AF9D3B8BF090}" destId="{50935D4D-005E-495C-BD95-365D350EE6CA}" srcOrd="4" destOrd="0" presId="urn:microsoft.com/office/officeart/2005/8/layout/vList2"/>
    <dgm:cxn modelId="{12AC4C12-EB79-413D-A081-4B3E5AD5BCDC}" type="presParOf" srcId="{117B13A5-E657-4557-B23B-AF9D3B8BF090}" destId="{A6F35E68-0F18-45AB-A721-DA06B8E9813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235C1-9357-4110-8E64-11B66E111B5F}" type="doc">
      <dgm:prSet loTypeId="urn:microsoft.com/office/officeart/2005/8/layout/cycle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C0645-486E-4216-937C-E0253548C3DF}">
      <dgm:prSet phldrT="[Text]"/>
      <dgm:spPr>
        <a:solidFill>
          <a:schemeClr val="accent1">
            <a:lumMod val="75000"/>
          </a:schemeClr>
        </a:solidFill>
        <a:ln w="12700"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274A0A38-3538-4CF7-B7A2-0E153D9EEA36}" type="parTrans" cxnId="{2EF9D2DF-9BDB-4761-87EA-7FA69AC2CFFA}">
      <dgm:prSet/>
      <dgm:spPr/>
      <dgm:t>
        <a:bodyPr/>
        <a:lstStyle/>
        <a:p>
          <a:endParaRPr lang="en-US"/>
        </a:p>
      </dgm:t>
    </dgm:pt>
    <dgm:pt modelId="{6B82D471-1533-4087-855E-0C8B421E4648}" type="sibTrans" cxnId="{2EF9D2DF-9BDB-4761-87EA-7FA69AC2CFFA}">
      <dgm:prSet/>
      <dgm:spPr>
        <a:solidFill>
          <a:srgbClr val="276175">
            <a:alpha val="30000"/>
          </a:srgbClr>
        </a:solidFill>
      </dgm:spPr>
      <dgm:t>
        <a:bodyPr/>
        <a:lstStyle/>
        <a:p>
          <a:endParaRPr lang="en-US"/>
        </a:p>
      </dgm:t>
    </dgm:pt>
    <dgm:pt modelId="{8DF14CEA-9AAA-4D18-B3A6-CC3EA63D910D}">
      <dgm:prSet phldrT="[Text]"/>
      <dgm:spPr>
        <a:solidFill>
          <a:srgbClr val="457F93"/>
        </a:solidFill>
        <a:ln w="12700"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937C0C40-6308-447B-8084-6C2824104128}" type="parTrans" cxnId="{9FEE7121-6BBF-4519-B3AF-3B6BBCA057FD}">
      <dgm:prSet/>
      <dgm:spPr/>
      <dgm:t>
        <a:bodyPr/>
        <a:lstStyle/>
        <a:p>
          <a:endParaRPr lang="en-US"/>
        </a:p>
      </dgm:t>
    </dgm:pt>
    <dgm:pt modelId="{B03F1BCB-9B26-4F78-BC29-3783E0542B99}" type="sibTrans" cxnId="{9FEE7121-6BBF-4519-B3AF-3B6BBCA057FD}">
      <dgm:prSet/>
      <dgm:spPr/>
      <dgm:t>
        <a:bodyPr/>
        <a:lstStyle/>
        <a:p>
          <a:endParaRPr lang="en-US"/>
        </a:p>
      </dgm:t>
    </dgm:pt>
    <dgm:pt modelId="{B432330F-5958-4943-B1DA-5B1D17749718}">
      <dgm:prSet phldrT="[Text]"/>
      <dgm:spPr>
        <a:solidFill>
          <a:srgbClr val="276175"/>
        </a:solidFill>
        <a:ln w="12700"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581C44C0-0E83-4184-AE39-5CE523518570}" type="parTrans" cxnId="{33AA800D-F501-4B13-B896-C6615F40E0B2}">
      <dgm:prSet/>
      <dgm:spPr/>
      <dgm:t>
        <a:bodyPr/>
        <a:lstStyle/>
        <a:p>
          <a:endParaRPr lang="en-US"/>
        </a:p>
      </dgm:t>
    </dgm:pt>
    <dgm:pt modelId="{B9D73E13-3AF4-4F75-A712-60DA4531AFF9}" type="sibTrans" cxnId="{33AA800D-F501-4B13-B896-C6615F40E0B2}">
      <dgm:prSet/>
      <dgm:spPr/>
      <dgm:t>
        <a:bodyPr/>
        <a:lstStyle/>
        <a:p>
          <a:endParaRPr lang="en-US"/>
        </a:p>
      </dgm:t>
    </dgm:pt>
    <dgm:pt modelId="{C17CB033-D629-4E93-9385-578A9DF89CD3}">
      <dgm:prSet phldrT="[Text]"/>
      <dgm:spPr>
        <a:solidFill>
          <a:srgbClr val="094357"/>
        </a:solidFill>
        <a:ln w="12700"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188C71FD-F07B-474A-8921-C53D137420B6}" type="parTrans" cxnId="{7B38B9E9-A924-4038-86FB-B76D410B3228}">
      <dgm:prSet/>
      <dgm:spPr/>
      <dgm:t>
        <a:bodyPr/>
        <a:lstStyle/>
        <a:p>
          <a:endParaRPr lang="en-US"/>
        </a:p>
      </dgm:t>
    </dgm:pt>
    <dgm:pt modelId="{A441053D-F767-4AE5-B3F9-DA58F82FEB6B}" type="sibTrans" cxnId="{7B38B9E9-A924-4038-86FB-B76D410B3228}">
      <dgm:prSet/>
      <dgm:spPr/>
      <dgm:t>
        <a:bodyPr/>
        <a:lstStyle/>
        <a:p>
          <a:endParaRPr lang="en-US"/>
        </a:p>
      </dgm:t>
    </dgm:pt>
    <dgm:pt modelId="{E881F06C-E7C7-4B77-9184-18695CBC9756}" type="pres">
      <dgm:prSet presAssocID="{60F235C1-9357-4110-8E64-11B66E111B5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F8CD8B-CD13-40AB-A920-1995D347D829}" type="pres">
      <dgm:prSet presAssocID="{60F235C1-9357-4110-8E64-11B66E111B5F}" presName="cycle" presStyleCnt="0"/>
      <dgm:spPr/>
    </dgm:pt>
    <dgm:pt modelId="{3E47E2B4-3080-4EA9-948F-1C5D9E380D23}" type="pres">
      <dgm:prSet presAssocID="{005C0645-486E-4216-937C-E0253548C3DF}" presName="nodeFirstNode" presStyleLbl="node1" presStyleIdx="0" presStyleCnt="4" custScaleX="64694" custScaleY="52963" custRadScaleRad="1106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D3FC0-BBEF-4026-B28E-972E8782F645}" type="pres">
      <dgm:prSet presAssocID="{6B82D471-1533-4087-855E-0C8B421E4648}" presName="sibTransFirstNode" presStyleLbl="bgShp" presStyleIdx="0" presStyleCnt="1" custLinFactNeighborY="-692"/>
      <dgm:spPr/>
      <dgm:t>
        <a:bodyPr/>
        <a:lstStyle/>
        <a:p>
          <a:endParaRPr lang="en-US"/>
        </a:p>
      </dgm:t>
    </dgm:pt>
    <dgm:pt modelId="{C50C5FF0-0384-4814-A797-CE4E329DAE34}" type="pres">
      <dgm:prSet presAssocID="{8DF14CEA-9AAA-4D18-B3A6-CC3EA63D910D}" presName="nodeFollowingNodes" presStyleLbl="node1" presStyleIdx="1" presStyleCnt="4" custScaleX="64694" custScaleY="52963" custRadScaleRad="124377" custRadScaleInc="-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077C8-D9C6-48B9-8E9B-8D507F6A41F3}" type="pres">
      <dgm:prSet presAssocID="{B432330F-5958-4943-B1DA-5B1D17749718}" presName="nodeFollowingNodes" presStyleLbl="node1" presStyleIdx="2" presStyleCnt="4" custScaleX="64694" custScaleY="52963" custRadScaleRad="111085" custRadScaleInc="-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09AEF-C20B-4D39-8125-3D5C467FD995}" type="pres">
      <dgm:prSet presAssocID="{C17CB033-D629-4E93-9385-578A9DF89CD3}" presName="nodeFollowingNodes" presStyleLbl="node1" presStyleIdx="3" presStyleCnt="4" custScaleX="64694" custScaleY="52963" custRadScaleRad="124377" custRadScaleInc="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AA800D-F501-4B13-B896-C6615F40E0B2}" srcId="{60F235C1-9357-4110-8E64-11B66E111B5F}" destId="{B432330F-5958-4943-B1DA-5B1D17749718}" srcOrd="2" destOrd="0" parTransId="{581C44C0-0E83-4184-AE39-5CE523518570}" sibTransId="{B9D73E13-3AF4-4F75-A712-60DA4531AFF9}"/>
    <dgm:cxn modelId="{7B38B9E9-A924-4038-86FB-B76D410B3228}" srcId="{60F235C1-9357-4110-8E64-11B66E111B5F}" destId="{C17CB033-D629-4E93-9385-578A9DF89CD3}" srcOrd="3" destOrd="0" parTransId="{188C71FD-F07B-474A-8921-C53D137420B6}" sibTransId="{A441053D-F767-4AE5-B3F9-DA58F82FEB6B}"/>
    <dgm:cxn modelId="{094B89B4-0C70-4F8E-AC87-80856FA18A4F}" type="presOf" srcId="{60F235C1-9357-4110-8E64-11B66E111B5F}" destId="{E881F06C-E7C7-4B77-9184-18695CBC9756}" srcOrd="0" destOrd="0" presId="urn:microsoft.com/office/officeart/2005/8/layout/cycle3"/>
    <dgm:cxn modelId="{9FEE7121-6BBF-4519-B3AF-3B6BBCA057FD}" srcId="{60F235C1-9357-4110-8E64-11B66E111B5F}" destId="{8DF14CEA-9AAA-4D18-B3A6-CC3EA63D910D}" srcOrd="1" destOrd="0" parTransId="{937C0C40-6308-447B-8084-6C2824104128}" sibTransId="{B03F1BCB-9B26-4F78-BC29-3783E0542B99}"/>
    <dgm:cxn modelId="{6BA4A9BB-16D9-41D3-9082-99D617AD1B67}" type="presOf" srcId="{005C0645-486E-4216-937C-E0253548C3DF}" destId="{3E47E2B4-3080-4EA9-948F-1C5D9E380D23}" srcOrd="0" destOrd="0" presId="urn:microsoft.com/office/officeart/2005/8/layout/cycle3"/>
    <dgm:cxn modelId="{A183643A-CB0B-401E-9F0D-3A6F5102229B}" type="presOf" srcId="{C17CB033-D629-4E93-9385-578A9DF89CD3}" destId="{08E09AEF-C20B-4D39-8125-3D5C467FD995}" srcOrd="0" destOrd="0" presId="urn:microsoft.com/office/officeart/2005/8/layout/cycle3"/>
    <dgm:cxn modelId="{7C1E91F5-9138-4009-A56D-9BEB3640B0A5}" type="presOf" srcId="{8DF14CEA-9AAA-4D18-B3A6-CC3EA63D910D}" destId="{C50C5FF0-0384-4814-A797-CE4E329DAE34}" srcOrd="0" destOrd="0" presId="urn:microsoft.com/office/officeart/2005/8/layout/cycle3"/>
    <dgm:cxn modelId="{7FCFA476-10E8-4AAB-8C92-63B0A2711199}" type="presOf" srcId="{B432330F-5958-4943-B1DA-5B1D17749718}" destId="{504077C8-D9C6-48B9-8E9B-8D507F6A41F3}" srcOrd="0" destOrd="0" presId="urn:microsoft.com/office/officeart/2005/8/layout/cycle3"/>
    <dgm:cxn modelId="{13AEC240-8C4F-4F9E-BDFC-F04D2905D6DB}" type="presOf" srcId="{6B82D471-1533-4087-855E-0C8B421E4648}" destId="{DE3D3FC0-BBEF-4026-B28E-972E8782F645}" srcOrd="0" destOrd="0" presId="urn:microsoft.com/office/officeart/2005/8/layout/cycle3"/>
    <dgm:cxn modelId="{2EF9D2DF-9BDB-4761-87EA-7FA69AC2CFFA}" srcId="{60F235C1-9357-4110-8E64-11B66E111B5F}" destId="{005C0645-486E-4216-937C-E0253548C3DF}" srcOrd="0" destOrd="0" parTransId="{274A0A38-3538-4CF7-B7A2-0E153D9EEA36}" sibTransId="{6B82D471-1533-4087-855E-0C8B421E4648}"/>
    <dgm:cxn modelId="{C05E89CA-A0B1-4C96-98DE-14209A8CAB1E}" type="presParOf" srcId="{E881F06C-E7C7-4B77-9184-18695CBC9756}" destId="{8CF8CD8B-CD13-40AB-A920-1995D347D829}" srcOrd="0" destOrd="0" presId="urn:microsoft.com/office/officeart/2005/8/layout/cycle3"/>
    <dgm:cxn modelId="{1D959A82-B1D5-4E0C-B0FD-03A050336F88}" type="presParOf" srcId="{8CF8CD8B-CD13-40AB-A920-1995D347D829}" destId="{3E47E2B4-3080-4EA9-948F-1C5D9E380D23}" srcOrd="0" destOrd="0" presId="urn:microsoft.com/office/officeart/2005/8/layout/cycle3"/>
    <dgm:cxn modelId="{65DA7FB2-166E-46A4-9E58-89E734223093}" type="presParOf" srcId="{8CF8CD8B-CD13-40AB-A920-1995D347D829}" destId="{DE3D3FC0-BBEF-4026-B28E-972E8782F645}" srcOrd="1" destOrd="0" presId="urn:microsoft.com/office/officeart/2005/8/layout/cycle3"/>
    <dgm:cxn modelId="{0BC11C9C-788E-47B1-9C46-E2A895C0D237}" type="presParOf" srcId="{8CF8CD8B-CD13-40AB-A920-1995D347D829}" destId="{C50C5FF0-0384-4814-A797-CE4E329DAE34}" srcOrd="2" destOrd="0" presId="urn:microsoft.com/office/officeart/2005/8/layout/cycle3"/>
    <dgm:cxn modelId="{EFD118E3-3B21-4D3A-A270-840C20899BAE}" type="presParOf" srcId="{8CF8CD8B-CD13-40AB-A920-1995D347D829}" destId="{504077C8-D9C6-48B9-8E9B-8D507F6A41F3}" srcOrd="3" destOrd="0" presId="urn:microsoft.com/office/officeart/2005/8/layout/cycle3"/>
    <dgm:cxn modelId="{65B24840-5463-4ABC-B094-ECD3EC1E41B6}" type="presParOf" srcId="{8CF8CD8B-CD13-40AB-A920-1995D347D829}" destId="{08E09AEF-C20B-4D39-8125-3D5C467FD995}" srcOrd="4" destOrd="0" presId="urn:microsoft.com/office/officeart/2005/8/layout/cycle3"/>
  </dgm:cxnLst>
  <dgm:bg>
    <a:noFill/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090F9-096D-47EB-9080-B884ECC8DC02}">
      <dsp:nvSpPr>
        <dsp:cNvPr id="0" name=""/>
        <dsp:cNvSpPr/>
      </dsp:nvSpPr>
      <dsp:spPr>
        <a:xfrm>
          <a:off x="0" y="186434"/>
          <a:ext cx="9052560" cy="43173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Supported Operating Systems:</a:t>
          </a:r>
          <a:endParaRPr lang="en-US" sz="1800" kern="1200" dirty="0"/>
        </a:p>
      </dsp:txBody>
      <dsp:txXfrm>
        <a:off x="21075" y="207509"/>
        <a:ext cx="9010410" cy="389580"/>
      </dsp:txXfrm>
    </dsp:sp>
    <dsp:sp modelId="{4A869750-455F-4F4D-8525-C497D2D90533}">
      <dsp:nvSpPr>
        <dsp:cNvPr id="0" name=""/>
        <dsp:cNvSpPr/>
      </dsp:nvSpPr>
      <dsp:spPr>
        <a:xfrm>
          <a:off x="0" y="618164"/>
          <a:ext cx="905256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419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Windows</a:t>
          </a:r>
          <a:endParaRPr lang="en-US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Windows 10, Windows 11, Windows Server 2008 R2, Windows Server 2012, Windows Server 2012 R2, Windows Server 2016, Windows Server 2019, Windows Server 2022</a:t>
          </a:r>
          <a:endParaRPr lang="en-US" sz="14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Linux</a:t>
          </a:r>
          <a:endParaRPr lang="en-US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Oracle Linux 7, Oracle Linux 8, RHEL/CentOS 7, RHEL 8, Ubuntu 16.04 LTS, Ubuntu 18.04 LTS, Ubuntu 20.04 LTS</a:t>
          </a:r>
          <a:endParaRPr lang="en-US" sz="14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Requires </a:t>
          </a:r>
          <a:r>
            <a:rPr lang="en-US" sz="1400" b="1" kern="1200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libicu</a:t>
          </a:r>
          <a:r>
            <a:rPr lang="en-US" sz="1400" b="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and </a:t>
          </a:r>
          <a:r>
            <a:rPr lang="en-US" sz="1400" b="1" kern="1200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lshw</a:t>
          </a:r>
          <a:r>
            <a:rPr lang="en-US" sz="1400" b="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be installed.  </a:t>
          </a:r>
          <a:r>
            <a:rPr lang="en-US" sz="1400" b="1" kern="1200" dirty="0" smtClean="0">
              <a:latin typeface="Consolas" panose="020B0609020204030204" pitchFamily="49" charset="0"/>
              <a:cs typeface="Calibri Light" panose="020F0302020204030204" pitchFamily="34" charset="0"/>
            </a:rPr>
            <a:t>apt install </a:t>
          </a:r>
          <a:r>
            <a:rPr lang="en-US" sz="1400" b="1" kern="1200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libicu</a:t>
          </a:r>
          <a:r>
            <a:rPr lang="en-US" sz="1400" b="1" kern="1200" dirty="0" smtClean="0">
              <a:latin typeface="Consolas" panose="020B0609020204030204" pitchFamily="49" charset="0"/>
              <a:cs typeface="Calibri Light" panose="020F0302020204030204" pitchFamily="34" charset="0"/>
            </a:rPr>
            <a:t> </a:t>
          </a:r>
          <a:r>
            <a:rPr lang="en-US" sz="1400" b="1" kern="1200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lshw</a:t>
          </a:r>
          <a:r>
            <a:rPr lang="en-US" sz="1400" b="1" kern="1200" dirty="0" smtClean="0">
              <a:latin typeface="Consolas" panose="020B0609020204030204" pitchFamily="49" charset="0"/>
              <a:cs typeface="Calibri Light" panose="020F0302020204030204" pitchFamily="34" charset="0"/>
            </a:rPr>
            <a:t> -</a:t>
          </a:r>
          <a:r>
            <a:rPr lang="en-US" sz="1400" b="1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y</a:t>
          </a:r>
          <a:r>
            <a:rPr lang="en-US" sz="1400" b="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or </a:t>
          </a:r>
          <a:r>
            <a:rPr lang="en-US" sz="1400" b="1" kern="1200" dirty="0" smtClean="0">
              <a:latin typeface="Consolas" panose="020B0609020204030204" pitchFamily="49" charset="0"/>
              <a:cs typeface="Calibri Light" panose="020F0302020204030204" pitchFamily="34" charset="0"/>
            </a:rPr>
            <a:t>yum install </a:t>
          </a:r>
          <a:r>
            <a:rPr lang="en-US" sz="1400" b="1" kern="1200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libicu</a:t>
          </a:r>
          <a:r>
            <a:rPr lang="en-US" sz="1400" b="1" kern="1200" dirty="0" smtClean="0">
              <a:latin typeface="Consolas" panose="020B0609020204030204" pitchFamily="49" charset="0"/>
              <a:cs typeface="Calibri Light" panose="020F0302020204030204" pitchFamily="34" charset="0"/>
            </a:rPr>
            <a:t> </a:t>
          </a:r>
          <a:r>
            <a:rPr lang="en-US" sz="1400" b="1" kern="1200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lshw</a:t>
          </a:r>
          <a:r>
            <a:rPr lang="en-US" sz="1400" b="1" kern="1200" dirty="0" smtClean="0">
              <a:latin typeface="Consolas" panose="020B0609020204030204" pitchFamily="49" charset="0"/>
              <a:cs typeface="Calibri Light" panose="020F0302020204030204" pitchFamily="34" charset="0"/>
            </a:rPr>
            <a:t> -y</a:t>
          </a:r>
          <a:r>
            <a:rPr lang="en-US" sz="1400" b="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or </a:t>
          </a:r>
          <a:r>
            <a:rPr lang="en-US" sz="1400" b="1" kern="1200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dnf</a:t>
          </a:r>
          <a:r>
            <a:rPr lang="en-US" sz="1400" b="1" kern="1200" dirty="0" smtClean="0">
              <a:latin typeface="Consolas" panose="020B0609020204030204" pitchFamily="49" charset="0"/>
              <a:cs typeface="Calibri Light" panose="020F0302020204030204" pitchFamily="34" charset="0"/>
            </a:rPr>
            <a:t> install </a:t>
          </a:r>
          <a:r>
            <a:rPr lang="en-US" sz="1400" b="1" kern="1200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libicu</a:t>
          </a:r>
          <a:r>
            <a:rPr lang="en-US" sz="1400" b="1" kern="1200" dirty="0" smtClean="0">
              <a:latin typeface="Consolas" panose="020B0609020204030204" pitchFamily="49" charset="0"/>
              <a:cs typeface="Calibri Light" panose="020F0302020204030204" pitchFamily="34" charset="0"/>
            </a:rPr>
            <a:t> </a:t>
          </a:r>
          <a:r>
            <a:rPr lang="en-US" sz="1400" b="1" kern="1200" dirty="0" err="1" smtClean="0">
              <a:latin typeface="Consolas" panose="020B0609020204030204" pitchFamily="49" charset="0"/>
              <a:cs typeface="Calibri Light" panose="020F0302020204030204" pitchFamily="34" charset="0"/>
            </a:rPr>
            <a:t>lswh</a:t>
          </a:r>
          <a:r>
            <a:rPr lang="en-US" sz="1400" b="1" kern="1200" dirty="0" smtClean="0">
              <a:latin typeface="Consolas" panose="020B0609020204030204" pitchFamily="49" charset="0"/>
              <a:cs typeface="Calibri Light" panose="020F0302020204030204" pitchFamily="34" charset="0"/>
            </a:rPr>
            <a:t> -y</a:t>
          </a:r>
          <a:br>
            <a:rPr lang="en-US" sz="1400" b="1" kern="1200" dirty="0" smtClean="0">
              <a:latin typeface="Consolas" panose="020B0609020204030204" pitchFamily="49" charset="0"/>
              <a:cs typeface="Calibri Light" panose="020F0302020204030204" pitchFamily="34" charset="0"/>
            </a:rPr>
          </a:br>
          <a:endParaRPr lang="en-US" sz="1400" b="1" kern="1200" dirty="0">
            <a:latin typeface="Consolas" panose="020B0609020204030204" pitchFamily="49" charset="0"/>
            <a:cs typeface="Calibri Light" panose="020F0302020204030204" pitchFamily="34" charset="0"/>
          </a:endParaRPr>
        </a:p>
      </dsp:txBody>
      <dsp:txXfrm>
        <a:off x="0" y="618164"/>
        <a:ext cx="9052560" cy="1788480"/>
      </dsp:txXfrm>
    </dsp:sp>
    <dsp:sp modelId="{EDBBB2EA-D336-44D0-A7A5-135D0E84D847}">
      <dsp:nvSpPr>
        <dsp:cNvPr id="0" name=""/>
        <dsp:cNvSpPr/>
      </dsp:nvSpPr>
      <dsp:spPr>
        <a:xfrm>
          <a:off x="0" y="2406644"/>
          <a:ext cx="9052560" cy="43173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PowerShell:</a:t>
          </a:r>
          <a:endParaRPr lang="en-US" sz="1800" kern="1200" dirty="0"/>
        </a:p>
      </dsp:txBody>
      <dsp:txXfrm>
        <a:off x="21075" y="2427719"/>
        <a:ext cx="9010410" cy="389580"/>
      </dsp:txXfrm>
    </dsp:sp>
    <dsp:sp modelId="{64712B4E-6417-4079-BFE0-A7BEECADE87D}">
      <dsp:nvSpPr>
        <dsp:cNvPr id="0" name=""/>
        <dsp:cNvSpPr/>
      </dsp:nvSpPr>
      <dsp:spPr>
        <a:xfrm>
          <a:off x="0" y="2838375"/>
          <a:ext cx="9052560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419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kern="1200" dirty="0" smtClean="0"/>
            <a:t>PowerShell 5.1|PowerShell 7.x or greater (PowerShell 6 is not supported)</a:t>
          </a:r>
          <a:endParaRPr lang="en-US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i="1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Note</a:t>
          </a:r>
          <a:r>
            <a:rPr lang="en-US" sz="1400" b="0" i="1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: Using </a:t>
          </a:r>
          <a:r>
            <a:rPr lang="en-US" sz="1400" b="1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Evaluate-STIG_Bash.sh</a:t>
          </a:r>
          <a:r>
            <a:rPr lang="en-US" sz="1400" b="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,</a:t>
          </a:r>
          <a:r>
            <a:rPr lang="en-US" sz="1400" b="0" i="1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 PowerShell is not required to be “installed” on Linux systems.</a:t>
          </a:r>
          <a:br>
            <a:rPr lang="en-US" sz="1400" b="0" i="1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</a:br>
          <a:endParaRPr lang="en-US" sz="14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2838375"/>
        <a:ext cx="9052560" cy="689310"/>
      </dsp:txXfrm>
    </dsp:sp>
    <dsp:sp modelId="{50935D4D-005E-495C-BD95-365D350EE6CA}">
      <dsp:nvSpPr>
        <dsp:cNvPr id="0" name=""/>
        <dsp:cNvSpPr/>
      </dsp:nvSpPr>
      <dsp:spPr>
        <a:xfrm>
          <a:off x="0" y="3527685"/>
          <a:ext cx="9052560" cy="43173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SQLPS or </a:t>
          </a:r>
          <a:r>
            <a:rPr lang="en-US" sz="1800" b="1" kern="1200" dirty="0" err="1" smtClean="0"/>
            <a:t>SqlServer</a:t>
          </a:r>
          <a:r>
            <a:rPr lang="en-US" sz="1800" b="1" kern="1200" dirty="0" smtClean="0"/>
            <a:t> PowerShell Module</a:t>
          </a:r>
          <a:endParaRPr lang="en-US" sz="1800" kern="1200" dirty="0"/>
        </a:p>
      </dsp:txBody>
      <dsp:txXfrm>
        <a:off x="21075" y="3548760"/>
        <a:ext cx="9010410" cy="389580"/>
      </dsp:txXfrm>
    </dsp:sp>
    <dsp:sp modelId="{A6F35E68-0F18-45AB-A721-DA06B8E98137}">
      <dsp:nvSpPr>
        <dsp:cNvPr id="0" name=""/>
        <dsp:cNvSpPr/>
      </dsp:nvSpPr>
      <dsp:spPr>
        <a:xfrm>
          <a:off x="0" y="3959415"/>
          <a:ext cx="905256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419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SQLPS typically installed by default on SQL servers.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Evaluate-STIG will use either.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kern="1200" dirty="0" smtClean="0"/>
            <a:t>Only required on systems with SQL installed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kern="1200" dirty="0" smtClean="0">
              <a:hlinkClick xmlns:r="http://schemas.openxmlformats.org/officeDocument/2006/relationships" r:id="rId1"/>
            </a:rPr>
            <a:t>https://www.powershellgallery.com/packages/Sqlserver</a:t>
          </a:r>
          <a:endParaRPr lang="en-US" sz="1400" kern="1200" dirty="0"/>
        </a:p>
      </dsp:txBody>
      <dsp:txXfrm>
        <a:off x="0" y="3959415"/>
        <a:ext cx="9052560" cy="96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D3FC0-BBEF-4026-B28E-972E8782F645}">
      <dsp:nvSpPr>
        <dsp:cNvPr id="0" name=""/>
        <dsp:cNvSpPr/>
      </dsp:nvSpPr>
      <dsp:spPr>
        <a:xfrm>
          <a:off x="1763012" y="94653"/>
          <a:ext cx="5023296" cy="5023296"/>
        </a:xfrm>
        <a:prstGeom prst="circularArrow">
          <a:avLst>
            <a:gd name="adj1" fmla="val 4668"/>
            <a:gd name="adj2" fmla="val 272909"/>
            <a:gd name="adj3" fmla="val 14081031"/>
            <a:gd name="adj4" fmla="val 17237205"/>
            <a:gd name="adj5" fmla="val 4847"/>
          </a:avLst>
        </a:prstGeom>
        <a:solidFill>
          <a:srgbClr val="276175">
            <a:alpha val="3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7E2B4-3080-4EA9-948F-1C5D9E380D23}">
      <dsp:nvSpPr>
        <dsp:cNvPr id="0" name=""/>
        <dsp:cNvSpPr/>
      </dsp:nvSpPr>
      <dsp:spPr>
        <a:xfrm>
          <a:off x="3205209" y="197994"/>
          <a:ext cx="2138902" cy="875526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Review</a:t>
          </a:r>
          <a:endParaRPr lang="en-US" sz="3600" kern="1200" dirty="0"/>
        </a:p>
      </dsp:txBody>
      <dsp:txXfrm>
        <a:off x="3247949" y="240734"/>
        <a:ext cx="2053422" cy="790046"/>
      </dsp:txXfrm>
    </dsp:sp>
    <dsp:sp modelId="{C50C5FF0-0384-4814-A797-CE4E329DAE34}">
      <dsp:nvSpPr>
        <dsp:cNvPr id="0" name=""/>
        <dsp:cNvSpPr/>
      </dsp:nvSpPr>
      <dsp:spPr>
        <a:xfrm>
          <a:off x="5448593" y="2191941"/>
          <a:ext cx="2138902" cy="875526"/>
        </a:xfrm>
        <a:prstGeom prst="roundRect">
          <a:avLst/>
        </a:prstGeom>
        <a:solidFill>
          <a:srgbClr val="457F93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Define</a:t>
          </a:r>
          <a:endParaRPr lang="en-US" sz="3600" kern="1200" dirty="0"/>
        </a:p>
      </dsp:txBody>
      <dsp:txXfrm>
        <a:off x="5491333" y="2234681"/>
        <a:ext cx="2053422" cy="790046"/>
      </dsp:txXfrm>
    </dsp:sp>
    <dsp:sp modelId="{504077C8-D9C6-48B9-8E9B-8D507F6A41F3}">
      <dsp:nvSpPr>
        <dsp:cNvPr id="0" name=""/>
        <dsp:cNvSpPr/>
      </dsp:nvSpPr>
      <dsp:spPr>
        <a:xfrm>
          <a:off x="3212511" y="4197228"/>
          <a:ext cx="2138902" cy="875526"/>
        </a:xfrm>
        <a:prstGeom prst="roundRect">
          <a:avLst/>
        </a:prstGeom>
        <a:solidFill>
          <a:srgbClr val="276175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Build</a:t>
          </a:r>
          <a:endParaRPr lang="en-US" sz="3600" kern="1200" dirty="0"/>
        </a:p>
      </dsp:txBody>
      <dsp:txXfrm>
        <a:off x="3255251" y="4239968"/>
        <a:ext cx="2053422" cy="790046"/>
      </dsp:txXfrm>
    </dsp:sp>
    <dsp:sp modelId="{08E09AEF-C20B-4D39-8125-3D5C467FD995}">
      <dsp:nvSpPr>
        <dsp:cNvPr id="0" name=""/>
        <dsp:cNvSpPr/>
      </dsp:nvSpPr>
      <dsp:spPr>
        <a:xfrm>
          <a:off x="961826" y="2191941"/>
          <a:ext cx="2138902" cy="875526"/>
        </a:xfrm>
        <a:prstGeom prst="roundRect">
          <a:avLst/>
        </a:prstGeom>
        <a:solidFill>
          <a:srgbClr val="094357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Verify</a:t>
          </a:r>
          <a:endParaRPr lang="en-US" sz="3600" kern="1200" dirty="0"/>
        </a:p>
      </dsp:txBody>
      <dsp:txXfrm>
        <a:off x="1004566" y="2234681"/>
        <a:ext cx="2053422" cy="790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C3B538-078E-4756-BA43-66C3CF71F261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90F43B-87B0-48C1-B2C6-2A2D7EFCBC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676" indent="0">
              <a:buFontTx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0F43B-87B0-48C1-B2C6-2A2D7EFCBC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2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from STIG Viewer showing example</a:t>
            </a:r>
            <a:r>
              <a:rPr lang="en-US" baseline="0" dirty="0"/>
              <a:t> of Finding Details documentation for item that is compliant.</a:t>
            </a:r>
          </a:p>
          <a:p>
            <a:endParaRPr lang="en-US" baseline="0" dirty="0"/>
          </a:p>
          <a:p>
            <a:r>
              <a:rPr lang="en-US" baseline="0" dirty="0"/>
              <a:t>Level of documentation includes the source of where the check results came from and the actual configuration of the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0F43B-87B0-48C1-B2C6-2A2D7EFCBC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0F43B-87B0-48C1-B2C6-2A2D7EFCBC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3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0F43B-87B0-48C1-B2C6-2A2D7EFCBC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7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0F43B-87B0-48C1-B2C6-2A2D7EFCBC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9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0F43B-87B0-48C1-B2C6-2A2D7EFCBC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D641-BFA4-4F3E-B63D-103E94B99813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132-9FF3-48B3-8768-A27DA798451D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1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CDA-7C7D-41B3-A374-E9DBFB7A6DDB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F42D-6124-4EAB-8D6B-4E467BC8165D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0" y="609600"/>
            <a:ext cx="7467600" cy="685800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16" y="7306637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3F92943-12B5-4FBD-B0DC-4FDFDCC8BEE0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8204" y="7224646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AE9393D-3738-404E-A192-111B799D6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619991"/>
            <a:ext cx="7848600" cy="6858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81200"/>
            <a:ext cx="9052560" cy="496178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6" y="7306637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462B06-98C5-4B6B-B54A-90AD501A6108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8204" y="7224646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AE9393D-3738-404E-A192-111B799D6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r" defTabSz="1018824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16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PowerShell/PowerShell/releases/late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cyber.mil/stigs/release-schedul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share.intelink.gov/sites/NAVSEA-RMF" TargetMode="External"/><Relationship Id="rId7" Type="http://schemas.openxmlformats.org/officeDocument/2006/relationships/hyperlink" Target="https://webmail.apps.mil/ecp/MyGroups/ViewDistributionGroup.aspx?ActivityCorrelationID=54841846-34a4-6bf6-441d-149e2e1652e6&amp;reqId=1668784745624&amp;pwmcid=1&amp;ReturnObjectType=1&amp;id=6a9891f2-002c-4f01-bc36-b58c642023c1" TargetMode="External"/><Relationship Id="rId2" Type="http://schemas.openxmlformats.org/officeDocument/2006/relationships/hyperlink" Target="https://spork.navsea.navy.mil/nswc-crane-division/evaluate-stig/-/releas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eval-stig_spt@us.navy.mil" TargetMode="External"/><Relationship Id="rId5" Type="http://schemas.openxmlformats.org/officeDocument/2006/relationships/hyperlink" Target="https://chat.navsea.navy.mil/channel/evaluate-stig" TargetMode="External"/><Relationship Id="rId4" Type="http://schemas.openxmlformats.org/officeDocument/2006/relationships/hyperlink" Target="https://intelshare.intelink.sgov.gov/sites/NAVSEA-RM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1A5BB2-B801-4DAC-8C95-8788D35AB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F70CF-2E4D-4550-A80F-3933C034C567}"/>
              </a:ext>
            </a:extLst>
          </p:cNvPr>
          <p:cNvSpPr txBox="1"/>
          <p:nvPr/>
        </p:nvSpPr>
        <p:spPr>
          <a:xfrm>
            <a:off x="23149" y="4572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 dirty="0">
                <a:solidFill>
                  <a:srgbClr val="5F9BAF"/>
                </a:solidFill>
                <a:latin typeface="Arial" pitchFamily="34" charset="0"/>
                <a:cs typeface="Arial" pitchFamily="34" charset="0"/>
              </a:rPr>
              <a:t>Evaluate-STIG</a:t>
            </a:r>
          </a:p>
          <a:p>
            <a:pPr algn="ctr">
              <a:spcBef>
                <a:spcPct val="0"/>
              </a:spcBef>
            </a:pPr>
            <a:r>
              <a:rPr lang="en-US" altLang="en-US" sz="2200" b="1" i="1" dirty="0">
                <a:solidFill>
                  <a:srgbClr val="004151"/>
                </a:solidFill>
                <a:latin typeface="Arial" pitchFamily="34" charset="0"/>
                <a:cs typeface="Arial" pitchFamily="34" charset="0"/>
              </a:rPr>
              <a:t>Presented by: Daniel Ireland</a:t>
            </a:r>
            <a:endParaRPr lang="en-US" sz="2200" dirty="0">
              <a:solidFill>
                <a:srgbClr val="004151"/>
              </a:solidFill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16" y="7294755"/>
            <a:ext cx="2346960" cy="413808"/>
          </a:xfrm>
        </p:spPr>
        <p:txBody>
          <a:bodyPr/>
          <a:lstStyle/>
          <a:p>
            <a:fld id="{DB7C0A59-BD1E-4DA5-A147-0282B74181FF}" type="datetime1">
              <a:rPr lang="en-US" smtClean="0"/>
              <a:pPr/>
              <a:t>5/23/2023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System Requirements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018003"/>
              </p:ext>
            </p:extLst>
          </p:nvPr>
        </p:nvGraphicFramePr>
        <p:xfrm>
          <a:off x="502920" y="1708221"/>
          <a:ext cx="9052560" cy="5114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2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PowerShell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6639"/>
            <a:ext cx="8869680" cy="3973413"/>
          </a:xfrm>
        </p:spPr>
        <p:txBody>
          <a:bodyPr vert="horz" lIns="101882" tIns="50941" rIns="101882" bIns="50941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* These prerequisites are for Windows only and do not apply to Linux</a:t>
            </a:r>
            <a:r>
              <a:rPr lang="en-US" sz="1800" b="0" dirty="0">
                <a:latin typeface="+mj-lt"/>
              </a:rPr>
              <a:t>:</a:t>
            </a:r>
          </a:p>
          <a:p>
            <a:pPr marL="0" indent="0">
              <a:buNone/>
            </a:pPr>
            <a:endParaRPr lang="en-US" sz="1600" b="0" dirty="0"/>
          </a:p>
          <a:p>
            <a:r>
              <a:rPr lang="en-US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Evaluate-STIG code is digitally signed with a DOD issued code signing certificate.  For maximum compatibility, ensure certificates are properly trusted (may be pushed via GPO):</a:t>
            </a:r>
            <a:br>
              <a:rPr lang="en-US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6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DoD Root CA3 </a:t>
            </a:r>
            <a:r>
              <a:rPr lang="en-US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in the machine’s Trusted Root (Local Machine\Root) store</a:t>
            </a: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DOD ID CA-59 </a:t>
            </a:r>
            <a:r>
              <a:rPr lang="en-US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in the machine’s Intermediate Certification Authorities (Local Machine\CA) store</a:t>
            </a: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CS.NSWCCD.001</a:t>
            </a:r>
            <a:r>
              <a:rPr lang="en-US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in the machine’s Trusted Publishers (Local Machine\Trusted Publishers) store</a:t>
            </a:r>
            <a:br>
              <a:rPr lang="en-US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6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PowerShell execution policy should be </a:t>
            </a:r>
            <a: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AllSigned</a:t>
            </a:r>
            <a:r>
              <a:rPr lang="en-US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RemoteSigned</a:t>
            </a:r>
            <a:r>
              <a:rPr lang="en-US" sz="16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(recommended), or </a:t>
            </a:r>
            <a: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Unrestricted</a:t>
            </a:r>
            <a:r>
              <a:rPr lang="en-US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.  Restricted is not supported.</a:t>
            </a: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400" b="0" dirty="0"/>
              <a:t/>
            </a:r>
            <a:br>
              <a:rPr lang="en-US" sz="1400" b="0" dirty="0"/>
            </a:br>
            <a:r>
              <a:rPr lang="en-US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NOTE: </a:t>
            </a:r>
            <a:r>
              <a:rPr lang="en-US" sz="14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Two .bat files are provided with Evaluate-STIG.  One to verify these prerequisites are met and another to import the certificates into the proper stores.  These .bat files are located in the Prerequisites subfolder.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A4DA41-9E86-4FA8-B87B-88006C222595}" type="datetime1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393D-3738-404E-A192-111B799D64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892963"/>
            <a:ext cx="8869680" cy="113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“no touch” systems, Evaluate-STIG may be run in a spawned instance of PowerShell that bypasses execution policy.  This does not change the system’s configuration:</a:t>
            </a:r>
          </a:p>
          <a:p>
            <a:endParaRPr lang="en-US" dirty="0"/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PowerShell.exe -ExecutionPolicy Bypass -File .\Evaluate-STIG.ps1 &lt;ES Options&gt;</a:t>
            </a:r>
          </a:p>
        </p:txBody>
      </p:sp>
    </p:spTree>
    <p:extLst>
      <p:ext uri="{BB962C8B-B14F-4D97-AF65-F5344CB8AC3E}">
        <p14:creationId xmlns:p14="http://schemas.microsoft.com/office/powerpoint/2010/main" val="2787007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Evaluate-STIG Options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47389"/>
              </p:ext>
            </p:extLst>
          </p:nvPr>
        </p:nvGraphicFramePr>
        <p:xfrm>
          <a:off x="274320" y="1466088"/>
          <a:ext cx="9555480" cy="563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11296">
                  <a:extLst>
                    <a:ext uri="{9D8B030D-6E8A-4147-A177-3AD203B41FA5}">
                      <a16:colId xmlns:a16="http://schemas.microsoft.com/office/drawing/2014/main" val="207244918"/>
                    </a:ext>
                  </a:extLst>
                </a:gridCol>
                <a:gridCol w="6044184">
                  <a:extLst>
                    <a:ext uri="{9D8B030D-6E8A-4147-A177-3AD203B41FA5}">
                      <a16:colId xmlns:a16="http://schemas.microsoft.com/office/drawing/2014/main" val="3218270200"/>
                    </a:ext>
                  </a:extLst>
                </a:gridCol>
              </a:tblGrid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Option</a:t>
                      </a:r>
                      <a:endParaRPr lang="en-US" sz="800" b="0" dirty="0" smtClean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 smtClean="0"/>
                        <a:t>Description</a:t>
                      </a:r>
                      <a:endParaRPr lang="en-US" sz="800" b="0" dirty="0" smtClean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806778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-ScanType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&lt;“Unclassified” or ”Classified”&gt;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Classification of the asset being scanned.  “Unclassified” is default.</a:t>
                      </a:r>
                      <a:endParaRPr lang="en-US" sz="800" b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050398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-Marking</a:t>
                      </a:r>
                      <a:r>
                        <a:rPr lang="en-US" sz="800" b="1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aseline="0" dirty="0" smtClean="0"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800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Use to optionally set Marking in CKL and on header/footer of files generated by Evaluate-STIG.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332067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-VulnTimeout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&lt;int&gt;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Maximum time in minutes allowed for a singular Vuln ID check to run.  Default is 15 minutes.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125565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-AnswerKey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&lt;key name&gt;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Specify user-defined answer key to use in answer files.  If not specified, answer key of “DEFAULT” will be used.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936429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-AFPath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&lt;local or UNC path&gt;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Sets path to</a:t>
                      </a:r>
                      <a:r>
                        <a:rPr lang="en-US" sz="80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answer files</a:t>
                      </a: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  If not specified, defaults to “.\AnswerFiles” in Evaluate-STIG folder.</a:t>
                      </a:r>
                      <a:endParaRPr lang="en-US" sz="800" b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41448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-OutputPath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&lt;local or UNC path&gt;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Sets path for Evaluate-STIG results to be saved.  If not specified, defaults to C:\Users\Public\Documents\STIG_Compliance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143411"/>
                  </a:ext>
                </a:extLst>
              </a:tr>
              <a:tr h="31443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-SelectSTIG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&lt;STIG shortname&gt;, &lt;STIG shortname&gt;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Specify which STIGs to scan.  For multiple STIGs, separate with comma. If not specified, Evaluate-STIG will scan for all applicable STIGs.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Can use TAB to cycle through list of STIG shortnames or CTRL+SPACE to select from a list of STIG </a:t>
                      </a:r>
                      <a:r>
                        <a:rPr lang="en-US" sz="800" dirty="0" err="1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shortnames</a:t>
                      </a: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74936"/>
                  </a:ext>
                </a:extLst>
              </a:tr>
              <a:tr h="31443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-SelectVuln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&lt;Vuln ID&gt;, &lt;Vuln ID&gt;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Specify which vulnerability IDs to include in scan.  For multiple vuln IDs, separate with commas. Requires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-SelectSTIG </a:t>
                      </a: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parameter.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Results will be saved to a "_Partial" folder under &lt;OutputPath&gt;.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10414"/>
                  </a:ext>
                </a:extLst>
              </a:tr>
              <a:tr h="31443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-ExcludeVuln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&lt;Vuln ID&gt;, &lt;Vuln</a:t>
                      </a:r>
                      <a:r>
                        <a:rPr lang="en-US" sz="800" baseline="0" dirty="0" smtClean="0">
                          <a:latin typeface="Consolas" panose="020B0609020204030204" pitchFamily="49" charset="0"/>
                        </a:rPr>
                        <a:t> ID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Specify which vulnerability IDs to exclude from scan.  For multiple vuln IDs, separate with commas. Requires -SelectSTIG parameter.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If a vuln ID is both selected (-SelectVuln) and excluded (-ExcludeVuln), exclusion will take precedent for that vuln ID.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272731"/>
                  </a:ext>
                </a:extLst>
              </a:tr>
              <a:tr h="31443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-ExcludeSTIG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&lt;STIG shortname&gt;,</a:t>
                      </a:r>
                      <a:r>
                        <a:rPr lang="en-US" sz="8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&lt;STIG shortname&gt;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Specify which STIGs to exclude from scan.  For multiple STIGs, separate with comma.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If not specified, Evaluate-STIG will scan for all applicable STIGs.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38226"/>
                  </a:ext>
                </a:extLst>
              </a:tr>
              <a:tr h="31443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-ComputerName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&lt;IP&gt;, &lt;name&gt;, &lt;list&gt;, &lt;array&gt;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Scan remote computer(s).</a:t>
                      </a:r>
                      <a:r>
                        <a:rPr lang="en-US" sz="80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 </a:t>
                      </a: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Windows to</a:t>
                      </a:r>
                      <a:r>
                        <a:rPr lang="en-US" sz="80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Windows or Windows to Linux only.  For multiple, separate with commas.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Can</a:t>
                      </a:r>
                      <a:r>
                        <a:rPr lang="en-US" sz="80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be IP, name, .txt file, array object, or a combination.  “Localhost” and “127.0.0.1” also valid.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25528"/>
                  </a:ext>
                </a:extLst>
              </a:tr>
              <a:tr h="31443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800" b="1" dirty="0" err="1" smtClean="0">
                          <a:latin typeface="Consolas" panose="020B0609020204030204" pitchFamily="49" charset="0"/>
                        </a:rPr>
                        <a:t>CiscoConfig</a:t>
                      </a:r>
                      <a:r>
                        <a:rPr lang="en-US" sz="800" b="0" baseline="0" dirty="0" smtClean="0">
                          <a:latin typeface="Consolas" panose="020B0609020204030204" pitchFamily="49" charset="0"/>
                        </a:rPr>
                        <a:t> &lt;Path&gt;, &lt;Path&gt;</a:t>
                      </a:r>
                      <a:endParaRPr lang="en-US" sz="8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Scan Cisco </a:t>
                      </a:r>
                      <a:r>
                        <a:rPr lang="en-US" sz="800" b="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show tech-support </a:t>
                      </a: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output file(s).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&lt;Path&gt;</a:t>
                      </a:r>
                      <a:r>
                        <a:rPr lang="en-US" sz="800" b="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may be an individual file or a folder of </a:t>
                      </a:r>
                      <a:r>
                        <a:rPr lang="en-US" sz="800" b="0" baseline="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show tech-support </a:t>
                      </a:r>
                      <a:r>
                        <a:rPr lang="en-US" sz="800" b="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files.  Multiple may be specified using commas.</a:t>
                      </a:r>
                      <a:endParaRPr lang="en-US" sz="80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0346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-ThrottleLimit </a:t>
                      </a:r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&lt;int&gt;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 max concurrent connections for remote scans or max</a:t>
                      </a:r>
                      <a:r>
                        <a:rPr lang="en-US" sz="80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concurrent Cisco </a:t>
                      </a:r>
                      <a:r>
                        <a:rPr lang="en-US" sz="800" b="0" baseline="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show tech-support </a:t>
                      </a:r>
                      <a:r>
                        <a:rPr lang="en-US" sz="80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files</a:t>
                      </a: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  Default is 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-AltCredential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Prompt</a:t>
                      </a:r>
                      <a:r>
                        <a:rPr lang="en-US" sz="80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 alternate credential to be use for remote scans.  If connected with AltCredential fails, will fall back to launching user credential.</a:t>
                      </a:r>
                      <a:endParaRPr lang="en-US" sz="80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953234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-GenerateOQE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Creates Objective Quality Evidence (OQE) files in output path.  Windows only.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100807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-NoPrevious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Disable creation of Previous subfolder and preservation of previous</a:t>
                      </a:r>
                      <a:r>
                        <a:rPr lang="en-US" sz="800" b="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CKLs.</a:t>
                      </a:r>
                      <a:endParaRPr lang="en-US" sz="800" b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037909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-ApplyTattoo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Creates “Version” and “LastRun” values under HKLM:\SOFTWARE\Evaluate-STIG.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96312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-ListSupportedProducts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Lists all products that Evaluate-STIG currently supports.</a:t>
                      </a:r>
                      <a:endParaRPr lang="en-US" sz="800" b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45649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-ListApplicableProducts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Lists all Evaluate-STIG supported STIGs that are applicable to the asset.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700460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-Version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Display the version of Evaluate-STIG and the running path.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071975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-Update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Downloads updated Evaluate-STIG code from SPORK.  Ignores AnswerFiles folder so will not overwrite user customizations.</a:t>
                      </a:r>
                      <a:endParaRPr lang="en-US" sz="800" b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93996"/>
                  </a:ext>
                </a:extLst>
              </a:tr>
              <a:tr h="200094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onsolas" panose="020B0609020204030204" pitchFamily="49" charset="0"/>
                        </a:rPr>
                        <a:t>-Proxy</a:t>
                      </a:r>
                      <a:r>
                        <a:rPr lang="en-US" sz="800" b="1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aseline="0" dirty="0" smtClean="0"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800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Specify proxy to use for -Update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3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42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32688" y="1863108"/>
            <a:ext cx="8412480" cy="486900"/>
            <a:chOff x="932688" y="2203704"/>
            <a:chExt cx="8412480" cy="486900"/>
          </a:xfrm>
        </p:grpSpPr>
        <p:sp>
          <p:nvSpPr>
            <p:cNvPr id="8" name="TextBox 7"/>
            <p:cNvSpPr txBox="1"/>
            <p:nvPr/>
          </p:nvSpPr>
          <p:spPr>
            <a:xfrm>
              <a:off x="932688" y="2203704"/>
              <a:ext cx="8412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Perform a full unclassified scan: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2688" y="2475160"/>
              <a:ext cx="8412480" cy="215444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.\Evaluate-STIG.ps1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2688" y="2975043"/>
            <a:ext cx="8417152" cy="484500"/>
            <a:chOff x="932688" y="2935224"/>
            <a:chExt cx="8417152" cy="484500"/>
          </a:xfrm>
        </p:grpSpPr>
        <p:sp>
          <p:nvSpPr>
            <p:cNvPr id="9" name="TextBox 8"/>
            <p:cNvSpPr txBox="1"/>
            <p:nvPr/>
          </p:nvSpPr>
          <p:spPr>
            <a:xfrm>
              <a:off x="932688" y="2935224"/>
              <a:ext cx="8412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Perform a classified scan of Edge and Windows 10 STIGs only using RDTE answer key from answer files stored on a file server: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7360" y="3204280"/>
              <a:ext cx="8412480" cy="215444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.\Evaluate-STIG.ps1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–ScanType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Classified</a:t>
              </a:r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–SelectSTIG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MSEdge,Win10</a:t>
              </a:r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–AFPath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\\Server1\AnswerFiles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-AnswerKey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RDTE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2688" y="4084578"/>
            <a:ext cx="8412480" cy="482093"/>
            <a:chOff x="932688" y="3688780"/>
            <a:chExt cx="8412480" cy="482093"/>
          </a:xfrm>
        </p:grpSpPr>
        <p:sp>
          <p:nvSpPr>
            <p:cNvPr id="13" name="TextBox 12"/>
            <p:cNvSpPr txBox="1"/>
            <p:nvPr/>
          </p:nvSpPr>
          <p:spPr>
            <a:xfrm>
              <a:off x="932688" y="3688780"/>
              <a:ext cx="8412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Perform a remote unclassified scan of Workstation1 excluding Windows Firewall and Windows Defender using MyKey answer key: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688" y="3955429"/>
              <a:ext cx="8412480" cy="215444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.\Evaluate-STIG.ps1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–ComputerName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Workstation1</a:t>
              </a:r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–ExcludeSTIG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WinFirewall,WinDefender</a:t>
              </a:r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–AnswerKey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MyKey</a:t>
              </a:r>
              <a:endParaRPr 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2688" y="5191706"/>
            <a:ext cx="8412480" cy="482093"/>
            <a:chOff x="932688" y="3688780"/>
            <a:chExt cx="8412480" cy="482093"/>
          </a:xfrm>
        </p:grpSpPr>
        <p:sp>
          <p:nvSpPr>
            <p:cNvPr id="19" name="TextBox 18"/>
            <p:cNvSpPr txBox="1"/>
            <p:nvPr/>
          </p:nvSpPr>
          <p:spPr>
            <a:xfrm>
              <a:off x="932688" y="3688780"/>
              <a:ext cx="8412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Perform a full unclassified scan of multiple computers prompting for alternate credential and limiting to 7 concurrent connections: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2688" y="3955429"/>
              <a:ext cx="8412480" cy="215444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.\Evaluate-STIG.ps1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–ComputerName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localhost,Workstation1,Server1.mydomain.mil,C:\ComputersList.txt</a:t>
              </a:r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–AltCredential –ThrottleLimit</a:t>
              </a:r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2688" y="6298834"/>
            <a:ext cx="8412480" cy="482093"/>
            <a:chOff x="932688" y="3688780"/>
            <a:chExt cx="8412480" cy="482093"/>
          </a:xfrm>
        </p:grpSpPr>
        <p:sp>
          <p:nvSpPr>
            <p:cNvPr id="22" name="TextBox 21"/>
            <p:cNvSpPr txBox="1"/>
            <p:nvPr/>
          </p:nvSpPr>
          <p:spPr>
            <a:xfrm>
              <a:off x="932688" y="3688780"/>
              <a:ext cx="8412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Display Evaluate-STIG’s help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2688" y="3955429"/>
              <a:ext cx="8412480" cy="215444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Get-Help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.\Evaluate-STIG.ps1</a:t>
              </a:r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–Full</a:t>
              </a:r>
              <a:endParaRPr lang="en-US" sz="800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222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Remote Scans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0080" y="4398264"/>
            <a:ext cx="8705088" cy="2589316"/>
            <a:chOff x="640080" y="4515572"/>
            <a:chExt cx="8705088" cy="2589316"/>
          </a:xfrm>
        </p:grpSpPr>
        <p:sp>
          <p:nvSpPr>
            <p:cNvPr id="7" name="Rounded Rectangle 6"/>
            <p:cNvSpPr/>
            <p:nvPr/>
          </p:nvSpPr>
          <p:spPr>
            <a:xfrm>
              <a:off x="640080" y="4515572"/>
              <a:ext cx="8705088" cy="25893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3440" y="4596347"/>
              <a:ext cx="4535424" cy="24441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5797" y="4638822"/>
              <a:ext cx="38039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H</a:t>
              </a:r>
              <a:r>
                <a:rPr lang="en-US" sz="16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ost machine zips up the Evaluate-STIG files, Answer Files, and copies to remote machines.</a:t>
              </a:r>
              <a:br>
                <a:rPr lang="en-US" sz="16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endPara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Remote machines scan themselves.</a:t>
              </a:r>
              <a:br>
                <a:rPr lang="en-US" sz="16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endPara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As each remote machine completes it scan, host copies the results from remote to &lt;OutputPath&gt;. 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9449" y="1622472"/>
            <a:ext cx="9217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Remote systems must resolve in DNS as all connections are made to the fully qualified domain name (FQDN) of the asset.</a:t>
            </a:r>
            <a:b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 Windows machines, PowerShell remoting must be enabled.</a:t>
            </a:r>
          </a:p>
          <a:p>
            <a:pPr marL="852312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Can be done via Group Policy or the </a:t>
            </a:r>
            <a:r>
              <a:rPr lang="en-US" sz="14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Enable-</a:t>
            </a:r>
            <a:r>
              <a:rPr lang="en-US" sz="14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PSRemoting</a:t>
            </a: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command.</a:t>
            </a:r>
            <a:b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Windows &gt; Linux</a:t>
            </a: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requires PowerShell 7.x installed on both the host and remote machines.</a:t>
            </a:r>
            <a:b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Linux &gt; Linux</a:t>
            </a: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recommend our </a:t>
            </a:r>
            <a:r>
              <a:rPr lang="en-US" sz="1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Ansible</a:t>
            </a: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playbook, </a:t>
            </a:r>
            <a:r>
              <a:rPr lang="en-US" sz="14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Evaluate-</a:t>
            </a:r>
            <a:r>
              <a:rPr lang="en-US" sz="14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STIG.yml</a:t>
            </a: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available in the Auxiliary Files on SPORK.</a:t>
            </a:r>
            <a:b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Linux &gt; Windows</a:t>
            </a: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is not supported.</a:t>
            </a:r>
            <a:b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Administrative rights on host and remote machines.</a:t>
            </a:r>
          </a:p>
        </p:txBody>
      </p:sp>
    </p:spTree>
    <p:extLst>
      <p:ext uri="{BB962C8B-B14F-4D97-AF65-F5344CB8AC3E}">
        <p14:creationId xmlns:p14="http://schemas.microsoft.com/office/powerpoint/2010/main" val="4008099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Remote Scanning Notes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502920" y="1600201"/>
            <a:ext cx="9061704" cy="5431535"/>
          </a:xfrm>
          <a:solidFill>
            <a:schemeClr val="bg1">
              <a:lumMod val="95000"/>
            </a:schemeClr>
          </a:solidFill>
          <a:ln w="6350" cap="flat" cmpd="sng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55000" lnSpcReduction="20000"/>
          </a:bodyPr>
          <a:lstStyle/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Requires administrator access on remote systems.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Copies Evaluate-STIG and Answer File content to remote system and the remote scans itself.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5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-OutputPath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 from host computer perspective.  If not specified, results copied to </a:t>
            </a:r>
            <a:r>
              <a:rPr lang="en-US" sz="25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C:\Users\Public\Documents\STIG_Compliance</a:t>
            </a:r>
            <a:r>
              <a:rPr lang="en-US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 host computer.  Example: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Results would be copied to E:\ drive on host computer; not on “Workstation1”.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5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-ComputerName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can be single entry, multiple with comma separation,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.txt file, array object, or combination: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Text file (.txt) list of computers should have one computer per line.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Hosts must resolve in DNS.  All connections are to FQDN (except localhost).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5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-AltCredential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specify a credential to be used with remote connections.  Evaluate-STIG will attempt this first, then try launching user; essentially allowing for 2 different credentials per scan.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Defaults to 10 concurrent connections.  Can be changed with </a:t>
            </a:r>
            <a:r>
              <a:rPr lang="en-US" sz="25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-ThrottleLimit</a:t>
            </a:r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8" y="3978602"/>
            <a:ext cx="2687163" cy="1609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1219196" y="4200464"/>
            <a:ext cx="5053588" cy="779144"/>
            <a:chOff x="1219196" y="3666744"/>
            <a:chExt cx="5053588" cy="779144"/>
          </a:xfrm>
        </p:grpSpPr>
        <p:sp>
          <p:nvSpPr>
            <p:cNvPr id="25" name="TextBox 24"/>
            <p:cNvSpPr txBox="1"/>
            <p:nvPr/>
          </p:nvSpPr>
          <p:spPr>
            <a:xfrm>
              <a:off x="1219196" y="3666744"/>
              <a:ext cx="5053588" cy="215444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.\Evaluate-STIG.ps1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–ComputerName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Workstation1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196" y="3948594"/>
              <a:ext cx="5053588" cy="215444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.\Evaluate-STIG.ps1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–ComputerName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C:\ComputersList.txt, Server1.mydomain.mil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196" y="4230444"/>
              <a:ext cx="5053588" cy="215444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.\Evaluate-STIG.ps1 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–ComputerName </a:t>
              </a:r>
              <a:r>
                <a:rPr lang="en-US" sz="8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localhost, C:\ComputersList.txt, </a:t>
              </a:r>
              <a:r>
                <a:rPr lang="en-US" sz="80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$ArrayOfComputers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18233" y="3027626"/>
            <a:ext cx="5053588" cy="21544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.\Evaluate-STIG.ps1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–ComputerName </a:t>
            </a:r>
            <a:r>
              <a:rPr lang="en-US" sz="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Workstation1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–OutputPath </a:t>
            </a:r>
            <a:r>
              <a:rPr lang="en-US" sz="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E:\STIGResults</a:t>
            </a:r>
          </a:p>
        </p:txBody>
      </p:sp>
    </p:spTree>
    <p:extLst>
      <p:ext uri="{BB962C8B-B14F-4D97-AF65-F5344CB8AC3E}">
        <p14:creationId xmlns:p14="http://schemas.microsoft.com/office/powerpoint/2010/main" val="16405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Linux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91640"/>
            <a:ext cx="8911262" cy="5120640"/>
          </a:xfrm>
        </p:spPr>
        <p:txBody>
          <a:bodyPr>
            <a:normAutofit fontScale="92500" lnSpcReduction="20000"/>
          </a:bodyPr>
          <a:lstStyle/>
          <a:p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Using the included </a:t>
            </a:r>
            <a:r>
              <a:rPr lang="en-US" sz="18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Evaluate-STIG_Bash.sh</a:t>
            </a:r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removes the requirement to “install” PowerShell on Linux machines.</a:t>
            </a:r>
          </a:p>
          <a:p>
            <a:pPr lvl="1"/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performing a remote Linux scan from a Windows host, PowerShell is required to be installed on the </a:t>
            </a:r>
            <a:b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Linux system.</a:t>
            </a:r>
            <a:b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US" sz="18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--DownloadPS</a:t>
            </a:r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download PowerShell archive</a:t>
            </a:r>
            <a:b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the Evaluate-STIG folder.  This will be temporarily</a:t>
            </a:r>
            <a:b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extracted to conduct the scan.</a:t>
            </a:r>
            <a:b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disconnected systems, </a:t>
            </a:r>
            <a:r>
              <a:rPr lang="en-US" sz="18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download </a:t>
            </a:r>
            <a: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b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linux-x64.tar.gz</a:t>
            </a:r>
            <a: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archive from the link below</a:t>
            </a:r>
            <a:b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using a connected system, rename to</a:t>
            </a:r>
            <a:b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powershell.tar.gz</a:t>
            </a:r>
            <a: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and place in the</a:t>
            </a:r>
            <a:b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Evaluate-STIG directory.</a:t>
            </a:r>
            <a:br>
              <a:rPr lang="en-US" sz="1800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8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</a:t>
            </a:r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github.com/PowerShell/PowerShell/releases/latest</a:t>
            </a:r>
            <a:endParaRPr lang="en-US" sz="18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8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US" sz="18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-h</a:t>
            </a:r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display the help.</a:t>
            </a:r>
            <a:b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8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8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Execute your scan.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35" y="3374136"/>
            <a:ext cx="4462272" cy="2308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sudo bash Evaluate-STIG_Bash.sh --DownloadPS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5490" y="6508296"/>
            <a:ext cx="4466410" cy="2308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sudo bash Evaluate-STIG_Bash.sh &lt;Scan Options&gt;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6897" y="5776776"/>
            <a:ext cx="4466410" cy="2308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bash Evaluate-STIG_Bash.sh -h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2715768"/>
            <a:ext cx="3820606" cy="2048256"/>
          </a:xfrm>
          <a:prstGeom prst="rect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818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Answer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91640"/>
            <a:ext cx="9052560" cy="53400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XML files to inject user-defined comment into the checklist’s Comments </a:t>
            </a:r>
            <a:r>
              <a:rPr lang="en-US" sz="3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field and optionally set Status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Providing standardized verbiage for policy type checks (e.g. backups are stored offsite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Automating checks where further validation is required (e.g. comparing list of approved Administrator group members to asset’s configuration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Adding justification and mitigation statements for known Open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items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Default path is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.\Evaluate-STIG\AnswerFiles\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or specify an alternate path with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–AFPath</a:t>
            </a:r>
            <a:b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PowerShell skillset strongly recommended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Answer </a:t>
            </a:r>
            <a:r>
              <a:rPr lang="en-US" dirty="0" smtClean="0"/>
              <a:t>File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91394"/>
              </p:ext>
            </p:extLst>
          </p:nvPr>
        </p:nvGraphicFramePr>
        <p:xfrm>
          <a:off x="713232" y="1686148"/>
          <a:ext cx="8549322" cy="526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53328" y="1477085"/>
            <a:ext cx="207270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ISSO and SME review CKL for checks requiring answers.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96912" y="4764024"/>
            <a:ext cx="226771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ISSO and SME collaborate on verbiage (</a:t>
            </a:r>
            <a:r>
              <a:rPr lang="en-US" sz="1400" i="1" dirty="0" smtClean="0"/>
              <a:t>Comment</a:t>
            </a:r>
            <a:r>
              <a:rPr lang="en-US" sz="1400" dirty="0" smtClean="0"/>
              <a:t>) and any criteria (</a:t>
            </a:r>
            <a:r>
              <a:rPr lang="en-US" sz="1400" i="1" dirty="0" smtClean="0"/>
              <a:t>ValidationCode</a:t>
            </a:r>
            <a:r>
              <a:rPr lang="en-US" sz="1400" dirty="0" smtClean="0"/>
              <a:t>).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49424" y="6348101"/>
            <a:ext cx="207270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SME writes/updates answer file based on defined requirements.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928" y="3157222"/>
            <a:ext cx="209707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SME executes a rescan using answer file to ensure expectation is met.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64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Example Answer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18825" lvl="2" indent="0">
              <a:buNone/>
            </a:pPr>
            <a:endParaRPr lang="en-US" b="0" dirty="0"/>
          </a:p>
          <a:p>
            <a:pPr lvl="2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8" y="1497472"/>
            <a:ext cx="9628632" cy="55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39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Evaluate-STIG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72184"/>
            <a:ext cx="9061704" cy="5705856"/>
          </a:xfrm>
          <a:noFill/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PowerShell scripts to automatically </a:t>
            </a:r>
            <a:r>
              <a:rPr lang="en-US" sz="3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document STIG compliance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Reduces manual effort from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hours/days to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minutes.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Automatically determines which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supported STIGs are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applicable to the asset and </a:t>
            </a:r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creates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required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checklists (CKL).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More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automated coverage </a:t>
            </a:r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for STIG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checks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than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traditional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process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of SCAP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benchmark + manual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review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supports STIGs where no benchmarks are available.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Can scan both local and remote machines.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Only </a:t>
            </a:r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validates compliance – does not make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 changes or </a:t>
            </a:r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attempt to configure to STIG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requirement.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code set that supports both Windows and Linux.</a:t>
            </a: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20" y="1837944"/>
            <a:ext cx="3072380" cy="30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974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8" y="1497472"/>
            <a:ext cx="9628632" cy="5554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Example Answer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18825" lvl="2" indent="0">
              <a:buNone/>
            </a:pPr>
            <a:endParaRPr lang="en-US" b="0" dirty="0"/>
          </a:p>
          <a:p>
            <a:pPr lvl="2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1168" y="2007394"/>
            <a:ext cx="9656064" cy="5056311"/>
            <a:chOff x="201168" y="2007394"/>
            <a:chExt cx="9656064" cy="5056311"/>
          </a:xfrm>
        </p:grpSpPr>
        <p:sp>
          <p:nvSpPr>
            <p:cNvPr id="8" name="Rectangle 7"/>
            <p:cNvSpPr/>
            <p:nvPr/>
          </p:nvSpPr>
          <p:spPr>
            <a:xfrm>
              <a:off x="201168" y="2007394"/>
              <a:ext cx="9656064" cy="99298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1168" y="3403630"/>
              <a:ext cx="9656064" cy="161842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168" y="5171318"/>
              <a:ext cx="9656064" cy="1892387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809744" y="1305791"/>
            <a:ext cx="4745736" cy="50675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STIGComments Name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ShortName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the STIG as it appears in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-ListSupportedProducts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output. 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Evaluate-STIG will automatically use this answer file for the STIG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a valid match is found</a:t>
            </a:r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Vuln ID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Vulnerability ID from the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STIG.  Multiple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Vuln ID sections may be configured in a single answer file but each Vuln ID section must be unique within the answer file.  For example V-12345 cannot be configured multiple times within the same answer file.</a:t>
            </a:r>
          </a:p>
          <a:p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AnswerKey Name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Name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use with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-AnswerKey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Multiple answer key sections may be configured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within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Vuln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section. 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“DEFAULT” may be used to apply the answer to any asset regardless of environment provided all other criteria are also met.</a:t>
            </a:r>
          </a:p>
          <a:p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Note:  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event that a named answer key and a “DEFAULT” key are defined for a Vuln ID, the named key will take precedence if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specified with the -AnswerKey option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sz="1400" b="1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Note: 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multiple answer files are found for a STIG, the most recently modified answer file will be used.</a:t>
            </a:r>
            <a:endParaRPr lang="en-US" sz="1400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8" y="1497472"/>
            <a:ext cx="9628632" cy="5554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Example Answer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18825" lvl="2" indent="0">
              <a:buNone/>
            </a:pPr>
            <a:endParaRPr lang="en-US" b="0" dirty="0"/>
          </a:p>
          <a:p>
            <a:pPr lvl="2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1168" y="1497473"/>
            <a:ext cx="9656064" cy="5553408"/>
            <a:chOff x="201168" y="1497473"/>
            <a:chExt cx="9656064" cy="5553408"/>
          </a:xfrm>
        </p:grpSpPr>
        <p:sp>
          <p:nvSpPr>
            <p:cNvPr id="8" name="Rectangle 7"/>
            <p:cNvSpPr/>
            <p:nvPr/>
          </p:nvSpPr>
          <p:spPr>
            <a:xfrm>
              <a:off x="201168" y="1497473"/>
              <a:ext cx="9656064" cy="50992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1168" y="2771776"/>
              <a:ext cx="9656064" cy="61436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168" y="4900614"/>
              <a:ext cx="9656064" cy="2150267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809744" y="1399031"/>
            <a:ext cx="4745736" cy="52669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ExpectedStatus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Original Status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the check in the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CKL.  If not a match, answer will not be applied.</a:t>
            </a:r>
          </a:p>
          <a:p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ValidationCode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PowerShell code to be executed by Evaluate-STIG before applying answer.  Code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should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“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true/false”.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this element is blank then “true” is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assumed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ValidTrueStatus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Status to set the check to in the CKL when the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ValidationCode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“true”. 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no status change is desired, leave blank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 configure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be same as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ExpectedStatus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4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ValidTrueComment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Text to be added to the Comments field when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ValidationCode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“true”.</a:t>
            </a:r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4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ValidFalseStatus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Status to set the check to in the CKL when the 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ValidationCode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lang="en-US" sz="1400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“true”.  If no status change is desired, leave blank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 configure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be same as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ExpectedStatus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ValidFalseComment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Text to be added to the Comments field when 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ValidationCode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lang="en-US" sz="1400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“true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”.</a:t>
            </a:r>
          </a:p>
          <a:p>
            <a:endParaRPr lang="en-US" sz="1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* Reminder: 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ValidationCode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blank, then “true” is assumed and 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ValidTrueStatus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sz="1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ValidTrueComment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will be used.</a:t>
            </a:r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Answer File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83781"/>
            <a:ext cx="93154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01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Answer File Notes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A4DA41-9E86-4FA8-B87B-88006C222595}" type="datetime1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393D-3738-404E-A192-111B799D64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502920" y="1600201"/>
            <a:ext cx="9061704" cy="5431535"/>
          </a:xfrm>
          <a:solidFill>
            <a:schemeClr val="bg1">
              <a:lumMod val="95000"/>
            </a:schemeClr>
          </a:solidFill>
          <a:ln w="6350" cap="flat" cmpd="sng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File name does not matter but file extension must be “.xml”</a:t>
            </a:r>
            <a:b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Answer file automatically associated to STIG when </a:t>
            </a:r>
            <a:r>
              <a:rPr lang="en-US" sz="1400" b="0" i="1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&lt;STIGComments Name&gt;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matches STIG Name or ShortName from </a:t>
            </a:r>
            <a:r>
              <a:rPr lang="en-US" sz="14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-ListSupportedProducts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b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0" i="1" dirty="0">
                <a:latin typeface="Consolas" panose="020B0609020204030204" pitchFamily="49" charset="0"/>
                <a:cs typeface="Calibri Light" panose="020F0302020204030204" pitchFamily="34" charset="0"/>
              </a:rPr>
              <a:t>&lt;ValidationCode&gt;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is not required.  If empty, </a:t>
            </a:r>
            <a:r>
              <a:rPr lang="en-US" sz="1400" b="0" i="1" dirty="0">
                <a:latin typeface="Consolas" panose="020B0609020204030204" pitchFamily="49" charset="0"/>
                <a:cs typeface="Calibri Light" panose="020F0302020204030204" pitchFamily="34" charset="0"/>
              </a:rPr>
              <a:t>&lt;ValidTrueStatus&gt;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b="0" i="1" dirty="0">
                <a:latin typeface="Consolas" panose="020B0609020204030204" pitchFamily="49" charset="0"/>
                <a:cs typeface="Calibri Light" panose="020F0302020204030204" pitchFamily="34" charset="0"/>
              </a:rPr>
              <a:t>&lt;ValidTrueComment&gt;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will always be applied.</a:t>
            </a:r>
            <a:b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 text will always be applied to the </a:t>
            </a:r>
            <a:r>
              <a:rPr lang="en-US" sz="1400" b="0" dirty="0">
                <a:latin typeface="Consolas" panose="020B0609020204030204" pitchFamily="49" charset="0"/>
                <a:cs typeface="Calibri Light" panose="020F0302020204030204" pitchFamily="34" charset="0"/>
              </a:rPr>
              <a:t>Comments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field in the CKL.  It will also be duplicated to </a:t>
            </a:r>
            <a:r>
              <a:rPr lang="en-US" sz="1400" b="0" dirty="0">
                <a:latin typeface="Consolas" panose="020B0609020204030204" pitchFamily="49" charset="0"/>
                <a:cs typeface="Calibri Light" panose="020F0302020204030204" pitchFamily="34" charset="0"/>
              </a:rPr>
              <a:t>Finding Details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if empty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b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dirty="0" smtClean="0">
                <a:latin typeface="+mn-lt"/>
                <a:cs typeface="Calibri Light" panose="020F0302020204030204" pitchFamily="34" charset="0"/>
              </a:rPr>
              <a:t>DO</a:t>
            </a:r>
            <a:endParaRPr lang="en-US" sz="14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Point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-AFPath 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to a folder and NOT an answer file.  Evaluate-STIG automatically selects the Answer 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File.</a:t>
            </a:r>
          </a:p>
          <a:p>
            <a:pPr lvl="1"/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 a single answer file for each STIG.  Multiple </a:t>
            </a:r>
            <a:r>
              <a:rPr lang="en-US" sz="14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&lt;Vuln ID&gt;</a:t>
            </a: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sz="14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&lt;AnswerKey Name&gt;</a:t>
            </a: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 supported in an answer file.</a:t>
            </a:r>
            <a:b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dirty="0" smtClean="0">
                <a:latin typeface="+mn-lt"/>
                <a:cs typeface="Calibri Light" panose="020F0302020204030204" pitchFamily="34" charset="0"/>
              </a:rPr>
              <a:t>DON’T</a:t>
            </a:r>
          </a:p>
          <a:p>
            <a:pPr lvl="1"/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Have multiple answer files for the same STIG in AFPath.  This is not supported.  In the event multiple answer files for a STIG are detected, Evaluate-STIG will only use the most recently modified file.</a:t>
            </a:r>
          </a:p>
          <a:p>
            <a:pPr lvl="1"/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Specify the same </a:t>
            </a:r>
            <a:r>
              <a:rPr lang="en-US" sz="14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&lt;Vuln ID&gt;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more than once within an answer file.  This is not supported.</a:t>
            </a:r>
            <a:b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69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Versioning and Updates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22AC8-3E41-471B-80E4-1FEAFFD70408}"/>
              </a:ext>
            </a:extLst>
          </p:cNvPr>
          <p:cNvSpPr txBox="1"/>
          <p:nvPr/>
        </p:nvSpPr>
        <p:spPr>
          <a:xfrm>
            <a:off x="381000" y="1812941"/>
            <a:ext cx="929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Evaluate-STIG is versioned as </a:t>
            </a:r>
            <a:r>
              <a:rPr lang="en-US" sz="1800" b="1" dirty="0"/>
              <a:t>&lt;Major&gt;.&lt;YYMM&gt;.&lt;Release&gt; </a:t>
            </a:r>
            <a:r>
              <a:rPr lang="en-US" sz="1800" dirty="0"/>
              <a:t>(e.g. </a:t>
            </a:r>
            <a:r>
              <a:rPr lang="en-US" sz="1800" dirty="0" smtClean="0"/>
              <a:t>1.2301.1</a:t>
            </a:r>
            <a:r>
              <a:rPr lang="en-US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YYMM is the year and month from the current STIG quarter per DISA’s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Release will be incremented as needed for updates during a STIG cycle.</a:t>
            </a:r>
          </a:p>
          <a:p>
            <a:endParaRPr lang="en-US" sz="1800" dirty="0"/>
          </a:p>
          <a:p>
            <a:r>
              <a:rPr lang="en-US" sz="1800" dirty="0"/>
              <a:t>DISA’s posted STIG release schedule (</a:t>
            </a:r>
            <a:r>
              <a:rPr lang="en-US" sz="1800" dirty="0">
                <a:hlinkClick r:id="rId2"/>
              </a:rPr>
              <a:t>https://public.cyber.mil/stigs/release-schedule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):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47D6F-9E7C-4258-ACFA-9C96C8E0CB33}"/>
              </a:ext>
            </a:extLst>
          </p:cNvPr>
          <p:cNvSpPr txBox="1"/>
          <p:nvPr/>
        </p:nvSpPr>
        <p:spPr>
          <a:xfrm>
            <a:off x="381000" y="5056632"/>
            <a:ext cx="9296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currently supported STIGs, Evaluate-STIG is updated quarterly after the STIG Library Compilation .zip is posted to cyber.mil (approx. 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</a:t>
            </a:r>
            <a:r>
              <a:rPr lang="en-US" sz="1800" smtClean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2 weeks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after).  It is also updated for Windows OS STIGs once released to cyber.mil.  Additional updates may also be posted as needed to address bug fixes or other changes.</a:t>
            </a:r>
          </a:p>
          <a:p>
            <a:pPr algn="just"/>
            <a:endParaRPr lang="en-US" sz="1800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 STIG support is added based on demand and resourcing.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84439"/>
              </p:ext>
            </p:extLst>
          </p:nvPr>
        </p:nvGraphicFramePr>
        <p:xfrm>
          <a:off x="381000" y="3276600"/>
          <a:ext cx="3426398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898302555"/>
                    </a:ext>
                  </a:extLst>
                </a:gridCol>
                <a:gridCol w="1481391">
                  <a:extLst>
                    <a:ext uri="{9D8B030D-6E8A-4147-A177-3AD203B41FA5}">
                      <a16:colId xmlns:a16="http://schemas.microsoft.com/office/drawing/2014/main" val="3040778103"/>
                    </a:ext>
                  </a:extLst>
                </a:gridCol>
                <a:gridCol w="1192214">
                  <a:extLst>
                    <a:ext uri="{9D8B030D-6E8A-4147-A177-3AD203B41FA5}">
                      <a16:colId xmlns:a16="http://schemas.microsoft.com/office/drawing/2014/main" val="1264143795"/>
                    </a:ext>
                  </a:extLst>
                </a:gridCol>
              </a:tblGrid>
              <a:tr h="2183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Q1</a:t>
                      </a:r>
                      <a:endParaRPr lang="en-US" sz="1600" dirty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End of January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[1.YY</a:t>
                      </a:r>
                      <a:r>
                        <a:rPr lang="en-US" sz="1400" b="1" u="sng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01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.0]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96048"/>
                  </a:ext>
                </a:extLst>
              </a:tr>
              <a:tr h="22232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Q2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End of April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[1.YY</a:t>
                      </a:r>
                      <a:r>
                        <a:rPr lang="en-US" sz="1400" b="1" u="sng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04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.0]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91763"/>
                  </a:ext>
                </a:extLst>
              </a:tr>
              <a:tr h="1796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Q3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End of July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[1.YY</a:t>
                      </a:r>
                      <a:r>
                        <a:rPr lang="en-US" sz="1400" b="1" u="sng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07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.0]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625667"/>
                  </a:ext>
                </a:extLst>
              </a:tr>
              <a:tr h="1369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Q4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End of October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[1.YY</a:t>
                      </a:r>
                      <a:r>
                        <a:rPr lang="en-US" sz="1400" b="1" u="sng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10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alibri Light" panose="020F0302020204030204" pitchFamily="34" charset="0"/>
                        </a:rPr>
                        <a:t>.0]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797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0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Official Approvals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DADMS - </a:t>
            </a:r>
            <a:r>
              <a:rPr lang="en-US" b="0" dirty="0" smtClean="0"/>
              <a:t>ID 133953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dirty="0" smtClean="0"/>
              <a:t>Army - </a:t>
            </a:r>
            <a:r>
              <a:rPr lang="en-US" b="0" dirty="0" smtClean="0"/>
              <a:t>Assess Only (</a:t>
            </a:r>
            <a:r>
              <a:rPr lang="en-US" b="0" dirty="0" err="1" smtClean="0"/>
              <a:t>eMASS</a:t>
            </a:r>
            <a:r>
              <a:rPr lang="en-US" b="0" dirty="0" smtClean="0"/>
              <a:t> ID 4546)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dirty="0"/>
              <a:t>NAVAIR – </a:t>
            </a:r>
            <a:r>
              <a:rPr lang="en-US" b="0" dirty="0" smtClean="0"/>
              <a:t>“All </a:t>
            </a:r>
            <a:r>
              <a:rPr lang="en-US" b="0" dirty="0"/>
              <a:t>RMF authorization boundaries that fall under the NAVAIRSYSCOM Functional Authorizing </a:t>
            </a:r>
            <a:r>
              <a:rPr lang="en-US" b="0" dirty="0" smtClean="0"/>
              <a:t>Official”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dirty="0" smtClean="0"/>
              <a:t>NMCI – </a:t>
            </a:r>
            <a:r>
              <a:rPr lang="en-US" b="0" dirty="0" smtClean="0"/>
              <a:t>CCSW (</a:t>
            </a:r>
            <a:r>
              <a:rPr lang="en-US" b="0" dirty="0" err="1" smtClean="0"/>
              <a:t>eMASS</a:t>
            </a:r>
            <a:r>
              <a:rPr lang="en-US" b="0" dirty="0" smtClean="0"/>
              <a:t> ID 13969) and UCSW (</a:t>
            </a:r>
            <a:r>
              <a:rPr lang="en-US" b="0" dirty="0" err="1"/>
              <a:t>eMASS</a:t>
            </a:r>
            <a:r>
              <a:rPr lang="en-US" b="0" dirty="0" smtClean="0"/>
              <a:t> ID 14441)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Supported </a:t>
            </a:r>
            <a:r>
              <a:rPr lang="en-US"/>
              <a:t>STIGs </a:t>
            </a:r>
            <a:r>
              <a:rPr lang="en-US" smtClean="0"/>
              <a:t>(81 </a:t>
            </a:r>
            <a:r>
              <a:rPr lang="en-US" dirty="0" smtClean="0"/>
              <a:t>currently)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024515"/>
              </p:ext>
            </p:extLst>
          </p:nvPr>
        </p:nvGraphicFramePr>
        <p:xfrm>
          <a:off x="493776" y="1518493"/>
          <a:ext cx="9051924" cy="5437899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42706">
                  <a:extLst>
                    <a:ext uri="{9D8B030D-6E8A-4147-A177-3AD203B41FA5}">
                      <a16:colId xmlns:a16="http://schemas.microsoft.com/office/drawing/2014/main" val="3313477106"/>
                    </a:ext>
                  </a:extLst>
                </a:gridCol>
                <a:gridCol w="2242706">
                  <a:extLst>
                    <a:ext uri="{9D8B030D-6E8A-4147-A177-3AD203B41FA5}">
                      <a16:colId xmlns:a16="http://schemas.microsoft.com/office/drawing/2014/main" val="1421819250"/>
                    </a:ext>
                  </a:extLst>
                </a:gridCol>
                <a:gridCol w="2283256">
                  <a:extLst>
                    <a:ext uri="{9D8B030D-6E8A-4147-A177-3AD203B41FA5}">
                      <a16:colId xmlns:a16="http://schemas.microsoft.com/office/drawing/2014/main" val="3488030633"/>
                    </a:ext>
                  </a:extLst>
                </a:gridCol>
                <a:gridCol w="2283256">
                  <a:extLst>
                    <a:ext uri="{9D8B030D-6E8A-4147-A177-3AD203B41FA5}">
                      <a16:colId xmlns:a16="http://schemas.microsoft.com/office/drawing/2014/main" val="2963139507"/>
                    </a:ext>
                  </a:extLst>
                </a:gridCol>
              </a:tblGrid>
              <a:tr h="27809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Adobe Acrobat Pro XI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Edge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PowerPoint 2013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Windows Server 2019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18327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Adobe Acrobat Professional DC Classic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Excel 2013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PowerPoint</a:t>
                      </a:r>
                      <a:r>
                        <a:rPr lang="en-US" sz="800" b="1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2016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</a:t>
                      </a:r>
                      <a:r>
                        <a:rPr lang="en-US" sz="800" b="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Windows Server 2022</a:t>
                      </a:r>
                      <a:endParaRPr lang="en-US" sz="8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980164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Adobe Acrobat Professional DC Continuous Track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Excel 2016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Project 2013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Word </a:t>
                      </a: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2013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909881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Adobe Reader DC Classic Track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Exchange 2016 Edge Transport Server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Project 2016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Word 2016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22851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Adobe Reader DC Continuous Track</a:t>
                      </a:r>
                      <a:endParaRPr lang="en-US" sz="800" b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Exchange 2016 Mailbox Server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Publisher 2013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Mozilla </a:t>
                      </a: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Firefox</a:t>
                      </a:r>
                      <a:endParaRPr lang="en-US" sz="8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38541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Apache Server 2.4 UNIX Server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Groove 2013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Publisher 2016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Oracle JRE 8 for Unix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37140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Apache Server 2.4 UNIX Site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IIS 8.5 Server</a:t>
                      </a:r>
                      <a:r>
                        <a:rPr lang="en-US" sz="800" b="1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SharePoint Designer 2013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Oracle JRE 8 </a:t>
                      </a: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Windows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44881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Apache Server 2.4 Windows Server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IIS 8.5 Site *</a:t>
                      </a:r>
                      <a:endParaRPr lang="en-US" sz="800" b="1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Skype for Business </a:t>
                      </a:r>
                      <a:r>
                        <a:rPr lang="nn-NO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2016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Oracle Linux 7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084049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Apache Server 2.4 Windows Site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IIS 10.0 Server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SQL Server </a:t>
                      </a:r>
                      <a:r>
                        <a:rPr lang="nn-NO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2014 Database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Oracle Linux</a:t>
                      </a:r>
                      <a:r>
                        <a:rPr lang="en-US" sz="800" b="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8</a:t>
                      </a:r>
                      <a:endParaRPr lang="en-US" sz="800" b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282598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Cisco IOS XE Router NDM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IIS 10.0 Site *</a:t>
                      </a:r>
                      <a:endParaRPr lang="en-US" sz="800" b="1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SQL Server 2014 Instance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Postgre</a:t>
                      </a:r>
                      <a:r>
                        <a:rPr lang="en-US" sz="800" b="1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SQL 9.x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57311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Cisco IOS XE Switch L2S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InfoPath 2013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SQL Server </a:t>
                      </a:r>
                      <a:r>
                        <a:rPr lang="nn-NO" sz="800" b="1" i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2016 </a:t>
                      </a:r>
                      <a:r>
                        <a:rPr lang="nn-NO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Database *+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RHEL / CentOS 7 (using RHEL 7 STIG)</a:t>
                      </a:r>
                      <a:endParaRPr lang="en-US" sz="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88151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Cisco IOS XE Switch NDM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Internet Explorer 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SQL Server </a:t>
                      </a:r>
                      <a:r>
                        <a:rPr lang="en-US" sz="800" b="1" i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2016 </a:t>
                      </a: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Instance *+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RHEL</a:t>
                      </a:r>
                      <a:r>
                        <a:rPr lang="en-US" sz="80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8</a:t>
                      </a:r>
                      <a:endParaRPr lang="en-US" sz="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06749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Google Chrome Current Windows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</a:t>
                      </a:r>
                      <a:r>
                        <a:rPr lang="en-US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Lync </a:t>
                      </a: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2013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Visio 2013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Ubuntu 16.04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86734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McAfee ENS 10.x Local Client *++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Office 365 </a:t>
                      </a: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ProPlus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Visio 2016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Ubuntu </a:t>
                      </a: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18.04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0213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McAfee </a:t>
                      </a:r>
                      <a:r>
                        <a:rPr lang="en-US" sz="800" b="0" dirty="0" err="1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VirusScan</a:t>
                      </a: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8.8 Local Client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Office System </a:t>
                      </a:r>
                      <a:r>
                        <a:rPr lang="nn-NO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2013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Windows 10</a:t>
                      </a:r>
                      <a:endParaRPr lang="en-US" sz="800" b="1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Ubuntu </a:t>
                      </a: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20.04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690472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.NET Framework 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Office System 2016 *</a:t>
                      </a:r>
                      <a:endParaRPr lang="en-US" sz="800" b="1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Windows</a:t>
                      </a:r>
                      <a:r>
                        <a:rPr lang="en-US" sz="800" b="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11</a:t>
                      </a:r>
                      <a:endParaRPr lang="en-US" sz="800" b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VMware</a:t>
                      </a:r>
                      <a:r>
                        <a:rPr lang="en-US" sz="800" b="1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Horizon 7.13 Agent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70478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Access 2013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</a:t>
                      </a: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OneDrive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Windows Firewall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VMware</a:t>
                      </a:r>
                      <a:r>
                        <a:rPr lang="en-US" sz="800" b="1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Horizon 7.13 Client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40341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Access 2016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OneNote </a:t>
                      </a: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2013 *</a:t>
                      </a:r>
                      <a:endParaRPr lang="en-US" sz="8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Windows</a:t>
                      </a:r>
                      <a:r>
                        <a:rPr lang="en-US" sz="80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Server 2008 R2 MS</a:t>
                      </a:r>
                      <a:endParaRPr lang="en-US" sz="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VMware</a:t>
                      </a:r>
                      <a:r>
                        <a:rPr lang="en-US" sz="800" b="1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Horizon 7.13 Connection Server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346427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Active Directory Domain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OneNote 2016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Windows 2012 and 2012 R2 DC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87977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Active Directory Forest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Outlook 2013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Windows 2012 and 2012 R2 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34827"/>
                  </a:ext>
                </a:extLst>
              </a:tr>
              <a:tr h="257990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Defender Antivirus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Outlook 2016 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Microsoft Windows Server 2016</a:t>
                      </a:r>
                      <a:endParaRPr lang="en-US" sz="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551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776" y="6962238"/>
            <a:ext cx="30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* STIGs with no SCAP support</a:t>
            </a:r>
          </a:p>
          <a:p>
            <a:r>
              <a:rPr lang="en-US" sz="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+ SQL 2016 used for SQL versions 2016 and greater</a:t>
            </a:r>
            <a:endParaRPr lang="en-US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4944" y="6962238"/>
            <a:ext cx="2997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++ Separate Download not included with Evaluate-STIG distributable</a:t>
            </a:r>
            <a:endParaRPr lang="en-US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A4DA41-9E86-4FA8-B87B-88006C222595}" type="datetime1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393D-3738-404E-A192-111B799D64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" y="1325880"/>
            <a:ext cx="9052560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Questions?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02920" y="2295276"/>
            <a:ext cx="905256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3562" y="2676276"/>
            <a:ext cx="9001918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Connect!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53562" y="3199496"/>
            <a:ext cx="9001918" cy="3759088"/>
          </a:xfrm>
          <a:solidFill>
            <a:schemeClr val="bg1">
              <a:lumMod val="95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 fontScale="70000" lnSpcReduction="20000"/>
          </a:bodyPr>
          <a:lstStyle/>
          <a:p>
            <a:r>
              <a:rPr lang="en-US" sz="1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Download</a:t>
            </a:r>
          </a:p>
          <a:p>
            <a:pPr lvl="1"/>
            <a:r>
              <a:rPr lang="en-US" sz="14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NIPR</a:t>
            </a:r>
          </a:p>
          <a:p>
            <a:pPr lvl="2"/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Unclassified Content only</a:t>
            </a:r>
          </a:p>
          <a:p>
            <a:pPr lvl="3"/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://spork.navsea.navy.mil/nswc-crane-division/evaluate-stig/-/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releases</a:t>
            </a:r>
            <a:endParaRPr lang="en-US" sz="14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Unclassified and CUI Content</a:t>
            </a:r>
          </a:p>
          <a:p>
            <a:pPr lvl="3"/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://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intelshare.intelink.gov/sites/NAVSEA-RMF</a:t>
            </a:r>
            <a:endParaRPr lang="en-US" sz="1400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4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SIPR</a:t>
            </a:r>
          </a:p>
          <a:p>
            <a:pPr lvl="2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Unclassified and CUI </a:t>
            </a:r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en-US" sz="1400" dirty="0" smtClean="0">
              <a:latin typeface="Calibri Light" panose="020F0302020204030204" pitchFamily="34" charset="0"/>
              <a:cs typeface="Calibri Light" panose="020F0302020204030204" pitchFamily="34" charset="0"/>
              <a:hlinkClick r:id="rId4"/>
            </a:endParaRPr>
          </a:p>
          <a:p>
            <a:pPr lvl="3"/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://intelshare.intelink.sgov.gov/sites/NAVSEA-RMF</a:t>
            </a:r>
            <a:r>
              <a:rPr lang="en-US" sz="13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3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3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Fusion </a:t>
            </a:r>
            <a:r>
              <a:rPr lang="en-US" sz="1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Chat</a:t>
            </a:r>
          </a:p>
          <a:p>
            <a:pPr lvl="1"/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https://chat.navsea.navy.mil/channel/evaluate-stig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Teams (Navy Flank Speed)</a:t>
            </a:r>
            <a:endParaRPr lang="en-US" sz="18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4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NAVSEA_RMF</a:t>
            </a:r>
            <a: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400" b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EMAIL:</a:t>
            </a:r>
          </a:p>
          <a:p>
            <a:pPr lvl="1"/>
            <a:r>
              <a:rPr lang="en-US" sz="1400" b="0" dirty="0" smtClean="0">
                <a:latin typeface="Consolas" panose="020B0609020204030204" pitchFamily="49" charset="0"/>
                <a:cs typeface="Calibri Light" panose="020F0302020204030204" pitchFamily="34" charset="0"/>
                <a:hlinkClick r:id="rId6"/>
              </a:rPr>
              <a:t>eval-stig_spt@us.navy.mil</a:t>
            </a:r>
            <a:r>
              <a:rPr lang="en-US" sz="14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/>
            </a:r>
            <a:br>
              <a:rPr lang="en-US" sz="1400" b="0" dirty="0" smtClean="0">
                <a:latin typeface="Consolas" panose="020B0609020204030204" pitchFamily="49" charset="0"/>
                <a:cs typeface="Calibri Light" panose="020F0302020204030204" pitchFamily="34" charset="0"/>
              </a:rPr>
            </a:br>
            <a:endParaRPr lang="en-US" sz="1400" b="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8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Get Release Notifications:</a:t>
            </a:r>
          </a:p>
          <a:p>
            <a:pPr lvl="1"/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Navy Personnel : 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 up 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Here</a:t>
            </a:r>
            <a:endParaRPr lang="en-US" sz="1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Non-Navy : 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Send an email to 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eval-stig_spt@us.navy.mil</a:t>
            </a:r>
            <a:r>
              <a:rPr lang="en-US" sz="1400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and we’ll get you added.</a:t>
            </a:r>
            <a:endParaRPr lang="en-US" sz="1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48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is Evaluate-STIG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 Requirements and Prerequisites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Options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 - </a:t>
            </a:r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</a:t>
            </a:r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Usage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Release Cadence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Approvals</a:t>
            </a: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–Remote &amp; </a:t>
            </a:r>
            <a:r>
              <a:rPr lang="en-US" smtClean="0"/>
              <a:t>Linux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Remote Scanning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 – Remote Scanning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Linux Scanning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 – Linux Scanning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1457310"/>
            <a:ext cx="8270784" cy="5555280"/>
          </a:xfr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CKL Documentation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593592" y="3131576"/>
            <a:ext cx="4419600" cy="3193024"/>
            <a:chOff x="3593592" y="3131576"/>
            <a:chExt cx="4419600" cy="3193024"/>
          </a:xfrm>
        </p:grpSpPr>
        <p:sp>
          <p:nvSpPr>
            <p:cNvPr id="19" name="Rounded Rectangle 18"/>
            <p:cNvSpPr/>
            <p:nvPr/>
          </p:nvSpPr>
          <p:spPr>
            <a:xfrm>
              <a:off x="3593592" y="3131576"/>
              <a:ext cx="4038600" cy="12954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05882" y="5334000"/>
              <a:ext cx="4407310" cy="9906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401" y="1445820"/>
            <a:ext cx="8270785" cy="5564580"/>
            <a:chOff x="914401" y="1445820"/>
            <a:chExt cx="8270785" cy="5564580"/>
          </a:xfrm>
        </p:grpSpPr>
        <p:sp>
          <p:nvSpPr>
            <p:cNvPr id="11" name="Rectangle 10"/>
            <p:cNvSpPr/>
            <p:nvPr/>
          </p:nvSpPr>
          <p:spPr>
            <a:xfrm>
              <a:off x="914401" y="1455121"/>
              <a:ext cx="2666999" cy="5555279"/>
            </a:xfrm>
            <a:prstGeom prst="rect">
              <a:avLst/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77200" y="1455121"/>
              <a:ext cx="1107986" cy="5555279"/>
            </a:xfrm>
            <a:prstGeom prst="rect">
              <a:avLst/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399" y="6538845"/>
              <a:ext cx="4495801" cy="471555"/>
            </a:xfrm>
            <a:prstGeom prst="rect">
              <a:avLst/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399" y="1445820"/>
              <a:ext cx="4495801" cy="916771"/>
            </a:xfrm>
            <a:prstGeom prst="rect">
              <a:avLst/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32440" y="3262638"/>
            <a:ext cx="2262724" cy="3061961"/>
            <a:chOff x="7532440" y="3262638"/>
            <a:chExt cx="2262724" cy="3061961"/>
          </a:xfrm>
        </p:grpSpPr>
        <p:grpSp>
          <p:nvGrpSpPr>
            <p:cNvPr id="16" name="Group 15"/>
            <p:cNvGrpSpPr/>
            <p:nvPr/>
          </p:nvGrpSpPr>
          <p:grpSpPr>
            <a:xfrm>
              <a:off x="7532440" y="3262638"/>
              <a:ext cx="2262724" cy="1033276"/>
              <a:chOff x="4005072" y="3721149"/>
              <a:chExt cx="2262724" cy="1033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Pentagon 16"/>
              <p:cNvSpPr/>
              <p:nvPr/>
            </p:nvSpPr>
            <p:spPr>
              <a:xfrm rot="10800000">
                <a:off x="4005072" y="3721149"/>
                <a:ext cx="2262724" cy="1033275"/>
              </a:xfrm>
              <a:prstGeom prst="homePlate">
                <a:avLst/>
              </a:prstGeom>
              <a:solidFill>
                <a:srgbClr val="B8D9A7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13434" y="3721151"/>
                <a:ext cx="1754362" cy="10332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456E30"/>
                    </a:solidFill>
                  </a:rPr>
                  <a:t>‘Check Text’ requirement is evaluated</a:t>
                </a:r>
                <a:endParaRPr lang="en-US" sz="1600" b="1" dirty="0">
                  <a:solidFill>
                    <a:srgbClr val="456E30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532440" y="5291323"/>
              <a:ext cx="2262724" cy="1033276"/>
              <a:chOff x="4005072" y="3721149"/>
              <a:chExt cx="2262724" cy="1033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Pentagon 22"/>
              <p:cNvSpPr/>
              <p:nvPr/>
            </p:nvSpPr>
            <p:spPr>
              <a:xfrm rot="10800000">
                <a:off x="4005072" y="3721149"/>
                <a:ext cx="2262724" cy="1033275"/>
              </a:xfrm>
              <a:prstGeom prst="homePlate">
                <a:avLst/>
              </a:prstGeom>
              <a:solidFill>
                <a:srgbClr val="B8D9A7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13434" y="3721151"/>
                <a:ext cx="1754362" cy="10332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456E30"/>
                    </a:solidFill>
                  </a:rPr>
                  <a:t>And configuration documented into ‘Finding Details’</a:t>
                </a:r>
                <a:endParaRPr lang="en-US" sz="1600" b="1" dirty="0">
                  <a:solidFill>
                    <a:srgbClr val="456E3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2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Answer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Are They?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Development Cycle and Anatomy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Process Flow</a:t>
            </a:r>
            <a:b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 – Answer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18825" lvl="2" indent="0">
              <a:buNone/>
            </a:pPr>
            <a:endParaRPr lang="en-US" b="0" dirty="0"/>
          </a:p>
          <a:p>
            <a:pPr lvl="2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19A6B-990F-4DE4-A17B-6450A0282A55}"/>
              </a:ext>
            </a:extLst>
          </p:cNvPr>
          <p:cNvSpPr txBox="1"/>
          <p:nvPr/>
        </p:nvSpPr>
        <p:spPr>
          <a:xfrm>
            <a:off x="800100" y="310137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Malgun Gothic" panose="020B0503020000020004" pitchFamily="34" charset="-127"/>
                <a:ea typeface="Malgun Gothic" panose="020B0503020000020004" pitchFamily="34" charset="-127"/>
                <a:cs typeface="Dubai Medium" panose="020B0603030403030204" pitchFamily="34" charset="-78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310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Remote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18825" lvl="2" indent="0">
              <a:buNone/>
            </a:pPr>
            <a:endParaRPr lang="en-US" b="0" dirty="0"/>
          </a:p>
          <a:p>
            <a:pPr lvl="2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19A6B-990F-4DE4-A17B-6450A0282A55}"/>
              </a:ext>
            </a:extLst>
          </p:cNvPr>
          <p:cNvSpPr txBox="1"/>
          <p:nvPr/>
        </p:nvSpPr>
        <p:spPr>
          <a:xfrm>
            <a:off x="800100" y="2362706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Dubai Medium" panose="020B0603030403030204" pitchFamily="34" charset="-78"/>
              </a:rPr>
              <a:t>Remote</a:t>
            </a:r>
            <a:br>
              <a:rPr lang="en-US" sz="96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Dubai Medium" panose="020B0603030403030204" pitchFamily="34" charset="-78"/>
              </a:rPr>
            </a:br>
            <a:r>
              <a:rPr lang="en-US" sz="96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Dubai Medium" panose="020B0603030403030204" pitchFamily="34" charset="-78"/>
              </a:rPr>
              <a:t>Scanning</a:t>
            </a:r>
            <a:endParaRPr lang="en-US" sz="9600" dirty="0">
              <a:latin typeface="Malgun Gothic" panose="020B0503020000020004" pitchFamily="34" charset="-127"/>
              <a:ea typeface="Malgun Gothic" panose="020B0503020000020004" pitchFamily="34" charset="-127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5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Linux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18825" lvl="2" indent="0">
              <a:buNone/>
            </a:pPr>
            <a:endParaRPr lang="en-US" b="0" dirty="0"/>
          </a:p>
          <a:p>
            <a:pPr lvl="2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19A6B-990F-4DE4-A17B-6450A0282A55}"/>
              </a:ext>
            </a:extLst>
          </p:cNvPr>
          <p:cNvSpPr txBox="1"/>
          <p:nvPr/>
        </p:nvSpPr>
        <p:spPr>
          <a:xfrm>
            <a:off x="800100" y="2362706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Dubai Medium" panose="020B0603030403030204" pitchFamily="34" charset="-78"/>
              </a:rPr>
              <a:t>Linux</a:t>
            </a:r>
            <a:br>
              <a:rPr lang="en-US" sz="96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Dubai Medium" panose="020B0603030403030204" pitchFamily="34" charset="-78"/>
              </a:rPr>
            </a:br>
            <a:r>
              <a:rPr lang="en-US" sz="96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Dubai Medium" panose="020B0603030403030204" pitchFamily="34" charset="-78"/>
              </a:rPr>
              <a:t>Scanning</a:t>
            </a:r>
            <a:endParaRPr lang="en-US" sz="9600" dirty="0">
              <a:latin typeface="Malgun Gothic" panose="020B0503020000020004" pitchFamily="34" charset="-127"/>
              <a:ea typeface="Malgun Gothic" panose="020B0503020000020004" pitchFamily="34" charset="-127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970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Process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15799"/>
            <a:ext cx="4379976" cy="5342785"/>
          </a:xfrm>
          <a:solidFill>
            <a:srgbClr val="404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D966"/>
                </a:solidFill>
                <a:latin typeface="+mj-lt"/>
              </a:rPr>
              <a:t>Traditional</a:t>
            </a:r>
            <a:br>
              <a:rPr lang="en-US" sz="2400" dirty="0" smtClean="0">
                <a:solidFill>
                  <a:srgbClr val="FFD966"/>
                </a:solidFill>
                <a:latin typeface="+mj-lt"/>
              </a:rPr>
            </a:br>
            <a:r>
              <a:rPr lang="en-US" sz="1800" dirty="0" smtClean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(SCAP + Manual)</a:t>
            </a:r>
          </a:p>
          <a:p>
            <a:pPr marL="0" indent="0" algn="ctr">
              <a:buNone/>
            </a:pPr>
            <a:endParaRPr lang="en-US" sz="800" dirty="0" smtClean="0">
              <a:solidFill>
                <a:srgbClr val="FFD9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0" dirty="0" smtClean="0">
                <a:solidFill>
                  <a:srgbClr val="FFD966"/>
                </a:solidFill>
                <a:latin typeface="+mj-lt"/>
                <a:cs typeface="Calibri Light" panose="020F0302020204030204" pitchFamily="34" charset="0"/>
              </a:rPr>
              <a:t>Analyst:</a:t>
            </a:r>
            <a:endParaRPr lang="en-US" sz="2000" b="0" dirty="0">
              <a:solidFill>
                <a:srgbClr val="FFD966"/>
              </a:solidFill>
              <a:latin typeface="+mj-lt"/>
              <a:cs typeface="Calibri Light" panose="020F0302020204030204" pitchFamily="34" charset="0"/>
            </a:endParaRPr>
          </a:p>
          <a:p>
            <a:pPr lvl="1"/>
            <a:r>
              <a:rPr lang="en-US" sz="1800" b="0" dirty="0" smtClean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Determines </a:t>
            </a:r>
            <a:r>
              <a:rPr lang="en-US" sz="1800" b="0" dirty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which STIGs are applicable to </a:t>
            </a:r>
            <a:r>
              <a:rPr lang="en-US" sz="1800" b="0" dirty="0" smtClean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asset</a:t>
            </a:r>
            <a:endParaRPr lang="en-US" sz="1800" b="0" dirty="0">
              <a:solidFill>
                <a:srgbClr val="FFD9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800" b="0" dirty="0" smtClean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Imports </a:t>
            </a:r>
            <a:r>
              <a:rPr lang="en-US" sz="1800" b="0" dirty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STIGs into STIG Viewer and creates blank </a:t>
            </a:r>
            <a:r>
              <a:rPr lang="en-US" sz="1800" b="0" dirty="0" smtClean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checklists</a:t>
            </a:r>
            <a:endParaRPr lang="en-US" sz="1800" b="0" dirty="0">
              <a:solidFill>
                <a:srgbClr val="FFD9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800" b="0" dirty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Installs SCAP </a:t>
            </a:r>
            <a:r>
              <a:rPr lang="en-US" sz="1800" b="0" dirty="0" smtClean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benchmarks (if available) </a:t>
            </a:r>
            <a:r>
              <a:rPr lang="en-US" sz="1800" b="0" dirty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runs </a:t>
            </a:r>
            <a:r>
              <a:rPr lang="en-US" sz="1800" b="0" dirty="0" smtClean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scan</a:t>
            </a:r>
            <a:endParaRPr lang="en-US" sz="1800" b="0" dirty="0">
              <a:solidFill>
                <a:srgbClr val="FFD9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800" b="0" dirty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Opens each checklist and </a:t>
            </a:r>
            <a:r>
              <a:rPr lang="en-US" sz="1800" b="0" dirty="0" smtClean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imports applicable XCCDF file (if available)</a:t>
            </a:r>
          </a:p>
          <a:p>
            <a:pPr lvl="1"/>
            <a:r>
              <a:rPr lang="en-US" sz="1800" b="0" dirty="0" smtClean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Manually </a:t>
            </a:r>
            <a:r>
              <a:rPr lang="en-US" sz="1800" b="0" dirty="0">
                <a:solidFill>
                  <a:srgbClr val="FFD9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reviews and documents Not Reviewed and Open items for each STIG checklist.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75504" y="1615799"/>
            <a:ext cx="4379976" cy="5342785"/>
          </a:xfrm>
          <a:prstGeom prst="rect">
            <a:avLst/>
          </a:prstGeom>
          <a:solidFill>
            <a:srgbClr val="1E311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01882" tIns="50941" rIns="101882" bIns="50941" rtlCol="0" anchor="t" anchorCtr="0">
            <a:no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92D050"/>
                </a:solidFill>
                <a:latin typeface="+mj-lt"/>
              </a:rPr>
              <a:t>Evaluate-STIG</a:t>
            </a:r>
          </a:p>
          <a:p>
            <a:pPr marL="0" indent="0" algn="ctr">
              <a:buNone/>
            </a:pPr>
            <a:endParaRPr lang="en-US" sz="2400" dirty="0" smtClean="0">
              <a:solidFill>
                <a:srgbClr val="92D050"/>
              </a:solidFill>
              <a:latin typeface="+mj-lt"/>
            </a:endParaRPr>
          </a:p>
          <a:p>
            <a:r>
              <a:rPr lang="en-US" sz="2000" b="0" dirty="0" smtClean="0">
                <a:solidFill>
                  <a:srgbClr val="92D050"/>
                </a:solidFill>
                <a:latin typeface="+mj-lt"/>
                <a:cs typeface="Calibri Light" panose="020F0302020204030204" pitchFamily="34" charset="0"/>
              </a:rPr>
              <a:t>Automation:</a:t>
            </a:r>
          </a:p>
          <a:p>
            <a:pPr lvl="1"/>
            <a:r>
              <a:rPr lang="en-US" sz="1800" b="0" dirty="0" smtClean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Automatically determines which STIGs are applicable to asset</a:t>
            </a:r>
          </a:p>
          <a:p>
            <a:pPr lvl="1"/>
            <a:r>
              <a:rPr lang="en-US" sz="1800" b="0" dirty="0" smtClean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Documents compliance directly into CKLs for each required STIG</a:t>
            </a:r>
          </a:p>
          <a:p>
            <a:pPr lvl="1"/>
            <a:r>
              <a:rPr lang="en-US" sz="1800" b="0" dirty="0" smtClean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Injects user-defined Comments from answer file if applicable</a:t>
            </a:r>
            <a:br>
              <a:rPr lang="en-US" sz="1800" b="0" dirty="0" smtClean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800" b="0" dirty="0" smtClean="0">
              <a:solidFill>
                <a:srgbClr val="92D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0" dirty="0" smtClean="0">
                <a:solidFill>
                  <a:srgbClr val="92D050"/>
                </a:solidFill>
                <a:latin typeface="+mj-lt"/>
                <a:cs typeface="Calibri Light" panose="020F0302020204030204" pitchFamily="34" charset="0"/>
              </a:rPr>
              <a:t>Analyst:</a:t>
            </a:r>
          </a:p>
          <a:p>
            <a:pPr lvl="1"/>
            <a:r>
              <a:rPr lang="en-US" sz="1800" b="0" dirty="0" smtClean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Finalizes checklists by documenting Open findings or completing any remaining Not Reviewed items.</a:t>
            </a:r>
            <a:endParaRPr lang="en-US" sz="1800" b="0" dirty="0">
              <a:solidFill>
                <a:srgbClr val="92D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CKL Completion Comparison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85329"/>
              </p:ext>
            </p:extLst>
          </p:nvPr>
        </p:nvGraphicFramePr>
        <p:xfrm>
          <a:off x="640080" y="1526868"/>
          <a:ext cx="4385449" cy="27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1593"/>
              </p:ext>
            </p:extLst>
          </p:nvPr>
        </p:nvGraphicFramePr>
        <p:xfrm>
          <a:off x="640080" y="4364804"/>
          <a:ext cx="4385448" cy="271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160505"/>
              </p:ext>
            </p:extLst>
          </p:nvPr>
        </p:nvGraphicFramePr>
        <p:xfrm>
          <a:off x="5019330" y="1526868"/>
          <a:ext cx="4381778" cy="27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004687"/>
              </p:ext>
            </p:extLst>
          </p:nvPr>
        </p:nvGraphicFramePr>
        <p:xfrm>
          <a:off x="5019330" y="4364804"/>
          <a:ext cx="4381778" cy="271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50579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7" grpId="0">
        <p:bldAsOne/>
      </p:bldGraphic>
      <p:bldGraphic spid="13" grpId="0">
        <p:bldAsOne/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19991"/>
            <a:ext cx="7848600" cy="685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Real World Comparison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97267"/>
              </p:ext>
            </p:extLst>
          </p:nvPr>
        </p:nvGraphicFramePr>
        <p:xfrm>
          <a:off x="503238" y="6070923"/>
          <a:ext cx="9051924" cy="96081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5194177">
                  <a:extLst>
                    <a:ext uri="{9D8B030D-6E8A-4147-A177-3AD203B41FA5}">
                      <a16:colId xmlns:a16="http://schemas.microsoft.com/office/drawing/2014/main" val="2922098679"/>
                    </a:ext>
                  </a:extLst>
                </a:gridCol>
                <a:gridCol w="1919236">
                  <a:extLst>
                    <a:ext uri="{9D8B030D-6E8A-4147-A177-3AD203B41FA5}">
                      <a16:colId xmlns:a16="http://schemas.microsoft.com/office/drawing/2014/main" val="1073007673"/>
                    </a:ext>
                  </a:extLst>
                </a:gridCol>
                <a:gridCol w="1938511">
                  <a:extLst>
                    <a:ext uri="{9D8B030D-6E8A-4147-A177-3AD203B41FA5}">
                      <a16:colId xmlns:a16="http://schemas.microsoft.com/office/drawing/2014/main" val="1624246475"/>
                    </a:ext>
                  </a:extLst>
                </a:gridCol>
              </a:tblGrid>
              <a:tr h="32027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Evaluate-STIG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350067"/>
                  </a:ext>
                </a:extLst>
              </a:tr>
              <a:tr h="32027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Total Remaining “Not Reviewed” Checks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362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3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35585"/>
                  </a:ext>
                </a:extLst>
              </a:tr>
              <a:tr h="32027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Total Labor Hours to Complete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(4 </a:t>
                      </a: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mins</a:t>
                      </a:r>
                      <a:r>
                        <a:rPr lang="en-US" sz="14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per NR)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24.1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05838"/>
                  </a:ext>
                </a:extLst>
              </a:tr>
            </a:tbl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2709395957"/>
              </p:ext>
            </p:extLst>
          </p:nvPr>
        </p:nvGraphicFramePr>
        <p:xfrm>
          <a:off x="503234" y="4681035"/>
          <a:ext cx="9051926" cy="1389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301524"/>
              </p:ext>
            </p:extLst>
          </p:nvPr>
        </p:nvGraphicFramePr>
        <p:xfrm>
          <a:off x="503234" y="2178185"/>
          <a:ext cx="9051926" cy="250285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4525963">
                  <a:extLst>
                    <a:ext uri="{9D8B030D-6E8A-4147-A177-3AD203B41FA5}">
                      <a16:colId xmlns:a16="http://schemas.microsoft.com/office/drawing/2014/main" val="468304412"/>
                    </a:ext>
                  </a:extLst>
                </a:gridCol>
                <a:gridCol w="4525963">
                  <a:extLst>
                    <a:ext uri="{9D8B030D-6E8A-4147-A177-3AD203B41FA5}">
                      <a16:colId xmlns:a16="http://schemas.microsoft.com/office/drawing/2014/main" val="2871867395"/>
                    </a:ext>
                  </a:extLst>
                </a:gridCol>
              </a:tblGrid>
              <a:tr h="25028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Adobe Reader DC Continuous Track</a:t>
                      </a:r>
                      <a:endParaRPr lang="en-US" sz="100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Microsoft Outlook 2016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797801"/>
                  </a:ext>
                </a:extLst>
              </a:tr>
              <a:tr h="250285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Google Chrome</a:t>
                      </a:r>
                      <a:endParaRPr lang="en-US" sz="100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Microsoft PowerPoint 2016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946005"/>
                  </a:ext>
                </a:extLst>
              </a:tr>
              <a:tr h="250285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Microsoft Edge</a:t>
                      </a:r>
                      <a:endParaRPr lang="en-US" sz="100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Microsoft Publisher 2016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289996"/>
                  </a:ext>
                </a:extLst>
              </a:tr>
              <a:tr h="250285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Microsoft .NET Framework 4</a:t>
                      </a:r>
                      <a:endParaRPr lang="en-US" sz="100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Microsoft Visio 2016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035144"/>
                  </a:ext>
                </a:extLst>
              </a:tr>
              <a:tr h="250285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Microsoft Access 2016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Microsoft Word 2016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86620"/>
                  </a:ext>
                </a:extLst>
              </a:tr>
              <a:tr h="25028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Microsoft Defender Antivirus</a:t>
                      </a:r>
                      <a:endParaRPr lang="en-US" sz="1000" dirty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Mozilla Firefox</a:t>
                      </a:r>
                      <a:endParaRPr lang="en-US" sz="1000" b="0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046199"/>
                  </a:ext>
                </a:extLst>
              </a:tr>
              <a:tr h="250285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Microsoft Excel 2016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Oracle Java JRE 8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2196381"/>
                  </a:ext>
                </a:extLst>
              </a:tr>
              <a:tr h="250285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Microsoft Office System 2016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Windows 10</a:t>
                      </a:r>
                      <a:endParaRPr lang="en-US" sz="100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048665"/>
                  </a:ext>
                </a:extLst>
              </a:tr>
              <a:tr h="250285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Microsoft OneDrive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Windows Firewall</a:t>
                      </a:r>
                      <a:endParaRPr lang="en-US" sz="100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230069"/>
                  </a:ext>
                </a:extLst>
              </a:tr>
              <a:tr h="250285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2"/>
                          </a:solidFill>
                        </a:rPr>
                        <a:t>Microsoft OneNote 2016 *</a:t>
                      </a:r>
                      <a:endParaRPr lang="en-US" sz="1000" b="1" i="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195939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03238" y="1618488"/>
            <a:ext cx="905192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RDT&amp;E </a:t>
            </a:r>
            <a:r>
              <a:rPr lang="en-US" sz="2800" b="1" dirty="0">
                <a:latin typeface="+mj-lt"/>
              </a:rPr>
              <a:t>Machine : </a:t>
            </a:r>
            <a:r>
              <a:rPr lang="en-US" sz="2800" b="1" dirty="0" smtClean="0">
                <a:latin typeface="+mj-lt"/>
              </a:rPr>
              <a:t>19 </a:t>
            </a:r>
            <a:r>
              <a:rPr lang="en-US" sz="2800" b="1" dirty="0">
                <a:latin typeface="+mj-lt"/>
              </a:rPr>
              <a:t>Checklists Required…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238" y="7031736"/>
            <a:ext cx="2697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STIGs with no SCAP </a:t>
            </a:r>
            <a:r>
              <a:rPr lang="en-US" sz="800" dirty="0" smtClean="0"/>
              <a:t>support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44735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62" y="1472184"/>
            <a:ext cx="8558784" cy="5512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19991"/>
            <a:ext cx="7848600" cy="685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Crane Remaining “NR” After Automation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1578" y="6984642"/>
            <a:ext cx="738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NSWC Crane’s Windows assets connected to its unclassified RDT&amp;E network.  Approximately 1800 assets with varying configurations.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97918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62" y="1472183"/>
            <a:ext cx="8558784" cy="55124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19991"/>
            <a:ext cx="7848600" cy="685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Crane Cost Avoidance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1578" y="6984642"/>
            <a:ext cx="738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NSWC Crane’s Windows assets connected to its unclassified RDT&amp;E network.  Approximately 1800 assets with varying configurations.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4919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User Profile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DA41-9E86-4FA8-B87B-88006C222595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393D-3738-404E-A192-111B799D64A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6" y="1655082"/>
            <a:ext cx="5310219" cy="54211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564712" y="1536225"/>
            <a:ext cx="42214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Almost all user-based STIG checks direct the inspection of the </a:t>
            </a:r>
            <a:r>
              <a:rPr lang="en-US" sz="1600" dirty="0" smtClean="0">
                <a:latin typeface="Consolas" panose="020B0609020204030204" pitchFamily="49" charset="0"/>
              </a:rPr>
              <a:t>HKEY_CURRENT_USER</a:t>
            </a:r>
            <a:r>
              <a:rPr lang="en-US" sz="1600" dirty="0" smtClean="0"/>
              <a:t> registry hive (the currently logged on user).</a:t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Scanning every user profile (</a:t>
            </a:r>
            <a:r>
              <a:rPr lang="en-US" sz="1600" dirty="0" smtClean="0">
                <a:latin typeface="Consolas" panose="020B0609020204030204" pitchFamily="49" charset="0"/>
              </a:rPr>
              <a:t>NTUSER.DAT</a:t>
            </a:r>
            <a:r>
              <a:rPr lang="en-US" sz="1600" dirty="0" smtClean="0"/>
              <a:t>) on a system can lead to mass false positives due to how Windows applies user policy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Evaluate-STIG mimics an administrator / auditor in-person session where the </a:t>
            </a:r>
            <a:r>
              <a:rPr lang="en-US" sz="1600" dirty="0" smtClean="0">
                <a:latin typeface="Consolas" panose="020B0609020204030204" pitchFamily="49" charset="0"/>
              </a:rPr>
              <a:t>HKCU</a:t>
            </a:r>
            <a:r>
              <a:rPr lang="en-US" sz="1600" dirty="0" smtClean="0"/>
              <a:t> settings are inspected.</a:t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Evaluate-STIG looks at multiple data points before selecting which user profile to use:</a:t>
            </a:r>
            <a:br>
              <a:rPr lang="en-US" sz="1600" dirty="0" smtClean="0"/>
            </a:br>
            <a:endParaRPr lang="en-US" sz="1600" dirty="0" smtClean="0"/>
          </a:p>
          <a:p>
            <a:pPr marL="852312" lvl="1" indent="-342900">
              <a:buFont typeface="+mj-lt"/>
              <a:buAutoNum type="arabicPeriod"/>
            </a:pPr>
            <a:r>
              <a:rPr lang="en-US" sz="1400" dirty="0" smtClean="0">
                <a:latin typeface="Consolas" panose="020B0609020204030204" pitchFamily="49" charset="0"/>
              </a:rPr>
              <a:t>Profile that most recently applied GPO is preferred.</a:t>
            </a:r>
          </a:p>
          <a:p>
            <a:pPr marL="852312" lvl="1" indent="-342900">
              <a:buFont typeface="+mj-lt"/>
              <a:buAutoNum type="arabicPeriod"/>
            </a:pPr>
            <a:r>
              <a:rPr lang="en-US" sz="1400" dirty="0" smtClean="0">
                <a:latin typeface="Consolas" panose="020B0609020204030204" pitchFamily="49" charset="0"/>
              </a:rPr>
              <a:t>If no profiles have processed GPO, then the user that most recently logged on.</a:t>
            </a:r>
          </a:p>
          <a:p>
            <a:pPr marL="852312" lvl="1" indent="-342900">
              <a:buFont typeface="+mj-lt"/>
              <a:buAutoNum type="arabicPeriod"/>
            </a:pPr>
            <a:r>
              <a:rPr lang="en-US" sz="1400" dirty="0" smtClean="0">
                <a:latin typeface="Consolas" panose="020B0609020204030204" pitchFamily="49" charset="0"/>
              </a:rPr>
              <a:t>If no user has ever logged on, then “.DEFAULT” user profile.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73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valuate-STIG">
      <a:dk1>
        <a:srgbClr val="004151"/>
      </a:dk1>
      <a:lt1>
        <a:srgbClr val="FFFFFF"/>
      </a:lt1>
      <a:dk2>
        <a:srgbClr val="000000"/>
      </a:dk2>
      <a:lt2>
        <a:srgbClr val="A1C4D0"/>
      </a:lt2>
      <a:accent1>
        <a:srgbClr val="A1C4D0"/>
      </a:accent1>
      <a:accent2>
        <a:srgbClr val="5F9BAF"/>
      </a:accent2>
      <a:accent3>
        <a:srgbClr val="57517B"/>
      </a:accent3>
      <a:accent4>
        <a:srgbClr val="AFADC3"/>
      </a:accent4>
      <a:accent5>
        <a:srgbClr val="FFC775"/>
      </a:accent5>
      <a:accent6>
        <a:srgbClr val="5B6335"/>
      </a:accent6>
      <a:hlink>
        <a:srgbClr val="00637B"/>
      </a:hlink>
      <a:folHlink>
        <a:srgbClr val="006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ED7DC9E1E764EB54EFD225770C6C9" ma:contentTypeVersion="6" ma:contentTypeDescription="Create a new document." ma:contentTypeScope="" ma:versionID="b21c67de04c8b19dd3a2b94a7c68b6c3">
  <xsd:schema xmlns:xsd="http://www.w3.org/2001/XMLSchema" xmlns:xs="http://www.w3.org/2001/XMLSchema" xmlns:p="http://schemas.microsoft.com/office/2006/metadata/properties" xmlns:ns2="a19fcf24-b5a3-4768-8688-f3ccf55adf13" xmlns:ns3="a94cdab9-b6d1-411c-b43c-cbd3cb385a52" targetNamespace="http://schemas.microsoft.com/office/2006/metadata/properties" ma:root="true" ma:fieldsID="b16cef0db889d61c4dbb2cb11543f2b4" ns2:_="" ns3:_="">
    <xsd:import namespace="a19fcf24-b5a3-4768-8688-f3ccf55adf13"/>
    <xsd:import namespace="a94cdab9-b6d1-411c-b43c-cbd3cb385a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fcf24-b5a3-4768-8688-f3ccf55adf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cdab9-b6d1-411c-b43c-cbd3cb385a5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88ECCE-A9A3-414C-ACB4-66BE993CB503}">
  <ds:schemaRefs>
    <ds:schemaRef ds:uri="http://schemas.microsoft.com/office/2006/metadata/properties"/>
    <ds:schemaRef ds:uri="http://schemas.microsoft.com/office/2006/documentManagement/types"/>
    <ds:schemaRef ds:uri="a19fcf24-b5a3-4768-8688-f3ccf55adf1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a94cdab9-b6d1-411c-b43c-cbd3cb385a5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EB555D-E8BD-4102-836D-638032AB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A94FF-0BEF-4507-A969-4AB611E32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9fcf24-b5a3-4768-8688-f3ccf55adf13"/>
    <ds:schemaRef ds:uri="a94cdab9-b6d1-411c-b43c-cbd3cb385a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42880</TotalTime>
  <Words>3702</Words>
  <Application>Microsoft Office PowerPoint</Application>
  <PresentationFormat>Custom</PresentationFormat>
  <Paragraphs>490</Paragraphs>
  <Slides>33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4</vt:i4>
      </vt:variant>
    </vt:vector>
  </HeadingPairs>
  <TitlesOfParts>
    <vt:vector size="44" baseType="lpstr">
      <vt:lpstr>Malgun Gothic</vt:lpstr>
      <vt:lpstr>Arial</vt:lpstr>
      <vt:lpstr>Calibri</vt:lpstr>
      <vt:lpstr>Calibri Light</vt:lpstr>
      <vt:lpstr>Consolas</vt:lpstr>
      <vt:lpstr>Dubai Medium</vt:lpstr>
      <vt:lpstr>Office Theme</vt:lpstr>
      <vt:lpstr>PowerPoint Presentation</vt:lpstr>
      <vt:lpstr>Evaluate-STIG</vt:lpstr>
      <vt:lpstr>CKL Documentation</vt:lpstr>
      <vt:lpstr>Process Comparison</vt:lpstr>
      <vt:lpstr>CKL Completion Comparison</vt:lpstr>
      <vt:lpstr>Real World Comparison</vt:lpstr>
      <vt:lpstr>Crane Remaining “NR” After Automation</vt:lpstr>
      <vt:lpstr>Crane Cost Avoidance</vt:lpstr>
      <vt:lpstr>User Profile Selection</vt:lpstr>
      <vt:lpstr>System Requirements </vt:lpstr>
      <vt:lpstr>PowerShell Prerequisites</vt:lpstr>
      <vt:lpstr>Evaluate-STIG Options</vt:lpstr>
      <vt:lpstr>Usage Examples</vt:lpstr>
      <vt:lpstr>Remote Scans</vt:lpstr>
      <vt:lpstr>Remote Scanning Notes</vt:lpstr>
      <vt:lpstr>Linux Scans</vt:lpstr>
      <vt:lpstr>Answer Files</vt:lpstr>
      <vt:lpstr>Answer File Development</vt:lpstr>
      <vt:lpstr>Example Answer File</vt:lpstr>
      <vt:lpstr>Example Answer File</vt:lpstr>
      <vt:lpstr>Example Answer File</vt:lpstr>
      <vt:lpstr>Answer File Processing</vt:lpstr>
      <vt:lpstr>Answer File Notes</vt:lpstr>
      <vt:lpstr>Versioning and Updates </vt:lpstr>
      <vt:lpstr>Official Approvals</vt:lpstr>
      <vt:lpstr>Supported STIGs (81 currently)</vt:lpstr>
      <vt:lpstr>FIN!</vt:lpstr>
      <vt:lpstr>Agenda – Basic Usage</vt:lpstr>
      <vt:lpstr>Agenda –Remote &amp; Linux Scans</vt:lpstr>
      <vt:lpstr>Agenda – Answer Files</vt:lpstr>
      <vt:lpstr>Demo</vt:lpstr>
      <vt:lpstr>Remote Scanning</vt:lpstr>
      <vt:lpstr>Linux Scanning</vt:lpstr>
      <vt:lpstr>1. Executive Summary</vt:lpstr>
      <vt:lpstr>2. Intro/Basic Usage</vt:lpstr>
      <vt:lpstr>3. Remote Scanning/Linux Scanning</vt:lpstr>
      <vt:lpstr>4. Answer File Deep Dive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Teresa</dc:creator>
  <cp:lastModifiedBy>Daniel C. Ireland</cp:lastModifiedBy>
  <cp:revision>701</cp:revision>
  <dcterms:created xsi:type="dcterms:W3CDTF">2018-10-30T17:38:38Z</dcterms:created>
  <dcterms:modified xsi:type="dcterms:W3CDTF">2023-05-23T12:07:17Z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0x010100998ED7DC9E1E764EB54EFD225770C6C9</vt:lpwstr>
  </property>
</Properties>
</file>