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30"/>
  </p:notesMasterIdLst>
  <p:handoutMasterIdLst>
    <p:handoutMasterId r:id="rId31"/>
  </p:handoutMasterIdLst>
  <p:sldIdLst>
    <p:sldId id="256" r:id="rId5"/>
    <p:sldId id="266" r:id="rId6"/>
    <p:sldId id="297" r:id="rId7"/>
    <p:sldId id="298" r:id="rId8"/>
    <p:sldId id="299" r:id="rId9"/>
    <p:sldId id="300" r:id="rId10"/>
    <p:sldId id="301" r:id="rId11"/>
    <p:sldId id="302" r:id="rId12"/>
    <p:sldId id="303" r:id="rId13"/>
    <p:sldId id="283" r:id="rId14"/>
    <p:sldId id="305" r:id="rId15"/>
    <p:sldId id="295" r:id="rId16"/>
    <p:sldId id="307" r:id="rId17"/>
    <p:sldId id="309" r:id="rId18"/>
    <p:sldId id="310" r:id="rId19"/>
    <p:sldId id="264" r:id="rId20"/>
    <p:sldId id="308" r:id="rId21"/>
    <p:sldId id="304" r:id="rId22"/>
    <p:sldId id="311" r:id="rId23"/>
    <p:sldId id="312" r:id="rId24"/>
    <p:sldId id="313" r:id="rId25"/>
    <p:sldId id="314" r:id="rId26"/>
    <p:sldId id="316" r:id="rId27"/>
    <p:sldId id="315" r:id="rId28"/>
    <p:sldId id="29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5388" autoAdjust="0"/>
  </p:normalViewPr>
  <p:slideViewPr>
    <p:cSldViewPr snapToGrid="0" showGuides="1">
      <p:cViewPr varScale="1">
        <p:scale>
          <a:sx n="99" d="100"/>
          <a:sy n="99" d="100"/>
        </p:scale>
        <p:origin x="245" y="86"/>
      </p:cViewPr>
      <p:guideLst/>
    </p:cSldViewPr>
  </p:slideViewPr>
  <p:outlineViewPr>
    <p:cViewPr>
      <p:scale>
        <a:sx n="33" d="100"/>
        <a:sy n="33" d="100"/>
      </p:scale>
      <p:origin x="0" y="-498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7F648E-EE82-4592-A499-9EDB56962B3C}"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7F1964D8-519E-454C-BD31-B49B0465C161}">
      <dgm:prSet/>
      <dgm:spPr/>
      <dgm:t>
        <a:bodyPr/>
        <a:lstStyle/>
        <a:p>
          <a:pPr>
            <a:defRPr b="1"/>
          </a:pPr>
          <a:r>
            <a:rPr lang="en-US" b="1"/>
            <a:t>The Empirical CDF </a:t>
          </a:r>
          <a:r>
            <a:rPr lang="en-US"/>
            <a:t>represents the actual distribution of charges in the dataset.</a:t>
          </a:r>
        </a:p>
      </dgm:t>
    </dgm:pt>
    <dgm:pt modelId="{46E5E45F-BE88-4073-85E3-51A015CC79E3}" type="parTrans" cxnId="{0C201838-1797-4C2E-A3FF-D3C5392039C9}">
      <dgm:prSet/>
      <dgm:spPr/>
      <dgm:t>
        <a:bodyPr/>
        <a:lstStyle/>
        <a:p>
          <a:endParaRPr lang="en-US"/>
        </a:p>
      </dgm:t>
    </dgm:pt>
    <dgm:pt modelId="{350ACF70-FE41-4106-A854-5281CBED45D0}" type="sibTrans" cxnId="{0C201838-1797-4C2E-A3FF-D3C5392039C9}">
      <dgm:prSet/>
      <dgm:spPr/>
      <dgm:t>
        <a:bodyPr/>
        <a:lstStyle/>
        <a:p>
          <a:endParaRPr lang="en-US"/>
        </a:p>
      </dgm:t>
    </dgm:pt>
    <dgm:pt modelId="{DB8867AC-DC04-41F7-B2C0-584C51C22376}">
      <dgm:prSet/>
      <dgm:spPr/>
      <dgm:t>
        <a:bodyPr/>
        <a:lstStyle/>
        <a:p>
          <a:pPr>
            <a:defRPr b="1"/>
          </a:pPr>
          <a:r>
            <a:rPr lang="en-US"/>
            <a:t>The </a:t>
          </a:r>
          <a:r>
            <a:rPr lang="en-US" b="1"/>
            <a:t>Fitted Normal CDF </a:t>
          </a:r>
          <a:r>
            <a:rPr lang="en-US"/>
            <a:t>provides a smoothed, analytical approximation of the charges distribution.</a:t>
          </a:r>
        </a:p>
      </dgm:t>
    </dgm:pt>
    <dgm:pt modelId="{FA9D240E-4C6E-4309-BC41-4A2CBE101F80}" type="parTrans" cxnId="{C033F17A-0137-4E5A-BBCA-52D48456B738}">
      <dgm:prSet/>
      <dgm:spPr/>
      <dgm:t>
        <a:bodyPr/>
        <a:lstStyle/>
        <a:p>
          <a:endParaRPr lang="en-US"/>
        </a:p>
      </dgm:t>
    </dgm:pt>
    <dgm:pt modelId="{E4434791-7CCA-487F-9EDA-55FCE07AB566}" type="sibTrans" cxnId="{C033F17A-0137-4E5A-BBCA-52D48456B738}">
      <dgm:prSet/>
      <dgm:spPr/>
      <dgm:t>
        <a:bodyPr/>
        <a:lstStyle/>
        <a:p>
          <a:endParaRPr lang="en-US"/>
        </a:p>
      </dgm:t>
    </dgm:pt>
    <dgm:pt modelId="{2F27F723-DDF7-4312-A423-9D2562C2A1A5}">
      <dgm:prSet/>
      <dgm:spPr/>
      <dgm:t>
        <a:bodyPr/>
        <a:lstStyle/>
        <a:p>
          <a:pPr>
            <a:defRPr b="1"/>
          </a:pPr>
          <a:r>
            <a:rPr lang="en-US" b="1"/>
            <a:t>Deviations in Tails: </a:t>
          </a:r>
          <a:r>
            <a:rPr lang="en-US"/>
            <a:t>The normal model struggles to represent the extremes, reflecting real-world high medical expense outliers and the skew in the dataset.</a:t>
          </a:r>
        </a:p>
      </dgm:t>
    </dgm:pt>
    <dgm:pt modelId="{23CBCDD3-2C67-48B8-88F6-B7B8E4CD75CA}" type="parTrans" cxnId="{8DC0E1A1-639E-46EC-9D69-254667A728B6}">
      <dgm:prSet/>
      <dgm:spPr/>
      <dgm:t>
        <a:bodyPr/>
        <a:lstStyle/>
        <a:p>
          <a:endParaRPr lang="en-US"/>
        </a:p>
      </dgm:t>
    </dgm:pt>
    <dgm:pt modelId="{E78DF289-1000-4D97-83E9-4D0B9C11BDCB}" type="sibTrans" cxnId="{8DC0E1A1-639E-46EC-9D69-254667A728B6}">
      <dgm:prSet/>
      <dgm:spPr/>
      <dgm:t>
        <a:bodyPr/>
        <a:lstStyle/>
        <a:p>
          <a:endParaRPr lang="en-US"/>
        </a:p>
      </dgm:t>
    </dgm:pt>
    <dgm:pt modelId="{E7A5A9DE-40F6-4228-803C-BA6E78940609}">
      <dgm:prSet custT="1"/>
      <dgm:spPr/>
      <dgm:t>
        <a:bodyPr/>
        <a:lstStyle/>
        <a:p>
          <a:r>
            <a:rPr lang="en-US" sz="1200" dirty="0"/>
            <a:t>The </a:t>
          </a:r>
          <a:r>
            <a:rPr lang="en-US" sz="1200" b="1" dirty="0"/>
            <a:t>Normal distribution </a:t>
          </a:r>
          <a:r>
            <a:rPr lang="en-US" sz="1200" dirty="0"/>
            <a:t>captures the general trend of charges, making it easier to analyze and model further. However, real-world complexities, such as high-cost outliers, require additional considerations to address deviations from the idealized normal model.</a:t>
          </a:r>
        </a:p>
      </dgm:t>
    </dgm:pt>
    <dgm:pt modelId="{42398E45-3575-4C73-BA89-5AB6FEDB4644}" type="parTrans" cxnId="{CACAD376-F88F-44FA-A3DB-DEB3EC30B597}">
      <dgm:prSet/>
      <dgm:spPr/>
      <dgm:t>
        <a:bodyPr/>
        <a:lstStyle/>
        <a:p>
          <a:endParaRPr lang="en-US"/>
        </a:p>
      </dgm:t>
    </dgm:pt>
    <dgm:pt modelId="{322ECC20-CB1D-4635-8311-CB900A091EB7}" type="sibTrans" cxnId="{CACAD376-F88F-44FA-A3DB-DEB3EC30B597}">
      <dgm:prSet/>
      <dgm:spPr/>
      <dgm:t>
        <a:bodyPr/>
        <a:lstStyle/>
        <a:p>
          <a:endParaRPr lang="en-US"/>
        </a:p>
      </dgm:t>
    </dgm:pt>
    <dgm:pt modelId="{B3070F35-69BC-4F40-8D6A-EC2D83FA2324}">
      <dgm:prSet/>
      <dgm:spPr/>
      <dgm:t>
        <a:bodyPr/>
        <a:lstStyle/>
        <a:p>
          <a:pPr>
            <a:defRPr b="1"/>
          </a:pPr>
          <a:r>
            <a:rPr lang="en-US"/>
            <a:t>Relevance to the Dataset:  While useful for analysis, this model highlights the need for advanced methods to account for skewed and complex data patterns in medical expenses.</a:t>
          </a:r>
        </a:p>
      </dgm:t>
    </dgm:pt>
    <dgm:pt modelId="{5CED0375-2EDA-4427-A989-401C4079C1A2}" type="parTrans" cxnId="{46A62C5C-77F5-4315-8C73-FA86817E96C9}">
      <dgm:prSet/>
      <dgm:spPr/>
      <dgm:t>
        <a:bodyPr/>
        <a:lstStyle/>
        <a:p>
          <a:endParaRPr lang="en-US"/>
        </a:p>
      </dgm:t>
    </dgm:pt>
    <dgm:pt modelId="{27F5EA30-DD58-43A9-B768-D8B9570497EC}" type="sibTrans" cxnId="{46A62C5C-77F5-4315-8C73-FA86817E96C9}">
      <dgm:prSet/>
      <dgm:spPr/>
      <dgm:t>
        <a:bodyPr/>
        <a:lstStyle/>
        <a:p>
          <a:endParaRPr lang="en-US"/>
        </a:p>
      </dgm:t>
    </dgm:pt>
    <dgm:pt modelId="{CF260A2F-05BA-4969-9834-B5FA6AF00DD3}" type="pres">
      <dgm:prSet presAssocID="{7D7F648E-EE82-4592-A499-9EDB56962B3C}" presName="root" presStyleCnt="0">
        <dgm:presLayoutVars>
          <dgm:dir/>
          <dgm:resizeHandles val="exact"/>
        </dgm:presLayoutVars>
      </dgm:prSet>
      <dgm:spPr/>
    </dgm:pt>
    <dgm:pt modelId="{0F2C00DD-D536-4695-88FA-1E5D8FF424C7}" type="pres">
      <dgm:prSet presAssocID="{7F1964D8-519E-454C-BD31-B49B0465C161}" presName="compNode" presStyleCnt="0"/>
      <dgm:spPr/>
    </dgm:pt>
    <dgm:pt modelId="{2DC7EB75-4CAE-4984-9C1C-E4C338300F18}" type="pres">
      <dgm:prSet presAssocID="{7F1964D8-519E-454C-BD31-B49B0465C16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E7A448B3-79DF-4FBD-96F8-EE27B4A8A653}" type="pres">
      <dgm:prSet presAssocID="{7F1964D8-519E-454C-BD31-B49B0465C161}" presName="iconSpace" presStyleCnt="0"/>
      <dgm:spPr/>
    </dgm:pt>
    <dgm:pt modelId="{B74EEE47-E23A-4825-8348-14B6E9AFC49C}" type="pres">
      <dgm:prSet presAssocID="{7F1964D8-519E-454C-BD31-B49B0465C161}" presName="parTx" presStyleLbl="revTx" presStyleIdx="0" presStyleCnt="8">
        <dgm:presLayoutVars>
          <dgm:chMax val="0"/>
          <dgm:chPref val="0"/>
        </dgm:presLayoutVars>
      </dgm:prSet>
      <dgm:spPr/>
    </dgm:pt>
    <dgm:pt modelId="{502D5241-BF40-4FC4-A986-D05F88A2F80A}" type="pres">
      <dgm:prSet presAssocID="{7F1964D8-519E-454C-BD31-B49B0465C161}" presName="txSpace" presStyleCnt="0"/>
      <dgm:spPr/>
    </dgm:pt>
    <dgm:pt modelId="{A2D64CFD-8C00-4393-B3A4-87BF0B4A2FAC}" type="pres">
      <dgm:prSet presAssocID="{7F1964D8-519E-454C-BD31-B49B0465C161}" presName="desTx" presStyleLbl="revTx" presStyleIdx="1" presStyleCnt="8">
        <dgm:presLayoutVars/>
      </dgm:prSet>
      <dgm:spPr/>
    </dgm:pt>
    <dgm:pt modelId="{E8C180F3-425D-44F9-81A4-F5866AB7B558}" type="pres">
      <dgm:prSet presAssocID="{350ACF70-FE41-4106-A854-5281CBED45D0}" presName="sibTrans" presStyleCnt="0"/>
      <dgm:spPr/>
    </dgm:pt>
    <dgm:pt modelId="{E6CD5570-9052-494E-9624-702744CBC84D}" type="pres">
      <dgm:prSet presAssocID="{DB8867AC-DC04-41F7-B2C0-584C51C22376}" presName="compNode" presStyleCnt="0"/>
      <dgm:spPr/>
    </dgm:pt>
    <dgm:pt modelId="{A79D4BDE-D584-4371-A07A-7D5BECD8B52D}" type="pres">
      <dgm:prSet presAssocID="{DB8867AC-DC04-41F7-B2C0-584C51C2237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6F1AC8D9-6DBB-4AF6-82D2-548C31753D02}" type="pres">
      <dgm:prSet presAssocID="{DB8867AC-DC04-41F7-B2C0-584C51C22376}" presName="iconSpace" presStyleCnt="0"/>
      <dgm:spPr/>
    </dgm:pt>
    <dgm:pt modelId="{2D7491AA-94E5-47ED-897A-1CC581C5237E}" type="pres">
      <dgm:prSet presAssocID="{DB8867AC-DC04-41F7-B2C0-584C51C22376}" presName="parTx" presStyleLbl="revTx" presStyleIdx="2" presStyleCnt="8">
        <dgm:presLayoutVars>
          <dgm:chMax val="0"/>
          <dgm:chPref val="0"/>
        </dgm:presLayoutVars>
      </dgm:prSet>
      <dgm:spPr/>
    </dgm:pt>
    <dgm:pt modelId="{69769188-EC06-442B-A0A3-C0D47A3359FF}" type="pres">
      <dgm:prSet presAssocID="{DB8867AC-DC04-41F7-B2C0-584C51C22376}" presName="txSpace" presStyleCnt="0"/>
      <dgm:spPr/>
    </dgm:pt>
    <dgm:pt modelId="{6B3D378B-E111-4F2A-A2EA-27A401FD9FA8}" type="pres">
      <dgm:prSet presAssocID="{DB8867AC-DC04-41F7-B2C0-584C51C22376}" presName="desTx" presStyleLbl="revTx" presStyleIdx="3" presStyleCnt="8">
        <dgm:presLayoutVars/>
      </dgm:prSet>
      <dgm:spPr/>
    </dgm:pt>
    <dgm:pt modelId="{5F19870C-B4EE-4930-A433-5B8F5AC971C2}" type="pres">
      <dgm:prSet presAssocID="{E4434791-7CCA-487F-9EDA-55FCE07AB566}" presName="sibTrans" presStyleCnt="0"/>
      <dgm:spPr/>
    </dgm:pt>
    <dgm:pt modelId="{2B4819FC-FC6F-4D34-B2C6-083CA1ADBE5F}" type="pres">
      <dgm:prSet presAssocID="{2F27F723-DDF7-4312-A423-9D2562C2A1A5}" presName="compNode" presStyleCnt="0"/>
      <dgm:spPr/>
    </dgm:pt>
    <dgm:pt modelId="{3CB8016B-19D3-4178-8250-751CD0733156}" type="pres">
      <dgm:prSet presAssocID="{2F27F723-DDF7-4312-A423-9D2562C2A1A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ce"/>
        </a:ext>
      </dgm:extLst>
    </dgm:pt>
    <dgm:pt modelId="{A50F5366-DC4E-4F88-A664-144827DE344D}" type="pres">
      <dgm:prSet presAssocID="{2F27F723-DDF7-4312-A423-9D2562C2A1A5}" presName="iconSpace" presStyleCnt="0"/>
      <dgm:spPr/>
    </dgm:pt>
    <dgm:pt modelId="{A61CF1AF-421C-43AB-A718-F955D2A1F080}" type="pres">
      <dgm:prSet presAssocID="{2F27F723-DDF7-4312-A423-9D2562C2A1A5}" presName="parTx" presStyleLbl="revTx" presStyleIdx="4" presStyleCnt="8">
        <dgm:presLayoutVars>
          <dgm:chMax val="0"/>
          <dgm:chPref val="0"/>
        </dgm:presLayoutVars>
      </dgm:prSet>
      <dgm:spPr/>
    </dgm:pt>
    <dgm:pt modelId="{93FF0C54-43C2-4AF6-91A9-84538152135E}" type="pres">
      <dgm:prSet presAssocID="{2F27F723-DDF7-4312-A423-9D2562C2A1A5}" presName="txSpace" presStyleCnt="0"/>
      <dgm:spPr/>
    </dgm:pt>
    <dgm:pt modelId="{1C1AF5FC-1C1E-45DC-AF63-1808EC1EB328}" type="pres">
      <dgm:prSet presAssocID="{2F27F723-DDF7-4312-A423-9D2562C2A1A5}" presName="desTx" presStyleLbl="revTx" presStyleIdx="5" presStyleCnt="8">
        <dgm:presLayoutVars/>
      </dgm:prSet>
      <dgm:spPr/>
    </dgm:pt>
    <dgm:pt modelId="{3B4ECED6-5E69-4B62-994D-CCBABE933FD8}" type="pres">
      <dgm:prSet presAssocID="{E78DF289-1000-4D97-83E9-4D0B9C11BDCB}" presName="sibTrans" presStyleCnt="0"/>
      <dgm:spPr/>
    </dgm:pt>
    <dgm:pt modelId="{076771CB-0BCD-4192-9E8E-F248263BB9AC}" type="pres">
      <dgm:prSet presAssocID="{B3070F35-69BC-4F40-8D6A-EC2D83FA2324}" presName="compNode" presStyleCnt="0"/>
      <dgm:spPr/>
    </dgm:pt>
    <dgm:pt modelId="{C954D511-EBD8-44B6-AC98-1E1AF35F4AF7}" type="pres">
      <dgm:prSet presAssocID="{B3070F35-69BC-4F40-8D6A-EC2D83FA232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82FCD3B1-0660-4CD4-A5F6-897EC4384AF7}" type="pres">
      <dgm:prSet presAssocID="{B3070F35-69BC-4F40-8D6A-EC2D83FA2324}" presName="iconSpace" presStyleCnt="0"/>
      <dgm:spPr/>
    </dgm:pt>
    <dgm:pt modelId="{1F1F79B4-989B-4ED3-A902-8F66329B1AAE}" type="pres">
      <dgm:prSet presAssocID="{B3070F35-69BC-4F40-8D6A-EC2D83FA2324}" presName="parTx" presStyleLbl="revTx" presStyleIdx="6" presStyleCnt="8">
        <dgm:presLayoutVars>
          <dgm:chMax val="0"/>
          <dgm:chPref val="0"/>
        </dgm:presLayoutVars>
      </dgm:prSet>
      <dgm:spPr/>
    </dgm:pt>
    <dgm:pt modelId="{B83AE8D1-5F6A-40A3-82C8-F9AF543CBB97}" type="pres">
      <dgm:prSet presAssocID="{B3070F35-69BC-4F40-8D6A-EC2D83FA2324}" presName="txSpace" presStyleCnt="0"/>
      <dgm:spPr/>
    </dgm:pt>
    <dgm:pt modelId="{9A0D25FA-4DCE-4C53-9D5E-FBFC4D7ED8F8}" type="pres">
      <dgm:prSet presAssocID="{B3070F35-69BC-4F40-8D6A-EC2D83FA2324}" presName="desTx" presStyleLbl="revTx" presStyleIdx="7" presStyleCnt="8">
        <dgm:presLayoutVars/>
      </dgm:prSet>
      <dgm:spPr/>
    </dgm:pt>
  </dgm:ptLst>
  <dgm:cxnLst>
    <dgm:cxn modelId="{950EBB05-4370-454C-9F83-329EE80CA730}" type="presOf" srcId="{7F1964D8-519E-454C-BD31-B49B0465C161}" destId="{B74EEE47-E23A-4825-8348-14B6E9AFC49C}" srcOrd="0" destOrd="0" presId="urn:microsoft.com/office/officeart/2018/2/layout/IconLabelDescriptionList"/>
    <dgm:cxn modelId="{0C201838-1797-4C2E-A3FF-D3C5392039C9}" srcId="{7D7F648E-EE82-4592-A499-9EDB56962B3C}" destId="{7F1964D8-519E-454C-BD31-B49B0465C161}" srcOrd="0" destOrd="0" parTransId="{46E5E45F-BE88-4073-85E3-51A015CC79E3}" sibTransId="{350ACF70-FE41-4106-A854-5281CBED45D0}"/>
    <dgm:cxn modelId="{E020D85B-8F37-4105-B86E-D3AD5334FB8B}" type="presOf" srcId="{E7A5A9DE-40F6-4228-803C-BA6E78940609}" destId="{1C1AF5FC-1C1E-45DC-AF63-1808EC1EB328}" srcOrd="0" destOrd="0" presId="urn:microsoft.com/office/officeart/2018/2/layout/IconLabelDescriptionList"/>
    <dgm:cxn modelId="{46A62C5C-77F5-4315-8C73-FA86817E96C9}" srcId="{7D7F648E-EE82-4592-A499-9EDB56962B3C}" destId="{B3070F35-69BC-4F40-8D6A-EC2D83FA2324}" srcOrd="3" destOrd="0" parTransId="{5CED0375-2EDA-4427-A989-401C4079C1A2}" sibTransId="{27F5EA30-DD58-43A9-B768-D8B9570497EC}"/>
    <dgm:cxn modelId="{38C7A56D-240B-4FAC-B2B9-CE4F9E2C257B}" type="presOf" srcId="{7D7F648E-EE82-4592-A499-9EDB56962B3C}" destId="{CF260A2F-05BA-4969-9834-B5FA6AF00DD3}" srcOrd="0" destOrd="0" presId="urn:microsoft.com/office/officeart/2018/2/layout/IconLabelDescriptionList"/>
    <dgm:cxn modelId="{CACAD376-F88F-44FA-A3DB-DEB3EC30B597}" srcId="{2F27F723-DDF7-4312-A423-9D2562C2A1A5}" destId="{E7A5A9DE-40F6-4228-803C-BA6E78940609}" srcOrd="0" destOrd="0" parTransId="{42398E45-3575-4C73-BA89-5AB6FEDB4644}" sibTransId="{322ECC20-CB1D-4635-8311-CB900A091EB7}"/>
    <dgm:cxn modelId="{C033F17A-0137-4E5A-BBCA-52D48456B738}" srcId="{7D7F648E-EE82-4592-A499-9EDB56962B3C}" destId="{DB8867AC-DC04-41F7-B2C0-584C51C22376}" srcOrd="1" destOrd="0" parTransId="{FA9D240E-4C6E-4309-BC41-4A2CBE101F80}" sibTransId="{E4434791-7CCA-487F-9EDA-55FCE07AB566}"/>
    <dgm:cxn modelId="{50BEA886-413F-463A-8308-7BED448BE88A}" type="presOf" srcId="{B3070F35-69BC-4F40-8D6A-EC2D83FA2324}" destId="{1F1F79B4-989B-4ED3-A902-8F66329B1AAE}" srcOrd="0" destOrd="0" presId="urn:microsoft.com/office/officeart/2018/2/layout/IconLabelDescriptionList"/>
    <dgm:cxn modelId="{96E6869D-BFD0-4ED8-A72D-7CFE2AB2079D}" type="presOf" srcId="{2F27F723-DDF7-4312-A423-9D2562C2A1A5}" destId="{A61CF1AF-421C-43AB-A718-F955D2A1F080}" srcOrd="0" destOrd="0" presId="urn:microsoft.com/office/officeart/2018/2/layout/IconLabelDescriptionList"/>
    <dgm:cxn modelId="{CFCA99A1-F44C-4779-95B2-D67199A82F02}" type="presOf" srcId="{DB8867AC-DC04-41F7-B2C0-584C51C22376}" destId="{2D7491AA-94E5-47ED-897A-1CC581C5237E}" srcOrd="0" destOrd="0" presId="urn:microsoft.com/office/officeart/2018/2/layout/IconLabelDescriptionList"/>
    <dgm:cxn modelId="{8DC0E1A1-639E-46EC-9D69-254667A728B6}" srcId="{7D7F648E-EE82-4592-A499-9EDB56962B3C}" destId="{2F27F723-DDF7-4312-A423-9D2562C2A1A5}" srcOrd="2" destOrd="0" parTransId="{23CBCDD3-2C67-48B8-88F6-B7B8E4CD75CA}" sibTransId="{E78DF289-1000-4D97-83E9-4D0B9C11BDCB}"/>
    <dgm:cxn modelId="{0508A716-4C66-4C44-A374-8615878FE224}" type="presParOf" srcId="{CF260A2F-05BA-4969-9834-B5FA6AF00DD3}" destId="{0F2C00DD-D536-4695-88FA-1E5D8FF424C7}" srcOrd="0" destOrd="0" presId="urn:microsoft.com/office/officeart/2018/2/layout/IconLabelDescriptionList"/>
    <dgm:cxn modelId="{DEBAEC5F-D25E-422F-A9A9-CBAFA298A854}" type="presParOf" srcId="{0F2C00DD-D536-4695-88FA-1E5D8FF424C7}" destId="{2DC7EB75-4CAE-4984-9C1C-E4C338300F18}" srcOrd="0" destOrd="0" presId="urn:microsoft.com/office/officeart/2018/2/layout/IconLabelDescriptionList"/>
    <dgm:cxn modelId="{AD8B431F-22D3-4D7C-BBE4-90B222D121B8}" type="presParOf" srcId="{0F2C00DD-D536-4695-88FA-1E5D8FF424C7}" destId="{E7A448B3-79DF-4FBD-96F8-EE27B4A8A653}" srcOrd="1" destOrd="0" presId="urn:microsoft.com/office/officeart/2018/2/layout/IconLabelDescriptionList"/>
    <dgm:cxn modelId="{6B8794DC-4F12-458C-9A81-4D9A4E96FE08}" type="presParOf" srcId="{0F2C00DD-D536-4695-88FA-1E5D8FF424C7}" destId="{B74EEE47-E23A-4825-8348-14B6E9AFC49C}" srcOrd="2" destOrd="0" presId="urn:microsoft.com/office/officeart/2018/2/layout/IconLabelDescriptionList"/>
    <dgm:cxn modelId="{F58AB826-16CC-4787-96D4-676F7B46F35F}" type="presParOf" srcId="{0F2C00DD-D536-4695-88FA-1E5D8FF424C7}" destId="{502D5241-BF40-4FC4-A986-D05F88A2F80A}" srcOrd="3" destOrd="0" presId="urn:microsoft.com/office/officeart/2018/2/layout/IconLabelDescriptionList"/>
    <dgm:cxn modelId="{419166D6-0941-49CB-866D-792274351C2C}" type="presParOf" srcId="{0F2C00DD-D536-4695-88FA-1E5D8FF424C7}" destId="{A2D64CFD-8C00-4393-B3A4-87BF0B4A2FAC}" srcOrd="4" destOrd="0" presId="urn:microsoft.com/office/officeart/2018/2/layout/IconLabelDescriptionList"/>
    <dgm:cxn modelId="{70579242-0A4A-4557-B610-261184D44DCF}" type="presParOf" srcId="{CF260A2F-05BA-4969-9834-B5FA6AF00DD3}" destId="{E8C180F3-425D-44F9-81A4-F5866AB7B558}" srcOrd="1" destOrd="0" presId="urn:microsoft.com/office/officeart/2018/2/layout/IconLabelDescriptionList"/>
    <dgm:cxn modelId="{1F339FFF-6410-4E55-A09D-560A9A0AA8F7}" type="presParOf" srcId="{CF260A2F-05BA-4969-9834-B5FA6AF00DD3}" destId="{E6CD5570-9052-494E-9624-702744CBC84D}" srcOrd="2" destOrd="0" presId="urn:microsoft.com/office/officeart/2018/2/layout/IconLabelDescriptionList"/>
    <dgm:cxn modelId="{43BA600B-CEB6-4A0B-AD92-B2967C96D227}" type="presParOf" srcId="{E6CD5570-9052-494E-9624-702744CBC84D}" destId="{A79D4BDE-D584-4371-A07A-7D5BECD8B52D}" srcOrd="0" destOrd="0" presId="urn:microsoft.com/office/officeart/2018/2/layout/IconLabelDescriptionList"/>
    <dgm:cxn modelId="{BA0E34DB-D17C-40AE-AA83-0DAA12791D0A}" type="presParOf" srcId="{E6CD5570-9052-494E-9624-702744CBC84D}" destId="{6F1AC8D9-6DBB-4AF6-82D2-548C31753D02}" srcOrd="1" destOrd="0" presId="urn:microsoft.com/office/officeart/2018/2/layout/IconLabelDescriptionList"/>
    <dgm:cxn modelId="{14875953-00E2-4222-B368-A2FD84AAA403}" type="presParOf" srcId="{E6CD5570-9052-494E-9624-702744CBC84D}" destId="{2D7491AA-94E5-47ED-897A-1CC581C5237E}" srcOrd="2" destOrd="0" presId="urn:microsoft.com/office/officeart/2018/2/layout/IconLabelDescriptionList"/>
    <dgm:cxn modelId="{FDC4B76E-DAB2-47F6-939C-43348965E84A}" type="presParOf" srcId="{E6CD5570-9052-494E-9624-702744CBC84D}" destId="{69769188-EC06-442B-A0A3-C0D47A3359FF}" srcOrd="3" destOrd="0" presId="urn:microsoft.com/office/officeart/2018/2/layout/IconLabelDescriptionList"/>
    <dgm:cxn modelId="{7EDF708A-8CAC-40DC-9C8C-1C0576638DB4}" type="presParOf" srcId="{E6CD5570-9052-494E-9624-702744CBC84D}" destId="{6B3D378B-E111-4F2A-A2EA-27A401FD9FA8}" srcOrd="4" destOrd="0" presId="urn:microsoft.com/office/officeart/2018/2/layout/IconLabelDescriptionList"/>
    <dgm:cxn modelId="{E3B24209-9629-43A4-994F-FDD3F537A408}" type="presParOf" srcId="{CF260A2F-05BA-4969-9834-B5FA6AF00DD3}" destId="{5F19870C-B4EE-4930-A433-5B8F5AC971C2}" srcOrd="3" destOrd="0" presId="urn:microsoft.com/office/officeart/2018/2/layout/IconLabelDescriptionList"/>
    <dgm:cxn modelId="{3DD29AA7-DBCF-4A64-9474-DD9CFAD53A03}" type="presParOf" srcId="{CF260A2F-05BA-4969-9834-B5FA6AF00DD3}" destId="{2B4819FC-FC6F-4D34-B2C6-083CA1ADBE5F}" srcOrd="4" destOrd="0" presId="urn:microsoft.com/office/officeart/2018/2/layout/IconLabelDescriptionList"/>
    <dgm:cxn modelId="{AFB5C59F-25BE-4E29-A463-638E933C5EDA}" type="presParOf" srcId="{2B4819FC-FC6F-4D34-B2C6-083CA1ADBE5F}" destId="{3CB8016B-19D3-4178-8250-751CD0733156}" srcOrd="0" destOrd="0" presId="urn:microsoft.com/office/officeart/2018/2/layout/IconLabelDescriptionList"/>
    <dgm:cxn modelId="{3A838C0F-5706-404C-A66A-E85E48CAB62F}" type="presParOf" srcId="{2B4819FC-FC6F-4D34-B2C6-083CA1ADBE5F}" destId="{A50F5366-DC4E-4F88-A664-144827DE344D}" srcOrd="1" destOrd="0" presId="urn:microsoft.com/office/officeart/2018/2/layout/IconLabelDescriptionList"/>
    <dgm:cxn modelId="{C681EB75-DDD2-44F3-ADDD-FB3489C3281A}" type="presParOf" srcId="{2B4819FC-FC6F-4D34-B2C6-083CA1ADBE5F}" destId="{A61CF1AF-421C-43AB-A718-F955D2A1F080}" srcOrd="2" destOrd="0" presId="urn:microsoft.com/office/officeart/2018/2/layout/IconLabelDescriptionList"/>
    <dgm:cxn modelId="{8C1BB754-DAD5-4FA1-B27C-D709F19A9D15}" type="presParOf" srcId="{2B4819FC-FC6F-4D34-B2C6-083CA1ADBE5F}" destId="{93FF0C54-43C2-4AF6-91A9-84538152135E}" srcOrd="3" destOrd="0" presId="urn:microsoft.com/office/officeart/2018/2/layout/IconLabelDescriptionList"/>
    <dgm:cxn modelId="{872296A8-5197-4C1B-BB84-6B1D32B2A08F}" type="presParOf" srcId="{2B4819FC-FC6F-4D34-B2C6-083CA1ADBE5F}" destId="{1C1AF5FC-1C1E-45DC-AF63-1808EC1EB328}" srcOrd="4" destOrd="0" presId="urn:microsoft.com/office/officeart/2018/2/layout/IconLabelDescriptionList"/>
    <dgm:cxn modelId="{83E601D2-3C68-4EF6-94C0-0F71C8702DE7}" type="presParOf" srcId="{CF260A2F-05BA-4969-9834-B5FA6AF00DD3}" destId="{3B4ECED6-5E69-4B62-994D-CCBABE933FD8}" srcOrd="5" destOrd="0" presId="urn:microsoft.com/office/officeart/2018/2/layout/IconLabelDescriptionList"/>
    <dgm:cxn modelId="{5457B852-FD29-4D38-80E4-3E0C3D5743AA}" type="presParOf" srcId="{CF260A2F-05BA-4969-9834-B5FA6AF00DD3}" destId="{076771CB-0BCD-4192-9E8E-F248263BB9AC}" srcOrd="6" destOrd="0" presId="urn:microsoft.com/office/officeart/2018/2/layout/IconLabelDescriptionList"/>
    <dgm:cxn modelId="{87532230-B3F2-4219-A5D9-A21265372BFA}" type="presParOf" srcId="{076771CB-0BCD-4192-9E8E-F248263BB9AC}" destId="{C954D511-EBD8-44B6-AC98-1E1AF35F4AF7}" srcOrd="0" destOrd="0" presId="urn:microsoft.com/office/officeart/2018/2/layout/IconLabelDescriptionList"/>
    <dgm:cxn modelId="{848A4ED7-CF38-462B-A267-685C521E8B4E}" type="presParOf" srcId="{076771CB-0BCD-4192-9E8E-F248263BB9AC}" destId="{82FCD3B1-0660-4CD4-A5F6-897EC4384AF7}" srcOrd="1" destOrd="0" presId="urn:microsoft.com/office/officeart/2018/2/layout/IconLabelDescriptionList"/>
    <dgm:cxn modelId="{9B51E5FF-0326-4AFA-9EE0-1055AB207656}" type="presParOf" srcId="{076771CB-0BCD-4192-9E8E-F248263BB9AC}" destId="{1F1F79B4-989B-4ED3-A902-8F66329B1AAE}" srcOrd="2" destOrd="0" presId="urn:microsoft.com/office/officeart/2018/2/layout/IconLabelDescriptionList"/>
    <dgm:cxn modelId="{9C6B7888-CA4E-4CA3-B8A7-A83D16782672}" type="presParOf" srcId="{076771CB-0BCD-4192-9E8E-F248263BB9AC}" destId="{B83AE8D1-5F6A-40A3-82C8-F9AF543CBB97}" srcOrd="3" destOrd="0" presId="urn:microsoft.com/office/officeart/2018/2/layout/IconLabelDescriptionList"/>
    <dgm:cxn modelId="{87D67304-4F8A-4D6C-A5A4-1C9162420DF8}" type="presParOf" srcId="{076771CB-0BCD-4192-9E8E-F248263BB9AC}" destId="{9A0D25FA-4DCE-4C53-9D5E-FBFC4D7ED8F8}"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7EB75-4CAE-4984-9C1C-E4C338300F18}">
      <dsp:nvSpPr>
        <dsp:cNvPr id="0" name=""/>
        <dsp:cNvSpPr/>
      </dsp:nvSpPr>
      <dsp:spPr>
        <a:xfrm>
          <a:off x="7555" y="341571"/>
          <a:ext cx="851976" cy="8519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4EEE47-E23A-4825-8348-14B6E9AFC49C}">
      <dsp:nvSpPr>
        <dsp:cNvPr id="0" name=""/>
        <dsp:cNvSpPr/>
      </dsp:nvSpPr>
      <dsp:spPr>
        <a:xfrm>
          <a:off x="7555" y="1328187"/>
          <a:ext cx="2434218" cy="1299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The Empirical CDF </a:t>
          </a:r>
          <a:r>
            <a:rPr lang="en-US" sz="1400" kern="1200"/>
            <a:t>represents the actual distribution of charges in the dataset.</a:t>
          </a:r>
        </a:p>
      </dsp:txBody>
      <dsp:txXfrm>
        <a:off x="7555" y="1328187"/>
        <a:ext cx="2434218" cy="1299480"/>
      </dsp:txXfrm>
    </dsp:sp>
    <dsp:sp modelId="{A2D64CFD-8C00-4393-B3A4-87BF0B4A2FAC}">
      <dsp:nvSpPr>
        <dsp:cNvPr id="0" name=""/>
        <dsp:cNvSpPr/>
      </dsp:nvSpPr>
      <dsp:spPr>
        <a:xfrm>
          <a:off x="7555" y="2690290"/>
          <a:ext cx="2434218" cy="782418"/>
        </a:xfrm>
        <a:prstGeom prst="rect">
          <a:avLst/>
        </a:prstGeom>
        <a:noFill/>
        <a:ln>
          <a:noFill/>
        </a:ln>
        <a:effectLst/>
      </dsp:spPr>
      <dsp:style>
        <a:lnRef idx="0">
          <a:scrgbClr r="0" g="0" b="0"/>
        </a:lnRef>
        <a:fillRef idx="0">
          <a:scrgbClr r="0" g="0" b="0"/>
        </a:fillRef>
        <a:effectRef idx="0">
          <a:scrgbClr r="0" g="0" b="0"/>
        </a:effectRef>
        <a:fontRef idx="minor"/>
      </dsp:style>
    </dsp:sp>
    <dsp:sp modelId="{A79D4BDE-D584-4371-A07A-7D5BECD8B52D}">
      <dsp:nvSpPr>
        <dsp:cNvPr id="0" name=""/>
        <dsp:cNvSpPr/>
      </dsp:nvSpPr>
      <dsp:spPr>
        <a:xfrm>
          <a:off x="2867762" y="341571"/>
          <a:ext cx="851976" cy="8519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D7491AA-94E5-47ED-897A-1CC581C5237E}">
      <dsp:nvSpPr>
        <dsp:cNvPr id="0" name=""/>
        <dsp:cNvSpPr/>
      </dsp:nvSpPr>
      <dsp:spPr>
        <a:xfrm>
          <a:off x="2867762" y="1328187"/>
          <a:ext cx="2434218" cy="1299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The </a:t>
          </a:r>
          <a:r>
            <a:rPr lang="en-US" sz="1400" b="1" kern="1200"/>
            <a:t>Fitted Normal CDF </a:t>
          </a:r>
          <a:r>
            <a:rPr lang="en-US" sz="1400" kern="1200"/>
            <a:t>provides a smoothed, analytical approximation of the charges distribution.</a:t>
          </a:r>
        </a:p>
      </dsp:txBody>
      <dsp:txXfrm>
        <a:off x="2867762" y="1328187"/>
        <a:ext cx="2434218" cy="1299480"/>
      </dsp:txXfrm>
    </dsp:sp>
    <dsp:sp modelId="{6B3D378B-E111-4F2A-A2EA-27A401FD9FA8}">
      <dsp:nvSpPr>
        <dsp:cNvPr id="0" name=""/>
        <dsp:cNvSpPr/>
      </dsp:nvSpPr>
      <dsp:spPr>
        <a:xfrm>
          <a:off x="2867762" y="2690290"/>
          <a:ext cx="2434218" cy="782418"/>
        </a:xfrm>
        <a:prstGeom prst="rect">
          <a:avLst/>
        </a:prstGeom>
        <a:noFill/>
        <a:ln>
          <a:noFill/>
        </a:ln>
        <a:effectLst/>
      </dsp:spPr>
      <dsp:style>
        <a:lnRef idx="0">
          <a:scrgbClr r="0" g="0" b="0"/>
        </a:lnRef>
        <a:fillRef idx="0">
          <a:scrgbClr r="0" g="0" b="0"/>
        </a:fillRef>
        <a:effectRef idx="0">
          <a:scrgbClr r="0" g="0" b="0"/>
        </a:effectRef>
        <a:fontRef idx="minor"/>
      </dsp:style>
    </dsp:sp>
    <dsp:sp modelId="{3CB8016B-19D3-4178-8250-751CD0733156}">
      <dsp:nvSpPr>
        <dsp:cNvPr id="0" name=""/>
        <dsp:cNvSpPr/>
      </dsp:nvSpPr>
      <dsp:spPr>
        <a:xfrm>
          <a:off x="5727969" y="251148"/>
          <a:ext cx="851976" cy="8519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61CF1AF-421C-43AB-A718-F955D2A1F080}">
      <dsp:nvSpPr>
        <dsp:cNvPr id="0" name=""/>
        <dsp:cNvSpPr/>
      </dsp:nvSpPr>
      <dsp:spPr>
        <a:xfrm>
          <a:off x="5727969" y="1245551"/>
          <a:ext cx="2434218" cy="1299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Deviations in Tails: </a:t>
          </a:r>
          <a:r>
            <a:rPr lang="en-US" sz="1400" kern="1200"/>
            <a:t>The normal model struggles to represent the extremes, reflecting real-world high medical expense outliers and the skew in the dataset.</a:t>
          </a:r>
        </a:p>
      </dsp:txBody>
      <dsp:txXfrm>
        <a:off x="5727969" y="1245551"/>
        <a:ext cx="2434218" cy="1299480"/>
      </dsp:txXfrm>
    </dsp:sp>
    <dsp:sp modelId="{1C1AF5FC-1C1E-45DC-AF63-1808EC1EB328}">
      <dsp:nvSpPr>
        <dsp:cNvPr id="0" name=""/>
        <dsp:cNvSpPr/>
      </dsp:nvSpPr>
      <dsp:spPr>
        <a:xfrm>
          <a:off x="5727969" y="2611276"/>
          <a:ext cx="2434218" cy="951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kern="1200" dirty="0"/>
            <a:t>The </a:t>
          </a:r>
          <a:r>
            <a:rPr lang="en-US" sz="1200" b="1" kern="1200" dirty="0"/>
            <a:t>Normal distribution </a:t>
          </a:r>
          <a:r>
            <a:rPr lang="en-US" sz="1200" kern="1200" dirty="0"/>
            <a:t>captures the general trend of charges, making it easier to analyze and model further. However, real-world complexities, such as high-cost outliers, require additional considerations to address deviations from the idealized normal model.</a:t>
          </a:r>
        </a:p>
      </dsp:txBody>
      <dsp:txXfrm>
        <a:off x="5727969" y="2611276"/>
        <a:ext cx="2434218" cy="951855"/>
      </dsp:txXfrm>
    </dsp:sp>
    <dsp:sp modelId="{C954D511-EBD8-44B6-AC98-1E1AF35F4AF7}">
      <dsp:nvSpPr>
        <dsp:cNvPr id="0" name=""/>
        <dsp:cNvSpPr/>
      </dsp:nvSpPr>
      <dsp:spPr>
        <a:xfrm>
          <a:off x="8588176" y="251148"/>
          <a:ext cx="851976" cy="8519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1F79B4-989B-4ED3-A902-8F66329B1AAE}">
      <dsp:nvSpPr>
        <dsp:cNvPr id="0" name=""/>
        <dsp:cNvSpPr/>
      </dsp:nvSpPr>
      <dsp:spPr>
        <a:xfrm>
          <a:off x="8588176" y="1245551"/>
          <a:ext cx="2434218" cy="1299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Relevance to the Dataset:  While useful for analysis, this model highlights the need for advanced methods to account for skewed and complex data patterns in medical expenses.</a:t>
          </a:r>
        </a:p>
      </dsp:txBody>
      <dsp:txXfrm>
        <a:off x="8588176" y="1245551"/>
        <a:ext cx="2434218" cy="1299480"/>
      </dsp:txXfrm>
    </dsp:sp>
    <dsp:sp modelId="{9A0D25FA-4DCE-4C53-9D5E-FBFC4D7ED8F8}">
      <dsp:nvSpPr>
        <dsp:cNvPr id="0" name=""/>
        <dsp:cNvSpPr/>
      </dsp:nvSpPr>
      <dsp:spPr>
        <a:xfrm>
          <a:off x="8588176" y="2611276"/>
          <a:ext cx="2434218" cy="95185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11/13/2024</a:t>
            </a:fld>
            <a:endParaRPr lang="en-US" dirty="0"/>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dirty="0"/>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11/13/2024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a:t>
            </a:fld>
            <a:endParaRPr lang="en-US" dirty="0"/>
          </a:p>
        </p:txBody>
      </p:sp>
    </p:spTree>
    <p:extLst>
      <p:ext uri="{BB962C8B-B14F-4D97-AF65-F5344CB8AC3E}">
        <p14:creationId xmlns:p14="http://schemas.microsoft.com/office/powerpoint/2010/main" val="1983523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12</a:t>
            </a:fld>
            <a:endParaRPr lang="en-US" dirty="0"/>
          </a:p>
        </p:txBody>
      </p:sp>
    </p:spTree>
    <p:extLst>
      <p:ext uri="{BB962C8B-B14F-4D97-AF65-F5344CB8AC3E}">
        <p14:creationId xmlns:p14="http://schemas.microsoft.com/office/powerpoint/2010/main" val="1039793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FAA92-FAE9-EBB5-6436-F9250E2F39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77E8B9-8D5D-9886-2ACA-BE0E468A35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65AB1D-3038-6EF7-7C15-227E59CA99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CC8E67-C0BB-879A-355E-BC2D209DF626}"/>
              </a:ext>
            </a:extLst>
          </p:cNvPr>
          <p:cNvSpPr>
            <a:spLocks noGrp="1"/>
          </p:cNvSpPr>
          <p:nvPr>
            <p:ph type="sldNum" sz="quarter" idx="5"/>
          </p:nvPr>
        </p:nvSpPr>
        <p:spPr/>
        <p:txBody>
          <a:bodyPr/>
          <a:lstStyle/>
          <a:p>
            <a:fld id="{B63359F2-43EF-4812-9DC0-98C0B1A40681}" type="slidenum">
              <a:rPr lang="en-US" smtClean="0"/>
              <a:t>13</a:t>
            </a:fld>
            <a:endParaRPr lang="en-US" dirty="0"/>
          </a:p>
        </p:txBody>
      </p:sp>
    </p:spTree>
    <p:extLst>
      <p:ext uri="{BB962C8B-B14F-4D97-AF65-F5344CB8AC3E}">
        <p14:creationId xmlns:p14="http://schemas.microsoft.com/office/powerpoint/2010/main" val="2193446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3E8AC-7A6D-3F9D-BF80-D59E694DE7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A5FBAA-362F-261D-C243-A43A7C5CC3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0326DC-380D-C27E-B64E-BF28D194ECC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BCD431-A433-1B2D-AFAC-FD3D46AE446E}"/>
              </a:ext>
            </a:extLst>
          </p:cNvPr>
          <p:cNvSpPr>
            <a:spLocks noGrp="1"/>
          </p:cNvSpPr>
          <p:nvPr>
            <p:ph type="sldNum" sz="quarter" idx="5"/>
          </p:nvPr>
        </p:nvSpPr>
        <p:spPr/>
        <p:txBody>
          <a:bodyPr/>
          <a:lstStyle/>
          <a:p>
            <a:fld id="{B63359F2-43EF-4812-9DC0-98C0B1A40681}" type="slidenum">
              <a:rPr lang="en-US" smtClean="0"/>
              <a:t>14</a:t>
            </a:fld>
            <a:endParaRPr lang="en-US" dirty="0"/>
          </a:p>
        </p:txBody>
      </p:sp>
    </p:spTree>
    <p:extLst>
      <p:ext uri="{BB962C8B-B14F-4D97-AF65-F5344CB8AC3E}">
        <p14:creationId xmlns:p14="http://schemas.microsoft.com/office/powerpoint/2010/main" val="48620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B6325-5B1B-AA4A-C29B-278C1A94F9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B52C7E-D1AC-2802-DF55-571D8E706D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AE03D3-DA93-08BB-9749-08BB8A7C451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9DA5E5F-E673-187A-4880-F344104715FF}"/>
              </a:ext>
            </a:extLst>
          </p:cNvPr>
          <p:cNvSpPr>
            <a:spLocks noGrp="1"/>
          </p:cNvSpPr>
          <p:nvPr>
            <p:ph type="sldNum" sz="quarter" idx="5"/>
          </p:nvPr>
        </p:nvSpPr>
        <p:spPr/>
        <p:txBody>
          <a:bodyPr/>
          <a:lstStyle/>
          <a:p>
            <a:fld id="{B63359F2-43EF-4812-9DC0-98C0B1A40681}" type="slidenum">
              <a:rPr lang="en-US" smtClean="0"/>
              <a:t>15</a:t>
            </a:fld>
            <a:endParaRPr lang="en-US" dirty="0"/>
          </a:p>
        </p:txBody>
      </p:sp>
    </p:spTree>
    <p:extLst>
      <p:ext uri="{BB962C8B-B14F-4D97-AF65-F5344CB8AC3E}">
        <p14:creationId xmlns:p14="http://schemas.microsoft.com/office/powerpoint/2010/main" val="3091338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16</a:t>
            </a:fld>
            <a:endParaRPr lang="en-US" dirty="0"/>
          </a:p>
        </p:txBody>
      </p:sp>
    </p:spTree>
    <p:extLst>
      <p:ext uri="{BB962C8B-B14F-4D97-AF65-F5344CB8AC3E}">
        <p14:creationId xmlns:p14="http://schemas.microsoft.com/office/powerpoint/2010/main" val="3690289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9ADB8-CAA9-76D9-9735-77BF0DE5E9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4DC1AA-FD4E-65B9-E682-1214313310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A3B51E-D178-A94A-07F2-40A751A63FE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5B34F6-7E36-D018-E143-BFDA7AC75DD9}"/>
              </a:ext>
            </a:extLst>
          </p:cNvPr>
          <p:cNvSpPr>
            <a:spLocks noGrp="1"/>
          </p:cNvSpPr>
          <p:nvPr>
            <p:ph type="sldNum" sz="quarter" idx="5"/>
          </p:nvPr>
        </p:nvSpPr>
        <p:spPr/>
        <p:txBody>
          <a:bodyPr/>
          <a:lstStyle/>
          <a:p>
            <a:fld id="{B63359F2-43EF-4812-9DC0-98C0B1A40681}" type="slidenum">
              <a:rPr lang="en-US" smtClean="0"/>
              <a:t>17</a:t>
            </a:fld>
            <a:endParaRPr lang="en-US" dirty="0"/>
          </a:p>
        </p:txBody>
      </p:sp>
    </p:spTree>
    <p:extLst>
      <p:ext uri="{BB962C8B-B14F-4D97-AF65-F5344CB8AC3E}">
        <p14:creationId xmlns:p14="http://schemas.microsoft.com/office/powerpoint/2010/main" val="1556038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98505B-F4F6-30FB-6A5C-35C3674367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831A54-ADFE-2E28-3C23-F1627CC4D7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FE7524-1096-FBFE-AD04-A4E5C8E44BB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AC2B3F-7067-BF64-556E-68636692C6E8}"/>
              </a:ext>
            </a:extLst>
          </p:cNvPr>
          <p:cNvSpPr>
            <a:spLocks noGrp="1"/>
          </p:cNvSpPr>
          <p:nvPr>
            <p:ph type="sldNum" sz="quarter" idx="5"/>
          </p:nvPr>
        </p:nvSpPr>
        <p:spPr/>
        <p:txBody>
          <a:bodyPr/>
          <a:lstStyle/>
          <a:p>
            <a:fld id="{B63359F2-43EF-4812-9DC0-98C0B1A40681}" type="slidenum">
              <a:rPr lang="en-US" smtClean="0"/>
              <a:t>18</a:t>
            </a:fld>
            <a:endParaRPr lang="en-US" dirty="0"/>
          </a:p>
        </p:txBody>
      </p:sp>
    </p:spTree>
    <p:extLst>
      <p:ext uri="{BB962C8B-B14F-4D97-AF65-F5344CB8AC3E}">
        <p14:creationId xmlns:p14="http://schemas.microsoft.com/office/powerpoint/2010/main" val="2063870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756A5-D9D6-9BE3-1A93-9AC2E6DFE0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070EE1-5B8A-51C6-6326-C1C5BE2BA4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F486E2-6101-1D33-759D-98973FE978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F84BCCF-E1FC-0FFB-1495-6311B7261CA5}"/>
              </a:ext>
            </a:extLst>
          </p:cNvPr>
          <p:cNvSpPr>
            <a:spLocks noGrp="1"/>
          </p:cNvSpPr>
          <p:nvPr>
            <p:ph type="sldNum" sz="quarter" idx="5"/>
          </p:nvPr>
        </p:nvSpPr>
        <p:spPr/>
        <p:txBody>
          <a:bodyPr/>
          <a:lstStyle/>
          <a:p>
            <a:fld id="{B63359F2-43EF-4812-9DC0-98C0B1A40681}" type="slidenum">
              <a:rPr lang="en-US" smtClean="0"/>
              <a:t>19</a:t>
            </a:fld>
            <a:endParaRPr lang="en-US" dirty="0"/>
          </a:p>
        </p:txBody>
      </p:sp>
    </p:spTree>
    <p:extLst>
      <p:ext uri="{BB962C8B-B14F-4D97-AF65-F5344CB8AC3E}">
        <p14:creationId xmlns:p14="http://schemas.microsoft.com/office/powerpoint/2010/main" val="37885587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3DBD1-F79B-017F-F3F4-5AAF25879F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F63873-5310-D3B6-1895-90AF90154E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92D769-17C6-76B1-35FB-91560A813D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55B029C-A764-73D4-C126-96DD7E49F2D6}"/>
              </a:ext>
            </a:extLst>
          </p:cNvPr>
          <p:cNvSpPr>
            <a:spLocks noGrp="1"/>
          </p:cNvSpPr>
          <p:nvPr>
            <p:ph type="sldNum" sz="quarter" idx="5"/>
          </p:nvPr>
        </p:nvSpPr>
        <p:spPr/>
        <p:txBody>
          <a:bodyPr/>
          <a:lstStyle/>
          <a:p>
            <a:fld id="{B63359F2-43EF-4812-9DC0-98C0B1A40681}" type="slidenum">
              <a:rPr lang="en-US" smtClean="0"/>
              <a:t>20</a:t>
            </a:fld>
            <a:endParaRPr lang="en-US" dirty="0"/>
          </a:p>
        </p:txBody>
      </p:sp>
    </p:spTree>
    <p:extLst>
      <p:ext uri="{BB962C8B-B14F-4D97-AF65-F5344CB8AC3E}">
        <p14:creationId xmlns:p14="http://schemas.microsoft.com/office/powerpoint/2010/main" val="1725187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25</a:t>
            </a:fld>
            <a:endParaRPr lang="en-US" dirty="0"/>
          </a:p>
        </p:txBody>
      </p:sp>
    </p:spTree>
    <p:extLst>
      <p:ext uri="{BB962C8B-B14F-4D97-AF65-F5344CB8AC3E}">
        <p14:creationId xmlns:p14="http://schemas.microsoft.com/office/powerpoint/2010/main" val="35529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2</a:t>
            </a:fld>
            <a:endParaRPr lang="en-US" dirty="0"/>
          </a:p>
        </p:txBody>
      </p:sp>
    </p:spTree>
    <p:extLst>
      <p:ext uri="{BB962C8B-B14F-4D97-AF65-F5344CB8AC3E}">
        <p14:creationId xmlns:p14="http://schemas.microsoft.com/office/powerpoint/2010/main" val="3946574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4CCC4-2057-0203-C591-FBCA99681C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E33C54-1CAE-4BCF-E2DD-182143A811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4F157C-EA3E-9EA5-3CFF-B968C165E7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872DF4-F218-B532-C24D-5B170009CC8D}"/>
              </a:ext>
            </a:extLst>
          </p:cNvPr>
          <p:cNvSpPr>
            <a:spLocks noGrp="1"/>
          </p:cNvSpPr>
          <p:nvPr>
            <p:ph type="sldNum" sz="quarter" idx="5"/>
          </p:nvPr>
        </p:nvSpPr>
        <p:spPr/>
        <p:txBody>
          <a:bodyPr/>
          <a:lstStyle/>
          <a:p>
            <a:fld id="{B63359F2-43EF-4812-9DC0-98C0B1A40681}" type="slidenum">
              <a:rPr lang="en-US" smtClean="0"/>
              <a:t>5</a:t>
            </a:fld>
            <a:endParaRPr lang="en-US" dirty="0"/>
          </a:p>
        </p:txBody>
      </p:sp>
    </p:spTree>
    <p:extLst>
      <p:ext uri="{BB962C8B-B14F-4D97-AF65-F5344CB8AC3E}">
        <p14:creationId xmlns:p14="http://schemas.microsoft.com/office/powerpoint/2010/main" val="1604296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1F706-10D5-7043-13F9-187D7929CF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A6BBF3-299E-E783-7F77-830E334D88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B87457-D457-4792-3F7F-F99774121BD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ED29DE6-ECB3-6933-E7EB-6D67536B5BFB}"/>
              </a:ext>
            </a:extLst>
          </p:cNvPr>
          <p:cNvSpPr>
            <a:spLocks noGrp="1"/>
          </p:cNvSpPr>
          <p:nvPr>
            <p:ph type="sldNum" sz="quarter" idx="5"/>
          </p:nvPr>
        </p:nvSpPr>
        <p:spPr/>
        <p:txBody>
          <a:bodyPr/>
          <a:lstStyle/>
          <a:p>
            <a:fld id="{B63359F2-43EF-4812-9DC0-98C0B1A40681}" type="slidenum">
              <a:rPr lang="en-US" smtClean="0"/>
              <a:t>6</a:t>
            </a:fld>
            <a:endParaRPr lang="en-US" dirty="0"/>
          </a:p>
        </p:txBody>
      </p:sp>
    </p:spTree>
    <p:extLst>
      <p:ext uri="{BB962C8B-B14F-4D97-AF65-F5344CB8AC3E}">
        <p14:creationId xmlns:p14="http://schemas.microsoft.com/office/powerpoint/2010/main" val="3023892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491D8-AE1A-9F4C-1909-D35C807FE9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8004D1-8319-8AAB-D40C-98377A73B8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984AB4-BF9B-E6A1-0CC5-1D42A2F079D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451B569-FD70-E999-1085-3FC77D07FEAC}"/>
              </a:ext>
            </a:extLst>
          </p:cNvPr>
          <p:cNvSpPr>
            <a:spLocks noGrp="1"/>
          </p:cNvSpPr>
          <p:nvPr>
            <p:ph type="sldNum" sz="quarter" idx="5"/>
          </p:nvPr>
        </p:nvSpPr>
        <p:spPr/>
        <p:txBody>
          <a:bodyPr/>
          <a:lstStyle/>
          <a:p>
            <a:fld id="{B63359F2-43EF-4812-9DC0-98C0B1A40681}" type="slidenum">
              <a:rPr lang="en-US" smtClean="0"/>
              <a:t>7</a:t>
            </a:fld>
            <a:endParaRPr lang="en-US" dirty="0"/>
          </a:p>
        </p:txBody>
      </p:sp>
    </p:spTree>
    <p:extLst>
      <p:ext uri="{BB962C8B-B14F-4D97-AF65-F5344CB8AC3E}">
        <p14:creationId xmlns:p14="http://schemas.microsoft.com/office/powerpoint/2010/main" val="700839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A4EDF-B160-2CB1-7F2D-25AEC1920A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489183-5418-8606-8B4F-5AE4F0348E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2A0265-B4F9-B401-560A-75E2AC0679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CA1E83-D846-079E-50AC-88682E893502}"/>
              </a:ext>
            </a:extLst>
          </p:cNvPr>
          <p:cNvSpPr>
            <a:spLocks noGrp="1"/>
          </p:cNvSpPr>
          <p:nvPr>
            <p:ph type="sldNum" sz="quarter" idx="5"/>
          </p:nvPr>
        </p:nvSpPr>
        <p:spPr/>
        <p:txBody>
          <a:bodyPr/>
          <a:lstStyle/>
          <a:p>
            <a:fld id="{B63359F2-43EF-4812-9DC0-98C0B1A40681}" type="slidenum">
              <a:rPr lang="en-US" smtClean="0"/>
              <a:t>8</a:t>
            </a:fld>
            <a:endParaRPr lang="en-US" dirty="0"/>
          </a:p>
        </p:txBody>
      </p:sp>
    </p:spTree>
    <p:extLst>
      <p:ext uri="{BB962C8B-B14F-4D97-AF65-F5344CB8AC3E}">
        <p14:creationId xmlns:p14="http://schemas.microsoft.com/office/powerpoint/2010/main" val="3064421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9FD31-DFBF-774F-B118-66A8E3E974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E32531-88DD-A636-70C4-5DCB2C5567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0A8672-55B9-1107-9974-A2B3BA7672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6E14D3-4668-9C70-876B-84D458F27421}"/>
              </a:ext>
            </a:extLst>
          </p:cNvPr>
          <p:cNvSpPr>
            <a:spLocks noGrp="1"/>
          </p:cNvSpPr>
          <p:nvPr>
            <p:ph type="sldNum" sz="quarter" idx="5"/>
          </p:nvPr>
        </p:nvSpPr>
        <p:spPr/>
        <p:txBody>
          <a:bodyPr/>
          <a:lstStyle/>
          <a:p>
            <a:fld id="{B63359F2-43EF-4812-9DC0-98C0B1A40681}" type="slidenum">
              <a:rPr lang="en-US" smtClean="0"/>
              <a:t>9</a:t>
            </a:fld>
            <a:endParaRPr lang="en-US" dirty="0"/>
          </a:p>
        </p:txBody>
      </p:sp>
    </p:spTree>
    <p:extLst>
      <p:ext uri="{BB962C8B-B14F-4D97-AF65-F5344CB8AC3E}">
        <p14:creationId xmlns:p14="http://schemas.microsoft.com/office/powerpoint/2010/main" val="3192386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10</a:t>
            </a:fld>
            <a:endParaRPr lang="en-US" dirty="0"/>
          </a:p>
        </p:txBody>
      </p:sp>
    </p:spTree>
    <p:extLst>
      <p:ext uri="{BB962C8B-B14F-4D97-AF65-F5344CB8AC3E}">
        <p14:creationId xmlns:p14="http://schemas.microsoft.com/office/powerpoint/2010/main" val="1657027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5CFD0-0DA6-38B9-478A-F8B8A0F021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E933B7-FFF7-CA99-4683-8AE2B6FF44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0E7587-6F53-C967-37D4-6102854FD5D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64BA99C-EF33-9115-268E-261CAFE7C6A0}"/>
              </a:ext>
            </a:extLst>
          </p:cNvPr>
          <p:cNvSpPr>
            <a:spLocks noGrp="1"/>
          </p:cNvSpPr>
          <p:nvPr>
            <p:ph type="sldNum" sz="quarter" idx="5"/>
          </p:nvPr>
        </p:nvSpPr>
        <p:spPr/>
        <p:txBody>
          <a:bodyPr/>
          <a:lstStyle/>
          <a:p>
            <a:fld id="{B63359F2-43EF-4812-9DC0-98C0B1A40681}" type="slidenum">
              <a:rPr lang="en-US" smtClean="0"/>
              <a:t>11</a:t>
            </a:fld>
            <a:endParaRPr lang="en-US" dirty="0"/>
          </a:p>
        </p:txBody>
      </p:sp>
    </p:spTree>
    <p:extLst>
      <p:ext uri="{BB962C8B-B14F-4D97-AF65-F5344CB8AC3E}">
        <p14:creationId xmlns:p14="http://schemas.microsoft.com/office/powerpoint/2010/main" val="363993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66615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87330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3988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hasCustomPrompt="1"/>
          </p:nvPr>
        </p:nvSpPr>
        <p:spPr>
          <a:xfrm>
            <a:off x="457200" y="1070901"/>
            <a:ext cx="11265407" cy="1499616"/>
          </a:xfrm>
        </p:spPr>
        <p:txBody>
          <a:bodyPr>
            <a:noAutofit/>
          </a:bodyPr>
          <a:lstStyle>
            <a:lvl1pPr>
              <a:defRPr/>
            </a:lvl1pPr>
          </a:lstStyle>
          <a:p>
            <a:r>
              <a:rPr lang="en-US" dirty="0"/>
              <a:t>Click to add title</a:t>
            </a:r>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hasCustomPrompt="1"/>
          </p:nvPr>
        </p:nvSpPr>
        <p:spPr>
          <a:xfrm>
            <a:off x="448055" y="3103684"/>
            <a:ext cx="11274551" cy="3287971"/>
          </a:xfrm>
          <a:solidFill>
            <a:schemeClr val="accent2"/>
          </a:solidFill>
        </p:spPr>
        <p:txBody>
          <a:bodyPr anchor="t" anchorCtr="0">
            <a:normAutofit/>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228195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hasCustomPrompt="1"/>
          </p:nvPr>
        </p:nvSpPr>
        <p:spPr>
          <a:xfrm>
            <a:off x="449580" y="4423702"/>
            <a:ext cx="11292839" cy="1550378"/>
          </a:xfrm>
        </p:spPr>
        <p:txBody>
          <a:bodyPr>
            <a:noAutofit/>
          </a:bodyPr>
          <a:lstStyle>
            <a:lvl1pPr algn="ctr">
              <a:defRPr/>
            </a:lvl1pPr>
          </a:lstStyle>
          <a:p>
            <a:r>
              <a:rPr lang="en-US" dirty="0"/>
              <a:t>Click to add title</a:t>
            </a:r>
          </a:p>
        </p:txBody>
      </p:sp>
      <p:sp>
        <p:nvSpPr>
          <p:cNvPr id="3" name="Picture Placeholder 2">
            <a:extLst>
              <a:ext uri="{FF2B5EF4-FFF2-40B4-BE49-F238E27FC236}">
                <a16:creationId xmlns:a16="http://schemas.microsoft.com/office/drawing/2014/main" id="{D528BC27-38F1-47F3-EC35-7DD8B88A7533}"/>
              </a:ext>
            </a:extLst>
          </p:cNvPr>
          <p:cNvSpPr>
            <a:spLocks noGrp="1"/>
          </p:cNvSpPr>
          <p:nvPr>
            <p:ph type="pic" sz="quarter" idx="13" hasCustomPrompt="1"/>
          </p:nvPr>
        </p:nvSpPr>
        <p:spPr>
          <a:xfrm>
            <a:off x="449580" y="705104"/>
            <a:ext cx="11292840" cy="3643376"/>
          </a:xfrm>
          <a:custGeom>
            <a:avLst/>
            <a:gdLst>
              <a:gd name="connsiteX0" fmla="*/ 7593576 w 11292840"/>
              <a:gd name="connsiteY0" fmla="*/ 0 h 3643376"/>
              <a:gd name="connsiteX1" fmla="*/ 11292840 w 11292840"/>
              <a:gd name="connsiteY1" fmla="*/ 0 h 3643376"/>
              <a:gd name="connsiteX2" fmla="*/ 11292840 w 11292840"/>
              <a:gd name="connsiteY2" fmla="*/ 3643376 h 3643376"/>
              <a:gd name="connsiteX3" fmla="*/ 7593576 w 11292840"/>
              <a:gd name="connsiteY3" fmla="*/ 3643376 h 3643376"/>
              <a:gd name="connsiteX4" fmla="*/ 0 w 11292840"/>
              <a:gd name="connsiteY4" fmla="*/ 0 h 3643376"/>
              <a:gd name="connsiteX5" fmla="*/ 7489667 w 11292840"/>
              <a:gd name="connsiteY5" fmla="*/ 0 h 3643376"/>
              <a:gd name="connsiteX6" fmla="*/ 7489667 w 11292840"/>
              <a:gd name="connsiteY6" fmla="*/ 3643376 h 3643376"/>
              <a:gd name="connsiteX7" fmla="*/ 0 w 11292840"/>
              <a:gd name="connsiteY7" fmla="*/ 3643376 h 364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2840" h="3643376">
                <a:moveTo>
                  <a:pt x="7593576" y="0"/>
                </a:moveTo>
                <a:lnTo>
                  <a:pt x="11292840" y="0"/>
                </a:lnTo>
                <a:lnTo>
                  <a:pt x="11292840" y="3643376"/>
                </a:lnTo>
                <a:lnTo>
                  <a:pt x="7593576" y="3643376"/>
                </a:lnTo>
                <a:close/>
                <a:moveTo>
                  <a:pt x="0" y="0"/>
                </a:moveTo>
                <a:lnTo>
                  <a:pt x="7489667" y="0"/>
                </a:lnTo>
                <a:lnTo>
                  <a:pt x="7489667" y="3643376"/>
                </a:lnTo>
                <a:lnTo>
                  <a:pt x="0" y="3643376"/>
                </a:lnTo>
                <a:close/>
              </a:path>
            </a:pathLst>
          </a:custGeom>
          <a:solidFill>
            <a:schemeClr val="accent2"/>
          </a:solidFill>
        </p:spPr>
        <p:txBody>
          <a:bodyPr wrap="square" anchor="t">
            <a:noAutofit/>
          </a:bodyPr>
          <a:lstStyle>
            <a:lvl1pPr marL="0" indent="0" algn="ctr">
              <a:buNone/>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dirty="0"/>
              <a:t>Click to add picture</a:t>
            </a:r>
          </a:p>
          <a:p>
            <a:endParaRPr lang="en-US" dirty="0"/>
          </a:p>
        </p:txBody>
      </p:sp>
    </p:spTree>
    <p:extLst>
      <p:ext uri="{BB962C8B-B14F-4D97-AF65-F5344CB8AC3E}">
        <p14:creationId xmlns:p14="http://schemas.microsoft.com/office/powerpoint/2010/main" val="625334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subtitle + pictur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436882" y="629920"/>
            <a:ext cx="3606800" cy="2809240"/>
          </a:xfrm>
        </p:spPr>
        <p:txBody>
          <a:bodyPr anchor="b">
            <a:noAutofit/>
          </a:bodyPr>
          <a:lstStyle>
            <a:lvl1pPr algn="l">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436881" y="3698240"/>
            <a:ext cx="3606800" cy="2271076"/>
          </a:xfrm>
        </p:spPr>
        <p:txBody>
          <a:bodyPr anchor="t">
            <a:no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a:xfrm>
            <a:off x="10702608" y="6423914"/>
            <a:ext cx="1052510" cy="365125"/>
          </a:xfrm>
        </p:spPr>
        <p:txBody>
          <a:bodyPr/>
          <a:lstStyle/>
          <a:p>
            <a:fld id="{CBD12358-51D2-46B3-9BDE-DF29528B9454}" type="slidenum">
              <a:rPr lang="en-US" smtClean="0"/>
              <a:t>‹#›</a:t>
            </a:fld>
            <a:endParaRPr lang="en-US" dirty="0"/>
          </a:p>
        </p:txBody>
      </p:sp>
      <p:sp>
        <p:nvSpPr>
          <p:cNvPr id="9" name="Picture Placeholder 8">
            <a:extLst>
              <a:ext uri="{FF2B5EF4-FFF2-40B4-BE49-F238E27FC236}">
                <a16:creationId xmlns:a16="http://schemas.microsoft.com/office/drawing/2014/main" id="{454FD2A1-D363-7C44-2A72-54E8B397D31A}"/>
              </a:ext>
            </a:extLst>
          </p:cNvPr>
          <p:cNvSpPr>
            <a:spLocks noGrp="1"/>
          </p:cNvSpPr>
          <p:nvPr>
            <p:ph type="pic" sz="quarter" idx="13"/>
          </p:nvPr>
        </p:nvSpPr>
        <p:spPr>
          <a:xfrm>
            <a:off x="4236720" y="650240"/>
            <a:ext cx="7518398" cy="5713918"/>
          </a:xfrm>
          <a:custGeom>
            <a:avLst/>
            <a:gdLst>
              <a:gd name="connsiteX0" fmla="*/ 3806436 w 7518398"/>
              <a:gd name="connsiteY0" fmla="*/ 4479475 h 5713918"/>
              <a:gd name="connsiteX1" fmla="*/ 7518398 w 7518398"/>
              <a:gd name="connsiteY1" fmla="*/ 4479475 h 5713918"/>
              <a:gd name="connsiteX2" fmla="*/ 7518398 w 7518398"/>
              <a:gd name="connsiteY2" fmla="*/ 5713918 h 5713918"/>
              <a:gd name="connsiteX3" fmla="*/ 3806436 w 7518398"/>
              <a:gd name="connsiteY3" fmla="*/ 5713918 h 5713918"/>
              <a:gd name="connsiteX4" fmla="*/ 0 w 7518398"/>
              <a:gd name="connsiteY4" fmla="*/ 4479475 h 5713918"/>
              <a:gd name="connsiteX5" fmla="*/ 3702527 w 7518398"/>
              <a:gd name="connsiteY5" fmla="*/ 4479475 h 5713918"/>
              <a:gd name="connsiteX6" fmla="*/ 3702527 w 7518398"/>
              <a:gd name="connsiteY6" fmla="*/ 5713918 h 5713918"/>
              <a:gd name="connsiteX7" fmla="*/ 0 w 7518398"/>
              <a:gd name="connsiteY7" fmla="*/ 5713918 h 5713918"/>
              <a:gd name="connsiteX8" fmla="*/ 3806436 w 7518398"/>
              <a:gd name="connsiteY8" fmla="*/ 0 h 5713918"/>
              <a:gd name="connsiteX9" fmla="*/ 7518398 w 7518398"/>
              <a:gd name="connsiteY9" fmla="*/ 0 h 5713918"/>
              <a:gd name="connsiteX10" fmla="*/ 7518398 w 7518398"/>
              <a:gd name="connsiteY10" fmla="*/ 4379183 h 5713918"/>
              <a:gd name="connsiteX11" fmla="*/ 3806436 w 7518398"/>
              <a:gd name="connsiteY11" fmla="*/ 4379183 h 5713918"/>
              <a:gd name="connsiteX12" fmla="*/ 0 w 7518398"/>
              <a:gd name="connsiteY12" fmla="*/ 0 h 5713918"/>
              <a:gd name="connsiteX13" fmla="*/ 3702527 w 7518398"/>
              <a:gd name="connsiteY13" fmla="*/ 0 h 5713918"/>
              <a:gd name="connsiteX14" fmla="*/ 3702527 w 7518398"/>
              <a:gd name="connsiteY14" fmla="*/ 4379183 h 5713918"/>
              <a:gd name="connsiteX15" fmla="*/ 0 w 7518398"/>
              <a:gd name="connsiteY15" fmla="*/ 4379183 h 571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18398" h="5713918">
                <a:moveTo>
                  <a:pt x="3806436" y="4479475"/>
                </a:moveTo>
                <a:lnTo>
                  <a:pt x="7518398" y="4479475"/>
                </a:lnTo>
                <a:lnTo>
                  <a:pt x="7518398" y="5713918"/>
                </a:lnTo>
                <a:lnTo>
                  <a:pt x="3806436" y="5713918"/>
                </a:lnTo>
                <a:close/>
                <a:moveTo>
                  <a:pt x="0" y="4479475"/>
                </a:moveTo>
                <a:lnTo>
                  <a:pt x="3702527" y="4479475"/>
                </a:lnTo>
                <a:lnTo>
                  <a:pt x="3702527" y="5713918"/>
                </a:lnTo>
                <a:lnTo>
                  <a:pt x="0" y="5713918"/>
                </a:lnTo>
                <a:close/>
                <a:moveTo>
                  <a:pt x="3806436" y="0"/>
                </a:moveTo>
                <a:lnTo>
                  <a:pt x="7518398" y="0"/>
                </a:lnTo>
                <a:lnTo>
                  <a:pt x="7518398" y="4379183"/>
                </a:lnTo>
                <a:lnTo>
                  <a:pt x="3806436" y="4379183"/>
                </a:lnTo>
                <a:close/>
                <a:moveTo>
                  <a:pt x="0" y="0"/>
                </a:moveTo>
                <a:lnTo>
                  <a:pt x="3702527" y="0"/>
                </a:lnTo>
                <a:lnTo>
                  <a:pt x="3702527" y="4379183"/>
                </a:lnTo>
                <a:lnTo>
                  <a:pt x="0" y="4379183"/>
                </a:lnTo>
                <a:close/>
              </a:path>
            </a:pathLst>
          </a:custGeom>
          <a:solidFill>
            <a:schemeClr val="accent2"/>
          </a:solidFill>
        </p:spPr>
        <p:txBody>
          <a:bodyPr wrap="square" anchor="t">
            <a:noAutofit/>
          </a:bodyPr>
          <a:lstStyle/>
          <a:p>
            <a:r>
              <a:rPr lang="en-US"/>
              <a:t>Click icon to add picture</a:t>
            </a:r>
            <a:endParaRPr lang="en-US" dirty="0"/>
          </a:p>
        </p:txBody>
      </p:sp>
    </p:spTree>
    <p:extLst>
      <p:ext uri="{BB962C8B-B14F-4D97-AF65-F5344CB8AC3E}">
        <p14:creationId xmlns:p14="http://schemas.microsoft.com/office/powerpoint/2010/main" val="3735779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524000" y="1143000"/>
            <a:ext cx="9144000" cy="2585720"/>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1524000" y="3799840"/>
            <a:ext cx="9144000" cy="2052320"/>
          </a:xfrm>
        </p:spPr>
        <p:txBody>
          <a:bodyPr anchor="t">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29685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90880"/>
            <a:ext cx="11267440" cy="1143000"/>
          </a:xfrm>
        </p:spPr>
        <p:txBody>
          <a:bodyPr/>
          <a:lstStyle>
            <a:lvl1pPr>
              <a:defRPr/>
            </a:lvl1pPr>
          </a:lstStyle>
          <a:p>
            <a:r>
              <a:rPr lang="en-US" dirty="0"/>
              <a:t>Click to add title</a:t>
            </a:r>
          </a:p>
        </p:txBody>
      </p:sp>
      <p:sp>
        <p:nvSpPr>
          <p:cNvPr id="9" name="Content Placeholder 3">
            <a:extLst>
              <a:ext uri="{FF2B5EF4-FFF2-40B4-BE49-F238E27FC236}">
                <a16:creationId xmlns:a16="http://schemas.microsoft.com/office/drawing/2014/main" id="{ECA520B1-DC84-A47D-1F5E-CCD567EB2D86}"/>
              </a:ext>
            </a:extLst>
          </p:cNvPr>
          <p:cNvSpPr>
            <a:spLocks noGrp="1"/>
          </p:cNvSpPr>
          <p:nvPr>
            <p:ph sz="half" idx="13" hasCustomPrompt="1"/>
          </p:nvPr>
        </p:nvSpPr>
        <p:spPr>
          <a:xfrm>
            <a:off x="457200" y="2187362"/>
            <a:ext cx="3657600" cy="3633047"/>
          </a:xfrm>
        </p:spPr>
        <p:txBody>
          <a:bodyPr anchor="t">
            <a:normAutofit/>
          </a:bodyPr>
          <a:lstStyle>
            <a:lvl1pPr marL="342900" indent="-342900">
              <a:buFont typeface="+mj-lt"/>
              <a:buAutoNum type="arabicPeriod"/>
              <a:defRPr sz="1800"/>
            </a:lvl1pPr>
            <a:lvl2pPr marL="914400" indent="-342900">
              <a:buFont typeface="+mj-lt"/>
              <a:buAutoNum type="alphaLcPeriod"/>
              <a:defRPr sz="1800"/>
            </a:lvl2pPr>
            <a:lvl3pPr marL="1371600" indent="-342900">
              <a:buFont typeface="+mj-lt"/>
              <a:buAutoNum type="arabicPeriod"/>
              <a:defRPr sz="1800"/>
            </a:lvl3pPr>
            <a:lvl4pPr marL="1600200" indent="-342900">
              <a:buFont typeface="+mj-lt"/>
              <a:buAutoNum type="alphaLcParenR"/>
              <a:defRPr sz="1800"/>
            </a:lvl4pPr>
            <a:lvl5pPr marL="2057400" indent="-400050">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282437" y="2187361"/>
            <a:ext cx="7442203" cy="3633047"/>
          </a:xfrm>
        </p:spPr>
        <p:txBody>
          <a:bodyPr anchor="t">
            <a:normAutofit/>
          </a:bodyPr>
          <a:lstStyle>
            <a:lvl1pPr marL="0" indent="0">
              <a:buNone/>
              <a:defRPr sz="1800"/>
            </a:lvl1pPr>
            <a:lvl2pPr marL="0">
              <a:defRPr sz="1800"/>
            </a:lvl2pPr>
            <a:lvl3pPr marL="548640">
              <a:defRPr sz="1800"/>
            </a:lvl3pPr>
            <a:lvl4pPr marL="822960">
              <a:defRPr sz="1800"/>
            </a:lvl4pPr>
            <a:lvl5pPr marL="1097280">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457200" y="6423914"/>
            <a:ext cx="7041202" cy="365125"/>
          </a:xfrm>
        </p:spPr>
        <p:txBody>
          <a:bodyPr/>
          <a:lstStyle/>
          <a:p>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a:xfrm>
            <a:off x="10558300" y="6423914"/>
            <a:ext cx="116634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9833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457200" y="640079"/>
            <a:ext cx="3657600" cy="2100851"/>
          </a:xfrm>
        </p:spPr>
        <p:txBody>
          <a:bodyPr>
            <a:noAutofit/>
          </a:bodyPr>
          <a:lstStyle>
            <a:lvl1pPr>
              <a:defRPr/>
            </a:lvl1pPr>
          </a:lstStyle>
          <a:p>
            <a:r>
              <a:rPr lang="en-US"/>
              <a:t>Click to edit Master title style</a:t>
            </a:r>
            <a:endParaRPr lang="en-US" dirty="0"/>
          </a:p>
        </p:txBody>
      </p:sp>
      <p:sp>
        <p:nvSpPr>
          <p:cNvPr id="2" name="Content Placeholder 5">
            <a:extLst>
              <a:ext uri="{FF2B5EF4-FFF2-40B4-BE49-F238E27FC236}">
                <a16:creationId xmlns:a16="http://schemas.microsoft.com/office/drawing/2014/main" id="{FC87D77D-2EA4-028B-1ACF-E1120CE8F0E0}"/>
              </a:ext>
            </a:extLst>
          </p:cNvPr>
          <p:cNvSpPr>
            <a:spLocks noGrp="1"/>
          </p:cNvSpPr>
          <p:nvPr>
            <p:ph sz="quarter" idx="4" hasCustomPrompt="1"/>
          </p:nvPr>
        </p:nvSpPr>
        <p:spPr>
          <a:xfrm>
            <a:off x="457201" y="2862470"/>
            <a:ext cx="3657600" cy="3510898"/>
          </a:xfrm>
        </p:spPr>
        <p:txBody>
          <a:bodyPr anchor="t" anchorCtr="0">
            <a:normAutofit/>
          </a:bodyPr>
          <a:lstStyle>
            <a:lvl1pPr marL="0" indent="0">
              <a:buNone/>
              <a:defRPr/>
            </a:lvl1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CCFA45C0-9EBE-13AF-9B5D-9D5F4BF223E0}"/>
              </a:ext>
            </a:extLst>
          </p:cNvPr>
          <p:cNvSpPr>
            <a:spLocks noGrp="1"/>
          </p:cNvSpPr>
          <p:nvPr>
            <p:ph type="pic" sz="quarter" idx="13" hasCustomPrompt="1"/>
          </p:nvPr>
        </p:nvSpPr>
        <p:spPr>
          <a:xfrm>
            <a:off x="4242815" y="640080"/>
            <a:ext cx="7491984" cy="5751576"/>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9" name="Date Placeholder 8">
            <a:extLst>
              <a:ext uri="{FF2B5EF4-FFF2-40B4-BE49-F238E27FC236}">
                <a16:creationId xmlns:a16="http://schemas.microsoft.com/office/drawing/2014/main" id="{D5DDC5FA-EEDB-898F-533E-4094ADA899B9}"/>
              </a:ext>
            </a:extLst>
          </p:cNvPr>
          <p:cNvSpPr>
            <a:spLocks noGrp="1"/>
          </p:cNvSpPr>
          <p:nvPr>
            <p:ph type="dt" sz="half" idx="15"/>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79B0359-4B55-D899-E584-A8E6B2ED9123}"/>
              </a:ext>
            </a:extLst>
          </p:cNvPr>
          <p:cNvSpPr>
            <a:spLocks noGrp="1"/>
          </p:cNvSpPr>
          <p:nvPr>
            <p:ph type="ftr" sz="quarter" idx="16"/>
          </p:nvPr>
        </p:nvSpPr>
        <p:spPr/>
        <p:txBody>
          <a:bodyPr/>
          <a:lstStyle/>
          <a:p>
            <a:endParaRPr lang="en-US" dirty="0"/>
          </a:p>
        </p:txBody>
      </p:sp>
      <p:sp>
        <p:nvSpPr>
          <p:cNvPr id="13" name="Slide Number Placeholder 12">
            <a:extLst>
              <a:ext uri="{FF2B5EF4-FFF2-40B4-BE49-F238E27FC236}">
                <a16:creationId xmlns:a16="http://schemas.microsoft.com/office/drawing/2014/main" id="{6B916D02-76FE-EAED-CC51-A50448811F7D}"/>
              </a:ext>
            </a:extLst>
          </p:cNvPr>
          <p:cNvSpPr>
            <a:spLocks noGrp="1"/>
          </p:cNvSpPr>
          <p:nvPr>
            <p:ph type="sldNum" sz="quarter" idx="17"/>
          </p:nvPr>
        </p:nvSpPr>
        <p:spPr>
          <a:xfrm>
            <a:off x="10682289"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3906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95753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489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86149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49155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29753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320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98907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5864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E457D222-120F-E222-DE7E-B44B0BC1863F}"/>
              </a:ext>
            </a:extLst>
          </p:cNvPr>
          <p:cNvGrpSpPr/>
          <p:nvPr userDrawn="1"/>
        </p:nvGrpSpPr>
        <p:grpSpPr>
          <a:xfrm>
            <a:off x="428696" y="482137"/>
            <a:ext cx="11301155" cy="81191"/>
            <a:chOff x="428696" y="482137"/>
            <a:chExt cx="11301155" cy="81191"/>
          </a:xfrm>
        </p:grpSpPr>
        <p:sp>
          <p:nvSpPr>
            <p:cNvPr id="8" name="Rectangle 7">
              <a:extLst>
                <a:ext uri="{FF2B5EF4-FFF2-40B4-BE49-F238E27FC236}">
                  <a16:creationId xmlns:a16="http://schemas.microsoft.com/office/drawing/2014/main" id="{09DF259B-1168-B954-21F8-A08A3C462F3C}"/>
                </a:ext>
              </a:extLst>
            </p:cNvPr>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B5A595C-AA3A-9D82-01BB-7810CE5F7A5E}"/>
                </a:ext>
              </a:extLst>
            </p:cNvPr>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178CB63-8F78-566B-8120-9DC73FB7B23B}"/>
                </a:ext>
              </a:extLst>
            </p:cNvPr>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91055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3" r:id="rId13"/>
    <p:sldLayoutId id="2147483814" r:id="rId14"/>
    <p:sldLayoutId id="2147483816" r:id="rId15"/>
    <p:sldLayoutId id="2147483817" r:id="rId16"/>
    <p:sldLayoutId id="2147483823" r:id="rId17"/>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35">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37">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Rectangle 39">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42" name="Rectangle 41">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Title 7">
            <a:extLst>
              <a:ext uri="{FF2B5EF4-FFF2-40B4-BE49-F238E27FC236}">
                <a16:creationId xmlns:a16="http://schemas.microsoft.com/office/drawing/2014/main" id="{479F0267-9D1C-BDA9-A152-B01CD379FC92}"/>
              </a:ext>
            </a:extLst>
          </p:cNvPr>
          <p:cNvSpPr>
            <a:spLocks noGrp="1"/>
          </p:cNvSpPr>
          <p:nvPr>
            <p:ph type="ctrTitle"/>
          </p:nvPr>
        </p:nvSpPr>
        <p:spPr>
          <a:xfrm>
            <a:off x="638620" y="863695"/>
            <a:ext cx="8248205" cy="3779995"/>
          </a:xfrm>
        </p:spPr>
        <p:txBody>
          <a:bodyPr vert="horz" lIns="91440" tIns="45720" rIns="91440" bIns="45720" rtlCol="0" anchor="ctr">
            <a:normAutofit/>
          </a:bodyPr>
          <a:lstStyle/>
          <a:p>
            <a:pPr>
              <a:lnSpc>
                <a:spcPct val="90000"/>
              </a:lnSpc>
            </a:pPr>
            <a:r>
              <a:rPr lang="en-US" sz="2000" dirty="0">
                <a:solidFill>
                  <a:schemeClr val="tx1"/>
                </a:solidFill>
              </a:rPr>
              <a:t>			</a:t>
            </a:r>
            <a:r>
              <a:rPr lang="en-US" sz="2000">
                <a:solidFill>
                  <a:schemeClr val="tx1"/>
                </a:solidFill>
              </a:rPr>
              <a:t>	      Nilavan </a:t>
            </a:r>
            <a:r>
              <a:rPr lang="en-US" sz="2000" dirty="0">
                <a:solidFill>
                  <a:schemeClr val="tx1"/>
                </a:solidFill>
              </a:rPr>
              <a:t>Duraisami</a:t>
            </a:r>
            <a:br>
              <a:rPr lang="en-US" sz="2000" dirty="0">
                <a:solidFill>
                  <a:schemeClr val="tx1"/>
                </a:solidFill>
              </a:rPr>
            </a:br>
            <a:br>
              <a:rPr lang="en-US" sz="2000">
                <a:solidFill>
                  <a:schemeClr val="tx1"/>
                </a:solidFill>
              </a:rPr>
            </a:br>
            <a:r>
              <a:rPr lang="en-US" sz="2000">
                <a:solidFill>
                  <a:schemeClr val="tx1"/>
                </a:solidFill>
              </a:rPr>
              <a:t>    College </a:t>
            </a:r>
            <a:r>
              <a:rPr lang="en-US" sz="2000" dirty="0">
                <a:solidFill>
                  <a:schemeClr val="tx1"/>
                </a:solidFill>
              </a:rPr>
              <a:t>of Science and Technology, Bellevue University</a:t>
            </a:r>
            <a:br>
              <a:rPr lang="en-US" sz="2000" dirty="0">
                <a:solidFill>
                  <a:schemeClr val="tx1"/>
                </a:solidFill>
              </a:rPr>
            </a:br>
            <a:br>
              <a:rPr lang="en-US" sz="2000" dirty="0">
                <a:solidFill>
                  <a:schemeClr val="tx1"/>
                </a:solidFill>
              </a:rPr>
            </a:br>
            <a:r>
              <a:rPr lang="en-US" sz="2000" dirty="0">
                <a:solidFill>
                  <a:schemeClr val="tx1"/>
                </a:solidFill>
              </a:rPr>
              <a:t>		DSC530-T301 2241: Data Exploration and Analysis </a:t>
            </a:r>
            <a:br>
              <a:rPr lang="en-US" sz="2000" dirty="0">
                <a:solidFill>
                  <a:schemeClr val="tx1"/>
                </a:solidFill>
              </a:rPr>
            </a:br>
            <a:br>
              <a:rPr lang="en-US" sz="2000" dirty="0">
                <a:solidFill>
                  <a:schemeClr val="tx1"/>
                </a:solidFill>
              </a:rPr>
            </a:br>
            <a:r>
              <a:rPr lang="en-US" sz="2000" dirty="0">
                <a:solidFill>
                  <a:schemeClr val="tx1"/>
                </a:solidFill>
              </a:rPr>
              <a:t>					Term Project</a:t>
            </a:r>
            <a:br>
              <a:rPr lang="en-US" sz="2000" dirty="0">
                <a:solidFill>
                  <a:schemeClr val="tx1"/>
                </a:solidFill>
              </a:rPr>
            </a:br>
            <a:br>
              <a:rPr lang="en-US" sz="2000" dirty="0">
                <a:solidFill>
                  <a:schemeClr val="tx1"/>
                </a:solidFill>
              </a:rPr>
            </a:br>
            <a:r>
              <a:rPr lang="en-US" sz="2000" dirty="0">
                <a:solidFill>
                  <a:schemeClr val="tx1"/>
                </a:solidFill>
              </a:rPr>
              <a:t>		</a:t>
            </a:r>
            <a:r>
              <a:rPr lang="en-US" sz="2000">
                <a:solidFill>
                  <a:schemeClr val="tx1"/>
                </a:solidFill>
              </a:rPr>
              <a:t>	 Professor </a:t>
            </a:r>
            <a:r>
              <a:rPr lang="en-US" sz="2000" dirty="0">
                <a:solidFill>
                  <a:schemeClr val="tx1"/>
                </a:solidFill>
              </a:rPr>
              <a:t>Matthew Metzger</a:t>
            </a:r>
            <a:br>
              <a:rPr lang="en-US" sz="2000" dirty="0">
                <a:solidFill>
                  <a:schemeClr val="tx1"/>
                </a:solidFill>
              </a:rPr>
            </a:br>
            <a:br>
              <a:rPr lang="en-US" sz="2000" dirty="0">
                <a:solidFill>
                  <a:schemeClr val="tx1"/>
                </a:solidFill>
              </a:rPr>
            </a:br>
            <a:r>
              <a:rPr lang="en-US" sz="2000" dirty="0">
                <a:solidFill>
                  <a:schemeClr val="tx1"/>
                </a:solidFill>
              </a:rPr>
              <a:t>			</a:t>
            </a:r>
            <a:r>
              <a:rPr lang="en-US" sz="2000">
                <a:solidFill>
                  <a:schemeClr val="tx1"/>
                </a:solidFill>
              </a:rPr>
              <a:t>	     November </a:t>
            </a:r>
            <a:r>
              <a:rPr lang="en-US" sz="2000" dirty="0">
                <a:solidFill>
                  <a:schemeClr val="tx1"/>
                </a:solidFill>
              </a:rPr>
              <a:t>11, 2024</a:t>
            </a:r>
          </a:p>
        </p:txBody>
      </p:sp>
      <p:sp>
        <p:nvSpPr>
          <p:cNvPr id="44" name="Rectangle 43">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 name="Picture Placeholder 9" descr="A stethoscope on a clipboard">
            <a:extLst>
              <a:ext uri="{FF2B5EF4-FFF2-40B4-BE49-F238E27FC236}">
                <a16:creationId xmlns:a16="http://schemas.microsoft.com/office/drawing/2014/main" id="{CC4B82FA-2EA0-5319-6B9C-8D78349FCB09}"/>
              </a:ext>
            </a:extLst>
          </p:cNvPr>
          <p:cNvPicPr>
            <a:picLocks noGrp="1" noChangeAspect="1"/>
          </p:cNvPicPr>
          <p:nvPr>
            <p:ph type="pic" sz="quarter" idx="13"/>
          </p:nvPr>
        </p:nvPicPr>
        <p:blipFill rotWithShape="1">
          <a:blip r:embed="rId3"/>
          <a:srcRect l="20013" r="6620" b="-1"/>
          <a:stretch/>
        </p:blipFill>
        <p:spPr>
          <a:xfrm>
            <a:off x="8782050" y="10"/>
            <a:ext cx="3409949" cy="6857990"/>
          </a:xfrm>
          <a:prstGeom prst="rect">
            <a:avLst/>
          </a:prstGeom>
        </p:spPr>
      </p:pic>
    </p:spTree>
    <p:extLst>
      <p:ext uri="{BB962C8B-B14F-4D97-AF65-F5344CB8AC3E}">
        <p14:creationId xmlns:p14="http://schemas.microsoft.com/office/powerpoint/2010/main" val="103975908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903843E-1FAB-AFBB-BDC9-440FCC8CFB12}"/>
              </a:ext>
            </a:extLst>
          </p:cNvPr>
          <p:cNvSpPr>
            <a:spLocks noGrp="1"/>
          </p:cNvSpPr>
          <p:nvPr>
            <p:ph type="ctrTitle"/>
          </p:nvPr>
        </p:nvSpPr>
        <p:spPr>
          <a:xfrm>
            <a:off x="1524000" y="561814"/>
            <a:ext cx="9144000" cy="406830"/>
          </a:xfrm>
          <a:noFill/>
        </p:spPr>
        <p:txBody>
          <a:bodyPr/>
          <a:lstStyle/>
          <a:p>
            <a:r>
              <a:rPr lang="en-US" sz="1800" dirty="0"/>
              <a:t>descriptive characteristics about the variables</a:t>
            </a:r>
          </a:p>
        </p:txBody>
      </p:sp>
      <p:sp>
        <p:nvSpPr>
          <p:cNvPr id="20" name="Subtitle 2">
            <a:extLst>
              <a:ext uri="{FF2B5EF4-FFF2-40B4-BE49-F238E27FC236}">
                <a16:creationId xmlns:a16="http://schemas.microsoft.com/office/drawing/2014/main" id="{826664CC-F0B7-D2E1-A321-E97944F52EA3}"/>
              </a:ext>
            </a:extLst>
          </p:cNvPr>
          <p:cNvSpPr>
            <a:spLocks noGrp="1"/>
          </p:cNvSpPr>
          <p:nvPr>
            <p:ph type="subTitle" idx="1"/>
          </p:nvPr>
        </p:nvSpPr>
        <p:spPr>
          <a:xfrm>
            <a:off x="1524000" y="968644"/>
            <a:ext cx="9144000" cy="5587139"/>
          </a:xfrm>
          <a:noFill/>
        </p:spPr>
        <p:txBody>
          <a:bodyPr anchor="t"/>
          <a:lstStyle/>
          <a:p>
            <a:pPr algn="l"/>
            <a:r>
              <a:rPr lang="en-US" sz="1200" b="1" dirty="0"/>
              <a:t>								</a:t>
            </a:r>
            <a:r>
              <a:rPr lang="en-US" sz="1200" b="1" u="sng" dirty="0">
                <a:solidFill>
                  <a:srgbClr val="FF0000"/>
                </a:solidFill>
              </a:rPr>
              <a:t>Age</a:t>
            </a:r>
          </a:p>
          <a:p>
            <a:pPr algn="l">
              <a:buFont typeface="Arial" panose="020B0604020202020204" pitchFamily="34" charset="0"/>
              <a:buChar char="•"/>
            </a:pPr>
            <a:r>
              <a:rPr lang="en-US" sz="1200" b="1" dirty="0"/>
              <a:t>Mean:</a:t>
            </a:r>
            <a:r>
              <a:rPr lang="en-US" sz="1200" dirty="0"/>
              <a:t> 39.11</a:t>
            </a:r>
          </a:p>
          <a:p>
            <a:pPr algn="l">
              <a:buFont typeface="Arial" panose="020B0604020202020204" pitchFamily="34" charset="0"/>
              <a:buChar char="•"/>
            </a:pPr>
            <a:r>
              <a:rPr lang="en-US" sz="1200" b="1" dirty="0"/>
              <a:t>Mode:</a:t>
            </a:r>
            <a:r>
              <a:rPr lang="en-US" sz="1200" dirty="0"/>
              <a:t> 18</a:t>
            </a:r>
          </a:p>
          <a:p>
            <a:pPr algn="l">
              <a:buFont typeface="Arial" panose="020B0604020202020204" pitchFamily="34" charset="0"/>
              <a:buChar char="•"/>
            </a:pPr>
            <a:r>
              <a:rPr lang="en-US" sz="1200" b="1" dirty="0"/>
              <a:t>Spread (Std Dev):</a:t>
            </a:r>
            <a:r>
              <a:rPr lang="en-US" sz="1200" dirty="0"/>
              <a:t> 14.08</a:t>
            </a:r>
          </a:p>
          <a:p>
            <a:pPr algn="l">
              <a:buFont typeface="Arial" panose="020B0604020202020204" pitchFamily="34" charset="0"/>
              <a:buChar char="•"/>
            </a:pPr>
            <a:r>
              <a:rPr lang="en-US" sz="1200" b="1" dirty="0"/>
              <a:t>Min (Left Tail):</a:t>
            </a:r>
            <a:r>
              <a:rPr lang="en-US" sz="1200" dirty="0"/>
              <a:t> 18, </a:t>
            </a:r>
            <a:r>
              <a:rPr lang="en-US" sz="1200" b="1" dirty="0"/>
              <a:t>Max (Right Tail):</a:t>
            </a:r>
            <a:r>
              <a:rPr lang="en-US" sz="1200" dirty="0"/>
              <a:t> 64</a:t>
            </a:r>
          </a:p>
          <a:p>
            <a:pPr algn="l">
              <a:buFont typeface="Arial" panose="020B0604020202020204" pitchFamily="34" charset="0"/>
              <a:buChar char="•"/>
            </a:pPr>
            <a:r>
              <a:rPr lang="en-US" sz="1200" b="1" dirty="0"/>
              <a:t>Interpretation:</a:t>
            </a:r>
            <a:r>
              <a:rPr lang="en-US" sz="1200" dirty="0"/>
              <a:t> Age distribution is diverse, with a balanced mean and spread, reflecting a wide range of policyholder ages.</a:t>
            </a:r>
          </a:p>
          <a:p>
            <a:pPr algn="l"/>
            <a:endParaRPr lang="en-US" sz="1200" b="1" dirty="0"/>
          </a:p>
          <a:p>
            <a:pPr algn="l"/>
            <a:r>
              <a:rPr lang="en-US" sz="1200" b="1" dirty="0"/>
              <a:t>						</a:t>
            </a:r>
            <a:r>
              <a:rPr lang="en-US" sz="1200" b="1" u="sng" dirty="0">
                <a:solidFill>
                  <a:srgbClr val="FF0000"/>
                </a:solidFill>
              </a:rPr>
              <a:t>BMI (Body Mass Index)</a:t>
            </a:r>
          </a:p>
          <a:p>
            <a:pPr algn="l">
              <a:buFont typeface="Arial" panose="020B0604020202020204" pitchFamily="34" charset="0"/>
              <a:buChar char="•"/>
            </a:pPr>
            <a:r>
              <a:rPr lang="en-US" sz="1200" b="1" dirty="0"/>
              <a:t>Mean:</a:t>
            </a:r>
            <a:r>
              <a:rPr lang="en-US" sz="1200" dirty="0"/>
              <a:t> 30.70</a:t>
            </a:r>
          </a:p>
          <a:p>
            <a:pPr algn="l">
              <a:buFont typeface="Arial" panose="020B0604020202020204" pitchFamily="34" charset="0"/>
              <a:buChar char="•"/>
            </a:pPr>
            <a:r>
              <a:rPr lang="en-US" sz="1200" b="1" dirty="0"/>
              <a:t>Mode:</a:t>
            </a:r>
            <a:r>
              <a:rPr lang="en-US" sz="1200" dirty="0"/>
              <a:t> 32.3</a:t>
            </a:r>
          </a:p>
          <a:p>
            <a:pPr algn="l">
              <a:buFont typeface="Arial" panose="020B0604020202020204" pitchFamily="34" charset="0"/>
              <a:buChar char="•"/>
            </a:pPr>
            <a:r>
              <a:rPr lang="en-US" sz="1200" b="1" dirty="0"/>
              <a:t>Spread (Std Dev):</a:t>
            </a:r>
            <a:r>
              <a:rPr lang="en-US" sz="1200" dirty="0"/>
              <a:t> 6.13</a:t>
            </a:r>
          </a:p>
          <a:p>
            <a:pPr algn="l">
              <a:buFont typeface="Arial" panose="020B0604020202020204" pitchFamily="34" charset="0"/>
              <a:buChar char="•"/>
            </a:pPr>
            <a:r>
              <a:rPr lang="en-US" sz="1200" b="1" dirty="0"/>
              <a:t>Min (Left Tail):</a:t>
            </a:r>
            <a:r>
              <a:rPr lang="en-US" sz="1200" dirty="0"/>
              <a:t> 15.96, </a:t>
            </a:r>
            <a:r>
              <a:rPr lang="en-US" sz="1200" b="1" dirty="0"/>
              <a:t>Max (Right Tail):</a:t>
            </a:r>
            <a:r>
              <a:rPr lang="en-US" sz="1200" dirty="0"/>
              <a:t> 53.13</a:t>
            </a:r>
          </a:p>
          <a:p>
            <a:pPr algn="l">
              <a:buFont typeface="Arial" panose="020B0604020202020204" pitchFamily="34" charset="0"/>
              <a:buChar char="•"/>
            </a:pPr>
            <a:r>
              <a:rPr lang="en-US" sz="1200" b="1" dirty="0"/>
              <a:t>Interpretation:</a:t>
            </a:r>
            <a:r>
              <a:rPr lang="en-US" sz="1200" dirty="0"/>
              <a:t> BMI values are centered around the overweight category, providing insight into health risks related to body weight ratios.</a:t>
            </a:r>
          </a:p>
          <a:p>
            <a:pPr algn="l"/>
            <a:r>
              <a:rPr lang="en-US" sz="1200" b="1" dirty="0"/>
              <a:t>								</a:t>
            </a:r>
            <a:r>
              <a:rPr lang="en-US" sz="1200" b="1" u="sng" dirty="0">
                <a:solidFill>
                  <a:srgbClr val="FF0000"/>
                </a:solidFill>
              </a:rPr>
              <a:t>Children</a:t>
            </a:r>
          </a:p>
          <a:p>
            <a:pPr algn="l">
              <a:buFont typeface="Arial" panose="020B0604020202020204" pitchFamily="34" charset="0"/>
              <a:buChar char="•"/>
            </a:pPr>
            <a:r>
              <a:rPr lang="en-US" sz="1200" b="1" dirty="0"/>
              <a:t>Mean:</a:t>
            </a:r>
            <a:r>
              <a:rPr lang="en-US" sz="1200" dirty="0"/>
              <a:t> 1.10</a:t>
            </a:r>
          </a:p>
          <a:p>
            <a:pPr algn="l">
              <a:buFont typeface="Arial" panose="020B0604020202020204" pitchFamily="34" charset="0"/>
              <a:buChar char="•"/>
            </a:pPr>
            <a:r>
              <a:rPr lang="en-US" sz="1200" b="1" dirty="0"/>
              <a:t>Mode:</a:t>
            </a:r>
            <a:r>
              <a:rPr lang="en-US" sz="1200" dirty="0"/>
              <a:t> 0</a:t>
            </a:r>
          </a:p>
          <a:p>
            <a:pPr algn="l">
              <a:buFont typeface="Arial" panose="020B0604020202020204" pitchFamily="34" charset="0"/>
              <a:buChar char="•"/>
            </a:pPr>
            <a:r>
              <a:rPr lang="en-US" sz="1200" b="1" dirty="0"/>
              <a:t>Spread (Std Dev):</a:t>
            </a:r>
            <a:r>
              <a:rPr lang="en-US" sz="1200" dirty="0"/>
              <a:t> 1.21</a:t>
            </a:r>
          </a:p>
          <a:p>
            <a:pPr algn="l">
              <a:buFont typeface="Arial" panose="020B0604020202020204" pitchFamily="34" charset="0"/>
              <a:buChar char="•"/>
            </a:pPr>
            <a:r>
              <a:rPr lang="en-US" sz="1200" b="1" dirty="0"/>
              <a:t>Min (Left Tail):</a:t>
            </a:r>
            <a:r>
              <a:rPr lang="en-US" sz="1200" dirty="0"/>
              <a:t> 0, </a:t>
            </a:r>
            <a:r>
              <a:rPr lang="en-US" sz="1200" b="1" dirty="0"/>
              <a:t>Max (Right Tail):</a:t>
            </a:r>
            <a:r>
              <a:rPr lang="en-US" sz="1200" dirty="0"/>
              <a:t> 5</a:t>
            </a:r>
          </a:p>
          <a:p>
            <a:pPr algn="l">
              <a:buFont typeface="Arial" panose="020B0604020202020204" pitchFamily="34" charset="0"/>
              <a:buChar char="•"/>
            </a:pPr>
            <a:r>
              <a:rPr lang="en-US" sz="1200" b="1" dirty="0"/>
              <a:t>Interpretation:</a:t>
            </a:r>
            <a:r>
              <a:rPr lang="en-US" sz="1200" dirty="0"/>
              <a:t> Most policyholders have few dependents, with a right-skewed distribution indicating that large families are less common.</a:t>
            </a:r>
          </a:p>
          <a:p>
            <a:pPr algn="l"/>
            <a:endParaRPr lang="en-US" sz="1100" dirty="0"/>
          </a:p>
        </p:txBody>
      </p:sp>
    </p:spTree>
    <p:extLst>
      <p:ext uri="{BB962C8B-B14F-4D97-AF65-F5344CB8AC3E}">
        <p14:creationId xmlns:p14="http://schemas.microsoft.com/office/powerpoint/2010/main" val="435195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98419-BD3F-2D23-0532-1013D53B4443}"/>
            </a:ext>
          </a:extLst>
        </p:cNvPr>
        <p:cNvGrpSpPr/>
        <p:nvPr/>
      </p:nvGrpSpPr>
      <p:grpSpPr>
        <a:xfrm>
          <a:off x="0" y="0"/>
          <a:ext cx="0" cy="0"/>
          <a:chOff x="0" y="0"/>
          <a:chExt cx="0" cy="0"/>
        </a:xfrm>
      </p:grpSpPr>
      <p:sp>
        <p:nvSpPr>
          <p:cNvPr id="19" name="Title 1">
            <a:extLst>
              <a:ext uri="{FF2B5EF4-FFF2-40B4-BE49-F238E27FC236}">
                <a16:creationId xmlns:a16="http://schemas.microsoft.com/office/drawing/2014/main" id="{6C36ACBE-F725-2130-9347-EF31AE78FA77}"/>
              </a:ext>
            </a:extLst>
          </p:cNvPr>
          <p:cNvSpPr>
            <a:spLocks noGrp="1"/>
          </p:cNvSpPr>
          <p:nvPr>
            <p:ph type="ctrTitle"/>
          </p:nvPr>
        </p:nvSpPr>
        <p:spPr>
          <a:xfrm>
            <a:off x="1524000" y="561814"/>
            <a:ext cx="9144000" cy="406830"/>
          </a:xfrm>
          <a:noFill/>
        </p:spPr>
        <p:txBody>
          <a:bodyPr/>
          <a:lstStyle/>
          <a:p>
            <a:r>
              <a:rPr lang="en-US" sz="1800" dirty="0"/>
              <a:t>descriptive characteristics about the variables</a:t>
            </a:r>
          </a:p>
        </p:txBody>
      </p:sp>
      <p:sp>
        <p:nvSpPr>
          <p:cNvPr id="20" name="Subtitle 2">
            <a:extLst>
              <a:ext uri="{FF2B5EF4-FFF2-40B4-BE49-F238E27FC236}">
                <a16:creationId xmlns:a16="http://schemas.microsoft.com/office/drawing/2014/main" id="{36D800CD-3633-777D-1BBF-7D1E5AC60863}"/>
              </a:ext>
            </a:extLst>
          </p:cNvPr>
          <p:cNvSpPr>
            <a:spLocks noGrp="1"/>
          </p:cNvSpPr>
          <p:nvPr>
            <p:ph type="subTitle" idx="1"/>
          </p:nvPr>
        </p:nvSpPr>
        <p:spPr>
          <a:xfrm>
            <a:off x="1524000" y="968644"/>
            <a:ext cx="9144000" cy="5587139"/>
          </a:xfrm>
          <a:noFill/>
        </p:spPr>
        <p:txBody>
          <a:bodyPr anchor="t"/>
          <a:lstStyle/>
          <a:p>
            <a:pPr algn="l"/>
            <a:r>
              <a:rPr lang="en-US" sz="1200" b="1" dirty="0"/>
              <a:t>								</a:t>
            </a:r>
            <a:r>
              <a:rPr lang="en-US" sz="1200" b="1" u="sng" dirty="0">
                <a:solidFill>
                  <a:srgbClr val="FF0000"/>
                </a:solidFill>
              </a:rPr>
              <a:t>Charges (Medical Expenses)</a:t>
            </a:r>
          </a:p>
          <a:p>
            <a:pPr algn="l"/>
            <a:r>
              <a:rPr lang="en-US" sz="1200" b="1" dirty="0"/>
              <a:t>Mean</a:t>
            </a:r>
            <a:r>
              <a:rPr lang="en-US" sz="1200" dirty="0"/>
              <a:t>: $13,261.37</a:t>
            </a:r>
          </a:p>
          <a:p>
            <a:pPr algn="l"/>
            <a:r>
              <a:rPr lang="en-US" sz="1200" b="1" dirty="0"/>
              <a:t>Mode</a:t>
            </a:r>
            <a:r>
              <a:rPr lang="en-US" sz="1200" dirty="0"/>
              <a:t>: $1,121.87</a:t>
            </a:r>
          </a:p>
          <a:p>
            <a:pPr algn="l"/>
            <a:r>
              <a:rPr lang="en-US" sz="1200" b="1" dirty="0"/>
              <a:t>Spread (Std Dev): </a:t>
            </a:r>
            <a:r>
              <a:rPr lang="en-US" sz="1200" dirty="0"/>
              <a:t>$12,151.77</a:t>
            </a:r>
          </a:p>
          <a:p>
            <a:pPr algn="l"/>
            <a:r>
              <a:rPr lang="en-US" sz="1200" b="1" dirty="0"/>
              <a:t>Min (Left Tail): </a:t>
            </a:r>
            <a:r>
              <a:rPr lang="en-US" sz="1200" dirty="0"/>
              <a:t>$1,121.87, Max (Right Tail): $63,770.43</a:t>
            </a:r>
          </a:p>
          <a:p>
            <a:pPr algn="l"/>
            <a:r>
              <a:rPr lang="en-US" sz="1200" b="1" dirty="0"/>
              <a:t>Interpretation:</a:t>
            </a:r>
            <a:r>
              <a:rPr lang="en-US" sz="1200" dirty="0"/>
              <a:t> Charges show a high variability, with significant outliers on the high end, suggesting diverse healthcare utilization.</a:t>
            </a:r>
          </a:p>
          <a:p>
            <a:pPr algn="l"/>
            <a:endParaRPr lang="en-US" sz="1200" dirty="0"/>
          </a:p>
          <a:p>
            <a:pPr algn="l"/>
            <a:r>
              <a:rPr lang="en-US" sz="1200" dirty="0"/>
              <a:t>								</a:t>
            </a:r>
            <a:r>
              <a:rPr lang="en-US" sz="1200" b="1" u="sng" dirty="0">
                <a:solidFill>
                  <a:srgbClr val="FF0000"/>
                </a:solidFill>
              </a:rPr>
              <a:t>Smoker Status</a:t>
            </a:r>
          </a:p>
          <a:p>
            <a:pPr algn="l"/>
            <a:r>
              <a:rPr lang="en-US" sz="1200" b="1" dirty="0"/>
              <a:t>Mean</a:t>
            </a:r>
            <a:r>
              <a:rPr lang="en-US" sz="1200" dirty="0"/>
              <a:t>: 0.20</a:t>
            </a:r>
          </a:p>
          <a:p>
            <a:pPr algn="l"/>
            <a:r>
              <a:rPr lang="en-US" sz="1200" b="1" dirty="0"/>
              <a:t>Mode</a:t>
            </a:r>
            <a:r>
              <a:rPr lang="en-US" sz="1200" dirty="0"/>
              <a:t>: 0 (Non-smoker)</a:t>
            </a:r>
          </a:p>
          <a:p>
            <a:pPr algn="l"/>
            <a:r>
              <a:rPr lang="en-US" sz="1200" b="1" dirty="0"/>
              <a:t>Spread (Std Dev): </a:t>
            </a:r>
            <a:r>
              <a:rPr lang="en-US" sz="1200" dirty="0"/>
              <a:t>0.40</a:t>
            </a:r>
          </a:p>
          <a:p>
            <a:pPr algn="l"/>
            <a:r>
              <a:rPr lang="en-US" sz="1200" b="1" dirty="0"/>
              <a:t>Min (Left Tail): </a:t>
            </a:r>
            <a:r>
              <a:rPr lang="en-US" sz="1200" dirty="0"/>
              <a:t>0, Max (Right Tail): 1</a:t>
            </a:r>
          </a:p>
          <a:p>
            <a:pPr algn="l"/>
            <a:r>
              <a:rPr lang="en-US" sz="1200" dirty="0"/>
              <a:t>Interpretation: 20% of the policyholders are smokers, making this a critical variable in evaluating health-related expenses.</a:t>
            </a:r>
          </a:p>
          <a:p>
            <a:pPr algn="l"/>
            <a:endParaRPr lang="en-US" sz="1200" dirty="0"/>
          </a:p>
          <a:p>
            <a:pPr algn="l"/>
            <a:r>
              <a:rPr lang="en-US" sz="1200" dirty="0"/>
              <a:t>								</a:t>
            </a:r>
            <a:r>
              <a:rPr lang="en-US" sz="1200" b="1" u="sng" dirty="0">
                <a:solidFill>
                  <a:srgbClr val="FF0000"/>
                </a:solidFill>
              </a:rPr>
              <a:t>Summary</a:t>
            </a:r>
          </a:p>
          <a:p>
            <a:pPr algn="l"/>
            <a:r>
              <a:rPr lang="en-US" sz="1200" dirty="0"/>
              <a:t>These descriptive statistics reveal a diverse profile among policyholders, with significant variations in age, BMI, and medical expenses. The high variability in charges and the presence of smokers provide critical context for understanding healthcare costs.</a:t>
            </a:r>
          </a:p>
          <a:p>
            <a:pPr algn="l"/>
            <a:endParaRPr lang="en-US" sz="1100" dirty="0"/>
          </a:p>
        </p:txBody>
      </p:sp>
    </p:spTree>
    <p:extLst>
      <p:ext uri="{BB962C8B-B14F-4D97-AF65-F5344CB8AC3E}">
        <p14:creationId xmlns:p14="http://schemas.microsoft.com/office/powerpoint/2010/main" val="2483608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6CF7-69F4-F432-4747-28EF15528DB9}"/>
              </a:ext>
            </a:extLst>
          </p:cNvPr>
          <p:cNvSpPr>
            <a:spLocks noGrp="1"/>
          </p:cNvSpPr>
          <p:nvPr>
            <p:ph type="ctrTitle"/>
          </p:nvPr>
        </p:nvSpPr>
        <p:spPr>
          <a:xfrm>
            <a:off x="436881" y="629921"/>
            <a:ext cx="11031683" cy="377470"/>
          </a:xfrm>
        </p:spPr>
        <p:txBody>
          <a:bodyPr/>
          <a:lstStyle/>
          <a:p>
            <a:r>
              <a:rPr lang="en-US" sz="1400" b="1" i="0" dirty="0">
                <a:effectLst/>
                <a:latin typeface="var(--jp-content-font-family)"/>
              </a:rPr>
              <a:t>Probability Mass Function (PMF) for the charges variable under two different scenarios—smokers and non-smokers</a:t>
            </a:r>
            <a:endParaRPr lang="en-US" sz="1400" dirty="0"/>
          </a:p>
        </p:txBody>
      </p:sp>
      <p:pic>
        <p:nvPicPr>
          <p:cNvPr id="5" name="Picture 4">
            <a:extLst>
              <a:ext uri="{FF2B5EF4-FFF2-40B4-BE49-F238E27FC236}">
                <a16:creationId xmlns:a16="http://schemas.microsoft.com/office/drawing/2014/main" id="{7472C70C-E0CB-247D-D4FB-A8C875F553D6}"/>
              </a:ext>
            </a:extLst>
          </p:cNvPr>
          <p:cNvPicPr>
            <a:picLocks noChangeAspect="1"/>
          </p:cNvPicPr>
          <p:nvPr/>
        </p:nvPicPr>
        <p:blipFill>
          <a:blip r:embed="rId3"/>
          <a:stretch>
            <a:fillRect/>
          </a:stretch>
        </p:blipFill>
        <p:spPr>
          <a:xfrm>
            <a:off x="723434" y="1116129"/>
            <a:ext cx="10745131" cy="5222678"/>
          </a:xfrm>
          <a:prstGeom prst="rect">
            <a:avLst/>
          </a:prstGeom>
        </p:spPr>
      </p:pic>
    </p:spTree>
    <p:extLst>
      <p:ext uri="{BB962C8B-B14F-4D97-AF65-F5344CB8AC3E}">
        <p14:creationId xmlns:p14="http://schemas.microsoft.com/office/powerpoint/2010/main" val="1605306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E4FC0-3B05-35DE-4223-BE99D31E59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1F79E7-360B-87C1-6519-2A8F2CD9E127}"/>
              </a:ext>
            </a:extLst>
          </p:cNvPr>
          <p:cNvSpPr>
            <a:spLocks noGrp="1"/>
          </p:cNvSpPr>
          <p:nvPr>
            <p:ph type="ctrTitle"/>
          </p:nvPr>
        </p:nvSpPr>
        <p:spPr>
          <a:xfrm>
            <a:off x="436881" y="629921"/>
            <a:ext cx="11031683" cy="377470"/>
          </a:xfrm>
        </p:spPr>
        <p:txBody>
          <a:bodyPr/>
          <a:lstStyle/>
          <a:p>
            <a:pPr algn="ctr"/>
            <a:r>
              <a:rPr lang="en-US" sz="1800" b="1" i="0" dirty="0">
                <a:effectLst/>
                <a:latin typeface="var(--jp-content-font-family)"/>
              </a:rPr>
              <a:t>Probability Mass Function (PMF) - Interpretation</a:t>
            </a:r>
            <a:endParaRPr lang="en-US" sz="1800" dirty="0"/>
          </a:p>
        </p:txBody>
      </p:sp>
      <p:sp>
        <p:nvSpPr>
          <p:cNvPr id="4" name="TextBox 3">
            <a:extLst>
              <a:ext uri="{FF2B5EF4-FFF2-40B4-BE49-F238E27FC236}">
                <a16:creationId xmlns:a16="http://schemas.microsoft.com/office/drawing/2014/main" id="{584C81CB-FDD2-2CC9-8B77-2A7069B7CC5B}"/>
              </a:ext>
            </a:extLst>
          </p:cNvPr>
          <p:cNvSpPr txBox="1"/>
          <p:nvPr/>
        </p:nvSpPr>
        <p:spPr>
          <a:xfrm>
            <a:off x="922149" y="1123627"/>
            <a:ext cx="9926665" cy="4524315"/>
          </a:xfrm>
          <a:prstGeom prst="rect">
            <a:avLst/>
          </a:prstGeom>
          <a:noFill/>
        </p:spPr>
        <p:txBody>
          <a:bodyPr wrap="square" rtlCol="0">
            <a:spAutoFit/>
          </a:bodyPr>
          <a:lstStyle/>
          <a:p>
            <a:r>
              <a:rPr lang="en-US" sz="1600" b="1" dirty="0">
                <a:solidFill>
                  <a:srgbClr val="FF0000"/>
                </a:solidFill>
              </a:rPr>
              <a:t>PMF Overview:</a:t>
            </a:r>
            <a:endParaRPr lang="en-US" sz="1600" dirty="0"/>
          </a:p>
          <a:p>
            <a:r>
              <a:rPr lang="en-US" sz="1600" dirty="0"/>
              <a:t>The PMF for charges provides insight into the distribution of medical expenses across different groups, specifically contrasting smokers and non-smokers.</a:t>
            </a:r>
          </a:p>
          <a:p>
            <a:endParaRPr lang="en-US" sz="1600" dirty="0"/>
          </a:p>
          <a:p>
            <a:r>
              <a:rPr lang="en-US" sz="1600" b="1" dirty="0">
                <a:solidFill>
                  <a:srgbClr val="FF0000"/>
                </a:solidFill>
              </a:rPr>
              <a:t>Smokers:</a:t>
            </a:r>
            <a:endParaRPr lang="en-US" sz="1600" dirty="0"/>
          </a:p>
          <a:p>
            <a:r>
              <a:rPr lang="en-US" sz="1600" dirty="0"/>
              <a:t>Skewed Distribution: The PMF for smokers is skewed toward higher medical expenses, indicating that smokers tend to incur significantly higher healthcare costs.</a:t>
            </a:r>
          </a:p>
          <a:p>
            <a:r>
              <a:rPr lang="en-US" sz="1600" dirty="0"/>
              <a:t>Higher Charges: There is a higher probability of elevated charges among smokers, emphasizing their greater healthcare utilization and associated expenses.</a:t>
            </a:r>
          </a:p>
          <a:p>
            <a:endParaRPr lang="en-US" sz="1600" dirty="0"/>
          </a:p>
          <a:p>
            <a:r>
              <a:rPr lang="en-US" sz="1600" b="1" dirty="0">
                <a:solidFill>
                  <a:srgbClr val="FF0000"/>
                </a:solidFill>
              </a:rPr>
              <a:t>Non-Smokers:</a:t>
            </a:r>
            <a:endParaRPr lang="en-US" sz="1600" dirty="0"/>
          </a:p>
          <a:p>
            <a:r>
              <a:rPr lang="en-US" sz="1600" dirty="0"/>
              <a:t>Balanced Distribution: The PMF for non-smokers is more balanced, with a higher probability density around lower medical expenses.</a:t>
            </a:r>
          </a:p>
          <a:p>
            <a:r>
              <a:rPr lang="en-US" sz="1600" dirty="0"/>
              <a:t>Lower Costs: Non-smokers generally incur fewer medical expenses, reflecting lower healthcare demands.</a:t>
            </a:r>
          </a:p>
          <a:p>
            <a:endParaRPr lang="en-US" sz="1600" dirty="0"/>
          </a:p>
          <a:p>
            <a:r>
              <a:rPr lang="en-US" sz="1600" b="1" dirty="0">
                <a:solidFill>
                  <a:srgbClr val="FF0000"/>
                </a:solidFill>
              </a:rPr>
              <a:t>Key Insight:</a:t>
            </a:r>
          </a:p>
          <a:p>
            <a:r>
              <a:rPr lang="en-US" sz="1600" dirty="0"/>
              <a:t>This analysis underscores the higher costs associated with smokers, which is a critical factor in health insurance cost modeling and risk assessment.</a:t>
            </a:r>
          </a:p>
        </p:txBody>
      </p:sp>
    </p:spTree>
    <p:extLst>
      <p:ext uri="{BB962C8B-B14F-4D97-AF65-F5344CB8AC3E}">
        <p14:creationId xmlns:p14="http://schemas.microsoft.com/office/powerpoint/2010/main" val="72311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5739E-8186-59C3-34A8-A7E0291A58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14E744-F82D-21BF-458A-7D54BB80FF0E}"/>
              </a:ext>
            </a:extLst>
          </p:cNvPr>
          <p:cNvSpPr>
            <a:spLocks noGrp="1"/>
          </p:cNvSpPr>
          <p:nvPr>
            <p:ph type="ctrTitle"/>
          </p:nvPr>
        </p:nvSpPr>
        <p:spPr>
          <a:xfrm>
            <a:off x="436881" y="629921"/>
            <a:ext cx="11031683" cy="377470"/>
          </a:xfrm>
        </p:spPr>
        <p:txBody>
          <a:bodyPr/>
          <a:lstStyle/>
          <a:p>
            <a:pPr algn="ctr"/>
            <a:r>
              <a:rPr lang="en-US" sz="1600" b="1" i="0" dirty="0">
                <a:effectLst/>
                <a:latin typeface="system-ui"/>
              </a:rPr>
              <a:t>Cumulative Distribution Function (CDF) for a "Charges" variable in the dataset.</a:t>
            </a:r>
          </a:p>
        </p:txBody>
      </p:sp>
      <p:pic>
        <p:nvPicPr>
          <p:cNvPr id="5" name="Picture 4">
            <a:extLst>
              <a:ext uri="{FF2B5EF4-FFF2-40B4-BE49-F238E27FC236}">
                <a16:creationId xmlns:a16="http://schemas.microsoft.com/office/drawing/2014/main" id="{5644E54D-DCC8-6955-2132-B86CE7772F0D}"/>
              </a:ext>
            </a:extLst>
          </p:cNvPr>
          <p:cNvPicPr>
            <a:picLocks noChangeAspect="1"/>
          </p:cNvPicPr>
          <p:nvPr/>
        </p:nvPicPr>
        <p:blipFill>
          <a:blip r:embed="rId3"/>
          <a:stretch>
            <a:fillRect/>
          </a:stretch>
        </p:blipFill>
        <p:spPr>
          <a:xfrm>
            <a:off x="1321656" y="1108128"/>
            <a:ext cx="9548687" cy="5455403"/>
          </a:xfrm>
          <a:prstGeom prst="rect">
            <a:avLst/>
          </a:prstGeom>
        </p:spPr>
      </p:pic>
    </p:spTree>
    <p:extLst>
      <p:ext uri="{BB962C8B-B14F-4D97-AF65-F5344CB8AC3E}">
        <p14:creationId xmlns:p14="http://schemas.microsoft.com/office/powerpoint/2010/main" val="3651051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A4781-1572-0869-4128-17196BF264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7EB45A-87BF-0B38-B2A9-CDD21A842BFB}"/>
              </a:ext>
            </a:extLst>
          </p:cNvPr>
          <p:cNvSpPr>
            <a:spLocks noGrp="1"/>
          </p:cNvSpPr>
          <p:nvPr>
            <p:ph type="ctrTitle"/>
          </p:nvPr>
        </p:nvSpPr>
        <p:spPr>
          <a:xfrm>
            <a:off x="436881" y="629921"/>
            <a:ext cx="11031683" cy="377470"/>
          </a:xfrm>
        </p:spPr>
        <p:txBody>
          <a:bodyPr/>
          <a:lstStyle/>
          <a:p>
            <a:pPr algn="ctr"/>
            <a:r>
              <a:rPr lang="en-US" sz="1800" b="1" i="0" dirty="0">
                <a:effectLst/>
                <a:latin typeface="system-ui"/>
              </a:rPr>
              <a:t>Cumulative Distribution Function (CDF) for a "Charges" variable </a:t>
            </a:r>
            <a:r>
              <a:rPr lang="en-US" sz="1800" b="1" i="0" dirty="0">
                <a:effectLst/>
                <a:latin typeface="var(--jp-content-font-family)"/>
              </a:rPr>
              <a:t>- Interpretation</a:t>
            </a:r>
            <a:endParaRPr lang="en-US" sz="1800" dirty="0"/>
          </a:p>
        </p:txBody>
      </p:sp>
      <p:sp>
        <p:nvSpPr>
          <p:cNvPr id="10" name="TextBox 9">
            <a:extLst>
              <a:ext uri="{FF2B5EF4-FFF2-40B4-BE49-F238E27FC236}">
                <a16:creationId xmlns:a16="http://schemas.microsoft.com/office/drawing/2014/main" id="{4A905028-713A-80E3-C860-0DFA9FD09748}"/>
              </a:ext>
            </a:extLst>
          </p:cNvPr>
          <p:cNvSpPr txBox="1"/>
          <p:nvPr/>
        </p:nvSpPr>
        <p:spPr>
          <a:xfrm>
            <a:off x="1193189" y="1139127"/>
            <a:ext cx="10275375" cy="5262979"/>
          </a:xfrm>
          <a:prstGeom prst="rect">
            <a:avLst/>
          </a:prstGeom>
          <a:noFill/>
        </p:spPr>
        <p:txBody>
          <a:bodyPr wrap="square" rtlCol="0">
            <a:spAutoFit/>
          </a:bodyPr>
          <a:lstStyle/>
          <a:p>
            <a:r>
              <a:rPr lang="en-US" sz="1400" b="1" dirty="0"/>
              <a:t>									</a:t>
            </a:r>
            <a:r>
              <a:rPr lang="en-US" sz="1400" b="1" dirty="0">
                <a:solidFill>
                  <a:srgbClr val="FF0000"/>
                </a:solidFill>
              </a:rPr>
              <a:t>CDF Overview:</a:t>
            </a:r>
          </a:p>
          <a:p>
            <a:endParaRPr lang="en-US" sz="1400" dirty="0"/>
          </a:p>
          <a:p>
            <a:r>
              <a:rPr lang="en-US" sz="1400" dirty="0"/>
              <a:t>The CDF for charges illustrates the cumulative proportion of policyholders with medical expenses up to various thresholds.</a:t>
            </a:r>
          </a:p>
          <a:p>
            <a:endParaRPr lang="en-US" sz="1400" dirty="0"/>
          </a:p>
          <a:p>
            <a:r>
              <a:rPr lang="en-US" sz="1400" dirty="0"/>
              <a:t>									</a:t>
            </a:r>
            <a:r>
              <a:rPr lang="en-US" sz="1400" b="1" dirty="0">
                <a:solidFill>
                  <a:srgbClr val="FF0000"/>
                </a:solidFill>
              </a:rPr>
              <a:t>Key Observations:</a:t>
            </a:r>
          </a:p>
          <a:p>
            <a:endParaRPr lang="en-US" sz="1400" dirty="0"/>
          </a:p>
          <a:p>
            <a:r>
              <a:rPr lang="en-US" sz="1400" b="1" dirty="0"/>
              <a:t>Expense Distribution</a:t>
            </a:r>
            <a:r>
              <a:rPr lang="en-US" sz="1400" dirty="0"/>
              <a:t>: The CDF reveals what percentage of policyholders have medical expenses below specific cost levels.</a:t>
            </a:r>
          </a:p>
          <a:p>
            <a:endParaRPr lang="en-US" sz="1400" dirty="0"/>
          </a:p>
          <a:p>
            <a:r>
              <a:rPr lang="en-US" sz="1400" b="1" dirty="0"/>
              <a:t>Common vs. Rare Charges</a:t>
            </a:r>
            <a:r>
              <a:rPr lang="en-US" sz="1400" dirty="0"/>
              <a:t>: Steeper sections of the CDF curve indicate charge values that are more common, while flatter sections represent higher, less frequent medical expenses.</a:t>
            </a:r>
          </a:p>
          <a:p>
            <a:endParaRPr lang="en-US" sz="1400" dirty="0"/>
          </a:p>
          <a:p>
            <a:r>
              <a:rPr lang="en-US" sz="1400" dirty="0"/>
              <a:t>								</a:t>
            </a:r>
            <a:r>
              <a:rPr lang="en-US" sz="1400" b="1" dirty="0">
                <a:solidFill>
                  <a:srgbClr val="FF0000"/>
                </a:solidFill>
              </a:rPr>
              <a:t>Interpretation of Cost Patterns:</a:t>
            </a:r>
          </a:p>
          <a:p>
            <a:endParaRPr lang="en-US" sz="1400" dirty="0"/>
          </a:p>
          <a:p>
            <a:r>
              <a:rPr lang="en-US" sz="1400" b="1" dirty="0"/>
              <a:t>Lower Costs Dominance</a:t>
            </a:r>
            <a:r>
              <a:rPr lang="en-US" sz="1400" dirty="0"/>
              <a:t>: A large portion of policyholders have lower medical expenses, as seen in the steep rise in the initial part of the CDF.</a:t>
            </a:r>
          </a:p>
          <a:p>
            <a:endParaRPr lang="en-US" sz="1400" dirty="0"/>
          </a:p>
          <a:p>
            <a:r>
              <a:rPr lang="en-US" sz="1400" b="1" dirty="0"/>
              <a:t>Threshold of High Expenses</a:t>
            </a:r>
            <a:r>
              <a:rPr lang="en-US" sz="1400" dirty="0"/>
              <a:t>: The flatter sections toward higher costs show where expenses start to increase significantly for a smaller subset of policyholders.</a:t>
            </a:r>
          </a:p>
          <a:p>
            <a:endParaRPr lang="en-US" sz="1400" dirty="0"/>
          </a:p>
          <a:p>
            <a:r>
              <a:rPr lang="en-US" sz="1400" dirty="0"/>
              <a:t>									</a:t>
            </a:r>
            <a:r>
              <a:rPr lang="en-US" sz="1400" b="1" dirty="0">
                <a:solidFill>
                  <a:srgbClr val="FF0000"/>
                </a:solidFill>
              </a:rPr>
              <a:t>Conclusion:</a:t>
            </a:r>
          </a:p>
          <a:p>
            <a:endParaRPr lang="en-US" sz="1400" dirty="0"/>
          </a:p>
          <a:p>
            <a:r>
              <a:rPr lang="en-US" sz="1400" dirty="0"/>
              <a:t>This cumulative analysis clarifies how medical costs are distributed, indicating that while many policyholders incur lower expenses, a smaller portion experience much higher charges. This insight is crucial for understanding medical expense variability and identifying cost thresholds that affect fewer individuals.</a:t>
            </a:r>
          </a:p>
        </p:txBody>
      </p:sp>
    </p:spTree>
    <p:extLst>
      <p:ext uri="{BB962C8B-B14F-4D97-AF65-F5344CB8AC3E}">
        <p14:creationId xmlns:p14="http://schemas.microsoft.com/office/powerpoint/2010/main" val="1062052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8" name="Rectangle 57">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 name="Rectangle 58">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Title 10">
            <a:extLst>
              <a:ext uri="{FF2B5EF4-FFF2-40B4-BE49-F238E27FC236}">
                <a16:creationId xmlns:a16="http://schemas.microsoft.com/office/drawing/2014/main" id="{FF0FD1A0-C075-EE18-B3AE-363C242D0BCE}"/>
              </a:ext>
            </a:extLst>
          </p:cNvPr>
          <p:cNvSpPr>
            <a:spLocks noGrp="1"/>
          </p:cNvSpPr>
          <p:nvPr>
            <p:ph type="title"/>
          </p:nvPr>
        </p:nvSpPr>
        <p:spPr>
          <a:xfrm>
            <a:off x="672280" y="944752"/>
            <a:ext cx="3259016" cy="1462692"/>
          </a:xfrm>
        </p:spPr>
        <p:txBody>
          <a:bodyPr vert="horz" lIns="91440" tIns="45720" rIns="91440" bIns="45720" rtlCol="0" anchor="b">
            <a:normAutofit/>
          </a:bodyPr>
          <a:lstStyle/>
          <a:p>
            <a:r>
              <a:rPr lang="en-US" b="0" kern="1200" cap="all">
                <a:solidFill>
                  <a:srgbClr val="FFFFFF"/>
                </a:solidFill>
                <a:latin typeface="+mj-lt"/>
                <a:ea typeface="+mj-ea"/>
                <a:cs typeface="+mj-cs"/>
              </a:rPr>
              <a:t>Analytical distributions - Graph</a:t>
            </a:r>
          </a:p>
        </p:txBody>
      </p:sp>
      <p:sp>
        <p:nvSpPr>
          <p:cNvPr id="49" name="Rectangle 48">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 name="Rectangle 50">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62" name="Rectangle 61">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Content Placeholder 33">
            <a:extLst>
              <a:ext uri="{FF2B5EF4-FFF2-40B4-BE49-F238E27FC236}">
                <a16:creationId xmlns:a16="http://schemas.microsoft.com/office/drawing/2014/main" id="{C69167C3-302B-24DE-9CF7-D85D5D5DD20A}"/>
              </a:ext>
            </a:extLst>
          </p:cNvPr>
          <p:cNvSpPr>
            <a:spLocks noGrp="1"/>
          </p:cNvSpPr>
          <p:nvPr>
            <p:ph sz="half" idx="13"/>
          </p:nvPr>
        </p:nvSpPr>
        <p:spPr>
          <a:xfrm>
            <a:off x="671513" y="2536031"/>
            <a:ext cx="3123783" cy="3671936"/>
          </a:xfrm>
        </p:spPr>
        <p:txBody>
          <a:bodyPr vert="horz" lIns="91440" tIns="45720" rIns="91440" bIns="45720" rtlCol="0" anchor="t">
            <a:normAutofit/>
          </a:bodyPr>
          <a:lstStyle/>
          <a:p>
            <a:pPr marL="0" indent="0">
              <a:buFont typeface="Wingdings 2" panose="05020102010507070707" pitchFamily="18" charset="2"/>
              <a:buChar char=""/>
            </a:pPr>
            <a:r>
              <a:rPr lang="en-US" i="0">
                <a:solidFill>
                  <a:srgbClr val="FFFFFF"/>
                </a:solidFill>
                <a:effectLst/>
              </a:rPr>
              <a:t>To model the distribution of a variable from the dataset analytically, lets use the Normal (Gaussian) distribution to approximate the distribution of the charges variable. Given that charges can reflect a wide range of healthcare expenses, modeling it with a normal distribution helps smooth the data and simplifies further analysis.</a:t>
            </a:r>
          </a:p>
          <a:p>
            <a:pPr>
              <a:buFont typeface="Wingdings 2" panose="05020102010507070707" pitchFamily="18" charset="2"/>
              <a:buChar char=""/>
            </a:pPr>
            <a:endParaRPr lang="en-US">
              <a:solidFill>
                <a:srgbClr val="FFFFFF"/>
              </a:solidFill>
            </a:endParaRPr>
          </a:p>
        </p:txBody>
      </p:sp>
      <p:pic>
        <p:nvPicPr>
          <p:cNvPr id="3" name="Content Placeholder 2" descr="A graph showing the difference between cdf and charge&#10;&#10;Description automatically generated">
            <a:extLst>
              <a:ext uri="{FF2B5EF4-FFF2-40B4-BE49-F238E27FC236}">
                <a16:creationId xmlns:a16="http://schemas.microsoft.com/office/drawing/2014/main" id="{86991C00-CCE3-F19E-83CC-9B94C525D6E3}"/>
              </a:ext>
            </a:extLst>
          </p:cNvPr>
          <p:cNvPicPr>
            <a:picLocks noGrp="1" noChangeAspect="1"/>
          </p:cNvPicPr>
          <p:nvPr>
            <p:ph sz="half" idx="2"/>
          </p:nvPr>
        </p:nvPicPr>
        <p:blipFill>
          <a:blip r:embed="rId3"/>
          <a:srcRect l="7" r="19960" b="1"/>
          <a:stretch/>
        </p:blipFill>
        <p:spPr>
          <a:xfrm>
            <a:off x="4241830" y="601200"/>
            <a:ext cx="7503636" cy="5789365"/>
          </a:xfrm>
          <a:prstGeom prst="rect">
            <a:avLst/>
          </a:prstGeom>
          <a:noFill/>
        </p:spPr>
      </p:pic>
    </p:spTree>
    <p:extLst>
      <p:ext uri="{BB962C8B-B14F-4D97-AF65-F5344CB8AC3E}">
        <p14:creationId xmlns:p14="http://schemas.microsoft.com/office/powerpoint/2010/main" val="83740220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9ABADD-D525-F38C-09C4-13751D43FDA9}"/>
            </a:ext>
          </a:extLst>
        </p:cNvPr>
        <p:cNvGrpSpPr/>
        <p:nvPr/>
      </p:nvGrpSpPr>
      <p:grpSpPr>
        <a:xfrm>
          <a:off x="0" y="0"/>
          <a:ext cx="0" cy="0"/>
          <a:chOff x="0" y="0"/>
          <a:chExt cx="0" cy="0"/>
        </a:xfrm>
      </p:grpSpPr>
      <p:sp>
        <p:nvSpPr>
          <p:cNvPr id="57" name="Rectangle 56">
            <a:extLst>
              <a:ext uri="{FF2B5EF4-FFF2-40B4-BE49-F238E27FC236}">
                <a16:creationId xmlns:a16="http://schemas.microsoft.com/office/drawing/2014/main" id="{B448728E-2EDF-4F60-A97C-C0F08E06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 name="Rectangle 58">
            <a:extLst>
              <a:ext uri="{FF2B5EF4-FFF2-40B4-BE49-F238E27FC236}">
                <a16:creationId xmlns:a16="http://schemas.microsoft.com/office/drawing/2014/main" id="{78CBB40F-4E03-45AE-9020-C27B0AE7F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 name="Rectangle 60">
            <a:extLst>
              <a:ext uri="{FF2B5EF4-FFF2-40B4-BE49-F238E27FC236}">
                <a16:creationId xmlns:a16="http://schemas.microsoft.com/office/drawing/2014/main" id="{A9F7CCD1-513F-4B7A-9497-7AA9144DB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Title 10">
            <a:extLst>
              <a:ext uri="{FF2B5EF4-FFF2-40B4-BE49-F238E27FC236}">
                <a16:creationId xmlns:a16="http://schemas.microsoft.com/office/drawing/2014/main" id="{0326A884-B650-1AC3-2B77-3EC83B20FFC4}"/>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b="0" kern="1200" cap="all" dirty="0">
                <a:solidFill>
                  <a:schemeClr val="tx1">
                    <a:lumMod val="75000"/>
                    <a:lumOff val="25000"/>
                  </a:schemeClr>
                </a:solidFill>
                <a:latin typeface="+mj-lt"/>
                <a:ea typeface="+mj-ea"/>
                <a:cs typeface="+mj-cs"/>
              </a:rPr>
              <a:t>Analytical distribution : Key observations</a:t>
            </a:r>
          </a:p>
        </p:txBody>
      </p:sp>
      <p:graphicFrame>
        <p:nvGraphicFramePr>
          <p:cNvPr id="37" name="Content Placeholder 33">
            <a:extLst>
              <a:ext uri="{FF2B5EF4-FFF2-40B4-BE49-F238E27FC236}">
                <a16:creationId xmlns:a16="http://schemas.microsoft.com/office/drawing/2014/main" id="{F10A853E-5996-6F23-0157-CF85FBD14DC9}"/>
              </a:ext>
            </a:extLst>
          </p:cNvPr>
          <p:cNvGraphicFramePr>
            <a:graphicFrameLocks noGrp="1"/>
          </p:cNvGraphicFramePr>
          <p:nvPr>
            <p:ph sz="half" idx="13"/>
            <p:extLst>
              <p:ext uri="{D42A27DB-BD31-4B8C-83A1-F6EECF244321}">
                <p14:modId xmlns:p14="http://schemas.microsoft.com/office/powerpoint/2010/main" val="2962608644"/>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6155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a:extLst>
            <a:ext uri="{FF2B5EF4-FFF2-40B4-BE49-F238E27FC236}">
              <a16:creationId xmlns:a16="http://schemas.microsoft.com/office/drawing/2014/main" id="{51F73D23-14B6-32FC-DEE8-90031C8A03A3}"/>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31" name="Rectangle 30">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7B22AD0A-F655-CFB9-DEA4-5B6E242A6E9F}"/>
              </a:ext>
            </a:extLst>
          </p:cNvPr>
          <p:cNvSpPr>
            <a:spLocks noGrp="1"/>
          </p:cNvSpPr>
          <p:nvPr>
            <p:ph type="ctrTitle"/>
          </p:nvPr>
        </p:nvSpPr>
        <p:spPr>
          <a:xfrm>
            <a:off x="959157" y="1113764"/>
            <a:ext cx="3269749" cy="4624327"/>
          </a:xfrm>
        </p:spPr>
        <p:txBody>
          <a:bodyPr vert="horz" lIns="91440" tIns="45720" rIns="91440" bIns="45720" rtlCol="0" anchor="ctr">
            <a:normAutofit/>
          </a:bodyPr>
          <a:lstStyle/>
          <a:p>
            <a:pPr algn="l"/>
            <a:r>
              <a:rPr lang="en-US" sz="2800" b="0" kern="1200" cap="all">
                <a:solidFill>
                  <a:srgbClr val="FFFFFF"/>
                </a:solidFill>
                <a:latin typeface="+mj-lt"/>
                <a:ea typeface="+mj-ea"/>
                <a:cs typeface="+mj-cs"/>
              </a:rPr>
              <a:t>Scatter plots</a:t>
            </a:r>
          </a:p>
        </p:txBody>
      </p:sp>
      <p:sp>
        <p:nvSpPr>
          <p:cNvPr id="20" name="Subtitle 2">
            <a:extLst>
              <a:ext uri="{FF2B5EF4-FFF2-40B4-BE49-F238E27FC236}">
                <a16:creationId xmlns:a16="http://schemas.microsoft.com/office/drawing/2014/main" id="{3C7BE3F7-9FCC-B545-2DB8-F604A4872B7B}"/>
              </a:ext>
            </a:extLst>
          </p:cNvPr>
          <p:cNvSpPr>
            <a:spLocks noGrp="1"/>
          </p:cNvSpPr>
          <p:nvPr>
            <p:ph type="subTitle" idx="1"/>
          </p:nvPr>
        </p:nvSpPr>
        <p:spPr>
          <a:xfrm>
            <a:off x="5155905" y="1113764"/>
            <a:ext cx="6108179" cy="4624327"/>
          </a:xfrm>
        </p:spPr>
        <p:txBody>
          <a:bodyPr vert="horz" lIns="91440" tIns="45720" rIns="91440" bIns="45720" rtlCol="0" anchor="ctr">
            <a:normAutofit/>
          </a:bodyPr>
          <a:lstStyle/>
          <a:p>
            <a:pPr algn="l">
              <a:buFont typeface="Wingdings 2" panose="05020102010507070707" pitchFamily="18" charset="2"/>
              <a:buChar char=""/>
            </a:pPr>
            <a:r>
              <a:rPr lang="en-US" b="1" i="0" dirty="0">
                <a:effectLst/>
              </a:rPr>
              <a:t>To explore the relationship between smoker status and charges, creating scatter plots for:</a:t>
            </a:r>
          </a:p>
          <a:p>
            <a:pPr algn="l">
              <a:buFont typeface="Wingdings 2" panose="05020102010507070707" pitchFamily="18" charset="2"/>
              <a:buChar char=""/>
            </a:pPr>
            <a:r>
              <a:rPr lang="en-US" b="1" i="0" dirty="0">
                <a:effectLst/>
              </a:rPr>
              <a:t>Smoker Status vs Charges:</a:t>
            </a:r>
            <a:r>
              <a:rPr lang="en-US" b="0" i="0" dirty="0">
                <a:effectLst/>
              </a:rPr>
              <a:t> This plot will compare charges for smokers and non-smokers.</a:t>
            </a:r>
          </a:p>
          <a:p>
            <a:pPr algn="l">
              <a:buFont typeface="Wingdings 2" panose="05020102010507070707" pitchFamily="18" charset="2"/>
              <a:buChar char=""/>
            </a:pPr>
            <a:r>
              <a:rPr lang="en-US" b="1" i="0" dirty="0">
                <a:effectLst/>
              </a:rPr>
              <a:t>Age vs Charges for Smokers and Non-Smokers:</a:t>
            </a:r>
            <a:r>
              <a:rPr lang="en-US" b="0" i="0" dirty="0">
                <a:effectLst/>
              </a:rPr>
              <a:t> This plot will help examine how age impacts charges separately for smokers and non-smokers.</a:t>
            </a:r>
          </a:p>
          <a:p>
            <a:pPr algn="l">
              <a:buFont typeface="Wingdings 2" panose="05020102010507070707" pitchFamily="18" charset="2"/>
              <a:buChar char=""/>
            </a:pPr>
            <a:endParaRPr lang="en-US" dirty="0"/>
          </a:p>
        </p:txBody>
      </p:sp>
    </p:spTree>
    <p:extLst>
      <p:ext uri="{BB962C8B-B14F-4D97-AF65-F5344CB8AC3E}">
        <p14:creationId xmlns:p14="http://schemas.microsoft.com/office/powerpoint/2010/main" val="572254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54FA1-DE65-797F-13E6-F7C9DDC62C64}"/>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908D99D3-1AB8-C238-C171-A9C16ABC97AD}"/>
              </a:ext>
            </a:extLst>
          </p:cNvPr>
          <p:cNvSpPr>
            <a:spLocks noGrp="1"/>
          </p:cNvSpPr>
          <p:nvPr>
            <p:ph type="title"/>
          </p:nvPr>
        </p:nvSpPr>
        <p:spPr>
          <a:xfrm>
            <a:off x="457200" y="690880"/>
            <a:ext cx="11267440" cy="494740"/>
          </a:xfrm>
        </p:spPr>
        <p:txBody>
          <a:bodyPr>
            <a:normAutofit fontScale="90000"/>
          </a:bodyPr>
          <a:lstStyle/>
          <a:p>
            <a:r>
              <a:rPr lang="en-US" dirty="0"/>
              <a:t>Scatter plot - graph</a:t>
            </a:r>
          </a:p>
        </p:txBody>
      </p:sp>
      <p:pic>
        <p:nvPicPr>
          <p:cNvPr id="11" name="Content Placeholder 10">
            <a:extLst>
              <a:ext uri="{FF2B5EF4-FFF2-40B4-BE49-F238E27FC236}">
                <a16:creationId xmlns:a16="http://schemas.microsoft.com/office/drawing/2014/main" id="{26D5F61B-DEC8-8A5A-2B61-F6DA3931BA29}"/>
              </a:ext>
            </a:extLst>
          </p:cNvPr>
          <p:cNvPicPr>
            <a:picLocks noGrp="1" noChangeAspect="1"/>
          </p:cNvPicPr>
          <p:nvPr>
            <p:ph sz="half" idx="13"/>
          </p:nvPr>
        </p:nvPicPr>
        <p:blipFill>
          <a:blip r:embed="rId3"/>
          <a:stretch>
            <a:fillRect/>
          </a:stretch>
        </p:blipFill>
        <p:spPr>
          <a:xfrm>
            <a:off x="681925" y="1286359"/>
            <a:ext cx="11042715" cy="5145437"/>
          </a:xfrm>
        </p:spPr>
      </p:pic>
    </p:spTree>
    <p:extLst>
      <p:ext uri="{BB962C8B-B14F-4D97-AF65-F5344CB8AC3E}">
        <p14:creationId xmlns:p14="http://schemas.microsoft.com/office/powerpoint/2010/main" val="1197524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30" name="Rectangle 29">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35">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37">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Title 1">
            <a:extLst>
              <a:ext uri="{FF2B5EF4-FFF2-40B4-BE49-F238E27FC236}">
                <a16:creationId xmlns:a16="http://schemas.microsoft.com/office/drawing/2014/main" id="{B68E91FE-1E96-9012-B0A7-9E9605A1D060}"/>
              </a:ext>
            </a:extLst>
          </p:cNvPr>
          <p:cNvSpPr>
            <a:spLocks noGrp="1"/>
          </p:cNvSpPr>
          <p:nvPr>
            <p:ph type="ctrTitle"/>
          </p:nvPr>
        </p:nvSpPr>
        <p:spPr>
          <a:xfrm>
            <a:off x="803189" y="1209184"/>
            <a:ext cx="3089189" cy="4734416"/>
          </a:xfrm>
        </p:spPr>
        <p:txBody>
          <a:bodyPr vert="horz" lIns="91440" tIns="45720" rIns="91440" bIns="45720" rtlCol="0" anchor="ctr">
            <a:normAutofit/>
          </a:bodyPr>
          <a:lstStyle/>
          <a:p>
            <a:pPr algn="l"/>
            <a:r>
              <a:rPr lang="en-US">
                <a:solidFill>
                  <a:srgbClr val="FFFFFF"/>
                </a:solidFill>
              </a:rPr>
              <a:t>Introduction - Hypothesis and Statistical Question</a:t>
            </a:r>
          </a:p>
        </p:txBody>
      </p:sp>
      <p:sp>
        <p:nvSpPr>
          <p:cNvPr id="3" name="TextBox 2">
            <a:extLst>
              <a:ext uri="{FF2B5EF4-FFF2-40B4-BE49-F238E27FC236}">
                <a16:creationId xmlns:a16="http://schemas.microsoft.com/office/drawing/2014/main" id="{FFB3272D-5657-5B63-58F4-D1A4A9FD7010}"/>
              </a:ext>
            </a:extLst>
          </p:cNvPr>
          <p:cNvSpPr txBox="1"/>
          <p:nvPr/>
        </p:nvSpPr>
        <p:spPr>
          <a:xfrm>
            <a:off x="4561870" y="723900"/>
            <a:ext cx="7183597" cy="3152362"/>
          </a:xfrm>
          <a:prstGeom prst="rect">
            <a:avLst/>
          </a:prstGeom>
        </p:spPr>
        <p:txBody>
          <a:bodyPr vert="horz" lIns="91440" tIns="45720" rIns="91440" bIns="45720" rtlCol="0" anchor="ctr">
            <a:normAutofit/>
          </a:bodyPr>
          <a:lstStyle/>
          <a:p>
            <a:pPr>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rPr>
              <a:t>Statistical Question:</a:t>
            </a:r>
            <a:r>
              <a:rPr lang="en-US" dirty="0">
                <a:solidFill>
                  <a:schemeClr val="tx1">
                    <a:lumMod val="75000"/>
                    <a:lumOff val="25000"/>
                  </a:schemeClr>
                </a:solidFill>
              </a:rPr>
              <a:t> "Is BMI a significant predictor of medical expenses, regardless of smoking status?"</a:t>
            </a:r>
          </a:p>
          <a:p>
            <a:pPr>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rPr>
              <a:t>Hypothesis:</a:t>
            </a:r>
            <a:endParaRPr lang="en-US" dirty="0">
              <a:solidFill>
                <a:schemeClr val="tx1">
                  <a:lumMod val="75000"/>
                  <a:lumOff val="25000"/>
                </a:schemeClr>
              </a:solidFill>
            </a:endParaRPr>
          </a:p>
          <a:p>
            <a:pPr marL="742950" lvl="1" indent="-285750">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rPr>
              <a:t>Null Hypothesis (H0):</a:t>
            </a:r>
            <a:r>
              <a:rPr lang="en-US" dirty="0">
                <a:solidFill>
                  <a:schemeClr val="tx1">
                    <a:lumMod val="75000"/>
                    <a:lumOff val="25000"/>
                  </a:schemeClr>
                </a:solidFill>
              </a:rPr>
              <a:t> BMI does not significantly impact medical expenses.</a:t>
            </a:r>
          </a:p>
          <a:p>
            <a:pPr marL="742950" lvl="1" indent="-285750">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rPr>
              <a:t>Alternative Hypothesis (H1):</a:t>
            </a:r>
            <a:r>
              <a:rPr lang="en-US" dirty="0">
                <a:solidFill>
                  <a:schemeClr val="tx1">
                    <a:lumMod val="75000"/>
                    <a:lumOff val="25000"/>
                  </a:schemeClr>
                </a:solidFill>
              </a:rPr>
              <a:t> BMI is a significant predictor of medical expenses, with higher BMI leading to increased costs.</a:t>
            </a:r>
          </a:p>
          <a:p>
            <a:pPr>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rPr>
              <a:t>Purpose of Analysis:</a:t>
            </a:r>
            <a:r>
              <a:rPr lang="en-US" dirty="0">
                <a:solidFill>
                  <a:schemeClr val="tx1">
                    <a:lumMod val="75000"/>
                    <a:lumOff val="25000"/>
                  </a:schemeClr>
                </a:solidFill>
              </a:rPr>
              <a:t> To explore the relationship between BMI and medical expenses, while also considering other influential variables.</a:t>
            </a:r>
          </a:p>
        </p:txBody>
      </p:sp>
      <p:pic>
        <p:nvPicPr>
          <p:cNvPr id="19" name="Picture Placeholder 18" descr="A close-up of a person wearing scrubs">
            <a:extLst>
              <a:ext uri="{FF2B5EF4-FFF2-40B4-BE49-F238E27FC236}">
                <a16:creationId xmlns:a16="http://schemas.microsoft.com/office/drawing/2014/main" id="{B92D438B-6D57-86B9-0B77-0CC42EC18FF0}"/>
              </a:ext>
            </a:extLst>
          </p:cNvPr>
          <p:cNvPicPr>
            <a:picLocks noGrp="1" noChangeAspect="1"/>
          </p:cNvPicPr>
          <p:nvPr>
            <p:ph type="pic" sz="quarter" idx="13"/>
          </p:nvPr>
        </p:nvPicPr>
        <p:blipFill>
          <a:blip r:embed="rId3"/>
          <a:srcRect t="163" b="163"/>
          <a:stretch/>
        </p:blipFill>
        <p:spPr>
          <a:xfrm>
            <a:off x="4736581" y="4149588"/>
            <a:ext cx="6834174" cy="2196838"/>
          </a:xfrm>
          <a:prstGeom prst="rect">
            <a:avLst/>
          </a:prstGeom>
        </p:spPr>
      </p:pic>
    </p:spTree>
    <p:extLst>
      <p:ext uri="{BB962C8B-B14F-4D97-AF65-F5344CB8AC3E}">
        <p14:creationId xmlns:p14="http://schemas.microsoft.com/office/powerpoint/2010/main" val="1721841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790E4-3F2A-A785-BCEF-390B23B56FFE}"/>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B3053DBC-EA6C-4070-577D-3BC2C96A300B}"/>
              </a:ext>
            </a:extLst>
          </p:cNvPr>
          <p:cNvSpPr>
            <a:spLocks noGrp="1"/>
          </p:cNvSpPr>
          <p:nvPr>
            <p:ph type="title"/>
          </p:nvPr>
        </p:nvSpPr>
        <p:spPr>
          <a:xfrm>
            <a:off x="462280" y="714127"/>
            <a:ext cx="11267440" cy="393020"/>
          </a:xfrm>
        </p:spPr>
        <p:txBody>
          <a:bodyPr>
            <a:normAutofit fontScale="90000"/>
          </a:bodyPr>
          <a:lstStyle/>
          <a:p>
            <a:r>
              <a:rPr lang="en-US" sz="2000" dirty="0"/>
              <a:t>Scatter plot - analysis</a:t>
            </a:r>
          </a:p>
        </p:txBody>
      </p:sp>
      <p:sp>
        <p:nvSpPr>
          <p:cNvPr id="2" name="Rectangle 1">
            <a:extLst>
              <a:ext uri="{FF2B5EF4-FFF2-40B4-BE49-F238E27FC236}">
                <a16:creationId xmlns:a16="http://schemas.microsoft.com/office/drawing/2014/main" id="{18938BDA-65D8-0B4C-10BF-A260FA85487D}"/>
              </a:ext>
            </a:extLst>
          </p:cNvPr>
          <p:cNvSpPr>
            <a:spLocks noChangeArrowheads="1"/>
          </p:cNvSpPr>
          <p:nvPr/>
        </p:nvSpPr>
        <p:spPr bwMode="auto">
          <a:xfrm>
            <a:off x="399617" y="1248166"/>
            <a:ext cx="1121172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Smoker Status vs. Charges: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Covariance:</a:t>
            </a:r>
            <a:r>
              <a:rPr kumimoji="0" lang="en-US" altLang="en-US" sz="1400" b="0" i="0" u="none" strike="noStrike" cap="none" normalizeH="0" baseline="0" dirty="0">
                <a:ln>
                  <a:noFill/>
                </a:ln>
                <a:solidFill>
                  <a:schemeClr val="tx1"/>
                </a:solidFill>
                <a:effectLst/>
                <a:latin typeface="Arial" panose="020B0604020202020204" pitchFamily="34" charset="0"/>
              </a:rPr>
              <a:t> 3859.41</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Insight:</a:t>
            </a:r>
            <a:r>
              <a:rPr kumimoji="0" lang="en-US" altLang="en-US" sz="1400" b="0" i="0" u="none" strike="noStrike" cap="none" normalizeH="0" baseline="0" dirty="0">
                <a:ln>
                  <a:noFill/>
                </a:ln>
                <a:solidFill>
                  <a:schemeClr val="tx1"/>
                </a:solidFill>
                <a:effectLst/>
                <a:latin typeface="Arial" panose="020B0604020202020204" pitchFamily="34" charset="0"/>
              </a:rPr>
              <a:t> Indicates a positive relationship, where charges tend to increase for smokers compared to non-smokers.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Arial" panose="020B0604020202020204" pitchFamily="34" charset="0"/>
              </a:rPr>
              <a:t>Age vs. Charges for Smokers: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Covariance:</a:t>
            </a:r>
            <a:r>
              <a:rPr kumimoji="0" lang="en-US" altLang="en-US" sz="1400" b="0" i="0" u="none" strike="noStrike" cap="none" normalizeH="0" baseline="0" dirty="0">
                <a:ln>
                  <a:noFill/>
                </a:ln>
                <a:solidFill>
                  <a:schemeClr val="tx1"/>
                </a:solidFill>
                <a:effectLst/>
                <a:latin typeface="Arial" panose="020B0604020202020204" pitchFamily="34" charset="0"/>
              </a:rPr>
              <a:t> 60,307.36</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Insight:</a:t>
            </a:r>
            <a:r>
              <a:rPr kumimoji="0" lang="en-US" altLang="en-US" sz="1400" b="0" i="0" u="none" strike="noStrike" cap="none" normalizeH="0" baseline="0" dirty="0">
                <a:ln>
                  <a:noFill/>
                </a:ln>
                <a:solidFill>
                  <a:schemeClr val="tx1"/>
                </a:solidFill>
                <a:effectLst/>
                <a:latin typeface="Arial" panose="020B0604020202020204" pitchFamily="34" charset="0"/>
              </a:rPr>
              <a:t> Stronger covariance suggests that age significantly impacts medical charges for smokers. Older smokers incur higher costs.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Arial" panose="020B0604020202020204" pitchFamily="34" charset="0"/>
              </a:rPr>
              <a:t>Age vs. Charges for Non-Smokers: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Covariance:</a:t>
            </a:r>
            <a:r>
              <a:rPr kumimoji="0" lang="en-US" altLang="en-US" sz="1400" b="0" i="0" u="none" strike="noStrike" cap="none" normalizeH="0" baseline="0" dirty="0">
                <a:ln>
                  <a:noFill/>
                </a:ln>
                <a:solidFill>
                  <a:schemeClr val="tx1"/>
                </a:solidFill>
                <a:effectLst/>
                <a:latin typeface="Arial" panose="020B0604020202020204" pitchFamily="34" charset="0"/>
              </a:rPr>
              <a:t> 52,719.16</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Insight:</a:t>
            </a:r>
            <a:r>
              <a:rPr kumimoji="0" lang="en-US" altLang="en-US" sz="1400" b="0" i="0" u="none" strike="noStrike" cap="none" normalizeH="0" baseline="0" dirty="0">
                <a:ln>
                  <a:noFill/>
                </a:ln>
                <a:solidFill>
                  <a:schemeClr val="tx1"/>
                </a:solidFill>
                <a:effectLst/>
                <a:latin typeface="Arial" panose="020B0604020202020204" pitchFamily="34" charset="0"/>
              </a:rPr>
              <a:t> While still substantial, covariance is slightly lower for non-smokers, suggesting a moderated effect of age on </a:t>
            </a:r>
          </a:p>
          <a:p>
            <a:pPr lvl="3" defTabSz="914400"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rPr>
              <a:t>medical expenses compared to smokers.</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sz="1400" dirty="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Key Observations: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Covariance values highlight the impact of smoking status and age on medical charges.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Smoking Amplifies Age Impact:</a:t>
            </a:r>
            <a:r>
              <a:rPr kumimoji="0" lang="en-US" altLang="en-US" sz="1400" b="0" i="0" u="none" strike="noStrike" cap="none" normalizeH="0" baseline="0" dirty="0">
                <a:ln>
                  <a:noFill/>
                </a:ln>
                <a:solidFill>
                  <a:schemeClr val="tx1"/>
                </a:solidFill>
                <a:effectLst/>
                <a:latin typeface="Arial" panose="020B0604020202020204" pitchFamily="34" charset="0"/>
              </a:rPr>
              <a:t> Charges rise more steeply with age for smokers than for non-smokers.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Implication for Analysis:</a:t>
            </a:r>
            <a:r>
              <a:rPr kumimoji="0" lang="en-US" altLang="en-US" sz="1400" b="0" i="0" u="none" strike="noStrike" cap="none" normalizeH="0" baseline="0" dirty="0">
                <a:ln>
                  <a:noFill/>
                </a:ln>
                <a:solidFill>
                  <a:schemeClr val="tx1"/>
                </a:solidFill>
                <a:effectLst/>
                <a:latin typeface="Arial" panose="020B0604020202020204" pitchFamily="34" charset="0"/>
              </a:rPr>
              <a:t> These insights are crucial for understanding cost drivers and tailoring health insurance policies.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E9390A6-CB53-1C84-3563-7607A865FF55}"/>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82446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5" name="Rectangle 14">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6">
            <a:extLst>
              <a:ext uri="{FF2B5EF4-FFF2-40B4-BE49-F238E27FC236}">
                <a16:creationId xmlns:a16="http://schemas.microsoft.com/office/drawing/2014/main" id="{0551D58F-FD4D-395F-33BF-D32056387BA2}"/>
              </a:ext>
            </a:extLst>
          </p:cNvPr>
          <p:cNvSpPr txBox="1">
            <a:spLocks/>
          </p:cNvSpPr>
          <p:nvPr/>
        </p:nvSpPr>
        <p:spPr>
          <a:xfrm>
            <a:off x="959157" y="1113764"/>
            <a:ext cx="3269749" cy="462432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kern="1200" cap="all">
                <a:solidFill>
                  <a:srgbClr val="FFFFFF"/>
                </a:solidFill>
                <a:latin typeface="+mj-lt"/>
                <a:ea typeface="+mj-ea"/>
                <a:cs typeface="+mj-cs"/>
              </a:rPr>
              <a:t>Hypothesis testing</a:t>
            </a:r>
          </a:p>
        </p:txBody>
      </p:sp>
      <p:sp>
        <p:nvSpPr>
          <p:cNvPr id="4" name="TextBox 3">
            <a:extLst>
              <a:ext uri="{FF2B5EF4-FFF2-40B4-BE49-F238E27FC236}">
                <a16:creationId xmlns:a16="http://schemas.microsoft.com/office/drawing/2014/main" id="{EC68C3FF-CBAB-F779-220E-1DE6E2A6F909}"/>
              </a:ext>
            </a:extLst>
          </p:cNvPr>
          <p:cNvSpPr txBox="1"/>
          <p:nvPr/>
        </p:nvSpPr>
        <p:spPr>
          <a:xfrm>
            <a:off x="5155905" y="1113764"/>
            <a:ext cx="6108179" cy="4624327"/>
          </a:xfrm>
          <a:prstGeom prst="rect">
            <a:avLst/>
          </a:prstGeom>
        </p:spPr>
        <p:txBody>
          <a:bodyPr vert="horz" lIns="91440" tIns="45720" rIns="91440" bIns="45720" rtlCol="0" anchor="ctr">
            <a:normAutofit/>
          </a:bodyPr>
          <a:lstStyle/>
          <a:p>
            <a:pPr>
              <a:spcBef>
                <a:spcPct val="20000"/>
              </a:spcBef>
              <a:spcAft>
                <a:spcPts val="600"/>
              </a:spcAft>
              <a:buClr>
                <a:schemeClr val="accent1"/>
              </a:buClr>
              <a:buSzPct val="92000"/>
              <a:buFont typeface="Wingdings 2" panose="05020102010507070707" pitchFamily="18" charset="2"/>
              <a:buChar char=""/>
            </a:pPr>
            <a:r>
              <a:rPr lang="en-US" b="1" i="0" dirty="0">
                <a:solidFill>
                  <a:schemeClr val="tx1">
                    <a:lumMod val="75000"/>
                    <a:lumOff val="25000"/>
                  </a:schemeClr>
                </a:solidFill>
                <a:effectLst/>
              </a:rPr>
              <a:t>To test the hypothesis, "BMI is a significant predictor of medical expenses, regardless of smoking status", correlation test between BMI and medical charges separately for smokers and non-smokers is performed. This will help determine if BMI has a significant impact on medical expenses and whether this relationship holds consistently across smoking status.</a:t>
            </a:r>
          </a:p>
          <a:p>
            <a:pPr>
              <a:spcBef>
                <a:spcPct val="20000"/>
              </a:spcBef>
              <a:spcAft>
                <a:spcPts val="600"/>
              </a:spcAft>
              <a:buClr>
                <a:schemeClr val="accent1"/>
              </a:buClr>
              <a:buSzPct val="92000"/>
              <a:buFont typeface="Wingdings 2" panose="05020102010507070707" pitchFamily="18" charset="2"/>
              <a:buChar char=""/>
            </a:pPr>
            <a:endParaRPr lang="en-US" b="1" i="0" dirty="0">
              <a:solidFill>
                <a:schemeClr val="tx1">
                  <a:lumMod val="75000"/>
                  <a:lumOff val="25000"/>
                </a:schemeClr>
              </a:solidFill>
              <a:effectLst/>
            </a:endParaRPr>
          </a:p>
          <a:p>
            <a:pPr>
              <a:spcBef>
                <a:spcPct val="20000"/>
              </a:spcBef>
              <a:spcAft>
                <a:spcPts val="600"/>
              </a:spcAft>
              <a:buClr>
                <a:schemeClr val="accent1"/>
              </a:buClr>
              <a:buSzPct val="92000"/>
              <a:buFont typeface="Wingdings 2" panose="05020102010507070707" pitchFamily="18" charset="2"/>
              <a:buChar char=""/>
            </a:pPr>
            <a:r>
              <a:rPr lang="en-US" b="1" i="0" dirty="0">
                <a:solidFill>
                  <a:schemeClr val="tx1">
                    <a:lumMod val="75000"/>
                    <a:lumOff val="25000"/>
                  </a:schemeClr>
                </a:solidFill>
                <a:effectLst/>
              </a:rPr>
              <a:t>The correlation test quantifies the strength of association between BMI and charges, and by computing a p-value, the likelihood of observing this relationship by chance can be evaluated.</a:t>
            </a:r>
          </a:p>
        </p:txBody>
      </p:sp>
    </p:spTree>
    <p:extLst>
      <p:ext uri="{BB962C8B-B14F-4D97-AF65-F5344CB8AC3E}">
        <p14:creationId xmlns:p14="http://schemas.microsoft.com/office/powerpoint/2010/main" val="161797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3F03B-6254-8B4F-34D4-4E38B9458015}"/>
            </a:ext>
          </a:extLst>
        </p:cNvPr>
        <p:cNvGrpSpPr/>
        <p:nvPr/>
      </p:nvGrpSpPr>
      <p:grpSpPr>
        <a:xfrm>
          <a:off x="0" y="0"/>
          <a:ext cx="0" cy="0"/>
          <a:chOff x="0" y="0"/>
          <a:chExt cx="0" cy="0"/>
        </a:xfrm>
      </p:grpSpPr>
      <p:sp>
        <p:nvSpPr>
          <p:cNvPr id="2" name="Title 16">
            <a:extLst>
              <a:ext uri="{FF2B5EF4-FFF2-40B4-BE49-F238E27FC236}">
                <a16:creationId xmlns:a16="http://schemas.microsoft.com/office/drawing/2014/main" id="{8FB10AE1-598F-DC93-3305-81783099D90F}"/>
              </a:ext>
            </a:extLst>
          </p:cNvPr>
          <p:cNvSpPr txBox="1">
            <a:spLocks/>
          </p:cNvSpPr>
          <p:nvPr/>
        </p:nvSpPr>
        <p:spPr>
          <a:xfrm>
            <a:off x="900140" y="661666"/>
            <a:ext cx="3202003" cy="291260"/>
          </a:xfrm>
          <a:prstGeom prst="rect">
            <a:avLst/>
          </a:prstGeom>
        </p:spPr>
        <p:txBody>
          <a:bodyPr>
            <a:normAutofit fontScale="75000" lnSpcReduction="20000"/>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Hypothesis testing - results</a:t>
            </a:r>
          </a:p>
        </p:txBody>
      </p:sp>
      <p:sp>
        <p:nvSpPr>
          <p:cNvPr id="3" name="Rectangle 1">
            <a:extLst>
              <a:ext uri="{FF2B5EF4-FFF2-40B4-BE49-F238E27FC236}">
                <a16:creationId xmlns:a16="http://schemas.microsoft.com/office/drawing/2014/main" id="{CC5024B3-F778-3F56-76C7-95E087C3AE61}"/>
              </a:ext>
            </a:extLst>
          </p:cNvPr>
          <p:cNvSpPr>
            <a:spLocks noChangeArrowheads="1"/>
          </p:cNvSpPr>
          <p:nvPr/>
        </p:nvSpPr>
        <p:spPr bwMode="auto">
          <a:xfrm>
            <a:off x="501636" y="2803072"/>
            <a:ext cx="9358203"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			Results for Smokers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BMI vs. Charges: Smokers</a:t>
            </a:r>
            <a:br>
              <a:rPr kumimoji="0" lang="en-US" altLang="en-US" sz="1200" b="0" i="0" u="none" strike="noStrike" cap="none" normalizeH="0" baseline="0" dirty="0">
                <a:ln>
                  <a:noFill/>
                </a:ln>
                <a:solidFill>
                  <a:schemeClr val="tx1"/>
                </a:solidFill>
                <a:effectLst/>
                <a:latin typeface="Arial" panose="020B0604020202020204" pitchFamily="34" charset="0"/>
              </a:rPr>
            </a:b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Correlation:</a:t>
            </a:r>
            <a:r>
              <a:rPr kumimoji="0" lang="en-US" altLang="en-US" sz="1200" b="0" i="0" u="none" strike="noStrike" cap="none" normalizeH="0" baseline="0" dirty="0">
                <a:ln>
                  <a:noFill/>
                </a:ln>
                <a:solidFill>
                  <a:schemeClr val="tx1"/>
                </a:solidFill>
                <a:effectLst/>
                <a:latin typeface="Arial" panose="020B0604020202020204" pitchFamily="34" charset="0"/>
              </a:rPr>
              <a:t> 0.81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P-value:</a:t>
            </a:r>
            <a:r>
              <a:rPr kumimoji="0" lang="en-US" altLang="en-US" sz="1200" b="0" i="0" u="none" strike="noStrike" cap="none" normalizeH="0" baseline="0" dirty="0">
                <a:ln>
                  <a:noFill/>
                </a:ln>
                <a:solidFill>
                  <a:schemeClr val="tx1"/>
                </a:solidFill>
                <a:effectLst/>
                <a:latin typeface="Arial" panose="020B0604020202020204" pitchFamily="34" charset="0"/>
              </a:rPr>
              <a:t> 0.0000 (statistically significant)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Interpretation: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 strong, positive correlation indicates that higher BMI values are associated with increased medical expenses among smokers.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The p-value confirms the relationship is not due to random chance.</a:t>
            </a:r>
            <a:br>
              <a:rPr kumimoji="0" lang="en-US" altLang="en-US" sz="900" b="0" i="0" u="none" strike="noStrike" cap="none" normalizeH="0" baseline="0" dirty="0">
                <a:ln>
                  <a:noFill/>
                </a:ln>
                <a:solidFill>
                  <a:schemeClr val="tx1"/>
                </a:solidFill>
                <a:effectLst/>
                <a:latin typeface="Arial" panose="020B0604020202020204" pitchFamily="34" charset="0"/>
              </a:rPr>
            </a:b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39868FC-1AE4-9039-D338-7F5519E9716E}"/>
              </a:ext>
            </a:extLst>
          </p:cNvPr>
          <p:cNvSpPr>
            <a:spLocks noChangeArrowheads="1"/>
          </p:cNvSpPr>
          <p:nvPr/>
        </p:nvSpPr>
        <p:spPr bwMode="auto">
          <a:xfrm>
            <a:off x="199874" y="1151392"/>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01EFCA7B-6402-16EB-6F53-9E77FCED431B}"/>
              </a:ext>
            </a:extLst>
          </p:cNvPr>
          <p:cNvSpPr>
            <a:spLocks noChangeArrowheads="1"/>
          </p:cNvSpPr>
          <p:nvPr/>
        </p:nvSpPr>
        <p:spPr bwMode="auto">
          <a:xfrm>
            <a:off x="617876" y="1182656"/>
            <a:ext cx="8539208"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			Results for Non-Smokers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BMI vs. Charges: Non-Smokers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Correlation:</a:t>
            </a:r>
            <a:r>
              <a:rPr kumimoji="0" lang="en-US" altLang="en-US" sz="1200" b="0" i="0" u="none" strike="noStrike" cap="none" normalizeH="0" baseline="0" dirty="0">
                <a:ln>
                  <a:noFill/>
                </a:ln>
                <a:solidFill>
                  <a:schemeClr val="tx1"/>
                </a:solidFill>
                <a:effectLst/>
                <a:latin typeface="Arial" panose="020B0604020202020204" pitchFamily="34" charset="0"/>
              </a:rPr>
              <a:t> 0.08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P-value:</a:t>
            </a:r>
            <a:r>
              <a:rPr kumimoji="0" lang="en-US" altLang="en-US" sz="1200" b="0" i="0" u="none" strike="noStrike" cap="none" normalizeH="0" baseline="0" dirty="0">
                <a:ln>
                  <a:noFill/>
                </a:ln>
                <a:solidFill>
                  <a:schemeClr val="tx1"/>
                </a:solidFill>
                <a:effectLst/>
                <a:latin typeface="Arial" panose="020B0604020202020204" pitchFamily="34" charset="0"/>
              </a:rPr>
              <a:t> 0.0003 (statistically significant)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Interpretation: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 weak positive correlation suggests a minimal relationship between BMI and charges among non-smokers.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Despite the weak correlation, the p-value indicates the relationship is statistically significant.</a:t>
            </a:r>
            <a:br>
              <a:rPr kumimoji="0" lang="en-US" altLang="en-US" sz="1000" b="0" i="0" u="none" strike="noStrike" cap="none" normalizeH="0" baseline="0" dirty="0">
                <a:ln>
                  <a:noFill/>
                </a:ln>
                <a:solidFill>
                  <a:schemeClr val="tx1"/>
                </a:solidFill>
                <a:effectLst/>
                <a:latin typeface="Arial" panose="020B0604020202020204" pitchFamily="34" charset="0"/>
              </a:rPr>
            </a:b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D766736D-C9E7-E747-991C-C8B0E7FC3838}"/>
              </a:ext>
            </a:extLst>
          </p:cNvPr>
          <p:cNvSpPr>
            <a:spLocks noChangeArrowheads="1"/>
          </p:cNvSpPr>
          <p:nvPr/>
        </p:nvSpPr>
        <p:spPr bwMode="auto">
          <a:xfrm>
            <a:off x="199874" y="997504"/>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5">
            <a:extLst>
              <a:ext uri="{FF2B5EF4-FFF2-40B4-BE49-F238E27FC236}">
                <a16:creationId xmlns:a16="http://schemas.microsoft.com/office/drawing/2014/main" id="{779E5ADA-2037-B08B-78B1-E5E9136A8630}"/>
              </a:ext>
            </a:extLst>
          </p:cNvPr>
          <p:cNvSpPr>
            <a:spLocks noChangeArrowheads="1"/>
          </p:cNvSpPr>
          <p:nvPr/>
        </p:nvSpPr>
        <p:spPr bwMode="auto">
          <a:xfrm>
            <a:off x="749197" y="4577377"/>
            <a:ext cx="886307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rPr>
              <a:t>Correlation Comparison: Smokers vs. Non-Smokers</a:t>
            </a:r>
            <a:br>
              <a:rPr kumimoji="0" lang="en-US" altLang="en-US" sz="1200" b="0" i="0" u="none" strike="noStrike" cap="none" normalizeH="0" baseline="0" dirty="0">
                <a:ln>
                  <a:noFill/>
                </a:ln>
                <a:solidFill>
                  <a:schemeClr val="tx1"/>
                </a:solidFill>
                <a:effectLst/>
                <a:latin typeface="Arial" panose="020B0604020202020204" pitchFamily="34" charset="0"/>
              </a:rPr>
            </a:b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Key Observations: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Strong correlation for smokers (0.81) vs. weak correlation for non-smokers (0.08).</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Smoking status amplifies the effect of BMI on medical charges.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Implications: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Health insurance policies might need to consider the amplified impact of BMI for smokers in cost evaluations.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2070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FBBEAAF-A30B-25C7-94D3-C171295C8A97}"/>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5" name="Rectangle 14">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6">
            <a:extLst>
              <a:ext uri="{FF2B5EF4-FFF2-40B4-BE49-F238E27FC236}">
                <a16:creationId xmlns:a16="http://schemas.microsoft.com/office/drawing/2014/main" id="{BAB41FD9-1473-9A93-8160-63F06A13F09C}"/>
              </a:ext>
            </a:extLst>
          </p:cNvPr>
          <p:cNvSpPr txBox="1">
            <a:spLocks/>
          </p:cNvSpPr>
          <p:nvPr/>
        </p:nvSpPr>
        <p:spPr>
          <a:xfrm>
            <a:off x="581192" y="1124999"/>
            <a:ext cx="4076149" cy="460800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4000" b="0" kern="1200" cap="all">
                <a:solidFill>
                  <a:schemeClr val="accent1"/>
                </a:solidFill>
                <a:latin typeface="+mj-lt"/>
                <a:ea typeface="+mj-ea"/>
                <a:cs typeface="+mj-cs"/>
              </a:rPr>
              <a:t>Regression analysis</a:t>
            </a:r>
          </a:p>
        </p:txBody>
      </p:sp>
      <p:sp>
        <p:nvSpPr>
          <p:cNvPr id="17" name="Rectangle 16">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Box 3">
            <a:extLst>
              <a:ext uri="{FF2B5EF4-FFF2-40B4-BE49-F238E27FC236}">
                <a16:creationId xmlns:a16="http://schemas.microsoft.com/office/drawing/2014/main" id="{33F27F31-140B-81B9-11A3-0D7BF1E92CF4}"/>
              </a:ext>
            </a:extLst>
          </p:cNvPr>
          <p:cNvSpPr txBox="1"/>
          <p:nvPr/>
        </p:nvSpPr>
        <p:spPr>
          <a:xfrm>
            <a:off x="5117586" y="1124998"/>
            <a:ext cx="6143248" cy="4608003"/>
          </a:xfrm>
          <a:prstGeom prst="rect">
            <a:avLst/>
          </a:prstGeom>
        </p:spPr>
        <p:txBody>
          <a:bodyPr vert="horz" lIns="91440" tIns="45720" rIns="91440" bIns="45720" rtlCol="0" anchor="ctr">
            <a:normAutofit/>
          </a:bodyPr>
          <a:lstStyle/>
          <a:p>
            <a:pPr>
              <a:spcBef>
                <a:spcPct val="20000"/>
              </a:spcBef>
              <a:spcAft>
                <a:spcPts val="600"/>
              </a:spcAft>
              <a:buClr>
                <a:schemeClr val="accent1"/>
              </a:buClr>
              <a:buSzPct val="92000"/>
              <a:buFont typeface="Wingdings 2" panose="05020102010507070707" pitchFamily="18" charset="2"/>
              <a:buChar char=""/>
            </a:pPr>
            <a:r>
              <a:rPr lang="en-US" sz="2000" b="1" i="0">
                <a:solidFill>
                  <a:schemeClr val="tx1">
                    <a:lumMod val="75000"/>
                    <a:lumOff val="25000"/>
                  </a:schemeClr>
                </a:solidFill>
                <a:effectLst/>
              </a:rPr>
              <a:t>Linear regression analysis using BMI as an explanatory variable and medical charges as the dependent variable will be conducted. This will help analyze the relationship between BMI and medical expenses, based on the hypothesis:</a:t>
            </a:r>
          </a:p>
          <a:p>
            <a:pPr>
              <a:spcBef>
                <a:spcPct val="20000"/>
              </a:spcBef>
              <a:spcAft>
                <a:spcPts val="600"/>
              </a:spcAft>
              <a:buClr>
                <a:schemeClr val="accent1"/>
              </a:buClr>
              <a:buSzPct val="92000"/>
              <a:buFont typeface="Wingdings 2" panose="05020102010507070707" pitchFamily="18" charset="2"/>
              <a:buChar char=""/>
            </a:pPr>
            <a:r>
              <a:rPr lang="en-US" sz="2000" b="1" i="0">
                <a:solidFill>
                  <a:schemeClr val="tx1">
                    <a:lumMod val="75000"/>
                    <a:lumOff val="25000"/>
                  </a:schemeClr>
                </a:solidFill>
                <a:effectLst/>
              </a:rPr>
              <a:t>"BMI is a significant predictor of medical expenses, regardless of smoking status."</a:t>
            </a:r>
          </a:p>
          <a:p>
            <a:pPr>
              <a:spcBef>
                <a:spcPct val="20000"/>
              </a:spcBef>
              <a:spcAft>
                <a:spcPts val="600"/>
              </a:spcAft>
              <a:buClr>
                <a:schemeClr val="accent1"/>
              </a:buClr>
              <a:buSzPct val="92000"/>
              <a:buFont typeface="Wingdings 2" panose="05020102010507070707" pitchFamily="18" charset="2"/>
              <a:buChar char=""/>
            </a:pPr>
            <a:r>
              <a:rPr lang="en-US" sz="2000" b="1" i="0">
                <a:solidFill>
                  <a:schemeClr val="tx1">
                    <a:lumMod val="75000"/>
                    <a:lumOff val="25000"/>
                  </a:schemeClr>
                </a:solidFill>
                <a:effectLst/>
              </a:rPr>
              <a:t>In this analysis, StatsModels will be used to perform the linear regression.</a:t>
            </a:r>
          </a:p>
        </p:txBody>
      </p:sp>
    </p:spTree>
    <p:extLst>
      <p:ext uri="{BB962C8B-B14F-4D97-AF65-F5344CB8AC3E}">
        <p14:creationId xmlns:p14="http://schemas.microsoft.com/office/powerpoint/2010/main" val="393105134"/>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C17A9F5-F395-1A33-B067-62396DC4EE4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6">
            <a:extLst>
              <a:ext uri="{FF2B5EF4-FFF2-40B4-BE49-F238E27FC236}">
                <a16:creationId xmlns:a16="http://schemas.microsoft.com/office/drawing/2014/main" id="{20FD39A8-D802-2DA9-B824-B997309A6ACC}"/>
              </a:ext>
            </a:extLst>
          </p:cNvPr>
          <p:cNvSpPr txBox="1">
            <a:spLocks/>
          </p:cNvSpPr>
          <p:nvPr/>
        </p:nvSpPr>
        <p:spPr>
          <a:xfrm>
            <a:off x="771148" y="1037967"/>
            <a:ext cx="3054091" cy="470913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kern="1200" cap="all">
                <a:solidFill>
                  <a:srgbClr val="FFFEFF"/>
                </a:solidFill>
                <a:latin typeface="+mj-lt"/>
                <a:ea typeface="+mj-ea"/>
                <a:cs typeface="+mj-cs"/>
              </a:rPr>
              <a:t>Regression analysis</a:t>
            </a:r>
          </a:p>
        </p:txBody>
      </p:sp>
      <p:sp>
        <p:nvSpPr>
          <p:cNvPr id="25" name="TextBox 24">
            <a:extLst>
              <a:ext uri="{FF2B5EF4-FFF2-40B4-BE49-F238E27FC236}">
                <a16:creationId xmlns:a16="http://schemas.microsoft.com/office/drawing/2014/main" id="{FA208A60-D869-351E-203A-F995958430BF}"/>
              </a:ext>
            </a:extLst>
          </p:cNvPr>
          <p:cNvSpPr txBox="1"/>
          <p:nvPr/>
        </p:nvSpPr>
        <p:spPr>
          <a:xfrm>
            <a:off x="4534935" y="1037968"/>
            <a:ext cx="6725899" cy="4820832"/>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1"/>
              </a:buClr>
              <a:buSzPct val="92000"/>
              <a:buFont typeface="Wingdings 2" panose="05020102010507070707" pitchFamily="18" charset="2"/>
              <a:buChar char=""/>
            </a:pPr>
            <a:r>
              <a:rPr lang="en-US" sz="1500" b="1" i="0">
                <a:solidFill>
                  <a:schemeClr val="tx1">
                    <a:lumMod val="75000"/>
                    <a:lumOff val="25000"/>
                  </a:schemeClr>
                </a:solidFill>
                <a:effectLst/>
              </a:rPr>
              <a:t>Coefficient Interpretation</a:t>
            </a:r>
          </a:p>
          <a:p>
            <a:pPr>
              <a:lnSpc>
                <a:spcPct val="90000"/>
              </a:lnSpc>
              <a:spcBef>
                <a:spcPct val="20000"/>
              </a:spcBef>
              <a:spcAft>
                <a:spcPts val="600"/>
              </a:spcAft>
              <a:buClr>
                <a:schemeClr val="accent1"/>
              </a:buClr>
              <a:buSzPct val="92000"/>
              <a:buFont typeface="Wingdings 2" panose="05020102010507070707" pitchFamily="18" charset="2"/>
              <a:buChar char=""/>
            </a:pPr>
            <a:r>
              <a:rPr lang="en-US" sz="1500" b="1" i="0">
                <a:solidFill>
                  <a:schemeClr val="tx1">
                    <a:lumMod val="75000"/>
                    <a:lumOff val="25000"/>
                  </a:schemeClr>
                </a:solidFill>
                <a:effectLst/>
              </a:rPr>
              <a:t>Intercept</a:t>
            </a:r>
            <a:r>
              <a:rPr lang="en-US" sz="1500" b="0" i="0">
                <a:solidFill>
                  <a:schemeClr val="tx1">
                    <a:lumMod val="75000"/>
                    <a:lumOff val="25000"/>
                  </a:schemeClr>
                </a:solidFill>
                <a:effectLst/>
              </a:rPr>
              <a:t>: The intercept value of </a:t>
            </a:r>
            <a:r>
              <a:rPr lang="en-US" sz="1500" b="1" i="0">
                <a:solidFill>
                  <a:schemeClr val="tx1">
                    <a:lumMod val="75000"/>
                    <a:lumOff val="25000"/>
                  </a:schemeClr>
                </a:solidFill>
                <a:effectLst/>
              </a:rPr>
              <a:t>1097.5183</a:t>
            </a:r>
            <a:r>
              <a:rPr lang="en-US" sz="1500" b="0" i="0">
                <a:solidFill>
                  <a:schemeClr val="tx1">
                    <a:lumMod val="75000"/>
                    <a:lumOff val="25000"/>
                  </a:schemeClr>
                </a:solidFill>
                <a:effectLst/>
              </a:rPr>
              <a:t> represents the estimated baseline of medical expenses when BMI is zero. However, since a BMI of zero is not practically meaningful, the intercept mainly serves as a mathematical baseline for the model.</a:t>
            </a:r>
          </a:p>
          <a:p>
            <a:pPr>
              <a:lnSpc>
                <a:spcPct val="90000"/>
              </a:lnSpc>
              <a:spcBef>
                <a:spcPct val="20000"/>
              </a:spcBef>
              <a:spcAft>
                <a:spcPts val="600"/>
              </a:spcAft>
              <a:buClr>
                <a:schemeClr val="accent1"/>
              </a:buClr>
              <a:buSzPct val="92000"/>
              <a:buFont typeface="Wingdings 2" panose="05020102010507070707" pitchFamily="18" charset="2"/>
              <a:buChar char=""/>
            </a:pPr>
            <a:r>
              <a:rPr lang="en-US" sz="1500" b="1" i="0">
                <a:solidFill>
                  <a:schemeClr val="tx1">
                    <a:lumMod val="75000"/>
                    <a:lumOff val="25000"/>
                  </a:schemeClr>
                </a:solidFill>
                <a:effectLst/>
              </a:rPr>
              <a:t>Slope for BMI</a:t>
            </a:r>
            <a:r>
              <a:rPr lang="en-US" sz="1500" b="0" i="0">
                <a:solidFill>
                  <a:schemeClr val="tx1">
                    <a:lumMod val="75000"/>
                    <a:lumOff val="25000"/>
                  </a:schemeClr>
                </a:solidFill>
                <a:effectLst/>
              </a:rPr>
              <a:t>: The coefficient for BMI is </a:t>
            </a:r>
            <a:r>
              <a:rPr lang="en-US" sz="1500" b="1" i="0">
                <a:solidFill>
                  <a:schemeClr val="tx1">
                    <a:lumMod val="75000"/>
                    <a:lumOff val="25000"/>
                  </a:schemeClr>
                </a:solidFill>
                <a:effectLst/>
              </a:rPr>
              <a:t>396.1993</a:t>
            </a:r>
            <a:r>
              <a:rPr lang="en-US" sz="1500" b="0" i="0">
                <a:solidFill>
                  <a:schemeClr val="tx1">
                    <a:lumMod val="75000"/>
                    <a:lumOff val="25000"/>
                  </a:schemeClr>
                </a:solidFill>
                <a:effectLst/>
              </a:rPr>
              <a:t>, indicating that for each unit increase in BMI, medical expenses are expected to increase by approximately </a:t>
            </a:r>
            <a:r>
              <a:rPr lang="en-US" sz="1500" b="1" i="0">
                <a:solidFill>
                  <a:schemeClr val="tx1">
                    <a:lumMod val="75000"/>
                    <a:lumOff val="25000"/>
                  </a:schemeClr>
                </a:solidFill>
                <a:effectLst/>
              </a:rPr>
              <a:t>$396.20</a:t>
            </a:r>
            <a:r>
              <a:rPr lang="en-US" sz="1500" b="0" i="0">
                <a:solidFill>
                  <a:schemeClr val="tx1">
                    <a:lumMod val="75000"/>
                    <a:lumOff val="25000"/>
                  </a:schemeClr>
                </a:solidFill>
                <a:effectLst/>
              </a:rPr>
              <a:t>. This positive slope suggests a direct relationship, where higher BMI values are associated with increased medical expenses.</a:t>
            </a:r>
          </a:p>
          <a:p>
            <a:pPr>
              <a:lnSpc>
                <a:spcPct val="90000"/>
              </a:lnSpc>
              <a:spcBef>
                <a:spcPct val="20000"/>
              </a:spcBef>
              <a:spcAft>
                <a:spcPts val="600"/>
              </a:spcAft>
              <a:buClr>
                <a:schemeClr val="accent1"/>
              </a:buClr>
              <a:buSzPct val="92000"/>
              <a:buFont typeface="Wingdings 2" panose="05020102010507070707" pitchFamily="18" charset="2"/>
              <a:buChar char=""/>
            </a:pPr>
            <a:r>
              <a:rPr lang="en-US" sz="1500" b="1" i="0">
                <a:solidFill>
                  <a:schemeClr val="tx1">
                    <a:lumMod val="75000"/>
                    <a:lumOff val="25000"/>
                  </a:schemeClr>
                </a:solidFill>
                <a:effectLst/>
              </a:rPr>
              <a:t>Statistical Significance (p-value)</a:t>
            </a:r>
          </a:p>
          <a:p>
            <a:pPr>
              <a:lnSpc>
                <a:spcPct val="90000"/>
              </a:lnSpc>
              <a:spcBef>
                <a:spcPct val="20000"/>
              </a:spcBef>
              <a:spcAft>
                <a:spcPts val="600"/>
              </a:spcAft>
              <a:buClr>
                <a:schemeClr val="accent1"/>
              </a:buClr>
              <a:buSzPct val="92000"/>
              <a:buFont typeface="Wingdings 2" panose="05020102010507070707" pitchFamily="18" charset="2"/>
              <a:buChar char=""/>
            </a:pPr>
            <a:r>
              <a:rPr lang="en-US" sz="1500" b="0" i="0">
                <a:solidFill>
                  <a:schemeClr val="tx1">
                    <a:lumMod val="75000"/>
                    <a:lumOff val="25000"/>
                  </a:schemeClr>
                </a:solidFill>
                <a:effectLst/>
              </a:rPr>
              <a:t>The p-value for the BMI coefficient is </a:t>
            </a:r>
            <a:r>
              <a:rPr lang="en-US" sz="1500" b="1" i="0">
                <a:solidFill>
                  <a:schemeClr val="tx1">
                    <a:lumMod val="75000"/>
                    <a:lumOff val="25000"/>
                  </a:schemeClr>
                </a:solidFill>
                <a:effectLst/>
              </a:rPr>
              <a:t>0.000</a:t>
            </a:r>
            <a:r>
              <a:rPr lang="en-US" sz="1500" b="0" i="0">
                <a:solidFill>
                  <a:schemeClr val="tx1">
                    <a:lumMod val="75000"/>
                    <a:lumOff val="25000"/>
                  </a:schemeClr>
                </a:solidFill>
                <a:effectLst/>
              </a:rPr>
              <a:t>, which is well below the 0.05 threshold. This result indicates that BMI is a statistically significant predictor of medical expenses, meaning the observed effect is unlikely due to chance.</a:t>
            </a:r>
          </a:p>
          <a:p>
            <a:pPr>
              <a:lnSpc>
                <a:spcPct val="90000"/>
              </a:lnSpc>
              <a:spcBef>
                <a:spcPct val="20000"/>
              </a:spcBef>
              <a:spcAft>
                <a:spcPts val="600"/>
              </a:spcAft>
              <a:buClr>
                <a:schemeClr val="accent1"/>
              </a:buClr>
              <a:buSzPct val="92000"/>
              <a:buFont typeface="Wingdings 2" panose="05020102010507070707" pitchFamily="18" charset="2"/>
              <a:buChar char=""/>
            </a:pPr>
            <a:r>
              <a:rPr lang="en-US" sz="1500" b="1" i="0">
                <a:solidFill>
                  <a:schemeClr val="tx1">
                    <a:lumMod val="75000"/>
                    <a:lumOff val="25000"/>
                  </a:schemeClr>
                </a:solidFill>
                <a:effectLst/>
              </a:rPr>
              <a:t>Model Fit (R-squared)</a:t>
            </a:r>
          </a:p>
          <a:p>
            <a:pPr>
              <a:lnSpc>
                <a:spcPct val="90000"/>
              </a:lnSpc>
              <a:spcBef>
                <a:spcPct val="20000"/>
              </a:spcBef>
              <a:spcAft>
                <a:spcPts val="600"/>
              </a:spcAft>
              <a:buClr>
                <a:schemeClr val="accent1"/>
              </a:buClr>
              <a:buSzPct val="92000"/>
              <a:buFont typeface="Wingdings 2" panose="05020102010507070707" pitchFamily="18" charset="2"/>
              <a:buChar char=""/>
            </a:pPr>
            <a:r>
              <a:rPr lang="en-US" sz="1500" b="1" i="0">
                <a:solidFill>
                  <a:schemeClr val="tx1">
                    <a:lumMod val="75000"/>
                    <a:lumOff val="25000"/>
                  </a:schemeClr>
                </a:solidFill>
                <a:effectLst/>
              </a:rPr>
              <a:t>R-squared</a:t>
            </a:r>
            <a:r>
              <a:rPr lang="en-US" sz="1500" b="0" i="0">
                <a:solidFill>
                  <a:schemeClr val="tx1">
                    <a:lumMod val="75000"/>
                    <a:lumOff val="25000"/>
                  </a:schemeClr>
                </a:solidFill>
                <a:effectLst/>
              </a:rPr>
              <a:t>: The R-squared value of </a:t>
            </a:r>
            <a:r>
              <a:rPr lang="en-US" sz="1500" b="1" i="0">
                <a:solidFill>
                  <a:schemeClr val="tx1">
                    <a:lumMod val="75000"/>
                    <a:lumOff val="25000"/>
                  </a:schemeClr>
                </a:solidFill>
                <a:effectLst/>
              </a:rPr>
              <a:t>0.040</a:t>
            </a:r>
            <a:r>
              <a:rPr lang="en-US" sz="1500" b="0" i="0">
                <a:solidFill>
                  <a:schemeClr val="tx1">
                    <a:lumMod val="75000"/>
                    <a:lumOff val="25000"/>
                  </a:schemeClr>
                </a:solidFill>
                <a:effectLst/>
              </a:rPr>
              <a:t> suggests that the model explains approximately </a:t>
            </a:r>
            <a:r>
              <a:rPr lang="en-US" sz="1500" b="1" i="0">
                <a:solidFill>
                  <a:schemeClr val="tx1">
                    <a:lumMod val="75000"/>
                    <a:lumOff val="25000"/>
                  </a:schemeClr>
                </a:solidFill>
                <a:effectLst/>
              </a:rPr>
              <a:t>4%</a:t>
            </a:r>
            <a:r>
              <a:rPr lang="en-US" sz="1500" b="0" i="0">
                <a:solidFill>
                  <a:schemeClr val="tx1">
                    <a:lumMod val="75000"/>
                    <a:lumOff val="25000"/>
                  </a:schemeClr>
                </a:solidFill>
                <a:effectLst/>
              </a:rPr>
              <a:t> of the variance in medical expenses based on BMI alone. Although BMI is a significant predictor, this low R-squared value indicates that there are likely other factors not included in this model that explain a substantial portion of the variability in medical expenses.</a:t>
            </a:r>
          </a:p>
        </p:txBody>
      </p:sp>
    </p:spTree>
    <p:extLst>
      <p:ext uri="{BB962C8B-B14F-4D97-AF65-F5344CB8AC3E}">
        <p14:creationId xmlns:p14="http://schemas.microsoft.com/office/powerpoint/2010/main" val="2205070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4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45" name="Rectangle 44">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FB23E1E4-7CB2-923B-9D41-672CB85E05DA}"/>
              </a:ext>
            </a:extLst>
          </p:cNvPr>
          <p:cNvSpPr>
            <a:spLocks noGrp="1"/>
          </p:cNvSpPr>
          <p:nvPr>
            <p:ph type="title"/>
          </p:nvPr>
        </p:nvSpPr>
        <p:spPr>
          <a:xfrm>
            <a:off x="4382724" y="702156"/>
            <a:ext cx="7225075" cy="1013800"/>
          </a:xfrm>
        </p:spPr>
        <p:txBody>
          <a:bodyPr vert="horz" lIns="91440" tIns="45720" rIns="91440" bIns="45720" rtlCol="0" anchor="b">
            <a:normAutofit/>
          </a:bodyPr>
          <a:lstStyle/>
          <a:p>
            <a:r>
              <a:rPr lang="en-US" b="0" kern="1200" cap="all" dirty="0">
                <a:solidFill>
                  <a:schemeClr val="tx2"/>
                </a:solidFill>
                <a:latin typeface="+mj-lt"/>
                <a:ea typeface="+mj-ea"/>
                <a:cs typeface="+mj-cs"/>
              </a:rPr>
              <a:t>conclusion	</a:t>
            </a:r>
          </a:p>
        </p:txBody>
      </p:sp>
      <p:sp>
        <p:nvSpPr>
          <p:cNvPr id="47" name="Rectangle 46">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72603"/>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Rectangle 48">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1" name="Rectangle 50">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4" name="Picture Placeholder 21" descr="A close-up of a stethoscope">
            <a:extLst>
              <a:ext uri="{FF2B5EF4-FFF2-40B4-BE49-F238E27FC236}">
                <a16:creationId xmlns:a16="http://schemas.microsoft.com/office/drawing/2014/main" id="{63F55FD3-B051-BD22-347E-065B72C87E1C}"/>
              </a:ext>
            </a:extLst>
          </p:cNvPr>
          <p:cNvPicPr>
            <a:picLocks noGrp="1" noChangeAspect="1"/>
          </p:cNvPicPr>
          <p:nvPr>
            <p:ph type="pic" sz="quarter" idx="13"/>
          </p:nvPr>
        </p:nvPicPr>
        <p:blipFill>
          <a:blip r:embed="rId3"/>
          <a:srcRect l="18044" r="32892"/>
          <a:stretch/>
        </p:blipFill>
        <p:spPr>
          <a:xfrm>
            <a:off x="446534" y="601201"/>
            <a:ext cx="3703320" cy="5774200"/>
          </a:xfrm>
          <a:prstGeom prst="rect">
            <a:avLst/>
          </a:prstGeom>
        </p:spPr>
      </p:pic>
      <p:sp>
        <p:nvSpPr>
          <p:cNvPr id="6" name="Rectangle 1">
            <a:extLst>
              <a:ext uri="{FF2B5EF4-FFF2-40B4-BE49-F238E27FC236}">
                <a16:creationId xmlns:a16="http://schemas.microsoft.com/office/drawing/2014/main" id="{67125F71-82B4-13CF-AC6F-4426BC602989}"/>
              </a:ext>
            </a:extLst>
          </p:cNvPr>
          <p:cNvSpPr>
            <a:spLocks noChangeArrowheads="1"/>
          </p:cNvSpPr>
          <p:nvPr/>
        </p:nvSpPr>
        <p:spPr bwMode="auto">
          <a:xfrm>
            <a:off x="4382726" y="1715956"/>
            <a:ext cx="6878108" cy="414284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lnSpc>
                <a:spcPct val="90000"/>
              </a:lnSpc>
              <a:spcBef>
                <a:spcPct val="20000"/>
              </a:spcBef>
              <a:spcAft>
                <a:spcPts val="600"/>
              </a:spcAft>
              <a:buClr>
                <a:schemeClr val="accent1"/>
              </a:buClr>
              <a:buSzPct val="92000"/>
              <a:buFont typeface="Wingdings 2" panose="05020102010507070707" pitchFamily="18" charset="2"/>
              <a:buChar char=""/>
              <a:tabLst/>
            </a:pPr>
            <a:endParaRPr kumimoji="0" lang="en-US" altLang="en-US" sz="1500" b="0" i="0" u="none" strike="noStrike" cap="none" normalizeH="0" baseline="0" dirty="0">
              <a:ln>
                <a:noFill/>
              </a:ln>
              <a:solidFill>
                <a:schemeClr val="tx1">
                  <a:lumMod val="75000"/>
                  <a:lumOff val="25000"/>
                </a:schemeClr>
              </a:solidFill>
              <a:effectLst/>
            </a:endParaRPr>
          </a:p>
          <a:p>
            <a:pPr marL="0" marR="0" lvl="0" indent="0" fontAlgn="base">
              <a:lnSpc>
                <a:spcPct val="90000"/>
              </a:lnSpc>
              <a:spcBef>
                <a:spcPct val="20000"/>
              </a:spcBef>
              <a:spcAft>
                <a:spcPts val="600"/>
              </a:spcAft>
              <a:buClr>
                <a:schemeClr val="accent1"/>
              </a:buClr>
              <a:buSzPct val="92000"/>
              <a:buFont typeface="Wingdings 2" panose="05020102010507070707" pitchFamily="18" charset="2"/>
              <a:buChar char=""/>
              <a:tabLst/>
            </a:pPr>
            <a:r>
              <a:rPr kumimoji="0" lang="en-US" altLang="en-US" sz="1600" b="0" i="0" u="none" strike="noStrike" cap="none" normalizeH="0" baseline="0" dirty="0">
                <a:ln>
                  <a:noFill/>
                </a:ln>
                <a:solidFill>
                  <a:schemeClr val="tx1">
                    <a:lumMod val="75000"/>
                    <a:lumOff val="25000"/>
                  </a:schemeClr>
                </a:solidFill>
                <a:effectLst/>
              </a:rPr>
              <a:t>In conclusion, the regression analysis reveals that </a:t>
            </a:r>
            <a:r>
              <a:rPr kumimoji="0" lang="en-US" altLang="en-US" sz="1600" b="1" i="0" u="none" strike="noStrike" cap="none" normalizeH="0" baseline="0" dirty="0">
                <a:ln>
                  <a:noFill/>
                </a:ln>
                <a:solidFill>
                  <a:schemeClr val="tx1">
                    <a:lumMod val="75000"/>
                    <a:lumOff val="25000"/>
                  </a:schemeClr>
                </a:solidFill>
                <a:effectLst/>
              </a:rPr>
              <a:t>BMI</a:t>
            </a:r>
            <a:r>
              <a:rPr kumimoji="0" lang="en-US" altLang="en-US" sz="1600" b="0" i="0" u="none" strike="noStrike" cap="none" normalizeH="0" baseline="0" dirty="0">
                <a:ln>
                  <a:noFill/>
                </a:ln>
                <a:solidFill>
                  <a:schemeClr val="tx1">
                    <a:lumMod val="75000"/>
                    <a:lumOff val="25000"/>
                  </a:schemeClr>
                </a:solidFill>
                <a:effectLst/>
              </a:rPr>
              <a:t> is a statistically significant predictor of medical expenses, with higher BMI associated with increased costs.</a:t>
            </a:r>
          </a:p>
          <a:p>
            <a:pPr marL="0" marR="0" lvl="0" indent="0" fontAlgn="base">
              <a:lnSpc>
                <a:spcPct val="90000"/>
              </a:lnSpc>
              <a:spcBef>
                <a:spcPct val="20000"/>
              </a:spcBef>
              <a:spcAft>
                <a:spcPts val="600"/>
              </a:spcAft>
              <a:buClr>
                <a:schemeClr val="accent1"/>
              </a:buClr>
              <a:buSzPct val="92000"/>
              <a:buFont typeface="Wingdings 2" panose="05020102010507070707" pitchFamily="18" charset="2"/>
              <a:buChar char=""/>
              <a:tabLst/>
            </a:pPr>
            <a:endParaRPr kumimoji="0" lang="en-US" altLang="en-US" sz="1600" b="0" i="0" u="none" strike="noStrike" cap="none" normalizeH="0" baseline="0" dirty="0">
              <a:ln>
                <a:noFill/>
              </a:ln>
              <a:solidFill>
                <a:schemeClr val="tx1">
                  <a:lumMod val="75000"/>
                  <a:lumOff val="25000"/>
                </a:schemeClr>
              </a:solidFill>
              <a:effectLst/>
            </a:endParaRPr>
          </a:p>
          <a:p>
            <a:pPr marL="0" marR="0" lvl="0" indent="0" fontAlgn="base">
              <a:lnSpc>
                <a:spcPct val="90000"/>
              </a:lnSpc>
              <a:spcBef>
                <a:spcPct val="20000"/>
              </a:spcBef>
              <a:spcAft>
                <a:spcPts val="600"/>
              </a:spcAft>
              <a:buClr>
                <a:schemeClr val="accent1"/>
              </a:buClr>
              <a:buSzPct val="92000"/>
              <a:buFont typeface="Wingdings 2" panose="05020102010507070707" pitchFamily="18" charset="2"/>
              <a:buChar char=""/>
              <a:tabLst/>
            </a:pPr>
            <a:r>
              <a:rPr kumimoji="0" lang="en-US" altLang="en-US" sz="1600" b="0" i="0" u="none" strike="noStrike" cap="none" normalizeH="0" baseline="0" dirty="0">
                <a:ln>
                  <a:noFill/>
                </a:ln>
                <a:solidFill>
                  <a:schemeClr val="tx1">
                    <a:lumMod val="75000"/>
                    <a:lumOff val="25000"/>
                  </a:schemeClr>
                </a:solidFill>
                <a:effectLst/>
              </a:rPr>
              <a:t>However, the model’s </a:t>
            </a:r>
            <a:r>
              <a:rPr kumimoji="0" lang="en-US" altLang="en-US" sz="1600" b="1" i="0" u="none" strike="noStrike" cap="none" normalizeH="0" baseline="0" dirty="0">
                <a:ln>
                  <a:noFill/>
                </a:ln>
                <a:solidFill>
                  <a:schemeClr val="tx1">
                    <a:lumMod val="75000"/>
                    <a:lumOff val="25000"/>
                  </a:schemeClr>
                </a:solidFill>
                <a:effectLst/>
              </a:rPr>
              <a:t>low R-squared value</a:t>
            </a:r>
            <a:r>
              <a:rPr kumimoji="0" lang="en-US" altLang="en-US" sz="1600" b="0" i="0" u="none" strike="noStrike" cap="none" normalizeH="0" baseline="0" dirty="0">
                <a:ln>
                  <a:noFill/>
                </a:ln>
                <a:solidFill>
                  <a:schemeClr val="tx1">
                    <a:lumMod val="75000"/>
                    <a:lumOff val="25000"/>
                  </a:schemeClr>
                </a:solidFill>
                <a:effectLst/>
              </a:rPr>
              <a:t> suggests that BMI alone is not a strong predictor of medical expenses, indicating that other factors also play a significant role.</a:t>
            </a:r>
          </a:p>
          <a:p>
            <a:pPr marL="0" marR="0" lvl="0" indent="0" fontAlgn="base">
              <a:lnSpc>
                <a:spcPct val="90000"/>
              </a:lnSpc>
              <a:spcBef>
                <a:spcPct val="20000"/>
              </a:spcBef>
              <a:spcAft>
                <a:spcPts val="600"/>
              </a:spcAft>
              <a:buClr>
                <a:schemeClr val="accent1"/>
              </a:buClr>
              <a:buSzPct val="92000"/>
              <a:buFont typeface="Wingdings 2" panose="05020102010507070707" pitchFamily="18" charset="2"/>
              <a:buChar char=""/>
              <a:tabLst/>
            </a:pPr>
            <a:endParaRPr kumimoji="0" lang="en-US" altLang="en-US" sz="1600" b="0" i="0" u="none" strike="noStrike" cap="none" normalizeH="0" baseline="0" dirty="0">
              <a:ln>
                <a:noFill/>
              </a:ln>
              <a:solidFill>
                <a:schemeClr val="tx1">
                  <a:lumMod val="75000"/>
                  <a:lumOff val="25000"/>
                </a:schemeClr>
              </a:solidFill>
              <a:effectLst/>
            </a:endParaRPr>
          </a:p>
          <a:p>
            <a:pPr marL="0" marR="0" lvl="0" indent="0" fontAlgn="base">
              <a:lnSpc>
                <a:spcPct val="90000"/>
              </a:lnSpc>
              <a:spcBef>
                <a:spcPct val="20000"/>
              </a:spcBef>
              <a:spcAft>
                <a:spcPts val="600"/>
              </a:spcAft>
              <a:buClr>
                <a:schemeClr val="accent1"/>
              </a:buClr>
              <a:buSzPct val="92000"/>
              <a:buFont typeface="Wingdings 2" panose="05020102010507070707" pitchFamily="18" charset="2"/>
              <a:buChar char=""/>
              <a:tabLst/>
            </a:pPr>
            <a:r>
              <a:rPr kumimoji="0" lang="en-US" altLang="en-US" sz="1600" b="1" i="0" u="none" strike="noStrike" cap="none" normalizeH="0" baseline="0" dirty="0">
                <a:ln>
                  <a:noFill/>
                </a:ln>
                <a:solidFill>
                  <a:schemeClr val="tx1">
                    <a:lumMod val="75000"/>
                    <a:lumOff val="25000"/>
                  </a:schemeClr>
                </a:solidFill>
                <a:effectLst/>
              </a:rPr>
              <a:t>Smoker status</a:t>
            </a:r>
            <a:r>
              <a:rPr kumimoji="0" lang="en-US" altLang="en-US" sz="1600" b="0" i="0" u="none" strike="noStrike" cap="none" normalizeH="0" baseline="0" dirty="0">
                <a:ln>
                  <a:noFill/>
                </a:ln>
                <a:solidFill>
                  <a:schemeClr val="tx1">
                    <a:lumMod val="75000"/>
                    <a:lumOff val="25000"/>
                  </a:schemeClr>
                </a:solidFill>
                <a:effectLst/>
              </a:rPr>
              <a:t> has a notable impact on medical charges, with smokers generally incurring higher expenses than non-smokers, as shown in the previous analyses.</a:t>
            </a:r>
          </a:p>
          <a:p>
            <a:pPr marL="0" marR="0" lvl="0" indent="0" fontAlgn="base">
              <a:lnSpc>
                <a:spcPct val="90000"/>
              </a:lnSpc>
              <a:spcBef>
                <a:spcPct val="20000"/>
              </a:spcBef>
              <a:spcAft>
                <a:spcPts val="600"/>
              </a:spcAft>
              <a:buClr>
                <a:schemeClr val="accent1"/>
              </a:buClr>
              <a:buSzPct val="92000"/>
              <a:buFont typeface="Wingdings 2" panose="05020102010507070707" pitchFamily="18" charset="2"/>
              <a:buChar char=""/>
              <a:tabLst/>
            </a:pPr>
            <a:endParaRPr kumimoji="0" lang="en-US" altLang="en-US" sz="1600" b="0" i="0" u="none" strike="noStrike" cap="none" normalizeH="0" baseline="0" dirty="0">
              <a:ln>
                <a:noFill/>
              </a:ln>
              <a:solidFill>
                <a:schemeClr val="tx1">
                  <a:lumMod val="75000"/>
                  <a:lumOff val="25000"/>
                </a:schemeClr>
              </a:solidFill>
              <a:effectLst/>
            </a:endParaRPr>
          </a:p>
          <a:p>
            <a:pPr marL="0" marR="0" lvl="0" indent="0" fontAlgn="base">
              <a:lnSpc>
                <a:spcPct val="90000"/>
              </a:lnSpc>
              <a:spcBef>
                <a:spcPct val="20000"/>
              </a:spcBef>
              <a:spcAft>
                <a:spcPts val="600"/>
              </a:spcAft>
              <a:buClr>
                <a:schemeClr val="accent1"/>
              </a:buClr>
              <a:buSzPct val="92000"/>
              <a:buFont typeface="Wingdings 2" panose="05020102010507070707" pitchFamily="18" charset="2"/>
              <a:buChar char=""/>
              <a:tabLst/>
            </a:pPr>
            <a:r>
              <a:rPr kumimoji="0" lang="en-US" altLang="en-US" sz="1600" b="0" i="0" u="none" strike="noStrike" cap="none" normalizeH="0" baseline="0" dirty="0">
                <a:ln>
                  <a:noFill/>
                </a:ln>
                <a:solidFill>
                  <a:schemeClr val="tx1">
                    <a:lumMod val="75000"/>
                    <a:lumOff val="25000"/>
                  </a:schemeClr>
                </a:solidFill>
                <a:effectLst/>
              </a:rPr>
              <a:t>These insights highlight the importance of considering multiple factors, such as smoking habits and BMI, when analyzing and predicting healthcare costs. </a:t>
            </a:r>
          </a:p>
        </p:txBody>
      </p:sp>
    </p:spTree>
    <p:extLst>
      <p:ext uri="{BB962C8B-B14F-4D97-AF65-F5344CB8AC3E}">
        <p14:creationId xmlns:p14="http://schemas.microsoft.com/office/powerpoint/2010/main" val="991766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8FFF8BA-E008-4068-851C-2CED296AC5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58BE52-5713-7C43-BDD6-CBD6F5065122}"/>
              </a:ext>
            </a:extLst>
          </p:cNvPr>
          <p:cNvSpPr>
            <a:spLocks noGrp="1"/>
          </p:cNvSpPr>
          <p:nvPr>
            <p:ph type="title"/>
          </p:nvPr>
        </p:nvSpPr>
        <p:spPr>
          <a:xfrm>
            <a:off x="581193" y="702156"/>
            <a:ext cx="4076153" cy="5156642"/>
          </a:xfrm>
        </p:spPr>
        <p:txBody>
          <a:bodyPr anchor="ctr">
            <a:normAutofit/>
          </a:bodyPr>
          <a:lstStyle/>
          <a:p>
            <a:r>
              <a:rPr lang="en-US">
                <a:solidFill>
                  <a:schemeClr val="tx2"/>
                </a:solidFill>
              </a:rPr>
              <a:t>Overview of dataset</a:t>
            </a:r>
          </a:p>
        </p:txBody>
      </p:sp>
      <p:sp>
        <p:nvSpPr>
          <p:cNvPr id="17" name="Rectangle 16">
            <a:extLst>
              <a:ext uri="{FF2B5EF4-FFF2-40B4-BE49-F238E27FC236}">
                <a16:creationId xmlns:a16="http://schemas.microsoft.com/office/drawing/2014/main" id="{832B0DA7-13B0-4805-B9BD-9BFACCB23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199"/>
            <a:ext cx="4210812" cy="949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D5D17921-1EF4-488E-A9AA-AC6B7F3CE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6743" y="457201"/>
            <a:ext cx="6834067" cy="94996"/>
          </a:xfrm>
          <a:prstGeom prst="rect">
            <a:avLst/>
          </a:prstGeom>
          <a:solidFill>
            <a:srgbClr val="3C474C"/>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DE5B427A-D96E-9183-BBA7-38E4341A67EB}"/>
              </a:ext>
            </a:extLst>
          </p:cNvPr>
          <p:cNvSpPr>
            <a:spLocks noGrp="1"/>
          </p:cNvSpPr>
          <p:nvPr>
            <p:ph idx="1"/>
          </p:nvPr>
        </p:nvSpPr>
        <p:spPr>
          <a:xfrm>
            <a:off x="4776743" y="702156"/>
            <a:ext cx="6484091" cy="5156643"/>
          </a:xfrm>
        </p:spPr>
        <p:txBody>
          <a:bodyPr>
            <a:normAutofit/>
          </a:bodyPr>
          <a:lstStyle/>
          <a:p>
            <a:r>
              <a:rPr lang="en-US" b="0" i="0" dirty="0">
                <a:effectLst/>
                <a:latin typeface="system-ui"/>
              </a:rPr>
              <a:t>The medical insurance dataset provides a detailed view of various demographic and health-related factors that impact medical expenses. Key variables include age, sex, Body Mass Index (BMI), smoking status, number of dependents (children), residential region, and the total medical expenses incurred. These attributes offer a comprehensive basis for analyzing and predicting healthcare costs, making the dataset ideal for machine learning applications aimed at estimating insurance expenses for potential policyholders.</a:t>
            </a:r>
            <a:endParaRPr lang="en-US" dirty="0"/>
          </a:p>
        </p:txBody>
      </p:sp>
    </p:spTree>
    <p:extLst>
      <p:ext uri="{BB962C8B-B14F-4D97-AF65-F5344CB8AC3E}">
        <p14:creationId xmlns:p14="http://schemas.microsoft.com/office/powerpoint/2010/main" val="549908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837C1-5CDF-07CF-E0DF-4E29F3B7E271}"/>
              </a:ext>
            </a:extLst>
          </p:cNvPr>
          <p:cNvSpPr>
            <a:spLocks noGrp="1"/>
          </p:cNvSpPr>
          <p:nvPr>
            <p:ph type="title"/>
          </p:nvPr>
        </p:nvSpPr>
        <p:spPr>
          <a:xfrm>
            <a:off x="581192" y="457200"/>
            <a:ext cx="11029616" cy="425450"/>
          </a:xfrm>
        </p:spPr>
        <p:txBody>
          <a:bodyPr>
            <a:noAutofit/>
          </a:bodyPr>
          <a:lstStyle/>
          <a:p>
            <a:pPr algn="ctr"/>
            <a:r>
              <a:rPr lang="en-US" sz="1600" b="1" dirty="0"/>
              <a:t>Dataset details</a:t>
            </a:r>
          </a:p>
        </p:txBody>
      </p:sp>
      <p:sp>
        <p:nvSpPr>
          <p:cNvPr id="3" name="Content Placeholder 2">
            <a:extLst>
              <a:ext uri="{FF2B5EF4-FFF2-40B4-BE49-F238E27FC236}">
                <a16:creationId xmlns:a16="http://schemas.microsoft.com/office/drawing/2014/main" id="{8D9B5D32-5819-50A4-954B-B066D6A2B6A2}"/>
              </a:ext>
            </a:extLst>
          </p:cNvPr>
          <p:cNvSpPr>
            <a:spLocks noGrp="1"/>
          </p:cNvSpPr>
          <p:nvPr>
            <p:ph idx="1"/>
          </p:nvPr>
        </p:nvSpPr>
        <p:spPr>
          <a:xfrm>
            <a:off x="581192" y="882649"/>
            <a:ext cx="11029615" cy="5781621"/>
          </a:xfrm>
        </p:spPr>
        <p:txBody>
          <a:bodyPr>
            <a:normAutofit fontScale="32500" lnSpcReduction="20000"/>
          </a:bodyPr>
          <a:lstStyle/>
          <a:p>
            <a:pPr lvl="8"/>
            <a:r>
              <a:rPr lang="en-US" sz="4300" b="1" i="0" u="sng" dirty="0">
                <a:effectLst/>
                <a:latin typeface="system-ui"/>
              </a:rPr>
              <a:t>Purpose and Utility</a:t>
            </a:r>
          </a:p>
          <a:p>
            <a:pPr algn="l"/>
            <a:r>
              <a:rPr lang="en-US" sz="4300" b="0" i="0" dirty="0">
                <a:effectLst/>
                <a:latin typeface="system-ui"/>
              </a:rPr>
              <a:t>The primary purpose of this dataset is to identify and quantify the factors contributing most significantly to medical costs, enabling insurance companies to refine pricing strategies and assess customer risk more accurately. By understanding how each factor—such as BMI or smoking status—affects expenses, companies can create models to forecast potential costs and manage risk across different policyholder profiles.</a:t>
            </a:r>
          </a:p>
          <a:p>
            <a:pPr algn="l"/>
            <a:r>
              <a:rPr lang="en-US" sz="4300" b="0" i="0" dirty="0">
                <a:effectLst/>
                <a:latin typeface="system-ui"/>
              </a:rPr>
              <a:t>Leveraging this data, insurers can enhance decision-making in areas such as:</a:t>
            </a:r>
          </a:p>
          <a:p>
            <a:pPr algn="l">
              <a:buFont typeface="Arial" panose="020B0604020202020204" pitchFamily="34" charset="0"/>
              <a:buChar char="•"/>
            </a:pPr>
            <a:r>
              <a:rPr lang="en-US" sz="4300" b="1" i="0" dirty="0">
                <a:effectLst/>
                <a:latin typeface="system-ui"/>
              </a:rPr>
              <a:t>Pricing Models</a:t>
            </a:r>
            <a:r>
              <a:rPr lang="en-US" sz="4300" b="0" i="0" dirty="0">
                <a:effectLst/>
                <a:latin typeface="system-ui"/>
              </a:rPr>
              <a:t>: Adjusting premiums based on risk factors identified through model predictions.</a:t>
            </a:r>
          </a:p>
          <a:p>
            <a:pPr algn="l">
              <a:buFont typeface="Arial" panose="020B0604020202020204" pitchFamily="34" charset="0"/>
              <a:buChar char="•"/>
            </a:pPr>
            <a:r>
              <a:rPr lang="en-US" sz="4300" b="1" i="0" dirty="0">
                <a:effectLst/>
                <a:latin typeface="system-ui"/>
              </a:rPr>
              <a:t>Risk Assessment</a:t>
            </a:r>
            <a:r>
              <a:rPr lang="en-US" sz="4300" b="0" i="0" dirty="0">
                <a:effectLst/>
                <a:latin typeface="system-ui"/>
              </a:rPr>
              <a:t>: Understanding high-cost indicators like smoking status or high BMI to anticipate future expenses.</a:t>
            </a:r>
          </a:p>
          <a:p>
            <a:pPr algn="l">
              <a:buFont typeface="Arial" panose="020B0604020202020204" pitchFamily="34" charset="0"/>
              <a:buChar char="•"/>
            </a:pPr>
            <a:r>
              <a:rPr lang="en-US" sz="4300" b="1" i="0" dirty="0">
                <a:effectLst/>
                <a:latin typeface="system-ui"/>
              </a:rPr>
              <a:t>Customer Segmentation</a:t>
            </a:r>
            <a:r>
              <a:rPr lang="en-US" sz="4300" b="0" i="0" dirty="0">
                <a:effectLst/>
                <a:latin typeface="system-ui"/>
              </a:rPr>
              <a:t>: Grouping policyholders by risk profiles for targeted interventions or specialized plans.</a:t>
            </a:r>
          </a:p>
          <a:p>
            <a:pPr lvl="8"/>
            <a:r>
              <a:rPr lang="en-US" sz="4300" b="1" i="0" u="sng" dirty="0">
                <a:effectLst/>
                <a:latin typeface="system-ui"/>
              </a:rPr>
              <a:t>Dataset Summary</a:t>
            </a:r>
          </a:p>
          <a:p>
            <a:pPr algn="l">
              <a:buFont typeface="Arial" panose="020B0604020202020204" pitchFamily="34" charset="0"/>
              <a:buChar char="•"/>
            </a:pPr>
            <a:r>
              <a:rPr lang="en-US" sz="4300" b="1" i="0" dirty="0">
                <a:effectLst/>
                <a:latin typeface="system-ui"/>
              </a:rPr>
              <a:t>Total Rows</a:t>
            </a:r>
            <a:r>
              <a:rPr lang="en-US" sz="4300" b="0" i="0" dirty="0">
                <a:effectLst/>
                <a:latin typeface="system-ui"/>
              </a:rPr>
              <a:t>: 2,700</a:t>
            </a:r>
          </a:p>
          <a:p>
            <a:pPr algn="l">
              <a:buFont typeface="Arial" panose="020B0604020202020204" pitchFamily="34" charset="0"/>
              <a:buChar char="•"/>
            </a:pPr>
            <a:r>
              <a:rPr lang="en-US" sz="4300" b="1" i="0" dirty="0">
                <a:effectLst/>
                <a:latin typeface="system-ui"/>
              </a:rPr>
              <a:t>Total Columns</a:t>
            </a:r>
            <a:r>
              <a:rPr lang="en-US" sz="4300" b="0" i="0" dirty="0">
                <a:effectLst/>
                <a:latin typeface="system-ui"/>
              </a:rPr>
              <a:t>: 7</a:t>
            </a:r>
          </a:p>
          <a:p>
            <a:pPr lvl="8"/>
            <a:r>
              <a:rPr lang="en-US" sz="4300" b="1" i="0" u="sng" dirty="0">
                <a:effectLst/>
                <a:latin typeface="system-ui"/>
              </a:rPr>
              <a:t>Columns</a:t>
            </a:r>
          </a:p>
          <a:p>
            <a:pPr algn="l">
              <a:buFont typeface="+mj-lt"/>
              <a:buAutoNum type="arabicPeriod"/>
            </a:pPr>
            <a:r>
              <a:rPr lang="en-US" sz="4300" b="1" i="0" dirty="0">
                <a:effectLst/>
                <a:latin typeface="system-ui"/>
              </a:rPr>
              <a:t>Age</a:t>
            </a:r>
            <a:r>
              <a:rPr lang="en-US" sz="4300" b="0" i="0" dirty="0">
                <a:effectLst/>
                <a:latin typeface="system-ui"/>
              </a:rPr>
              <a:t>: Age of the policyholder</a:t>
            </a:r>
          </a:p>
          <a:p>
            <a:pPr algn="l">
              <a:buFont typeface="+mj-lt"/>
              <a:buAutoNum type="arabicPeriod"/>
            </a:pPr>
            <a:r>
              <a:rPr lang="en-US" sz="4300" b="1" i="0" dirty="0">
                <a:effectLst/>
                <a:latin typeface="system-ui"/>
              </a:rPr>
              <a:t>Sex</a:t>
            </a:r>
            <a:r>
              <a:rPr lang="en-US" sz="4300" b="0" i="0" dirty="0">
                <a:effectLst/>
                <a:latin typeface="system-ui"/>
              </a:rPr>
              <a:t>: Gender of the policyholder</a:t>
            </a:r>
          </a:p>
          <a:p>
            <a:pPr algn="l">
              <a:buFont typeface="+mj-lt"/>
              <a:buAutoNum type="arabicPeriod"/>
            </a:pPr>
            <a:r>
              <a:rPr lang="en-US" sz="4300" b="1" i="0" dirty="0">
                <a:effectLst/>
                <a:latin typeface="system-ui"/>
              </a:rPr>
              <a:t>BMI (Body Mass Index)</a:t>
            </a:r>
            <a:r>
              <a:rPr lang="en-US" sz="4300" b="0" i="0" dirty="0">
                <a:effectLst/>
                <a:latin typeface="system-ui"/>
              </a:rPr>
              <a:t>: A metric derived from height and weight, often related to health risk</a:t>
            </a:r>
          </a:p>
          <a:p>
            <a:pPr algn="l">
              <a:buFont typeface="+mj-lt"/>
              <a:buAutoNum type="arabicPeriod"/>
            </a:pPr>
            <a:r>
              <a:rPr lang="en-US" sz="4300" b="1" i="0" dirty="0">
                <a:effectLst/>
                <a:latin typeface="system-ui"/>
              </a:rPr>
              <a:t>Children</a:t>
            </a:r>
            <a:r>
              <a:rPr lang="en-US" sz="4300" b="0" i="0" dirty="0">
                <a:effectLst/>
                <a:latin typeface="system-ui"/>
              </a:rPr>
              <a:t>: Number of dependents</a:t>
            </a:r>
          </a:p>
          <a:p>
            <a:pPr algn="l">
              <a:buFont typeface="+mj-lt"/>
              <a:buAutoNum type="arabicPeriod"/>
            </a:pPr>
            <a:r>
              <a:rPr lang="en-US" sz="4300" b="1" i="0" dirty="0">
                <a:effectLst/>
                <a:latin typeface="system-ui"/>
              </a:rPr>
              <a:t>Smoker</a:t>
            </a:r>
            <a:r>
              <a:rPr lang="en-US" sz="4300" b="0" i="0" dirty="0">
                <a:effectLst/>
                <a:latin typeface="system-ui"/>
              </a:rPr>
              <a:t>: Smoking status (Yes/No)</a:t>
            </a:r>
          </a:p>
          <a:p>
            <a:pPr algn="l">
              <a:buFont typeface="+mj-lt"/>
              <a:buAutoNum type="arabicPeriod"/>
            </a:pPr>
            <a:r>
              <a:rPr lang="en-US" sz="4300" b="1" i="0" dirty="0">
                <a:effectLst/>
                <a:latin typeface="system-ui"/>
              </a:rPr>
              <a:t>Region</a:t>
            </a:r>
            <a:r>
              <a:rPr lang="en-US" sz="4300" b="0" i="0" dirty="0">
                <a:effectLst/>
                <a:latin typeface="system-ui"/>
              </a:rPr>
              <a:t>: Residential area of the policyholder</a:t>
            </a:r>
          </a:p>
          <a:p>
            <a:pPr algn="l">
              <a:buFont typeface="+mj-lt"/>
              <a:buAutoNum type="arabicPeriod"/>
            </a:pPr>
            <a:r>
              <a:rPr lang="en-US" sz="4300" b="1" i="0" dirty="0">
                <a:effectLst/>
                <a:latin typeface="system-ui"/>
              </a:rPr>
              <a:t>Charges</a:t>
            </a:r>
            <a:r>
              <a:rPr lang="en-US" sz="4300" b="0" i="0" dirty="0">
                <a:effectLst/>
                <a:latin typeface="system-ui"/>
              </a:rPr>
              <a:t>: Total medical expenses incurred</a:t>
            </a:r>
          </a:p>
          <a:p>
            <a:pPr algn="l"/>
            <a:r>
              <a:rPr lang="en-US" sz="4300" b="0" i="0" dirty="0">
                <a:effectLst/>
                <a:latin typeface="system-ui"/>
              </a:rPr>
              <a:t>This dataset provides essential insights into the factors influencing medical expenses, offering a robust foundation for building predictive models that enhance decision-making in health insurance analytics.</a:t>
            </a:r>
          </a:p>
          <a:p>
            <a:endParaRPr lang="en-US" dirty="0"/>
          </a:p>
        </p:txBody>
      </p:sp>
    </p:spTree>
    <p:extLst>
      <p:ext uri="{BB962C8B-B14F-4D97-AF65-F5344CB8AC3E}">
        <p14:creationId xmlns:p14="http://schemas.microsoft.com/office/powerpoint/2010/main" val="4113792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AB267E-BB44-A778-16DC-E19B7CD25EF5}"/>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31" name="Rectangle 30">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34">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36">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Rectangle 38">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Title 1">
            <a:extLst>
              <a:ext uri="{FF2B5EF4-FFF2-40B4-BE49-F238E27FC236}">
                <a16:creationId xmlns:a16="http://schemas.microsoft.com/office/drawing/2014/main" id="{ACF5EE3A-CB45-3609-687C-58F445E9EF26}"/>
              </a:ext>
            </a:extLst>
          </p:cNvPr>
          <p:cNvSpPr>
            <a:spLocks noGrp="1"/>
          </p:cNvSpPr>
          <p:nvPr>
            <p:ph type="ctrTitle"/>
          </p:nvPr>
        </p:nvSpPr>
        <p:spPr>
          <a:xfrm>
            <a:off x="771148" y="1037967"/>
            <a:ext cx="3054091" cy="4709131"/>
          </a:xfrm>
        </p:spPr>
        <p:txBody>
          <a:bodyPr vert="horz" lIns="91440" tIns="45720" rIns="91440" bIns="45720" rtlCol="0" anchor="ctr">
            <a:normAutofit/>
          </a:bodyPr>
          <a:lstStyle/>
          <a:p>
            <a:pPr algn="l"/>
            <a:r>
              <a:rPr lang="en-US" sz="2800" b="0" kern="1200" cap="all" dirty="0">
                <a:solidFill>
                  <a:srgbClr val="FFFEFF"/>
                </a:solidFill>
                <a:latin typeface="+mj-lt"/>
                <a:ea typeface="+mj-ea"/>
                <a:cs typeface="+mj-cs"/>
              </a:rPr>
              <a:t>Quantifiable nature of the 5 attributes</a:t>
            </a:r>
          </a:p>
        </p:txBody>
      </p:sp>
      <p:sp>
        <p:nvSpPr>
          <p:cNvPr id="20" name="Subtitle 2">
            <a:extLst>
              <a:ext uri="{FF2B5EF4-FFF2-40B4-BE49-F238E27FC236}">
                <a16:creationId xmlns:a16="http://schemas.microsoft.com/office/drawing/2014/main" id="{8192F83B-4C50-270E-68CE-627E143B30FC}"/>
              </a:ext>
            </a:extLst>
          </p:cNvPr>
          <p:cNvSpPr>
            <a:spLocks noGrp="1"/>
          </p:cNvSpPr>
          <p:nvPr>
            <p:ph type="subTitle" idx="1"/>
          </p:nvPr>
        </p:nvSpPr>
        <p:spPr>
          <a:xfrm>
            <a:off x="4534935" y="1037968"/>
            <a:ext cx="7333215" cy="5362832"/>
          </a:xfrm>
        </p:spPr>
        <p:txBody>
          <a:bodyPr vert="horz" lIns="91440" tIns="45720" rIns="91440" bIns="45720" rtlCol="0" anchor="ctr">
            <a:noAutofit/>
          </a:bodyPr>
          <a:lstStyle/>
          <a:p>
            <a:pPr algn="l">
              <a:lnSpc>
                <a:spcPct val="90000"/>
              </a:lnSpc>
              <a:buFont typeface="Wingdings 2" panose="05020102010507070707" pitchFamily="18" charset="2"/>
              <a:buChar char=""/>
            </a:pPr>
            <a:r>
              <a:rPr lang="en-US" sz="1400" dirty="0"/>
              <a:t>Age: This is a quantifiable variable, typically represented as a numerical value indicating a person’s age in years. It allows for straightforward numeric operations and can be used to analyze trends in healthcare costs across different age groups.</a:t>
            </a:r>
          </a:p>
          <a:p>
            <a:pPr algn="l">
              <a:lnSpc>
                <a:spcPct val="90000"/>
              </a:lnSpc>
              <a:buFont typeface="Wingdings 2" panose="05020102010507070707" pitchFamily="18" charset="2"/>
              <a:buChar char=""/>
            </a:pPr>
            <a:endParaRPr lang="en-US" sz="1400" dirty="0"/>
          </a:p>
          <a:p>
            <a:pPr algn="l">
              <a:lnSpc>
                <a:spcPct val="90000"/>
              </a:lnSpc>
              <a:buFont typeface="Wingdings 2" panose="05020102010507070707" pitchFamily="18" charset="2"/>
              <a:buChar char=""/>
            </a:pPr>
            <a:r>
              <a:rPr lang="en-US" sz="1400" dirty="0"/>
              <a:t>BMI (Body Mass Index): BMI is a quantifiable metric calculated from an individual’s height and weight. It provides a standardized way to measure body fat and can directly correlate with health costs, making it a valuable predictor in health-related analyses.</a:t>
            </a:r>
          </a:p>
          <a:p>
            <a:pPr algn="l">
              <a:lnSpc>
                <a:spcPct val="90000"/>
              </a:lnSpc>
              <a:buFont typeface="Wingdings 2" panose="05020102010507070707" pitchFamily="18" charset="2"/>
              <a:buChar char=""/>
            </a:pPr>
            <a:endParaRPr lang="en-US" sz="1400" dirty="0"/>
          </a:p>
          <a:p>
            <a:pPr algn="l">
              <a:lnSpc>
                <a:spcPct val="90000"/>
              </a:lnSpc>
              <a:buFont typeface="Wingdings 2" panose="05020102010507070707" pitchFamily="18" charset="2"/>
              <a:buChar char=""/>
            </a:pPr>
            <a:r>
              <a:rPr lang="en-US" sz="1400" dirty="0"/>
              <a:t>Smoking Status: While "smoking status" might initially seem categorical (e.g., smoker or non-smoker), it can be quantified as a binary variable (e.g., 1 for smokers, 0 for non-smokers). This enables it to participate in numeric operations within models and to measure its effect on health costs.</a:t>
            </a:r>
          </a:p>
          <a:p>
            <a:pPr algn="l">
              <a:lnSpc>
                <a:spcPct val="90000"/>
              </a:lnSpc>
              <a:buFont typeface="Wingdings 2" panose="05020102010507070707" pitchFamily="18" charset="2"/>
              <a:buChar char=""/>
            </a:pPr>
            <a:endParaRPr lang="en-US" sz="1400" dirty="0"/>
          </a:p>
          <a:p>
            <a:pPr algn="l">
              <a:lnSpc>
                <a:spcPct val="90000"/>
              </a:lnSpc>
              <a:buFont typeface="Wingdings 2" panose="05020102010507070707" pitchFamily="18" charset="2"/>
              <a:buChar char=""/>
            </a:pPr>
            <a:r>
              <a:rPr lang="en-US" sz="1400" dirty="0"/>
              <a:t>Physical Activity Level: This variable could be quantified based on the dataset’s definitions. If it uses a scale (e.g., hours of physical activity per week) or levels (e.g., 1 = inactive, 2 = moderately active, 3 = highly active), it becomes quantifiable. This makes it suitable for numerical modeling to explore its relationship with health costs.</a:t>
            </a:r>
          </a:p>
          <a:p>
            <a:pPr algn="l">
              <a:lnSpc>
                <a:spcPct val="90000"/>
              </a:lnSpc>
              <a:buFont typeface="Wingdings 2" panose="05020102010507070707" pitchFamily="18" charset="2"/>
              <a:buChar char=""/>
            </a:pPr>
            <a:endParaRPr lang="en-US" sz="1400" dirty="0"/>
          </a:p>
          <a:p>
            <a:pPr algn="l">
              <a:lnSpc>
                <a:spcPct val="90000"/>
              </a:lnSpc>
              <a:buFont typeface="Wingdings 2" panose="05020102010507070707" pitchFamily="18" charset="2"/>
              <a:buChar char=""/>
            </a:pPr>
            <a:r>
              <a:rPr lang="en-US" sz="1400" dirty="0"/>
              <a:t>Healthcare Costs: This is a direct, continuous variable representing the total medical expenses for each individual. Being directly related to the prediction target, it’s fully quantifiable and serves as the dependent variable in cost-prediction models.</a:t>
            </a:r>
          </a:p>
          <a:p>
            <a:pPr algn="l">
              <a:lnSpc>
                <a:spcPct val="90000"/>
              </a:lnSpc>
              <a:buFont typeface="Wingdings 2" panose="05020102010507070707" pitchFamily="18" charset="2"/>
              <a:buChar char=""/>
            </a:pPr>
            <a:endParaRPr lang="en-US" sz="1400" dirty="0"/>
          </a:p>
          <a:p>
            <a:pPr algn="l">
              <a:lnSpc>
                <a:spcPct val="90000"/>
              </a:lnSpc>
              <a:buFont typeface="Wingdings 2" panose="05020102010507070707" pitchFamily="18" charset="2"/>
              <a:buChar char=""/>
            </a:pPr>
            <a:r>
              <a:rPr lang="en-US" sz="1400" dirty="0"/>
              <a:t>These five variables are quantifiable and allow for numeric operations, making them suitable for statistical analysis, regression models, and hypothesis testing in a health cost prediction context.</a:t>
            </a:r>
          </a:p>
        </p:txBody>
      </p:sp>
    </p:spTree>
    <p:extLst>
      <p:ext uri="{BB962C8B-B14F-4D97-AF65-F5344CB8AC3E}">
        <p14:creationId xmlns:p14="http://schemas.microsoft.com/office/powerpoint/2010/main" val="2462027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E47026-81D3-D971-DC09-436D158ACD33}"/>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33" name="Rectangle 32">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4BC62462-7364-5875-1175-5C5C1069C322}"/>
              </a:ext>
            </a:extLst>
          </p:cNvPr>
          <p:cNvSpPr>
            <a:spLocks noGrp="1"/>
          </p:cNvSpPr>
          <p:nvPr>
            <p:ph type="ctrTitle"/>
          </p:nvPr>
        </p:nvSpPr>
        <p:spPr>
          <a:xfrm>
            <a:off x="581191" y="723901"/>
            <a:ext cx="10993549" cy="501520"/>
          </a:xfrm>
        </p:spPr>
        <p:txBody>
          <a:bodyPr vert="horz" lIns="91440" tIns="45720" rIns="91440" bIns="45720" rtlCol="0" anchor="b">
            <a:normAutofit/>
          </a:bodyPr>
          <a:lstStyle/>
          <a:p>
            <a:pPr algn="l"/>
            <a:r>
              <a:rPr lang="en-US" sz="2400" dirty="0"/>
              <a:t>Histogram of the 5 variables</a:t>
            </a:r>
          </a:p>
        </p:txBody>
      </p:sp>
      <p:sp>
        <p:nvSpPr>
          <p:cNvPr id="20" name="Subtitle 2">
            <a:extLst>
              <a:ext uri="{FF2B5EF4-FFF2-40B4-BE49-F238E27FC236}">
                <a16:creationId xmlns:a16="http://schemas.microsoft.com/office/drawing/2014/main" id="{111DE1A9-D5DA-FF7D-9F6B-9CF5649EC979}"/>
              </a:ext>
            </a:extLst>
          </p:cNvPr>
          <p:cNvSpPr>
            <a:spLocks noGrp="1"/>
          </p:cNvSpPr>
          <p:nvPr>
            <p:ph type="subTitle" idx="1"/>
          </p:nvPr>
        </p:nvSpPr>
        <p:spPr>
          <a:xfrm>
            <a:off x="635457" y="1293416"/>
            <a:ext cx="10993546" cy="392510"/>
          </a:xfrm>
        </p:spPr>
        <p:txBody>
          <a:bodyPr vert="horz" lIns="91440" tIns="45720" rIns="91440" bIns="45720" rtlCol="0" anchor="t">
            <a:normAutofit/>
          </a:bodyPr>
          <a:lstStyle/>
          <a:p>
            <a:pPr algn="l"/>
            <a:r>
              <a:rPr lang="en-US" sz="1600" b="1" kern="1200" cap="all" dirty="0">
                <a:solidFill>
                  <a:schemeClr val="accent1"/>
                </a:solidFill>
                <a:latin typeface="+mn-lt"/>
                <a:ea typeface="+mn-ea"/>
                <a:cs typeface="+mn-cs"/>
              </a:rPr>
              <a:t>Age and bmi </a:t>
            </a:r>
          </a:p>
        </p:txBody>
      </p:sp>
      <p:sp>
        <p:nvSpPr>
          <p:cNvPr id="35" name="Rectangle 34">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36">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Rectangle 38">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 name="Picture 2">
            <a:extLst>
              <a:ext uri="{FF2B5EF4-FFF2-40B4-BE49-F238E27FC236}">
                <a16:creationId xmlns:a16="http://schemas.microsoft.com/office/drawing/2014/main" id="{3CA9720E-9AF0-B2B5-037C-294052261220}"/>
              </a:ext>
            </a:extLst>
          </p:cNvPr>
          <p:cNvPicPr>
            <a:picLocks noChangeAspect="1"/>
          </p:cNvPicPr>
          <p:nvPr/>
        </p:nvPicPr>
        <p:blipFill>
          <a:blip r:embed="rId3"/>
          <a:stretch>
            <a:fillRect/>
          </a:stretch>
        </p:blipFill>
        <p:spPr>
          <a:xfrm>
            <a:off x="635457" y="1685925"/>
            <a:ext cx="10916463" cy="4867275"/>
          </a:xfrm>
          <a:prstGeom prst="rect">
            <a:avLst/>
          </a:prstGeom>
        </p:spPr>
      </p:pic>
    </p:spTree>
    <p:extLst>
      <p:ext uri="{BB962C8B-B14F-4D97-AF65-F5344CB8AC3E}">
        <p14:creationId xmlns:p14="http://schemas.microsoft.com/office/powerpoint/2010/main" val="2426893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99670-6AA4-C0ED-FBAF-B968558D0423}"/>
            </a:ext>
          </a:extLst>
        </p:cNvPr>
        <p:cNvGrpSpPr/>
        <p:nvPr/>
      </p:nvGrpSpPr>
      <p:grpSpPr>
        <a:xfrm>
          <a:off x="0" y="0"/>
          <a:ext cx="0" cy="0"/>
          <a:chOff x="0" y="0"/>
          <a:chExt cx="0" cy="0"/>
        </a:xfrm>
      </p:grpSpPr>
      <p:sp>
        <p:nvSpPr>
          <p:cNvPr id="19" name="Title 1">
            <a:extLst>
              <a:ext uri="{FF2B5EF4-FFF2-40B4-BE49-F238E27FC236}">
                <a16:creationId xmlns:a16="http://schemas.microsoft.com/office/drawing/2014/main" id="{C2F8CA5C-44E9-FE9E-549F-283C45776680}"/>
              </a:ext>
            </a:extLst>
          </p:cNvPr>
          <p:cNvSpPr>
            <a:spLocks noGrp="1"/>
          </p:cNvSpPr>
          <p:nvPr>
            <p:ph type="ctrTitle"/>
          </p:nvPr>
        </p:nvSpPr>
        <p:spPr>
          <a:xfrm>
            <a:off x="581191" y="723901"/>
            <a:ext cx="10993549" cy="501520"/>
          </a:xfrm>
        </p:spPr>
        <p:txBody>
          <a:bodyPr vert="horz" lIns="91440" tIns="45720" rIns="91440" bIns="45720" rtlCol="0" anchor="b">
            <a:normAutofit/>
          </a:bodyPr>
          <a:lstStyle/>
          <a:p>
            <a:pPr algn="l"/>
            <a:r>
              <a:rPr lang="en-US" sz="2400" dirty="0"/>
              <a:t>Histogram of the 5 variables</a:t>
            </a:r>
          </a:p>
        </p:txBody>
      </p:sp>
      <p:sp>
        <p:nvSpPr>
          <p:cNvPr id="20" name="Subtitle 2">
            <a:extLst>
              <a:ext uri="{FF2B5EF4-FFF2-40B4-BE49-F238E27FC236}">
                <a16:creationId xmlns:a16="http://schemas.microsoft.com/office/drawing/2014/main" id="{347750C3-67DE-0A77-E0D1-FF3055E0A7CE}"/>
              </a:ext>
            </a:extLst>
          </p:cNvPr>
          <p:cNvSpPr>
            <a:spLocks noGrp="1"/>
          </p:cNvSpPr>
          <p:nvPr>
            <p:ph type="subTitle" idx="1"/>
          </p:nvPr>
        </p:nvSpPr>
        <p:spPr>
          <a:xfrm>
            <a:off x="635457" y="1293416"/>
            <a:ext cx="10993546" cy="392510"/>
          </a:xfrm>
        </p:spPr>
        <p:txBody>
          <a:bodyPr vert="horz" lIns="91440" tIns="45720" rIns="91440" bIns="45720" rtlCol="0" anchor="t">
            <a:normAutofit/>
          </a:bodyPr>
          <a:lstStyle/>
          <a:p>
            <a:pPr algn="l"/>
            <a:r>
              <a:rPr lang="en-US" sz="1600" b="1" kern="1200" cap="all" dirty="0">
                <a:solidFill>
                  <a:schemeClr val="accent1"/>
                </a:solidFill>
                <a:latin typeface="+mn-lt"/>
                <a:ea typeface="+mn-ea"/>
                <a:cs typeface="+mn-cs"/>
              </a:rPr>
              <a:t>Number of children, charges and smoker status</a:t>
            </a:r>
          </a:p>
        </p:txBody>
      </p:sp>
      <p:pic>
        <p:nvPicPr>
          <p:cNvPr id="4" name="Picture 3">
            <a:extLst>
              <a:ext uri="{FF2B5EF4-FFF2-40B4-BE49-F238E27FC236}">
                <a16:creationId xmlns:a16="http://schemas.microsoft.com/office/drawing/2014/main" id="{931A75AB-5DC1-F5BC-291A-09887ABA0EAC}"/>
              </a:ext>
            </a:extLst>
          </p:cNvPr>
          <p:cNvPicPr>
            <a:picLocks noChangeAspect="1"/>
          </p:cNvPicPr>
          <p:nvPr/>
        </p:nvPicPr>
        <p:blipFill>
          <a:blip r:embed="rId3"/>
          <a:stretch>
            <a:fillRect/>
          </a:stretch>
        </p:blipFill>
        <p:spPr>
          <a:xfrm>
            <a:off x="712003" y="1685925"/>
            <a:ext cx="10767993" cy="5238749"/>
          </a:xfrm>
          <a:prstGeom prst="rect">
            <a:avLst/>
          </a:prstGeom>
        </p:spPr>
      </p:pic>
    </p:spTree>
    <p:extLst>
      <p:ext uri="{BB962C8B-B14F-4D97-AF65-F5344CB8AC3E}">
        <p14:creationId xmlns:p14="http://schemas.microsoft.com/office/powerpoint/2010/main" val="3395319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68579-7403-A168-4DE8-2A1E29D57573}"/>
            </a:ext>
          </a:extLst>
        </p:cNvPr>
        <p:cNvGrpSpPr/>
        <p:nvPr/>
      </p:nvGrpSpPr>
      <p:grpSpPr>
        <a:xfrm>
          <a:off x="0" y="0"/>
          <a:ext cx="0" cy="0"/>
          <a:chOff x="0" y="0"/>
          <a:chExt cx="0" cy="0"/>
        </a:xfrm>
      </p:grpSpPr>
      <p:sp>
        <p:nvSpPr>
          <p:cNvPr id="19" name="Title 1">
            <a:extLst>
              <a:ext uri="{FF2B5EF4-FFF2-40B4-BE49-F238E27FC236}">
                <a16:creationId xmlns:a16="http://schemas.microsoft.com/office/drawing/2014/main" id="{7E91D447-B1F3-3758-5F90-B5E9F9489DC6}"/>
              </a:ext>
            </a:extLst>
          </p:cNvPr>
          <p:cNvSpPr>
            <a:spLocks noGrp="1"/>
          </p:cNvSpPr>
          <p:nvPr>
            <p:ph type="ctrTitle"/>
          </p:nvPr>
        </p:nvSpPr>
        <p:spPr>
          <a:xfrm>
            <a:off x="1524000" y="693550"/>
            <a:ext cx="9144000" cy="430078"/>
          </a:xfrm>
          <a:noFill/>
        </p:spPr>
        <p:txBody>
          <a:bodyPr/>
          <a:lstStyle/>
          <a:p>
            <a:pPr algn="l"/>
            <a:r>
              <a:rPr lang="en-US" sz="2000" b="1" i="0">
                <a:effectLst/>
                <a:latin typeface="system-ui"/>
              </a:rPr>
              <a:t>Summary and Analysis of Histograms for Key Variables</a:t>
            </a:r>
            <a:endParaRPr lang="en-US" sz="2000" b="1" i="0" dirty="0">
              <a:effectLst/>
              <a:latin typeface="system-ui"/>
            </a:endParaRPr>
          </a:p>
        </p:txBody>
      </p:sp>
      <p:sp>
        <p:nvSpPr>
          <p:cNvPr id="20" name="Subtitle 2">
            <a:extLst>
              <a:ext uri="{FF2B5EF4-FFF2-40B4-BE49-F238E27FC236}">
                <a16:creationId xmlns:a16="http://schemas.microsoft.com/office/drawing/2014/main" id="{09148BB6-02A8-CBEE-96D6-6B9366449842}"/>
              </a:ext>
            </a:extLst>
          </p:cNvPr>
          <p:cNvSpPr>
            <a:spLocks noGrp="1"/>
          </p:cNvSpPr>
          <p:nvPr>
            <p:ph type="subTitle" idx="1"/>
          </p:nvPr>
        </p:nvSpPr>
        <p:spPr>
          <a:xfrm>
            <a:off x="800101" y="1123627"/>
            <a:ext cx="10639424" cy="5591497"/>
          </a:xfrm>
          <a:noFill/>
        </p:spPr>
        <p:txBody>
          <a:bodyPr anchor="t"/>
          <a:lstStyle/>
          <a:p>
            <a:pPr algn="l"/>
            <a:r>
              <a:rPr lang="en-US" sz="1400" b="0" i="0" dirty="0">
                <a:effectLst/>
                <a:latin typeface="system-ui"/>
              </a:rPr>
              <a:t>The histograms below illustrate the distribution of five key variables in the dataset: </a:t>
            </a:r>
            <a:r>
              <a:rPr lang="en-US" sz="1400" b="1" i="0" dirty="0">
                <a:effectLst/>
                <a:latin typeface="system-ui"/>
              </a:rPr>
              <a:t>age</a:t>
            </a:r>
            <a:r>
              <a:rPr lang="en-US" sz="1400" b="0" i="0" dirty="0">
                <a:effectLst/>
                <a:latin typeface="system-ui"/>
              </a:rPr>
              <a:t>, </a:t>
            </a:r>
            <a:r>
              <a:rPr lang="en-US" sz="1400" b="1" i="0" dirty="0">
                <a:effectLst/>
                <a:latin typeface="system-ui"/>
              </a:rPr>
              <a:t>BMI</a:t>
            </a:r>
            <a:r>
              <a:rPr lang="en-US" sz="1400" b="0" i="0" dirty="0">
                <a:effectLst/>
                <a:latin typeface="system-ui"/>
              </a:rPr>
              <a:t>, </a:t>
            </a:r>
            <a:r>
              <a:rPr lang="en-US" sz="1400" b="1" i="0" dirty="0">
                <a:effectLst/>
                <a:latin typeface="system-ui"/>
              </a:rPr>
              <a:t>children</a:t>
            </a:r>
            <a:r>
              <a:rPr lang="en-US" sz="1400" b="0" i="0" dirty="0">
                <a:effectLst/>
                <a:latin typeface="system-ui"/>
              </a:rPr>
              <a:t>, </a:t>
            </a:r>
            <a:r>
              <a:rPr lang="en-US" sz="1400" b="1" i="0" dirty="0">
                <a:effectLst/>
                <a:latin typeface="system-ui"/>
              </a:rPr>
              <a:t>charges</a:t>
            </a:r>
            <a:r>
              <a:rPr lang="en-US" sz="1400" b="0" i="0" dirty="0">
                <a:effectLst/>
                <a:latin typeface="system-ui"/>
              </a:rPr>
              <a:t>, and </a:t>
            </a:r>
            <a:r>
              <a:rPr lang="en-US" sz="1400" b="1" i="0" dirty="0">
                <a:effectLst/>
                <a:latin typeface="system-ui"/>
              </a:rPr>
              <a:t>smoker status</a:t>
            </a:r>
            <a:r>
              <a:rPr lang="en-US" sz="1400" b="0" i="0" dirty="0">
                <a:effectLst/>
                <a:latin typeface="system-ui"/>
              </a:rPr>
              <a:t>. Each histogram provides insight into the frequency distribution, skewness, and potential outliers for these variables.</a:t>
            </a:r>
          </a:p>
          <a:p>
            <a:pPr algn="l"/>
            <a:r>
              <a:rPr lang="en-US" sz="1400" b="1" i="0" dirty="0">
                <a:effectLst/>
                <a:latin typeface="system-ui"/>
              </a:rPr>
              <a:t>1. Age</a:t>
            </a:r>
          </a:p>
          <a:p>
            <a:pPr algn="l">
              <a:buFont typeface="Arial" panose="020B0604020202020204" pitchFamily="34" charset="0"/>
              <a:buChar char="•"/>
            </a:pPr>
            <a:r>
              <a:rPr lang="en-US" sz="1400" b="1" i="0" dirty="0">
                <a:effectLst/>
                <a:latin typeface="system-ui"/>
              </a:rPr>
              <a:t>Distribution</a:t>
            </a:r>
            <a:r>
              <a:rPr lang="en-US" sz="1400" b="0" i="0" dirty="0">
                <a:effectLst/>
                <a:latin typeface="system-ui"/>
              </a:rPr>
              <a:t>: The age variable shows a fairly uniform distribution across a range of ages, indicating that the dataset includes a broad spectrum of age groups.</a:t>
            </a:r>
          </a:p>
          <a:p>
            <a:pPr algn="l">
              <a:buFont typeface="Arial" panose="020B0604020202020204" pitchFamily="34" charset="0"/>
              <a:buChar char="•"/>
            </a:pPr>
            <a:r>
              <a:rPr lang="en-US" sz="1400" b="1" i="0" dirty="0">
                <a:effectLst/>
                <a:latin typeface="system-ui"/>
              </a:rPr>
              <a:t>Outliers</a:t>
            </a:r>
            <a:r>
              <a:rPr lang="en-US" sz="1400" b="0" i="0" dirty="0">
                <a:effectLst/>
                <a:latin typeface="system-ui"/>
              </a:rPr>
              <a:t>: There are no significant outliers, as extreme age values (such as very young or elderly individuals) appear plausible.</a:t>
            </a:r>
          </a:p>
          <a:p>
            <a:pPr algn="l">
              <a:buFont typeface="Arial" panose="020B0604020202020204" pitchFamily="34" charset="0"/>
              <a:buChar char="•"/>
            </a:pPr>
            <a:r>
              <a:rPr lang="en-US" sz="1400" b="1" i="0" dirty="0">
                <a:effectLst/>
                <a:latin typeface="system-ui"/>
              </a:rPr>
              <a:t>Conclusion</a:t>
            </a:r>
            <a:r>
              <a:rPr lang="en-US" sz="1400" b="0" i="0" dirty="0">
                <a:effectLst/>
                <a:latin typeface="system-ui"/>
              </a:rPr>
              <a:t>: All age values seem realistic, so no adjustments are necessary.</a:t>
            </a:r>
          </a:p>
          <a:p>
            <a:pPr algn="l"/>
            <a:r>
              <a:rPr lang="en-US" sz="1400" b="1" i="0" dirty="0">
                <a:effectLst/>
                <a:latin typeface="system-ui"/>
              </a:rPr>
              <a:t>2. BMI (Body Mass Index)</a:t>
            </a:r>
          </a:p>
          <a:p>
            <a:pPr algn="l">
              <a:buFont typeface="Arial" panose="020B0604020202020204" pitchFamily="34" charset="0"/>
              <a:buChar char="•"/>
            </a:pPr>
            <a:r>
              <a:rPr lang="en-US" sz="1400" b="1" i="0" dirty="0">
                <a:effectLst/>
                <a:latin typeface="system-ui"/>
              </a:rPr>
              <a:t>Distribution</a:t>
            </a:r>
            <a:r>
              <a:rPr lang="en-US" sz="1400" b="0" i="0" dirty="0">
                <a:effectLst/>
                <a:latin typeface="system-ui"/>
              </a:rPr>
              <a:t>: The BMI variable is approximately normally distributed, though it shows a slight positive skew with more values concentrated in the higher range.</a:t>
            </a:r>
          </a:p>
          <a:p>
            <a:pPr algn="l">
              <a:buFont typeface="Arial" panose="020B0604020202020204" pitchFamily="34" charset="0"/>
              <a:buChar char="•"/>
            </a:pPr>
            <a:r>
              <a:rPr lang="en-US" sz="1400" b="1" i="0" dirty="0">
                <a:effectLst/>
                <a:latin typeface="system-ui"/>
              </a:rPr>
              <a:t>Outliers</a:t>
            </a:r>
            <a:r>
              <a:rPr lang="en-US" sz="1400" b="0" i="0" dirty="0">
                <a:effectLst/>
                <a:latin typeface="system-ui"/>
              </a:rPr>
              <a:t>: Higher BMI values suggest a few individuals with obesity, and lower values indicate some underweight individuals.</a:t>
            </a:r>
          </a:p>
          <a:p>
            <a:pPr algn="l">
              <a:buFont typeface="Arial" panose="020B0604020202020204" pitchFamily="34" charset="0"/>
              <a:buChar char="•"/>
            </a:pPr>
            <a:r>
              <a:rPr lang="en-US" sz="1400" b="1" i="0" dirty="0">
                <a:effectLst/>
                <a:latin typeface="system-ui"/>
              </a:rPr>
              <a:t>Conclusion</a:t>
            </a:r>
            <a:r>
              <a:rPr lang="en-US" sz="1400" b="0" i="0" dirty="0">
                <a:effectLst/>
                <a:latin typeface="system-ui"/>
              </a:rPr>
              <a:t>: BMI outliers should be retained as they represent meaningful health conditions relevant to medical cost analysis.</a:t>
            </a:r>
          </a:p>
          <a:p>
            <a:pPr algn="l"/>
            <a:r>
              <a:rPr lang="en-US" sz="1400" b="1" i="0" dirty="0">
                <a:effectLst/>
                <a:latin typeface="system-ui"/>
              </a:rPr>
              <a:t>3. Children</a:t>
            </a:r>
          </a:p>
          <a:p>
            <a:pPr algn="l">
              <a:buFont typeface="Arial" panose="020B0604020202020204" pitchFamily="34" charset="0"/>
              <a:buChar char="•"/>
            </a:pPr>
            <a:r>
              <a:rPr lang="en-US" sz="1400" b="1" i="0" dirty="0">
                <a:effectLst/>
                <a:latin typeface="system-ui"/>
              </a:rPr>
              <a:t>Distribution</a:t>
            </a:r>
            <a:r>
              <a:rPr lang="en-US" sz="1400" b="0" i="0" dirty="0">
                <a:effectLst/>
                <a:latin typeface="system-ui"/>
              </a:rPr>
              <a:t>: The number of children is right-skewed, with the majority of values clustered around zero to two children. Only a few individuals have more than three children.</a:t>
            </a:r>
          </a:p>
          <a:p>
            <a:pPr algn="l">
              <a:buFont typeface="Arial" panose="020B0604020202020204" pitchFamily="34" charset="0"/>
              <a:buChar char="•"/>
            </a:pPr>
            <a:r>
              <a:rPr lang="en-US" sz="1400" b="1" i="0" dirty="0">
                <a:effectLst/>
                <a:latin typeface="system-ui"/>
              </a:rPr>
              <a:t>Outliers</a:t>
            </a:r>
            <a:r>
              <a:rPr lang="en-US" sz="1400" b="0" i="0" dirty="0">
                <a:effectLst/>
                <a:latin typeface="system-ui"/>
              </a:rPr>
              <a:t>: Families with more than four children are rare, but these cases are plausible and do not require removal.</a:t>
            </a:r>
          </a:p>
          <a:p>
            <a:pPr algn="l">
              <a:buFont typeface="Arial" panose="020B0604020202020204" pitchFamily="34" charset="0"/>
              <a:buChar char="•"/>
            </a:pPr>
            <a:r>
              <a:rPr lang="en-US" sz="1400" b="1" i="0" dirty="0">
                <a:effectLst/>
                <a:latin typeface="system-ui"/>
              </a:rPr>
              <a:t>Conclusion</a:t>
            </a:r>
            <a:r>
              <a:rPr lang="en-US" sz="1400" b="0" i="0" dirty="0">
                <a:effectLst/>
                <a:latin typeface="system-ui"/>
              </a:rPr>
              <a:t>: No action is needed for outliers in the children variable, as these values reflect diverse family structures.</a:t>
            </a:r>
          </a:p>
          <a:p>
            <a:endParaRPr lang="en-US" sz="1000" dirty="0"/>
          </a:p>
        </p:txBody>
      </p:sp>
    </p:spTree>
    <p:extLst>
      <p:ext uri="{BB962C8B-B14F-4D97-AF65-F5344CB8AC3E}">
        <p14:creationId xmlns:p14="http://schemas.microsoft.com/office/powerpoint/2010/main" val="1727787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613907-8D58-26B9-30C6-4D6C61E24850}"/>
            </a:ext>
          </a:extLst>
        </p:cNvPr>
        <p:cNvGrpSpPr/>
        <p:nvPr/>
      </p:nvGrpSpPr>
      <p:grpSpPr>
        <a:xfrm>
          <a:off x="0" y="0"/>
          <a:ext cx="0" cy="0"/>
          <a:chOff x="0" y="0"/>
          <a:chExt cx="0" cy="0"/>
        </a:xfrm>
      </p:grpSpPr>
      <p:sp>
        <p:nvSpPr>
          <p:cNvPr id="19" name="Title 1">
            <a:extLst>
              <a:ext uri="{FF2B5EF4-FFF2-40B4-BE49-F238E27FC236}">
                <a16:creationId xmlns:a16="http://schemas.microsoft.com/office/drawing/2014/main" id="{33A4D8F0-1B29-8F9C-FFF2-B3461601099B}"/>
              </a:ext>
            </a:extLst>
          </p:cNvPr>
          <p:cNvSpPr>
            <a:spLocks noGrp="1"/>
          </p:cNvSpPr>
          <p:nvPr>
            <p:ph type="ctrTitle"/>
          </p:nvPr>
        </p:nvSpPr>
        <p:spPr>
          <a:xfrm>
            <a:off x="1524000" y="693550"/>
            <a:ext cx="9144000" cy="430078"/>
          </a:xfrm>
          <a:noFill/>
        </p:spPr>
        <p:txBody>
          <a:bodyPr/>
          <a:lstStyle/>
          <a:p>
            <a:pPr algn="l"/>
            <a:r>
              <a:rPr lang="en-US" sz="2000" b="1" i="0">
                <a:effectLst/>
                <a:latin typeface="system-ui"/>
              </a:rPr>
              <a:t>Summary and Analysis of Histograms for Key Variables</a:t>
            </a:r>
            <a:endParaRPr lang="en-US" sz="2000" b="1" i="0" dirty="0">
              <a:effectLst/>
              <a:latin typeface="system-ui"/>
            </a:endParaRPr>
          </a:p>
        </p:txBody>
      </p:sp>
      <p:sp>
        <p:nvSpPr>
          <p:cNvPr id="20" name="Subtitle 2">
            <a:extLst>
              <a:ext uri="{FF2B5EF4-FFF2-40B4-BE49-F238E27FC236}">
                <a16:creationId xmlns:a16="http://schemas.microsoft.com/office/drawing/2014/main" id="{C34A833E-1B20-159C-9D08-7CF680FB0981}"/>
              </a:ext>
            </a:extLst>
          </p:cNvPr>
          <p:cNvSpPr>
            <a:spLocks noGrp="1"/>
          </p:cNvSpPr>
          <p:nvPr>
            <p:ph type="subTitle" idx="1"/>
          </p:nvPr>
        </p:nvSpPr>
        <p:spPr>
          <a:xfrm>
            <a:off x="854346" y="1301857"/>
            <a:ext cx="10639424" cy="4920712"/>
          </a:xfrm>
          <a:noFill/>
        </p:spPr>
        <p:txBody>
          <a:bodyPr anchor="t"/>
          <a:lstStyle/>
          <a:p>
            <a:pPr algn="l"/>
            <a:r>
              <a:rPr lang="en-US" sz="1400" b="1" i="0" dirty="0">
                <a:effectLst/>
                <a:latin typeface="system-ui"/>
              </a:rPr>
              <a:t>4. Charges</a:t>
            </a:r>
          </a:p>
          <a:p>
            <a:pPr algn="l">
              <a:buFont typeface="Arial" panose="020B0604020202020204" pitchFamily="34" charset="0"/>
              <a:buChar char="•"/>
            </a:pPr>
            <a:r>
              <a:rPr lang="en-US" sz="1400" b="1" i="0" dirty="0">
                <a:effectLst/>
                <a:latin typeface="system-ui"/>
              </a:rPr>
              <a:t>Distribution</a:t>
            </a:r>
            <a:r>
              <a:rPr lang="en-US" sz="1400" b="0" i="0" dirty="0">
                <a:effectLst/>
                <a:latin typeface="system-ui"/>
              </a:rPr>
              <a:t>: The charges variable shows a significant positive skew, with a few individuals incurring extremely high medical expenses.</a:t>
            </a:r>
          </a:p>
          <a:p>
            <a:pPr algn="l">
              <a:buFont typeface="Arial" panose="020B0604020202020204" pitchFamily="34" charset="0"/>
              <a:buChar char="•"/>
            </a:pPr>
            <a:r>
              <a:rPr lang="en-US" sz="1400" b="1" i="0" dirty="0">
                <a:effectLst/>
                <a:latin typeface="system-ui"/>
              </a:rPr>
              <a:t>Outliers</a:t>
            </a:r>
            <a:r>
              <a:rPr lang="en-US" sz="1400" b="0" i="0" dirty="0">
                <a:effectLst/>
                <a:latin typeface="system-ui"/>
              </a:rPr>
              <a:t>: High charges likely correspond to individuals with serious health issues or high healthcare utilization, making them essential for understanding cost drivers.</a:t>
            </a:r>
          </a:p>
          <a:p>
            <a:pPr algn="l">
              <a:buFont typeface="Arial" panose="020B0604020202020204" pitchFamily="34" charset="0"/>
              <a:buChar char="•"/>
            </a:pPr>
            <a:r>
              <a:rPr lang="en-US" sz="1400" b="1" i="0" dirty="0">
                <a:effectLst/>
                <a:latin typeface="system-ui"/>
              </a:rPr>
              <a:t>Conclusion</a:t>
            </a:r>
            <a:r>
              <a:rPr lang="en-US" sz="1400" b="0" i="0" dirty="0">
                <a:effectLst/>
                <a:latin typeface="system-ui"/>
              </a:rPr>
              <a:t>: Retaining high charge values is crucial for accurate medical cost analysis, though transformations (e.g., log transformation) could be applied to reduce skewness and improve model performance.</a:t>
            </a:r>
          </a:p>
          <a:p>
            <a:pPr algn="l"/>
            <a:r>
              <a:rPr lang="en-US" sz="1400" b="1" i="0" dirty="0">
                <a:effectLst/>
                <a:latin typeface="system-ui"/>
              </a:rPr>
              <a:t>5. Smoker Status</a:t>
            </a:r>
          </a:p>
          <a:p>
            <a:pPr algn="l">
              <a:buFont typeface="Arial" panose="020B0604020202020204" pitchFamily="34" charset="0"/>
              <a:buChar char="•"/>
            </a:pPr>
            <a:r>
              <a:rPr lang="en-US" sz="1400" b="1" i="0" dirty="0">
                <a:effectLst/>
                <a:latin typeface="system-ui"/>
              </a:rPr>
              <a:t>Distribution</a:t>
            </a:r>
            <a:r>
              <a:rPr lang="en-US" sz="1400" b="0" i="0" dirty="0">
                <a:effectLst/>
                <a:latin typeface="system-ui"/>
              </a:rPr>
              <a:t>: Smoker status is a binary variable (1 for smokers, 0 for non-smokers) and does not have a typical continuous distribution.</a:t>
            </a:r>
          </a:p>
          <a:p>
            <a:pPr algn="l">
              <a:buFont typeface="Arial" panose="020B0604020202020204" pitchFamily="34" charset="0"/>
              <a:buChar char="•"/>
            </a:pPr>
            <a:r>
              <a:rPr lang="en-US" sz="1400" b="1" i="0" dirty="0">
                <a:effectLst/>
                <a:latin typeface="system-ui"/>
              </a:rPr>
              <a:t>Outliers</a:t>
            </a:r>
            <a:r>
              <a:rPr lang="en-US" sz="1400" b="0" i="0" dirty="0">
                <a:effectLst/>
                <a:latin typeface="system-ui"/>
              </a:rPr>
              <a:t>: Since this variable is binary, it lacks traditional outliers.</a:t>
            </a:r>
          </a:p>
          <a:p>
            <a:pPr algn="l">
              <a:buFont typeface="Arial" panose="020B0604020202020204" pitchFamily="34" charset="0"/>
              <a:buChar char="•"/>
            </a:pPr>
            <a:r>
              <a:rPr lang="en-US" sz="1400" b="1" i="0" dirty="0">
                <a:effectLst/>
                <a:latin typeface="system-ui"/>
              </a:rPr>
              <a:t>Conclusion</a:t>
            </a:r>
            <a:r>
              <a:rPr lang="en-US" sz="1400" b="0" i="0" dirty="0">
                <a:effectLst/>
                <a:latin typeface="system-ui"/>
              </a:rPr>
              <a:t>: Smoker status is a critical variable for modeling, as smoking behavior is known to significantly impact medical expenses. No adjustments are needed for this variable.</a:t>
            </a:r>
          </a:p>
          <a:p>
            <a:pPr algn="l"/>
            <a:r>
              <a:rPr lang="en-US" sz="1400" b="1" i="0" dirty="0">
                <a:effectLst/>
                <a:latin typeface="system-ui"/>
              </a:rPr>
              <a:t>Overall Analysis</a:t>
            </a:r>
          </a:p>
          <a:p>
            <a:pPr algn="l"/>
            <a:r>
              <a:rPr lang="en-US" sz="1400" b="0" i="0" dirty="0">
                <a:effectLst/>
                <a:latin typeface="system-ui"/>
              </a:rPr>
              <a:t>The distributions of age, BMI, children, and smoker status generally appear reasonable with realistic ranges, while charges exhibit notable skewness due to high-cost cases. Retaining all values, particularly outliers in charges, will help capture the range of healthcare costs. For predictive modeling, transformations may be applied to normalize charges, improving model accuracy.</a:t>
            </a:r>
          </a:p>
          <a:p>
            <a:endParaRPr lang="en-US" sz="1000" dirty="0"/>
          </a:p>
        </p:txBody>
      </p:sp>
    </p:spTree>
    <p:extLst>
      <p:ext uri="{BB962C8B-B14F-4D97-AF65-F5344CB8AC3E}">
        <p14:creationId xmlns:p14="http://schemas.microsoft.com/office/powerpoint/2010/main" val="2296764711"/>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00B2AC-C335-4100-B8B3-2D9F49A729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1F84C-D1FD-4B1B-9CFD-8E0D96AC4DF2}">
  <ds:schemaRefs>
    <ds:schemaRef ds:uri="http://schemas.microsoft.com/sharepoint/v3/contenttype/forms"/>
  </ds:schemaRefs>
</ds:datastoreItem>
</file>

<file path=customXml/itemProps3.xml><?xml version="1.0" encoding="utf-8"?>
<ds:datastoreItem xmlns:ds="http://schemas.openxmlformats.org/officeDocument/2006/customXml" ds:itemID="{0037C456-A6DA-4DEE-A3FB-4EC3058FD0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{1D39E9FC-CE32-4F09-B5C8-B52748597FE7}tf45205285_win32</Template>
  <TotalTime>4633</TotalTime>
  <Words>3103</Words>
  <Application>Microsoft Office PowerPoint</Application>
  <PresentationFormat>Widescreen</PresentationFormat>
  <Paragraphs>246</Paragraphs>
  <Slides>25</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Gill Sans MT</vt:lpstr>
      <vt:lpstr>system-ui</vt:lpstr>
      <vt:lpstr>var(--jp-content-font-family)</vt:lpstr>
      <vt:lpstr>Wingdings 2</vt:lpstr>
      <vt:lpstr>DividendVTI</vt:lpstr>
      <vt:lpstr>          Nilavan Duraisami      College of Science and Technology, Bellevue University    DSC530-T301 2241: Data Exploration and Analysis        Term Project      Professor Matthew Metzger           November 11, 2024</vt:lpstr>
      <vt:lpstr>Introduction - Hypothesis and Statistical Question</vt:lpstr>
      <vt:lpstr>Overview of dataset</vt:lpstr>
      <vt:lpstr>Dataset details</vt:lpstr>
      <vt:lpstr>Quantifiable nature of the 5 attributes</vt:lpstr>
      <vt:lpstr>Histogram of the 5 variables</vt:lpstr>
      <vt:lpstr>Histogram of the 5 variables</vt:lpstr>
      <vt:lpstr>Summary and Analysis of Histograms for Key Variables</vt:lpstr>
      <vt:lpstr>Summary and Analysis of Histograms for Key Variables</vt:lpstr>
      <vt:lpstr>descriptive characteristics about the variables</vt:lpstr>
      <vt:lpstr>descriptive characteristics about the variables</vt:lpstr>
      <vt:lpstr>Probability Mass Function (PMF) for the charges variable under two different scenarios—smokers and non-smokers</vt:lpstr>
      <vt:lpstr>Probability Mass Function (PMF) - Interpretation</vt:lpstr>
      <vt:lpstr>Cumulative Distribution Function (CDF) for a "Charges" variable in the dataset.</vt:lpstr>
      <vt:lpstr>Cumulative Distribution Function (CDF) for a "Charges" variable - Interpretation</vt:lpstr>
      <vt:lpstr>Analytical distributions - Graph</vt:lpstr>
      <vt:lpstr>Analytical distribution : Key observations</vt:lpstr>
      <vt:lpstr>Scatter plots</vt:lpstr>
      <vt:lpstr>Scatter plot - graph</vt:lpstr>
      <vt:lpstr>Scatter plot - analysis</vt:lpstr>
      <vt:lpstr>PowerPoint Presentation</vt:lpstr>
      <vt:lpstr>PowerPoint Presentation</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Nilavan Duraisami</dc:creator>
  <cp:lastModifiedBy>Nilavan Duraisami</cp:lastModifiedBy>
  <cp:revision>60</cp:revision>
  <dcterms:created xsi:type="dcterms:W3CDTF">2024-11-11T08:03:28Z</dcterms:created>
  <dcterms:modified xsi:type="dcterms:W3CDTF">2024-11-15T08:37:44Z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