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notesSlides/notesSlide14.xml" ContentType="application/vnd.openxmlformats-officedocument.presentationml.notesSlide+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notesSlides/notesSlide18.xml" ContentType="application/vnd.openxmlformats-officedocument.presentationml.notesSlide+xml"/>
  <Override PartName="/ppt/tags/tag108.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22"/>
  </p:notesMasterIdLst>
  <p:sldIdLst>
    <p:sldId id="292" r:id="rId3"/>
    <p:sldId id="291" r:id="rId4"/>
    <p:sldId id="287" r:id="rId5"/>
    <p:sldId id="269" r:id="rId6"/>
    <p:sldId id="268" r:id="rId7"/>
    <p:sldId id="284" r:id="rId8"/>
    <p:sldId id="295" r:id="rId9"/>
    <p:sldId id="278" r:id="rId10"/>
    <p:sldId id="279" r:id="rId11"/>
    <p:sldId id="280" r:id="rId12"/>
    <p:sldId id="281" r:id="rId13"/>
    <p:sldId id="293" r:id="rId14"/>
    <p:sldId id="265" r:id="rId15"/>
    <p:sldId id="286" r:id="rId16"/>
    <p:sldId id="261" r:id="rId17"/>
    <p:sldId id="263" r:id="rId18"/>
    <p:sldId id="264" r:id="rId19"/>
    <p:sldId id="266" r:id="rId20"/>
    <p:sldId id="273" r:id="rId21"/>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69930" autoAdjust="0"/>
  </p:normalViewPr>
  <p:slideViewPr>
    <p:cSldViewPr snapToGrid="0">
      <p:cViewPr varScale="1">
        <p:scale>
          <a:sx n="76" d="100"/>
          <a:sy n="76" d="100"/>
        </p:scale>
        <p:origin x="1002" y="96"/>
      </p:cViewPr>
      <p:guideLst/>
    </p:cSldViewPr>
  </p:slideViewPr>
  <p:notesTextViewPr>
    <p:cViewPr>
      <p:scale>
        <a:sx n="1" d="1"/>
        <a:sy n="1" d="1"/>
      </p:scale>
      <p:origin x="0" y="0"/>
    </p:cViewPr>
  </p:notesTextViewPr>
  <p:notesViewPr>
    <p:cSldViewPr snapToGrid="0">
      <p:cViewPr varScale="1">
        <p:scale>
          <a:sx n="77" d="100"/>
          <a:sy n="77" d="100"/>
        </p:scale>
        <p:origin x="285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482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316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1C7A2CB7-B357-499D-B19F-A020B59FDB12}"/>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latin typeface="Calibri" panose="020F0502020204030204" pitchFamily="34" charset="0"/>
              </a:rPr>
              <a:t>Lab 4</a:t>
            </a:r>
            <a:r>
              <a:rPr lang="en-US" dirty="0">
                <a:solidFill>
                  <a:srgbClr val="000000"/>
                </a:solidFill>
                <a:latin typeface="Calibri" panose="020F0502020204030204" pitchFamily="34" charset="0"/>
              </a:rPr>
              <a:t> – Build an AWS Lambda function to store data from a web application in DynamoDB.</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Module 10 </a:t>
            </a:r>
            <a:r>
              <a:rPr lang="en-US" dirty="0">
                <a:solidFill>
                  <a:srgbClr val="000000"/>
                </a:solidFill>
                <a:latin typeface="Calibri" panose="020F0502020204030204" pitchFamily="34" charset="0"/>
              </a:rPr>
              <a:t>– Explore the methods available for Amazon API Gateway to connect AWS resources. </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Lab 5</a:t>
            </a:r>
            <a:r>
              <a:rPr lang="en-US" dirty="0">
                <a:solidFill>
                  <a:srgbClr val="000000"/>
                </a:solidFill>
                <a:latin typeface="Calibri" panose="020F0502020204030204" pitchFamily="34" charset="0"/>
              </a:rPr>
              <a:t> – Use Amazon API Gateway to connect Lambda and DynamoDB.</a:t>
            </a:r>
          </a:p>
        </p:txBody>
      </p:sp>
    </p:spTree>
    <p:extLst>
      <p:ext uri="{BB962C8B-B14F-4D97-AF65-F5344CB8AC3E}">
        <p14:creationId xmlns:p14="http://schemas.microsoft.com/office/powerpoint/2010/main" val="1204667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2577C9E9-4E0A-4044-8A4E-CB8D3903864D}"/>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latin typeface="Calibri" panose="020F0502020204030204" pitchFamily="34" charset="0"/>
              </a:rPr>
              <a:t>Module 11 </a:t>
            </a:r>
            <a:r>
              <a:rPr lang="en-US" dirty="0">
                <a:solidFill>
                  <a:srgbClr val="000000"/>
                </a:solidFill>
                <a:latin typeface="Calibri" panose="020F0502020204030204" pitchFamily="34" charset="0"/>
              </a:rPr>
              <a:t>– Evaluate the benefits of building a web application using a serverless approach.</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Module 12 </a:t>
            </a:r>
            <a:r>
              <a:rPr lang="en-US" dirty="0">
                <a:solidFill>
                  <a:srgbClr val="000000"/>
                </a:solidFill>
                <a:latin typeface="Calibri" panose="020F0502020204030204" pitchFamily="34" charset="0"/>
              </a:rPr>
              <a:t>– Review how Amazon Cognito controls user access to AWS resources. </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Lab 6</a:t>
            </a:r>
            <a:r>
              <a:rPr lang="en-US" dirty="0">
                <a:solidFill>
                  <a:srgbClr val="000000"/>
                </a:solidFill>
                <a:latin typeface="Calibri" panose="020F0502020204030204" pitchFamily="34" charset="0"/>
              </a:rPr>
              <a:t> – Create an Amazon Cognito solution that provides users access to a web application.</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Module 13 </a:t>
            </a:r>
            <a:r>
              <a:rPr lang="en-US" dirty="0">
                <a:solidFill>
                  <a:srgbClr val="000000"/>
                </a:solidFill>
                <a:latin typeface="Calibri" panose="020F0502020204030204" pitchFamily="34" charset="0"/>
              </a:rPr>
              <a:t>– Deploy your application.</a:t>
            </a:r>
            <a:br>
              <a:rPr lang="en-US" dirty="0">
                <a:solidFill>
                  <a:srgbClr val="000000"/>
                </a:solidFill>
                <a:latin typeface="Calibri" panose="020F0502020204030204" pitchFamily="34" charset="0"/>
              </a:rPr>
            </a:b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27330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76031C0E-86B8-475F-ADAF-F4942E61F990}"/>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latin typeface="Calibri" panose="020F0502020204030204" pitchFamily="34" charset="0"/>
              </a:rPr>
              <a:t>Module 14</a:t>
            </a:r>
            <a:r>
              <a:rPr lang="en-US" dirty="0">
                <a:solidFill>
                  <a:srgbClr val="000000"/>
                </a:solidFill>
                <a:latin typeface="Calibri" panose="020F0502020204030204" pitchFamily="34" charset="0"/>
              </a:rPr>
              <a:t> – Identify the AWS services that support the monitoring of a web application. </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Lab 7</a:t>
            </a:r>
            <a:r>
              <a:rPr lang="en-US" dirty="0">
                <a:solidFill>
                  <a:srgbClr val="000000"/>
                </a:solidFill>
                <a:latin typeface="Calibri" panose="020F0502020204030204" pitchFamily="34" charset="0"/>
              </a:rPr>
              <a:t> – Deploy, monitor, and maintain a web application using AWS resources.</a:t>
            </a:r>
          </a:p>
          <a:p>
            <a:br>
              <a:rPr lang="en-US" dirty="0">
                <a:solidFill>
                  <a:srgbClr val="000000"/>
                </a:solidFill>
                <a:latin typeface="Calibri" panose="020F0502020204030204" pitchFamily="34" charset="0"/>
              </a:rPr>
            </a:br>
            <a:r>
              <a:rPr lang="en-US" b="1" dirty="0">
                <a:solidFill>
                  <a:srgbClr val="000000"/>
                </a:solidFill>
                <a:latin typeface="Calibri" panose="020F0502020204030204" pitchFamily="34" charset="0"/>
              </a:rPr>
              <a:t>Module 15 </a:t>
            </a:r>
            <a:r>
              <a:rPr lang="en-US" dirty="0">
                <a:solidFill>
                  <a:srgbClr val="000000"/>
                </a:solidFill>
                <a:latin typeface="Calibri" panose="020F0502020204030204" pitchFamily="34" charset="0"/>
              </a:rPr>
              <a:t>– Course summary</a:t>
            </a:r>
          </a:p>
        </p:txBody>
      </p:sp>
    </p:spTree>
    <p:extLst>
      <p:ext uri="{BB962C8B-B14F-4D97-AF65-F5344CB8AC3E}">
        <p14:creationId xmlns:p14="http://schemas.microsoft.com/office/powerpoint/2010/main" val="1019539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53DAE4F-821E-4956-B4A1-68C2E7AB311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5CD89A7-0A1F-4D78-B32B-8525E99033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1312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93B44A87-2C1A-43DF-840A-50C32F659DDC}"/>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1DBC907-1FB8-4158-9CD1-648B4E59BF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4223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A00448C9-9089-45C8-AA5C-7744E5FB42EB}"/>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3E002CC-AB83-41B9-AC61-E5CC70120C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753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5690B87-4F14-4F12-9BDA-84548D45A88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D8120F1-DE5C-41E2-AEC6-69C7D7C96B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8026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9281D18C-92EA-47ED-8D75-BFA93EFCB9FD}"/>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a:t>
            </a:r>
            <a:endParaRPr lang="en-US" dirty="0"/>
          </a:p>
          <a:p>
            <a:endParaRPr lang="en-US" dirty="0"/>
          </a:p>
        </p:txBody>
      </p:sp>
    </p:spTree>
    <p:extLst>
      <p:ext uri="{BB962C8B-B14F-4D97-AF65-F5344CB8AC3E}">
        <p14:creationId xmlns:p14="http://schemas.microsoft.com/office/powerpoint/2010/main" val="3227735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F71EB1DF-F02F-49CF-8F87-D47D53851EA4}"/>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a:t>Your introduction helps us to understand the experience level of the class and what each of you want to get out of the class. </a:t>
            </a:r>
          </a:p>
          <a:p>
            <a:endParaRPr lang="en-US" dirty="0"/>
          </a:p>
        </p:txBody>
      </p:sp>
    </p:spTree>
    <p:extLst>
      <p:ext uri="{BB962C8B-B14F-4D97-AF65-F5344CB8AC3E}">
        <p14:creationId xmlns:p14="http://schemas.microsoft.com/office/powerpoint/2010/main" val="3045404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CF5A737-6984-422F-8A1D-DE630198122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6CAD334-BE89-4D70-8289-54651D327C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0365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A77CD74-7840-4210-89CC-EBF6EF7C106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3B425C1-1B83-4A71-BC33-763303EFB8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4924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8886F420-611A-4F3B-8936-EB046CC043C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44C17ABA-E178-431A-AF5A-61AD570A83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7877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C5054D5F-D4BC-47F6-95E6-7C35062CD19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D923359-8084-49A7-9230-CF99A806364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2889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DBBD67D-827A-4E8E-B7C2-4997A38D0E55}"/>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DE1BF38-E529-4986-9A5B-6AE0F5F70A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2223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BAD7EFB0-1FA8-4E4C-95EC-2745AFE33FA3}"/>
              </a:ext>
            </a:extLst>
          </p:cNvPr>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as a developer, will use integrated development environments (IDEs) with AWS software development kits (SDKs) to develop the application.</a:t>
            </a:r>
          </a:p>
          <a:p>
            <a:r>
              <a:rPr lang="en-US" dirty="0"/>
              <a:t>You will learn how to host a static website, implement business logic, manage APIs, control access to the application, store and process user data and more. </a:t>
            </a:r>
          </a:p>
        </p:txBody>
      </p:sp>
    </p:spTree>
    <p:extLst>
      <p:ext uri="{BB962C8B-B14F-4D97-AF65-F5344CB8AC3E}">
        <p14:creationId xmlns:p14="http://schemas.microsoft.com/office/powerpoint/2010/main" val="229462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AD341A17-5B67-4167-B2B7-EEA21D5443B6}"/>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latin typeface="Calibri" panose="020F0502020204030204" pitchFamily="34" charset="0"/>
              </a:rPr>
              <a:t>Module 1</a:t>
            </a:r>
            <a:r>
              <a:rPr lang="en-US" dirty="0">
                <a:solidFill>
                  <a:srgbClr val="000000"/>
                </a:solidFill>
                <a:latin typeface="Calibri" panose="020F0502020204030204" pitchFamily="34" charset="0"/>
              </a:rPr>
              <a:t> – Introduction to the course.</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Module 2</a:t>
            </a:r>
            <a:r>
              <a:rPr lang="en-US" dirty="0">
                <a:solidFill>
                  <a:srgbClr val="000000"/>
                </a:solidFill>
                <a:latin typeface="Calibri" panose="020F0502020204030204" pitchFamily="34" charset="0"/>
              </a:rPr>
              <a:t> – Review the details the AWS architecture used to create a complete cloud-native application.</a:t>
            </a:r>
            <a:br>
              <a:rPr lang="en-US" dirty="0">
                <a:solidFill>
                  <a:srgbClr val="000000"/>
                </a:solidFill>
                <a:latin typeface="Calibri" panose="020F0502020204030204" pitchFamily="34" charset="0"/>
              </a:rPr>
            </a:br>
            <a:br>
              <a:rPr lang="en-US" dirty="0">
                <a:solidFill>
                  <a:srgbClr val="000000"/>
                </a:solidFill>
                <a:latin typeface="Calibri" panose="020F0502020204030204" pitchFamily="34" charset="0"/>
              </a:rPr>
            </a:br>
            <a:r>
              <a:rPr lang="en-US" b="1" dirty="0">
                <a:solidFill>
                  <a:srgbClr val="000000"/>
                </a:solidFill>
                <a:latin typeface="Calibri" panose="020F0502020204030204" pitchFamily="34" charset="0"/>
              </a:rPr>
              <a:t>Module 3</a:t>
            </a:r>
            <a:r>
              <a:rPr lang="en-US" dirty="0">
                <a:solidFill>
                  <a:srgbClr val="000000"/>
                </a:solidFill>
                <a:latin typeface="Calibri" panose="020F0502020204030204" pitchFamily="34" charset="0"/>
              </a:rPr>
              <a:t> – Explore the benefits of AWS software development kits (AWS SDKs) when building an application.</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Module 4</a:t>
            </a:r>
            <a:r>
              <a:rPr lang="en-US" dirty="0">
                <a:solidFill>
                  <a:srgbClr val="000000"/>
                </a:solidFill>
                <a:latin typeface="Calibri" panose="020F0502020204030204" pitchFamily="34" charset="0"/>
              </a:rPr>
              <a:t> – Configure a development environment that supports AWS Identity and Access Management (IAM) permissions. </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Lab 1</a:t>
            </a:r>
            <a:r>
              <a:rPr lang="en-US" dirty="0">
                <a:solidFill>
                  <a:srgbClr val="000000"/>
                </a:solidFill>
                <a:latin typeface="Calibri" panose="020F0502020204030204" pitchFamily="34" charset="0"/>
              </a:rPr>
              <a:t> – Use AWS Cloud9 to configure and test IAM permissions in a development environment.</a:t>
            </a:r>
          </a:p>
          <a:p>
            <a:endParaRPr lang="en-US" dirty="0">
              <a:solidFill>
                <a:srgbClr val="000000"/>
              </a:solidFill>
              <a:latin typeface="Calibri" panose="020F0502020204030204" pitchFamily="34" charset="0"/>
            </a:endParaRPr>
          </a:p>
          <a:p>
            <a:pPr lvl="0">
              <a:defRPr/>
            </a:pPr>
            <a:r>
              <a:rPr lang="en-US" dirty="0">
                <a:solidFill>
                  <a:srgbClr val="000000"/>
                </a:solidFill>
                <a:ea typeface="Amazon Ember" panose="020B0603020204020204" pitchFamily="34" charset="0"/>
                <a:cs typeface="Amazon Ember" panose="020B0603020204020204" pitchFamily="34" charset="0"/>
              </a:rPr>
              <a:t>Labs will be performed from your computers. You will connect to the lab environment </a:t>
            </a:r>
            <a:r>
              <a:rPr lang="en-US" dirty="0">
                <a:ea typeface="Amazon Ember" panose="020B0603020204020204" pitchFamily="34" charset="0"/>
                <a:cs typeface="Amazon Ember" panose="020B0603020204020204" pitchFamily="34" charset="0"/>
              </a:rPr>
              <a:t>using Guacamole, SSH, or Remote Desktop. In lab 1, you set up your lab environment.</a:t>
            </a:r>
            <a:endParaRPr lang="en-US" dirty="0">
              <a:solidFill>
                <a:srgbClr val="000000"/>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88105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A93C358-07A3-44D9-ADFB-9144A95F3D9D}"/>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Module 5 – </a:t>
            </a:r>
            <a:r>
              <a:rPr lang="en-US" dirty="0"/>
              <a:t>Compare feature sets and use cases for available AWS storage solutions.</a:t>
            </a:r>
          </a:p>
          <a:p>
            <a:endParaRPr lang="en-US" dirty="0"/>
          </a:p>
          <a:p>
            <a:r>
              <a:rPr lang="en-US" b="1" dirty="0"/>
              <a:t>Module 6 – </a:t>
            </a:r>
            <a:r>
              <a:rPr lang="en-US" dirty="0"/>
              <a:t>Deploy a static website to Amazon Simple Storage Service (Amazon S3).</a:t>
            </a:r>
          </a:p>
          <a:p>
            <a:endParaRPr lang="en-US" dirty="0"/>
          </a:p>
          <a:p>
            <a:r>
              <a:rPr lang="en-US" b="1" dirty="0"/>
              <a:t>Lab 2 – </a:t>
            </a:r>
            <a:r>
              <a:rPr lang="en-US" dirty="0"/>
              <a:t>Identify the appropriate AWS solutions for application workloads for big data. </a:t>
            </a:r>
          </a:p>
        </p:txBody>
      </p:sp>
    </p:spTree>
    <p:extLst>
      <p:ext uri="{BB962C8B-B14F-4D97-AF65-F5344CB8AC3E}">
        <p14:creationId xmlns:p14="http://schemas.microsoft.com/office/powerpoint/2010/main" val="1973414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B578AA53-AE34-41F6-9122-4B0888E93D81}"/>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latin typeface="Calibri" panose="020F0502020204030204" pitchFamily="34" charset="0"/>
              </a:rPr>
              <a:t>Module 7</a:t>
            </a:r>
            <a:r>
              <a:rPr lang="en-US" dirty="0">
                <a:solidFill>
                  <a:srgbClr val="000000"/>
                </a:solidFill>
                <a:latin typeface="Calibri" panose="020F0502020204030204" pitchFamily="34" charset="0"/>
              </a:rPr>
              <a:t> – Compare feature sets and use cases for available AWS database options. Configure an Amazon DynamoDB database to store data from a web application.</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Module 8</a:t>
            </a:r>
            <a:r>
              <a:rPr lang="en-US" dirty="0">
                <a:solidFill>
                  <a:srgbClr val="000000"/>
                </a:solidFill>
                <a:latin typeface="Calibri" panose="020F0502020204030204" pitchFamily="34" charset="0"/>
              </a:rPr>
              <a:t> – Use the DynamoDB SDK to perform the create, read, update, delete (CRUD) operations, and explore database caching options. </a:t>
            </a:r>
            <a:br>
              <a:rPr lang="en-US" dirty="0">
                <a:solidFill>
                  <a:srgbClr val="000000"/>
                </a:solidFill>
                <a:latin typeface="Calibri" panose="020F0502020204030204" pitchFamily="34" charset="0"/>
              </a:rPr>
            </a:br>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Lab 3</a:t>
            </a:r>
            <a:r>
              <a:rPr lang="en-US" dirty="0">
                <a:solidFill>
                  <a:srgbClr val="000000"/>
                </a:solidFill>
                <a:latin typeface="Calibri" panose="020F0502020204030204" pitchFamily="34" charset="0"/>
              </a:rPr>
              <a:t> – Configure a DynamoDB database to store data from a web application.</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Module 9</a:t>
            </a:r>
            <a:r>
              <a:rPr lang="en-US" dirty="0">
                <a:solidFill>
                  <a:srgbClr val="000000"/>
                </a:solidFill>
                <a:latin typeface="Calibri" panose="020F0502020204030204" pitchFamily="34" charset="0"/>
              </a:rPr>
              <a:t> – Compare the feature sets and use cases for available AWS compute solutions. Build an AWS Lambda function to store data from a web application in DynamoDB.</a:t>
            </a:r>
          </a:p>
        </p:txBody>
      </p:sp>
    </p:spTree>
    <p:extLst>
      <p:ext uri="{BB962C8B-B14F-4D97-AF65-F5344CB8AC3E}">
        <p14:creationId xmlns:p14="http://schemas.microsoft.com/office/powerpoint/2010/main" val="581960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userDrawn="1"/>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notesSlide" Target="../notesSlides/notesSlide10.xml"/><Relationship Id="rId7" Type="http://schemas.openxmlformats.org/officeDocument/2006/relationships/image" Target="../media/image42.png"/><Relationship Id="rId2" Type="http://schemas.openxmlformats.org/officeDocument/2006/relationships/slideLayout" Target="../slideLayouts/slideLayout34.xml"/><Relationship Id="rId1" Type="http://schemas.openxmlformats.org/officeDocument/2006/relationships/tags" Target="../tags/tag99.xml"/><Relationship Id="rId6" Type="http://schemas.openxmlformats.org/officeDocument/2006/relationships/image" Target="../media/image18.sv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25.png"/><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50.svg"/><Relationship Id="rId3" Type="http://schemas.openxmlformats.org/officeDocument/2006/relationships/notesSlide" Target="../notesSlides/notesSlide11.xml"/><Relationship Id="rId7" Type="http://schemas.openxmlformats.org/officeDocument/2006/relationships/image" Target="../media/image18.svg"/><Relationship Id="rId12" Type="http://schemas.openxmlformats.org/officeDocument/2006/relationships/image" Target="../media/image49.png"/><Relationship Id="rId2" Type="http://schemas.openxmlformats.org/officeDocument/2006/relationships/slideLayout" Target="../slideLayouts/slideLayout34.xml"/><Relationship Id="rId1" Type="http://schemas.openxmlformats.org/officeDocument/2006/relationships/tags" Target="../tags/tag100.xml"/><Relationship Id="rId6" Type="http://schemas.openxmlformats.org/officeDocument/2006/relationships/image" Target="../media/image17.png"/><Relationship Id="rId11" Type="http://schemas.openxmlformats.org/officeDocument/2006/relationships/image" Target="../media/image42.png"/><Relationship Id="rId5" Type="http://schemas.openxmlformats.org/officeDocument/2006/relationships/image" Target="../media/image25.png"/><Relationship Id="rId10" Type="http://schemas.openxmlformats.org/officeDocument/2006/relationships/image" Target="../media/image24.png"/><Relationship Id="rId4" Type="http://schemas.openxmlformats.org/officeDocument/2006/relationships/image" Target="../media/image48.png"/><Relationship Id="rId9"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notesSlide" Target="../notesSlides/notesSlide12.xml"/><Relationship Id="rId7" Type="http://schemas.openxmlformats.org/officeDocument/2006/relationships/image" Target="../media/image20.png"/><Relationship Id="rId12" Type="http://schemas.openxmlformats.org/officeDocument/2006/relationships/image" Target="../media/image51.png"/><Relationship Id="rId2" Type="http://schemas.openxmlformats.org/officeDocument/2006/relationships/slideLayout" Target="../slideLayouts/slideLayout34.xml"/><Relationship Id="rId1" Type="http://schemas.openxmlformats.org/officeDocument/2006/relationships/tags" Target="../tags/tag10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5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0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0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04.xml"/><Relationship Id="rId6" Type="http://schemas.openxmlformats.org/officeDocument/2006/relationships/image" Target="../media/image56.png"/><Relationship Id="rId5" Type="http://schemas.openxmlformats.org/officeDocument/2006/relationships/hyperlink" Target="http://evantage.gilmoreglobal.com/" TargetMode="External"/><Relationship Id="rId4" Type="http://schemas.openxmlformats.org/officeDocument/2006/relationships/hyperlink" Target="http://aws.qwiklabs.com/"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05.xml"/><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tags" Target="../tags/tag10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07.xml"/><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10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94.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notesSlide" Target="../notesSlides/notesSlide6.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slideLayout" Target="../slideLayouts/slideLayout34.xml"/><Relationship Id="rId16" Type="http://schemas.openxmlformats.org/officeDocument/2006/relationships/image" Target="../media/image29.png"/><Relationship Id="rId1" Type="http://schemas.openxmlformats.org/officeDocument/2006/relationships/tags" Target="../tags/tag95.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svg"/><Relationship Id="rId15" Type="http://schemas.openxmlformats.org/officeDocument/2006/relationships/image" Target="../media/image28.jp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5.png"/><Relationship Id="rId3" Type="http://schemas.openxmlformats.org/officeDocument/2006/relationships/notesSlide" Target="../notesSlides/notesSlide7.xml"/><Relationship Id="rId7" Type="http://schemas.openxmlformats.org/officeDocument/2006/relationships/image" Target="../media/image22.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slideLayout" Target="../slideLayouts/slideLayout34.xml"/><Relationship Id="rId16" Type="http://schemas.openxmlformats.org/officeDocument/2006/relationships/image" Target="../media/image38.png"/><Relationship Id="rId1" Type="http://schemas.openxmlformats.org/officeDocument/2006/relationships/tags" Target="../tags/tag96.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18.sv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31.png"/><Relationship Id="rId1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notesSlide" Target="../notesSlides/notesSlide8.xml"/><Relationship Id="rId7" Type="http://schemas.openxmlformats.org/officeDocument/2006/relationships/image" Target="../media/image17.png"/><Relationship Id="rId2" Type="http://schemas.openxmlformats.org/officeDocument/2006/relationships/slideLayout" Target="../slideLayouts/slideLayout34.xml"/><Relationship Id="rId1" Type="http://schemas.openxmlformats.org/officeDocument/2006/relationships/tags" Target="../tags/tag97.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image" Target="../media/image25.png"/><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9.xml"/><Relationship Id="rId7" Type="http://schemas.openxmlformats.org/officeDocument/2006/relationships/image" Target="../media/image18.svg"/><Relationship Id="rId2" Type="http://schemas.openxmlformats.org/officeDocument/2006/relationships/slideLayout" Target="../slideLayouts/slideLayout34.xml"/><Relationship Id="rId1" Type="http://schemas.openxmlformats.org/officeDocument/2006/relationships/tags" Target="../tags/tag98.xml"/><Relationship Id="rId6" Type="http://schemas.openxmlformats.org/officeDocument/2006/relationships/image" Target="../media/image17.png"/><Relationship Id="rId5" Type="http://schemas.openxmlformats.org/officeDocument/2006/relationships/image" Target="../media/image2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C293-B73F-4A52-88BB-E1D7F6A658FB}"/>
              </a:ext>
            </a:extLst>
          </p:cNvPr>
          <p:cNvSpPr>
            <a:spLocks noGrp="1"/>
          </p:cNvSpPr>
          <p:nvPr>
            <p:ph type="ctrTitle"/>
          </p:nvPr>
        </p:nvSpPr>
        <p:spPr/>
        <p:txBody>
          <a:bodyPr/>
          <a:lstStyle/>
          <a:p>
            <a:r>
              <a:rPr lang="en-US" dirty="0"/>
              <a:t>Developing on AWS</a:t>
            </a:r>
          </a:p>
        </p:txBody>
      </p:sp>
      <p:sp>
        <p:nvSpPr>
          <p:cNvPr id="3" name="Subtitle 2">
            <a:extLst>
              <a:ext uri="{FF2B5EF4-FFF2-40B4-BE49-F238E27FC236}">
                <a16:creationId xmlns:a16="http://schemas.microsoft.com/office/drawing/2014/main" id="{25FCF34D-83D6-49C5-BAA2-6D0AA1D59782}"/>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6874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10</a:t>
            </a:fld>
            <a:endParaRPr lang="en-US" dirty="0"/>
          </a:p>
        </p:txBody>
      </p:sp>
      <p:sp>
        <p:nvSpPr>
          <p:cNvPr id="2" name="Title 1"/>
          <p:cNvSpPr>
            <a:spLocks noGrp="1"/>
          </p:cNvSpPr>
          <p:nvPr>
            <p:ph type="title"/>
          </p:nvPr>
        </p:nvSpPr>
        <p:spPr/>
        <p:txBody>
          <a:bodyPr/>
          <a:lstStyle/>
          <a:p>
            <a:r>
              <a:rPr lang="en-US" dirty="0"/>
              <a:t>Day 2: Agenda, afternoon</a:t>
            </a:r>
          </a:p>
        </p:txBody>
      </p:sp>
      <p:grpSp>
        <p:nvGrpSpPr>
          <p:cNvPr id="18" name="Group 1">
            <a:extLst>
              <a:ext uri="{FF2B5EF4-FFF2-40B4-BE49-F238E27FC236}">
                <a16:creationId xmlns:a16="http://schemas.microsoft.com/office/drawing/2014/main" id="{9C4F5B63-7E5F-41CB-BB75-A55EA236E2E1}"/>
              </a:ext>
            </a:extLst>
          </p:cNvPr>
          <p:cNvGrpSpPr/>
          <p:nvPr/>
        </p:nvGrpSpPr>
        <p:grpSpPr>
          <a:xfrm>
            <a:off x="1461073" y="1344168"/>
            <a:ext cx="2103120" cy="1078992"/>
            <a:chOff x="1501447" y="1740829"/>
            <a:chExt cx="1737360" cy="1252139"/>
          </a:xfrm>
        </p:grpSpPr>
        <p:sp>
          <p:nvSpPr>
            <p:cNvPr id="20" name="TextBox 19">
              <a:extLst>
                <a:ext uri="{FF2B5EF4-FFF2-40B4-BE49-F238E27FC236}">
                  <a16:creationId xmlns:a16="http://schemas.microsoft.com/office/drawing/2014/main" id="{0FEF3E35-1D52-4618-B19B-253435463A2B}"/>
                </a:ext>
              </a:extLst>
            </p:cNvPr>
            <p:cNvSpPr txBox="1"/>
            <p:nvPr/>
          </p:nvSpPr>
          <p:spPr>
            <a:xfrm>
              <a:off x="1501447" y="1740829"/>
              <a:ext cx="1737360" cy="274320"/>
            </a:xfrm>
            <a:prstGeom prst="rect">
              <a:avLst/>
            </a:prstGeom>
            <a:solidFill>
              <a:srgbClr val="36C2B4"/>
            </a:solidFill>
            <a:ln w="12700">
              <a:solidFill>
                <a:srgbClr val="26226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Lab 4</a:t>
              </a:r>
            </a:p>
          </p:txBody>
        </p:sp>
        <p:sp>
          <p:nvSpPr>
            <p:cNvPr id="19" name="Rectangle 18">
              <a:extLst>
                <a:ext uri="{FF2B5EF4-FFF2-40B4-BE49-F238E27FC236}">
                  <a16:creationId xmlns:a16="http://schemas.microsoft.com/office/drawing/2014/main" id="{37933BD5-25B1-4425-9D27-356E66F1CDEB}"/>
                </a:ext>
              </a:extLst>
            </p:cNvPr>
            <p:cNvSpPr/>
            <p:nvPr/>
          </p:nvSpPr>
          <p:spPr>
            <a:xfrm>
              <a:off x="1501447" y="2003977"/>
              <a:ext cx="1737360" cy="988991"/>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Developing Solutions Using AWS Lambda</a:t>
              </a:r>
            </a:p>
          </p:txBody>
        </p:sp>
      </p:grpSp>
      <p:grpSp>
        <p:nvGrpSpPr>
          <p:cNvPr id="4" name="justGraphic-LabArchitectue">
            <a:extLst>
              <a:ext uri="{FF2B5EF4-FFF2-40B4-BE49-F238E27FC236}">
                <a16:creationId xmlns:a16="http://schemas.microsoft.com/office/drawing/2014/main" id="{D8B2005A-C70A-4D95-A852-D71533B6DBAC}"/>
              </a:ext>
              <a:ext uri="{C183D7F6-B498-43B3-948B-1728B52AA6E4}">
                <adec:decorative xmlns:adec="http://schemas.microsoft.com/office/drawing/2017/decorative" val="1"/>
              </a:ext>
            </a:extLst>
          </p:cNvPr>
          <p:cNvGrpSpPr/>
          <p:nvPr/>
        </p:nvGrpSpPr>
        <p:grpSpPr>
          <a:xfrm>
            <a:off x="92749" y="2423161"/>
            <a:ext cx="3649575" cy="3760815"/>
            <a:chOff x="92749" y="2423161"/>
            <a:chExt cx="3649575" cy="3760815"/>
          </a:xfrm>
        </p:grpSpPr>
        <p:cxnSp>
          <p:nvCxnSpPr>
            <p:cNvPr id="12" name="Elbow Connector 61">
              <a:extLst>
                <a:ext uri="{FF2B5EF4-FFF2-40B4-BE49-F238E27FC236}">
                  <a16:creationId xmlns:a16="http://schemas.microsoft.com/office/drawing/2014/main" id="{6E77132C-2858-4C1E-8E76-939AE71ABB4F}"/>
                </a:ext>
              </a:extLst>
            </p:cNvPr>
            <p:cNvCxnSpPr>
              <a:cxnSpLocks/>
              <a:stCxn id="19" idx="2"/>
            </p:cNvCxnSpPr>
            <p:nvPr/>
          </p:nvCxnSpPr>
          <p:spPr>
            <a:xfrm rot="5400000">
              <a:off x="554569" y="2497918"/>
              <a:ext cx="2032822" cy="1883307"/>
            </a:xfrm>
            <a:prstGeom prst="bentConnector3">
              <a:avLst>
                <a:gd name="adj1" fmla="val 30178"/>
              </a:avLst>
            </a:prstGeom>
            <a:ln w="12700">
              <a:tailEnd type="arrow" w="med" len="sm"/>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E329D30-EAA9-4D4A-ACB9-197A527F3E43}"/>
                </a:ext>
              </a:extLst>
            </p:cNvPr>
            <p:cNvSpPr/>
            <p:nvPr/>
          </p:nvSpPr>
          <p:spPr>
            <a:xfrm>
              <a:off x="1233760" y="3277076"/>
              <a:ext cx="2314036" cy="28895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ea typeface="Amazon Ember Display Light" panose="020F0403020204020204" pitchFamily="34" charset="0"/>
                  <a:cs typeface="Amazon Ember Display Light" panose="020F0403020204020204" pitchFamily="34" charset="0"/>
                </a:rPr>
                <a:t>AWS Cloud</a:t>
              </a:r>
            </a:p>
          </p:txBody>
        </p:sp>
        <p:pic>
          <p:nvPicPr>
            <p:cNvPr id="25" name="Graphic 20">
              <a:extLst>
                <a:ext uri="{FF2B5EF4-FFF2-40B4-BE49-F238E27FC236}">
                  <a16:creationId xmlns:a16="http://schemas.microsoft.com/office/drawing/2014/main" id="{DC4F40CE-DCA5-49A4-A076-34179AEABB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3759" y="328413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Graphic 22">
              <a:extLst>
                <a:ext uri="{FF2B5EF4-FFF2-40B4-BE49-F238E27FC236}">
                  <a16:creationId xmlns:a16="http://schemas.microsoft.com/office/drawing/2014/main" id="{C41BA41F-39A7-4513-8F2D-648FA68FAC09}"/>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94374" y="445598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39">
              <a:extLst>
                <a:ext uri="{FF2B5EF4-FFF2-40B4-BE49-F238E27FC236}">
                  <a16:creationId xmlns:a16="http://schemas.microsoft.com/office/drawing/2014/main" id="{BE9EE00F-B44C-4AA1-B0CC-66A5D18F8CC3}"/>
                </a:ext>
              </a:extLst>
            </p:cNvPr>
            <p:cNvSpPr txBox="1">
              <a:spLocks noChangeArrowheads="1"/>
            </p:cNvSpPr>
            <p:nvPr/>
          </p:nvSpPr>
          <p:spPr bwMode="auto">
            <a:xfrm>
              <a:off x="92749" y="4956105"/>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ea typeface="Amazon Ember Display Light" panose="020F0403020204020204" pitchFamily="34" charset="0"/>
                  <a:cs typeface="Amazon Ember Display Light" panose="020F0403020204020204" pitchFamily="34" charset="0"/>
                </a:rPr>
                <a:t>You</a:t>
              </a:r>
            </a:p>
          </p:txBody>
        </p:sp>
        <p:pic>
          <p:nvPicPr>
            <p:cNvPr id="29" name="Graphic 31">
              <a:extLst>
                <a:ext uri="{FF2B5EF4-FFF2-40B4-BE49-F238E27FC236}">
                  <a16:creationId xmlns:a16="http://schemas.microsoft.com/office/drawing/2014/main" id="{EEB87B48-615B-456E-8FDA-1EA461E494F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01365" y="364724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3">
              <a:extLst>
                <a:ext uri="{FF2B5EF4-FFF2-40B4-BE49-F238E27FC236}">
                  <a16:creationId xmlns:a16="http://schemas.microsoft.com/office/drawing/2014/main" id="{BE7D800F-FC32-425F-906D-C7243034FB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49974" y="446233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Graphic 8">
              <a:extLst>
                <a:ext uri="{FF2B5EF4-FFF2-40B4-BE49-F238E27FC236}">
                  <a16:creationId xmlns:a16="http://schemas.microsoft.com/office/drawing/2014/main" id="{AC5D9068-E72B-4FF8-BC11-5A7349F5388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01365" y="446233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1">
              <a:extLst>
                <a:ext uri="{FF2B5EF4-FFF2-40B4-BE49-F238E27FC236}">
                  <a16:creationId xmlns:a16="http://schemas.microsoft.com/office/drawing/2014/main" id="{4E68E0A5-2753-48F6-AA61-D3E1D44EFD02}"/>
                </a:ext>
              </a:extLst>
            </p:cNvPr>
            <p:cNvSpPr txBox="1">
              <a:spLocks noChangeArrowheads="1"/>
            </p:cNvSpPr>
            <p:nvPr/>
          </p:nvSpPr>
          <p:spPr bwMode="auto">
            <a:xfrm>
              <a:off x="1449974" y="4966858"/>
              <a:ext cx="2292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Display Light" panose="020F0403020204020204" pitchFamily="34" charset="0"/>
                  <a:cs typeface="Amazon Ember Display Light" panose="020F0403020204020204" pitchFamily="34" charset="0"/>
                </a:rPr>
                <a:t>Amazon Polly</a:t>
              </a:r>
            </a:p>
          </p:txBody>
        </p:sp>
        <p:pic>
          <p:nvPicPr>
            <p:cNvPr id="33" name="Graphic 31">
              <a:extLst>
                <a:ext uri="{FF2B5EF4-FFF2-40B4-BE49-F238E27FC236}">
                  <a16:creationId xmlns:a16="http://schemas.microsoft.com/office/drawing/2014/main" id="{CDE848D2-0397-440B-8B79-EDD744E3DB2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01365" y="54681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Elbow Connector 43">
              <a:extLst>
                <a:ext uri="{FF2B5EF4-FFF2-40B4-BE49-F238E27FC236}">
                  <a16:creationId xmlns:a16="http://schemas.microsoft.com/office/drawing/2014/main" id="{9A3CBA79-3297-459F-AE55-20FF934E532C}"/>
                </a:ext>
              </a:extLst>
            </p:cNvPr>
            <p:cNvCxnSpPr>
              <a:stCxn id="29" idx="1"/>
              <a:endCxn id="30" idx="0"/>
            </p:cNvCxnSpPr>
            <p:nvPr/>
          </p:nvCxnSpPr>
          <p:spPr>
            <a:xfrm rot="10800000" flipV="1">
              <a:off x="1678575" y="3875847"/>
              <a:ext cx="722791" cy="586483"/>
            </a:xfrm>
            <a:prstGeom prst="bentConnector2">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5" name="Elbow Connector 44">
              <a:extLst>
                <a:ext uri="{FF2B5EF4-FFF2-40B4-BE49-F238E27FC236}">
                  <a16:creationId xmlns:a16="http://schemas.microsoft.com/office/drawing/2014/main" id="{614D4032-259D-452F-9080-897105A9B55E}"/>
                </a:ext>
              </a:extLst>
            </p:cNvPr>
            <p:cNvCxnSpPr>
              <a:stCxn id="33" idx="1"/>
              <a:endCxn id="30" idx="2"/>
            </p:cNvCxnSpPr>
            <p:nvPr/>
          </p:nvCxnSpPr>
          <p:spPr>
            <a:xfrm rot="10800000">
              <a:off x="1678575" y="4919532"/>
              <a:ext cx="722791" cy="925891"/>
            </a:xfrm>
            <a:prstGeom prst="bentConnector2">
              <a:avLst/>
            </a:prstGeom>
            <a:ln w="12700">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230145F-236D-4FCF-997F-9E39512096AA}"/>
                </a:ext>
              </a:extLst>
            </p:cNvPr>
            <p:cNvCxnSpPr>
              <a:cxnSpLocks/>
              <a:stCxn id="30" idx="3"/>
            </p:cNvCxnSpPr>
            <p:nvPr/>
          </p:nvCxnSpPr>
          <p:spPr>
            <a:xfrm>
              <a:off x="1907174" y="4690931"/>
              <a:ext cx="462953" cy="0"/>
            </a:xfrm>
            <a:prstGeom prst="straightConnector1">
              <a:avLst/>
            </a:prstGeom>
            <a:ln w="12700">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EAFBF1C-9942-4332-B7A2-C27835EA0F2D}"/>
                </a:ext>
              </a:extLst>
            </p:cNvPr>
            <p:cNvCxnSpPr>
              <a:stCxn id="26" idx="3"/>
              <a:endCxn id="30" idx="1"/>
            </p:cNvCxnSpPr>
            <p:nvPr/>
          </p:nvCxnSpPr>
          <p:spPr>
            <a:xfrm>
              <a:off x="864274" y="4690931"/>
              <a:ext cx="585700" cy="0"/>
            </a:xfrm>
            <a:prstGeom prst="straightConnector1">
              <a:avLst/>
            </a:prstGeom>
            <a:ln w="12700">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8" name="TextBox 39">
              <a:extLst>
                <a:ext uri="{FF2B5EF4-FFF2-40B4-BE49-F238E27FC236}">
                  <a16:creationId xmlns:a16="http://schemas.microsoft.com/office/drawing/2014/main" id="{66977311-C22C-4E41-B62C-DC9B43B3CE66}"/>
                </a:ext>
              </a:extLst>
            </p:cNvPr>
            <p:cNvSpPr txBox="1">
              <a:spLocks noChangeArrowheads="1"/>
            </p:cNvSpPr>
            <p:nvPr/>
          </p:nvSpPr>
          <p:spPr bwMode="auto">
            <a:xfrm>
              <a:off x="1948172" y="4056320"/>
              <a:ext cx="14302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ea typeface="Amazon Ember Display Light" panose="020F0403020204020204" pitchFamily="34" charset="0"/>
                  <a:cs typeface="Amazon Ember Display Light" panose="020F0403020204020204" pitchFamily="34" charset="0"/>
                </a:rPr>
                <a:t>Amazon S3</a:t>
              </a:r>
            </a:p>
          </p:txBody>
        </p:sp>
        <p:sp>
          <p:nvSpPr>
            <p:cNvPr id="49" name="TextBox 39">
              <a:extLst>
                <a:ext uri="{FF2B5EF4-FFF2-40B4-BE49-F238E27FC236}">
                  <a16:creationId xmlns:a16="http://schemas.microsoft.com/office/drawing/2014/main" id="{96A82CE3-CE09-458C-B592-2757D0E8E641}"/>
                </a:ext>
              </a:extLst>
            </p:cNvPr>
            <p:cNvSpPr txBox="1">
              <a:spLocks noChangeArrowheads="1"/>
            </p:cNvSpPr>
            <p:nvPr/>
          </p:nvSpPr>
          <p:spPr bwMode="auto">
            <a:xfrm>
              <a:off x="1881034" y="5845422"/>
              <a:ext cx="14302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ea typeface="Amazon Ember Display Light" panose="020F0403020204020204" pitchFamily="34" charset="0"/>
                  <a:cs typeface="Amazon Ember Display Light" panose="020F0403020204020204" pitchFamily="34" charset="0"/>
                </a:rPr>
                <a:t>Amazon S3</a:t>
              </a:r>
            </a:p>
          </p:txBody>
        </p:sp>
      </p:grpSp>
      <p:cxnSp>
        <p:nvCxnSpPr>
          <p:cNvPr id="38" name="Straight Arrow Connector 37">
            <a:extLst>
              <a:ext uri="{FF2B5EF4-FFF2-40B4-BE49-F238E27FC236}">
                <a16:creationId xmlns:a16="http://schemas.microsoft.com/office/drawing/2014/main" id="{65A1C63D-1F6D-45CE-9F4B-1A7E5937E318}"/>
              </a:ext>
              <a:ext uri="{C183D7F6-B498-43B3-948B-1728B52AA6E4}">
                <adec:decorative xmlns:adec="http://schemas.microsoft.com/office/drawing/2017/decorative" val="1"/>
              </a:ext>
            </a:extLst>
          </p:cNvPr>
          <p:cNvCxnSpPr>
            <a:cxnSpLocks/>
            <a:stCxn id="19" idx="3"/>
            <a:endCxn id="16" idx="1"/>
          </p:cNvCxnSpPr>
          <p:nvPr/>
        </p:nvCxnSpPr>
        <p:spPr>
          <a:xfrm>
            <a:off x="3564193" y="1997044"/>
            <a:ext cx="1952884" cy="10124"/>
          </a:xfrm>
          <a:prstGeom prst="straightConnector1">
            <a:avLst/>
          </a:prstGeom>
          <a:ln w="12700">
            <a:headEnd w="med" len="sm"/>
            <a:tailEnd type="arrow"/>
          </a:ln>
        </p:spPr>
        <p:style>
          <a:lnRef idx="1">
            <a:schemeClr val="accent1"/>
          </a:lnRef>
          <a:fillRef idx="0">
            <a:schemeClr val="accent1"/>
          </a:fillRef>
          <a:effectRef idx="0">
            <a:schemeClr val="accent1"/>
          </a:effectRef>
          <a:fontRef idx="minor">
            <a:schemeClr val="tx1"/>
          </a:fontRef>
        </p:style>
      </p:cxnSp>
      <p:grpSp>
        <p:nvGrpSpPr>
          <p:cNvPr id="15" name="Group 2">
            <a:extLst>
              <a:ext uri="{FF2B5EF4-FFF2-40B4-BE49-F238E27FC236}">
                <a16:creationId xmlns:a16="http://schemas.microsoft.com/office/drawing/2014/main" id="{329A4DC2-7EEE-4791-AE63-F8B622C24309}"/>
              </a:ext>
            </a:extLst>
          </p:cNvPr>
          <p:cNvGrpSpPr/>
          <p:nvPr/>
        </p:nvGrpSpPr>
        <p:grpSpPr>
          <a:xfrm>
            <a:off x="5517077" y="1344168"/>
            <a:ext cx="2103120" cy="1074480"/>
            <a:chOff x="5247488" y="1752458"/>
            <a:chExt cx="1737360" cy="1074480"/>
          </a:xfrm>
        </p:grpSpPr>
        <p:sp>
          <p:nvSpPr>
            <p:cNvPr id="17" name="TextBox 16">
              <a:extLst>
                <a:ext uri="{FF2B5EF4-FFF2-40B4-BE49-F238E27FC236}">
                  <a16:creationId xmlns:a16="http://schemas.microsoft.com/office/drawing/2014/main" id="{E2D49AF8-9D3F-458B-AFD2-108B4E79CFA1}"/>
                </a:ext>
              </a:extLst>
            </p:cNvPr>
            <p:cNvSpPr txBox="1"/>
            <p:nvPr/>
          </p:nvSpPr>
          <p:spPr>
            <a:xfrm>
              <a:off x="5247488" y="1752458"/>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10</a:t>
              </a:r>
            </a:p>
          </p:txBody>
        </p:sp>
        <p:sp>
          <p:nvSpPr>
            <p:cNvPr id="16" name="Rectangle 15">
              <a:extLst>
                <a:ext uri="{FF2B5EF4-FFF2-40B4-BE49-F238E27FC236}">
                  <a16:creationId xmlns:a16="http://schemas.microsoft.com/office/drawing/2014/main" id="{284E99A3-FDFF-461F-8F20-865F0F6006B5}"/>
                </a:ext>
              </a:extLst>
            </p:cNvPr>
            <p:cNvSpPr/>
            <p:nvPr/>
          </p:nvSpPr>
          <p:spPr>
            <a:xfrm>
              <a:off x="5247488" y="2003978"/>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Managing the APIs</a:t>
              </a:r>
            </a:p>
          </p:txBody>
        </p:sp>
      </p:grpSp>
      <p:cxnSp>
        <p:nvCxnSpPr>
          <p:cNvPr id="39" name="Straight Arrow Connector 38">
            <a:extLst>
              <a:ext uri="{FF2B5EF4-FFF2-40B4-BE49-F238E27FC236}">
                <a16:creationId xmlns:a16="http://schemas.microsoft.com/office/drawing/2014/main" id="{B2405E3E-004E-4452-806B-6B5C8546C973}"/>
              </a:ext>
              <a:ext uri="{C183D7F6-B498-43B3-948B-1728B52AA6E4}">
                <adec:decorative xmlns:adec="http://schemas.microsoft.com/office/drawing/2017/decorative" val="1"/>
              </a:ext>
            </a:extLst>
          </p:cNvPr>
          <p:cNvCxnSpPr>
            <a:cxnSpLocks/>
            <a:stCxn id="16" idx="3"/>
            <a:endCxn id="22" idx="1"/>
          </p:cNvCxnSpPr>
          <p:nvPr/>
        </p:nvCxnSpPr>
        <p:spPr>
          <a:xfrm>
            <a:off x="7620197" y="2007168"/>
            <a:ext cx="1952884" cy="16206"/>
          </a:xfrm>
          <a:prstGeom prst="straightConnector1">
            <a:avLst/>
          </a:prstGeom>
          <a:ln w="12700">
            <a:headEnd w="med" len="sm"/>
            <a:tailEnd type="arrow"/>
          </a:ln>
        </p:spPr>
        <p:style>
          <a:lnRef idx="1">
            <a:schemeClr val="accent1"/>
          </a:lnRef>
          <a:fillRef idx="0">
            <a:schemeClr val="accent1"/>
          </a:fillRef>
          <a:effectRef idx="0">
            <a:schemeClr val="accent1"/>
          </a:effectRef>
          <a:fontRef idx="minor">
            <a:schemeClr val="tx1"/>
          </a:fontRef>
        </p:style>
      </p:cxnSp>
      <p:grpSp>
        <p:nvGrpSpPr>
          <p:cNvPr id="21" name="Group 3">
            <a:extLst>
              <a:ext uri="{FF2B5EF4-FFF2-40B4-BE49-F238E27FC236}">
                <a16:creationId xmlns:a16="http://schemas.microsoft.com/office/drawing/2014/main" id="{7D764420-FA20-4079-A32B-34FD0232724B}"/>
              </a:ext>
            </a:extLst>
          </p:cNvPr>
          <p:cNvGrpSpPr/>
          <p:nvPr/>
        </p:nvGrpSpPr>
        <p:grpSpPr>
          <a:xfrm>
            <a:off x="9573081" y="1344168"/>
            <a:ext cx="2103120" cy="1081816"/>
            <a:chOff x="9613455" y="1745122"/>
            <a:chExt cx="1737360" cy="1081816"/>
          </a:xfrm>
        </p:grpSpPr>
        <p:sp>
          <p:nvSpPr>
            <p:cNvPr id="23" name="TextBox 22">
              <a:extLst>
                <a:ext uri="{FF2B5EF4-FFF2-40B4-BE49-F238E27FC236}">
                  <a16:creationId xmlns:a16="http://schemas.microsoft.com/office/drawing/2014/main" id="{7745F708-5F2F-4E30-8F09-B7E6E57E0812}"/>
                </a:ext>
              </a:extLst>
            </p:cNvPr>
            <p:cNvSpPr txBox="1"/>
            <p:nvPr/>
          </p:nvSpPr>
          <p:spPr>
            <a:xfrm>
              <a:off x="9613455" y="1745122"/>
              <a:ext cx="1737360" cy="274320"/>
            </a:xfrm>
            <a:prstGeom prst="rect">
              <a:avLst/>
            </a:prstGeom>
            <a:solidFill>
              <a:srgbClr val="36C2B4"/>
            </a:solidFill>
            <a:ln w="12700">
              <a:solidFill>
                <a:srgbClr val="26226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Lab 5</a:t>
              </a:r>
            </a:p>
          </p:txBody>
        </p:sp>
        <p:sp>
          <p:nvSpPr>
            <p:cNvPr id="22" name="Rectangle 21">
              <a:extLst>
                <a:ext uri="{FF2B5EF4-FFF2-40B4-BE49-F238E27FC236}">
                  <a16:creationId xmlns:a16="http://schemas.microsoft.com/office/drawing/2014/main" id="{9F035179-6369-4375-8D1C-B3E473AC26B6}"/>
                </a:ext>
              </a:extLst>
            </p:cNvPr>
            <p:cNvSpPr/>
            <p:nvPr/>
          </p:nvSpPr>
          <p:spPr>
            <a:xfrm>
              <a:off x="9613455" y="2021718"/>
              <a:ext cx="1737360" cy="80522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Develop Solutions Using Amazon API Gateway</a:t>
              </a:r>
            </a:p>
          </p:txBody>
        </p:sp>
      </p:grpSp>
      <p:grpSp>
        <p:nvGrpSpPr>
          <p:cNvPr id="6" name="justGraphic-LabArchitectue2">
            <a:extLst>
              <a:ext uri="{FF2B5EF4-FFF2-40B4-BE49-F238E27FC236}">
                <a16:creationId xmlns:a16="http://schemas.microsoft.com/office/drawing/2014/main" id="{D8CD499D-AA66-467B-BF52-F45F4FC8D788}"/>
              </a:ext>
              <a:ext uri="{C183D7F6-B498-43B3-948B-1728B52AA6E4}">
                <adec:decorative xmlns:adec="http://schemas.microsoft.com/office/drawing/2017/decorative" val="1"/>
              </a:ext>
            </a:extLst>
          </p:cNvPr>
          <p:cNvGrpSpPr/>
          <p:nvPr/>
        </p:nvGrpSpPr>
        <p:grpSpPr>
          <a:xfrm>
            <a:off x="8204693" y="2425984"/>
            <a:ext cx="3568207" cy="3740641"/>
            <a:chOff x="8204693" y="2425984"/>
            <a:chExt cx="3568207" cy="3740641"/>
          </a:xfrm>
        </p:grpSpPr>
        <p:sp>
          <p:nvSpPr>
            <p:cNvPr id="47" name="TextBox 39">
              <a:extLst>
                <a:ext uri="{FF2B5EF4-FFF2-40B4-BE49-F238E27FC236}">
                  <a16:creationId xmlns:a16="http://schemas.microsoft.com/office/drawing/2014/main" id="{76DDE5B8-A3FD-4C38-89A7-CB6FF5913E0E}"/>
                </a:ext>
              </a:extLst>
            </p:cNvPr>
            <p:cNvSpPr txBox="1">
              <a:spLocks noChangeArrowheads="1"/>
            </p:cNvSpPr>
            <p:nvPr/>
          </p:nvSpPr>
          <p:spPr bwMode="auto">
            <a:xfrm>
              <a:off x="8204693" y="5108801"/>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ea typeface="Amazon Ember Display Light" panose="020F0403020204020204" pitchFamily="34" charset="0"/>
                  <a:cs typeface="Amazon Ember Display Light" panose="020F0403020204020204" pitchFamily="34" charset="0"/>
                </a:rPr>
                <a:t>You</a:t>
              </a:r>
            </a:p>
          </p:txBody>
        </p:sp>
        <p:cxnSp>
          <p:nvCxnSpPr>
            <p:cNvPr id="10" name="Elbow Connector 96">
              <a:extLst>
                <a:ext uri="{FF2B5EF4-FFF2-40B4-BE49-F238E27FC236}">
                  <a16:creationId xmlns:a16="http://schemas.microsoft.com/office/drawing/2014/main" id="{6B8E6F3C-E448-4615-AD99-419DCAFC4752}"/>
                </a:ext>
              </a:extLst>
            </p:cNvPr>
            <p:cNvCxnSpPr>
              <a:stCxn id="22" idx="2"/>
              <a:endCxn id="43" idx="0"/>
            </p:cNvCxnSpPr>
            <p:nvPr/>
          </p:nvCxnSpPr>
          <p:spPr>
            <a:xfrm rot="5400000">
              <a:off x="8599064" y="2568189"/>
              <a:ext cx="2167783" cy="1883373"/>
            </a:xfrm>
            <a:prstGeom prst="bentConnector3">
              <a:avLst>
                <a:gd name="adj1" fmla="val 26407"/>
              </a:avLst>
            </a:prstGeom>
            <a:ln w="12700">
              <a:tailEnd type="arrow" w="med" len="sm"/>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EA09D6D-6D45-4B1D-BB66-9B9F0BD3C2A7}"/>
                </a:ext>
              </a:extLst>
            </p:cNvPr>
            <p:cNvSpPr/>
            <p:nvPr/>
          </p:nvSpPr>
          <p:spPr>
            <a:xfrm>
              <a:off x="9212966" y="3277076"/>
              <a:ext cx="2559934" cy="28895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ea typeface="Amazon Ember Display Light" panose="020F0403020204020204" pitchFamily="34" charset="0"/>
                  <a:cs typeface="Amazon Ember Display Light" panose="020F0403020204020204" pitchFamily="34" charset="0"/>
                </a:rPr>
                <a:t>AWS Cloud</a:t>
              </a:r>
            </a:p>
          </p:txBody>
        </p:sp>
        <p:pic>
          <p:nvPicPr>
            <p:cNvPr id="13" name="Graphic 17">
              <a:extLst>
                <a:ext uri="{FF2B5EF4-FFF2-40B4-BE49-F238E27FC236}">
                  <a16:creationId xmlns:a16="http://schemas.microsoft.com/office/drawing/2014/main" id="{8502CB83-95DF-46C3-A57D-F29F6C7FAA9C}"/>
                </a:ext>
              </a:extLst>
            </p:cNvPr>
            <p:cNvPicPr>
              <a:picLocks noChangeAspect="1" noChangeArrowheads="1"/>
            </p:cNvPicPr>
            <p:nvPr/>
          </p:nvPicPr>
          <p:blipFill>
            <a:blip r:embed="rId10"/>
            <a:srcRect/>
            <a:stretch/>
          </p:blipFill>
          <p:spPr bwMode="auto">
            <a:xfrm>
              <a:off x="10296772" y="46035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9">
              <a:extLst>
                <a:ext uri="{FF2B5EF4-FFF2-40B4-BE49-F238E27FC236}">
                  <a16:creationId xmlns:a16="http://schemas.microsoft.com/office/drawing/2014/main" id="{A1530502-28D9-4008-992D-C3F3FC5D9000}"/>
                </a:ext>
              </a:extLst>
            </p:cNvPr>
            <p:cNvSpPr txBox="1">
              <a:spLocks noChangeArrowheads="1"/>
            </p:cNvSpPr>
            <p:nvPr/>
          </p:nvSpPr>
          <p:spPr bwMode="auto">
            <a:xfrm>
              <a:off x="9403803" y="5027382"/>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Display Light" panose="020F0403020204020204" pitchFamily="34" charset="0"/>
                  <a:cs typeface="Amazon Ember Display Light" panose="020F0403020204020204" pitchFamily="34" charset="0"/>
                </a:rPr>
                <a:t>API Gateway</a:t>
              </a:r>
            </a:p>
          </p:txBody>
        </p:sp>
        <p:pic>
          <p:nvPicPr>
            <p:cNvPr id="40" name="Graphic 20">
              <a:extLst>
                <a:ext uri="{FF2B5EF4-FFF2-40B4-BE49-F238E27FC236}">
                  <a16:creationId xmlns:a16="http://schemas.microsoft.com/office/drawing/2014/main" id="{1FA61364-15F0-467A-9641-C23CFF2EBB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2965" y="328413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Graphic 13">
              <a:extLst>
                <a:ext uri="{FF2B5EF4-FFF2-40B4-BE49-F238E27FC236}">
                  <a16:creationId xmlns:a16="http://schemas.microsoft.com/office/drawing/2014/main" id="{E708F848-3119-46E5-AF64-F973D4B6C93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96771" y="364724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a:extLst>
                <a:ext uri="{FF2B5EF4-FFF2-40B4-BE49-F238E27FC236}">
                  <a16:creationId xmlns:a16="http://schemas.microsoft.com/office/drawing/2014/main" id="{3A89F7FD-3CD4-4F3D-ABCC-9D2B6FB73FA3}"/>
                </a:ext>
              </a:extLst>
            </p:cNvPr>
            <p:cNvCxnSpPr>
              <a:stCxn id="43" idx="3"/>
              <a:endCxn id="13" idx="1"/>
            </p:cNvCxnSpPr>
            <p:nvPr/>
          </p:nvCxnSpPr>
          <p:spPr>
            <a:xfrm>
              <a:off x="8976218" y="4828717"/>
              <a:ext cx="1320554" cy="3460"/>
            </a:xfrm>
            <a:prstGeom prst="straightConnector1">
              <a:avLst/>
            </a:prstGeom>
            <a:ln w="12700">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43" name="Graphic 22">
              <a:extLst>
                <a:ext uri="{FF2B5EF4-FFF2-40B4-BE49-F238E27FC236}">
                  <a16:creationId xmlns:a16="http://schemas.microsoft.com/office/drawing/2014/main" id="{1E2B2C32-6E7F-4496-B431-F89765C32001}"/>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8506318" y="459376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Graphic 45">
              <a:extLst>
                <a:ext uri="{FF2B5EF4-FFF2-40B4-BE49-F238E27FC236}">
                  <a16:creationId xmlns:a16="http://schemas.microsoft.com/office/drawing/2014/main" id="{FFDC173A-A0F3-4174-838D-903A54F32884}"/>
                </a:ext>
              </a:extLst>
            </p:cNvPr>
            <p:cNvPicPr>
              <a:picLocks noChangeAspect="1"/>
            </p:cNvPicPr>
            <p:nvPr/>
          </p:nvPicPr>
          <p:blipFill>
            <a:blip r:embed="rId11"/>
            <a:stretch>
              <a:fillRect/>
            </a:stretch>
          </p:blipFill>
          <p:spPr>
            <a:xfrm>
              <a:off x="10295988" y="5653992"/>
              <a:ext cx="458767" cy="457200"/>
            </a:xfrm>
            <a:prstGeom prst="rect">
              <a:avLst/>
            </a:prstGeom>
          </p:spPr>
        </p:pic>
        <p:cxnSp>
          <p:nvCxnSpPr>
            <p:cNvPr id="45" name="Straight Arrow Connector 44">
              <a:extLst>
                <a:ext uri="{FF2B5EF4-FFF2-40B4-BE49-F238E27FC236}">
                  <a16:creationId xmlns:a16="http://schemas.microsoft.com/office/drawing/2014/main" id="{B3E795B5-103C-48DC-905A-79D396EB388D}"/>
                </a:ext>
              </a:extLst>
            </p:cNvPr>
            <p:cNvCxnSpPr>
              <a:cxnSpLocks/>
              <a:endCxn id="13" idx="0"/>
            </p:cNvCxnSpPr>
            <p:nvPr/>
          </p:nvCxnSpPr>
          <p:spPr>
            <a:xfrm>
              <a:off x="10525372" y="4272809"/>
              <a:ext cx="0" cy="330768"/>
            </a:xfrm>
            <a:prstGeom prst="straightConnector1">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B06D5C-6C53-4469-8988-D687B7DF91E2}"/>
                </a:ext>
              </a:extLst>
            </p:cNvPr>
            <p:cNvCxnSpPr>
              <a:stCxn id="14" idx="2"/>
              <a:endCxn id="44" idx="0"/>
            </p:cNvCxnSpPr>
            <p:nvPr/>
          </p:nvCxnSpPr>
          <p:spPr>
            <a:xfrm>
              <a:off x="10525372" y="5365936"/>
              <a:ext cx="0" cy="288056"/>
            </a:xfrm>
            <a:prstGeom prst="straightConnector1">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50" name="TextBox 39">
              <a:extLst>
                <a:ext uri="{FF2B5EF4-FFF2-40B4-BE49-F238E27FC236}">
                  <a16:creationId xmlns:a16="http://schemas.microsoft.com/office/drawing/2014/main" id="{09A1545D-B8C2-4A70-BE50-239DC8FCB6F7}"/>
                </a:ext>
              </a:extLst>
            </p:cNvPr>
            <p:cNvSpPr txBox="1">
              <a:spLocks noChangeArrowheads="1"/>
            </p:cNvSpPr>
            <p:nvPr/>
          </p:nvSpPr>
          <p:spPr bwMode="auto">
            <a:xfrm>
              <a:off x="9773972" y="4014686"/>
              <a:ext cx="15027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ea typeface="Amazon Ember Display Light" panose="020F0403020204020204" pitchFamily="34" charset="0"/>
                  <a:cs typeface="Amazon Ember Display Light" panose="020F0403020204020204" pitchFamily="34" charset="0"/>
                </a:rPr>
                <a:t>AWS Lambda</a:t>
              </a:r>
            </a:p>
          </p:txBody>
        </p:sp>
      </p:grpSp>
    </p:spTree>
    <p:custDataLst>
      <p:tags r:id="rId1"/>
    </p:custDataLst>
    <p:extLst>
      <p:ext uri="{BB962C8B-B14F-4D97-AF65-F5344CB8AC3E}">
        <p14:creationId xmlns:p14="http://schemas.microsoft.com/office/powerpoint/2010/main" val="421069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11</a:t>
            </a:fld>
            <a:endParaRPr lang="en-US" dirty="0"/>
          </a:p>
        </p:txBody>
      </p:sp>
      <p:sp>
        <p:nvSpPr>
          <p:cNvPr id="2" name="Title 1"/>
          <p:cNvSpPr>
            <a:spLocks noGrp="1"/>
          </p:cNvSpPr>
          <p:nvPr>
            <p:ph type="title"/>
          </p:nvPr>
        </p:nvSpPr>
        <p:spPr/>
        <p:txBody>
          <a:bodyPr/>
          <a:lstStyle/>
          <a:p>
            <a:r>
              <a:rPr lang="en-US" dirty="0"/>
              <a:t>Day 3: Agenda, morning</a:t>
            </a:r>
          </a:p>
        </p:txBody>
      </p:sp>
      <p:grpSp>
        <p:nvGrpSpPr>
          <p:cNvPr id="22" name="Group 1">
            <a:extLst>
              <a:ext uri="{FF2B5EF4-FFF2-40B4-BE49-F238E27FC236}">
                <a16:creationId xmlns:a16="http://schemas.microsoft.com/office/drawing/2014/main" id="{CF48BD5F-29AE-4E63-A0CD-8303E976703B}"/>
              </a:ext>
            </a:extLst>
          </p:cNvPr>
          <p:cNvGrpSpPr/>
          <p:nvPr/>
        </p:nvGrpSpPr>
        <p:grpSpPr>
          <a:xfrm>
            <a:off x="861932" y="1344168"/>
            <a:ext cx="2102206" cy="1102132"/>
            <a:chOff x="1168339" y="1560647"/>
            <a:chExt cx="1737360" cy="1102132"/>
          </a:xfrm>
        </p:grpSpPr>
        <p:sp>
          <p:nvSpPr>
            <p:cNvPr id="24" name="TextBox 23">
              <a:extLst>
                <a:ext uri="{FF2B5EF4-FFF2-40B4-BE49-F238E27FC236}">
                  <a16:creationId xmlns:a16="http://schemas.microsoft.com/office/drawing/2014/main" id="{16CCE706-D0CC-48FC-A3D7-DE5A86C26E6A}"/>
                </a:ext>
              </a:extLst>
            </p:cNvPr>
            <p:cNvSpPr txBox="1"/>
            <p:nvPr/>
          </p:nvSpPr>
          <p:spPr>
            <a:xfrm>
              <a:off x="1168339" y="1560647"/>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11</a:t>
              </a:r>
            </a:p>
          </p:txBody>
        </p:sp>
        <p:sp>
          <p:nvSpPr>
            <p:cNvPr id="23" name="Rectangle 22">
              <a:extLst>
                <a:ext uri="{FF2B5EF4-FFF2-40B4-BE49-F238E27FC236}">
                  <a16:creationId xmlns:a16="http://schemas.microsoft.com/office/drawing/2014/main" id="{E52DA77B-12C3-46F1-9DC3-DB143FFD227F}"/>
                </a:ext>
              </a:extLst>
            </p:cNvPr>
            <p:cNvSpPr/>
            <p:nvPr/>
          </p:nvSpPr>
          <p:spPr>
            <a:xfrm>
              <a:off x="1168339" y="1834967"/>
              <a:ext cx="1737360" cy="827812"/>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Building a Modern Application</a:t>
              </a:r>
            </a:p>
          </p:txBody>
        </p:sp>
      </p:grpSp>
      <p:cxnSp>
        <p:nvCxnSpPr>
          <p:cNvPr id="25" name="Straight Arrow Connector 24">
            <a:extLst>
              <a:ext uri="{FF2B5EF4-FFF2-40B4-BE49-F238E27FC236}">
                <a16:creationId xmlns:a16="http://schemas.microsoft.com/office/drawing/2014/main" id="{49CCC75E-AD3B-448A-9FED-B2B4EA884A9D}"/>
              </a:ext>
              <a:ext uri="{C183D7F6-B498-43B3-948B-1728B52AA6E4}">
                <adec:decorative xmlns:adec="http://schemas.microsoft.com/office/drawing/2017/decorative" val="1"/>
              </a:ext>
            </a:extLst>
          </p:cNvPr>
          <p:cNvCxnSpPr>
            <a:cxnSpLocks/>
            <a:stCxn id="23" idx="3"/>
            <a:endCxn id="14" idx="1"/>
          </p:cNvCxnSpPr>
          <p:nvPr/>
        </p:nvCxnSpPr>
        <p:spPr>
          <a:xfrm>
            <a:off x="2964138" y="2032394"/>
            <a:ext cx="7017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12" name="Group 2">
            <a:extLst>
              <a:ext uri="{FF2B5EF4-FFF2-40B4-BE49-F238E27FC236}">
                <a16:creationId xmlns:a16="http://schemas.microsoft.com/office/drawing/2014/main" id="{2F64FEB0-6201-41D3-937E-AB4254F51263}"/>
              </a:ext>
            </a:extLst>
          </p:cNvPr>
          <p:cNvGrpSpPr/>
          <p:nvPr/>
        </p:nvGrpSpPr>
        <p:grpSpPr>
          <a:xfrm>
            <a:off x="3665926" y="1344168"/>
            <a:ext cx="2102206" cy="1102132"/>
            <a:chOff x="3823823" y="1560647"/>
            <a:chExt cx="1737360" cy="1102132"/>
          </a:xfrm>
        </p:grpSpPr>
        <p:sp>
          <p:nvSpPr>
            <p:cNvPr id="15" name="TextBox 14">
              <a:extLst>
                <a:ext uri="{FF2B5EF4-FFF2-40B4-BE49-F238E27FC236}">
                  <a16:creationId xmlns:a16="http://schemas.microsoft.com/office/drawing/2014/main" id="{E6AD7393-5DB2-410D-821E-F3B5B6189E69}"/>
                </a:ext>
              </a:extLst>
            </p:cNvPr>
            <p:cNvSpPr txBox="1"/>
            <p:nvPr/>
          </p:nvSpPr>
          <p:spPr>
            <a:xfrm>
              <a:off x="3823823" y="1560647"/>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12</a:t>
              </a:r>
            </a:p>
          </p:txBody>
        </p:sp>
        <p:sp>
          <p:nvSpPr>
            <p:cNvPr id="14" name="Rectangle 13">
              <a:extLst>
                <a:ext uri="{FF2B5EF4-FFF2-40B4-BE49-F238E27FC236}">
                  <a16:creationId xmlns:a16="http://schemas.microsoft.com/office/drawing/2014/main" id="{8DE300A7-6902-41ED-AEC8-080B9D530993}"/>
                </a:ext>
              </a:extLst>
            </p:cNvPr>
            <p:cNvSpPr/>
            <p:nvPr/>
          </p:nvSpPr>
          <p:spPr>
            <a:xfrm>
              <a:off x="3823823" y="1834967"/>
              <a:ext cx="1737360" cy="827812"/>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Granting Access to Your Application Users</a:t>
              </a:r>
            </a:p>
          </p:txBody>
        </p:sp>
      </p:grpSp>
      <p:cxnSp>
        <p:nvCxnSpPr>
          <p:cNvPr id="26" name="Straight Arrow Connector 25">
            <a:extLst>
              <a:ext uri="{FF2B5EF4-FFF2-40B4-BE49-F238E27FC236}">
                <a16:creationId xmlns:a16="http://schemas.microsoft.com/office/drawing/2014/main" id="{B727094B-D564-4E44-BF6B-65587C120B7D}"/>
              </a:ext>
              <a:ext uri="{C183D7F6-B498-43B3-948B-1728B52AA6E4}">
                <adec:decorative xmlns:adec="http://schemas.microsoft.com/office/drawing/2017/decorative" val="1"/>
              </a:ext>
            </a:extLst>
          </p:cNvPr>
          <p:cNvCxnSpPr>
            <a:cxnSpLocks/>
            <a:stCxn id="14" idx="3"/>
            <a:endCxn id="20" idx="1"/>
          </p:cNvCxnSpPr>
          <p:nvPr/>
        </p:nvCxnSpPr>
        <p:spPr>
          <a:xfrm>
            <a:off x="5768132" y="2032394"/>
            <a:ext cx="5778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16" name="Group 3">
            <a:extLst>
              <a:ext uri="{FF2B5EF4-FFF2-40B4-BE49-F238E27FC236}">
                <a16:creationId xmlns:a16="http://schemas.microsoft.com/office/drawing/2014/main" id="{7F9BFCED-B20D-4F27-9398-4980CA228FB7}"/>
              </a:ext>
            </a:extLst>
          </p:cNvPr>
          <p:cNvGrpSpPr/>
          <p:nvPr/>
        </p:nvGrpSpPr>
        <p:grpSpPr>
          <a:xfrm>
            <a:off x="6345936" y="1344168"/>
            <a:ext cx="2102206" cy="1102132"/>
            <a:chOff x="6377452" y="1560647"/>
            <a:chExt cx="1737360" cy="1102132"/>
          </a:xfrm>
        </p:grpSpPr>
        <p:sp>
          <p:nvSpPr>
            <p:cNvPr id="21" name="TextBox 20">
              <a:extLst>
                <a:ext uri="{FF2B5EF4-FFF2-40B4-BE49-F238E27FC236}">
                  <a16:creationId xmlns:a16="http://schemas.microsoft.com/office/drawing/2014/main" id="{0CF088C5-4FA9-453B-B9E1-9860235B0547}"/>
                </a:ext>
              </a:extLst>
            </p:cNvPr>
            <p:cNvSpPr txBox="1"/>
            <p:nvPr/>
          </p:nvSpPr>
          <p:spPr>
            <a:xfrm>
              <a:off x="6377452" y="1560647"/>
              <a:ext cx="1737360" cy="274320"/>
            </a:xfrm>
            <a:prstGeom prst="rect">
              <a:avLst/>
            </a:prstGeom>
            <a:solidFill>
              <a:srgbClr val="36C2B4"/>
            </a:solidFill>
            <a:ln w="12700">
              <a:solidFill>
                <a:srgbClr val="26226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Lab 6</a:t>
              </a:r>
            </a:p>
          </p:txBody>
        </p:sp>
        <p:sp>
          <p:nvSpPr>
            <p:cNvPr id="20" name="Rectangle 19">
              <a:extLst>
                <a:ext uri="{FF2B5EF4-FFF2-40B4-BE49-F238E27FC236}">
                  <a16:creationId xmlns:a16="http://schemas.microsoft.com/office/drawing/2014/main" id="{FCA53F90-2A10-4F40-9483-FB34813FBCD7}"/>
                </a:ext>
              </a:extLst>
            </p:cNvPr>
            <p:cNvSpPr/>
            <p:nvPr/>
          </p:nvSpPr>
          <p:spPr>
            <a:xfrm>
              <a:off x="6377452" y="1834967"/>
              <a:ext cx="1737360" cy="827812"/>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Capstone: Complete the Application Build </a:t>
              </a:r>
            </a:p>
          </p:txBody>
        </p:sp>
      </p:grpSp>
      <p:grpSp>
        <p:nvGrpSpPr>
          <p:cNvPr id="4" name="justGraphic-LabArchitectue">
            <a:extLst>
              <a:ext uri="{FF2B5EF4-FFF2-40B4-BE49-F238E27FC236}">
                <a16:creationId xmlns:a16="http://schemas.microsoft.com/office/drawing/2014/main" id="{83466422-9230-4D57-A1CA-4BD150B85B03}"/>
              </a:ext>
              <a:ext uri="{C183D7F6-B498-43B3-948B-1728B52AA6E4}">
                <adec:decorative xmlns:adec="http://schemas.microsoft.com/office/drawing/2017/decorative" val="1"/>
              </a:ext>
            </a:extLst>
          </p:cNvPr>
          <p:cNvGrpSpPr/>
          <p:nvPr/>
        </p:nvGrpSpPr>
        <p:grpSpPr>
          <a:xfrm>
            <a:off x="1613623" y="2446300"/>
            <a:ext cx="7493497" cy="3915711"/>
            <a:chOff x="1613623" y="2446300"/>
            <a:chExt cx="7493497" cy="3915711"/>
          </a:xfrm>
        </p:grpSpPr>
        <p:pic>
          <p:nvPicPr>
            <p:cNvPr id="28" name="Graphic 17">
              <a:extLst>
                <a:ext uri="{FF2B5EF4-FFF2-40B4-BE49-F238E27FC236}">
                  <a16:creationId xmlns:a16="http://schemas.microsoft.com/office/drawing/2014/main" id="{0FEE858A-8367-4952-AD9C-CCC2DB3D6F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1977" y="442389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1">
              <a:extLst>
                <a:ext uri="{FF2B5EF4-FFF2-40B4-BE49-F238E27FC236}">
                  <a16:creationId xmlns:a16="http://schemas.microsoft.com/office/drawing/2014/main" id="{00E4DF92-28D3-4761-A09B-C35D10DF8D15}"/>
                </a:ext>
              </a:extLst>
            </p:cNvPr>
            <p:cNvSpPr txBox="1">
              <a:spLocks noChangeArrowheads="1"/>
            </p:cNvSpPr>
            <p:nvPr/>
          </p:nvSpPr>
          <p:spPr bwMode="auto">
            <a:xfrm>
              <a:off x="3314402" y="4881093"/>
              <a:ext cx="2292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Display Light" panose="020F0403020204020204" pitchFamily="34" charset="0"/>
                  <a:cs typeface="Amazon Ember Display Light" panose="020F0403020204020204" pitchFamily="34" charset="0"/>
                </a:rPr>
                <a:t>Amazon Cognito</a:t>
              </a:r>
            </a:p>
          </p:txBody>
        </p:sp>
        <p:sp>
          <p:nvSpPr>
            <p:cNvPr id="30" name="Rectangle 29">
              <a:extLst>
                <a:ext uri="{FF2B5EF4-FFF2-40B4-BE49-F238E27FC236}">
                  <a16:creationId xmlns:a16="http://schemas.microsoft.com/office/drawing/2014/main" id="{C5856CDE-CAB3-4E81-B26D-6EDC6AD80A04}"/>
                </a:ext>
              </a:extLst>
            </p:cNvPr>
            <p:cNvSpPr/>
            <p:nvPr/>
          </p:nvSpPr>
          <p:spPr>
            <a:xfrm>
              <a:off x="2954407" y="3765177"/>
              <a:ext cx="6152713" cy="25911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ea typeface="Amazon Ember Display Light" panose="020F0403020204020204" pitchFamily="34" charset="0"/>
                  <a:cs typeface="Amazon Ember Display Light" panose="020F0403020204020204" pitchFamily="34" charset="0"/>
                </a:rPr>
                <a:t>AWS Cloud</a:t>
              </a:r>
            </a:p>
          </p:txBody>
        </p:sp>
        <p:pic>
          <p:nvPicPr>
            <p:cNvPr id="31" name="Graphic 20">
              <a:extLst>
                <a:ext uri="{FF2B5EF4-FFF2-40B4-BE49-F238E27FC236}">
                  <a16:creationId xmlns:a16="http://schemas.microsoft.com/office/drawing/2014/main" id="{A8CDD732-3CAE-4B08-B0BC-79E50FB097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4407" y="37651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Graphic 22">
              <a:extLst>
                <a:ext uri="{FF2B5EF4-FFF2-40B4-BE49-F238E27FC236}">
                  <a16:creationId xmlns:a16="http://schemas.microsoft.com/office/drawing/2014/main" id="{C07230B7-B6F0-4FF0-9D8F-85B34F22ACF4}"/>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861050" y="277573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Graphic 45">
              <a:extLst>
                <a:ext uri="{FF2B5EF4-FFF2-40B4-BE49-F238E27FC236}">
                  <a16:creationId xmlns:a16="http://schemas.microsoft.com/office/drawing/2014/main" id="{371B8F81-5C42-4115-B5D6-63D2FF1DAB07}"/>
                </a:ext>
              </a:extLst>
            </p:cNvPr>
            <p:cNvPicPr>
              <a:picLocks noChangeAspect="1"/>
            </p:cNvPicPr>
            <p:nvPr/>
          </p:nvPicPr>
          <p:blipFill>
            <a:blip r:embed="rId8"/>
            <a:stretch>
              <a:fillRect/>
            </a:stretch>
          </p:blipFill>
          <p:spPr>
            <a:xfrm>
              <a:off x="3786546" y="5545022"/>
              <a:ext cx="458767" cy="457200"/>
            </a:xfrm>
            <a:prstGeom prst="rect">
              <a:avLst/>
            </a:prstGeom>
          </p:spPr>
        </p:pic>
        <p:pic>
          <p:nvPicPr>
            <p:cNvPr id="34" name="Graphic 13">
              <a:extLst>
                <a:ext uri="{FF2B5EF4-FFF2-40B4-BE49-F238E27FC236}">
                  <a16:creationId xmlns:a16="http://schemas.microsoft.com/office/drawing/2014/main" id="{71597ABD-9AC5-472C-BFB0-DDDA3FD4DBC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77000" y="55307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17">
              <a:extLst>
                <a:ext uri="{FF2B5EF4-FFF2-40B4-BE49-F238E27FC236}">
                  <a16:creationId xmlns:a16="http://schemas.microsoft.com/office/drawing/2014/main" id="{E3F723C5-27F1-41D6-BAC3-A52BE4A9B73C}"/>
                </a:ext>
              </a:extLst>
            </p:cNvPr>
            <p:cNvPicPr>
              <a:picLocks noChangeAspect="1" noChangeArrowheads="1"/>
            </p:cNvPicPr>
            <p:nvPr/>
          </p:nvPicPr>
          <p:blipFill>
            <a:blip r:embed="rId10"/>
            <a:srcRect/>
            <a:stretch/>
          </p:blipFill>
          <p:spPr bwMode="auto">
            <a:xfrm>
              <a:off x="6933634" y="442389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9">
              <a:extLst>
                <a:ext uri="{FF2B5EF4-FFF2-40B4-BE49-F238E27FC236}">
                  <a16:creationId xmlns:a16="http://schemas.microsoft.com/office/drawing/2014/main" id="{261B93E2-D886-477D-994E-7AFB9A2BF227}"/>
                </a:ext>
              </a:extLst>
            </p:cNvPr>
            <p:cNvSpPr txBox="1">
              <a:spLocks noChangeArrowheads="1"/>
            </p:cNvSpPr>
            <p:nvPr/>
          </p:nvSpPr>
          <p:spPr bwMode="auto">
            <a:xfrm>
              <a:off x="6040665" y="4881093"/>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Display Light" panose="020F0403020204020204" pitchFamily="34" charset="0"/>
                  <a:cs typeface="Amazon Ember Display Light" panose="020F0403020204020204" pitchFamily="34" charset="0"/>
                </a:rPr>
                <a:t>API Gateway</a:t>
              </a:r>
            </a:p>
          </p:txBody>
        </p:sp>
        <p:pic>
          <p:nvPicPr>
            <p:cNvPr id="37" name="Graphic 31">
              <a:extLst>
                <a:ext uri="{FF2B5EF4-FFF2-40B4-BE49-F238E27FC236}">
                  <a16:creationId xmlns:a16="http://schemas.microsoft.com/office/drawing/2014/main" id="{FC27602C-145E-4758-8541-390E02F0284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84660" y="554502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23">
              <a:extLst>
                <a:ext uri="{FF2B5EF4-FFF2-40B4-BE49-F238E27FC236}">
                  <a16:creationId xmlns:a16="http://schemas.microsoft.com/office/drawing/2014/main" id="{B68CDD98-FBCA-43E3-8239-A0BB4AE19D3A}"/>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flipH="1">
              <a:off x="1915248" y="441693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40">
              <a:extLst>
                <a:ext uri="{FF2B5EF4-FFF2-40B4-BE49-F238E27FC236}">
                  <a16:creationId xmlns:a16="http://schemas.microsoft.com/office/drawing/2014/main" id="{CF793EEB-AB19-42EF-B364-1CEBDCBB80F3}"/>
                </a:ext>
              </a:extLst>
            </p:cNvPr>
            <p:cNvSpPr txBox="1">
              <a:spLocks noChangeArrowheads="1"/>
            </p:cNvSpPr>
            <p:nvPr/>
          </p:nvSpPr>
          <p:spPr bwMode="auto">
            <a:xfrm>
              <a:off x="1613623" y="5015333"/>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ea typeface="Amazon Ember Display Light" panose="020F0403020204020204" pitchFamily="34" charset="0"/>
                  <a:cs typeface="Amazon Ember Display Light" panose="020F0403020204020204" pitchFamily="34" charset="0"/>
                </a:rPr>
                <a:t>Users</a:t>
              </a:r>
            </a:p>
          </p:txBody>
        </p:sp>
        <p:cxnSp>
          <p:nvCxnSpPr>
            <p:cNvPr id="40" name="Elbow Connector 39">
              <a:extLst>
                <a:ext uri="{FF2B5EF4-FFF2-40B4-BE49-F238E27FC236}">
                  <a16:creationId xmlns:a16="http://schemas.microsoft.com/office/drawing/2014/main" id="{51D82D31-8F60-4059-B2BA-CF5D910E0A3D}"/>
                </a:ext>
              </a:extLst>
            </p:cNvPr>
            <p:cNvCxnSpPr>
              <a:cxnSpLocks/>
              <a:endCxn id="28" idx="0"/>
            </p:cNvCxnSpPr>
            <p:nvPr/>
          </p:nvCxnSpPr>
          <p:spPr>
            <a:xfrm rot="5400000">
              <a:off x="4869827" y="3188903"/>
              <a:ext cx="825740" cy="1644240"/>
            </a:xfrm>
            <a:prstGeom prst="bentConnector3">
              <a:avLst>
                <a:gd name="adj1" fmla="val 62304"/>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1" name="Elbow Connector 41">
              <a:extLst>
                <a:ext uri="{FF2B5EF4-FFF2-40B4-BE49-F238E27FC236}">
                  <a16:creationId xmlns:a16="http://schemas.microsoft.com/office/drawing/2014/main" id="{AF578C15-7E75-41A9-BB65-6F7A680E3905}"/>
                </a:ext>
              </a:extLst>
            </p:cNvPr>
            <p:cNvCxnSpPr>
              <a:cxnSpLocks/>
              <a:endCxn id="35" idx="0"/>
            </p:cNvCxnSpPr>
            <p:nvPr/>
          </p:nvCxnSpPr>
          <p:spPr>
            <a:xfrm rot="16200000" flipH="1">
              <a:off x="6220655" y="3482314"/>
              <a:ext cx="825740" cy="1057417"/>
            </a:xfrm>
            <a:prstGeom prst="bentConnector3">
              <a:avLst>
                <a:gd name="adj1" fmla="val 62304"/>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2" name="Elbow Connector 46">
              <a:extLst>
                <a:ext uri="{FF2B5EF4-FFF2-40B4-BE49-F238E27FC236}">
                  <a16:creationId xmlns:a16="http://schemas.microsoft.com/office/drawing/2014/main" id="{DBB93FEC-797C-4DE7-8D6D-2D2AF32132FB}"/>
                </a:ext>
              </a:extLst>
            </p:cNvPr>
            <p:cNvCxnSpPr>
              <a:cxnSpLocks/>
              <a:endCxn id="33" idx="0"/>
            </p:cNvCxnSpPr>
            <p:nvPr/>
          </p:nvCxnSpPr>
          <p:spPr>
            <a:xfrm rot="5400000">
              <a:off x="4086940" y="3527144"/>
              <a:ext cx="1946869" cy="2088887"/>
            </a:xfrm>
            <a:prstGeom prst="bentConnector3">
              <a:avLst>
                <a:gd name="adj1" fmla="val 87574"/>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3" name="Elbow Connector 48">
              <a:extLst>
                <a:ext uri="{FF2B5EF4-FFF2-40B4-BE49-F238E27FC236}">
                  <a16:creationId xmlns:a16="http://schemas.microsoft.com/office/drawing/2014/main" id="{5E2CFAD5-2334-480F-B225-5088F3912E11}"/>
                </a:ext>
              </a:extLst>
            </p:cNvPr>
            <p:cNvCxnSpPr>
              <a:cxnSpLocks/>
              <a:endCxn id="37" idx="0"/>
            </p:cNvCxnSpPr>
            <p:nvPr/>
          </p:nvCxnSpPr>
          <p:spPr>
            <a:xfrm rot="16200000" flipH="1">
              <a:off x="6085604" y="3617365"/>
              <a:ext cx="1946869" cy="1908443"/>
            </a:xfrm>
            <a:prstGeom prst="bentConnector3">
              <a:avLst>
                <a:gd name="adj1" fmla="val 87574"/>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E5BCDB7-5221-47A8-A001-3E142A102687}"/>
                </a:ext>
              </a:extLst>
            </p:cNvPr>
            <p:cNvCxnSpPr>
              <a:cxnSpLocks/>
              <a:endCxn id="34" idx="0"/>
            </p:cNvCxnSpPr>
            <p:nvPr/>
          </p:nvCxnSpPr>
          <p:spPr>
            <a:xfrm>
              <a:off x="6104817" y="3598153"/>
              <a:ext cx="783" cy="1932644"/>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9AA7653-80CA-4722-B072-ACD0E774FC38}"/>
                </a:ext>
              </a:extLst>
            </p:cNvPr>
            <p:cNvCxnSpPr>
              <a:stCxn id="38" idx="1"/>
              <a:endCxn id="28" idx="1"/>
            </p:cNvCxnSpPr>
            <p:nvPr/>
          </p:nvCxnSpPr>
          <p:spPr>
            <a:xfrm>
              <a:off x="2385148" y="4651888"/>
              <a:ext cx="1846829" cy="605"/>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6" name="Elbow Connector 58">
              <a:extLst>
                <a:ext uri="{FF2B5EF4-FFF2-40B4-BE49-F238E27FC236}">
                  <a16:creationId xmlns:a16="http://schemas.microsoft.com/office/drawing/2014/main" id="{05B0008C-FADF-4D61-8678-81F40C46A8BD}"/>
                </a:ext>
              </a:extLst>
            </p:cNvPr>
            <p:cNvCxnSpPr>
              <a:stCxn id="20" idx="2"/>
              <a:endCxn id="32" idx="3"/>
            </p:cNvCxnSpPr>
            <p:nvPr/>
          </p:nvCxnSpPr>
          <p:spPr>
            <a:xfrm rot="5400000">
              <a:off x="6581801" y="2195450"/>
              <a:ext cx="564389" cy="1066089"/>
            </a:xfrm>
            <a:prstGeom prst="bentConnector2">
              <a:avLst/>
            </a:prstGeom>
            <a:ln w="12700">
              <a:tailEnd type="arrow" w="med" len="sm"/>
            </a:ln>
          </p:spPr>
          <p:style>
            <a:lnRef idx="1">
              <a:schemeClr val="accent1"/>
            </a:lnRef>
            <a:fillRef idx="0">
              <a:schemeClr val="accent1"/>
            </a:fillRef>
            <a:effectRef idx="0">
              <a:schemeClr val="accent1"/>
            </a:effectRef>
            <a:fontRef idx="minor">
              <a:schemeClr val="tx1"/>
            </a:fontRef>
          </p:style>
        </p:cxnSp>
        <p:sp>
          <p:nvSpPr>
            <p:cNvPr id="47" name="TextBox 11">
              <a:extLst>
                <a:ext uri="{FF2B5EF4-FFF2-40B4-BE49-F238E27FC236}">
                  <a16:creationId xmlns:a16="http://schemas.microsoft.com/office/drawing/2014/main" id="{7F9F3F86-9E91-45C0-94E7-74A959D5DC95}"/>
                </a:ext>
              </a:extLst>
            </p:cNvPr>
            <p:cNvSpPr txBox="1">
              <a:spLocks noChangeArrowheads="1"/>
            </p:cNvSpPr>
            <p:nvPr/>
          </p:nvSpPr>
          <p:spPr bwMode="auto">
            <a:xfrm>
              <a:off x="2989967" y="6023457"/>
              <a:ext cx="20525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Display Light" panose="020F0403020204020204" pitchFamily="34" charset="0"/>
                  <a:cs typeface="Amazon Ember Display Light" panose="020F0403020204020204" pitchFamily="34" charset="0"/>
                </a:rPr>
                <a:t>DynamoDB</a:t>
              </a:r>
            </a:p>
          </p:txBody>
        </p:sp>
        <p:sp>
          <p:nvSpPr>
            <p:cNvPr id="48" name="TextBox 11">
              <a:extLst>
                <a:ext uri="{FF2B5EF4-FFF2-40B4-BE49-F238E27FC236}">
                  <a16:creationId xmlns:a16="http://schemas.microsoft.com/office/drawing/2014/main" id="{42813A2D-904C-440B-B284-77B6EF507499}"/>
                </a:ext>
              </a:extLst>
            </p:cNvPr>
            <p:cNvSpPr txBox="1">
              <a:spLocks noChangeArrowheads="1"/>
            </p:cNvSpPr>
            <p:nvPr/>
          </p:nvSpPr>
          <p:spPr bwMode="auto">
            <a:xfrm>
              <a:off x="5071412" y="6023457"/>
              <a:ext cx="20525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Display Light" panose="020F0403020204020204" pitchFamily="34" charset="0"/>
                  <a:cs typeface="Amazon Ember Display Light" panose="020F0403020204020204" pitchFamily="34" charset="0"/>
                </a:rPr>
                <a:t>Lambda function</a:t>
              </a:r>
            </a:p>
          </p:txBody>
        </p:sp>
        <p:sp>
          <p:nvSpPr>
            <p:cNvPr id="49" name="TextBox 11">
              <a:extLst>
                <a:ext uri="{FF2B5EF4-FFF2-40B4-BE49-F238E27FC236}">
                  <a16:creationId xmlns:a16="http://schemas.microsoft.com/office/drawing/2014/main" id="{2343F5F1-C0E6-42B3-81E4-472F625DF20A}"/>
                </a:ext>
              </a:extLst>
            </p:cNvPr>
            <p:cNvSpPr txBox="1">
              <a:spLocks noChangeArrowheads="1"/>
            </p:cNvSpPr>
            <p:nvPr/>
          </p:nvSpPr>
          <p:spPr bwMode="auto">
            <a:xfrm>
              <a:off x="6967994" y="6023457"/>
              <a:ext cx="20525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Display Light" panose="020F0403020204020204" pitchFamily="34" charset="0"/>
                  <a:cs typeface="Amazon Ember Display Light" panose="020F0403020204020204" pitchFamily="34" charset="0"/>
                </a:rPr>
                <a:t>S3 bucket</a:t>
              </a:r>
            </a:p>
          </p:txBody>
        </p:sp>
        <p:sp>
          <p:nvSpPr>
            <p:cNvPr id="50" name="TextBox 39">
              <a:extLst>
                <a:ext uri="{FF2B5EF4-FFF2-40B4-BE49-F238E27FC236}">
                  <a16:creationId xmlns:a16="http://schemas.microsoft.com/office/drawing/2014/main" id="{B6BF9B09-FED9-41BA-989C-2400D90AE164}"/>
                </a:ext>
              </a:extLst>
            </p:cNvPr>
            <p:cNvSpPr txBox="1">
              <a:spLocks noChangeArrowheads="1"/>
            </p:cNvSpPr>
            <p:nvPr/>
          </p:nvSpPr>
          <p:spPr bwMode="auto">
            <a:xfrm>
              <a:off x="5568240" y="3252617"/>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ea typeface="Amazon Ember Display Light" panose="020F0403020204020204" pitchFamily="34" charset="0"/>
                  <a:cs typeface="Amazon Ember Display Light" panose="020F0403020204020204" pitchFamily="34" charset="0"/>
                </a:rPr>
                <a:t>You</a:t>
              </a:r>
            </a:p>
          </p:txBody>
        </p:sp>
      </p:grpSp>
      <p:cxnSp>
        <p:nvCxnSpPr>
          <p:cNvPr id="27" name="Straight Arrow Connector 26">
            <a:extLst>
              <a:ext uri="{FF2B5EF4-FFF2-40B4-BE49-F238E27FC236}">
                <a16:creationId xmlns:a16="http://schemas.microsoft.com/office/drawing/2014/main" id="{B91C6A02-7785-4AF2-B8D0-0213A3394822}"/>
              </a:ext>
              <a:ext uri="{C183D7F6-B498-43B3-948B-1728B52AA6E4}">
                <adec:decorative xmlns:adec="http://schemas.microsoft.com/office/drawing/2017/decorative" val="1"/>
              </a:ext>
            </a:extLst>
          </p:cNvPr>
          <p:cNvCxnSpPr>
            <a:cxnSpLocks/>
            <a:stCxn id="20" idx="3"/>
            <a:endCxn id="10" idx="1"/>
          </p:cNvCxnSpPr>
          <p:nvPr/>
        </p:nvCxnSpPr>
        <p:spPr>
          <a:xfrm>
            <a:off x="8448142" y="2032394"/>
            <a:ext cx="577803"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9" name="Group 4">
            <a:extLst>
              <a:ext uri="{FF2B5EF4-FFF2-40B4-BE49-F238E27FC236}">
                <a16:creationId xmlns:a16="http://schemas.microsoft.com/office/drawing/2014/main" id="{63E0EEF6-4414-489E-AF34-04B46F4F4A19}"/>
              </a:ext>
            </a:extLst>
          </p:cNvPr>
          <p:cNvGrpSpPr/>
          <p:nvPr/>
        </p:nvGrpSpPr>
        <p:grpSpPr>
          <a:xfrm>
            <a:off x="9025945" y="1344168"/>
            <a:ext cx="2102206" cy="1102132"/>
            <a:chOff x="9208368" y="1560647"/>
            <a:chExt cx="1737360" cy="1102132"/>
          </a:xfrm>
        </p:grpSpPr>
        <p:sp>
          <p:nvSpPr>
            <p:cNvPr id="11" name="TextBox 10">
              <a:extLst>
                <a:ext uri="{FF2B5EF4-FFF2-40B4-BE49-F238E27FC236}">
                  <a16:creationId xmlns:a16="http://schemas.microsoft.com/office/drawing/2014/main" id="{214EF99C-B13E-4933-9078-749B53C6418F}"/>
                </a:ext>
              </a:extLst>
            </p:cNvPr>
            <p:cNvSpPr txBox="1"/>
            <p:nvPr/>
          </p:nvSpPr>
          <p:spPr>
            <a:xfrm>
              <a:off x="9208368" y="1560647"/>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13</a:t>
              </a:r>
            </a:p>
          </p:txBody>
        </p:sp>
        <p:sp>
          <p:nvSpPr>
            <p:cNvPr id="10" name="Rectangle 9">
              <a:extLst>
                <a:ext uri="{FF2B5EF4-FFF2-40B4-BE49-F238E27FC236}">
                  <a16:creationId xmlns:a16="http://schemas.microsoft.com/office/drawing/2014/main" id="{3287F4DE-ECB8-4B28-9CC7-BDE510B9FAA2}"/>
                </a:ext>
              </a:extLst>
            </p:cNvPr>
            <p:cNvSpPr/>
            <p:nvPr/>
          </p:nvSpPr>
          <p:spPr>
            <a:xfrm>
              <a:off x="9208368" y="1834967"/>
              <a:ext cx="1737360" cy="827812"/>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Deploying Your Application</a:t>
              </a:r>
            </a:p>
          </p:txBody>
        </p:sp>
      </p:grpSp>
    </p:spTree>
    <p:custDataLst>
      <p:tags r:id="rId1"/>
    </p:custDataLst>
    <p:extLst>
      <p:ext uri="{BB962C8B-B14F-4D97-AF65-F5344CB8AC3E}">
        <p14:creationId xmlns:p14="http://schemas.microsoft.com/office/powerpoint/2010/main" val="250347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12</a:t>
            </a:fld>
            <a:endParaRPr lang="en-US" dirty="0"/>
          </a:p>
        </p:txBody>
      </p:sp>
      <p:sp>
        <p:nvSpPr>
          <p:cNvPr id="2" name="Title 1"/>
          <p:cNvSpPr>
            <a:spLocks noGrp="1"/>
          </p:cNvSpPr>
          <p:nvPr>
            <p:ph type="title"/>
          </p:nvPr>
        </p:nvSpPr>
        <p:spPr/>
        <p:txBody>
          <a:bodyPr/>
          <a:lstStyle/>
          <a:p>
            <a:r>
              <a:rPr lang="en-US" dirty="0"/>
              <a:t>Day 3: Agenda, afternoon</a:t>
            </a:r>
          </a:p>
        </p:txBody>
      </p:sp>
      <p:grpSp>
        <p:nvGrpSpPr>
          <p:cNvPr id="6" name="Group 1">
            <a:extLst>
              <a:ext uri="{FF2B5EF4-FFF2-40B4-BE49-F238E27FC236}">
                <a16:creationId xmlns:a16="http://schemas.microsoft.com/office/drawing/2014/main" id="{C330C56D-9BC6-4514-8D49-F471E4E26E1D}"/>
              </a:ext>
            </a:extLst>
          </p:cNvPr>
          <p:cNvGrpSpPr/>
          <p:nvPr/>
        </p:nvGrpSpPr>
        <p:grpSpPr>
          <a:xfrm>
            <a:off x="1388692" y="1343888"/>
            <a:ext cx="2102206" cy="1107008"/>
            <a:chOff x="993384" y="1344826"/>
            <a:chExt cx="1737360" cy="1107008"/>
          </a:xfrm>
        </p:grpSpPr>
        <p:sp>
          <p:nvSpPr>
            <p:cNvPr id="8" name="TextBox 7">
              <a:extLst>
                <a:ext uri="{FF2B5EF4-FFF2-40B4-BE49-F238E27FC236}">
                  <a16:creationId xmlns:a16="http://schemas.microsoft.com/office/drawing/2014/main" id="{67ECCE72-DDDC-48D5-B609-650B0191E50D}"/>
                </a:ext>
              </a:extLst>
            </p:cNvPr>
            <p:cNvSpPr txBox="1"/>
            <p:nvPr/>
          </p:nvSpPr>
          <p:spPr>
            <a:xfrm>
              <a:off x="993384" y="1344826"/>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14</a:t>
              </a:r>
            </a:p>
          </p:txBody>
        </p:sp>
        <p:sp>
          <p:nvSpPr>
            <p:cNvPr id="7" name="Rectangle 6">
              <a:extLst>
                <a:ext uri="{FF2B5EF4-FFF2-40B4-BE49-F238E27FC236}">
                  <a16:creationId xmlns:a16="http://schemas.microsoft.com/office/drawing/2014/main" id="{F8F5B3FE-3940-495C-B6BE-4E812A7B23FD}"/>
                </a:ext>
              </a:extLst>
            </p:cNvPr>
            <p:cNvSpPr/>
            <p:nvPr/>
          </p:nvSpPr>
          <p:spPr>
            <a:xfrm>
              <a:off x="993384" y="1626598"/>
              <a:ext cx="1737360" cy="825236"/>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Observing Your Application</a:t>
              </a:r>
            </a:p>
          </p:txBody>
        </p:sp>
      </p:grpSp>
      <p:cxnSp>
        <p:nvCxnSpPr>
          <p:cNvPr id="16" name="Straight Arrow Connector 15">
            <a:extLst>
              <a:ext uri="{FF2B5EF4-FFF2-40B4-BE49-F238E27FC236}">
                <a16:creationId xmlns:a16="http://schemas.microsoft.com/office/drawing/2014/main" id="{7CADD536-D39F-4648-853F-7F5EF75ECFC5}"/>
              </a:ext>
              <a:ext uri="{C183D7F6-B498-43B3-948B-1728B52AA6E4}">
                <adec:decorative xmlns:adec="http://schemas.microsoft.com/office/drawing/2017/decorative" val="1"/>
              </a:ext>
            </a:extLst>
          </p:cNvPr>
          <p:cNvCxnSpPr>
            <a:stCxn id="7" idx="3"/>
            <a:endCxn id="14" idx="1"/>
          </p:cNvCxnSpPr>
          <p:nvPr/>
        </p:nvCxnSpPr>
        <p:spPr>
          <a:xfrm flipV="1">
            <a:off x="3490898" y="2030826"/>
            <a:ext cx="1777168" cy="745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12" name="Group 2">
            <a:extLst>
              <a:ext uri="{FF2B5EF4-FFF2-40B4-BE49-F238E27FC236}">
                <a16:creationId xmlns:a16="http://schemas.microsoft.com/office/drawing/2014/main" id="{CDCB2BE4-86C4-4B65-90D7-BA163F7EB5E6}"/>
              </a:ext>
            </a:extLst>
          </p:cNvPr>
          <p:cNvGrpSpPr/>
          <p:nvPr/>
        </p:nvGrpSpPr>
        <p:grpSpPr>
          <a:xfrm>
            <a:off x="5268066" y="1343888"/>
            <a:ext cx="2102206" cy="1099556"/>
            <a:chOff x="4829697" y="1352278"/>
            <a:chExt cx="1737360" cy="1099556"/>
          </a:xfrm>
        </p:grpSpPr>
        <p:sp>
          <p:nvSpPr>
            <p:cNvPr id="15" name="TextBox 14">
              <a:extLst>
                <a:ext uri="{FF2B5EF4-FFF2-40B4-BE49-F238E27FC236}">
                  <a16:creationId xmlns:a16="http://schemas.microsoft.com/office/drawing/2014/main" id="{68456013-0FB3-459F-BCE4-CECAB9760E5E}"/>
                </a:ext>
              </a:extLst>
            </p:cNvPr>
            <p:cNvSpPr txBox="1"/>
            <p:nvPr/>
          </p:nvSpPr>
          <p:spPr>
            <a:xfrm>
              <a:off x="4829697" y="1352278"/>
              <a:ext cx="1737360" cy="274320"/>
            </a:xfrm>
            <a:prstGeom prst="rect">
              <a:avLst/>
            </a:prstGeom>
            <a:solidFill>
              <a:srgbClr val="36C2B4"/>
            </a:solidFill>
            <a:ln w="12700">
              <a:solidFill>
                <a:srgbClr val="26226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Lab 7</a:t>
              </a:r>
            </a:p>
          </p:txBody>
        </p:sp>
        <p:sp>
          <p:nvSpPr>
            <p:cNvPr id="14" name="Rectangle 13">
              <a:extLst>
                <a:ext uri="{FF2B5EF4-FFF2-40B4-BE49-F238E27FC236}">
                  <a16:creationId xmlns:a16="http://schemas.microsoft.com/office/drawing/2014/main" id="{8BE295B4-1DFF-40EF-8B98-97D89EDC5824}"/>
                </a:ext>
              </a:extLst>
            </p:cNvPr>
            <p:cNvSpPr/>
            <p:nvPr/>
          </p:nvSpPr>
          <p:spPr>
            <a:xfrm>
              <a:off x="4829697" y="1626598"/>
              <a:ext cx="1737360" cy="825236"/>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a:solidFill>
                    <a:schemeClr val="tx1"/>
                  </a:solidFill>
                  <a:ea typeface="Amazon Ember Display Light" panose="020F0403020204020204" pitchFamily="34" charset="0"/>
                  <a:cs typeface="Amazon Ember Display Light" panose="020F0403020204020204" pitchFamily="34" charset="0"/>
                </a:rPr>
                <a:t>Observe the </a:t>
              </a:r>
              <a:r>
                <a:rPr lang="en-US" sz="1600" dirty="0">
                  <a:solidFill>
                    <a:schemeClr val="tx1"/>
                  </a:solidFill>
                  <a:ea typeface="Amazon Ember Display Light" panose="020F0403020204020204" pitchFamily="34" charset="0"/>
                  <a:cs typeface="Amazon Ember Display Light" panose="020F0403020204020204" pitchFamily="34" charset="0"/>
                </a:rPr>
                <a:t>Application Using AWS X-Ray</a:t>
              </a:r>
            </a:p>
          </p:txBody>
        </p:sp>
      </p:grpSp>
      <p:grpSp>
        <p:nvGrpSpPr>
          <p:cNvPr id="4" name="justGraphic-LabArchitectue">
            <a:extLst>
              <a:ext uri="{FF2B5EF4-FFF2-40B4-BE49-F238E27FC236}">
                <a16:creationId xmlns:a16="http://schemas.microsoft.com/office/drawing/2014/main" id="{23312166-427A-4410-B615-620D499A3701}"/>
              </a:ext>
              <a:ext uri="{C183D7F6-B498-43B3-948B-1728B52AA6E4}">
                <adec:decorative xmlns:adec="http://schemas.microsoft.com/office/drawing/2017/decorative" val="1"/>
              </a:ext>
            </a:extLst>
          </p:cNvPr>
          <p:cNvGrpSpPr/>
          <p:nvPr/>
        </p:nvGrpSpPr>
        <p:grpSpPr>
          <a:xfrm>
            <a:off x="-11289" y="2443444"/>
            <a:ext cx="11582400" cy="4061374"/>
            <a:chOff x="-11289" y="2443444"/>
            <a:chExt cx="11582400" cy="4061374"/>
          </a:xfrm>
        </p:grpSpPr>
        <p:cxnSp>
          <p:nvCxnSpPr>
            <p:cNvPr id="18" name="Straight Arrow Connector 17">
              <a:extLst>
                <a:ext uri="{FF2B5EF4-FFF2-40B4-BE49-F238E27FC236}">
                  <a16:creationId xmlns:a16="http://schemas.microsoft.com/office/drawing/2014/main" id="{490E9582-E00B-42BC-8D7B-88CEB7EF4B7A}"/>
                </a:ext>
              </a:extLst>
            </p:cNvPr>
            <p:cNvCxnSpPr>
              <a:stCxn id="14" idx="2"/>
              <a:endCxn id="55" idx="0"/>
            </p:cNvCxnSpPr>
            <p:nvPr/>
          </p:nvCxnSpPr>
          <p:spPr>
            <a:xfrm flipH="1">
              <a:off x="6316486" y="2443444"/>
              <a:ext cx="2683" cy="268596"/>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09C859-B51B-4DE6-A94E-622EA1E94A12}"/>
                </a:ext>
              </a:extLst>
            </p:cNvPr>
            <p:cNvCxnSpPr>
              <a:cxnSpLocks/>
              <a:stCxn id="21" idx="3"/>
            </p:cNvCxnSpPr>
            <p:nvPr/>
          </p:nvCxnSpPr>
          <p:spPr>
            <a:xfrm flipV="1">
              <a:off x="765943" y="4115780"/>
              <a:ext cx="3148351" cy="12572"/>
            </a:xfrm>
            <a:prstGeom prst="straightConnector1">
              <a:avLst/>
            </a:prstGeom>
            <a:ln w="12700">
              <a:solidFill>
                <a:schemeClr val="accent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0" name="Elbow Connector 109">
              <a:extLst>
                <a:ext uri="{FF2B5EF4-FFF2-40B4-BE49-F238E27FC236}">
                  <a16:creationId xmlns:a16="http://schemas.microsoft.com/office/drawing/2014/main" id="{1D68046B-5DDF-4409-B36D-98BC94AEC0CF}"/>
                </a:ext>
              </a:extLst>
            </p:cNvPr>
            <p:cNvCxnSpPr>
              <a:cxnSpLocks/>
              <a:stCxn id="25" idx="0"/>
              <a:endCxn id="53" idx="0"/>
            </p:cNvCxnSpPr>
            <p:nvPr/>
          </p:nvCxnSpPr>
          <p:spPr>
            <a:xfrm rot="16200000" flipH="1">
              <a:off x="5622381" y="3078393"/>
              <a:ext cx="598728" cy="1173952"/>
            </a:xfrm>
            <a:prstGeom prst="bentConnector3">
              <a:avLst>
                <a:gd name="adj1" fmla="val -38181"/>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21" name="Graphic 22">
              <a:extLst>
                <a:ext uri="{FF2B5EF4-FFF2-40B4-BE49-F238E27FC236}">
                  <a16:creationId xmlns:a16="http://schemas.microsoft.com/office/drawing/2014/main" id="{75088188-AB8D-4B2A-9BC0-ECD53CC54E8D}"/>
                </a:ext>
              </a:extLst>
            </p:cNvPr>
            <p:cNvPicPr preferRelativeResize="0">
              <a:picLocks noChangeArrowheads="1"/>
            </p:cNvPicPr>
            <p:nvPr/>
          </p:nvPicPr>
          <p:blipFill>
            <a:blip r:embed="rId4">
              <a:extLst>
                <a:ext uri="{96DAC541-7B7A-43D3-8B79-37D633B846F1}">
                  <asvg:svgBlip xmlns:asvg="http://schemas.microsoft.com/office/drawing/2016/SVG/main" r:embed="rId5"/>
                </a:ext>
              </a:extLst>
            </a:blip>
            <a:srcRect/>
            <a:stretch/>
          </p:blipFill>
          <p:spPr bwMode="auto">
            <a:xfrm>
              <a:off x="308743" y="389975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39">
              <a:extLst>
                <a:ext uri="{FF2B5EF4-FFF2-40B4-BE49-F238E27FC236}">
                  <a16:creationId xmlns:a16="http://schemas.microsoft.com/office/drawing/2014/main" id="{3A4E3FEE-2952-4C93-A51A-D981CC9B170B}"/>
                </a:ext>
              </a:extLst>
            </p:cNvPr>
            <p:cNvSpPr txBox="1">
              <a:spLocks noChangeArrowheads="1"/>
            </p:cNvSpPr>
            <p:nvPr/>
          </p:nvSpPr>
          <p:spPr bwMode="auto">
            <a:xfrm>
              <a:off x="-11289" y="4334500"/>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sp>
          <p:nvSpPr>
            <p:cNvPr id="23" name="TextBox 22">
              <a:extLst>
                <a:ext uri="{FF2B5EF4-FFF2-40B4-BE49-F238E27FC236}">
                  <a16:creationId xmlns:a16="http://schemas.microsoft.com/office/drawing/2014/main" id="{09ECBBCE-3AFA-41BD-B133-B73C6DDD522B}"/>
                </a:ext>
              </a:extLst>
            </p:cNvPr>
            <p:cNvSpPr txBox="1"/>
            <p:nvPr/>
          </p:nvSpPr>
          <p:spPr>
            <a:xfrm>
              <a:off x="4818318" y="3875985"/>
              <a:ext cx="1167133" cy="3173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24" name="TextBox 23">
              <a:extLst>
                <a:ext uri="{FF2B5EF4-FFF2-40B4-BE49-F238E27FC236}">
                  <a16:creationId xmlns:a16="http://schemas.microsoft.com/office/drawing/2014/main" id="{A8E9258F-C119-40B0-B623-DA5FB7AA7C9D}"/>
                </a:ext>
              </a:extLst>
            </p:cNvPr>
            <p:cNvSpPr txBox="1"/>
            <p:nvPr/>
          </p:nvSpPr>
          <p:spPr>
            <a:xfrm>
              <a:off x="4796154" y="4941124"/>
              <a:ext cx="1167133" cy="225636"/>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25" name="Graphic 68">
              <a:extLst>
                <a:ext uri="{FF2B5EF4-FFF2-40B4-BE49-F238E27FC236}">
                  <a16:creationId xmlns:a16="http://schemas.microsoft.com/office/drawing/2014/main" id="{0A17E100-F162-4A31-8E58-AA3AE317FDCD}"/>
                </a:ext>
              </a:extLst>
            </p:cNvPr>
            <p:cNvPicPr preferRelativeResize="0">
              <a:picLocks/>
            </p:cNvPicPr>
            <p:nvPr/>
          </p:nvPicPr>
          <p:blipFill>
            <a:blip r:embed="rId6"/>
            <a:stretch>
              <a:fillRect/>
            </a:stretch>
          </p:blipFill>
          <p:spPr>
            <a:xfrm>
              <a:off x="5106169" y="3366005"/>
              <a:ext cx="457200" cy="457200"/>
            </a:xfrm>
            <a:prstGeom prst="rect">
              <a:avLst/>
            </a:prstGeom>
          </p:spPr>
        </p:pic>
        <p:pic>
          <p:nvPicPr>
            <p:cNvPr id="26" name="Graphic 68">
              <a:extLst>
                <a:ext uri="{FF2B5EF4-FFF2-40B4-BE49-F238E27FC236}">
                  <a16:creationId xmlns:a16="http://schemas.microsoft.com/office/drawing/2014/main" id="{6C0F2B46-B799-41E5-886B-6E33BA7B9A53}"/>
                </a:ext>
              </a:extLst>
            </p:cNvPr>
            <p:cNvPicPr preferRelativeResize="0">
              <a:picLocks/>
            </p:cNvPicPr>
            <p:nvPr/>
          </p:nvPicPr>
          <p:blipFill>
            <a:blip r:embed="rId6"/>
            <a:stretch>
              <a:fillRect/>
            </a:stretch>
          </p:blipFill>
          <p:spPr>
            <a:xfrm>
              <a:off x="5149847" y="4426089"/>
              <a:ext cx="457200" cy="457200"/>
            </a:xfrm>
            <a:prstGeom prst="rect">
              <a:avLst/>
            </a:prstGeom>
          </p:spPr>
        </p:pic>
        <p:sp>
          <p:nvSpPr>
            <p:cNvPr id="27" name="TextBox 26">
              <a:extLst>
                <a:ext uri="{FF2B5EF4-FFF2-40B4-BE49-F238E27FC236}">
                  <a16:creationId xmlns:a16="http://schemas.microsoft.com/office/drawing/2014/main" id="{9316AB67-3179-40BE-AB13-8FDA45FB281A}"/>
                </a:ext>
              </a:extLst>
            </p:cNvPr>
            <p:cNvSpPr txBox="1"/>
            <p:nvPr/>
          </p:nvSpPr>
          <p:spPr>
            <a:xfrm>
              <a:off x="4856620" y="2896028"/>
              <a:ext cx="2077191" cy="24643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 API calls</a:t>
              </a:r>
            </a:p>
          </p:txBody>
        </p:sp>
        <p:cxnSp>
          <p:nvCxnSpPr>
            <p:cNvPr id="28" name="Elbow Connector 58">
              <a:extLst>
                <a:ext uri="{FF2B5EF4-FFF2-40B4-BE49-F238E27FC236}">
                  <a16:creationId xmlns:a16="http://schemas.microsoft.com/office/drawing/2014/main" id="{86545275-6F06-4361-8B30-C93CD7B98677}"/>
                </a:ext>
              </a:extLst>
            </p:cNvPr>
            <p:cNvCxnSpPr>
              <a:cxnSpLocks/>
              <a:stCxn id="42" idx="1"/>
              <a:endCxn id="53" idx="3"/>
            </p:cNvCxnSpPr>
            <p:nvPr/>
          </p:nvCxnSpPr>
          <p:spPr>
            <a:xfrm rot="10800000">
              <a:off x="6737322" y="4193334"/>
              <a:ext cx="971807" cy="680857"/>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9" name="Elbow Connector 85">
              <a:extLst>
                <a:ext uri="{FF2B5EF4-FFF2-40B4-BE49-F238E27FC236}">
                  <a16:creationId xmlns:a16="http://schemas.microsoft.com/office/drawing/2014/main" id="{08C6F49C-81B1-4A32-B58A-AD8E7FCDE606}"/>
                </a:ext>
              </a:extLst>
            </p:cNvPr>
            <p:cNvCxnSpPr>
              <a:cxnSpLocks/>
              <a:stCxn id="63" idx="1"/>
              <a:endCxn id="54" idx="2"/>
            </p:cNvCxnSpPr>
            <p:nvPr/>
          </p:nvCxnSpPr>
          <p:spPr>
            <a:xfrm rot="10800000">
              <a:off x="6508722" y="5053184"/>
              <a:ext cx="1200407" cy="43624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0" name="Elbow Connector 79">
              <a:extLst>
                <a:ext uri="{FF2B5EF4-FFF2-40B4-BE49-F238E27FC236}">
                  <a16:creationId xmlns:a16="http://schemas.microsoft.com/office/drawing/2014/main" id="{1D99B81B-E1E9-4747-AF5C-3F741819C914}"/>
                </a:ext>
              </a:extLst>
            </p:cNvPr>
            <p:cNvCxnSpPr>
              <a:cxnSpLocks/>
              <a:stCxn id="36" idx="1"/>
              <a:endCxn id="53" idx="3"/>
            </p:cNvCxnSpPr>
            <p:nvPr/>
          </p:nvCxnSpPr>
          <p:spPr>
            <a:xfrm rot="10800000" flipV="1">
              <a:off x="6737322" y="2985737"/>
              <a:ext cx="971807" cy="120759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1" name="Elbow Connector 76">
              <a:extLst>
                <a:ext uri="{FF2B5EF4-FFF2-40B4-BE49-F238E27FC236}">
                  <a16:creationId xmlns:a16="http://schemas.microsoft.com/office/drawing/2014/main" id="{9CFA1202-EA2B-42A7-BE6F-1D9AF758B400}"/>
                </a:ext>
              </a:extLst>
            </p:cNvPr>
            <p:cNvCxnSpPr>
              <a:cxnSpLocks/>
              <a:stCxn id="63" idx="3"/>
              <a:endCxn id="47" idx="2"/>
            </p:cNvCxnSpPr>
            <p:nvPr/>
          </p:nvCxnSpPr>
          <p:spPr>
            <a:xfrm flipV="1">
              <a:off x="8166328" y="4780029"/>
              <a:ext cx="1264012" cy="70940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Elbow Connector 97">
              <a:extLst>
                <a:ext uri="{FF2B5EF4-FFF2-40B4-BE49-F238E27FC236}">
                  <a16:creationId xmlns:a16="http://schemas.microsoft.com/office/drawing/2014/main" id="{1F594C0D-DF97-4B37-956A-622F00F08F48}"/>
                </a:ext>
              </a:extLst>
            </p:cNvPr>
            <p:cNvCxnSpPr>
              <a:cxnSpLocks/>
              <a:stCxn id="42" idx="3"/>
              <a:endCxn id="46" idx="1"/>
            </p:cNvCxnSpPr>
            <p:nvPr/>
          </p:nvCxnSpPr>
          <p:spPr>
            <a:xfrm flipV="1">
              <a:off x="8166328" y="4252888"/>
              <a:ext cx="1082403" cy="621302"/>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Elbow Connector 98">
              <a:extLst>
                <a:ext uri="{FF2B5EF4-FFF2-40B4-BE49-F238E27FC236}">
                  <a16:creationId xmlns:a16="http://schemas.microsoft.com/office/drawing/2014/main" id="{825489C1-A169-4BC8-BBFB-E78D2E26F55F}"/>
                </a:ext>
              </a:extLst>
            </p:cNvPr>
            <p:cNvCxnSpPr>
              <a:cxnSpLocks/>
              <a:stCxn id="36" idx="3"/>
              <a:endCxn id="46" idx="0"/>
            </p:cNvCxnSpPr>
            <p:nvPr/>
          </p:nvCxnSpPr>
          <p:spPr>
            <a:xfrm>
              <a:off x="8166328" y="2985737"/>
              <a:ext cx="1311003" cy="103855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ACCD783C-14E7-40DE-8ABA-007B1BD75661}"/>
                </a:ext>
              </a:extLst>
            </p:cNvPr>
            <p:cNvGrpSpPr/>
            <p:nvPr/>
          </p:nvGrpSpPr>
          <p:grpSpPr>
            <a:xfrm>
              <a:off x="7301409" y="2757137"/>
              <a:ext cx="1272639" cy="680389"/>
              <a:chOff x="7614580" y="2070176"/>
              <a:chExt cx="1272639" cy="997020"/>
            </a:xfrm>
          </p:grpSpPr>
          <p:sp>
            <p:nvSpPr>
              <p:cNvPr id="35" name="TextBox 34">
                <a:extLst>
                  <a:ext uri="{FF2B5EF4-FFF2-40B4-BE49-F238E27FC236}">
                    <a16:creationId xmlns:a16="http://schemas.microsoft.com/office/drawing/2014/main" id="{6A08B9DF-9A56-49DA-8EF5-1CD2CD58335A}"/>
                  </a:ext>
                </a:extLst>
              </p:cNvPr>
              <p:cNvSpPr txBox="1"/>
              <p:nvPr/>
            </p:nvSpPr>
            <p:spPr>
              <a:xfrm>
                <a:off x="7614580"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36" name="Graphic 42">
                <a:extLst>
                  <a:ext uri="{FF2B5EF4-FFF2-40B4-BE49-F238E27FC236}">
                    <a16:creationId xmlns:a16="http://schemas.microsoft.com/office/drawing/2014/main" id="{FB5E3E22-CF22-4297-AF9D-A1F203F7B389}"/>
                  </a:ext>
                </a:extLst>
              </p:cNvPr>
              <p:cNvPicPr preferRelativeResize="0">
                <a:picLocks/>
              </p:cNvPicPr>
              <p:nvPr/>
            </p:nvPicPr>
            <p:blipFill>
              <a:blip r:embed="rId7"/>
              <a:stretch>
                <a:fillRect/>
              </a:stretch>
            </p:blipFill>
            <p:spPr>
              <a:xfrm>
                <a:off x="8022299" y="2070176"/>
                <a:ext cx="457200" cy="669966"/>
              </a:xfrm>
              <a:prstGeom prst="rect">
                <a:avLst/>
              </a:prstGeom>
            </p:spPr>
          </p:pic>
        </p:grpSp>
        <p:grpSp>
          <p:nvGrpSpPr>
            <p:cNvPr id="37" name="Group 36">
              <a:extLst>
                <a:ext uri="{FF2B5EF4-FFF2-40B4-BE49-F238E27FC236}">
                  <a16:creationId xmlns:a16="http://schemas.microsoft.com/office/drawing/2014/main" id="{6BA223CF-1AB5-404C-A9CF-64B0D6C0B8C2}"/>
                </a:ext>
              </a:extLst>
            </p:cNvPr>
            <p:cNvGrpSpPr/>
            <p:nvPr/>
          </p:nvGrpSpPr>
          <p:grpSpPr>
            <a:xfrm>
              <a:off x="7354162" y="4026640"/>
              <a:ext cx="1167133" cy="653624"/>
              <a:chOff x="7667333" y="3889564"/>
              <a:chExt cx="1167133" cy="957799"/>
            </a:xfrm>
          </p:grpSpPr>
          <p:sp>
            <p:nvSpPr>
              <p:cNvPr id="38" name="TextBox 37">
                <a:extLst>
                  <a:ext uri="{FF2B5EF4-FFF2-40B4-BE49-F238E27FC236}">
                    <a16:creationId xmlns:a16="http://schemas.microsoft.com/office/drawing/2014/main" id="{FA532E7D-94A3-4F8C-B62E-CFE60570A560}"/>
                  </a:ext>
                </a:extLst>
              </p:cNvPr>
              <p:cNvSpPr txBox="1"/>
              <p:nvPr/>
            </p:nvSpPr>
            <p:spPr>
              <a:xfrm>
                <a:off x="7667333" y="44892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39" name="Graphic 42">
                <a:extLst>
                  <a:ext uri="{FF2B5EF4-FFF2-40B4-BE49-F238E27FC236}">
                    <a16:creationId xmlns:a16="http://schemas.microsoft.com/office/drawing/2014/main" id="{DD22F399-B3AD-4A8F-909A-13764ECB2EBF}"/>
                  </a:ext>
                </a:extLst>
              </p:cNvPr>
              <p:cNvPicPr preferRelativeResize="0">
                <a:picLocks/>
              </p:cNvPicPr>
              <p:nvPr/>
            </p:nvPicPr>
            <p:blipFill>
              <a:blip r:embed="rId7"/>
              <a:stretch>
                <a:fillRect/>
              </a:stretch>
            </p:blipFill>
            <p:spPr>
              <a:xfrm>
                <a:off x="8022299" y="3889564"/>
                <a:ext cx="457200" cy="669966"/>
              </a:xfrm>
              <a:prstGeom prst="rect">
                <a:avLst/>
              </a:prstGeom>
            </p:spPr>
          </p:pic>
        </p:grpSp>
        <p:grpSp>
          <p:nvGrpSpPr>
            <p:cNvPr id="40" name="Group 39">
              <a:extLst>
                <a:ext uri="{FF2B5EF4-FFF2-40B4-BE49-F238E27FC236}">
                  <a16:creationId xmlns:a16="http://schemas.microsoft.com/office/drawing/2014/main" id="{BE3CFC08-28CB-43A5-A615-E6785A2BF46F}"/>
                </a:ext>
              </a:extLst>
            </p:cNvPr>
            <p:cNvGrpSpPr/>
            <p:nvPr/>
          </p:nvGrpSpPr>
          <p:grpSpPr>
            <a:xfrm>
              <a:off x="7354162" y="4645590"/>
              <a:ext cx="1167133" cy="649915"/>
              <a:chOff x="7667333" y="5234798"/>
              <a:chExt cx="1167133" cy="952365"/>
            </a:xfrm>
          </p:grpSpPr>
          <p:sp>
            <p:nvSpPr>
              <p:cNvPr id="41" name="TextBox 40">
                <a:extLst>
                  <a:ext uri="{FF2B5EF4-FFF2-40B4-BE49-F238E27FC236}">
                    <a16:creationId xmlns:a16="http://schemas.microsoft.com/office/drawing/2014/main" id="{7A846FC3-C4A1-4D85-B15D-C685473F4A8D}"/>
                  </a:ext>
                </a:extLst>
              </p:cNvPr>
              <p:cNvSpPr txBox="1"/>
              <p:nvPr/>
            </p:nvSpPr>
            <p:spPr>
              <a:xfrm>
                <a:off x="7667333" y="5829031"/>
                <a:ext cx="1167133" cy="35813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42" name="Graphic 42">
                <a:extLst>
                  <a:ext uri="{FF2B5EF4-FFF2-40B4-BE49-F238E27FC236}">
                    <a16:creationId xmlns:a16="http://schemas.microsoft.com/office/drawing/2014/main" id="{6B4EE7EF-DE02-4993-B900-083DBF28DFA3}"/>
                  </a:ext>
                </a:extLst>
              </p:cNvPr>
              <p:cNvPicPr preferRelativeResize="0">
                <a:picLocks/>
              </p:cNvPicPr>
              <p:nvPr/>
            </p:nvPicPr>
            <p:blipFill>
              <a:blip r:embed="rId7"/>
              <a:stretch>
                <a:fillRect/>
              </a:stretch>
            </p:blipFill>
            <p:spPr>
              <a:xfrm>
                <a:off x="8022299" y="5234798"/>
                <a:ext cx="457200" cy="669967"/>
              </a:xfrm>
              <a:prstGeom prst="rect">
                <a:avLst/>
              </a:prstGeom>
            </p:spPr>
          </p:pic>
        </p:grpSp>
        <p:grpSp>
          <p:nvGrpSpPr>
            <p:cNvPr id="43" name="Group 42">
              <a:extLst>
                <a:ext uri="{FF2B5EF4-FFF2-40B4-BE49-F238E27FC236}">
                  <a16:creationId xmlns:a16="http://schemas.microsoft.com/office/drawing/2014/main" id="{EFA2E0CA-F259-4625-8B7A-72083ACF5175}"/>
                </a:ext>
              </a:extLst>
            </p:cNvPr>
            <p:cNvGrpSpPr/>
            <p:nvPr/>
          </p:nvGrpSpPr>
          <p:grpSpPr>
            <a:xfrm>
              <a:off x="7229373" y="3402852"/>
              <a:ext cx="1416711" cy="658462"/>
              <a:chOff x="7542544" y="2946198"/>
              <a:chExt cx="1416711" cy="964889"/>
            </a:xfrm>
          </p:grpSpPr>
          <p:sp>
            <p:nvSpPr>
              <p:cNvPr id="44" name="TextBox 43">
                <a:extLst>
                  <a:ext uri="{FF2B5EF4-FFF2-40B4-BE49-F238E27FC236}">
                    <a16:creationId xmlns:a16="http://schemas.microsoft.com/office/drawing/2014/main" id="{74249992-2ED5-4BF9-AE02-3A4478C7F7E5}"/>
                  </a:ext>
                </a:extLst>
              </p:cNvPr>
              <p:cNvSpPr txBox="1"/>
              <p:nvPr/>
            </p:nvSpPr>
            <p:spPr>
              <a:xfrm>
                <a:off x="7542544" y="3551629"/>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45" name="Graphic 42">
                <a:extLst>
                  <a:ext uri="{FF2B5EF4-FFF2-40B4-BE49-F238E27FC236}">
                    <a16:creationId xmlns:a16="http://schemas.microsoft.com/office/drawing/2014/main" id="{3E4B7263-0743-4B69-96B1-9AF7F6A79043}"/>
                  </a:ext>
                </a:extLst>
              </p:cNvPr>
              <p:cNvPicPr preferRelativeResize="0">
                <a:picLocks/>
              </p:cNvPicPr>
              <p:nvPr/>
            </p:nvPicPr>
            <p:blipFill>
              <a:blip r:embed="rId7"/>
              <a:stretch>
                <a:fillRect/>
              </a:stretch>
            </p:blipFill>
            <p:spPr>
              <a:xfrm>
                <a:off x="8022299" y="2946198"/>
                <a:ext cx="457200" cy="669966"/>
              </a:xfrm>
              <a:prstGeom prst="rect">
                <a:avLst/>
              </a:prstGeom>
            </p:spPr>
          </p:pic>
        </p:grpSp>
        <p:pic>
          <p:nvPicPr>
            <p:cNvPr id="46" name="Graphic 45">
              <a:extLst>
                <a:ext uri="{FF2B5EF4-FFF2-40B4-BE49-F238E27FC236}">
                  <a16:creationId xmlns:a16="http://schemas.microsoft.com/office/drawing/2014/main" id="{939B4490-6846-41D7-9AA9-E72F3FE66E1B}"/>
                </a:ext>
              </a:extLst>
            </p:cNvPr>
            <p:cNvPicPr preferRelativeResize="0">
              <a:picLocks/>
            </p:cNvPicPr>
            <p:nvPr/>
          </p:nvPicPr>
          <p:blipFill>
            <a:blip r:embed="rId8"/>
            <a:stretch>
              <a:fillRect/>
            </a:stretch>
          </p:blipFill>
          <p:spPr>
            <a:xfrm>
              <a:off x="9248731" y="4024288"/>
              <a:ext cx="457200" cy="457200"/>
            </a:xfrm>
            <a:prstGeom prst="rect">
              <a:avLst/>
            </a:prstGeom>
          </p:spPr>
        </p:pic>
        <p:sp>
          <p:nvSpPr>
            <p:cNvPr id="47" name="TextBox 46">
              <a:extLst>
                <a:ext uri="{FF2B5EF4-FFF2-40B4-BE49-F238E27FC236}">
                  <a16:creationId xmlns:a16="http://schemas.microsoft.com/office/drawing/2014/main" id="{FE8BEC3B-3E98-468F-BCEB-5B72C6AD875C}"/>
                </a:ext>
              </a:extLst>
            </p:cNvPr>
            <p:cNvSpPr txBox="1"/>
            <p:nvPr/>
          </p:nvSpPr>
          <p:spPr>
            <a:xfrm>
              <a:off x="8846773" y="4506912"/>
              <a:ext cx="1167133" cy="27311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48" name="Graphic 19">
              <a:extLst>
                <a:ext uri="{FF2B5EF4-FFF2-40B4-BE49-F238E27FC236}">
                  <a16:creationId xmlns:a16="http://schemas.microsoft.com/office/drawing/2014/main" id="{57D644DD-B392-41E5-A27F-3D812E79A846}"/>
                </a:ext>
              </a:extLst>
            </p:cNvPr>
            <p:cNvPicPr preferRelativeResize="0">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59306" y="336195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12">
              <a:extLst>
                <a:ext uri="{FF2B5EF4-FFF2-40B4-BE49-F238E27FC236}">
                  <a16:creationId xmlns:a16="http://schemas.microsoft.com/office/drawing/2014/main" id="{E9CA6675-F8A4-4F89-9C77-771A904CEA5E}"/>
                </a:ext>
              </a:extLst>
            </p:cNvPr>
            <p:cNvSpPr txBox="1">
              <a:spLocks noChangeArrowheads="1"/>
            </p:cNvSpPr>
            <p:nvPr/>
          </p:nvSpPr>
          <p:spPr bwMode="auto">
            <a:xfrm>
              <a:off x="2103826" y="3827884"/>
              <a:ext cx="9681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grpSp>
          <p:nvGrpSpPr>
            <p:cNvPr id="50" name="Group 49">
              <a:extLst>
                <a:ext uri="{FF2B5EF4-FFF2-40B4-BE49-F238E27FC236}">
                  <a16:creationId xmlns:a16="http://schemas.microsoft.com/office/drawing/2014/main" id="{1BC5ABE6-5463-4F7E-81A4-963B9D6CC8C5}"/>
                </a:ext>
              </a:extLst>
            </p:cNvPr>
            <p:cNvGrpSpPr/>
            <p:nvPr/>
          </p:nvGrpSpPr>
          <p:grpSpPr>
            <a:xfrm>
              <a:off x="1647442" y="4837497"/>
              <a:ext cx="1845722" cy="842880"/>
              <a:chOff x="2050365" y="2211043"/>
              <a:chExt cx="1845722" cy="1235129"/>
            </a:xfrm>
          </p:grpSpPr>
          <p:pic>
            <p:nvPicPr>
              <p:cNvPr id="51" name="Graphic 17">
                <a:extLst>
                  <a:ext uri="{FF2B5EF4-FFF2-40B4-BE49-F238E27FC236}">
                    <a16:creationId xmlns:a16="http://schemas.microsoft.com/office/drawing/2014/main" id="{F3B01477-00BD-4014-AAAB-5566C319A30C}"/>
                  </a:ext>
                </a:extLst>
              </p:cNvPr>
              <p:cNvPicPr preferRelativeResize="0">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44626" y="2211043"/>
                <a:ext cx="457200" cy="66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11">
                <a:extLst>
                  <a:ext uri="{FF2B5EF4-FFF2-40B4-BE49-F238E27FC236}">
                    <a16:creationId xmlns:a16="http://schemas.microsoft.com/office/drawing/2014/main" id="{66B23AE8-3829-4FD4-8F0C-B52B5C918F47}"/>
                  </a:ext>
                </a:extLst>
              </p:cNvPr>
              <p:cNvSpPr txBox="1">
                <a:spLocks noChangeArrowheads="1"/>
              </p:cNvSpPr>
              <p:nvPr/>
            </p:nvSpPr>
            <p:spPr bwMode="auto">
              <a:xfrm>
                <a:off x="2050365" y="2950066"/>
                <a:ext cx="1845722" cy="49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grpSp>
        <p:pic>
          <p:nvPicPr>
            <p:cNvPr id="53" name="Graphic 17">
              <a:extLst>
                <a:ext uri="{FF2B5EF4-FFF2-40B4-BE49-F238E27FC236}">
                  <a16:creationId xmlns:a16="http://schemas.microsoft.com/office/drawing/2014/main" id="{28265E89-944F-4288-A038-ACEB424A3D22}"/>
                </a:ext>
              </a:extLst>
            </p:cNvPr>
            <p:cNvPicPr preferRelativeResize="0">
              <a:picLocks noChangeArrowheads="1"/>
            </p:cNvPicPr>
            <p:nvPr/>
          </p:nvPicPr>
          <p:blipFill>
            <a:blip r:embed="rId11"/>
            <a:srcRect/>
            <a:stretch/>
          </p:blipFill>
          <p:spPr bwMode="auto">
            <a:xfrm>
              <a:off x="6280121" y="396473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9">
              <a:extLst>
                <a:ext uri="{FF2B5EF4-FFF2-40B4-BE49-F238E27FC236}">
                  <a16:creationId xmlns:a16="http://schemas.microsoft.com/office/drawing/2014/main" id="{EDBFDC7A-020A-452C-83D7-FBC8C3987417}"/>
                </a:ext>
              </a:extLst>
            </p:cNvPr>
            <p:cNvSpPr txBox="1">
              <a:spLocks noChangeArrowheads="1"/>
            </p:cNvSpPr>
            <p:nvPr/>
          </p:nvSpPr>
          <p:spPr bwMode="auto">
            <a:xfrm>
              <a:off x="5810768" y="4498270"/>
              <a:ext cx="1395906" cy="55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55" name="Rectangle 54">
              <a:extLst>
                <a:ext uri="{FF2B5EF4-FFF2-40B4-BE49-F238E27FC236}">
                  <a16:creationId xmlns:a16="http://schemas.microsoft.com/office/drawing/2014/main" id="{7B236AB6-5456-48F6-B2B9-089E55C210EE}"/>
                </a:ext>
              </a:extLst>
            </p:cNvPr>
            <p:cNvSpPr/>
            <p:nvPr/>
          </p:nvSpPr>
          <p:spPr>
            <a:xfrm>
              <a:off x="1061861" y="2712040"/>
              <a:ext cx="10509250" cy="3733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56" name="Graphic 20">
              <a:extLst>
                <a:ext uri="{FF2B5EF4-FFF2-40B4-BE49-F238E27FC236}">
                  <a16:creationId xmlns:a16="http://schemas.microsoft.com/office/drawing/2014/main" id="{040039EE-C962-413C-9A83-C478A5CE6AD2}"/>
                </a:ext>
              </a:extLst>
            </p:cNvPr>
            <p:cNvPicPr preferRelativeResize="0">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61583" y="2715059"/>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 name="Group 56">
              <a:extLst>
                <a:ext uri="{FF2B5EF4-FFF2-40B4-BE49-F238E27FC236}">
                  <a16:creationId xmlns:a16="http://schemas.microsoft.com/office/drawing/2014/main" id="{DDE18C09-F3E4-4BCF-9B76-7FDF03FCE844}"/>
                </a:ext>
              </a:extLst>
            </p:cNvPr>
            <p:cNvGrpSpPr/>
            <p:nvPr/>
          </p:nvGrpSpPr>
          <p:grpSpPr>
            <a:xfrm>
              <a:off x="10155672" y="5336105"/>
              <a:ext cx="1300515" cy="823336"/>
              <a:chOff x="9170256" y="5237267"/>
              <a:chExt cx="1300515" cy="1206490"/>
            </a:xfrm>
          </p:grpSpPr>
          <p:sp>
            <p:nvSpPr>
              <p:cNvPr id="58" name="TextBox 57">
                <a:extLst>
                  <a:ext uri="{FF2B5EF4-FFF2-40B4-BE49-F238E27FC236}">
                    <a16:creationId xmlns:a16="http://schemas.microsoft.com/office/drawing/2014/main" id="{896CC7D4-3507-4AB4-B153-84D8AA2D2E20}"/>
                  </a:ext>
                </a:extLst>
              </p:cNvPr>
              <p:cNvSpPr txBox="1"/>
              <p:nvPr/>
            </p:nvSpPr>
            <p:spPr>
              <a:xfrm>
                <a:off x="9170256" y="5898180"/>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59" name="Graphic 8">
                <a:extLst>
                  <a:ext uri="{FF2B5EF4-FFF2-40B4-BE49-F238E27FC236}">
                    <a16:creationId xmlns:a16="http://schemas.microsoft.com/office/drawing/2014/main" id="{94A3C211-B631-477E-B508-214B0F0E1AFE}"/>
                  </a:ext>
                </a:extLst>
              </p:cNvPr>
              <p:cNvPicPr preferRelativeResize="0">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91914" y="5237267"/>
                <a:ext cx="457200" cy="66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TextBox 9">
              <a:extLst>
                <a:ext uri="{FF2B5EF4-FFF2-40B4-BE49-F238E27FC236}">
                  <a16:creationId xmlns:a16="http://schemas.microsoft.com/office/drawing/2014/main" id="{8733C110-2168-4A78-BE39-0C727D430921}"/>
                </a:ext>
              </a:extLst>
            </p:cNvPr>
            <p:cNvSpPr txBox="1">
              <a:spLocks noChangeArrowheads="1"/>
            </p:cNvSpPr>
            <p:nvPr/>
          </p:nvSpPr>
          <p:spPr bwMode="auto">
            <a:xfrm>
              <a:off x="5788934" y="6166264"/>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grpSp>
          <p:nvGrpSpPr>
            <p:cNvPr id="61" name="Group 60">
              <a:extLst>
                <a:ext uri="{FF2B5EF4-FFF2-40B4-BE49-F238E27FC236}">
                  <a16:creationId xmlns:a16="http://schemas.microsoft.com/office/drawing/2014/main" id="{C7BB44F7-63D9-4AE6-86B8-C5345CD72525}"/>
                </a:ext>
              </a:extLst>
            </p:cNvPr>
            <p:cNvGrpSpPr/>
            <p:nvPr/>
          </p:nvGrpSpPr>
          <p:grpSpPr>
            <a:xfrm>
              <a:off x="7354162" y="5260830"/>
              <a:ext cx="1167133" cy="649915"/>
              <a:chOff x="7696201" y="5466400"/>
              <a:chExt cx="1167133" cy="952365"/>
            </a:xfrm>
          </p:grpSpPr>
          <p:sp>
            <p:nvSpPr>
              <p:cNvPr id="62" name="TextBox 61">
                <a:extLst>
                  <a:ext uri="{FF2B5EF4-FFF2-40B4-BE49-F238E27FC236}">
                    <a16:creationId xmlns:a16="http://schemas.microsoft.com/office/drawing/2014/main" id="{FE2152F4-C1AB-44A9-AD05-3B90E6508944}"/>
                  </a:ext>
                </a:extLst>
              </p:cNvPr>
              <p:cNvSpPr txBox="1"/>
              <p:nvPr/>
            </p:nvSpPr>
            <p:spPr>
              <a:xfrm>
                <a:off x="7696201" y="6060633"/>
                <a:ext cx="1167133" cy="35813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63" name="Graphic 42">
                <a:extLst>
                  <a:ext uri="{FF2B5EF4-FFF2-40B4-BE49-F238E27FC236}">
                    <a16:creationId xmlns:a16="http://schemas.microsoft.com/office/drawing/2014/main" id="{781E3D06-06EA-4CC4-A9E9-E6F282AFE6CD}"/>
                  </a:ext>
                </a:extLst>
              </p:cNvPr>
              <p:cNvPicPr preferRelativeResize="0">
                <a:picLocks/>
              </p:cNvPicPr>
              <p:nvPr/>
            </p:nvPicPr>
            <p:blipFill>
              <a:blip r:embed="rId7"/>
              <a:stretch>
                <a:fillRect/>
              </a:stretch>
            </p:blipFill>
            <p:spPr>
              <a:xfrm>
                <a:off x="8051167" y="5466400"/>
                <a:ext cx="457200" cy="669967"/>
              </a:xfrm>
              <a:prstGeom prst="rect">
                <a:avLst/>
              </a:prstGeom>
            </p:spPr>
          </p:pic>
        </p:grpSp>
        <p:cxnSp>
          <p:nvCxnSpPr>
            <p:cNvPr id="64" name="Elbow Connector 77">
              <a:extLst>
                <a:ext uri="{FF2B5EF4-FFF2-40B4-BE49-F238E27FC236}">
                  <a16:creationId xmlns:a16="http://schemas.microsoft.com/office/drawing/2014/main" id="{B580EFD3-F6E9-4CA7-B016-39E5253E199B}"/>
                </a:ext>
              </a:extLst>
            </p:cNvPr>
            <p:cNvCxnSpPr>
              <a:cxnSpLocks/>
              <a:stCxn id="45" idx="3"/>
              <a:endCxn id="46" idx="1"/>
            </p:cNvCxnSpPr>
            <p:nvPr/>
          </p:nvCxnSpPr>
          <p:spPr>
            <a:xfrm>
              <a:off x="8166328" y="3631452"/>
              <a:ext cx="1082403" cy="62143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5" name="Elbow Connector 112">
              <a:extLst>
                <a:ext uri="{FF2B5EF4-FFF2-40B4-BE49-F238E27FC236}">
                  <a16:creationId xmlns:a16="http://schemas.microsoft.com/office/drawing/2014/main" id="{83F4E2B3-817E-495D-A7DA-EA9C8F37D69D}"/>
                </a:ext>
              </a:extLst>
            </p:cNvPr>
            <p:cNvCxnSpPr>
              <a:cxnSpLocks/>
            </p:cNvCxnSpPr>
            <p:nvPr/>
          </p:nvCxnSpPr>
          <p:spPr>
            <a:xfrm rot="10800000">
              <a:off x="525286" y="4601398"/>
              <a:ext cx="1733820" cy="48557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Freeform 88">
              <a:extLst>
                <a:ext uri="{FF2B5EF4-FFF2-40B4-BE49-F238E27FC236}">
                  <a16:creationId xmlns:a16="http://schemas.microsoft.com/office/drawing/2014/main" id="{8189B790-4156-4798-B741-1B719DF04CA3}"/>
                </a:ext>
              </a:extLst>
            </p:cNvPr>
            <p:cNvSpPr/>
            <p:nvPr/>
          </p:nvSpPr>
          <p:spPr>
            <a:xfrm rot="10800000">
              <a:off x="3914296" y="3704738"/>
              <a:ext cx="984396" cy="832144"/>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7" name="Elbow Connector 115">
              <a:extLst>
                <a:ext uri="{FF2B5EF4-FFF2-40B4-BE49-F238E27FC236}">
                  <a16:creationId xmlns:a16="http://schemas.microsoft.com/office/drawing/2014/main" id="{E4A23855-DE95-43C4-839F-D196A92C89AD}"/>
                </a:ext>
              </a:extLst>
            </p:cNvPr>
            <p:cNvCxnSpPr>
              <a:cxnSpLocks/>
            </p:cNvCxnSpPr>
            <p:nvPr/>
          </p:nvCxnSpPr>
          <p:spPr>
            <a:xfrm rot="10800000">
              <a:off x="5397652" y="5157796"/>
              <a:ext cx="2311739" cy="33644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8" name="TextBox 9">
              <a:extLst>
                <a:ext uri="{FF2B5EF4-FFF2-40B4-BE49-F238E27FC236}">
                  <a16:creationId xmlns:a16="http://schemas.microsoft.com/office/drawing/2014/main" id="{F16333DF-E04D-4AC8-ACB6-890C519C097C}"/>
                </a:ext>
              </a:extLst>
            </p:cNvPr>
            <p:cNvSpPr txBox="1">
              <a:spLocks noChangeArrowheads="1"/>
            </p:cNvSpPr>
            <p:nvPr/>
          </p:nvSpPr>
          <p:spPr bwMode="auto">
            <a:xfrm>
              <a:off x="10221849" y="3437026"/>
              <a:ext cx="1168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pic>
          <p:nvPicPr>
            <p:cNvPr id="69" name="Picture 68">
              <a:extLst>
                <a:ext uri="{FF2B5EF4-FFF2-40B4-BE49-F238E27FC236}">
                  <a16:creationId xmlns:a16="http://schemas.microsoft.com/office/drawing/2014/main" id="{8B894150-597F-4458-9DFF-204905CE3A4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87622" y="2763922"/>
              <a:ext cx="436614" cy="621223"/>
            </a:xfrm>
            <a:prstGeom prst="rect">
              <a:avLst/>
            </a:prstGeom>
          </p:spPr>
        </p:pic>
        <p:cxnSp>
          <p:nvCxnSpPr>
            <p:cNvPr id="70" name="Straight Arrow Connector 69">
              <a:extLst>
                <a:ext uri="{FF2B5EF4-FFF2-40B4-BE49-F238E27FC236}">
                  <a16:creationId xmlns:a16="http://schemas.microsoft.com/office/drawing/2014/main" id="{DC7C7D3B-4982-478D-A8EC-79C16A208F23}"/>
                </a:ext>
              </a:extLst>
            </p:cNvPr>
            <p:cNvCxnSpPr>
              <a:cxnSpLocks/>
            </p:cNvCxnSpPr>
            <p:nvPr/>
          </p:nvCxnSpPr>
          <p:spPr>
            <a:xfrm>
              <a:off x="8193183" y="5583847"/>
              <a:ext cx="2250782" cy="0"/>
            </a:xfrm>
            <a:prstGeom prst="straightConnector1">
              <a:avLst/>
            </a:prstGeom>
            <a:ln w="127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1" name="Left Brace 70">
              <a:extLst>
                <a:ext uri="{FF2B5EF4-FFF2-40B4-BE49-F238E27FC236}">
                  <a16:creationId xmlns:a16="http://schemas.microsoft.com/office/drawing/2014/main" id="{40E31BC4-0B59-4BE4-B8C7-843AE596B970}"/>
                </a:ext>
              </a:extLst>
            </p:cNvPr>
            <p:cNvSpPr/>
            <p:nvPr/>
          </p:nvSpPr>
          <p:spPr>
            <a:xfrm rot="16200000">
              <a:off x="6248460" y="988186"/>
              <a:ext cx="136050" cy="10205443"/>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2" name="TextBox 9">
              <a:extLst>
                <a:ext uri="{FF2B5EF4-FFF2-40B4-BE49-F238E27FC236}">
                  <a16:creationId xmlns:a16="http://schemas.microsoft.com/office/drawing/2014/main" id="{175AB9D8-45A9-4175-91CF-42AD179C27EE}"/>
                </a:ext>
              </a:extLst>
            </p:cNvPr>
            <p:cNvSpPr txBox="1">
              <a:spLocks noChangeArrowheads="1"/>
            </p:cNvSpPr>
            <p:nvPr/>
          </p:nvSpPr>
          <p:spPr bwMode="auto">
            <a:xfrm>
              <a:off x="4211756" y="615047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cxnSp>
          <p:nvCxnSpPr>
            <p:cNvPr id="73" name="Straight Arrow Connector 72">
              <a:extLst>
                <a:ext uri="{FF2B5EF4-FFF2-40B4-BE49-F238E27FC236}">
                  <a16:creationId xmlns:a16="http://schemas.microsoft.com/office/drawing/2014/main" id="{FD999EDF-701A-4A23-A077-B8C1920452F3}"/>
                </a:ext>
              </a:extLst>
            </p:cNvPr>
            <p:cNvCxnSpPr>
              <a:cxnSpLocks/>
            </p:cNvCxnSpPr>
            <p:nvPr/>
          </p:nvCxnSpPr>
          <p:spPr>
            <a:xfrm>
              <a:off x="7219374" y="4252887"/>
              <a:ext cx="502454" cy="2353"/>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9EC0BB2-ABD7-4630-8342-D5841E4283D6}"/>
                </a:ext>
              </a:extLst>
            </p:cNvPr>
            <p:cNvCxnSpPr/>
            <p:nvPr/>
          </p:nvCxnSpPr>
          <p:spPr>
            <a:xfrm>
              <a:off x="7220830" y="3623258"/>
              <a:ext cx="456776" cy="2353"/>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8CCA8D44-C563-43E9-9540-D17E0B5D4AC3}"/>
              </a:ext>
              <a:ext uri="{C183D7F6-B498-43B3-948B-1728B52AA6E4}">
                <adec:decorative xmlns:adec="http://schemas.microsoft.com/office/drawing/2017/decorative" val="1"/>
              </a:ext>
            </a:extLst>
          </p:cNvPr>
          <p:cNvCxnSpPr>
            <a:stCxn id="14" idx="3"/>
            <a:endCxn id="10" idx="1"/>
          </p:cNvCxnSpPr>
          <p:nvPr/>
        </p:nvCxnSpPr>
        <p:spPr>
          <a:xfrm>
            <a:off x="7370272" y="2030826"/>
            <a:ext cx="1777168" cy="121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9" name="Group 3">
            <a:extLst>
              <a:ext uri="{FF2B5EF4-FFF2-40B4-BE49-F238E27FC236}">
                <a16:creationId xmlns:a16="http://schemas.microsoft.com/office/drawing/2014/main" id="{5A41AD7E-FB73-44C0-A389-85E4942E732B}"/>
              </a:ext>
            </a:extLst>
          </p:cNvPr>
          <p:cNvGrpSpPr/>
          <p:nvPr/>
        </p:nvGrpSpPr>
        <p:grpSpPr>
          <a:xfrm>
            <a:off x="9147440" y="1343888"/>
            <a:ext cx="2102206" cy="1104497"/>
            <a:chOff x="9066340" y="1347337"/>
            <a:chExt cx="1737360" cy="1104497"/>
          </a:xfrm>
        </p:grpSpPr>
        <p:sp>
          <p:nvSpPr>
            <p:cNvPr id="11" name="TextBox 10">
              <a:extLst>
                <a:ext uri="{FF2B5EF4-FFF2-40B4-BE49-F238E27FC236}">
                  <a16:creationId xmlns:a16="http://schemas.microsoft.com/office/drawing/2014/main" id="{1836A8D0-2732-43D3-B3A3-2AA30B1D2E7B}"/>
                </a:ext>
              </a:extLst>
            </p:cNvPr>
            <p:cNvSpPr txBox="1"/>
            <p:nvPr/>
          </p:nvSpPr>
          <p:spPr>
            <a:xfrm>
              <a:off x="9066340" y="1347337"/>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15</a:t>
              </a:r>
            </a:p>
          </p:txBody>
        </p:sp>
        <p:sp>
          <p:nvSpPr>
            <p:cNvPr id="10" name="Rectangle 9">
              <a:extLst>
                <a:ext uri="{FF2B5EF4-FFF2-40B4-BE49-F238E27FC236}">
                  <a16:creationId xmlns:a16="http://schemas.microsoft.com/office/drawing/2014/main" id="{327F230F-F152-4588-BEE9-8C4F8744B4EE}"/>
                </a:ext>
              </a:extLst>
            </p:cNvPr>
            <p:cNvSpPr/>
            <p:nvPr/>
          </p:nvSpPr>
          <p:spPr>
            <a:xfrm>
              <a:off x="9066340" y="1619146"/>
              <a:ext cx="1737360" cy="832688"/>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Course Wrap-Up</a:t>
              </a:r>
            </a:p>
          </p:txBody>
        </p:sp>
      </p:grpSp>
    </p:spTree>
    <p:custDataLst>
      <p:tags r:id="rId1"/>
    </p:custDataLst>
    <p:extLst>
      <p:ext uri="{BB962C8B-B14F-4D97-AF65-F5344CB8AC3E}">
        <p14:creationId xmlns:p14="http://schemas.microsoft.com/office/powerpoint/2010/main" val="292569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pPr/>
              <a:t>13</a:t>
            </a:fld>
            <a:endParaRPr lang="en-US" dirty="0"/>
          </a:p>
        </p:txBody>
      </p:sp>
      <p:sp>
        <p:nvSpPr>
          <p:cNvPr id="2" name="Title 1"/>
          <p:cNvSpPr>
            <a:spLocks noGrp="1"/>
          </p:cNvSpPr>
          <p:nvPr>
            <p:ph type="title"/>
          </p:nvPr>
        </p:nvSpPr>
        <p:spPr/>
        <p:txBody>
          <a:bodyPr/>
          <a:lstStyle/>
          <a:p>
            <a:r>
              <a:rPr lang="en-US"/>
              <a:t>Logistics</a:t>
            </a:r>
            <a:endParaRPr lang="en-US" dirty="0"/>
          </a:p>
        </p:txBody>
      </p:sp>
      <p:sp>
        <p:nvSpPr>
          <p:cNvPr id="3" name="Content Placeholder 2"/>
          <p:cNvSpPr>
            <a:spLocks noGrp="1"/>
          </p:cNvSpPr>
          <p:nvPr>
            <p:ph sz="quarter" idx="21"/>
          </p:nvPr>
        </p:nvSpPr>
        <p:spPr/>
        <p:txBody>
          <a:bodyPr/>
          <a:lstStyle/>
          <a:p>
            <a:r>
              <a:rPr lang="en-US"/>
              <a:t>Facilities</a:t>
            </a:r>
          </a:p>
          <a:p>
            <a:pPr lvl="1"/>
            <a:r>
              <a:rPr lang="en-US"/>
              <a:t>Emergency exits</a:t>
            </a:r>
          </a:p>
          <a:p>
            <a:pPr lvl="1"/>
            <a:r>
              <a:rPr lang="en-US"/>
              <a:t>Fire alarm protocol</a:t>
            </a:r>
          </a:p>
          <a:p>
            <a:pPr lvl="1"/>
            <a:r>
              <a:rPr lang="en-US"/>
              <a:t>Security</a:t>
            </a:r>
          </a:p>
          <a:p>
            <a:r>
              <a:rPr lang="en-US"/>
              <a:t>Breaks and lunch</a:t>
            </a:r>
          </a:p>
          <a:p>
            <a:r>
              <a:rPr lang="en-US"/>
              <a:t>Food</a:t>
            </a:r>
          </a:p>
          <a:p>
            <a:r>
              <a:rPr lang="en-US"/>
              <a:t>Cell phones</a:t>
            </a:r>
          </a:p>
          <a:p>
            <a:endParaRPr lang="en-US" dirty="0"/>
          </a:p>
        </p:txBody>
      </p:sp>
      <p:pic>
        <p:nvPicPr>
          <p:cNvPr id="7" name="Picture 6">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557" y="845953"/>
            <a:ext cx="2540131" cy="2546481"/>
          </a:xfrm>
          <a:prstGeom prst="rect">
            <a:avLst/>
          </a:prstGeom>
        </p:spPr>
      </p:pic>
      <p:pic>
        <p:nvPicPr>
          <p:cNvPr id="6" name="Picture 5">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4914" y="2386409"/>
            <a:ext cx="2540131" cy="2546481"/>
          </a:xfrm>
          <a:prstGeom prst="rect">
            <a:avLst/>
          </a:prstGeom>
        </p:spPr>
      </p:pic>
      <p:pic>
        <p:nvPicPr>
          <p:cNvPr id="9" name="Picture 8">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9700" y="3816219"/>
            <a:ext cx="2540131" cy="2540131"/>
          </a:xfrm>
          <a:prstGeom prst="rect">
            <a:avLst/>
          </a:prstGeom>
        </p:spPr>
      </p:pic>
    </p:spTree>
    <p:custDataLst>
      <p:tags r:id="rId1"/>
    </p:custDataLst>
    <p:extLst>
      <p:ext uri="{BB962C8B-B14F-4D97-AF65-F5344CB8AC3E}">
        <p14:creationId xmlns:p14="http://schemas.microsoft.com/office/powerpoint/2010/main" val="2383278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pPr/>
              <a:t>14</a:t>
            </a:fld>
            <a:endParaRPr lang="en-US" dirty="0"/>
          </a:p>
        </p:txBody>
      </p:sp>
      <p:sp>
        <p:nvSpPr>
          <p:cNvPr id="2" name="Title 1"/>
          <p:cNvSpPr>
            <a:spLocks noGrp="1"/>
          </p:cNvSpPr>
          <p:nvPr>
            <p:ph type="title"/>
          </p:nvPr>
        </p:nvSpPr>
        <p:spPr/>
        <p:txBody>
          <a:bodyPr/>
          <a:lstStyle/>
          <a:p>
            <a:r>
              <a:rPr lang="en-US"/>
              <a:t>Virtual logistics</a:t>
            </a:r>
            <a:endParaRPr lang="en-US" dirty="0"/>
          </a:p>
        </p:txBody>
      </p:sp>
      <p:sp>
        <p:nvSpPr>
          <p:cNvPr id="3" name="Content Placeholder 2"/>
          <p:cNvSpPr>
            <a:spLocks noGrp="1"/>
          </p:cNvSpPr>
          <p:nvPr>
            <p:ph sz="quarter" idx="21"/>
          </p:nvPr>
        </p:nvSpPr>
        <p:spPr/>
        <p:txBody>
          <a:bodyPr/>
          <a:lstStyle/>
          <a:p>
            <a:r>
              <a:rPr lang="en-US"/>
              <a:t>Breaks and lunch</a:t>
            </a:r>
          </a:p>
          <a:p>
            <a:r>
              <a:rPr lang="en-US"/>
              <a:t>Chat</a:t>
            </a:r>
          </a:p>
          <a:p>
            <a:r>
              <a:rPr lang="en-US"/>
              <a:t>Mute/Unmute</a:t>
            </a:r>
          </a:p>
          <a:p>
            <a:r>
              <a:rPr lang="en-US"/>
              <a:t>Cameras</a:t>
            </a:r>
          </a:p>
          <a:p>
            <a:endParaRPr lang="en-US" dirty="0"/>
          </a:p>
        </p:txBody>
      </p:sp>
      <p:pic>
        <p:nvPicPr>
          <p:cNvPr id="7" name="Picture 6">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557" y="845953"/>
            <a:ext cx="2540131" cy="2546481"/>
          </a:xfrm>
          <a:prstGeom prst="rect">
            <a:avLst/>
          </a:prstGeom>
        </p:spPr>
      </p:pic>
      <p:pic>
        <p:nvPicPr>
          <p:cNvPr id="6" name="Picture 5">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4914" y="2386409"/>
            <a:ext cx="2540131" cy="2546481"/>
          </a:xfrm>
          <a:prstGeom prst="rect">
            <a:avLst/>
          </a:prstGeom>
        </p:spPr>
      </p:pic>
      <p:pic>
        <p:nvPicPr>
          <p:cNvPr id="9" name="Picture 8">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9700" y="3816219"/>
            <a:ext cx="2540131" cy="2540131"/>
          </a:xfrm>
          <a:prstGeom prst="rect">
            <a:avLst/>
          </a:prstGeom>
        </p:spPr>
      </p:pic>
    </p:spTree>
    <p:custDataLst>
      <p:tags r:id="rId1"/>
    </p:custDataLst>
    <p:extLst>
      <p:ext uri="{BB962C8B-B14F-4D97-AF65-F5344CB8AC3E}">
        <p14:creationId xmlns:p14="http://schemas.microsoft.com/office/powerpoint/2010/main" val="51631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3"/>
          <p:cNvSpPr>
            <a:spLocks noGrp="1"/>
          </p:cNvSpPr>
          <p:nvPr>
            <p:ph type="sldNum" sz="quarter" idx="20"/>
          </p:nvPr>
        </p:nvSpPr>
        <p:spPr/>
        <p:txBody>
          <a:bodyPr/>
          <a:lstStyle/>
          <a:p>
            <a:fld id="{E96282C1-50B6-B296-BF64-4A5D8592517D}" type="slidenum">
              <a:rPr lang="en-US" altLang="en-US" smtClean="0"/>
              <a:pPr/>
              <a:t>15</a:t>
            </a:fld>
            <a:endParaRPr lang="en-US" altLang="en-US" dirty="0"/>
          </a:p>
        </p:txBody>
      </p:sp>
      <p:sp>
        <p:nvSpPr>
          <p:cNvPr id="33794" name="Title 1"/>
          <p:cNvSpPr>
            <a:spLocks noGrp="1"/>
          </p:cNvSpPr>
          <p:nvPr>
            <p:ph type="title"/>
          </p:nvPr>
        </p:nvSpPr>
        <p:spPr/>
        <p:txBody>
          <a:bodyPr/>
          <a:lstStyle/>
          <a:p>
            <a:r>
              <a:rPr lang="en-US" altLang="en-US"/>
              <a:t>Registration</a:t>
            </a:r>
            <a:endParaRPr lang="en-US" altLang="en-US" dirty="0"/>
          </a:p>
        </p:txBody>
      </p:sp>
      <p:sp>
        <p:nvSpPr>
          <p:cNvPr id="33795" name="Content Placeholder"/>
          <p:cNvSpPr>
            <a:spLocks noGrp="1"/>
          </p:cNvSpPr>
          <p:nvPr>
            <p:ph sz="quarter" idx="21"/>
          </p:nvPr>
        </p:nvSpPr>
        <p:spPr/>
        <p:txBody>
          <a:bodyPr>
            <a:normAutofit lnSpcReduction="10000"/>
          </a:bodyPr>
          <a:lstStyle>
            <a:lvl1pPr>
              <a:defRPr lang="en-US" altLang="en-US" smtClean="0"/>
            </a:lvl1pPr>
            <a:lvl2pPr lvl="1">
              <a:defRPr lang="en-US" altLang="en-US" smtClean="0"/>
            </a:lvl2pPr>
            <a:lvl3pPr lvl="2">
              <a:defRPr lang="en-US" altLang="en-US" smtClean="0"/>
            </a:lvl3pPr>
            <a:lvl4pPr lvl="3">
              <a:defRPr lang="en-US" altLang="en-US" smtClean="0"/>
            </a:lvl4pPr>
            <a:lvl5pPr lvl="4">
              <a:defRPr lang="en-US" altLang="en-US" smtClean="0"/>
            </a:lvl5pPr>
            <a:lvl6pPr lvl="5">
              <a:defRPr lang="en-US" altLang="en-US" smtClean="0"/>
            </a:lvl6pPr>
            <a:lvl7pPr lvl="6">
              <a:defRPr lang="en-US" altLang="en-US" smtClean="0"/>
            </a:lvl7pPr>
            <a:lvl8pPr lvl="7">
              <a:defRPr lang="en-US" altLang="en-US" smtClean="0"/>
            </a:lvl8pPr>
            <a:lvl9pPr lvl="8">
              <a:defRPr lang="en-US" altLang="en-US" smtClean="0"/>
            </a:lvl9pPr>
          </a:lstStyle>
          <a:p>
            <a:r>
              <a:rPr lang="en-US" altLang="en-US" dirty="0" err="1"/>
              <a:t>Qwiklabs</a:t>
            </a:r>
            <a:r>
              <a:rPr lang="en-US" altLang="en-US" dirty="0"/>
              <a:t>: Class lab environment</a:t>
            </a:r>
          </a:p>
          <a:p>
            <a:pPr marL="684212" lvl="1" indent="-457200">
              <a:buFont typeface="+mj-lt"/>
              <a:buAutoNum type="arabicPeriod"/>
            </a:pPr>
            <a:r>
              <a:rPr lang="en-US" altLang="en-US" dirty="0"/>
              <a:t>Register for an account.</a:t>
            </a:r>
          </a:p>
          <a:p>
            <a:pPr marL="684212" lvl="1" indent="-457200">
              <a:buFont typeface="+mj-lt"/>
              <a:buAutoNum type="arabicPeriod"/>
            </a:pPr>
            <a:r>
              <a:rPr lang="en-US" altLang="en-US" dirty="0"/>
              <a:t>Verify that you have access to the classroom.</a:t>
            </a:r>
          </a:p>
          <a:p>
            <a:pPr marL="684212" lvl="1" indent="-457200">
              <a:buFont typeface="+mj-lt"/>
              <a:buAutoNum type="arabicPeriod"/>
            </a:pPr>
            <a:r>
              <a:rPr lang="en-US" altLang="en-US" dirty="0"/>
              <a:t>Go to </a:t>
            </a:r>
            <a:r>
              <a:rPr lang="en-US" altLang="en-US" dirty="0">
                <a:hlinkClick r:id="rId4" tooltip="http://aws.qwiklabs.com/">
                  <a:extLst>
                    <a:ext uri="{A12FA001-AC4F-418D-AE19-62706E023703}">
                      <ahyp:hlinkClr xmlns:ahyp="http://schemas.microsoft.com/office/drawing/2018/hyperlinkcolor" val="tx"/>
                    </a:ext>
                  </a:extLst>
                </a:hlinkClick>
              </a:rPr>
              <a:t>http://aws.qwiklabs.com</a:t>
            </a:r>
            <a:r>
              <a:rPr lang="en-US" altLang="en-US" dirty="0"/>
              <a:t>.</a:t>
            </a:r>
            <a:br>
              <a:rPr lang="en-US" altLang="en-US" dirty="0"/>
            </a:br>
            <a:endParaRPr lang="en-US" altLang="en-US" dirty="0"/>
          </a:p>
          <a:p>
            <a:r>
              <a:rPr lang="en-US" altLang="en-US" dirty="0"/>
              <a:t>Gilmore: Student guide</a:t>
            </a:r>
          </a:p>
          <a:p>
            <a:pPr marL="684212" lvl="1" indent="-457200">
              <a:buFont typeface="+mj-lt"/>
              <a:buAutoNum type="arabicPeriod"/>
            </a:pPr>
            <a:r>
              <a:rPr lang="en-US" altLang="en-US" dirty="0"/>
              <a:t>Register for an account.</a:t>
            </a:r>
          </a:p>
          <a:p>
            <a:pPr marL="684212" lvl="1" indent="-457200">
              <a:buFont typeface="+mj-lt"/>
              <a:buAutoNum type="arabicPeriod"/>
            </a:pPr>
            <a:r>
              <a:rPr lang="en-US" altLang="en-US" dirty="0"/>
              <a:t>View the material online, or download all course materials through the Bookshelf application.</a:t>
            </a:r>
          </a:p>
          <a:p>
            <a:pPr marL="684212" lvl="1" indent="-457200">
              <a:buFont typeface="+mj-lt"/>
              <a:buAutoNum type="arabicPeriod"/>
            </a:pPr>
            <a:r>
              <a:rPr lang="en-US" altLang="en-US" dirty="0"/>
              <a:t>See the instructor for guidance.</a:t>
            </a:r>
          </a:p>
          <a:p>
            <a:pPr marL="684212" lvl="1" indent="-457200">
              <a:buFont typeface="+mj-lt"/>
              <a:buAutoNum type="arabicPeriod"/>
            </a:pPr>
            <a:r>
              <a:rPr lang="en-US" altLang="en-US" dirty="0"/>
              <a:t>Go to </a:t>
            </a:r>
            <a:r>
              <a:rPr lang="en-US" altLang="en-US" dirty="0">
                <a:hlinkClick r:id="rId5" tooltip="http://evantage.gilmoreglobal.com/">
                  <a:extLst>
                    <a:ext uri="{A12FA001-AC4F-418D-AE19-62706E023703}">
                      <ahyp:hlinkClr xmlns:ahyp="http://schemas.microsoft.com/office/drawing/2018/hyperlinkcolor" val="tx"/>
                    </a:ext>
                  </a:extLst>
                </a:hlinkClick>
              </a:rPr>
              <a:t>http://evantage.gilmoreglobal.com</a:t>
            </a:r>
            <a:r>
              <a:rPr lang="en-US" altLang="en-US" dirty="0"/>
              <a:t>.</a:t>
            </a:r>
          </a:p>
        </p:txBody>
      </p:sp>
      <p:pic>
        <p:nvPicPr>
          <p:cNvPr id="3" name="Picture 2">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8687" y="1190746"/>
            <a:ext cx="2540131" cy="2540131"/>
          </a:xfrm>
          <a:prstGeom prst="rect">
            <a:avLst/>
          </a:prstGeom>
        </p:spPr>
      </p:pic>
    </p:spTree>
    <p:custDataLst>
      <p:tags r:id="rId1"/>
    </p:custDataLst>
    <p:extLst>
      <p:ext uri="{BB962C8B-B14F-4D97-AF65-F5344CB8AC3E}">
        <p14:creationId xmlns:p14="http://schemas.microsoft.com/office/powerpoint/2010/main" val="420716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pPr/>
              <a:t>16</a:t>
            </a:fld>
            <a:endParaRPr lang="en-US" dirty="0"/>
          </a:p>
        </p:txBody>
      </p:sp>
      <p:sp>
        <p:nvSpPr>
          <p:cNvPr id="2" name="Title 1"/>
          <p:cNvSpPr>
            <a:spLocks noGrp="1"/>
          </p:cNvSpPr>
          <p:nvPr>
            <p:ph type="title"/>
          </p:nvPr>
        </p:nvSpPr>
        <p:spPr/>
        <p:txBody>
          <a:bodyPr/>
          <a:lstStyle/>
          <a:p>
            <a:r>
              <a:rPr lang="en-US"/>
              <a:t>Gilmore VitalSource: Sign in</a:t>
            </a:r>
            <a:endParaRPr lang="en-US" dirty="0"/>
          </a:p>
        </p:txBody>
      </p:sp>
      <p:sp>
        <p:nvSpPr>
          <p:cNvPr id="3" name="Content Placeholder 2"/>
          <p:cNvSpPr>
            <a:spLocks noGrp="1"/>
          </p:cNvSpPr>
          <p:nvPr>
            <p:ph sz="quarter" idx="21"/>
          </p:nvPr>
        </p:nvSpPr>
        <p:spPr/>
        <p:txBody>
          <a:bodyPr/>
          <a:lstStyle/>
          <a:p>
            <a:r>
              <a:rPr lang="en-US"/>
              <a:t>Course slide deck and hands-on lab guides are provided through the Gilmore VitalSource bookshelf.</a:t>
            </a:r>
            <a:br>
              <a:rPr lang="en-US"/>
            </a:br>
            <a:endParaRPr lang="en-US"/>
          </a:p>
          <a:p>
            <a:r>
              <a:rPr lang="en-US"/>
              <a:t>Do one of the following:</a:t>
            </a:r>
          </a:p>
          <a:p>
            <a:pPr lvl="1"/>
            <a:r>
              <a:rPr lang="en-US"/>
              <a:t>Sign in to your previously created VitalSource account.</a:t>
            </a:r>
          </a:p>
          <a:p>
            <a:pPr lvl="1"/>
            <a:r>
              <a:rPr lang="en-US"/>
              <a:t>Select Create a VitalSource account.</a:t>
            </a:r>
            <a:br>
              <a:rPr lang="en-US"/>
            </a:br>
            <a:endParaRPr lang="en-US"/>
          </a:p>
          <a:p>
            <a:r>
              <a:rPr lang="en-US"/>
              <a:t>Get the code from your trainer.</a:t>
            </a:r>
          </a:p>
          <a:p>
            <a:endParaRPr lang="en-US" dirty="0"/>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0769" y="3720175"/>
            <a:ext cx="2540131" cy="2546481"/>
          </a:xfrm>
          <a:prstGeom prst="rect">
            <a:avLst/>
          </a:prstGeom>
        </p:spPr>
      </p:pic>
    </p:spTree>
    <p:custDataLst>
      <p:tags r:id="rId1"/>
    </p:custDataLst>
    <p:extLst>
      <p:ext uri="{BB962C8B-B14F-4D97-AF65-F5344CB8AC3E}">
        <p14:creationId xmlns:p14="http://schemas.microsoft.com/office/powerpoint/2010/main" val="1892700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pPr/>
              <a:t>17</a:t>
            </a:fld>
            <a:endParaRPr lang="en-US" dirty="0"/>
          </a:p>
        </p:txBody>
      </p:sp>
      <p:sp>
        <p:nvSpPr>
          <p:cNvPr id="2" name="Title 1"/>
          <p:cNvSpPr>
            <a:spLocks noGrp="1"/>
          </p:cNvSpPr>
          <p:nvPr>
            <p:ph type="title"/>
          </p:nvPr>
        </p:nvSpPr>
        <p:spPr/>
        <p:txBody>
          <a:bodyPr/>
          <a:lstStyle/>
          <a:p>
            <a:r>
              <a:rPr lang="en-US"/>
              <a:t>Redeem the license code</a:t>
            </a:r>
            <a:endParaRPr lang="en-US" dirty="0"/>
          </a:p>
        </p:txBody>
      </p:sp>
      <p:sp>
        <p:nvSpPr>
          <p:cNvPr id="11" name="TextBox 10"/>
          <p:cNvSpPr txBox="1"/>
          <p:nvPr/>
        </p:nvSpPr>
        <p:spPr>
          <a:xfrm>
            <a:off x="426672" y="1375712"/>
            <a:ext cx="424787" cy="3928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133" dirty="0">
                <a:solidFill>
                  <a:schemeClr val="bg1"/>
                </a:solidFill>
              </a:rPr>
              <a:t>1</a:t>
            </a:r>
          </a:p>
        </p:txBody>
      </p:sp>
      <p:sp>
        <p:nvSpPr>
          <p:cNvPr id="9" name="TextBox 8"/>
          <p:cNvSpPr txBox="1"/>
          <p:nvPr/>
        </p:nvSpPr>
        <p:spPr>
          <a:xfrm>
            <a:off x="898127" y="1243431"/>
            <a:ext cx="4943134" cy="830997"/>
          </a:xfrm>
          <a:prstGeom prst="rect">
            <a:avLst/>
          </a:prstGeom>
          <a:noFill/>
        </p:spPr>
        <p:txBody>
          <a:bodyPr wrap="square" rtlCol="0">
            <a:spAutoFit/>
          </a:bodyPr>
          <a:lstStyle/>
          <a:p>
            <a:r>
              <a:rPr lang="en-US" sz="2200" b="1" dirty="0">
                <a:solidFill>
                  <a:schemeClr val="tx1">
                    <a:lumMod val="50000"/>
                  </a:schemeClr>
                </a:solidFill>
                <a:ea typeface="Amazon Ember Light" panose="020B0403020204020204" pitchFamily="34" charset="0"/>
                <a:cs typeface="Amazon Ember Light" panose="020B0403020204020204" pitchFamily="34" charset="0"/>
              </a:rPr>
              <a:t>Sign</a:t>
            </a:r>
            <a:r>
              <a:rPr lang="en-US" sz="2400" b="1" dirty="0">
                <a:solidFill>
                  <a:schemeClr val="tx1">
                    <a:lumMod val="50000"/>
                  </a:schemeClr>
                </a:solidFill>
                <a:ea typeface="Amazon Ember Light" panose="020B0403020204020204" pitchFamily="34" charset="0"/>
                <a:cs typeface="Amazon Ember Light" panose="020B0403020204020204" pitchFamily="34" charset="0"/>
              </a:rPr>
              <a:t> in at: </a:t>
            </a:r>
            <a:r>
              <a:rPr lang="en-US" sz="2400" dirty="0">
                <a:latin typeface="Amazon Ember" panose="02000000000000000000" pitchFamily="2" charset="0"/>
                <a:ea typeface="Amazon Ember" panose="02000000000000000000" pitchFamily="2" charset="0"/>
                <a:cs typeface="Amazon Ember" panose="020B0603020204020204" pitchFamily="34" charset="0"/>
              </a:rPr>
              <a:t>http://online.vitalsource.com </a:t>
            </a:r>
          </a:p>
        </p:txBody>
      </p:sp>
      <p:sp>
        <p:nvSpPr>
          <p:cNvPr id="12" name="TextBox 11"/>
          <p:cNvSpPr txBox="1"/>
          <p:nvPr/>
        </p:nvSpPr>
        <p:spPr>
          <a:xfrm>
            <a:off x="426672" y="3232562"/>
            <a:ext cx="424787" cy="3928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133" dirty="0">
                <a:solidFill>
                  <a:schemeClr val="bg1"/>
                </a:solidFill>
              </a:rPr>
              <a:t>2</a:t>
            </a:r>
          </a:p>
        </p:txBody>
      </p:sp>
      <p:grpSp>
        <p:nvGrpSpPr>
          <p:cNvPr id="14" name="redeem" descr="Redeem book codes by choosing Redeem.">
            <a:extLst>
              <a:ext uri="{FF2B5EF4-FFF2-40B4-BE49-F238E27FC236}">
                <a16:creationId xmlns:a16="http://schemas.microsoft.com/office/drawing/2014/main" id="{545DA99E-29D3-4C76-A6B1-CBAD75C5B192}"/>
              </a:ext>
            </a:extLst>
          </p:cNvPr>
          <p:cNvGrpSpPr/>
          <p:nvPr/>
        </p:nvGrpSpPr>
        <p:grpSpPr>
          <a:xfrm>
            <a:off x="985665" y="3260725"/>
            <a:ext cx="3952875" cy="3095625"/>
            <a:chOff x="985665" y="3260725"/>
            <a:chExt cx="3952875" cy="3095625"/>
          </a:xfrm>
        </p:grpSpPr>
        <p:pic>
          <p:nvPicPr>
            <p:cNvPr id="3" name="redeem"/>
            <p:cNvPicPr>
              <a:picLocks noChangeAspect="1"/>
            </p:cNvPicPr>
            <p:nvPr/>
          </p:nvPicPr>
          <p:blipFill>
            <a:blip r:embed="rId4"/>
            <a:stretch>
              <a:fillRect/>
            </a:stretch>
          </p:blipFill>
          <p:spPr>
            <a:xfrm>
              <a:off x="985665" y="3260725"/>
              <a:ext cx="3952875" cy="3095625"/>
            </a:xfrm>
            <a:prstGeom prst="rect">
              <a:avLst/>
            </a:prstGeom>
          </p:spPr>
        </p:pic>
        <p:cxnSp>
          <p:nvCxnSpPr>
            <p:cNvPr id="18" name="Straight Arrow Connector 17">
              <a:extLst>
                <a:ext uri="{C183D7F6-B498-43B3-948B-1728B52AA6E4}">
                  <adec:decorative xmlns:adec="http://schemas.microsoft.com/office/drawing/2017/decorative" val="1"/>
                </a:ext>
              </a:extLst>
            </p:cNvPr>
            <p:cNvCxnSpPr>
              <a:cxnSpLocks/>
            </p:cNvCxnSpPr>
            <p:nvPr/>
          </p:nvCxnSpPr>
          <p:spPr>
            <a:xfrm flipH="1">
              <a:off x="3335629" y="5614569"/>
              <a:ext cx="525171" cy="382071"/>
            </a:xfrm>
            <a:prstGeom prst="straightConnector1">
              <a:avLst/>
            </a:prstGeom>
            <a:ln w="57150">
              <a:solidFill>
                <a:srgbClr val="FF9933"/>
              </a:solidFill>
              <a:tailEnd type="triangle"/>
            </a:ln>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6096000" y="1375712"/>
            <a:ext cx="424787" cy="3928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133" dirty="0">
                <a:solidFill>
                  <a:schemeClr val="bg1"/>
                </a:solidFill>
              </a:rPr>
              <a:t>3</a:t>
            </a:r>
          </a:p>
        </p:txBody>
      </p:sp>
      <p:sp>
        <p:nvSpPr>
          <p:cNvPr id="10" name="TextBox 9"/>
          <p:cNvSpPr txBox="1"/>
          <p:nvPr/>
        </p:nvSpPr>
        <p:spPr>
          <a:xfrm>
            <a:off x="6539733" y="1274210"/>
            <a:ext cx="4644051" cy="769441"/>
          </a:xfrm>
          <a:prstGeom prst="rect">
            <a:avLst/>
          </a:prstGeom>
          <a:noFill/>
        </p:spPr>
        <p:txBody>
          <a:bodyPr wrap="square" rtlCol="0">
            <a:spAutoFit/>
          </a:bodyPr>
          <a:lstStyle/>
          <a:p>
            <a:r>
              <a:rPr lang="en-US" sz="2200" b="1" dirty="0">
                <a:solidFill>
                  <a:schemeClr val="tx1">
                    <a:lumMod val="50000"/>
                  </a:schemeClr>
                </a:solidFill>
                <a:ea typeface="Amazon Ember Light" panose="020B0403020204020204" pitchFamily="34" charset="0"/>
                <a:cs typeface="Amazon Ember Light" panose="020B0403020204020204" pitchFamily="34" charset="0"/>
              </a:rPr>
              <a:t>Enter the </a:t>
            </a:r>
            <a:r>
              <a:rPr lang="en-US" sz="2200" dirty="0">
                <a:latin typeface="Amazon Ember" panose="02000000000000000000" pitchFamily="2" charset="0"/>
                <a:ea typeface="Amazon Ember" panose="02000000000000000000" pitchFamily="2" charset="0"/>
                <a:cs typeface="Amazon Ember" panose="020B0603020204020204" pitchFamily="34" charset="0"/>
              </a:rPr>
              <a:t>License Code </a:t>
            </a:r>
            <a:r>
              <a:rPr lang="en-US" sz="2200" b="1" dirty="0">
                <a:solidFill>
                  <a:schemeClr val="tx1">
                    <a:lumMod val="50000"/>
                  </a:schemeClr>
                </a:solidFill>
                <a:ea typeface="Amazon Ember Light" panose="020B0403020204020204" pitchFamily="34" charset="0"/>
                <a:cs typeface="Amazon Ember Light" panose="020B0403020204020204" pitchFamily="34" charset="0"/>
              </a:rPr>
              <a:t>provided</a:t>
            </a:r>
            <a:r>
              <a:rPr lang="en-US" sz="2200" dirty="0">
                <a:solidFill>
                  <a:schemeClr val="accent6"/>
                </a:solidFill>
                <a:latin typeface="+mj-lt"/>
                <a:ea typeface="Amazon Ember" panose="02000000000000000000" pitchFamily="2" charset="0"/>
                <a:cs typeface="Amazon Ember" panose="020B0603020204020204" pitchFamily="34" charset="0"/>
              </a:rPr>
              <a:t> </a:t>
            </a:r>
            <a:r>
              <a:rPr lang="en-US" sz="2200" b="1" dirty="0">
                <a:solidFill>
                  <a:schemeClr val="tx1">
                    <a:lumMod val="50000"/>
                  </a:schemeClr>
                </a:solidFill>
                <a:ea typeface="Amazon Ember Light" panose="020B0403020204020204" pitchFamily="34" charset="0"/>
                <a:cs typeface="Amazon Ember Light" panose="020B0403020204020204" pitchFamily="34" charset="0"/>
              </a:rPr>
              <a:t>in the email or handout. </a:t>
            </a:r>
          </a:p>
        </p:txBody>
      </p:sp>
      <p:grpSp>
        <p:nvGrpSpPr>
          <p:cNvPr id="22" name="RedeemCode" descr="Image of user interface, highlighting the Redeem Code entry field.">
            <a:extLst>
              <a:ext uri="{FF2B5EF4-FFF2-40B4-BE49-F238E27FC236}">
                <a16:creationId xmlns:a16="http://schemas.microsoft.com/office/drawing/2014/main" id="{96C8FB9D-A3FE-42C0-BBE5-530C313DDBA8}"/>
              </a:ext>
            </a:extLst>
          </p:cNvPr>
          <p:cNvGrpSpPr/>
          <p:nvPr/>
        </p:nvGrpSpPr>
        <p:grpSpPr>
          <a:xfrm>
            <a:off x="6629579" y="2164423"/>
            <a:ext cx="2561528" cy="2154012"/>
            <a:chOff x="6665437" y="1435177"/>
            <a:chExt cx="2561528" cy="2154012"/>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665437" y="1435177"/>
              <a:ext cx="2561528" cy="2154012"/>
            </a:xfrm>
            <a:prstGeom prst="rect">
              <a:avLst/>
            </a:prstGeom>
            <a:effectLst/>
          </p:spPr>
        </p:pic>
        <p:sp>
          <p:nvSpPr>
            <p:cNvPr id="17" name="Rounded Rectangle 16">
              <a:extLst>
                <a:ext uri="{C183D7F6-B498-43B3-948B-1728B52AA6E4}">
                  <adec:decorative xmlns:adec="http://schemas.microsoft.com/office/drawing/2017/decorative" val="1"/>
                </a:ext>
              </a:extLst>
            </p:cNvPr>
            <p:cNvSpPr/>
            <p:nvPr/>
          </p:nvSpPr>
          <p:spPr>
            <a:xfrm>
              <a:off x="6832584" y="1870143"/>
              <a:ext cx="2197116" cy="401082"/>
            </a:xfrm>
            <a:prstGeom prst="roundRect">
              <a:avLst>
                <a:gd name="adj" fmla="val 0"/>
              </a:avLst>
            </a:prstGeom>
            <a:ln w="57150">
              <a:solidFill>
                <a:schemeClr val="accent2"/>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dirty="0"/>
            </a:p>
          </p:txBody>
        </p:sp>
      </p:grpSp>
      <p:grpSp>
        <p:nvGrpSpPr>
          <p:cNvPr id="23" name="email" descr="List with a highlight over License Code: SVHGT ...">
            <a:extLst>
              <a:ext uri="{FF2B5EF4-FFF2-40B4-BE49-F238E27FC236}">
                <a16:creationId xmlns:a16="http://schemas.microsoft.com/office/drawing/2014/main" id="{BB7E2972-71AB-423B-A278-6930C26BF162}"/>
              </a:ext>
            </a:extLst>
          </p:cNvPr>
          <p:cNvGrpSpPr/>
          <p:nvPr/>
        </p:nvGrpSpPr>
        <p:grpSpPr>
          <a:xfrm>
            <a:off x="6438943" y="4523270"/>
            <a:ext cx="4644051" cy="1918035"/>
            <a:chOff x="6406090" y="4627149"/>
            <a:chExt cx="4848808" cy="2002601"/>
          </a:xfrm>
        </p:grpSpPr>
        <p:grpSp>
          <p:nvGrpSpPr>
            <p:cNvPr id="15" name="Group 14">
              <a:extLst>
                <a:ext uri="{FF2B5EF4-FFF2-40B4-BE49-F238E27FC236}">
                  <a16:creationId xmlns:a16="http://schemas.microsoft.com/office/drawing/2014/main" id="{95E53C42-6B97-49B3-84A8-6CDF9C4281E6}"/>
                </a:ext>
              </a:extLst>
            </p:cNvPr>
            <p:cNvGrpSpPr/>
            <p:nvPr/>
          </p:nvGrpSpPr>
          <p:grpSpPr>
            <a:xfrm>
              <a:off x="6406090" y="4627149"/>
              <a:ext cx="4848808" cy="2002601"/>
              <a:chOff x="6924092" y="4483924"/>
              <a:chExt cx="4848808" cy="2002601"/>
            </a:xfrm>
          </p:grpSpPr>
          <p:pic>
            <p:nvPicPr>
              <p:cNvPr id="8" name="Picture 7">
                <a:extLs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l="2769" t="1375" r="39210" b="8207"/>
              <a:stretch/>
            </p:blipFill>
            <p:spPr>
              <a:xfrm>
                <a:off x="6924092" y="4483924"/>
                <a:ext cx="4742481" cy="2002601"/>
              </a:xfrm>
              <a:prstGeom prst="rect">
                <a:avLst/>
              </a:prstGeom>
              <a:ln w="12700" cap="sq">
                <a:noFill/>
                <a:prstDash val="solid"/>
                <a:miter lim="800000"/>
              </a:ln>
              <a:effectLst/>
            </p:spPr>
          </p:pic>
          <p:sp>
            <p:nvSpPr>
              <p:cNvPr id="19" name="Rectangle 18">
                <a:extLst>
                  <a:ext uri="{C183D7F6-B498-43B3-948B-1728B52AA6E4}">
                    <adec:decorative xmlns:adec="http://schemas.microsoft.com/office/drawing/2017/decorative" val="1"/>
                  </a:ext>
                </a:extLst>
              </p:cNvPr>
              <p:cNvSpPr/>
              <p:nvPr/>
            </p:nvSpPr>
            <p:spPr>
              <a:xfrm>
                <a:off x="8579208" y="4505753"/>
                <a:ext cx="1339260" cy="2702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C183D7F6-B498-43B3-948B-1728B52AA6E4}">
                    <adec:decorative xmlns:adec="http://schemas.microsoft.com/office/drawing/2017/decorative" val="1"/>
                  </a:ext>
                </a:extLst>
              </p:cNvPr>
              <p:cNvSpPr/>
              <p:nvPr/>
            </p:nvSpPr>
            <p:spPr>
              <a:xfrm>
                <a:off x="8297674" y="4797817"/>
                <a:ext cx="1339260" cy="2702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C183D7F6-B498-43B3-948B-1728B52AA6E4}">
                    <adec:decorative xmlns:adec="http://schemas.microsoft.com/office/drawing/2017/decorative" val="1"/>
                  </a:ext>
                </a:extLst>
              </p:cNvPr>
              <p:cNvSpPr/>
              <p:nvPr/>
            </p:nvSpPr>
            <p:spPr>
              <a:xfrm>
                <a:off x="8610204" y="5140843"/>
                <a:ext cx="3162696" cy="1752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E9A296E3-A796-4A3A-8F26-C143064C3343}"/>
                </a:ext>
                <a:ext uri="{C183D7F6-B498-43B3-948B-1728B52AA6E4}">
                  <adec:decorative xmlns:adec="http://schemas.microsoft.com/office/drawing/2017/decorative" val="1"/>
                </a:ext>
              </a:extLst>
            </p:cNvPr>
            <p:cNvSpPr/>
            <p:nvPr/>
          </p:nvSpPr>
          <p:spPr>
            <a:xfrm>
              <a:off x="8650940" y="5572130"/>
              <a:ext cx="1846731" cy="175288"/>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t>
              </a:r>
            </a:p>
          </p:txBody>
        </p:sp>
      </p:grpSp>
    </p:spTree>
    <p:custDataLst>
      <p:tags r:id="rId1"/>
    </p:custDataLst>
    <p:extLst>
      <p:ext uri="{BB962C8B-B14F-4D97-AF65-F5344CB8AC3E}">
        <p14:creationId xmlns:p14="http://schemas.microsoft.com/office/powerpoint/2010/main" val="3613505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pPr/>
              <a:t>18</a:t>
            </a:fld>
            <a:endParaRPr lang="en-US" dirty="0"/>
          </a:p>
        </p:txBody>
      </p:sp>
      <p:sp>
        <p:nvSpPr>
          <p:cNvPr id="2" name="Title 1"/>
          <p:cNvSpPr>
            <a:spLocks noGrp="1"/>
          </p:cNvSpPr>
          <p:nvPr>
            <p:ph type="title"/>
          </p:nvPr>
        </p:nvSpPr>
        <p:spPr/>
        <p:txBody>
          <a:bodyPr/>
          <a:lstStyle/>
          <a:p>
            <a:r>
              <a:rPr lang="en-US"/>
              <a:t>Introduce yourself</a:t>
            </a:r>
            <a:endParaRPr lang="en-US" dirty="0"/>
          </a:p>
        </p:txBody>
      </p:sp>
      <p:sp>
        <p:nvSpPr>
          <p:cNvPr id="3" name="Content Placeholder 2"/>
          <p:cNvSpPr>
            <a:spLocks noGrp="1"/>
          </p:cNvSpPr>
          <p:nvPr>
            <p:ph sz="quarter" idx="21"/>
          </p:nvPr>
        </p:nvSpPr>
        <p:spPr/>
        <p:txBody>
          <a:bodyPr/>
          <a:lstStyle/>
          <a:p>
            <a:r>
              <a:rPr lang="en-US"/>
              <a:t>Name</a:t>
            </a:r>
          </a:p>
          <a:p>
            <a:r>
              <a:rPr lang="en-US"/>
              <a:t>What do you do day-to-day?</a:t>
            </a:r>
          </a:p>
          <a:p>
            <a:r>
              <a:rPr lang="en-US"/>
              <a:t>What do you want to get out of this class?</a:t>
            </a:r>
          </a:p>
          <a:p>
            <a:r>
              <a:rPr lang="en-US"/>
              <a:t>What is your experience level with AWS?</a:t>
            </a:r>
          </a:p>
          <a:p>
            <a:r>
              <a:rPr lang="en-US"/>
              <a:t>Choose a language: Java, Python, or C#</a:t>
            </a:r>
          </a:p>
          <a:p>
            <a:r>
              <a:rPr lang="en-US"/>
              <a:t>Last Amazon.com purchase?</a:t>
            </a:r>
          </a:p>
          <a:p>
            <a:endParaRPr lang="en-US" dirty="0"/>
          </a:p>
        </p:txBody>
      </p:sp>
      <p:pic>
        <p:nvPicPr>
          <p:cNvPr id="6" name="Icons - people">
            <a:extLst>
              <a:ext uri="{FF2B5EF4-FFF2-40B4-BE49-F238E27FC236}">
                <a16:creationId xmlns:a16="http://schemas.microsoft.com/office/drawing/2014/main" id="{E606F2A3-6351-4420-A15F-50D23E725A8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481487" y="1100518"/>
            <a:ext cx="3893320" cy="5071080"/>
          </a:xfrm>
          <a:prstGeom prst="rect">
            <a:avLst/>
          </a:prstGeom>
        </p:spPr>
      </p:pic>
    </p:spTree>
    <p:custDataLst>
      <p:tags r:id="rId1"/>
    </p:custDataLst>
    <p:extLst>
      <p:ext uri="{BB962C8B-B14F-4D97-AF65-F5344CB8AC3E}">
        <p14:creationId xmlns:p14="http://schemas.microsoft.com/office/powerpoint/2010/main" val="426976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19</a:t>
            </a:fld>
            <a:endParaRPr lang="en-US" dirty="0"/>
          </a:p>
        </p:txBody>
      </p:sp>
      <p:sp>
        <p:nvSpPr>
          <p:cNvPr id="6" name="Title 5"/>
          <p:cNvSpPr>
            <a:spLocks noGrp="1"/>
          </p:cNvSpPr>
          <p:nvPr>
            <p:ph type="title"/>
          </p:nvPr>
        </p:nvSpPr>
        <p:spPr/>
        <p:txBody>
          <a:bodyPr/>
          <a:lstStyle/>
          <a:p>
            <a:r>
              <a:rPr lang="en-US" dirty="0"/>
              <a:t>Thank you</a:t>
            </a:r>
          </a:p>
        </p:txBody>
      </p:sp>
    </p:spTree>
    <p:custDataLst>
      <p:tags r:id="rId1"/>
    </p:custDataLst>
    <p:extLst>
      <p:ext uri="{BB962C8B-B14F-4D97-AF65-F5344CB8AC3E}">
        <p14:creationId xmlns:p14="http://schemas.microsoft.com/office/powerpoint/2010/main" val="227831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dirty="0"/>
            </a:br>
            <a:r>
              <a:rPr lang="en-US" dirty="0"/>
              <a:t>Developing on AWS</a:t>
            </a:r>
          </a:p>
        </p:txBody>
      </p:sp>
      <p:sp>
        <p:nvSpPr>
          <p:cNvPr id="2" name="Subtitle 1">
            <a:extLst>
              <a:ext uri="{FF2B5EF4-FFF2-40B4-BE49-F238E27FC236}">
                <a16:creationId xmlns:a16="http://schemas.microsoft.com/office/drawing/2014/main" id="{608B544B-0A92-4968-8216-7D5BE2690961}"/>
              </a:ext>
            </a:extLst>
          </p:cNvPr>
          <p:cNvSpPr>
            <a:spLocks noGrp="1"/>
          </p:cNvSpPr>
          <p:nvPr>
            <p:ph type="subTitle" idx="1"/>
          </p:nvPr>
        </p:nvSpPr>
        <p:spPr/>
        <p:txBody>
          <a:bodyPr/>
          <a:lstStyle/>
          <a:p>
            <a:r>
              <a:rPr lang="en-US" dirty="0"/>
              <a:t>Module 1: Course Overview</a:t>
            </a:r>
          </a:p>
        </p:txBody>
      </p:sp>
    </p:spTree>
    <p:custDataLst>
      <p:tags r:id="rId1"/>
    </p:custDataLst>
    <p:extLst>
      <p:ext uri="{BB962C8B-B14F-4D97-AF65-F5344CB8AC3E}">
        <p14:creationId xmlns:p14="http://schemas.microsoft.com/office/powerpoint/2010/main" val="381993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7374E3-708D-4296-8850-40D401478C3F}"/>
              </a:ext>
            </a:extLst>
          </p:cNvPr>
          <p:cNvSpPr>
            <a:spLocks noGrp="1"/>
          </p:cNvSpPr>
          <p:nvPr>
            <p:ph type="title"/>
          </p:nvPr>
        </p:nvSpPr>
        <p:spPr/>
        <p:txBody>
          <a:bodyPr/>
          <a:lstStyle/>
          <a:p>
            <a:r>
              <a:rPr lang="en-US" dirty="0"/>
              <a:t>Developing on AWS</a:t>
            </a:r>
          </a:p>
        </p:txBody>
      </p:sp>
      <p:sp>
        <p:nvSpPr>
          <p:cNvPr id="3" name="Text Placeholder 2">
            <a:extLst>
              <a:ext uri="{FF2B5EF4-FFF2-40B4-BE49-F238E27FC236}">
                <a16:creationId xmlns:a16="http://schemas.microsoft.com/office/drawing/2014/main" id="{C16093F5-D033-4B33-BBED-9AF51D8F4366}"/>
              </a:ext>
            </a:extLst>
          </p:cNvPr>
          <p:cNvSpPr>
            <a:spLocks noGrp="1"/>
          </p:cNvSpPr>
          <p:nvPr>
            <p:ph type="body" idx="1"/>
          </p:nvPr>
        </p:nvSpPr>
        <p:spPr/>
        <p:txBody>
          <a:bodyPr/>
          <a:lstStyle/>
          <a:p>
            <a:endParaRPr lang="en-US"/>
          </a:p>
        </p:txBody>
      </p:sp>
      <p:sp>
        <p:nvSpPr>
          <p:cNvPr id="10" name="Content Placeholder 9">
            <a:extLst>
              <a:ext uri="{FF2B5EF4-FFF2-40B4-BE49-F238E27FC236}">
                <a16:creationId xmlns:a16="http://schemas.microsoft.com/office/drawing/2014/main" id="{AA40387F-F5B8-43B4-BFC5-26E917530E07}"/>
              </a:ext>
            </a:extLst>
          </p:cNvPr>
          <p:cNvSpPr>
            <a:spLocks noGrp="1"/>
          </p:cNvSpPr>
          <p:nvPr>
            <p:ph idx="4"/>
          </p:nvPr>
        </p:nvSpPr>
        <p:spPr/>
        <p:txBody>
          <a:bodyPr/>
          <a:lstStyle/>
          <a:p>
            <a:endParaRPr lang="en-US"/>
          </a:p>
        </p:txBody>
      </p:sp>
      <p:sp>
        <p:nvSpPr>
          <p:cNvPr id="6" name="Text Placeholder 5">
            <a:extLst>
              <a:ext uri="{FF2B5EF4-FFF2-40B4-BE49-F238E27FC236}">
                <a16:creationId xmlns:a16="http://schemas.microsoft.com/office/drawing/2014/main" id="{3CEC026C-F2A1-4925-84E5-D8AEF6536033}"/>
              </a:ext>
            </a:extLst>
          </p:cNvPr>
          <p:cNvSpPr>
            <a:spLocks noGrp="1"/>
          </p:cNvSpPr>
          <p:nvPr>
            <p:ph type="body" idx="2"/>
          </p:nvPr>
        </p:nvSpPr>
        <p:spPr/>
        <p:txBody>
          <a:bodyPr/>
          <a:lstStyle/>
          <a:p>
            <a:endParaRPr lang="en-US"/>
          </a:p>
        </p:txBody>
      </p:sp>
      <p:sp>
        <p:nvSpPr>
          <p:cNvPr id="9" name="Text Placeholder 8">
            <a:extLst>
              <a:ext uri="{FF2B5EF4-FFF2-40B4-BE49-F238E27FC236}">
                <a16:creationId xmlns:a16="http://schemas.microsoft.com/office/drawing/2014/main" id="{8909E5A8-9037-41C4-92D3-7E26527C452A}"/>
              </a:ext>
            </a:extLst>
          </p:cNvPr>
          <p:cNvSpPr>
            <a:spLocks noGrp="1"/>
          </p:cNvSpPr>
          <p:nvPr>
            <p:ph type="body" idx="3"/>
          </p:nvPr>
        </p:nvSpPr>
        <p:spPr/>
        <p:txBody>
          <a:bodyPr/>
          <a:lstStyle/>
          <a:p>
            <a:endParaRPr lang="en-US"/>
          </a:p>
        </p:txBody>
      </p:sp>
    </p:spTree>
    <p:custDataLst>
      <p:tags r:id="rId1"/>
    </p:custDataLst>
    <p:extLst>
      <p:ext uri="{BB962C8B-B14F-4D97-AF65-F5344CB8AC3E}">
        <p14:creationId xmlns:p14="http://schemas.microsoft.com/office/powerpoint/2010/main" val="17730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4</a:t>
            </a:fld>
            <a:endParaRPr lang="en-US" dirty="0"/>
          </a:p>
        </p:txBody>
      </p:sp>
      <p:sp>
        <p:nvSpPr>
          <p:cNvPr id="2" name="Title 1"/>
          <p:cNvSpPr>
            <a:spLocks noGrp="1"/>
          </p:cNvSpPr>
          <p:nvPr>
            <p:ph type="title"/>
          </p:nvPr>
        </p:nvSpPr>
        <p:spPr/>
        <p:txBody>
          <a:bodyPr/>
          <a:lstStyle/>
          <a:p>
            <a:r>
              <a:rPr lang="en-US"/>
              <a:t>Course objectives</a:t>
            </a:r>
            <a:endParaRPr lang="en-US" dirty="0"/>
          </a:p>
        </p:txBody>
      </p:sp>
      <p:sp>
        <p:nvSpPr>
          <p:cNvPr id="3" name="Content Placeholder 2"/>
          <p:cNvSpPr>
            <a:spLocks noGrp="1"/>
          </p:cNvSpPr>
          <p:nvPr>
            <p:ph sz="quarter" idx="21"/>
          </p:nvPr>
        </p:nvSpPr>
        <p:spPr/>
        <p:txBody>
          <a:bodyPr/>
          <a:lstStyle/>
          <a:p>
            <a:pPr marL="0" indent="0">
              <a:buNone/>
            </a:pPr>
            <a:r>
              <a:rPr lang="en-US" dirty="0"/>
              <a:t>By the end of this course, you will be able to: </a:t>
            </a:r>
          </a:p>
          <a:p>
            <a:r>
              <a:rPr lang="en-US" dirty="0"/>
              <a:t>Configure IAM permissions to support your development environment.</a:t>
            </a:r>
          </a:p>
          <a:p>
            <a:r>
              <a:rPr lang="en-US" dirty="0"/>
              <a:t>Design, diagram, build, and deploy a cloud-native application using AWS SDKs.</a:t>
            </a:r>
          </a:p>
          <a:p>
            <a:r>
              <a:rPr lang="en-US" dirty="0"/>
              <a:t>Monitor and maintain an application by using AWS resources.</a:t>
            </a:r>
          </a:p>
          <a:p>
            <a:endParaRPr lang="en-US" dirty="0"/>
          </a:p>
        </p:txBody>
      </p:sp>
    </p:spTree>
    <p:custDataLst>
      <p:tags r:id="rId1"/>
    </p:custDataLst>
    <p:extLst>
      <p:ext uri="{BB962C8B-B14F-4D97-AF65-F5344CB8AC3E}">
        <p14:creationId xmlns:p14="http://schemas.microsoft.com/office/powerpoint/2010/main" val="176061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5</a:t>
            </a:fld>
            <a:endParaRPr lang="en-US" dirty="0"/>
          </a:p>
        </p:txBody>
      </p:sp>
      <p:sp>
        <p:nvSpPr>
          <p:cNvPr id="2" name="Title 1"/>
          <p:cNvSpPr>
            <a:spLocks noGrp="1"/>
          </p:cNvSpPr>
          <p:nvPr>
            <p:ph type="title"/>
          </p:nvPr>
        </p:nvSpPr>
        <p:spPr/>
        <p:txBody>
          <a:bodyPr/>
          <a:lstStyle/>
          <a:p>
            <a:r>
              <a:rPr lang="en-US"/>
              <a:t>Prerequisites</a:t>
            </a:r>
            <a:endParaRPr lang="en-US" dirty="0"/>
          </a:p>
        </p:txBody>
      </p:sp>
      <p:sp>
        <p:nvSpPr>
          <p:cNvPr id="7" name="Content Placeholder 6"/>
          <p:cNvSpPr>
            <a:spLocks noGrp="1"/>
          </p:cNvSpPr>
          <p:nvPr>
            <p:ph sz="quarter" idx="21"/>
          </p:nvPr>
        </p:nvSpPr>
        <p:spPr/>
        <p:txBody>
          <a:bodyPr/>
          <a:lstStyle/>
          <a:p>
            <a:r>
              <a:rPr lang="en-US"/>
              <a:t>AWS Cloud Practitioner Essentials</a:t>
            </a:r>
          </a:p>
          <a:p>
            <a:r>
              <a:rPr lang="en-US"/>
              <a:t>AWS Technical Essentials</a:t>
            </a:r>
          </a:p>
          <a:p>
            <a:r>
              <a:rPr lang="en-US"/>
              <a:t>Basic knowledge of a top-level programming language</a:t>
            </a:r>
          </a:p>
          <a:p>
            <a:pPr lvl="1"/>
            <a:r>
              <a:rPr lang="en-US"/>
              <a:t>Python</a:t>
            </a:r>
          </a:p>
          <a:p>
            <a:pPr lvl="1"/>
            <a:r>
              <a:rPr lang="en-US"/>
              <a:t>.NET</a:t>
            </a:r>
          </a:p>
          <a:p>
            <a:pPr lvl="1"/>
            <a:r>
              <a:rPr lang="en-US"/>
              <a:t>Java</a:t>
            </a:r>
            <a:endParaRPr lang="en-US" dirty="0"/>
          </a:p>
        </p:txBody>
      </p:sp>
      <p:pic>
        <p:nvPicPr>
          <p:cNvPr id="10" name="Picture 9">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9106" y="2667518"/>
            <a:ext cx="3500694" cy="3509445"/>
          </a:xfrm>
          <a:prstGeom prst="rect">
            <a:avLst/>
          </a:prstGeom>
        </p:spPr>
      </p:pic>
    </p:spTree>
    <p:custDataLst>
      <p:tags r:id="rId1"/>
    </p:custDataLst>
    <p:extLst>
      <p:ext uri="{BB962C8B-B14F-4D97-AF65-F5344CB8AC3E}">
        <p14:creationId xmlns:p14="http://schemas.microsoft.com/office/powerpoint/2010/main" val="351628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C183D7F6-B498-43B3-948B-1728B52AA6E4}">
                <adec:decorative xmlns:adec="http://schemas.microsoft.com/office/drawing/2017/decorative" val="1"/>
              </a:ext>
            </a:extLst>
          </p:cNvPr>
          <p:cNvSpPr>
            <a:spLocks noGrp="1"/>
          </p:cNvSpPr>
          <p:nvPr>
            <p:ph type="sldNum" sz="quarter" idx="20"/>
          </p:nvPr>
        </p:nvSpPr>
        <p:spPr/>
        <p:txBody>
          <a:bodyPr/>
          <a:lstStyle/>
          <a:p>
            <a:fld id="{989D9560-4C13-4692-9687-98ECDD2D9552}" type="slidenum">
              <a:rPr lang="en-US" smtClean="0"/>
              <a:t>6</a:t>
            </a:fld>
            <a:endParaRPr lang="en-US" dirty="0"/>
          </a:p>
        </p:txBody>
      </p:sp>
      <p:sp>
        <p:nvSpPr>
          <p:cNvPr id="2" name="Title 1">
            <a:extLst>
              <a:ext uri="{C183D7F6-B498-43B3-948B-1728B52AA6E4}">
                <adec:decorative xmlns:adec="http://schemas.microsoft.com/office/drawing/2017/decorative" val="1"/>
              </a:ext>
            </a:extLst>
          </p:cNvPr>
          <p:cNvSpPr>
            <a:spLocks noGrp="1"/>
          </p:cNvSpPr>
          <p:nvPr>
            <p:ph type="title"/>
          </p:nvPr>
        </p:nvSpPr>
        <p:spPr/>
        <p:txBody>
          <a:bodyPr/>
          <a:lstStyle/>
          <a:p>
            <a:r>
              <a:rPr lang="en-US" dirty="0"/>
              <a:t>Course overview</a:t>
            </a:r>
          </a:p>
        </p:txBody>
      </p:sp>
      <p:grpSp>
        <p:nvGrpSpPr>
          <p:cNvPr id="3" name="PollynotesArchitecture" descr="Image of the Pollynotes application.">
            <a:extLst>
              <a:ext uri="{FF2B5EF4-FFF2-40B4-BE49-F238E27FC236}">
                <a16:creationId xmlns:a16="http://schemas.microsoft.com/office/drawing/2014/main" id="{61077335-AFB8-4AB0-9905-0E2F472E42A6}"/>
              </a:ext>
            </a:extLst>
          </p:cNvPr>
          <p:cNvGrpSpPr/>
          <p:nvPr/>
        </p:nvGrpSpPr>
        <p:grpSpPr>
          <a:xfrm>
            <a:off x="212261" y="1229008"/>
            <a:ext cx="11553153" cy="5128178"/>
            <a:chOff x="11845" y="1229008"/>
            <a:chExt cx="11553153" cy="5128178"/>
          </a:xfrm>
        </p:grpSpPr>
        <p:cxnSp>
          <p:nvCxnSpPr>
            <p:cNvPr id="7" name="Straight Arrow Connector 6">
              <a:extLst>
                <a:ext uri="{FF2B5EF4-FFF2-40B4-BE49-F238E27FC236}">
                  <a16:creationId xmlns:a16="http://schemas.microsoft.com/office/drawing/2014/main" id="{3058D9E7-BC96-47BB-AA36-A9BF59AACE99}"/>
                </a:ext>
              </a:extLst>
            </p:cNvPr>
            <p:cNvCxnSpPr>
              <a:cxnSpLocks/>
              <a:stCxn id="9" idx="3"/>
            </p:cNvCxnSpPr>
            <p:nvPr/>
          </p:nvCxnSpPr>
          <p:spPr>
            <a:xfrm>
              <a:off x="708652" y="3121402"/>
              <a:ext cx="3115663" cy="0"/>
            </a:xfrm>
            <a:prstGeom prst="straightConnector1">
              <a:avLst/>
            </a:prstGeom>
            <a:ln w="12700">
              <a:solidFill>
                <a:schemeClr val="accent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 name="Elbow Connector 109">
              <a:extLst>
                <a:ext uri="{FF2B5EF4-FFF2-40B4-BE49-F238E27FC236}">
                  <a16:creationId xmlns:a16="http://schemas.microsoft.com/office/drawing/2014/main" id="{18CBE97C-0BAB-4358-BEC4-07B6A472E35A}"/>
                </a:ext>
              </a:extLst>
            </p:cNvPr>
            <p:cNvCxnSpPr>
              <a:cxnSpLocks/>
              <a:stCxn id="13" idx="0"/>
              <a:endCxn id="44" idx="0"/>
            </p:cNvCxnSpPr>
            <p:nvPr/>
          </p:nvCxnSpPr>
          <p:spPr>
            <a:xfrm rot="16200000" flipH="1">
              <a:off x="5477169" y="1970832"/>
              <a:ext cx="809805" cy="1113316"/>
            </a:xfrm>
            <a:prstGeom prst="bentConnector3">
              <a:avLst>
                <a:gd name="adj1" fmla="val -28229"/>
              </a:avLst>
            </a:prstGeom>
            <a:ln w="12700">
              <a:solidFill>
                <a:schemeClr val="tx1"/>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9" name="Graphic 22">
              <a:extLst>
                <a:ext uri="{FF2B5EF4-FFF2-40B4-BE49-F238E27FC236}">
                  <a16:creationId xmlns:a16="http://schemas.microsoft.com/office/drawing/2014/main" id="{339A6891-9781-414C-B380-9B7EA72E905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38752" y="288645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9">
              <a:extLst>
                <a:ext uri="{FF2B5EF4-FFF2-40B4-BE49-F238E27FC236}">
                  <a16:creationId xmlns:a16="http://schemas.microsoft.com/office/drawing/2014/main" id="{0DE63C9A-7E72-4A8E-9457-CA71D17F9392}"/>
                </a:ext>
              </a:extLst>
            </p:cNvPr>
            <p:cNvSpPr txBox="1">
              <a:spLocks noChangeArrowheads="1"/>
            </p:cNvSpPr>
            <p:nvPr/>
          </p:nvSpPr>
          <p:spPr bwMode="auto">
            <a:xfrm>
              <a:off x="11845" y="3436984"/>
              <a:ext cx="9800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sp>
          <p:nvSpPr>
            <p:cNvPr id="11" name="TextBox 10">
              <a:extLst>
                <a:ext uri="{FF2B5EF4-FFF2-40B4-BE49-F238E27FC236}">
                  <a16:creationId xmlns:a16="http://schemas.microsoft.com/office/drawing/2014/main" id="{8DD3FACE-A2EC-49D1-A4A0-859A0D4DECD9}"/>
                </a:ext>
              </a:extLst>
            </p:cNvPr>
            <p:cNvSpPr txBox="1"/>
            <p:nvPr/>
          </p:nvSpPr>
          <p:spPr>
            <a:xfrm>
              <a:off x="4748327" y="2725680"/>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12" name="TextBox 11">
              <a:extLst>
                <a:ext uri="{FF2B5EF4-FFF2-40B4-BE49-F238E27FC236}">
                  <a16:creationId xmlns:a16="http://schemas.microsoft.com/office/drawing/2014/main" id="{83A29205-BE17-4E68-949B-291255081AA6}"/>
                </a:ext>
              </a:extLst>
            </p:cNvPr>
            <p:cNvSpPr txBox="1"/>
            <p:nvPr/>
          </p:nvSpPr>
          <p:spPr>
            <a:xfrm>
              <a:off x="4741846" y="3983913"/>
              <a:ext cx="1167133" cy="3306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13" name="Graphic 68">
              <a:extLst>
                <a:ext uri="{FF2B5EF4-FFF2-40B4-BE49-F238E27FC236}">
                  <a16:creationId xmlns:a16="http://schemas.microsoft.com/office/drawing/2014/main" id="{23C7EF0C-60A9-49D3-A256-ADE8E3D462A6}"/>
                </a:ext>
              </a:extLst>
            </p:cNvPr>
            <p:cNvPicPr>
              <a:picLocks noChangeAspect="1"/>
            </p:cNvPicPr>
            <p:nvPr/>
          </p:nvPicPr>
          <p:blipFill>
            <a:blip r:embed="rId6"/>
            <a:stretch>
              <a:fillRect/>
            </a:stretch>
          </p:blipFill>
          <p:spPr>
            <a:xfrm>
              <a:off x="5033478" y="2122588"/>
              <a:ext cx="583871" cy="581877"/>
            </a:xfrm>
            <a:prstGeom prst="rect">
              <a:avLst/>
            </a:prstGeom>
          </p:spPr>
        </p:pic>
        <p:pic>
          <p:nvPicPr>
            <p:cNvPr id="14" name="Graphic 68">
              <a:extLst>
                <a:ext uri="{FF2B5EF4-FFF2-40B4-BE49-F238E27FC236}">
                  <a16:creationId xmlns:a16="http://schemas.microsoft.com/office/drawing/2014/main" id="{92525C45-9D0B-4BA6-9B96-755C9897C04D}"/>
                </a:ext>
              </a:extLst>
            </p:cNvPr>
            <p:cNvPicPr>
              <a:picLocks noChangeAspect="1"/>
            </p:cNvPicPr>
            <p:nvPr/>
          </p:nvPicPr>
          <p:blipFill>
            <a:blip r:embed="rId6"/>
            <a:stretch>
              <a:fillRect/>
            </a:stretch>
          </p:blipFill>
          <p:spPr>
            <a:xfrm>
              <a:off x="5033478" y="3393153"/>
              <a:ext cx="583871" cy="581877"/>
            </a:xfrm>
            <a:prstGeom prst="rect">
              <a:avLst/>
            </a:prstGeom>
          </p:spPr>
        </p:pic>
        <p:sp>
          <p:nvSpPr>
            <p:cNvPr id="15" name="TextBox 14">
              <a:extLst>
                <a:ext uri="{FF2B5EF4-FFF2-40B4-BE49-F238E27FC236}">
                  <a16:creationId xmlns:a16="http://schemas.microsoft.com/office/drawing/2014/main" id="{1B17C541-3496-46E2-B2A0-B0FEC133719D}"/>
                </a:ext>
              </a:extLst>
            </p:cNvPr>
            <p:cNvSpPr txBox="1"/>
            <p:nvPr/>
          </p:nvSpPr>
          <p:spPr>
            <a:xfrm>
              <a:off x="5269538" y="1344698"/>
              <a:ext cx="1112418" cy="361113"/>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16" name="Elbow Connector 58">
              <a:extLst>
                <a:ext uri="{FF2B5EF4-FFF2-40B4-BE49-F238E27FC236}">
                  <a16:creationId xmlns:a16="http://schemas.microsoft.com/office/drawing/2014/main" id="{C7E3B908-B4E2-4D7D-8B9D-ED9DF795F599}"/>
                </a:ext>
              </a:extLst>
            </p:cNvPr>
            <p:cNvCxnSpPr>
              <a:cxnSpLocks/>
              <a:stCxn id="32" idx="1"/>
              <a:endCxn id="44" idx="3"/>
            </p:cNvCxnSpPr>
            <p:nvPr/>
          </p:nvCxnSpPr>
          <p:spPr>
            <a:xfrm rot="10800000">
              <a:off x="6667330" y="3160994"/>
              <a:ext cx="908472" cy="849089"/>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 name="Elbow Connector 170">
              <a:extLst>
                <a:ext uri="{FF2B5EF4-FFF2-40B4-BE49-F238E27FC236}">
                  <a16:creationId xmlns:a16="http://schemas.microsoft.com/office/drawing/2014/main" id="{3CBE4029-090B-42AE-9CEA-6CA127BE300C}"/>
                </a:ext>
              </a:extLst>
            </p:cNvPr>
            <p:cNvCxnSpPr>
              <a:cxnSpLocks/>
              <a:stCxn id="55" idx="1"/>
              <a:endCxn id="45" idx="2"/>
            </p:cNvCxnSpPr>
            <p:nvPr/>
          </p:nvCxnSpPr>
          <p:spPr>
            <a:xfrm rot="10800000">
              <a:off x="6438730" y="3963979"/>
              <a:ext cx="1108204" cy="88975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 name="Elbow Connector 65">
              <a:extLst>
                <a:ext uri="{FF2B5EF4-FFF2-40B4-BE49-F238E27FC236}">
                  <a16:creationId xmlns:a16="http://schemas.microsoft.com/office/drawing/2014/main" id="{2649D5B0-935F-4763-8C37-69E222BB61D6}"/>
                </a:ext>
              </a:extLst>
            </p:cNvPr>
            <p:cNvCxnSpPr>
              <a:cxnSpLocks/>
              <a:stCxn id="29" idx="1"/>
              <a:endCxn id="44" idx="3"/>
            </p:cNvCxnSpPr>
            <p:nvPr/>
          </p:nvCxnSpPr>
          <p:spPr>
            <a:xfrm rot="10800000">
              <a:off x="6667330" y="3160994"/>
              <a:ext cx="908472" cy="1"/>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9" name="Elbow Connector 79">
              <a:extLst>
                <a:ext uri="{FF2B5EF4-FFF2-40B4-BE49-F238E27FC236}">
                  <a16:creationId xmlns:a16="http://schemas.microsoft.com/office/drawing/2014/main" id="{3AB97443-F7DE-437E-8B88-E2660F4705FB}"/>
                </a:ext>
              </a:extLst>
            </p:cNvPr>
            <p:cNvCxnSpPr>
              <a:cxnSpLocks/>
              <a:stCxn id="26" idx="1"/>
            </p:cNvCxnSpPr>
            <p:nvPr/>
          </p:nvCxnSpPr>
          <p:spPr>
            <a:xfrm rot="10800000" flipV="1">
              <a:off x="6545604" y="1524086"/>
              <a:ext cx="1030198" cy="160343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0" name="Elbow Connector 76">
              <a:extLst>
                <a:ext uri="{FF2B5EF4-FFF2-40B4-BE49-F238E27FC236}">
                  <a16:creationId xmlns:a16="http://schemas.microsoft.com/office/drawing/2014/main" id="{A60EDDA4-B708-481F-B3FF-149B4C4F7C48}"/>
                </a:ext>
              </a:extLst>
            </p:cNvPr>
            <p:cNvCxnSpPr>
              <a:cxnSpLocks/>
            </p:cNvCxnSpPr>
            <p:nvPr/>
          </p:nvCxnSpPr>
          <p:spPr>
            <a:xfrm flipV="1">
              <a:off x="8130805" y="3600559"/>
              <a:ext cx="1276536" cy="117414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1" name="Elbow Connector 77">
              <a:extLst>
                <a:ext uri="{FF2B5EF4-FFF2-40B4-BE49-F238E27FC236}">
                  <a16:creationId xmlns:a16="http://schemas.microsoft.com/office/drawing/2014/main" id="{B430D83C-CEEA-4F53-81DA-FAFFFF129EF5}"/>
                </a:ext>
              </a:extLst>
            </p:cNvPr>
            <p:cNvCxnSpPr>
              <a:cxnSpLocks/>
              <a:stCxn id="29" idx="3"/>
              <a:endCxn id="37" idx="1"/>
            </p:cNvCxnSpPr>
            <p:nvPr/>
          </p:nvCxnSpPr>
          <p:spPr>
            <a:xfrm flipV="1">
              <a:off x="8159673" y="3160993"/>
              <a:ext cx="1019067" cy="1"/>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2" name="Elbow Connector 97">
              <a:extLst>
                <a:ext uri="{FF2B5EF4-FFF2-40B4-BE49-F238E27FC236}">
                  <a16:creationId xmlns:a16="http://schemas.microsoft.com/office/drawing/2014/main" id="{BC8993E4-96BE-43B2-8975-8D48BA97FEF2}"/>
                </a:ext>
              </a:extLst>
            </p:cNvPr>
            <p:cNvCxnSpPr>
              <a:cxnSpLocks/>
              <a:stCxn id="32" idx="3"/>
              <a:endCxn id="37" idx="1"/>
            </p:cNvCxnSpPr>
            <p:nvPr/>
          </p:nvCxnSpPr>
          <p:spPr>
            <a:xfrm flipV="1">
              <a:off x="8159673" y="3160993"/>
              <a:ext cx="1019067" cy="849089"/>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Elbow Connector 98">
              <a:extLst>
                <a:ext uri="{FF2B5EF4-FFF2-40B4-BE49-F238E27FC236}">
                  <a16:creationId xmlns:a16="http://schemas.microsoft.com/office/drawing/2014/main" id="{ED75C1A7-C47D-428F-8C4B-41D3EB755D7A}"/>
                </a:ext>
              </a:extLst>
            </p:cNvPr>
            <p:cNvCxnSpPr>
              <a:cxnSpLocks/>
              <a:stCxn id="26" idx="3"/>
              <a:endCxn id="37" idx="0"/>
            </p:cNvCxnSpPr>
            <p:nvPr/>
          </p:nvCxnSpPr>
          <p:spPr>
            <a:xfrm>
              <a:off x="8159673" y="1524087"/>
              <a:ext cx="1247667" cy="140908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CDDEAA-6E2C-4E83-BAD4-884CE1FCADD9}"/>
                </a:ext>
              </a:extLst>
            </p:cNvPr>
            <p:cNvGrpSpPr/>
            <p:nvPr/>
          </p:nvGrpSpPr>
          <p:grpSpPr>
            <a:xfrm>
              <a:off x="7231418" y="1233148"/>
              <a:ext cx="1272639" cy="952195"/>
              <a:chOff x="7614580" y="2177756"/>
              <a:chExt cx="1272639" cy="952195"/>
            </a:xfrm>
          </p:grpSpPr>
          <p:sp>
            <p:nvSpPr>
              <p:cNvPr id="25" name="TextBox 24">
                <a:extLst>
                  <a:ext uri="{FF2B5EF4-FFF2-40B4-BE49-F238E27FC236}">
                    <a16:creationId xmlns:a16="http://schemas.microsoft.com/office/drawing/2014/main" id="{B3B2D469-CEEF-4A21-8CD0-5BC8203F0B25}"/>
                  </a:ext>
                </a:extLst>
              </p:cNvPr>
              <p:cNvSpPr txBox="1"/>
              <p:nvPr/>
            </p:nvSpPr>
            <p:spPr>
              <a:xfrm>
                <a:off x="7614580" y="2736261"/>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26" name="Graphic 42">
                <a:extLst>
                  <a:ext uri="{FF2B5EF4-FFF2-40B4-BE49-F238E27FC236}">
                    <a16:creationId xmlns:a16="http://schemas.microsoft.com/office/drawing/2014/main" id="{BB053266-83E3-40E1-A463-A84392630844}"/>
                  </a:ext>
                </a:extLst>
              </p:cNvPr>
              <p:cNvPicPr>
                <a:picLocks noChangeAspect="1"/>
              </p:cNvPicPr>
              <p:nvPr/>
            </p:nvPicPr>
            <p:blipFill>
              <a:blip r:embed="rId7"/>
              <a:stretch>
                <a:fillRect/>
              </a:stretch>
            </p:blipFill>
            <p:spPr>
              <a:xfrm>
                <a:off x="7958964" y="2177756"/>
                <a:ext cx="583871" cy="581877"/>
              </a:xfrm>
              <a:prstGeom prst="rect">
                <a:avLst/>
              </a:prstGeom>
            </p:spPr>
          </p:pic>
        </p:grpSp>
        <p:grpSp>
          <p:nvGrpSpPr>
            <p:cNvPr id="27" name="Group 26">
              <a:extLst>
                <a:ext uri="{FF2B5EF4-FFF2-40B4-BE49-F238E27FC236}">
                  <a16:creationId xmlns:a16="http://schemas.microsoft.com/office/drawing/2014/main" id="{FB436C52-C47A-4DF6-A737-4601310FDFB2}"/>
                </a:ext>
              </a:extLst>
            </p:cNvPr>
            <p:cNvGrpSpPr/>
            <p:nvPr/>
          </p:nvGrpSpPr>
          <p:grpSpPr>
            <a:xfrm>
              <a:off x="7284171" y="2870055"/>
              <a:ext cx="1167133" cy="957799"/>
              <a:chOff x="7667333" y="3889564"/>
              <a:chExt cx="1167133" cy="957799"/>
            </a:xfrm>
          </p:grpSpPr>
          <p:sp>
            <p:nvSpPr>
              <p:cNvPr id="28" name="TextBox 27">
                <a:extLst>
                  <a:ext uri="{FF2B5EF4-FFF2-40B4-BE49-F238E27FC236}">
                    <a16:creationId xmlns:a16="http://schemas.microsoft.com/office/drawing/2014/main" id="{300ED6C0-EC1F-4664-BFB5-152D12BFCC55}"/>
                  </a:ext>
                </a:extLst>
              </p:cNvPr>
              <p:cNvSpPr txBox="1"/>
              <p:nvPr/>
            </p:nvSpPr>
            <p:spPr>
              <a:xfrm>
                <a:off x="7667333" y="44892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29" name="Graphic 42">
                <a:extLst>
                  <a:ext uri="{FF2B5EF4-FFF2-40B4-BE49-F238E27FC236}">
                    <a16:creationId xmlns:a16="http://schemas.microsoft.com/office/drawing/2014/main" id="{1F21B2D3-BB96-44F5-9063-A017794EF16D}"/>
                  </a:ext>
                </a:extLst>
              </p:cNvPr>
              <p:cNvPicPr>
                <a:picLocks noChangeAspect="1"/>
              </p:cNvPicPr>
              <p:nvPr/>
            </p:nvPicPr>
            <p:blipFill>
              <a:blip r:embed="rId7"/>
              <a:stretch>
                <a:fillRect/>
              </a:stretch>
            </p:blipFill>
            <p:spPr>
              <a:xfrm>
                <a:off x="7958964" y="3889564"/>
                <a:ext cx="583871" cy="581877"/>
              </a:xfrm>
              <a:prstGeom prst="rect">
                <a:avLst/>
              </a:prstGeom>
            </p:spPr>
          </p:pic>
        </p:grpSp>
        <p:grpSp>
          <p:nvGrpSpPr>
            <p:cNvPr id="30" name="Group 29">
              <a:extLst>
                <a:ext uri="{FF2B5EF4-FFF2-40B4-BE49-F238E27FC236}">
                  <a16:creationId xmlns:a16="http://schemas.microsoft.com/office/drawing/2014/main" id="{F3C9DECE-8014-4E55-AEC9-5ECDD22CB027}"/>
                </a:ext>
              </a:extLst>
            </p:cNvPr>
            <p:cNvGrpSpPr/>
            <p:nvPr/>
          </p:nvGrpSpPr>
          <p:grpSpPr>
            <a:xfrm>
              <a:off x="7284171" y="3719143"/>
              <a:ext cx="1167133" cy="952365"/>
              <a:chOff x="7667333" y="5234798"/>
              <a:chExt cx="1167133" cy="952365"/>
            </a:xfrm>
          </p:grpSpPr>
          <p:sp>
            <p:nvSpPr>
              <p:cNvPr id="31" name="TextBox 30">
                <a:extLst>
                  <a:ext uri="{FF2B5EF4-FFF2-40B4-BE49-F238E27FC236}">
                    <a16:creationId xmlns:a16="http://schemas.microsoft.com/office/drawing/2014/main" id="{C10C337F-E788-41B9-BA26-34AC29961BA7}"/>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32" name="Graphic 42">
                <a:extLst>
                  <a:ext uri="{FF2B5EF4-FFF2-40B4-BE49-F238E27FC236}">
                    <a16:creationId xmlns:a16="http://schemas.microsoft.com/office/drawing/2014/main" id="{A59C8C79-6455-446A-90F7-E6BC334326F3}"/>
                  </a:ext>
                </a:extLst>
              </p:cNvPr>
              <p:cNvPicPr>
                <a:picLocks noChangeAspect="1"/>
              </p:cNvPicPr>
              <p:nvPr/>
            </p:nvPicPr>
            <p:blipFill>
              <a:blip r:embed="rId7"/>
              <a:stretch>
                <a:fillRect/>
              </a:stretch>
            </p:blipFill>
            <p:spPr>
              <a:xfrm>
                <a:off x="7958964" y="5234798"/>
                <a:ext cx="583871" cy="581877"/>
              </a:xfrm>
              <a:prstGeom prst="rect">
                <a:avLst/>
              </a:prstGeom>
            </p:spPr>
          </p:pic>
        </p:grpSp>
        <p:grpSp>
          <p:nvGrpSpPr>
            <p:cNvPr id="33" name="Group 32">
              <a:extLst>
                <a:ext uri="{FF2B5EF4-FFF2-40B4-BE49-F238E27FC236}">
                  <a16:creationId xmlns:a16="http://schemas.microsoft.com/office/drawing/2014/main" id="{35A98A7B-1151-42F8-9F70-00B6D9A16A77}"/>
                </a:ext>
              </a:extLst>
            </p:cNvPr>
            <p:cNvGrpSpPr/>
            <p:nvPr/>
          </p:nvGrpSpPr>
          <p:grpSpPr>
            <a:xfrm>
              <a:off x="7159382" y="2013877"/>
              <a:ext cx="1416711" cy="964889"/>
              <a:chOff x="7542544" y="2946198"/>
              <a:chExt cx="1416711" cy="964889"/>
            </a:xfrm>
          </p:grpSpPr>
          <p:sp>
            <p:nvSpPr>
              <p:cNvPr id="34" name="TextBox 33">
                <a:extLst>
                  <a:ext uri="{FF2B5EF4-FFF2-40B4-BE49-F238E27FC236}">
                    <a16:creationId xmlns:a16="http://schemas.microsoft.com/office/drawing/2014/main" id="{EA145190-0DD4-41D7-A768-2484C35DE541}"/>
                  </a:ext>
                </a:extLst>
              </p:cNvPr>
              <p:cNvSpPr txBox="1"/>
              <p:nvPr/>
            </p:nvSpPr>
            <p:spPr>
              <a:xfrm>
                <a:off x="7542544" y="3551629"/>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35" name="Graphic 42">
                <a:extLst>
                  <a:ext uri="{FF2B5EF4-FFF2-40B4-BE49-F238E27FC236}">
                    <a16:creationId xmlns:a16="http://schemas.microsoft.com/office/drawing/2014/main" id="{418332B9-B5C1-4BAA-93E6-380729F1B2FC}"/>
                  </a:ext>
                </a:extLst>
              </p:cNvPr>
              <p:cNvPicPr>
                <a:picLocks noChangeAspect="1"/>
              </p:cNvPicPr>
              <p:nvPr/>
            </p:nvPicPr>
            <p:blipFill>
              <a:blip r:embed="rId7"/>
              <a:stretch>
                <a:fillRect/>
              </a:stretch>
            </p:blipFill>
            <p:spPr>
              <a:xfrm>
                <a:off x="7958964" y="2946198"/>
                <a:ext cx="583871" cy="581877"/>
              </a:xfrm>
              <a:prstGeom prst="rect">
                <a:avLst/>
              </a:prstGeom>
            </p:spPr>
          </p:pic>
        </p:grpSp>
        <p:grpSp>
          <p:nvGrpSpPr>
            <p:cNvPr id="36" name="Group 35">
              <a:extLst>
                <a:ext uri="{FF2B5EF4-FFF2-40B4-BE49-F238E27FC236}">
                  <a16:creationId xmlns:a16="http://schemas.microsoft.com/office/drawing/2014/main" id="{75E6BE9C-37BD-4C1F-92CD-66CE5195A959}"/>
                </a:ext>
              </a:extLst>
            </p:cNvPr>
            <p:cNvGrpSpPr/>
            <p:nvPr/>
          </p:nvGrpSpPr>
          <p:grpSpPr>
            <a:xfrm>
              <a:off x="8823774" y="2933174"/>
              <a:ext cx="1167133" cy="628997"/>
              <a:chOff x="10098359" y="2382519"/>
              <a:chExt cx="1167133" cy="628997"/>
            </a:xfrm>
          </p:grpSpPr>
          <p:pic>
            <p:nvPicPr>
              <p:cNvPr id="37" name="Graphic 45">
                <a:extLst>
                  <a:ext uri="{FF2B5EF4-FFF2-40B4-BE49-F238E27FC236}">
                    <a16:creationId xmlns:a16="http://schemas.microsoft.com/office/drawing/2014/main" id="{7DE95462-9D70-49F2-A8BB-C883B12BB01F}"/>
                  </a:ext>
                </a:extLst>
              </p:cNvPr>
              <p:cNvPicPr>
                <a:picLocks noChangeAspect="1"/>
              </p:cNvPicPr>
              <p:nvPr/>
            </p:nvPicPr>
            <p:blipFill>
              <a:blip r:embed="rId8"/>
              <a:stretch>
                <a:fillRect/>
              </a:stretch>
            </p:blipFill>
            <p:spPr>
              <a:xfrm>
                <a:off x="10453325" y="2382519"/>
                <a:ext cx="457200" cy="455638"/>
              </a:xfrm>
              <a:prstGeom prst="rect">
                <a:avLst/>
              </a:prstGeom>
            </p:spPr>
          </p:pic>
          <p:sp>
            <p:nvSpPr>
              <p:cNvPr id="38" name="TextBox 37">
                <a:extLst>
                  <a:ext uri="{FF2B5EF4-FFF2-40B4-BE49-F238E27FC236}">
                    <a16:creationId xmlns:a16="http://schemas.microsoft.com/office/drawing/2014/main" id="{6D9E5448-3D79-401A-B905-D9A55343E395}"/>
                  </a:ext>
                </a:extLst>
              </p:cNvPr>
              <p:cNvSpPr txBox="1"/>
              <p:nvPr/>
            </p:nvSpPr>
            <p:spPr>
              <a:xfrm>
                <a:off x="10098359" y="2824668"/>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grpSp>
        <p:pic>
          <p:nvPicPr>
            <p:cNvPr id="39" name="Graphic 19">
              <a:extLst>
                <a:ext uri="{FF2B5EF4-FFF2-40B4-BE49-F238E27FC236}">
                  <a16:creationId xmlns:a16="http://schemas.microsoft.com/office/drawing/2014/main" id="{402825DD-046B-41B5-935F-D3F4A09516B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9315" y="20118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12">
              <a:extLst>
                <a:ext uri="{FF2B5EF4-FFF2-40B4-BE49-F238E27FC236}">
                  <a16:creationId xmlns:a16="http://schemas.microsoft.com/office/drawing/2014/main" id="{277A9033-54C1-4644-8685-1B20EEABA39E}"/>
                </a:ext>
              </a:extLst>
            </p:cNvPr>
            <p:cNvSpPr txBox="1">
              <a:spLocks noChangeArrowheads="1"/>
            </p:cNvSpPr>
            <p:nvPr/>
          </p:nvSpPr>
          <p:spPr bwMode="auto">
            <a:xfrm>
              <a:off x="1182116" y="2478731"/>
              <a:ext cx="26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latin typeface="+mn-lt"/>
                  <a:ea typeface="Amazon Ember" panose="020B0603020204020204" pitchFamily="34" charset="0"/>
                  <a:cs typeface="Amazon Ember Light" panose="020B0403020204020204" pitchFamily="34" charset="0"/>
                </a:rPr>
                <a:t>AWS Identity and Access Management (IAM)</a:t>
              </a:r>
            </a:p>
          </p:txBody>
        </p:sp>
        <p:grpSp>
          <p:nvGrpSpPr>
            <p:cNvPr id="41" name="Group 40">
              <a:extLst>
                <a:ext uri="{FF2B5EF4-FFF2-40B4-BE49-F238E27FC236}">
                  <a16:creationId xmlns:a16="http://schemas.microsoft.com/office/drawing/2014/main" id="{7E3995E3-962E-45C5-8D76-651538A01913}"/>
                </a:ext>
              </a:extLst>
            </p:cNvPr>
            <p:cNvGrpSpPr/>
            <p:nvPr/>
          </p:nvGrpSpPr>
          <p:grpSpPr>
            <a:xfrm>
              <a:off x="1577451" y="4260594"/>
              <a:ext cx="1845722" cy="806794"/>
              <a:chOff x="2050365" y="2297577"/>
              <a:chExt cx="1845722" cy="806794"/>
            </a:xfrm>
          </p:grpSpPr>
          <p:pic>
            <p:nvPicPr>
              <p:cNvPr id="42" name="Graphic 17">
                <a:extLst>
                  <a:ext uri="{FF2B5EF4-FFF2-40B4-BE49-F238E27FC236}">
                    <a16:creationId xmlns:a16="http://schemas.microsoft.com/office/drawing/2014/main" id="{DDCD780D-E258-40BD-AD59-EC062CCB3695}"/>
                  </a:ext>
                </a:extLst>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44626" y="22975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1">
                <a:extLst>
                  <a:ext uri="{FF2B5EF4-FFF2-40B4-BE49-F238E27FC236}">
                    <a16:creationId xmlns:a16="http://schemas.microsoft.com/office/drawing/2014/main" id="{269E627A-6FD6-46FA-9396-D6A7AD75D702}"/>
                  </a:ext>
                </a:extLst>
              </p:cNvPr>
              <p:cNvSpPr txBox="1">
                <a:spLocks noChangeArrowheads="1"/>
              </p:cNvSpPr>
              <p:nvPr/>
            </p:nvSpPr>
            <p:spPr bwMode="auto">
              <a:xfrm>
                <a:off x="2050365" y="2765817"/>
                <a:ext cx="18457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grpSp>
        <p:pic>
          <p:nvPicPr>
            <p:cNvPr id="44" name="Graphic 17">
              <a:extLst>
                <a:ext uri="{FF2B5EF4-FFF2-40B4-BE49-F238E27FC236}">
                  <a16:creationId xmlns:a16="http://schemas.microsoft.com/office/drawing/2014/main" id="{96C9165E-7214-477B-B28F-3EF23FC02D59}"/>
                </a:ext>
              </a:extLst>
            </p:cNvPr>
            <p:cNvPicPr>
              <a:picLocks noChangeAspect="1" noChangeArrowheads="1"/>
            </p:cNvPicPr>
            <p:nvPr/>
          </p:nvPicPr>
          <p:blipFill>
            <a:blip r:embed="rId11"/>
            <a:srcRect/>
            <a:stretch/>
          </p:blipFill>
          <p:spPr bwMode="auto">
            <a:xfrm>
              <a:off x="6210130" y="293239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9">
              <a:extLst>
                <a:ext uri="{FF2B5EF4-FFF2-40B4-BE49-F238E27FC236}">
                  <a16:creationId xmlns:a16="http://schemas.microsoft.com/office/drawing/2014/main" id="{C9860F95-FF0A-4907-9E53-A8E909F1246E}"/>
                </a:ext>
              </a:extLst>
            </p:cNvPr>
            <p:cNvSpPr txBox="1">
              <a:spLocks noChangeArrowheads="1"/>
            </p:cNvSpPr>
            <p:nvPr/>
          </p:nvSpPr>
          <p:spPr bwMode="auto">
            <a:xfrm>
              <a:off x="5740777" y="3379204"/>
              <a:ext cx="13959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46" name="Rectangle 45">
              <a:extLst>
                <a:ext uri="{FF2B5EF4-FFF2-40B4-BE49-F238E27FC236}">
                  <a16:creationId xmlns:a16="http://schemas.microsoft.com/office/drawing/2014/main" id="{230519C4-EB3B-425A-A805-9AFD2FA13CB2}"/>
                </a:ext>
              </a:extLst>
            </p:cNvPr>
            <p:cNvSpPr/>
            <p:nvPr/>
          </p:nvSpPr>
          <p:spPr>
            <a:xfrm>
              <a:off x="991870" y="1229008"/>
              <a:ext cx="10573128" cy="51273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47" name="Graphic 20">
              <a:extLst>
                <a:ext uri="{FF2B5EF4-FFF2-40B4-BE49-F238E27FC236}">
                  <a16:creationId xmlns:a16="http://schemas.microsoft.com/office/drawing/2014/main" id="{310E353F-1873-432E-BE2A-54CF7EF838A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93140" y="123446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Group 47">
              <a:extLst>
                <a:ext uri="{FF2B5EF4-FFF2-40B4-BE49-F238E27FC236}">
                  <a16:creationId xmlns:a16="http://schemas.microsoft.com/office/drawing/2014/main" id="{65CBE1EB-4F41-45BB-ABAA-56B3DD2B021D}"/>
                </a:ext>
              </a:extLst>
            </p:cNvPr>
            <p:cNvGrpSpPr/>
            <p:nvPr/>
          </p:nvGrpSpPr>
          <p:grpSpPr>
            <a:xfrm>
              <a:off x="10051827" y="4606941"/>
              <a:ext cx="1300515" cy="1007974"/>
              <a:chOff x="9170256" y="5319982"/>
              <a:chExt cx="1300515" cy="1007974"/>
            </a:xfrm>
          </p:grpSpPr>
          <p:sp>
            <p:nvSpPr>
              <p:cNvPr id="49" name="TextBox 48">
                <a:extLst>
                  <a:ext uri="{FF2B5EF4-FFF2-40B4-BE49-F238E27FC236}">
                    <a16:creationId xmlns:a16="http://schemas.microsoft.com/office/drawing/2014/main" id="{8434DA04-2C7F-41A1-8AB7-E3F72A3FE182}"/>
                  </a:ext>
                </a:extLst>
              </p:cNvPr>
              <p:cNvSpPr txBox="1"/>
              <p:nvPr/>
            </p:nvSpPr>
            <p:spPr>
              <a:xfrm>
                <a:off x="9170256" y="578237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50" name="Graphic 8">
                <a:extLst>
                  <a:ext uri="{FF2B5EF4-FFF2-40B4-BE49-F238E27FC236}">
                    <a16:creationId xmlns:a16="http://schemas.microsoft.com/office/drawing/2014/main" id="{F8FE0966-CABA-42F9-9FC1-D98F0DC237E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91913" y="53199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 name="Graphic 7">
              <a:extLst>
                <a:ext uri="{FF2B5EF4-FFF2-40B4-BE49-F238E27FC236}">
                  <a16:creationId xmlns:a16="http://schemas.microsoft.com/office/drawing/2014/main" id="{8952706F-A043-4037-BFF4-FD829996201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90771" y="558728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9">
              <a:extLst>
                <a:ext uri="{FF2B5EF4-FFF2-40B4-BE49-F238E27FC236}">
                  <a16:creationId xmlns:a16="http://schemas.microsoft.com/office/drawing/2014/main" id="{13DF95D1-0FF3-4234-91DF-B0E3E40CBBDE}"/>
                </a:ext>
              </a:extLst>
            </p:cNvPr>
            <p:cNvSpPr txBox="1">
              <a:spLocks noChangeArrowheads="1"/>
            </p:cNvSpPr>
            <p:nvPr/>
          </p:nvSpPr>
          <p:spPr bwMode="auto">
            <a:xfrm>
              <a:off x="6097803" y="6018632"/>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grpSp>
          <p:nvGrpSpPr>
            <p:cNvPr id="53" name="Group 52">
              <a:extLst>
                <a:ext uri="{FF2B5EF4-FFF2-40B4-BE49-F238E27FC236}">
                  <a16:creationId xmlns:a16="http://schemas.microsoft.com/office/drawing/2014/main" id="{4E3AB52E-53F7-4849-84CA-6CE163AF06B1}"/>
                </a:ext>
              </a:extLst>
            </p:cNvPr>
            <p:cNvGrpSpPr/>
            <p:nvPr/>
          </p:nvGrpSpPr>
          <p:grpSpPr>
            <a:xfrm>
              <a:off x="7255303" y="4562796"/>
              <a:ext cx="1167133" cy="952365"/>
              <a:chOff x="7667333" y="5234798"/>
              <a:chExt cx="1167133" cy="952365"/>
            </a:xfrm>
          </p:grpSpPr>
          <p:sp>
            <p:nvSpPr>
              <p:cNvPr id="54" name="TextBox 53">
                <a:extLst>
                  <a:ext uri="{FF2B5EF4-FFF2-40B4-BE49-F238E27FC236}">
                    <a16:creationId xmlns:a16="http://schemas.microsoft.com/office/drawing/2014/main" id="{239A0182-E75A-4F5A-9A77-D44440BAAEDC}"/>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55" name="Graphic 42">
                <a:extLst>
                  <a:ext uri="{FF2B5EF4-FFF2-40B4-BE49-F238E27FC236}">
                    <a16:creationId xmlns:a16="http://schemas.microsoft.com/office/drawing/2014/main" id="{30032D6F-BB3C-4E6F-8DFD-A34D9AF2E2D3}"/>
                  </a:ext>
                </a:extLst>
              </p:cNvPr>
              <p:cNvPicPr>
                <a:picLocks noChangeAspect="1"/>
              </p:cNvPicPr>
              <p:nvPr/>
            </p:nvPicPr>
            <p:blipFill>
              <a:blip r:embed="rId7"/>
              <a:stretch>
                <a:fillRect/>
              </a:stretch>
            </p:blipFill>
            <p:spPr>
              <a:xfrm>
                <a:off x="7958964" y="5234798"/>
                <a:ext cx="583871" cy="581877"/>
              </a:xfrm>
              <a:prstGeom prst="rect">
                <a:avLst/>
              </a:prstGeom>
            </p:spPr>
          </p:pic>
        </p:grpSp>
        <p:pic>
          <p:nvPicPr>
            <p:cNvPr id="56" name="Picture 55">
              <a:extLst>
                <a:ext uri="{FF2B5EF4-FFF2-40B4-BE49-F238E27FC236}">
                  <a16:creationId xmlns:a16="http://schemas.microsoft.com/office/drawing/2014/main" id="{256A53AF-15E6-4C05-9220-114CEA703B8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282630" y="1497007"/>
              <a:ext cx="609669" cy="867448"/>
            </a:xfrm>
            <a:prstGeom prst="rect">
              <a:avLst/>
            </a:prstGeom>
          </p:spPr>
        </p:pic>
        <p:cxnSp>
          <p:nvCxnSpPr>
            <p:cNvPr id="57" name="Elbow Connector 77">
              <a:extLst>
                <a:ext uri="{FF2B5EF4-FFF2-40B4-BE49-F238E27FC236}">
                  <a16:creationId xmlns:a16="http://schemas.microsoft.com/office/drawing/2014/main" id="{188BA310-A159-431A-95D8-50D6763C5264}"/>
                </a:ext>
              </a:extLst>
            </p:cNvPr>
            <p:cNvCxnSpPr>
              <a:cxnSpLocks/>
              <a:stCxn id="35" idx="3"/>
              <a:endCxn id="37" idx="1"/>
            </p:cNvCxnSpPr>
            <p:nvPr/>
          </p:nvCxnSpPr>
          <p:spPr>
            <a:xfrm>
              <a:off x="8159673" y="2304816"/>
              <a:ext cx="1019067" cy="85617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8" name="Elbow Connector 76">
              <a:extLst>
                <a:ext uri="{FF2B5EF4-FFF2-40B4-BE49-F238E27FC236}">
                  <a16:creationId xmlns:a16="http://schemas.microsoft.com/office/drawing/2014/main" id="{22BE1D07-C1B6-495E-BF97-C6CD62C42710}"/>
                </a:ext>
              </a:extLst>
            </p:cNvPr>
            <p:cNvCxnSpPr>
              <a:cxnSpLocks/>
            </p:cNvCxnSpPr>
            <p:nvPr/>
          </p:nvCxnSpPr>
          <p:spPr>
            <a:xfrm flipV="1">
              <a:off x="8167484" y="4809571"/>
              <a:ext cx="2256153" cy="156255"/>
            </a:xfrm>
            <a:prstGeom prst="bentConnector3">
              <a:avLst>
                <a:gd name="adj1" fmla="val 66347"/>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9" name="Elbow Connector 220">
              <a:extLst>
                <a:ext uri="{FF2B5EF4-FFF2-40B4-BE49-F238E27FC236}">
                  <a16:creationId xmlns:a16="http://schemas.microsoft.com/office/drawing/2014/main" id="{42CB5870-8645-4640-B83B-0EDAF56E7E89}"/>
                </a:ext>
              </a:extLst>
            </p:cNvPr>
            <p:cNvCxnSpPr>
              <a:cxnSpLocks/>
              <a:stCxn id="42" idx="1"/>
              <a:endCxn id="10" idx="2"/>
            </p:cNvCxnSpPr>
            <p:nvPr/>
          </p:nvCxnSpPr>
          <p:spPr>
            <a:xfrm rot="10800000">
              <a:off x="501858" y="3775538"/>
              <a:ext cx="1769855" cy="71365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0" name="Freeform 88">
              <a:extLst>
                <a:ext uri="{FF2B5EF4-FFF2-40B4-BE49-F238E27FC236}">
                  <a16:creationId xmlns:a16="http://schemas.microsoft.com/office/drawing/2014/main" id="{0D9F0695-5D85-403E-9215-CAF17ABFC8C5}"/>
                </a:ext>
              </a:extLst>
            </p:cNvPr>
            <p:cNvSpPr/>
            <p:nvPr/>
          </p:nvSpPr>
          <p:spPr>
            <a:xfrm rot="10800000">
              <a:off x="3844305" y="2514152"/>
              <a:ext cx="984396" cy="121939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Left Brace 60">
              <a:extLst>
                <a:ext uri="{FF2B5EF4-FFF2-40B4-BE49-F238E27FC236}">
                  <a16:creationId xmlns:a16="http://schemas.microsoft.com/office/drawing/2014/main" id="{7056D51F-0AEF-413C-BACC-8665EA45D345}"/>
                </a:ext>
              </a:extLst>
            </p:cNvPr>
            <p:cNvSpPr/>
            <p:nvPr/>
          </p:nvSpPr>
          <p:spPr>
            <a:xfrm rot="16200000">
              <a:off x="6192937" y="299726"/>
              <a:ext cx="136050" cy="102054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2" name="Elbow Connector 223">
              <a:extLst>
                <a:ext uri="{FF2B5EF4-FFF2-40B4-BE49-F238E27FC236}">
                  <a16:creationId xmlns:a16="http://schemas.microsoft.com/office/drawing/2014/main" id="{CD90E83E-FF47-4EEF-8EB2-07005243A9F3}"/>
                </a:ext>
              </a:extLst>
            </p:cNvPr>
            <p:cNvCxnSpPr>
              <a:cxnSpLocks/>
              <a:endCxn id="12" idx="2"/>
            </p:cNvCxnSpPr>
            <p:nvPr/>
          </p:nvCxnSpPr>
          <p:spPr>
            <a:xfrm rot="10800000">
              <a:off x="5325414" y="4314553"/>
              <a:ext cx="2250389" cy="679008"/>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3" name="TextBox 9">
              <a:extLst>
                <a:ext uri="{FF2B5EF4-FFF2-40B4-BE49-F238E27FC236}">
                  <a16:creationId xmlns:a16="http://schemas.microsoft.com/office/drawing/2014/main" id="{B8B4D2A8-6EAF-4F0B-B95C-D3AA48C8C987}"/>
                </a:ext>
              </a:extLst>
            </p:cNvPr>
            <p:cNvSpPr txBox="1">
              <a:spLocks noChangeArrowheads="1"/>
            </p:cNvSpPr>
            <p:nvPr/>
          </p:nvSpPr>
          <p:spPr bwMode="auto">
            <a:xfrm>
              <a:off x="9690558" y="2373669"/>
              <a:ext cx="17938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latin typeface="+mn-lt"/>
                  <a:ea typeface="Amazon Ember" panose="020B0603020204020204" pitchFamily="34" charset="0"/>
                  <a:cs typeface="Amazon Ember Light" panose="020B0403020204020204" pitchFamily="34" charset="0"/>
                </a:rPr>
                <a:t>AWS Serverless Application Model (AWS SAM)</a:t>
              </a:r>
            </a:p>
          </p:txBody>
        </p:sp>
        <p:cxnSp>
          <p:nvCxnSpPr>
            <p:cNvPr id="64" name="Elbow Connector 65">
              <a:extLst>
                <a:ext uri="{FF2B5EF4-FFF2-40B4-BE49-F238E27FC236}">
                  <a16:creationId xmlns:a16="http://schemas.microsoft.com/office/drawing/2014/main" id="{3B6F65A2-FD22-4B34-AD84-EA70D9E6AB07}"/>
                </a:ext>
              </a:extLst>
            </p:cNvPr>
            <p:cNvCxnSpPr>
              <a:cxnSpLocks/>
              <a:stCxn id="35" idx="1"/>
              <a:endCxn id="44" idx="3"/>
            </p:cNvCxnSpPr>
            <p:nvPr/>
          </p:nvCxnSpPr>
          <p:spPr>
            <a:xfrm rot="10800000" flipV="1">
              <a:off x="6667330" y="2304815"/>
              <a:ext cx="908472" cy="85617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65" name="Graphic 17">
              <a:extLst>
                <a:ext uri="{FF2B5EF4-FFF2-40B4-BE49-F238E27FC236}">
                  <a16:creationId xmlns:a16="http://schemas.microsoft.com/office/drawing/2014/main" id="{78824FCE-525B-4CB4-97D5-E7422B871D5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33478" y="558728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9">
              <a:extLst>
                <a:ext uri="{FF2B5EF4-FFF2-40B4-BE49-F238E27FC236}">
                  <a16:creationId xmlns:a16="http://schemas.microsoft.com/office/drawing/2014/main" id="{397F869A-2EBE-4495-8753-7765E58B3320}"/>
                </a:ext>
              </a:extLst>
            </p:cNvPr>
            <p:cNvSpPr txBox="1">
              <a:spLocks noChangeArrowheads="1"/>
            </p:cNvSpPr>
            <p:nvPr/>
          </p:nvSpPr>
          <p:spPr bwMode="auto">
            <a:xfrm>
              <a:off x="4194765" y="6018632"/>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grpSp>
    </p:spTree>
    <p:custDataLst>
      <p:tags r:id="rId1"/>
    </p:custDataLst>
    <p:extLst>
      <p:ext uri="{BB962C8B-B14F-4D97-AF65-F5344CB8AC3E}">
        <p14:creationId xmlns:p14="http://schemas.microsoft.com/office/powerpoint/2010/main" val="252766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32F795-FBDB-410A-84EE-80B24D2E9377}"/>
              </a:ext>
            </a:extLst>
          </p:cNvPr>
          <p:cNvSpPr>
            <a:spLocks noGrp="1"/>
          </p:cNvSpPr>
          <p:nvPr>
            <p:ph type="sldNum" sz="quarter" idx="20"/>
          </p:nvPr>
        </p:nvSpPr>
        <p:spPr/>
        <p:txBody>
          <a:bodyPr/>
          <a:lstStyle/>
          <a:p>
            <a:fld id="{930176A1-BCF0-4712-97A6-6B495F55390B}" type="slidenum">
              <a:rPr lang="en-US" smtClean="0"/>
              <a:pPr/>
              <a:t>7</a:t>
            </a:fld>
            <a:endParaRPr lang="en-US"/>
          </a:p>
        </p:txBody>
      </p:sp>
      <p:sp>
        <p:nvSpPr>
          <p:cNvPr id="2" name="Title 1">
            <a:extLst>
              <a:ext uri="{C183D7F6-B498-43B3-948B-1728B52AA6E4}">
                <adec:decorative xmlns:adec="http://schemas.microsoft.com/office/drawing/2017/decorative" val="1"/>
              </a:ext>
            </a:extLst>
          </p:cNvPr>
          <p:cNvSpPr>
            <a:spLocks noGrp="1"/>
          </p:cNvSpPr>
          <p:nvPr>
            <p:ph type="title"/>
          </p:nvPr>
        </p:nvSpPr>
        <p:spPr/>
        <p:txBody>
          <a:bodyPr/>
          <a:lstStyle/>
          <a:p>
            <a:r>
              <a:rPr lang="en-US" dirty="0"/>
              <a:t>Day 1: Agenda, morning</a:t>
            </a:r>
          </a:p>
        </p:txBody>
      </p:sp>
      <p:grpSp>
        <p:nvGrpSpPr>
          <p:cNvPr id="209" name="Group 1">
            <a:extLst>
              <a:ext uri="{FF2B5EF4-FFF2-40B4-BE49-F238E27FC236}">
                <a16:creationId xmlns:a16="http://schemas.microsoft.com/office/drawing/2014/main" id="{CCEB73A3-52EA-45C8-AF72-858578984A06}"/>
              </a:ext>
            </a:extLst>
          </p:cNvPr>
          <p:cNvGrpSpPr/>
          <p:nvPr/>
        </p:nvGrpSpPr>
        <p:grpSpPr>
          <a:xfrm>
            <a:off x="1251149" y="1344168"/>
            <a:ext cx="2102206" cy="1095276"/>
            <a:chOff x="201619" y="1898329"/>
            <a:chExt cx="1737360" cy="1095276"/>
          </a:xfrm>
        </p:grpSpPr>
        <p:sp>
          <p:nvSpPr>
            <p:cNvPr id="211" name="TextBox 6">
              <a:extLst>
                <a:ext uri="{FF2B5EF4-FFF2-40B4-BE49-F238E27FC236}">
                  <a16:creationId xmlns:a16="http://schemas.microsoft.com/office/drawing/2014/main" id="{A2C8DA16-6A2A-45C4-8877-25CEF1607710}"/>
                </a:ext>
              </a:extLst>
            </p:cNvPr>
            <p:cNvSpPr txBox="1"/>
            <p:nvPr/>
          </p:nvSpPr>
          <p:spPr>
            <a:xfrm>
              <a:off x="201619" y="1898329"/>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p>
              <a:pPr algn="ctr"/>
              <a:r>
                <a:rPr lang="en-US" dirty="0">
                  <a:solidFill>
                    <a:schemeClr val="bg1"/>
                  </a:solidFill>
                  <a:ea typeface="Amazon Ember Display Light" panose="020F0403020204020204" pitchFamily="34" charset="0"/>
                  <a:cs typeface="Amazon Ember Display Light" panose="020F0403020204020204" pitchFamily="34" charset="0"/>
                </a:rPr>
                <a:t>Module 1</a:t>
              </a:r>
            </a:p>
          </p:txBody>
        </p:sp>
        <p:sp>
          <p:nvSpPr>
            <p:cNvPr id="210" name="Rectangle 5">
              <a:extLst>
                <a:ext uri="{FF2B5EF4-FFF2-40B4-BE49-F238E27FC236}">
                  <a16:creationId xmlns:a16="http://schemas.microsoft.com/office/drawing/2014/main" id="{6A129423-00D6-4C57-837C-C4072BF58BD3}"/>
                </a:ext>
              </a:extLst>
            </p:cNvPr>
            <p:cNvSpPr/>
            <p:nvPr/>
          </p:nvSpPr>
          <p:spPr>
            <a:xfrm>
              <a:off x="201619" y="2170645"/>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Course Overview</a:t>
              </a:r>
            </a:p>
          </p:txBody>
        </p:sp>
      </p:grpSp>
      <p:cxnSp>
        <p:nvCxnSpPr>
          <p:cNvPr id="224" name="Straight Arrow Connector 223">
            <a:extLst>
              <a:ext uri="{FF2B5EF4-FFF2-40B4-BE49-F238E27FC236}">
                <a16:creationId xmlns:a16="http://schemas.microsoft.com/office/drawing/2014/main" id="{570F5F6A-922D-4266-BD3A-8AF193BEA623}"/>
              </a:ext>
              <a:ext uri="{C183D7F6-B498-43B3-948B-1728B52AA6E4}">
                <adec:decorative xmlns:adec="http://schemas.microsoft.com/office/drawing/2017/decorative" val="1"/>
              </a:ext>
            </a:extLst>
          </p:cNvPr>
          <p:cNvCxnSpPr>
            <a:stCxn id="210" idx="3"/>
            <a:endCxn id="213" idx="1"/>
          </p:cNvCxnSpPr>
          <p:nvPr/>
        </p:nvCxnSpPr>
        <p:spPr>
          <a:xfrm>
            <a:off x="3353355" y="2027964"/>
            <a:ext cx="426960"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nvGrpSpPr>
          <p:cNvPr id="212" name="Group 2">
            <a:extLst>
              <a:ext uri="{FF2B5EF4-FFF2-40B4-BE49-F238E27FC236}">
                <a16:creationId xmlns:a16="http://schemas.microsoft.com/office/drawing/2014/main" id="{47C81E5A-0CD3-49D7-9F6D-C576997D39BA}"/>
              </a:ext>
            </a:extLst>
          </p:cNvPr>
          <p:cNvGrpSpPr/>
          <p:nvPr/>
        </p:nvGrpSpPr>
        <p:grpSpPr>
          <a:xfrm>
            <a:off x="3780315" y="1344168"/>
            <a:ext cx="2102206" cy="1095276"/>
            <a:chOff x="2117226" y="1898329"/>
            <a:chExt cx="1737360" cy="1095276"/>
          </a:xfrm>
        </p:grpSpPr>
        <p:sp>
          <p:nvSpPr>
            <p:cNvPr id="214" name="TextBox 213">
              <a:extLst>
                <a:ext uri="{FF2B5EF4-FFF2-40B4-BE49-F238E27FC236}">
                  <a16:creationId xmlns:a16="http://schemas.microsoft.com/office/drawing/2014/main" id="{62B8CAEA-115F-49AB-B4C5-ACDF9826E991}"/>
                </a:ext>
              </a:extLst>
            </p:cNvPr>
            <p:cNvSpPr txBox="1"/>
            <p:nvPr/>
          </p:nvSpPr>
          <p:spPr>
            <a:xfrm>
              <a:off x="2117226" y="1898329"/>
              <a:ext cx="1737360" cy="274320"/>
            </a:xfrm>
            <a:prstGeom prst="rect">
              <a:avLst/>
            </a:prstGeom>
            <a:solidFill>
              <a:schemeClr val="tx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2</a:t>
              </a:r>
            </a:p>
          </p:txBody>
        </p:sp>
        <p:sp>
          <p:nvSpPr>
            <p:cNvPr id="213" name="Rectangle 212">
              <a:extLst>
                <a:ext uri="{FF2B5EF4-FFF2-40B4-BE49-F238E27FC236}">
                  <a16:creationId xmlns:a16="http://schemas.microsoft.com/office/drawing/2014/main" id="{918F4F3A-D6C7-4953-9B47-541AC0535A95}"/>
                </a:ext>
              </a:extLst>
            </p:cNvPr>
            <p:cNvSpPr/>
            <p:nvPr/>
          </p:nvSpPr>
          <p:spPr>
            <a:xfrm>
              <a:off x="2117226" y="2170645"/>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Building a Web Application on AWS</a:t>
              </a:r>
            </a:p>
          </p:txBody>
        </p:sp>
      </p:grpSp>
      <p:cxnSp>
        <p:nvCxnSpPr>
          <p:cNvPr id="225" name="Straight Arrow Connector 224">
            <a:extLst>
              <a:ext uri="{FF2B5EF4-FFF2-40B4-BE49-F238E27FC236}">
                <a16:creationId xmlns:a16="http://schemas.microsoft.com/office/drawing/2014/main" id="{59977DBC-C2F3-4C5E-8B1D-7472EF42EB1E}"/>
              </a:ext>
              <a:ext uri="{C183D7F6-B498-43B3-948B-1728B52AA6E4}">
                <adec:decorative xmlns:adec="http://schemas.microsoft.com/office/drawing/2017/decorative" val="1"/>
              </a:ext>
            </a:extLst>
          </p:cNvPr>
          <p:cNvCxnSpPr>
            <a:stCxn id="213" idx="3"/>
            <a:endCxn id="216" idx="1"/>
          </p:cNvCxnSpPr>
          <p:nvPr/>
        </p:nvCxnSpPr>
        <p:spPr>
          <a:xfrm>
            <a:off x="5882521" y="2027964"/>
            <a:ext cx="426960"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nvGrpSpPr>
          <p:cNvPr id="215" name="Group 3">
            <a:extLst>
              <a:ext uri="{FF2B5EF4-FFF2-40B4-BE49-F238E27FC236}">
                <a16:creationId xmlns:a16="http://schemas.microsoft.com/office/drawing/2014/main" id="{71F17C2B-F84C-4324-B659-CE0E3474DBC0}"/>
              </a:ext>
            </a:extLst>
          </p:cNvPr>
          <p:cNvGrpSpPr/>
          <p:nvPr/>
        </p:nvGrpSpPr>
        <p:grpSpPr>
          <a:xfrm>
            <a:off x="6309481" y="1344168"/>
            <a:ext cx="2102206" cy="1095276"/>
            <a:chOff x="165494" y="3423863"/>
            <a:chExt cx="1737360" cy="1095276"/>
          </a:xfrm>
        </p:grpSpPr>
        <p:sp>
          <p:nvSpPr>
            <p:cNvPr id="217" name="TextBox 216">
              <a:extLst>
                <a:ext uri="{FF2B5EF4-FFF2-40B4-BE49-F238E27FC236}">
                  <a16:creationId xmlns:a16="http://schemas.microsoft.com/office/drawing/2014/main" id="{E5BFA244-1015-47AA-9A77-92505481EF1D}"/>
                </a:ext>
              </a:extLst>
            </p:cNvPr>
            <p:cNvSpPr txBox="1"/>
            <p:nvPr/>
          </p:nvSpPr>
          <p:spPr>
            <a:xfrm>
              <a:off x="165494" y="3423863"/>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3</a:t>
              </a:r>
            </a:p>
          </p:txBody>
        </p:sp>
        <p:sp>
          <p:nvSpPr>
            <p:cNvPr id="216" name="Rectangle 215">
              <a:extLst>
                <a:ext uri="{FF2B5EF4-FFF2-40B4-BE49-F238E27FC236}">
                  <a16:creationId xmlns:a16="http://schemas.microsoft.com/office/drawing/2014/main" id="{F2023535-9058-41A9-9536-922BADC51120}"/>
                </a:ext>
              </a:extLst>
            </p:cNvPr>
            <p:cNvSpPr/>
            <p:nvPr/>
          </p:nvSpPr>
          <p:spPr>
            <a:xfrm>
              <a:off x="165494" y="3696179"/>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Getting Started with Development on AWS</a:t>
              </a:r>
            </a:p>
          </p:txBody>
        </p:sp>
      </p:grpSp>
      <p:cxnSp>
        <p:nvCxnSpPr>
          <p:cNvPr id="226" name="Straight Arrow Connector 225">
            <a:extLst>
              <a:ext uri="{FF2B5EF4-FFF2-40B4-BE49-F238E27FC236}">
                <a16:creationId xmlns:a16="http://schemas.microsoft.com/office/drawing/2014/main" id="{AA61BEBA-7771-48E6-9C39-C911C7966D86}"/>
              </a:ext>
              <a:ext uri="{C183D7F6-B498-43B3-948B-1728B52AA6E4}">
                <adec:decorative xmlns:adec="http://schemas.microsoft.com/office/drawing/2017/decorative" val="1"/>
              </a:ext>
            </a:extLst>
          </p:cNvPr>
          <p:cNvCxnSpPr>
            <a:stCxn id="216" idx="3"/>
            <a:endCxn id="219" idx="1"/>
          </p:cNvCxnSpPr>
          <p:nvPr/>
        </p:nvCxnSpPr>
        <p:spPr>
          <a:xfrm>
            <a:off x="8411687" y="2027964"/>
            <a:ext cx="426959"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nvGrpSpPr>
          <p:cNvPr id="218" name="Group 4">
            <a:extLst>
              <a:ext uri="{FF2B5EF4-FFF2-40B4-BE49-F238E27FC236}">
                <a16:creationId xmlns:a16="http://schemas.microsoft.com/office/drawing/2014/main" id="{D49A1125-5D90-42E2-BDE4-63DA2BFAD3C5}"/>
              </a:ext>
            </a:extLst>
          </p:cNvPr>
          <p:cNvGrpSpPr/>
          <p:nvPr/>
        </p:nvGrpSpPr>
        <p:grpSpPr>
          <a:xfrm>
            <a:off x="8838646" y="1344168"/>
            <a:ext cx="2102206" cy="1095276"/>
            <a:chOff x="2149512" y="3423863"/>
            <a:chExt cx="1737360" cy="1095276"/>
          </a:xfrm>
        </p:grpSpPr>
        <p:sp>
          <p:nvSpPr>
            <p:cNvPr id="220" name="TextBox 219">
              <a:extLst>
                <a:ext uri="{FF2B5EF4-FFF2-40B4-BE49-F238E27FC236}">
                  <a16:creationId xmlns:a16="http://schemas.microsoft.com/office/drawing/2014/main" id="{CAA503D7-A93A-450C-BC8A-DB2D1DA1FACE}"/>
                </a:ext>
              </a:extLst>
            </p:cNvPr>
            <p:cNvSpPr txBox="1"/>
            <p:nvPr/>
          </p:nvSpPr>
          <p:spPr>
            <a:xfrm>
              <a:off x="2149512" y="3423863"/>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4</a:t>
              </a:r>
            </a:p>
          </p:txBody>
        </p:sp>
        <p:sp>
          <p:nvSpPr>
            <p:cNvPr id="219" name="Rectangle 218">
              <a:extLst>
                <a:ext uri="{FF2B5EF4-FFF2-40B4-BE49-F238E27FC236}">
                  <a16:creationId xmlns:a16="http://schemas.microsoft.com/office/drawing/2014/main" id="{F68C5088-2163-48AB-B31E-1AD1AB02052E}"/>
                </a:ext>
              </a:extLst>
            </p:cNvPr>
            <p:cNvSpPr/>
            <p:nvPr/>
          </p:nvSpPr>
          <p:spPr>
            <a:xfrm>
              <a:off x="2149512" y="3696179"/>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Getting Started with Permissions</a:t>
              </a:r>
            </a:p>
          </p:txBody>
        </p:sp>
      </p:grpSp>
      <p:cxnSp>
        <p:nvCxnSpPr>
          <p:cNvPr id="227" name="Elbow Connector 183">
            <a:extLst>
              <a:ext uri="{FF2B5EF4-FFF2-40B4-BE49-F238E27FC236}">
                <a16:creationId xmlns:a16="http://schemas.microsoft.com/office/drawing/2014/main" id="{D50AC694-0A76-406F-A442-EC22E7FBBDE6}"/>
              </a:ext>
              <a:ext uri="{C183D7F6-B498-43B3-948B-1728B52AA6E4}">
                <adec:decorative xmlns:adec="http://schemas.microsoft.com/office/drawing/2017/decorative" val="1"/>
              </a:ext>
            </a:extLst>
          </p:cNvPr>
          <p:cNvCxnSpPr>
            <a:stCxn id="219" idx="2"/>
            <a:endCxn id="223" idx="0"/>
          </p:cNvCxnSpPr>
          <p:nvPr/>
        </p:nvCxnSpPr>
        <p:spPr>
          <a:xfrm rot="5400000">
            <a:off x="4804559" y="-1045842"/>
            <a:ext cx="1599904" cy="8570477"/>
          </a:xfrm>
          <a:prstGeom prst="bentConnector3">
            <a:avLst>
              <a:gd name="adj1" fmla="val 16422"/>
            </a:avLst>
          </a:prstGeom>
          <a:ln w="12700">
            <a:headEnd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221" name="Group 5">
            <a:extLst>
              <a:ext uri="{FF2B5EF4-FFF2-40B4-BE49-F238E27FC236}">
                <a16:creationId xmlns:a16="http://schemas.microsoft.com/office/drawing/2014/main" id="{75CCFDFE-80B4-49CA-9DC5-562F1330D690}"/>
              </a:ext>
            </a:extLst>
          </p:cNvPr>
          <p:cNvGrpSpPr/>
          <p:nvPr/>
        </p:nvGrpSpPr>
        <p:grpSpPr>
          <a:xfrm>
            <a:off x="268169" y="4039348"/>
            <a:ext cx="2102206" cy="1086109"/>
            <a:chOff x="2226219" y="5325298"/>
            <a:chExt cx="1737360" cy="1086109"/>
          </a:xfrm>
        </p:grpSpPr>
        <p:sp>
          <p:nvSpPr>
            <p:cNvPr id="223" name="TextBox 222">
              <a:extLst>
                <a:ext uri="{FF2B5EF4-FFF2-40B4-BE49-F238E27FC236}">
                  <a16:creationId xmlns:a16="http://schemas.microsoft.com/office/drawing/2014/main" id="{E1EA888E-7551-42CE-84F4-49FF6131FF7D}"/>
                </a:ext>
              </a:extLst>
            </p:cNvPr>
            <p:cNvSpPr txBox="1"/>
            <p:nvPr/>
          </p:nvSpPr>
          <p:spPr>
            <a:xfrm>
              <a:off x="2226219" y="5325298"/>
              <a:ext cx="1737360" cy="274320"/>
            </a:xfrm>
            <a:prstGeom prst="rect">
              <a:avLst/>
            </a:prstGeom>
            <a:solidFill>
              <a:srgbClr val="36C2B4"/>
            </a:solidFill>
            <a:ln w="12700">
              <a:solidFill>
                <a:srgbClr val="26226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Lab 1</a:t>
              </a:r>
            </a:p>
          </p:txBody>
        </p:sp>
        <p:sp>
          <p:nvSpPr>
            <p:cNvPr id="222" name="Rectangle 221">
              <a:extLst>
                <a:ext uri="{FF2B5EF4-FFF2-40B4-BE49-F238E27FC236}">
                  <a16:creationId xmlns:a16="http://schemas.microsoft.com/office/drawing/2014/main" id="{9277C3F2-1DEF-4617-9D65-0A5913C10372}"/>
                </a:ext>
              </a:extLst>
            </p:cNvPr>
            <p:cNvSpPr/>
            <p:nvPr/>
          </p:nvSpPr>
          <p:spPr>
            <a:xfrm>
              <a:off x="2226219" y="5588447"/>
              <a:ext cx="1737360" cy="822960"/>
            </a:xfrm>
            <a:prstGeom prst="rect">
              <a:avLst/>
            </a:prstGeom>
            <a:solidFill>
              <a:schemeClr val="bg2"/>
            </a:solidFill>
            <a:ln w="12700">
              <a:solidFill>
                <a:srgbClr val="26226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Configure the Development Environment</a:t>
              </a:r>
            </a:p>
          </p:txBody>
        </p:sp>
      </p:grpSp>
      <p:grpSp>
        <p:nvGrpSpPr>
          <p:cNvPr id="8" name="justGraphic-LabArchitecture">
            <a:extLst>
              <a:ext uri="{FF2B5EF4-FFF2-40B4-BE49-F238E27FC236}">
                <a16:creationId xmlns:a16="http://schemas.microsoft.com/office/drawing/2014/main" id="{486ED201-DB01-4275-B6D4-6A078D927BB0}"/>
              </a:ext>
              <a:ext uri="{C183D7F6-B498-43B3-948B-1728B52AA6E4}">
                <adec:decorative xmlns:adec="http://schemas.microsoft.com/office/drawing/2017/decorative" val="1"/>
              </a:ext>
            </a:extLst>
          </p:cNvPr>
          <p:cNvGrpSpPr/>
          <p:nvPr/>
        </p:nvGrpSpPr>
        <p:grpSpPr>
          <a:xfrm>
            <a:off x="2172130" y="2915614"/>
            <a:ext cx="9548827" cy="3620509"/>
            <a:chOff x="2172130" y="2915614"/>
            <a:chExt cx="9548827" cy="3620509"/>
          </a:xfrm>
        </p:grpSpPr>
        <p:sp>
          <p:nvSpPr>
            <p:cNvPr id="195" name="TextBox 9">
              <a:extLst>
                <a:ext uri="{FF2B5EF4-FFF2-40B4-BE49-F238E27FC236}">
                  <a16:creationId xmlns:a16="http://schemas.microsoft.com/office/drawing/2014/main" id="{C6E180F0-83E3-476B-A59A-F1F86DE2A07A}"/>
                </a:ext>
              </a:extLst>
            </p:cNvPr>
            <p:cNvSpPr txBox="1">
              <a:spLocks noChangeArrowheads="1"/>
            </p:cNvSpPr>
            <p:nvPr/>
          </p:nvSpPr>
          <p:spPr bwMode="auto">
            <a:xfrm>
              <a:off x="7145901" y="4130457"/>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IntelliJ IDEA</a:t>
              </a:r>
            </a:p>
          </p:txBody>
        </p:sp>
        <p:cxnSp>
          <p:nvCxnSpPr>
            <p:cNvPr id="196" name="Elbow Connector 152">
              <a:extLst>
                <a:ext uri="{FF2B5EF4-FFF2-40B4-BE49-F238E27FC236}">
                  <a16:creationId xmlns:a16="http://schemas.microsoft.com/office/drawing/2014/main" id="{8CCA0D67-F881-425F-A0ED-5B62B40138FA}"/>
                </a:ext>
              </a:extLst>
            </p:cNvPr>
            <p:cNvCxnSpPr>
              <a:endCxn id="200" idx="1"/>
            </p:cNvCxnSpPr>
            <p:nvPr/>
          </p:nvCxnSpPr>
          <p:spPr>
            <a:xfrm flipV="1">
              <a:off x="8867444" y="3283950"/>
              <a:ext cx="1190748" cy="1209254"/>
            </a:xfrm>
            <a:prstGeom prst="bentConnector3">
              <a:avLst>
                <a:gd name="adj1" fmla="val 24615"/>
              </a:avLst>
            </a:prstGeom>
            <a:ln w="12700">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F64160B-B7DA-49E5-A78B-C63C9643977F}"/>
                </a:ext>
              </a:extLst>
            </p:cNvPr>
            <p:cNvSpPr txBox="1"/>
            <p:nvPr/>
          </p:nvSpPr>
          <p:spPr>
            <a:xfrm>
              <a:off x="2704881" y="4864316"/>
              <a:ext cx="733941" cy="338554"/>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You</a:t>
              </a:r>
            </a:p>
          </p:txBody>
        </p:sp>
        <p:pic>
          <p:nvPicPr>
            <p:cNvPr id="198" name="Graphic 22">
              <a:extLst>
                <a:ext uri="{FF2B5EF4-FFF2-40B4-BE49-F238E27FC236}">
                  <a16:creationId xmlns:a16="http://schemas.microsoft.com/office/drawing/2014/main" id="{2ECE8D68-7DF6-41D4-8F64-8B8E2209611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836902" y="434745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a:extLst>
                <a:ext uri="{FF2B5EF4-FFF2-40B4-BE49-F238E27FC236}">
                  <a16:creationId xmlns:a16="http://schemas.microsoft.com/office/drawing/2014/main" id="{32F9DCAB-8C84-497A-B926-A8766906EA86}"/>
                </a:ext>
              </a:extLst>
            </p:cNvPr>
            <p:cNvGrpSpPr/>
            <p:nvPr/>
          </p:nvGrpSpPr>
          <p:grpSpPr>
            <a:xfrm>
              <a:off x="9102685" y="3055350"/>
              <a:ext cx="2618272" cy="1058838"/>
              <a:chOff x="9046805" y="3123930"/>
              <a:chExt cx="2618272" cy="1058838"/>
            </a:xfrm>
          </p:grpSpPr>
          <p:pic>
            <p:nvPicPr>
              <p:cNvPr id="200" name="Graphic 8">
                <a:extLst>
                  <a:ext uri="{FF2B5EF4-FFF2-40B4-BE49-F238E27FC236}">
                    <a16:creationId xmlns:a16="http://schemas.microsoft.com/office/drawing/2014/main" id="{9DF507BC-9431-4F05-AF9D-8E55E1A947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27341" y="312393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TextBox 9">
                <a:extLst>
                  <a:ext uri="{FF2B5EF4-FFF2-40B4-BE49-F238E27FC236}">
                    <a16:creationId xmlns:a16="http://schemas.microsoft.com/office/drawing/2014/main" id="{A4A43A1F-EFAC-439A-99CE-9C851B5F5B05}"/>
                  </a:ext>
                </a:extLst>
              </p:cNvPr>
              <p:cNvSpPr txBox="1">
                <a:spLocks noChangeArrowheads="1"/>
              </p:cNvSpPr>
              <p:nvPr/>
            </p:nvSpPr>
            <p:spPr bwMode="auto">
              <a:xfrm>
                <a:off x="9046805" y="3597993"/>
                <a:ext cx="26182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Simple Storage Service (Amazon S3)</a:t>
                </a:r>
              </a:p>
            </p:txBody>
          </p:sp>
        </p:grpSp>
        <p:grpSp>
          <p:nvGrpSpPr>
            <p:cNvPr id="202" name="Group 201">
              <a:extLst>
                <a:ext uri="{FF2B5EF4-FFF2-40B4-BE49-F238E27FC236}">
                  <a16:creationId xmlns:a16="http://schemas.microsoft.com/office/drawing/2014/main" id="{0BD15019-F9C3-4C3D-9CDD-77C98847ED5C}"/>
                </a:ext>
              </a:extLst>
            </p:cNvPr>
            <p:cNvGrpSpPr/>
            <p:nvPr/>
          </p:nvGrpSpPr>
          <p:grpSpPr>
            <a:xfrm>
              <a:off x="9139042" y="4350022"/>
              <a:ext cx="2519437" cy="812617"/>
              <a:chOff x="9083162" y="4309110"/>
              <a:chExt cx="2519437" cy="812617"/>
            </a:xfrm>
          </p:grpSpPr>
          <p:sp>
            <p:nvSpPr>
              <p:cNvPr id="203" name="TextBox 202">
                <a:extLst>
                  <a:ext uri="{FF2B5EF4-FFF2-40B4-BE49-F238E27FC236}">
                    <a16:creationId xmlns:a16="http://schemas.microsoft.com/office/drawing/2014/main" id="{1E65FE8B-0DDA-4750-88C3-929B5598EC8A}"/>
                  </a:ext>
                </a:extLst>
              </p:cNvPr>
              <p:cNvSpPr txBox="1"/>
              <p:nvPr/>
            </p:nvSpPr>
            <p:spPr>
              <a:xfrm>
                <a:off x="9083162" y="4783173"/>
                <a:ext cx="2519437" cy="338554"/>
              </a:xfrm>
              <a:prstGeom prst="rect">
                <a:avLst/>
              </a:prstGeom>
              <a:noFill/>
            </p:spPr>
            <p:txBody>
              <a:bodyPr wrap="square" rtlCol="0">
                <a:spAutoFit/>
              </a:bodyPr>
              <a:lstStyle/>
              <a:p>
                <a:pPr algn="ctr"/>
                <a:r>
                  <a:rPr lang="en-US" altLang="en-US" sz="1600" dirty="0">
                    <a:ea typeface="Amazon Ember" panose="020B0603020204020204" pitchFamily="34" charset="0"/>
                    <a:cs typeface="Amazon Ember Light" panose="020B0403020204020204" pitchFamily="34" charset="0"/>
                  </a:rPr>
                  <a:t>IAM</a:t>
                </a:r>
              </a:p>
            </p:txBody>
          </p:sp>
          <p:pic>
            <p:nvPicPr>
              <p:cNvPr id="204" name="Graphic 19">
                <a:extLst>
                  <a:ext uri="{FF2B5EF4-FFF2-40B4-BE49-F238E27FC236}">
                    <a16:creationId xmlns:a16="http://schemas.microsoft.com/office/drawing/2014/main" id="{47784E42-2778-48AA-9ACC-67695B0A775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4280" y="430911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5" name="Elbow Connector 161">
              <a:extLst>
                <a:ext uri="{FF2B5EF4-FFF2-40B4-BE49-F238E27FC236}">
                  <a16:creationId xmlns:a16="http://schemas.microsoft.com/office/drawing/2014/main" id="{7AA5A947-FC51-4AFE-8CB3-FC007EDEDA12}"/>
                </a:ext>
              </a:extLst>
            </p:cNvPr>
            <p:cNvCxnSpPr>
              <a:cxnSpLocks/>
            </p:cNvCxnSpPr>
            <p:nvPr/>
          </p:nvCxnSpPr>
          <p:spPr>
            <a:xfrm>
              <a:off x="8853999" y="4493204"/>
              <a:ext cx="1291306" cy="1380090"/>
            </a:xfrm>
            <a:prstGeom prst="bentConnector3">
              <a:avLst>
                <a:gd name="adj1" fmla="val 24161"/>
              </a:avLst>
            </a:prstGeom>
            <a:ln w="12700">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2BAC872A-39DC-4826-BC5B-CD254D89FB1A}"/>
                </a:ext>
              </a:extLst>
            </p:cNvPr>
            <p:cNvSpPr/>
            <p:nvPr/>
          </p:nvSpPr>
          <p:spPr>
            <a:xfrm>
              <a:off x="4204383" y="2915614"/>
              <a:ext cx="7338917" cy="357726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207" name="Graphic 20">
              <a:extLst>
                <a:ext uri="{FF2B5EF4-FFF2-40B4-BE49-F238E27FC236}">
                  <a16:creationId xmlns:a16="http://schemas.microsoft.com/office/drawing/2014/main" id="{1A564C7E-AFB4-47C2-9005-E09AE22276B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04383" y="292808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 name="TextBox 207">
              <a:extLst>
                <a:ext uri="{FF2B5EF4-FFF2-40B4-BE49-F238E27FC236}">
                  <a16:creationId xmlns:a16="http://schemas.microsoft.com/office/drawing/2014/main" id="{7887B4F8-163B-4BDB-9777-B9B76C5C4194}"/>
                </a:ext>
              </a:extLst>
            </p:cNvPr>
            <p:cNvSpPr txBox="1"/>
            <p:nvPr/>
          </p:nvSpPr>
          <p:spPr>
            <a:xfrm>
              <a:off x="2172130" y="3320895"/>
              <a:ext cx="1913810" cy="994319"/>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Connect by using Guacamole, SSH, or Remote Desktop.</a:t>
              </a:r>
            </a:p>
          </p:txBody>
        </p:sp>
        <p:cxnSp>
          <p:nvCxnSpPr>
            <p:cNvPr id="228" name="Straight Arrow Connector 227">
              <a:extLst>
                <a:ext uri="{FF2B5EF4-FFF2-40B4-BE49-F238E27FC236}">
                  <a16:creationId xmlns:a16="http://schemas.microsoft.com/office/drawing/2014/main" id="{78DE10B6-689E-4B91-9061-4945D4760CD2}"/>
                </a:ext>
              </a:extLst>
            </p:cNvPr>
            <p:cNvCxnSpPr>
              <a:cxnSpLocks/>
            </p:cNvCxnSpPr>
            <p:nvPr/>
          </p:nvCxnSpPr>
          <p:spPr>
            <a:xfrm>
              <a:off x="2373928" y="4582402"/>
              <a:ext cx="493970" cy="0"/>
            </a:xfrm>
            <a:prstGeom prst="straightConnector1">
              <a:avLst/>
            </a:prstGeom>
            <a:ln w="12700">
              <a:headEnd w="med" len="sm"/>
              <a:tailEnd type="arrow" w="med" len="sm"/>
            </a:ln>
          </p:spPr>
          <p:style>
            <a:lnRef idx="1">
              <a:schemeClr val="accent1"/>
            </a:lnRef>
            <a:fillRef idx="0">
              <a:schemeClr val="accent1"/>
            </a:fillRef>
            <a:effectRef idx="0">
              <a:schemeClr val="accent1"/>
            </a:effectRef>
            <a:fontRef idx="minor">
              <a:schemeClr val="tx1"/>
            </a:fontRef>
          </p:style>
        </p:cxnSp>
        <p:pic>
          <p:nvPicPr>
            <p:cNvPr id="229" name="Graphic 23">
              <a:extLst>
                <a:ext uri="{FF2B5EF4-FFF2-40B4-BE49-F238E27FC236}">
                  <a16:creationId xmlns:a16="http://schemas.microsoft.com/office/drawing/2014/main" id="{F84CF6BA-B540-4FFD-BC7C-37EA8EC102C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53734" y="342434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 name="Rectangle 229">
              <a:extLst>
                <a:ext uri="{FF2B5EF4-FFF2-40B4-BE49-F238E27FC236}">
                  <a16:creationId xmlns:a16="http://schemas.microsoft.com/office/drawing/2014/main" id="{D9289C53-60D1-4C07-A90B-D62DDCF8ABB6}"/>
                </a:ext>
              </a:extLst>
            </p:cNvPr>
            <p:cNvSpPr/>
            <p:nvPr/>
          </p:nvSpPr>
          <p:spPr>
            <a:xfrm>
              <a:off x="4654984" y="3414285"/>
              <a:ext cx="3976809" cy="2315981"/>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ln w="0"/>
                  <a:solidFill>
                    <a:srgbClr val="D86613"/>
                  </a:solidFill>
                  <a:cs typeface="Amazon Ember Light" panose="020B0403020204020204" pitchFamily="34" charset="0"/>
                </a:rPr>
                <a:t>EC2 instance contents</a:t>
              </a:r>
            </a:p>
          </p:txBody>
        </p:sp>
        <p:pic>
          <p:nvPicPr>
            <p:cNvPr id="231" name="Graphic 21">
              <a:extLst>
                <a:ext uri="{FF2B5EF4-FFF2-40B4-BE49-F238E27FC236}">
                  <a16:creationId xmlns:a16="http://schemas.microsoft.com/office/drawing/2014/main" id="{7B975668-D596-4430-80CD-22C2D6094FA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84471" y="564469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TextBox 12">
              <a:extLst>
                <a:ext uri="{FF2B5EF4-FFF2-40B4-BE49-F238E27FC236}">
                  <a16:creationId xmlns:a16="http://schemas.microsoft.com/office/drawing/2014/main" id="{94E19690-1E1B-45ED-B073-3FAA8082ACB6}"/>
                </a:ext>
              </a:extLst>
            </p:cNvPr>
            <p:cNvSpPr txBox="1">
              <a:spLocks noChangeArrowheads="1"/>
            </p:cNvSpPr>
            <p:nvPr/>
          </p:nvSpPr>
          <p:spPr bwMode="auto">
            <a:xfrm>
              <a:off x="9273246" y="6067000"/>
              <a:ext cx="227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CloudFormation</a:t>
              </a:r>
            </a:p>
          </p:txBody>
        </p:sp>
        <p:pic>
          <p:nvPicPr>
            <p:cNvPr id="233" name="Graphic 17">
              <a:extLst>
                <a:ext uri="{FF2B5EF4-FFF2-40B4-BE49-F238E27FC236}">
                  <a16:creationId xmlns:a16="http://schemas.microsoft.com/office/drawing/2014/main" id="{C6FCF4F0-2E7F-475F-80A9-0F45053F92B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35214" y="57752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 name="TextBox 9">
              <a:extLst>
                <a:ext uri="{FF2B5EF4-FFF2-40B4-BE49-F238E27FC236}">
                  <a16:creationId xmlns:a16="http://schemas.microsoft.com/office/drawing/2014/main" id="{D0A92924-1142-4E25-B2B6-70C3AFF7049A}"/>
                </a:ext>
              </a:extLst>
            </p:cNvPr>
            <p:cNvSpPr txBox="1">
              <a:spLocks noChangeArrowheads="1"/>
            </p:cNvSpPr>
            <p:nvPr/>
          </p:nvSpPr>
          <p:spPr bwMode="auto">
            <a:xfrm>
              <a:off x="5851060" y="6197569"/>
              <a:ext cx="1425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Cloud9</a:t>
              </a:r>
            </a:p>
          </p:txBody>
        </p:sp>
        <p:sp>
          <p:nvSpPr>
            <p:cNvPr id="235" name="TextBox 29">
              <a:extLst>
                <a:ext uri="{FF2B5EF4-FFF2-40B4-BE49-F238E27FC236}">
                  <a16:creationId xmlns:a16="http://schemas.microsoft.com/office/drawing/2014/main" id="{B1E52B1B-21F1-49D6-ACB7-AFFFA55B92BA}"/>
                </a:ext>
              </a:extLst>
            </p:cNvPr>
            <p:cNvSpPr txBox="1">
              <a:spLocks noChangeArrowheads="1"/>
            </p:cNvSpPr>
            <p:nvPr/>
          </p:nvSpPr>
          <p:spPr bwMode="auto">
            <a:xfrm>
              <a:off x="4721583" y="4130457"/>
              <a:ext cx="977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IAM role</a:t>
              </a:r>
            </a:p>
          </p:txBody>
        </p:sp>
        <p:pic>
          <p:nvPicPr>
            <p:cNvPr id="236" name="Graphic 49">
              <a:extLst>
                <a:ext uri="{FF2B5EF4-FFF2-40B4-BE49-F238E27FC236}">
                  <a16:creationId xmlns:a16="http://schemas.microsoft.com/office/drawing/2014/main" id="{DFD9F561-6A01-4DF9-9014-2E6EF1764C0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81541" y="374510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 name="Graphic 41">
              <a:extLst>
                <a:ext uri="{FF2B5EF4-FFF2-40B4-BE49-F238E27FC236}">
                  <a16:creationId xmlns:a16="http://schemas.microsoft.com/office/drawing/2014/main" id="{DAF11C4D-A3FF-42E1-9B9E-7EDD67FDF1F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57374" y="451551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TextBox 29">
              <a:extLst>
                <a:ext uri="{FF2B5EF4-FFF2-40B4-BE49-F238E27FC236}">
                  <a16:creationId xmlns:a16="http://schemas.microsoft.com/office/drawing/2014/main" id="{AC57986F-2600-4F7B-99FE-2D0E3C10A115}"/>
                </a:ext>
              </a:extLst>
            </p:cNvPr>
            <p:cNvSpPr txBox="1">
              <a:spLocks noChangeArrowheads="1"/>
            </p:cNvSpPr>
            <p:nvPr/>
          </p:nvSpPr>
          <p:spPr bwMode="auto">
            <a:xfrm>
              <a:off x="7165926" y="4944266"/>
              <a:ext cx="16400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latin typeface="+mn-lt"/>
                  <a:ea typeface="Amazon Ember Light" panose="020B0403020204020204" pitchFamily="34" charset="0"/>
                  <a:cs typeface="Amazon Ember Light" panose="020B0403020204020204" pitchFamily="34" charset="0"/>
                </a:rPr>
                <a:t>AWS Security Token Service (AWS STS)</a:t>
              </a:r>
            </a:p>
          </p:txBody>
        </p:sp>
        <p:pic>
          <p:nvPicPr>
            <p:cNvPr id="239" name="Graphic 22">
              <a:extLst>
                <a:ext uri="{FF2B5EF4-FFF2-40B4-BE49-F238E27FC236}">
                  <a16:creationId xmlns:a16="http://schemas.microsoft.com/office/drawing/2014/main" id="{55A752CB-FC89-49D2-A3B4-FE3BE65D2C1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981541" y="45160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 name="TextBox 9">
              <a:extLst>
                <a:ext uri="{FF2B5EF4-FFF2-40B4-BE49-F238E27FC236}">
                  <a16:creationId xmlns:a16="http://schemas.microsoft.com/office/drawing/2014/main" id="{50AD8857-4412-4DC3-B44B-4F1445BE16F1}"/>
                </a:ext>
              </a:extLst>
            </p:cNvPr>
            <p:cNvSpPr txBox="1">
              <a:spLocks noChangeArrowheads="1"/>
            </p:cNvSpPr>
            <p:nvPr/>
          </p:nvSpPr>
          <p:spPr bwMode="auto">
            <a:xfrm>
              <a:off x="4497387" y="4944266"/>
              <a:ext cx="1425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Tools and SDKs</a:t>
              </a:r>
            </a:p>
          </p:txBody>
        </p:sp>
        <p:pic>
          <p:nvPicPr>
            <p:cNvPr id="241" name="Graphic 18">
              <a:extLst>
                <a:ext uri="{FF2B5EF4-FFF2-40B4-BE49-F238E27FC236}">
                  <a16:creationId xmlns:a16="http://schemas.microsoft.com/office/drawing/2014/main" id="{0FB7CAB4-69F6-4384-9109-A59E5790B03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93699" y="45160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TextBox 9">
              <a:extLst>
                <a:ext uri="{FF2B5EF4-FFF2-40B4-BE49-F238E27FC236}">
                  <a16:creationId xmlns:a16="http://schemas.microsoft.com/office/drawing/2014/main" id="{1D57071A-908F-4442-8CA7-B7DD0A7C9D82}"/>
                </a:ext>
              </a:extLst>
            </p:cNvPr>
            <p:cNvSpPr txBox="1">
              <a:spLocks noChangeArrowheads="1"/>
            </p:cNvSpPr>
            <p:nvPr/>
          </p:nvSpPr>
          <p:spPr bwMode="auto">
            <a:xfrm>
              <a:off x="5682226" y="4944266"/>
              <a:ext cx="16801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latin typeface="+mn-lt"/>
                  <a:ea typeface="Amazon Ember Light" panose="020B0403020204020204" pitchFamily="34" charset="0"/>
                  <a:cs typeface="Amazon Ember Light" panose="020B0403020204020204" pitchFamily="34" charset="0"/>
                </a:rPr>
                <a:t>AWS Command Line Interface (AWS CLI)</a:t>
              </a:r>
            </a:p>
          </p:txBody>
        </p:sp>
        <p:pic>
          <p:nvPicPr>
            <p:cNvPr id="243" name="Picture 242">
              <a:extLst>
                <a:ext uri="{FF2B5EF4-FFF2-40B4-BE49-F238E27FC236}">
                  <a16:creationId xmlns:a16="http://schemas.microsoft.com/office/drawing/2014/main" id="{D875564C-EE9E-4A7F-88C0-D037B3566386}"/>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57374" y="3745106"/>
              <a:ext cx="457200" cy="457200"/>
            </a:xfrm>
            <a:prstGeom prst="rect">
              <a:avLst/>
            </a:prstGeom>
          </p:spPr>
        </p:pic>
        <p:pic>
          <p:nvPicPr>
            <p:cNvPr id="244" name="Picture 243">
              <a:extLst>
                <a:ext uri="{FF2B5EF4-FFF2-40B4-BE49-F238E27FC236}">
                  <a16:creationId xmlns:a16="http://schemas.microsoft.com/office/drawing/2014/main" id="{577C1420-0648-4C43-8E35-83A34484AE8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30825" y="3745106"/>
              <a:ext cx="457200" cy="457200"/>
            </a:xfrm>
            <a:prstGeom prst="rect">
              <a:avLst/>
            </a:prstGeom>
          </p:spPr>
        </p:pic>
        <p:sp>
          <p:nvSpPr>
            <p:cNvPr id="245" name="TextBox 9">
              <a:extLst>
                <a:ext uri="{FF2B5EF4-FFF2-40B4-BE49-F238E27FC236}">
                  <a16:creationId xmlns:a16="http://schemas.microsoft.com/office/drawing/2014/main" id="{96206F74-9D20-431E-95D5-724C186F13EC}"/>
                </a:ext>
              </a:extLst>
            </p:cNvPr>
            <p:cNvSpPr txBox="1">
              <a:spLocks noChangeArrowheads="1"/>
            </p:cNvSpPr>
            <p:nvPr/>
          </p:nvSpPr>
          <p:spPr bwMode="auto">
            <a:xfrm>
              <a:off x="5719352" y="4130457"/>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Visual Studio</a:t>
              </a:r>
            </a:p>
          </p:txBody>
        </p:sp>
        <p:cxnSp>
          <p:nvCxnSpPr>
            <p:cNvPr id="246" name="Straight Arrow Connector 245">
              <a:extLst>
                <a:ext uri="{FF2B5EF4-FFF2-40B4-BE49-F238E27FC236}">
                  <a16:creationId xmlns:a16="http://schemas.microsoft.com/office/drawing/2014/main" id="{CAECED60-8E0C-4206-AA07-2102F3258E7D}"/>
                </a:ext>
              </a:extLst>
            </p:cNvPr>
            <p:cNvCxnSpPr>
              <a:cxnSpLocks/>
            </p:cNvCxnSpPr>
            <p:nvPr/>
          </p:nvCxnSpPr>
          <p:spPr>
            <a:xfrm>
              <a:off x="8867444" y="4493204"/>
              <a:ext cx="1270344" cy="0"/>
            </a:xfrm>
            <a:prstGeom prst="straightConnector1">
              <a:avLst/>
            </a:prstGeom>
            <a:ln w="12700">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47" name="Elbow Connector 203">
              <a:extLst>
                <a:ext uri="{FF2B5EF4-FFF2-40B4-BE49-F238E27FC236}">
                  <a16:creationId xmlns:a16="http://schemas.microsoft.com/office/drawing/2014/main" id="{4468AEDA-7A6D-43AC-BEFA-FE396A8FB3F4}"/>
                </a:ext>
              </a:extLst>
            </p:cNvPr>
            <p:cNvCxnSpPr>
              <a:cxnSpLocks/>
              <a:stCxn id="198" idx="3"/>
            </p:cNvCxnSpPr>
            <p:nvPr/>
          </p:nvCxnSpPr>
          <p:spPr>
            <a:xfrm flipV="1">
              <a:off x="3306802" y="3906465"/>
              <a:ext cx="1346932" cy="675937"/>
            </a:xfrm>
            <a:prstGeom prst="bentConnector3">
              <a:avLst>
                <a:gd name="adj1" fmla="val 79916"/>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8" name="Elbow Connector 204">
              <a:extLst>
                <a:ext uri="{FF2B5EF4-FFF2-40B4-BE49-F238E27FC236}">
                  <a16:creationId xmlns:a16="http://schemas.microsoft.com/office/drawing/2014/main" id="{2ADF957C-DA5E-4670-BA73-F716F95C6A25}"/>
                </a:ext>
              </a:extLst>
            </p:cNvPr>
            <p:cNvCxnSpPr>
              <a:cxnSpLocks/>
              <a:stCxn id="198" idx="3"/>
            </p:cNvCxnSpPr>
            <p:nvPr/>
          </p:nvCxnSpPr>
          <p:spPr>
            <a:xfrm>
              <a:off x="3306802" y="4582402"/>
              <a:ext cx="3183392" cy="1290892"/>
            </a:xfrm>
            <a:prstGeom prst="bentConnector3">
              <a:avLst>
                <a:gd name="adj1" fmla="val 33934"/>
              </a:avLst>
            </a:prstGeom>
            <a:ln w="12700">
              <a:headEnd type="arrow"/>
              <a:tailEnd type="arrow" w="med" len="sm"/>
            </a:ln>
          </p:spPr>
          <p:style>
            <a:lnRef idx="1">
              <a:schemeClr val="accent1"/>
            </a:lnRef>
            <a:fillRef idx="0">
              <a:schemeClr val="accent1"/>
            </a:fillRef>
            <a:effectRef idx="0">
              <a:schemeClr val="accent1"/>
            </a:effectRef>
            <a:fontRef idx="minor">
              <a:schemeClr val="tx1"/>
            </a:fontRef>
          </p:style>
        </p:cxnSp>
        <p:cxnSp>
          <p:nvCxnSpPr>
            <p:cNvPr id="249" name="Elbow Connector 205">
              <a:extLst>
                <a:ext uri="{FF2B5EF4-FFF2-40B4-BE49-F238E27FC236}">
                  <a16:creationId xmlns:a16="http://schemas.microsoft.com/office/drawing/2014/main" id="{8CA83C47-29B1-48EE-9CE4-50D55408572B}"/>
                </a:ext>
              </a:extLst>
            </p:cNvPr>
            <p:cNvCxnSpPr>
              <a:cxnSpLocks/>
            </p:cNvCxnSpPr>
            <p:nvPr/>
          </p:nvCxnSpPr>
          <p:spPr>
            <a:xfrm flipV="1">
              <a:off x="6792414" y="3852915"/>
              <a:ext cx="1839379" cy="2020589"/>
            </a:xfrm>
            <a:prstGeom prst="bentConnector3">
              <a:avLst>
                <a:gd name="adj1" fmla="val 112428"/>
              </a:avLst>
            </a:prstGeom>
            <a:ln w="12700">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3510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8</a:t>
            </a:fld>
            <a:endParaRPr lang="en-US" dirty="0"/>
          </a:p>
        </p:txBody>
      </p:sp>
      <p:sp>
        <p:nvSpPr>
          <p:cNvPr id="2" name="Title 1"/>
          <p:cNvSpPr>
            <a:spLocks noGrp="1"/>
          </p:cNvSpPr>
          <p:nvPr>
            <p:ph type="title"/>
          </p:nvPr>
        </p:nvSpPr>
        <p:spPr/>
        <p:txBody>
          <a:bodyPr/>
          <a:lstStyle/>
          <a:p>
            <a:r>
              <a:rPr lang="en-US" dirty="0"/>
              <a:t>Day 1: Agenda, afternoon</a:t>
            </a:r>
          </a:p>
        </p:txBody>
      </p:sp>
      <p:grpSp>
        <p:nvGrpSpPr>
          <p:cNvPr id="8" name="Group 1">
            <a:extLst>
              <a:ext uri="{FF2B5EF4-FFF2-40B4-BE49-F238E27FC236}">
                <a16:creationId xmlns:a16="http://schemas.microsoft.com/office/drawing/2014/main" id="{023E5032-806A-401B-A65C-CFB02909122B}"/>
              </a:ext>
            </a:extLst>
          </p:cNvPr>
          <p:cNvGrpSpPr/>
          <p:nvPr/>
        </p:nvGrpSpPr>
        <p:grpSpPr>
          <a:xfrm>
            <a:off x="2412688" y="1344168"/>
            <a:ext cx="2102206" cy="1085869"/>
            <a:chOff x="2595111" y="1695430"/>
            <a:chExt cx="1737360" cy="1085869"/>
          </a:xfrm>
        </p:grpSpPr>
        <p:sp>
          <p:nvSpPr>
            <p:cNvPr id="10" name="TextBox 29">
              <a:extLst>
                <a:ext uri="{FF2B5EF4-FFF2-40B4-BE49-F238E27FC236}">
                  <a16:creationId xmlns:a16="http://schemas.microsoft.com/office/drawing/2014/main" id="{C6C86C9F-9943-4DBF-9688-1AF011B05438}"/>
                </a:ext>
              </a:extLst>
            </p:cNvPr>
            <p:cNvSpPr txBox="1"/>
            <p:nvPr/>
          </p:nvSpPr>
          <p:spPr>
            <a:xfrm>
              <a:off x="2595111" y="1695430"/>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5</a:t>
              </a:r>
            </a:p>
          </p:txBody>
        </p:sp>
        <p:sp>
          <p:nvSpPr>
            <p:cNvPr id="9" name="Rectangle 27">
              <a:extLst>
                <a:ext uri="{FF2B5EF4-FFF2-40B4-BE49-F238E27FC236}">
                  <a16:creationId xmlns:a16="http://schemas.microsoft.com/office/drawing/2014/main" id="{C7BB75F6-5EAF-4B4F-89BE-28D0FF97C440}"/>
                </a:ext>
              </a:extLst>
            </p:cNvPr>
            <p:cNvSpPr/>
            <p:nvPr/>
          </p:nvSpPr>
          <p:spPr>
            <a:xfrm>
              <a:off x="2595111" y="1974602"/>
              <a:ext cx="1737360" cy="806697"/>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Getting Started with Storage</a:t>
              </a:r>
            </a:p>
          </p:txBody>
        </p:sp>
      </p:grpSp>
      <p:cxnSp>
        <p:nvCxnSpPr>
          <p:cNvPr id="35" name="Straight Arrow Connector 34">
            <a:extLst>
              <a:ext uri="{FF2B5EF4-FFF2-40B4-BE49-F238E27FC236}">
                <a16:creationId xmlns:a16="http://schemas.microsoft.com/office/drawing/2014/main" id="{F3B2BB12-C595-40F6-BE15-7A9DACF8829F}"/>
              </a:ext>
              <a:ext uri="{C183D7F6-B498-43B3-948B-1728B52AA6E4}">
                <adec:decorative xmlns:adec="http://schemas.microsoft.com/office/drawing/2017/decorative" val="1"/>
              </a:ext>
            </a:extLst>
          </p:cNvPr>
          <p:cNvCxnSpPr>
            <a:stCxn id="9" idx="3"/>
            <a:endCxn id="12" idx="1"/>
          </p:cNvCxnSpPr>
          <p:nvPr/>
        </p:nvCxnSpPr>
        <p:spPr>
          <a:xfrm flipV="1">
            <a:off x="4514894" y="2024908"/>
            <a:ext cx="530003" cy="1781"/>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nvGrpSpPr>
          <p:cNvPr id="11" name="Group 2">
            <a:extLst>
              <a:ext uri="{FF2B5EF4-FFF2-40B4-BE49-F238E27FC236}">
                <a16:creationId xmlns:a16="http://schemas.microsoft.com/office/drawing/2014/main" id="{56573124-7547-4DFB-B5BB-83546BEF03DA}"/>
              </a:ext>
            </a:extLst>
          </p:cNvPr>
          <p:cNvGrpSpPr/>
          <p:nvPr/>
        </p:nvGrpSpPr>
        <p:grpSpPr>
          <a:xfrm>
            <a:off x="5044897" y="1344168"/>
            <a:ext cx="2102206" cy="1092219"/>
            <a:chOff x="5227320" y="1695430"/>
            <a:chExt cx="1737360" cy="1092219"/>
          </a:xfrm>
        </p:grpSpPr>
        <p:sp>
          <p:nvSpPr>
            <p:cNvPr id="13" name="TextBox 12">
              <a:extLst>
                <a:ext uri="{FF2B5EF4-FFF2-40B4-BE49-F238E27FC236}">
                  <a16:creationId xmlns:a16="http://schemas.microsoft.com/office/drawing/2014/main" id="{16521BAE-9FE0-4A99-B248-94D0BAC847BA}"/>
                </a:ext>
              </a:extLst>
            </p:cNvPr>
            <p:cNvSpPr txBox="1"/>
            <p:nvPr/>
          </p:nvSpPr>
          <p:spPr>
            <a:xfrm>
              <a:off x="5227320" y="1695430"/>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6</a:t>
              </a:r>
            </a:p>
          </p:txBody>
        </p:sp>
        <p:sp>
          <p:nvSpPr>
            <p:cNvPr id="12" name="Rectangle 11">
              <a:extLst>
                <a:ext uri="{FF2B5EF4-FFF2-40B4-BE49-F238E27FC236}">
                  <a16:creationId xmlns:a16="http://schemas.microsoft.com/office/drawing/2014/main" id="{CD8DFF82-2868-4C64-B5D4-D9D7A7BFE35C}"/>
                </a:ext>
              </a:extLst>
            </p:cNvPr>
            <p:cNvSpPr/>
            <p:nvPr/>
          </p:nvSpPr>
          <p:spPr>
            <a:xfrm>
              <a:off x="5227320" y="1964690"/>
              <a:ext cx="1737360" cy="822959"/>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Processing Your Storage Operations</a:t>
              </a:r>
            </a:p>
          </p:txBody>
        </p:sp>
      </p:grpSp>
      <p:cxnSp>
        <p:nvCxnSpPr>
          <p:cNvPr id="36" name="Straight Arrow Connector 35">
            <a:extLst>
              <a:ext uri="{FF2B5EF4-FFF2-40B4-BE49-F238E27FC236}">
                <a16:creationId xmlns:a16="http://schemas.microsoft.com/office/drawing/2014/main" id="{EA915648-2EE5-48BC-9239-BBFF79941124}"/>
              </a:ext>
              <a:ext uri="{C183D7F6-B498-43B3-948B-1728B52AA6E4}">
                <adec:decorative xmlns:adec="http://schemas.microsoft.com/office/drawing/2017/decorative" val="1"/>
              </a:ext>
            </a:extLst>
          </p:cNvPr>
          <p:cNvCxnSpPr>
            <a:stCxn id="12" idx="3"/>
            <a:endCxn id="16" idx="1"/>
          </p:cNvCxnSpPr>
          <p:nvPr/>
        </p:nvCxnSpPr>
        <p:spPr>
          <a:xfrm>
            <a:off x="7147103" y="2024908"/>
            <a:ext cx="530004" cy="4956"/>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nvGrpSpPr>
          <p:cNvPr id="14" name="Group 3">
            <a:extLst>
              <a:ext uri="{FF2B5EF4-FFF2-40B4-BE49-F238E27FC236}">
                <a16:creationId xmlns:a16="http://schemas.microsoft.com/office/drawing/2014/main" id="{C7D247AA-553C-4555-92BB-777775FE66E9}"/>
              </a:ext>
            </a:extLst>
          </p:cNvPr>
          <p:cNvGrpSpPr/>
          <p:nvPr/>
        </p:nvGrpSpPr>
        <p:grpSpPr>
          <a:xfrm>
            <a:off x="7677107" y="1356868"/>
            <a:ext cx="2102206" cy="1079520"/>
            <a:chOff x="7859530" y="1708130"/>
            <a:chExt cx="1737360" cy="1079520"/>
          </a:xfrm>
        </p:grpSpPr>
        <p:sp>
          <p:nvSpPr>
            <p:cNvPr id="17" name="TextBox 16">
              <a:extLst>
                <a:ext uri="{FF2B5EF4-FFF2-40B4-BE49-F238E27FC236}">
                  <a16:creationId xmlns:a16="http://schemas.microsoft.com/office/drawing/2014/main" id="{1C04D676-316B-4AA8-B7D0-490FCE8BDB9A}"/>
                </a:ext>
              </a:extLst>
            </p:cNvPr>
            <p:cNvSpPr txBox="1"/>
            <p:nvPr/>
          </p:nvSpPr>
          <p:spPr>
            <a:xfrm>
              <a:off x="7859530" y="1708130"/>
              <a:ext cx="1737360" cy="274320"/>
            </a:xfrm>
            <a:prstGeom prst="rect">
              <a:avLst/>
            </a:prstGeom>
            <a:solidFill>
              <a:srgbClr val="36C2B4"/>
            </a:solidFill>
            <a:ln w="12700">
              <a:solidFill>
                <a:srgbClr val="26226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Lab 2</a:t>
              </a:r>
            </a:p>
          </p:txBody>
        </p:sp>
        <p:sp>
          <p:nvSpPr>
            <p:cNvPr id="16" name="Rectangle 15">
              <a:extLst>
                <a:ext uri="{FF2B5EF4-FFF2-40B4-BE49-F238E27FC236}">
                  <a16:creationId xmlns:a16="http://schemas.microsoft.com/office/drawing/2014/main" id="{C87D5803-6236-4950-B50F-4C733214987F}"/>
                </a:ext>
              </a:extLst>
            </p:cNvPr>
            <p:cNvSpPr/>
            <p:nvPr/>
          </p:nvSpPr>
          <p:spPr>
            <a:xfrm>
              <a:off x="7859530" y="1974602"/>
              <a:ext cx="1737360" cy="813048"/>
            </a:xfrm>
            <a:prstGeom prst="rect">
              <a:avLst/>
            </a:prstGeom>
            <a:solidFill>
              <a:schemeClr val="bg2"/>
            </a:solidFill>
            <a:ln w="12700">
              <a:solidFill>
                <a:srgbClr val="26226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Develop Solutions Using Amazon S3</a:t>
              </a:r>
            </a:p>
          </p:txBody>
        </p:sp>
      </p:grpSp>
      <p:grpSp>
        <p:nvGrpSpPr>
          <p:cNvPr id="4" name="justGraphic-LabArchitectue">
            <a:extLst>
              <a:ext uri="{FF2B5EF4-FFF2-40B4-BE49-F238E27FC236}">
                <a16:creationId xmlns:a16="http://schemas.microsoft.com/office/drawing/2014/main" id="{472F63E4-C076-412E-A6A2-4E1A4C77B0DF}"/>
              </a:ext>
              <a:ext uri="{C183D7F6-B498-43B3-948B-1728B52AA6E4}">
                <adec:decorative xmlns:adec="http://schemas.microsoft.com/office/drawing/2017/decorative" val="1"/>
              </a:ext>
            </a:extLst>
          </p:cNvPr>
          <p:cNvGrpSpPr/>
          <p:nvPr/>
        </p:nvGrpSpPr>
        <p:grpSpPr>
          <a:xfrm>
            <a:off x="2215060" y="2436388"/>
            <a:ext cx="6513151" cy="3819447"/>
            <a:chOff x="2215060" y="2436388"/>
            <a:chExt cx="6513151" cy="3819447"/>
          </a:xfrm>
        </p:grpSpPr>
        <p:sp>
          <p:nvSpPr>
            <p:cNvPr id="18" name="Rectangle 17">
              <a:extLst>
                <a:ext uri="{FF2B5EF4-FFF2-40B4-BE49-F238E27FC236}">
                  <a16:creationId xmlns:a16="http://schemas.microsoft.com/office/drawing/2014/main" id="{A416FF7D-F7BE-4624-AFB5-32FA44997BB5}"/>
                </a:ext>
              </a:extLst>
            </p:cNvPr>
            <p:cNvSpPr/>
            <p:nvPr/>
          </p:nvSpPr>
          <p:spPr>
            <a:xfrm>
              <a:off x="5034618" y="3366286"/>
              <a:ext cx="2217834" cy="28895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9" name="Graphic 20">
              <a:extLst>
                <a:ext uri="{FF2B5EF4-FFF2-40B4-BE49-F238E27FC236}">
                  <a16:creationId xmlns:a16="http://schemas.microsoft.com/office/drawing/2014/main" id="{D4E14DDD-DEA4-4660-84CA-73F0894AC8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4617" y="337334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Graphic 14">
              <a:extLst>
                <a:ext uri="{FF2B5EF4-FFF2-40B4-BE49-F238E27FC236}">
                  <a16:creationId xmlns:a16="http://schemas.microsoft.com/office/drawing/2014/main" id="{4B15DC8E-E848-4E82-8230-B4480C4D3D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7947" y="448628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phic 43">
              <a:extLst>
                <a:ext uri="{FF2B5EF4-FFF2-40B4-BE49-F238E27FC236}">
                  <a16:creationId xmlns:a16="http://schemas.microsoft.com/office/drawing/2014/main" id="{3013D2D6-4E02-43BA-BFFA-6C1065C9D80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6292" y="447993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Graphic 22">
              <a:extLst>
                <a:ext uri="{FF2B5EF4-FFF2-40B4-BE49-F238E27FC236}">
                  <a16:creationId xmlns:a16="http://schemas.microsoft.com/office/drawing/2014/main" id="{54E82366-4CD9-40C7-8D8A-F467CC780236}"/>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2516685" y="447993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39">
              <a:extLst>
                <a:ext uri="{FF2B5EF4-FFF2-40B4-BE49-F238E27FC236}">
                  <a16:creationId xmlns:a16="http://schemas.microsoft.com/office/drawing/2014/main" id="{3BEFBC2A-CB46-4DAD-952C-5A1F0E18A84F}"/>
                </a:ext>
              </a:extLst>
            </p:cNvPr>
            <p:cNvSpPr txBox="1">
              <a:spLocks noChangeArrowheads="1"/>
            </p:cNvSpPr>
            <p:nvPr/>
          </p:nvSpPr>
          <p:spPr bwMode="auto">
            <a:xfrm>
              <a:off x="2215060" y="4926263"/>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You</a:t>
              </a:r>
            </a:p>
          </p:txBody>
        </p:sp>
        <p:sp>
          <p:nvSpPr>
            <p:cNvPr id="25" name="TextBox 39">
              <a:extLst>
                <a:ext uri="{FF2B5EF4-FFF2-40B4-BE49-F238E27FC236}">
                  <a16:creationId xmlns:a16="http://schemas.microsoft.com/office/drawing/2014/main" id="{547B5BC0-2040-42E1-AB76-E671DBC6DBA2}"/>
                </a:ext>
              </a:extLst>
            </p:cNvPr>
            <p:cNvSpPr txBox="1">
              <a:spLocks noChangeArrowheads="1"/>
            </p:cNvSpPr>
            <p:nvPr/>
          </p:nvSpPr>
          <p:spPr bwMode="auto">
            <a:xfrm>
              <a:off x="3255893" y="4953127"/>
              <a:ext cx="1770698" cy="89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solidFill>
                    <a:srgbClr val="000000"/>
                  </a:solidFill>
                  <a:latin typeface="+mn-lt"/>
                  <a:cs typeface="Amazon Ember Light" panose="020B0403020204020204" pitchFamily="34" charset="0"/>
                </a:rPr>
                <a:t>AWS Software Development Kits (AWS SDKs)</a:t>
              </a:r>
            </a:p>
          </p:txBody>
        </p:sp>
        <p:pic>
          <p:nvPicPr>
            <p:cNvPr id="26" name="Graphic 31">
              <a:extLst>
                <a:ext uri="{FF2B5EF4-FFF2-40B4-BE49-F238E27FC236}">
                  <a16:creationId xmlns:a16="http://schemas.microsoft.com/office/drawing/2014/main" id="{13F948C9-5867-465E-B034-1C1E7B0D89B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17947" y="550390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39">
              <a:extLst>
                <a:ext uri="{FF2B5EF4-FFF2-40B4-BE49-F238E27FC236}">
                  <a16:creationId xmlns:a16="http://schemas.microsoft.com/office/drawing/2014/main" id="{E1B000A5-524A-40C0-BD79-6BDEEB61A1FC}"/>
                </a:ext>
              </a:extLst>
            </p:cNvPr>
            <p:cNvSpPr txBox="1">
              <a:spLocks noChangeArrowheads="1"/>
            </p:cNvSpPr>
            <p:nvPr/>
          </p:nvSpPr>
          <p:spPr bwMode="auto">
            <a:xfrm>
              <a:off x="5609972" y="4937139"/>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Notes</a:t>
              </a:r>
            </a:p>
          </p:txBody>
        </p:sp>
        <p:pic>
          <p:nvPicPr>
            <p:cNvPr id="28" name="Graphic 31">
              <a:extLst>
                <a:ext uri="{FF2B5EF4-FFF2-40B4-BE49-F238E27FC236}">
                  <a16:creationId xmlns:a16="http://schemas.microsoft.com/office/drawing/2014/main" id="{F9FD16D7-216C-48C8-9A52-B5FB13634DD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17947" y="377691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12">
              <a:extLst>
                <a:ext uri="{FF2B5EF4-FFF2-40B4-BE49-F238E27FC236}">
                  <a16:creationId xmlns:a16="http://schemas.microsoft.com/office/drawing/2014/main" id="{A9059274-4FA6-46EF-98B6-E3E75D9041F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05376" y="549120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Arrow Connector 29">
              <a:extLst>
                <a:ext uri="{FF2B5EF4-FFF2-40B4-BE49-F238E27FC236}">
                  <a16:creationId xmlns:a16="http://schemas.microsoft.com/office/drawing/2014/main" id="{31E31507-98D6-44AA-B8EA-04B7C1A98224}"/>
                </a:ext>
              </a:extLst>
            </p:cNvPr>
            <p:cNvCxnSpPr>
              <a:stCxn id="23" idx="3"/>
              <a:endCxn id="22" idx="1"/>
            </p:cNvCxnSpPr>
            <p:nvPr/>
          </p:nvCxnSpPr>
          <p:spPr>
            <a:xfrm>
              <a:off x="2986585" y="4714889"/>
              <a:ext cx="919707" cy="0"/>
            </a:xfrm>
            <a:prstGeom prst="straightConnector1">
              <a:avLst/>
            </a:prstGeom>
            <a:ln w="12700">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C0A79CB-87B7-459F-9D7E-9F7F54DC52BE}"/>
                </a:ext>
              </a:extLst>
            </p:cNvPr>
            <p:cNvCxnSpPr>
              <a:stCxn id="22" idx="3"/>
              <a:endCxn id="20" idx="1"/>
            </p:cNvCxnSpPr>
            <p:nvPr/>
          </p:nvCxnSpPr>
          <p:spPr>
            <a:xfrm>
              <a:off x="4376192" y="4714889"/>
              <a:ext cx="1541755" cy="0"/>
            </a:xfrm>
            <a:prstGeom prst="straightConnector1">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Elbow Connector 36">
              <a:extLst>
                <a:ext uri="{FF2B5EF4-FFF2-40B4-BE49-F238E27FC236}">
                  <a16:creationId xmlns:a16="http://schemas.microsoft.com/office/drawing/2014/main" id="{ABCEBB87-9A66-40BE-9E30-8D432164C950}"/>
                </a:ext>
              </a:extLst>
            </p:cNvPr>
            <p:cNvCxnSpPr>
              <a:stCxn id="28" idx="1"/>
              <a:endCxn id="22" idx="0"/>
            </p:cNvCxnSpPr>
            <p:nvPr/>
          </p:nvCxnSpPr>
          <p:spPr>
            <a:xfrm rot="10800000" flipV="1">
              <a:off x="4141243" y="4005519"/>
              <a:ext cx="1776705" cy="474420"/>
            </a:xfrm>
            <a:prstGeom prst="bentConnector2">
              <a:avLst/>
            </a:prstGeom>
            <a:ln w="12700">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33" name="Elbow Connector 37">
              <a:extLst>
                <a:ext uri="{FF2B5EF4-FFF2-40B4-BE49-F238E27FC236}">
                  <a16:creationId xmlns:a16="http://schemas.microsoft.com/office/drawing/2014/main" id="{E2718359-6181-464B-93B1-48232E9CFB25}"/>
                </a:ext>
              </a:extLst>
            </p:cNvPr>
            <p:cNvCxnSpPr>
              <a:cxnSpLocks/>
              <a:stCxn id="25" idx="2"/>
              <a:endCxn id="26" idx="1"/>
            </p:cNvCxnSpPr>
            <p:nvPr/>
          </p:nvCxnSpPr>
          <p:spPr>
            <a:xfrm rot="5400000" flipH="1" flipV="1">
              <a:off x="4974151" y="4899595"/>
              <a:ext cx="110885" cy="1776705"/>
            </a:xfrm>
            <a:prstGeom prst="bentConnector4">
              <a:avLst>
                <a:gd name="adj1" fmla="val -206160"/>
                <a:gd name="adj2" fmla="val 74915"/>
              </a:avLst>
            </a:prstGeom>
            <a:ln w="12700">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D5F9BF8-BEE8-45A7-A7D1-9A80F87DFE1B}"/>
                </a:ext>
              </a:extLst>
            </p:cNvPr>
            <p:cNvCxnSpPr>
              <a:stCxn id="26" idx="3"/>
              <a:endCxn id="29" idx="1"/>
            </p:cNvCxnSpPr>
            <p:nvPr/>
          </p:nvCxnSpPr>
          <p:spPr>
            <a:xfrm flipV="1">
              <a:off x="6375147" y="5726155"/>
              <a:ext cx="1430229" cy="6350"/>
            </a:xfrm>
            <a:prstGeom prst="straightConnector1">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7" name="Elbow Connector 62">
              <a:extLst>
                <a:ext uri="{FF2B5EF4-FFF2-40B4-BE49-F238E27FC236}">
                  <a16:creationId xmlns:a16="http://schemas.microsoft.com/office/drawing/2014/main" id="{3488F1B6-6960-478C-92A4-218AACE6D17C}"/>
                </a:ext>
              </a:extLst>
            </p:cNvPr>
            <p:cNvCxnSpPr>
              <a:stCxn id="16" idx="2"/>
              <a:endCxn id="23" idx="0"/>
            </p:cNvCxnSpPr>
            <p:nvPr/>
          </p:nvCxnSpPr>
          <p:spPr>
            <a:xfrm rot="5400000">
              <a:off x="4718148" y="469876"/>
              <a:ext cx="2043551" cy="5976575"/>
            </a:xfrm>
            <a:prstGeom prst="bentConnector3">
              <a:avLst>
                <a:gd name="adj1" fmla="val 30735"/>
              </a:avLst>
            </a:prstGeom>
            <a:ln w="12700">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8" name="TextBox 39">
              <a:extLst>
                <a:ext uri="{FF2B5EF4-FFF2-40B4-BE49-F238E27FC236}">
                  <a16:creationId xmlns:a16="http://schemas.microsoft.com/office/drawing/2014/main" id="{AFE3B358-0A1A-43CF-8D56-345AD4F472E8}"/>
                </a:ext>
              </a:extLst>
            </p:cNvPr>
            <p:cNvSpPr txBox="1">
              <a:spLocks noChangeArrowheads="1"/>
            </p:cNvSpPr>
            <p:nvPr/>
          </p:nvSpPr>
          <p:spPr bwMode="auto">
            <a:xfrm>
              <a:off x="5496852" y="5906128"/>
              <a:ext cx="13547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Amazon S3</a:t>
              </a:r>
            </a:p>
          </p:txBody>
        </p:sp>
        <p:sp>
          <p:nvSpPr>
            <p:cNvPr id="39" name="TextBox 39">
              <a:extLst>
                <a:ext uri="{FF2B5EF4-FFF2-40B4-BE49-F238E27FC236}">
                  <a16:creationId xmlns:a16="http://schemas.microsoft.com/office/drawing/2014/main" id="{92C3E985-30FD-4116-88C6-43133EC2EF06}"/>
                </a:ext>
              </a:extLst>
            </p:cNvPr>
            <p:cNvSpPr txBox="1">
              <a:spLocks noChangeArrowheads="1"/>
            </p:cNvSpPr>
            <p:nvPr/>
          </p:nvSpPr>
          <p:spPr bwMode="auto">
            <a:xfrm>
              <a:off x="5496852" y="4160631"/>
              <a:ext cx="13547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Amazon S3</a:t>
              </a:r>
            </a:p>
          </p:txBody>
        </p:sp>
      </p:grpSp>
    </p:spTree>
    <p:custDataLst>
      <p:tags r:id="rId1"/>
    </p:custDataLst>
    <p:extLst>
      <p:ext uri="{BB962C8B-B14F-4D97-AF65-F5344CB8AC3E}">
        <p14:creationId xmlns:p14="http://schemas.microsoft.com/office/powerpoint/2010/main" val="221260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9</a:t>
            </a:fld>
            <a:endParaRPr lang="en-US" dirty="0"/>
          </a:p>
        </p:txBody>
      </p:sp>
      <p:sp>
        <p:nvSpPr>
          <p:cNvPr id="2" name="Title 1"/>
          <p:cNvSpPr>
            <a:spLocks noGrp="1"/>
          </p:cNvSpPr>
          <p:nvPr>
            <p:ph type="title"/>
          </p:nvPr>
        </p:nvSpPr>
        <p:spPr/>
        <p:txBody>
          <a:bodyPr/>
          <a:lstStyle/>
          <a:p>
            <a:r>
              <a:rPr lang="en-US" dirty="0"/>
              <a:t>Day 2: Agenda, morning</a:t>
            </a:r>
          </a:p>
        </p:txBody>
      </p:sp>
      <p:grpSp>
        <p:nvGrpSpPr>
          <p:cNvPr id="9" name="Group 1">
            <a:extLst>
              <a:ext uri="{FF2B5EF4-FFF2-40B4-BE49-F238E27FC236}">
                <a16:creationId xmlns:a16="http://schemas.microsoft.com/office/drawing/2014/main" id="{E22FE9FD-9D23-4E80-A470-73A75A4F1D31}"/>
              </a:ext>
            </a:extLst>
          </p:cNvPr>
          <p:cNvGrpSpPr/>
          <p:nvPr/>
        </p:nvGrpSpPr>
        <p:grpSpPr>
          <a:xfrm>
            <a:off x="643435" y="1344168"/>
            <a:ext cx="2103120" cy="1104575"/>
            <a:chOff x="730303" y="1739593"/>
            <a:chExt cx="1737360" cy="1104575"/>
          </a:xfrm>
        </p:grpSpPr>
        <p:sp>
          <p:nvSpPr>
            <p:cNvPr id="11" name="TextBox 10">
              <a:extLst>
                <a:ext uri="{FF2B5EF4-FFF2-40B4-BE49-F238E27FC236}">
                  <a16:creationId xmlns:a16="http://schemas.microsoft.com/office/drawing/2014/main" id="{AE7D1DD9-93DD-4A60-8D14-D9E96709966E}"/>
                </a:ext>
              </a:extLst>
            </p:cNvPr>
            <p:cNvSpPr txBox="1"/>
            <p:nvPr/>
          </p:nvSpPr>
          <p:spPr>
            <a:xfrm>
              <a:off x="730303" y="1739593"/>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7</a:t>
              </a:r>
            </a:p>
          </p:txBody>
        </p:sp>
        <p:sp>
          <p:nvSpPr>
            <p:cNvPr id="10" name="Rectangle 9">
              <a:extLst>
                <a:ext uri="{FF2B5EF4-FFF2-40B4-BE49-F238E27FC236}">
                  <a16:creationId xmlns:a16="http://schemas.microsoft.com/office/drawing/2014/main" id="{9A0C01DA-1CED-44EE-8ACD-5803B9A0724D}"/>
                </a:ext>
              </a:extLst>
            </p:cNvPr>
            <p:cNvSpPr/>
            <p:nvPr/>
          </p:nvSpPr>
          <p:spPr>
            <a:xfrm>
              <a:off x="730303" y="2021208"/>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Getting Started with Databases</a:t>
              </a:r>
            </a:p>
          </p:txBody>
        </p:sp>
      </p:grpSp>
      <p:cxnSp>
        <p:nvCxnSpPr>
          <p:cNvPr id="34" name="Straight Arrow Connector 33">
            <a:extLst>
              <a:ext uri="{FF2B5EF4-FFF2-40B4-BE49-F238E27FC236}">
                <a16:creationId xmlns:a16="http://schemas.microsoft.com/office/drawing/2014/main" id="{CE1C45F7-FBCC-47FA-A594-F5023F1BE371}"/>
              </a:ext>
              <a:ext uri="{C183D7F6-B498-43B3-948B-1728B52AA6E4}">
                <adec:decorative xmlns:adec="http://schemas.microsoft.com/office/drawing/2017/decorative" val="1"/>
              </a:ext>
            </a:extLst>
          </p:cNvPr>
          <p:cNvCxnSpPr>
            <a:cxnSpLocks/>
            <a:stCxn id="10" idx="3"/>
            <a:endCxn id="13" idx="1"/>
          </p:cNvCxnSpPr>
          <p:nvPr/>
        </p:nvCxnSpPr>
        <p:spPr>
          <a:xfrm>
            <a:off x="2746555" y="2037263"/>
            <a:ext cx="771803"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nvGrpSpPr>
          <p:cNvPr id="12" name="Group 2">
            <a:extLst>
              <a:ext uri="{FF2B5EF4-FFF2-40B4-BE49-F238E27FC236}">
                <a16:creationId xmlns:a16="http://schemas.microsoft.com/office/drawing/2014/main" id="{519A1726-56B8-4D08-8D83-934422013F4E}"/>
              </a:ext>
            </a:extLst>
          </p:cNvPr>
          <p:cNvGrpSpPr/>
          <p:nvPr/>
        </p:nvGrpSpPr>
        <p:grpSpPr>
          <a:xfrm>
            <a:off x="3518358" y="1344168"/>
            <a:ext cx="2103120" cy="1104575"/>
            <a:chOff x="3355372" y="1739593"/>
            <a:chExt cx="1737360" cy="1104575"/>
          </a:xfrm>
        </p:grpSpPr>
        <p:sp>
          <p:nvSpPr>
            <p:cNvPr id="14" name="TextBox 13">
              <a:extLst>
                <a:ext uri="{FF2B5EF4-FFF2-40B4-BE49-F238E27FC236}">
                  <a16:creationId xmlns:a16="http://schemas.microsoft.com/office/drawing/2014/main" id="{97B07FC5-AA3D-420E-9A4F-A98FE45B11C4}"/>
                </a:ext>
              </a:extLst>
            </p:cNvPr>
            <p:cNvSpPr txBox="1"/>
            <p:nvPr/>
          </p:nvSpPr>
          <p:spPr>
            <a:xfrm>
              <a:off x="3355372" y="1739593"/>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8</a:t>
              </a:r>
            </a:p>
          </p:txBody>
        </p:sp>
        <p:sp>
          <p:nvSpPr>
            <p:cNvPr id="13" name="Rectangle 12">
              <a:extLst>
                <a:ext uri="{FF2B5EF4-FFF2-40B4-BE49-F238E27FC236}">
                  <a16:creationId xmlns:a16="http://schemas.microsoft.com/office/drawing/2014/main" id="{BE0DE822-6A3E-4696-A497-15E722E8ACFA}"/>
                </a:ext>
              </a:extLst>
            </p:cNvPr>
            <p:cNvSpPr/>
            <p:nvPr/>
          </p:nvSpPr>
          <p:spPr>
            <a:xfrm>
              <a:off x="3355372" y="2021208"/>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Processing Your Database Operations</a:t>
              </a:r>
            </a:p>
          </p:txBody>
        </p:sp>
      </p:grpSp>
      <p:cxnSp>
        <p:nvCxnSpPr>
          <p:cNvPr id="35" name="Straight Arrow Connector 34">
            <a:extLst>
              <a:ext uri="{FF2B5EF4-FFF2-40B4-BE49-F238E27FC236}">
                <a16:creationId xmlns:a16="http://schemas.microsoft.com/office/drawing/2014/main" id="{BB396AFC-006A-439A-B79D-FE5F51AD6829}"/>
              </a:ext>
              <a:ext uri="{C183D7F6-B498-43B3-948B-1728B52AA6E4}">
                <adec:decorative xmlns:adec="http://schemas.microsoft.com/office/drawing/2017/decorative" val="1"/>
              </a:ext>
            </a:extLst>
          </p:cNvPr>
          <p:cNvCxnSpPr>
            <a:cxnSpLocks/>
            <a:stCxn id="13" idx="3"/>
            <a:endCxn id="16" idx="1"/>
          </p:cNvCxnSpPr>
          <p:nvPr/>
        </p:nvCxnSpPr>
        <p:spPr>
          <a:xfrm flipV="1">
            <a:off x="5621478" y="2033616"/>
            <a:ext cx="771803" cy="3647"/>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nvGrpSpPr>
          <p:cNvPr id="15" name="Group 3">
            <a:extLst>
              <a:ext uri="{FF2B5EF4-FFF2-40B4-BE49-F238E27FC236}">
                <a16:creationId xmlns:a16="http://schemas.microsoft.com/office/drawing/2014/main" id="{0BA1915A-DCB1-4B7F-BFA5-EDDB642D2C93}"/>
              </a:ext>
            </a:extLst>
          </p:cNvPr>
          <p:cNvGrpSpPr/>
          <p:nvPr/>
        </p:nvGrpSpPr>
        <p:grpSpPr>
          <a:xfrm>
            <a:off x="6393281" y="1344168"/>
            <a:ext cx="2103120" cy="1104575"/>
            <a:chOff x="5815917" y="1739593"/>
            <a:chExt cx="1737360" cy="1104575"/>
          </a:xfrm>
        </p:grpSpPr>
        <p:sp>
          <p:nvSpPr>
            <p:cNvPr id="17" name="TextBox 16">
              <a:extLst>
                <a:ext uri="{FF2B5EF4-FFF2-40B4-BE49-F238E27FC236}">
                  <a16:creationId xmlns:a16="http://schemas.microsoft.com/office/drawing/2014/main" id="{A686B34E-7994-4A3A-95C5-A126F7FB619F}"/>
                </a:ext>
              </a:extLst>
            </p:cNvPr>
            <p:cNvSpPr txBox="1"/>
            <p:nvPr/>
          </p:nvSpPr>
          <p:spPr>
            <a:xfrm>
              <a:off x="5815917" y="1739593"/>
              <a:ext cx="1737360" cy="274320"/>
            </a:xfrm>
            <a:prstGeom prst="rect">
              <a:avLst/>
            </a:prstGeom>
            <a:solidFill>
              <a:srgbClr val="36C2B4"/>
            </a:solidFill>
            <a:ln w="12700">
              <a:solidFill>
                <a:srgbClr val="26226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Lab 3</a:t>
              </a:r>
            </a:p>
          </p:txBody>
        </p:sp>
        <p:sp>
          <p:nvSpPr>
            <p:cNvPr id="16" name="Rectangle 15">
              <a:extLst>
                <a:ext uri="{FF2B5EF4-FFF2-40B4-BE49-F238E27FC236}">
                  <a16:creationId xmlns:a16="http://schemas.microsoft.com/office/drawing/2014/main" id="{E46FD8ED-2EDB-4AE8-B7A5-F3DB27F645B0}"/>
                </a:ext>
              </a:extLst>
            </p:cNvPr>
            <p:cNvSpPr/>
            <p:nvPr/>
          </p:nvSpPr>
          <p:spPr>
            <a:xfrm>
              <a:off x="5815917" y="2013913"/>
              <a:ext cx="1737360" cy="830255"/>
            </a:xfrm>
            <a:prstGeom prst="rect">
              <a:avLst/>
            </a:prstGeom>
            <a:solidFill>
              <a:schemeClr val="bg2"/>
            </a:solidFill>
            <a:ln w="12700">
              <a:solidFill>
                <a:srgbClr val="26226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Develop Solutions Using Amazon DynamoDB</a:t>
              </a:r>
            </a:p>
          </p:txBody>
        </p:sp>
      </p:grpSp>
      <p:cxnSp>
        <p:nvCxnSpPr>
          <p:cNvPr id="36" name="Straight Arrow Connector 35">
            <a:extLst>
              <a:ext uri="{FF2B5EF4-FFF2-40B4-BE49-F238E27FC236}">
                <a16:creationId xmlns:a16="http://schemas.microsoft.com/office/drawing/2014/main" id="{049ED7D8-FE25-47C5-8357-D972301D251B}"/>
              </a:ext>
              <a:ext uri="{C183D7F6-B498-43B3-948B-1728B52AA6E4}">
                <adec:decorative xmlns:adec="http://schemas.microsoft.com/office/drawing/2017/decorative" val="1"/>
              </a:ext>
            </a:extLst>
          </p:cNvPr>
          <p:cNvCxnSpPr>
            <a:cxnSpLocks/>
            <a:stCxn id="16" idx="3"/>
            <a:endCxn id="19" idx="1"/>
          </p:cNvCxnSpPr>
          <p:nvPr/>
        </p:nvCxnSpPr>
        <p:spPr>
          <a:xfrm>
            <a:off x="8496401" y="2033616"/>
            <a:ext cx="771802" cy="3647"/>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nvGrpSpPr>
          <p:cNvPr id="18" name="Group 4">
            <a:extLst>
              <a:ext uri="{FF2B5EF4-FFF2-40B4-BE49-F238E27FC236}">
                <a16:creationId xmlns:a16="http://schemas.microsoft.com/office/drawing/2014/main" id="{04BE0695-2739-44EC-9615-8958B5B34619}"/>
              </a:ext>
            </a:extLst>
          </p:cNvPr>
          <p:cNvGrpSpPr/>
          <p:nvPr/>
        </p:nvGrpSpPr>
        <p:grpSpPr>
          <a:xfrm>
            <a:off x="9268203" y="1344168"/>
            <a:ext cx="2103120" cy="1104575"/>
            <a:chOff x="9355071" y="1739593"/>
            <a:chExt cx="1737360" cy="1104575"/>
          </a:xfrm>
        </p:grpSpPr>
        <p:sp>
          <p:nvSpPr>
            <p:cNvPr id="20" name="TextBox 19">
              <a:extLst>
                <a:ext uri="{FF2B5EF4-FFF2-40B4-BE49-F238E27FC236}">
                  <a16:creationId xmlns:a16="http://schemas.microsoft.com/office/drawing/2014/main" id="{6A99FDF7-D8F8-41AE-9F72-BFA71A4F6671}"/>
                </a:ext>
              </a:extLst>
            </p:cNvPr>
            <p:cNvSpPr txBox="1"/>
            <p:nvPr/>
          </p:nvSpPr>
          <p:spPr>
            <a:xfrm>
              <a:off x="9355071" y="1739593"/>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ea typeface="Amazon Ember Display Light" panose="020F0403020204020204" pitchFamily="34" charset="0"/>
                  <a:cs typeface="Amazon Ember Display Light" panose="020F0403020204020204" pitchFamily="34" charset="0"/>
                </a:rPr>
                <a:t>Module 9</a:t>
              </a:r>
            </a:p>
          </p:txBody>
        </p:sp>
        <p:sp>
          <p:nvSpPr>
            <p:cNvPr id="19" name="Rectangle 18">
              <a:extLst>
                <a:ext uri="{FF2B5EF4-FFF2-40B4-BE49-F238E27FC236}">
                  <a16:creationId xmlns:a16="http://schemas.microsoft.com/office/drawing/2014/main" id="{DD8BBA06-1C31-4B9D-A0C8-EBDEF3284904}"/>
                </a:ext>
              </a:extLst>
            </p:cNvPr>
            <p:cNvSpPr/>
            <p:nvPr/>
          </p:nvSpPr>
          <p:spPr>
            <a:xfrm>
              <a:off x="9355071" y="2021208"/>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Display Light" panose="020F0403020204020204" pitchFamily="34" charset="0"/>
                  <a:cs typeface="Amazon Ember Display Light" panose="020F0403020204020204" pitchFamily="34" charset="0"/>
                </a:rPr>
                <a:t>Processing Your Application Logic</a:t>
              </a:r>
            </a:p>
          </p:txBody>
        </p:sp>
      </p:grpSp>
      <p:grpSp>
        <p:nvGrpSpPr>
          <p:cNvPr id="4" name="justGraphic-LabArchitectue">
            <a:extLst>
              <a:ext uri="{FF2B5EF4-FFF2-40B4-BE49-F238E27FC236}">
                <a16:creationId xmlns:a16="http://schemas.microsoft.com/office/drawing/2014/main" id="{EFAA0F5F-A4FE-4E29-8033-E14D27C61329}"/>
              </a:ext>
              <a:ext uri="{C183D7F6-B498-43B3-948B-1728B52AA6E4}">
                <adec:decorative xmlns:adec="http://schemas.microsoft.com/office/drawing/2017/decorative" val="1"/>
              </a:ext>
            </a:extLst>
          </p:cNvPr>
          <p:cNvGrpSpPr/>
          <p:nvPr/>
        </p:nvGrpSpPr>
        <p:grpSpPr>
          <a:xfrm>
            <a:off x="3252303" y="2448742"/>
            <a:ext cx="4810576" cy="3907608"/>
            <a:chOff x="3252303" y="2448742"/>
            <a:chExt cx="4810576" cy="3907608"/>
          </a:xfrm>
        </p:grpSpPr>
        <p:grpSp>
          <p:nvGrpSpPr>
            <p:cNvPr id="21" name="Group 20">
              <a:extLst>
                <a:ext uri="{FF2B5EF4-FFF2-40B4-BE49-F238E27FC236}">
                  <a16:creationId xmlns:a16="http://schemas.microsoft.com/office/drawing/2014/main" id="{E1374FCA-1ED5-47F2-8FC6-8A803809D914}"/>
                </a:ext>
              </a:extLst>
            </p:cNvPr>
            <p:cNvGrpSpPr/>
            <p:nvPr/>
          </p:nvGrpSpPr>
          <p:grpSpPr>
            <a:xfrm>
              <a:off x="3252303" y="3466801"/>
              <a:ext cx="4810576" cy="2889549"/>
              <a:chOff x="2092576" y="3155484"/>
              <a:chExt cx="4810576" cy="2889549"/>
            </a:xfrm>
          </p:grpSpPr>
          <p:pic>
            <p:nvPicPr>
              <p:cNvPr id="22" name="Graphic 23">
                <a:extLst>
                  <a:ext uri="{FF2B5EF4-FFF2-40B4-BE49-F238E27FC236}">
                    <a16:creationId xmlns:a16="http://schemas.microsoft.com/office/drawing/2014/main" id="{BECFA870-5A31-4A3E-80D1-38B1146EF4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7732" y="430734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2">
                <a:extLst>
                  <a:ext uri="{FF2B5EF4-FFF2-40B4-BE49-F238E27FC236}">
                    <a16:creationId xmlns:a16="http://schemas.microsoft.com/office/drawing/2014/main" id="{01F912E2-3950-4D21-AE53-B9E0E1DE8989}"/>
                  </a:ext>
                </a:extLst>
              </p:cNvPr>
              <p:cNvSpPr txBox="1">
                <a:spLocks noChangeArrowheads="1"/>
              </p:cNvSpPr>
              <p:nvPr/>
            </p:nvSpPr>
            <p:spPr bwMode="auto">
              <a:xfrm>
                <a:off x="2798907" y="5070928"/>
                <a:ext cx="227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DynamoDB</a:t>
                </a:r>
              </a:p>
            </p:txBody>
          </p:sp>
          <p:sp>
            <p:nvSpPr>
              <p:cNvPr id="24" name="Rectangle 23">
                <a:extLst>
                  <a:ext uri="{FF2B5EF4-FFF2-40B4-BE49-F238E27FC236}">
                    <a16:creationId xmlns:a16="http://schemas.microsoft.com/office/drawing/2014/main" id="{8F533F14-2437-4140-A759-C0335C0697D8}"/>
                  </a:ext>
                </a:extLst>
              </p:cNvPr>
              <p:cNvSpPr/>
              <p:nvPr/>
            </p:nvSpPr>
            <p:spPr>
              <a:xfrm>
                <a:off x="2798908" y="3155484"/>
                <a:ext cx="4104244" cy="28895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25" name="Graphic 20">
                <a:extLst>
                  <a:ext uri="{FF2B5EF4-FFF2-40B4-BE49-F238E27FC236}">
                    <a16:creationId xmlns:a16="http://schemas.microsoft.com/office/drawing/2014/main" id="{19743280-6A66-4BB0-9B3D-DC583B91298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98907" y="316254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Graphic 22">
                <a:extLst>
                  <a:ext uri="{FF2B5EF4-FFF2-40B4-BE49-F238E27FC236}">
                    <a16:creationId xmlns:a16="http://schemas.microsoft.com/office/drawing/2014/main" id="{8548B312-5B03-43DA-A328-6088F3F2287F}"/>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092576" y="445339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Arrow Connector 26">
                <a:extLst>
                  <a:ext uri="{FF2B5EF4-FFF2-40B4-BE49-F238E27FC236}">
                    <a16:creationId xmlns:a16="http://schemas.microsoft.com/office/drawing/2014/main" id="{DA7DB596-8C90-42A4-9471-D9247EFBF20F}"/>
                  </a:ext>
                </a:extLst>
              </p:cNvPr>
              <p:cNvCxnSpPr>
                <a:stCxn id="26" idx="3"/>
                <a:endCxn id="22" idx="1"/>
              </p:cNvCxnSpPr>
              <p:nvPr/>
            </p:nvCxnSpPr>
            <p:spPr>
              <a:xfrm>
                <a:off x="2562476" y="4688341"/>
                <a:ext cx="995256" cy="0"/>
              </a:xfrm>
              <a:prstGeom prst="straightConnector1">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8" name="TextBox 19">
                <a:extLst>
                  <a:ext uri="{FF2B5EF4-FFF2-40B4-BE49-F238E27FC236}">
                    <a16:creationId xmlns:a16="http://schemas.microsoft.com/office/drawing/2014/main" id="{E1849FE1-FD40-4CDD-B83F-26DB65AAD041}"/>
                  </a:ext>
                </a:extLst>
              </p:cNvPr>
              <p:cNvSpPr txBox="1">
                <a:spLocks noChangeArrowheads="1"/>
              </p:cNvSpPr>
              <p:nvPr/>
            </p:nvSpPr>
            <p:spPr bwMode="auto">
              <a:xfrm>
                <a:off x="5409313" y="4911208"/>
                <a:ext cx="14938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Notes table with global secondary index</a:t>
                </a:r>
              </a:p>
            </p:txBody>
          </p:sp>
          <p:pic>
            <p:nvPicPr>
              <p:cNvPr id="29" name="Graphic 31">
                <a:extLst>
                  <a:ext uri="{FF2B5EF4-FFF2-40B4-BE49-F238E27FC236}">
                    <a16:creationId xmlns:a16="http://schemas.microsoft.com/office/drawing/2014/main" id="{7F37F33B-C776-4D7C-9235-9E1DF03A0B5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27632" y="445974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Straight Arrow Connector 30">
                <a:extLst>
                  <a:ext uri="{FF2B5EF4-FFF2-40B4-BE49-F238E27FC236}">
                    <a16:creationId xmlns:a16="http://schemas.microsoft.com/office/drawing/2014/main" id="{8B35FA60-EAAF-4B4F-B9EE-2DF7DF6438E0}"/>
                  </a:ext>
                </a:extLst>
              </p:cNvPr>
              <p:cNvCxnSpPr>
                <a:stCxn id="22" idx="3"/>
                <a:endCxn id="29" idx="1"/>
              </p:cNvCxnSpPr>
              <p:nvPr/>
            </p:nvCxnSpPr>
            <p:spPr>
              <a:xfrm>
                <a:off x="4319732" y="4688341"/>
                <a:ext cx="1607900" cy="0"/>
              </a:xfrm>
              <a:prstGeom prst="straightConnector1">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Elbow Connector 42">
                <a:extLst>
                  <a:ext uri="{FF2B5EF4-FFF2-40B4-BE49-F238E27FC236}">
                    <a16:creationId xmlns:a16="http://schemas.microsoft.com/office/drawing/2014/main" id="{A18FD7FF-DE9F-4363-9D7D-8A1DEBA12192}"/>
                  </a:ext>
                </a:extLst>
              </p:cNvPr>
              <p:cNvCxnSpPr>
                <a:stCxn id="26" idx="0"/>
                <a:endCxn id="29" idx="0"/>
              </p:cNvCxnSpPr>
              <p:nvPr/>
            </p:nvCxnSpPr>
            <p:spPr>
              <a:xfrm rot="16200000" flipH="1">
                <a:off x="4238704" y="2542213"/>
                <a:ext cx="6350" cy="3828706"/>
              </a:xfrm>
              <a:prstGeom prst="bentConnector3">
                <a:avLst>
                  <a:gd name="adj1" fmla="val -5356110"/>
                </a:avLst>
              </a:prstGeom>
              <a:ln>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3" name="TextBox 19">
                <a:extLst>
                  <a:ext uri="{FF2B5EF4-FFF2-40B4-BE49-F238E27FC236}">
                    <a16:creationId xmlns:a16="http://schemas.microsoft.com/office/drawing/2014/main" id="{54B45094-27FE-4EFF-A169-38D9C6D8FF67}"/>
                  </a:ext>
                </a:extLst>
              </p:cNvPr>
              <p:cNvSpPr txBox="1">
                <a:spLocks noChangeArrowheads="1"/>
              </p:cNvSpPr>
              <p:nvPr/>
            </p:nvSpPr>
            <p:spPr bwMode="auto">
              <a:xfrm>
                <a:off x="3093996" y="3706056"/>
                <a:ext cx="24292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Query and access data</a:t>
                </a:r>
              </a:p>
            </p:txBody>
          </p:sp>
        </p:grpSp>
        <p:cxnSp>
          <p:nvCxnSpPr>
            <p:cNvPr id="37" name="Elbow Connector 55">
              <a:extLst>
                <a:ext uri="{FF2B5EF4-FFF2-40B4-BE49-F238E27FC236}">
                  <a16:creationId xmlns:a16="http://schemas.microsoft.com/office/drawing/2014/main" id="{73986B4D-5CDA-4E2A-86E7-191E2DF359D2}"/>
                </a:ext>
              </a:extLst>
            </p:cNvPr>
            <p:cNvCxnSpPr>
              <a:stCxn id="16" idx="2"/>
              <a:endCxn id="26" idx="1"/>
            </p:cNvCxnSpPr>
            <p:nvPr/>
          </p:nvCxnSpPr>
          <p:spPr>
            <a:xfrm rot="5400000">
              <a:off x="4073115" y="1627931"/>
              <a:ext cx="2550915" cy="4192538"/>
            </a:xfrm>
            <a:prstGeom prst="bentConnector4">
              <a:avLst>
                <a:gd name="adj1" fmla="val 24738"/>
                <a:gd name="adj2" fmla="val 105453"/>
              </a:avLst>
            </a:prstGeom>
            <a:ln w="12700">
              <a:headEnd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759351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200</TotalTime>
  <Words>1186</Words>
  <Application>Microsoft Office PowerPoint</Application>
  <PresentationFormat>Widescreen</PresentationFormat>
  <Paragraphs>245</Paragraphs>
  <Slides>19</Slides>
  <Notes>19</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Amazon Ember</vt:lpstr>
      <vt:lpstr>Amazon Ember Display Light</vt:lpstr>
      <vt:lpstr>Amazon Ember Heavy</vt:lpstr>
      <vt:lpstr>Amazon Ember Light</vt:lpstr>
      <vt:lpstr>Arial</vt:lpstr>
      <vt:lpstr>Calibri</vt:lpstr>
      <vt:lpstr>Lucida Console</vt:lpstr>
      <vt:lpstr>4_TC-2022-OneBrand</vt:lpstr>
      <vt:lpstr>5_TC-2022-OneBrand</vt:lpstr>
      <vt:lpstr>Developing on AWS</vt:lpstr>
      <vt:lpstr> Developing on AWS</vt:lpstr>
      <vt:lpstr>Developing on AWS</vt:lpstr>
      <vt:lpstr>Course objectives</vt:lpstr>
      <vt:lpstr>Prerequisites</vt:lpstr>
      <vt:lpstr>Course overview</vt:lpstr>
      <vt:lpstr>Day 1: Agenda, morning</vt:lpstr>
      <vt:lpstr>Day 1: Agenda, afternoon</vt:lpstr>
      <vt:lpstr>Day 2: Agenda, morning</vt:lpstr>
      <vt:lpstr>Day 2: Agenda, afternoon</vt:lpstr>
      <vt:lpstr>Day 3: Agenda, morning</vt:lpstr>
      <vt:lpstr>Day 3: Agenda, afternoon</vt:lpstr>
      <vt:lpstr>Logistics</vt:lpstr>
      <vt:lpstr>Virtual logistics</vt:lpstr>
      <vt:lpstr>Registration</vt:lpstr>
      <vt:lpstr>Gilmore VitalSource: Sign in</vt:lpstr>
      <vt:lpstr>Redeem the license code</vt:lpstr>
      <vt:lpstr>Introduce yourself</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26</cp:revision>
  <dcterms:created xsi:type="dcterms:W3CDTF">2022-05-23T15:50:25Z</dcterms:created>
  <dcterms:modified xsi:type="dcterms:W3CDTF">2022-08-29T17:28:50Z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