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2.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heme/theme3.xml" ContentType="application/vnd.openxmlformats-officedocument.theme+xml"/>
  <Override PartName="/ppt/tags/tag90.xml" ContentType="application/vnd.openxmlformats-officedocument.presentationml.tags+xml"/>
  <Override PartName="/ppt/notesSlides/notesSlide1.xml" ContentType="application/vnd.openxmlformats-officedocument.presentationml.notesSlide+xml"/>
  <Override PartName="/ppt/tags/tag91.xml" ContentType="application/vnd.openxmlformats-officedocument.presentationml.tags+xml"/>
  <Override PartName="/ppt/notesSlides/notesSlide2.xml" ContentType="application/vnd.openxmlformats-officedocument.presentationml.notesSlide+xml"/>
  <Override PartName="/ppt/tags/tag92.xml" ContentType="application/vnd.openxmlformats-officedocument.presentationml.tags+xml"/>
  <Override PartName="/ppt/notesSlides/notesSlide3.xml" ContentType="application/vnd.openxmlformats-officedocument.presentationml.notesSlide+xml"/>
  <Override PartName="/ppt/tags/tag93.xml" ContentType="application/vnd.openxmlformats-officedocument.presentationml.tags+xml"/>
  <Override PartName="/ppt/notesSlides/notesSlide4.xml" ContentType="application/vnd.openxmlformats-officedocument.presentationml.notesSlide+xml"/>
  <Override PartName="/ppt/tags/tag94.xml" ContentType="application/vnd.openxmlformats-officedocument.presentationml.tags+xml"/>
  <Override PartName="/ppt/notesSlides/notesSlide5.xml" ContentType="application/vnd.openxmlformats-officedocument.presentationml.notesSlide+xml"/>
  <Override PartName="/ppt/tags/tag95.xml" ContentType="application/vnd.openxmlformats-officedocument.presentationml.tags+xml"/>
  <Override PartName="/ppt/notesSlides/notesSlide6.xml" ContentType="application/vnd.openxmlformats-officedocument.presentationml.notesSlide+xml"/>
  <Override PartName="/ppt/tags/tag96.xml" ContentType="application/vnd.openxmlformats-officedocument.presentationml.tags+xml"/>
  <Override PartName="/ppt/notesSlides/notesSlide7.xml" ContentType="application/vnd.openxmlformats-officedocument.presentationml.notesSlide+xml"/>
  <Override PartName="/ppt/tags/tag97.xml" ContentType="application/vnd.openxmlformats-officedocument.presentationml.tags+xml"/>
  <Override PartName="/ppt/notesSlides/notesSlide8.xml" ContentType="application/vnd.openxmlformats-officedocument.presentationml.notesSlide+xml"/>
  <Override PartName="/ppt/tags/tag98.xml" ContentType="application/vnd.openxmlformats-officedocument.presentationml.tags+xml"/>
  <Override PartName="/ppt/notesSlides/notesSlide9.xml" ContentType="application/vnd.openxmlformats-officedocument.presentationml.notesSlide+xml"/>
  <Override PartName="/ppt/tags/tag99.xml" ContentType="application/vnd.openxmlformats-officedocument.presentationml.tags+xml"/>
  <Override PartName="/ppt/notesSlides/notesSlide10.xml" ContentType="application/vnd.openxmlformats-officedocument.presentationml.notesSlide+xml"/>
  <Override PartName="/ppt/tags/tag100.xml" ContentType="application/vnd.openxmlformats-officedocument.presentationml.tags+xml"/>
  <Override PartName="/ppt/notesSlides/notesSlide11.xml" ContentType="application/vnd.openxmlformats-officedocument.presentationml.notesSlide+xml"/>
  <Override PartName="/ppt/tags/tag101.xml" ContentType="application/vnd.openxmlformats-officedocument.presentationml.tags+xml"/>
  <Override PartName="/ppt/notesSlides/notesSlide12.xml" ContentType="application/vnd.openxmlformats-officedocument.presentationml.notesSlide+xml"/>
  <Override PartName="/ppt/tags/tag102.xml" ContentType="application/vnd.openxmlformats-officedocument.presentationml.tags+xml"/>
  <Override PartName="/ppt/notesSlides/notesSlide13.xml" ContentType="application/vnd.openxmlformats-officedocument.presentationml.notesSlide+xml"/>
  <Override PartName="/ppt/tags/tag103.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 id="2147484043" r:id="rId2"/>
  </p:sldMasterIdLst>
  <p:notesMasterIdLst>
    <p:notesMasterId r:id="rId17"/>
  </p:notesMasterIdLst>
  <p:sldIdLst>
    <p:sldId id="256" r:id="rId3"/>
    <p:sldId id="274" r:id="rId4"/>
    <p:sldId id="275" r:id="rId5"/>
    <p:sldId id="272" r:id="rId6"/>
    <p:sldId id="273" r:id="rId7"/>
    <p:sldId id="261" r:id="rId8"/>
    <p:sldId id="262" r:id="rId9"/>
    <p:sldId id="267" r:id="rId10"/>
    <p:sldId id="266" r:id="rId11"/>
    <p:sldId id="264" r:id="rId12"/>
    <p:sldId id="265" r:id="rId13"/>
    <p:sldId id="269" r:id="rId14"/>
    <p:sldId id="270" r:id="rId15"/>
    <p:sldId id="271" r:id="rId16"/>
  </p:sldIdLst>
  <p:sldSz cx="12192000" cy="6858000"/>
  <p:notesSz cx="7772400" cy="10058400"/>
  <p:defaultTextStyle>
    <a:defPPr>
      <a:defRPr lang="en-US"/>
    </a:defPPr>
    <a:lvl1pPr marL="0" algn="l" defTabSz="228600" rtl="0" eaLnBrk="1" latinLnBrk="0" hangingPunct="1">
      <a:defRPr sz="1800" kern="1200">
        <a:solidFill>
          <a:schemeClr val="tx1"/>
        </a:solidFill>
        <a:latin typeface="+mn-lt"/>
        <a:ea typeface="+mn-ea"/>
        <a:cs typeface="+mn-cs"/>
      </a:defRPr>
    </a:lvl1pPr>
    <a:lvl2pPr marL="228600" algn="l" defTabSz="228600" rtl="0" eaLnBrk="1" latinLnBrk="0" hangingPunct="1">
      <a:defRPr sz="1800" kern="1200">
        <a:solidFill>
          <a:schemeClr val="tx1"/>
        </a:solidFill>
        <a:latin typeface="+mn-lt"/>
        <a:ea typeface="+mn-ea"/>
        <a:cs typeface="+mn-cs"/>
      </a:defRPr>
    </a:lvl2pPr>
    <a:lvl3pPr marL="457200" algn="l" defTabSz="228600" rtl="0" eaLnBrk="1" latinLnBrk="0" hangingPunct="1">
      <a:defRPr sz="1800" kern="1200">
        <a:solidFill>
          <a:schemeClr val="tx1"/>
        </a:solidFill>
        <a:latin typeface="+mn-lt"/>
        <a:ea typeface="+mn-ea"/>
        <a:cs typeface="+mn-cs"/>
      </a:defRPr>
    </a:lvl3pPr>
    <a:lvl4pPr marL="685800" algn="l" defTabSz="228600" rtl="0" eaLnBrk="1" latinLnBrk="0" hangingPunct="1">
      <a:defRPr sz="1800" kern="1200">
        <a:solidFill>
          <a:schemeClr val="tx1"/>
        </a:solidFill>
        <a:latin typeface="+mn-lt"/>
        <a:ea typeface="+mn-ea"/>
        <a:cs typeface="+mn-cs"/>
      </a:defRPr>
    </a:lvl4pPr>
    <a:lvl5pPr marL="914400" algn="l" defTabSz="228600" rtl="0" eaLnBrk="1" latinLnBrk="0" hangingPunct="1">
      <a:defRPr sz="1800" kern="1200">
        <a:solidFill>
          <a:schemeClr val="tx1"/>
        </a:solidFill>
        <a:latin typeface="+mn-lt"/>
        <a:ea typeface="+mn-ea"/>
        <a:cs typeface="+mn-cs"/>
      </a:defRPr>
    </a:lvl5pPr>
    <a:lvl6pPr marL="1143000" algn="l" defTabSz="228600" rtl="0" eaLnBrk="1" latinLnBrk="0" hangingPunct="1">
      <a:defRPr sz="1800" kern="1200">
        <a:solidFill>
          <a:schemeClr val="tx1"/>
        </a:solidFill>
        <a:latin typeface="+mn-lt"/>
        <a:ea typeface="+mn-ea"/>
        <a:cs typeface="+mn-cs"/>
      </a:defRPr>
    </a:lvl6pPr>
    <a:lvl7pPr marL="1371600" algn="l" defTabSz="228600" rtl="0" eaLnBrk="1" latinLnBrk="0" hangingPunct="1">
      <a:defRPr sz="1800" kern="1200">
        <a:solidFill>
          <a:schemeClr val="tx1"/>
        </a:solidFill>
        <a:latin typeface="+mn-lt"/>
        <a:ea typeface="+mn-ea"/>
        <a:cs typeface="+mn-cs"/>
      </a:defRPr>
    </a:lvl7pPr>
    <a:lvl8pPr marL="1600200" algn="l" defTabSz="228600" rtl="0" eaLnBrk="1" latinLnBrk="0" hangingPunct="1">
      <a:defRPr sz="1800" kern="1200">
        <a:solidFill>
          <a:schemeClr val="tx1"/>
        </a:solidFill>
        <a:latin typeface="+mn-lt"/>
        <a:ea typeface="+mn-ea"/>
        <a:cs typeface="+mn-cs"/>
      </a:defRPr>
    </a:lvl8pPr>
    <a:lvl9pPr marL="1828800" algn="l" defTabSz="2286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60606" autoAdjust="0"/>
  </p:normalViewPr>
  <p:slideViewPr>
    <p:cSldViewPr snapToGrid="0">
      <p:cViewPr varScale="1">
        <p:scale>
          <a:sx n="66" d="100"/>
          <a:sy n="66" d="100"/>
        </p:scale>
        <p:origin x="1362" y="60"/>
      </p:cViewPr>
      <p:guideLst/>
    </p:cSldViewPr>
  </p:slideViewPr>
  <p:notesTextViewPr>
    <p:cViewPr>
      <p:scale>
        <a:sx n="1" d="1"/>
        <a:sy n="1" d="1"/>
      </p:scale>
      <p:origin x="0" y="0"/>
    </p:cViewPr>
  </p:notesTextViewPr>
  <p:notesViewPr>
    <p:cSldViewPr snapToGrid="0">
      <p:cViewPr varScale="1">
        <p:scale>
          <a:sx n="77" d="100"/>
          <a:sy n="77" d="100"/>
        </p:scale>
        <p:origin x="285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4587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60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Amazon </a:t>
            </a:r>
            <a:r>
              <a:rPr lang="en-US" dirty="0"/>
              <a:t>API Gateway connects </a:t>
            </a:r>
            <a:r>
              <a:rPr lang="en-US" baseline="0" dirty="0"/>
              <a:t>all the application’s services together. API Gateway is used to direct the event-driven requests to and from your users to your compute, database, and storage services. </a:t>
            </a:r>
            <a:r>
              <a:rPr lang="en-US" dirty="0"/>
              <a:t>API Gateway simplifies</a:t>
            </a:r>
            <a:r>
              <a:rPr lang="en-US" baseline="0" dirty="0"/>
              <a:t> the process to </a:t>
            </a:r>
            <a:r>
              <a:rPr lang="en-US" dirty="0"/>
              <a:t>create, publish, maintain, monitor, and secure </a:t>
            </a:r>
            <a:r>
              <a:rPr lang="en-US" baseline="0" dirty="0"/>
              <a:t>an API that suits your application’s specific tasks. </a:t>
            </a:r>
            <a:endParaRPr lang="en-US" dirty="0"/>
          </a:p>
        </p:txBody>
      </p:sp>
    </p:spTree>
    <p:extLst>
      <p:ext uri="{BB962C8B-B14F-4D97-AF65-F5344CB8AC3E}">
        <p14:creationId xmlns:p14="http://schemas.microsoft.com/office/powerpoint/2010/main" val="4023429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Your users need secure </a:t>
            </a:r>
            <a:r>
              <a:rPr lang="en-US" dirty="0"/>
              <a:t>authentication and authorization </a:t>
            </a:r>
            <a:r>
              <a:rPr lang="en-US" baseline="0" dirty="0"/>
              <a:t>to the application. </a:t>
            </a:r>
            <a:r>
              <a:rPr lang="en-US" dirty="0"/>
              <a:t>The two main components of Amazon Cognito are user pools and identity pools. </a:t>
            </a:r>
            <a:r>
              <a:rPr lang="en-US" i="1" dirty="0"/>
              <a:t>User pools </a:t>
            </a:r>
            <a:r>
              <a:rPr lang="en-US" dirty="0"/>
              <a:t>are user directories that create built-in sign-up and sign-in options for your application users. Use </a:t>
            </a:r>
            <a:r>
              <a:rPr lang="en-US" i="1" dirty="0"/>
              <a:t>identity pools </a:t>
            </a:r>
            <a:r>
              <a:rPr lang="en-US" dirty="0"/>
              <a:t>to grant user access to other AWS services. You can use identity pools and user pools separately or together. </a:t>
            </a:r>
            <a:r>
              <a:rPr lang="en-US" baseline="0" dirty="0"/>
              <a:t>You will learn about tools, such as Amazon Cognito, to help streamline access control for users, focusing on </a:t>
            </a:r>
            <a:r>
              <a:rPr lang="en-US" b="1" baseline="0" dirty="0"/>
              <a:t>user pools </a:t>
            </a:r>
            <a:r>
              <a:rPr lang="en-US" baseline="0" dirty="0"/>
              <a:t>for sign-up and sign-in. </a:t>
            </a:r>
            <a:endParaRPr lang="en-US" dirty="0"/>
          </a:p>
        </p:txBody>
      </p:sp>
    </p:spTree>
    <p:extLst>
      <p:ext uri="{BB962C8B-B14F-4D97-AF65-F5344CB8AC3E}">
        <p14:creationId xmlns:p14="http://schemas.microsoft.com/office/powerpoint/2010/main" val="573109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An </a:t>
            </a:r>
            <a:r>
              <a:rPr lang="en-US" baseline="0" dirty="0"/>
              <a:t>application requires monitoring and troubleshooting services to help correct any issues that might interfere with user interactions or future development updates. You must be able to monitor and troubleshoot your application, and Amazon CloudWatch provides you with actionable insights. The application will also employ AWS </a:t>
            </a:r>
            <a:r>
              <a:rPr lang="en-US" dirty="0"/>
              <a:t>X-Ray to assist</a:t>
            </a:r>
            <a:r>
              <a:rPr lang="en-US" baseline="0" dirty="0"/>
              <a:t> with analyzing and debugging your distributed application.</a:t>
            </a:r>
            <a:endParaRPr lang="en-US" dirty="0"/>
          </a:p>
        </p:txBody>
      </p:sp>
    </p:spTree>
    <p:extLst>
      <p:ext uri="{BB962C8B-B14F-4D97-AF65-F5344CB8AC3E}">
        <p14:creationId xmlns:p14="http://schemas.microsoft.com/office/powerpoint/2010/main" val="3220123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 </a:t>
            </a:r>
            <a:r>
              <a:rPr lang="en-US" dirty="0"/>
              <a:t>this module, you were introduced to the application architecture and individual components.</a:t>
            </a:r>
            <a:r>
              <a:rPr lang="en-US" baseline="0" dirty="0"/>
              <a:t> You will continue to follow this architecture diagram throughout the course as you proceed through the application development process. Next, you will begin your development journey with a conversation about developer tools necessary to build this application.</a:t>
            </a:r>
            <a:endParaRPr lang="en-US" dirty="0"/>
          </a:p>
        </p:txBody>
      </p:sp>
    </p:spTree>
    <p:extLst>
      <p:ext uri="{BB962C8B-B14F-4D97-AF65-F5344CB8AC3E}">
        <p14:creationId xmlns:p14="http://schemas.microsoft.com/office/powerpoint/2010/main" val="903542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6468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050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2399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fully functional web application allows authorized users (using Amazon Cognito) to add custom notes that are converted to speech using Amazon Polly. Users are authenticated to a web portal where they can search, list, update, and delete audio notes. To build the text-to-speech application, you will need to understand how to connect to the AWS environment. Next, you will examine a high-level view of the architecture that illustrates how the AWS services interoperate.</a:t>
            </a:r>
            <a:endParaRPr lang="en-US" baseline="0" dirty="0"/>
          </a:p>
        </p:txBody>
      </p:sp>
    </p:spTree>
    <p:extLst>
      <p:ext uri="{BB962C8B-B14F-4D97-AF65-F5344CB8AC3E}">
        <p14:creationId xmlns:p14="http://schemas.microsoft.com/office/powerpoint/2010/main" val="3872734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You </a:t>
            </a:r>
            <a:r>
              <a:rPr lang="en-US" baseline="0" dirty="0"/>
              <a:t>are building a cloud-native application. This application uses serverless applications such as Amazon API Gateway, AWS Lambda, and Amazon DynamoDB. When you build your application, you will not rely solely on the AWS Management Console. You will learn to use AWS development tools such as AWS Software Development Kits (SDKs). As you build the application, you will take advantage of additional AWS development tools.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497782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There are several </a:t>
            </a:r>
            <a:r>
              <a:rPr lang="en-US" dirty="0"/>
              <a:t>ways to </a:t>
            </a:r>
            <a:r>
              <a:rPr lang="en-US" baseline="0" dirty="0"/>
              <a:t>build an application on AWS. The AWS Management Console </a:t>
            </a:r>
            <a:r>
              <a:rPr lang="en-US" dirty="0"/>
              <a:t>supports all the functionality</a:t>
            </a:r>
            <a:r>
              <a:rPr lang="en-US" baseline="0" dirty="0"/>
              <a:t> you need to gain access and manage your application. As a developer, you might prefer to interact with the AWS Cloud through a specific coding language or tool.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 will learn how to set up an Integrated Development Environment (IDE) so that it is configured with the right AWS Identity and Access Management (IAM) permissions. Using</a:t>
            </a:r>
            <a:r>
              <a:rPr lang="en-US" dirty="0"/>
              <a:t> IAM, you can </a:t>
            </a:r>
            <a:r>
              <a:rPr lang="en-US" baseline="0" dirty="0"/>
              <a:t>securely manage access to AWS resources. By setting up these environment configurations,</a:t>
            </a:r>
            <a:r>
              <a:rPr lang="en-US" dirty="0"/>
              <a:t> you can </a:t>
            </a:r>
            <a:r>
              <a:rPr lang="en-US" baseline="0" dirty="0"/>
              <a:t>call AWS services through the AWS Software Development Kits (AWS SDK) and toolkits. Developers can use these tools to build applications without using the AWS Management Console interface.</a:t>
            </a:r>
          </a:p>
          <a:p>
            <a:pPr lvl="0">
              <a:defRPr/>
            </a:pPr>
            <a:br>
              <a:rPr lang="en-US" baseline="0" dirty="0"/>
            </a:br>
            <a:r>
              <a:rPr lang="en-US" baseline="0" dirty="0"/>
              <a:t>You will also learn about IAM account permissions and configuring </a:t>
            </a:r>
            <a:r>
              <a:rPr lang="en-US" dirty="0"/>
              <a:t>necessary security profiles </a:t>
            </a:r>
            <a:r>
              <a:rPr lang="en-US" baseline="0" dirty="0"/>
              <a:t>in the application development lifecycle. </a:t>
            </a:r>
            <a:endParaRPr lang="en-US" dirty="0"/>
          </a:p>
          <a:p>
            <a:endParaRPr lang="en-US" baseline="0" dirty="0"/>
          </a:p>
        </p:txBody>
      </p:sp>
    </p:spTree>
    <p:extLst>
      <p:ext uri="{BB962C8B-B14F-4D97-AF65-F5344CB8AC3E}">
        <p14:creationId xmlns:p14="http://schemas.microsoft.com/office/powerpoint/2010/main" val="2950140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Amazon </a:t>
            </a:r>
            <a:r>
              <a:rPr lang="en-US" baseline="0" dirty="0"/>
              <a:t>Polly stores the application’s front end and the user’s MP3 files in Amazon Simple Storage Service (Amazon S3). Although AWS offers other viable storage solutions, Amazon S3 provides a streamlined solution that satisfies two major needs: hosting and file storage. The application’s storage solution also integrates well with AWS compute solutions for create, read, update, and delete (CRUD) operations.  </a:t>
            </a:r>
            <a:endParaRPr lang="en-US" dirty="0"/>
          </a:p>
        </p:txBody>
      </p:sp>
    </p:spTree>
    <p:extLst>
      <p:ext uri="{BB962C8B-B14F-4D97-AF65-F5344CB8AC3E}">
        <p14:creationId xmlns:p14="http://schemas.microsoft.com/office/powerpoint/2010/main" val="233698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As </a:t>
            </a:r>
            <a:r>
              <a:rPr lang="en-US" baseline="0" dirty="0"/>
              <a:t>your users add, read, update, and delete their notes, your application needs a database to store these interactions. Amazon DynamoDB </a:t>
            </a:r>
            <a:r>
              <a:rPr lang="en-US" dirty="0"/>
              <a:t>is a fully managed NoSQL database service that provides fast and predictable performance with seamless scalability. You can use this scalability to meet your application’s fluctuating capacity needs. DynamoDB </a:t>
            </a:r>
            <a:r>
              <a:rPr lang="en-US" baseline="0" dirty="0"/>
              <a:t>offers a serverless solution that does not require you to install or maintain any software. </a:t>
            </a:r>
            <a:endParaRPr lang="en-US" dirty="0"/>
          </a:p>
        </p:txBody>
      </p:sp>
    </p:spTree>
    <p:extLst>
      <p:ext uri="{BB962C8B-B14F-4D97-AF65-F5344CB8AC3E}">
        <p14:creationId xmlns:p14="http://schemas.microsoft.com/office/powerpoint/2010/main" val="563082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baseline="0"/>
              <a:t>Although </a:t>
            </a:r>
            <a:r>
              <a:rPr lang="en-US" baseline="0" dirty="0"/>
              <a:t>an Amazon</a:t>
            </a:r>
            <a:r>
              <a:rPr lang="en-US" dirty="0"/>
              <a:t> </a:t>
            </a:r>
            <a:r>
              <a:rPr lang="en-US" baseline="0" dirty="0"/>
              <a:t>Elastic Compute Cloud (Amazon EC2) instance will solve the application’s compute needs, it requires continual monitoring and maintenance</a:t>
            </a:r>
            <a:r>
              <a:rPr lang="en-US" dirty="0"/>
              <a:t>. To streamline application development while keeping costs down, you will create multiple AWS Lambda functions to power the application’s CRUD operations. </a:t>
            </a:r>
            <a:r>
              <a:rPr lang="en-US" baseline="0" dirty="0"/>
              <a:t>These Lambda functions offer a workload-aware scaling solution that can be configured and maintained in your development environment. </a:t>
            </a:r>
            <a:endParaRPr lang="en-US" dirty="0"/>
          </a:p>
        </p:txBody>
      </p:sp>
    </p:spTree>
    <p:extLst>
      <p:ext uri="{BB962C8B-B14F-4D97-AF65-F5344CB8AC3E}">
        <p14:creationId xmlns:p14="http://schemas.microsoft.com/office/powerpoint/2010/main" val="24296837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2.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3.wdp"/></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9.xml"/><Relationship Id="rId4" Type="http://schemas.openxmlformats.org/officeDocument/2006/relationships/image" Target="../media/image9.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0.xml"/><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 Id="rId4" Type="http://schemas.microsoft.com/office/2007/relationships/hdphoto" Target="../media/hdphoto1.wdp"/></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1.xml"/><Relationship Id="rId4" Type="http://schemas.openxmlformats.org/officeDocument/2006/relationships/image" Target="../media/image9.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2.xml"/><Relationship Id="rId4" Type="http://schemas.openxmlformats.org/officeDocument/2006/relationships/image" Target="../media/image9.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3.xml"/><Relationship Id="rId4" Type="http://schemas.openxmlformats.org/officeDocument/2006/relationships/image" Target="../media/image9.svg"/></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7.xml"/><Relationship Id="rId4" Type="http://schemas.openxmlformats.org/officeDocument/2006/relationships/image" Target="../media/image3.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8.xml"/><Relationship Id="rId4" Type="http://schemas.openxmlformats.org/officeDocument/2006/relationships/image" Target="../media/image6.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9.xml"/><Relationship Id="rId4" Type="http://schemas.openxmlformats.org/officeDocument/2006/relationships/image" Target="../media/image5.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50.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6.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2.xml"/><Relationship Id="rId4" Type="http://schemas.openxmlformats.org/officeDocument/2006/relationships/image" Target="../media/image6.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3.xml"/><Relationship Id="rId4" Type="http://schemas.openxmlformats.org/officeDocument/2006/relationships/image" Target="../media/image6.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4.xml"/><Relationship Id="rId4" Type="http://schemas.openxmlformats.org/officeDocument/2006/relationships/image" Target="../media/image6.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5.xml"/><Relationship Id="rId4" Type="http://schemas.openxmlformats.org/officeDocument/2006/relationships/image" Target="../media/image13.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2.xml"/><Relationship Id="rId1" Type="http://schemas.openxmlformats.org/officeDocument/2006/relationships/tags" Target="../tags/tag56.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2.wdp"/></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2.xml"/><Relationship Id="rId1" Type="http://schemas.openxmlformats.org/officeDocument/2006/relationships/tags" Target="../tags/tag57.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4.wdp"/></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9.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0.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9.svg"/></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2.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3.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4.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5.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6.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7.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8.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9.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0.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svg"/></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2.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3.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4.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5.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6.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7.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8.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9.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0.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9.svg"/></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3.xml"/><Relationship Id="rId4" Type="http://schemas.openxmlformats.org/officeDocument/2006/relationships/image" Target="../media/image6.sv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4.xml"/><Relationship Id="rId4" Type="http://schemas.openxmlformats.org/officeDocument/2006/relationships/image" Target="../media/image6.sv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5.xml"/><Relationship Id="rId4" Type="http://schemas.openxmlformats.org/officeDocument/2006/relationships/image" Target="../media/image6.sv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6.xml"/><Relationship Id="rId4" Type="http://schemas.openxmlformats.org/officeDocument/2006/relationships/image" Target="../media/image3.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7.xml"/><Relationship Id="rId4" Type="http://schemas.openxmlformats.org/officeDocument/2006/relationships/image" Target="../media/image3.svg"/></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8.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bg2"/>
              </a:solidFill>
            </a:ln>
          </p:spPr>
          <p:style>
            <a:lnRef idx="3">
              <a:schemeClr val="accent3"/>
            </a:lnRef>
            <a:fillRef idx="0">
              <a:schemeClr val="accent3"/>
            </a:fillRef>
            <a:effectRef idx="2">
              <a:schemeClr val="accent3"/>
            </a:effectRef>
            <a:fontRef idx="minor">
              <a:schemeClr val="tx1"/>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bg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bg1"/>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109716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bg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bg2"/>
                </a:solidFill>
              </a:rPr>
              <a:t>Corrections, feedback, or other questions? </a:t>
            </a:r>
            <a:br>
              <a:rPr lang="en-US" sz="2300" dirty="0">
                <a:solidFill>
                  <a:schemeClr val="bg2"/>
                </a:solidFill>
              </a:rPr>
            </a:br>
            <a:r>
              <a:rPr lang="en-US" sz="2300" dirty="0">
                <a:solidFill>
                  <a:schemeClr val="bg2"/>
                </a:solidFill>
              </a:rPr>
              <a:t>Contact us at </a:t>
            </a:r>
            <a:r>
              <a:rPr lang="en-US" sz="2300" u="sng" dirty="0">
                <a:solidFill>
                  <a:schemeClr val="bg2"/>
                </a:solidFill>
              </a:rPr>
              <a:t>https://support.aws.amazon.com/#/contacts/aws-training</a:t>
            </a:r>
            <a:r>
              <a:rPr lang="en-US" sz="2300" dirty="0">
                <a:solidFill>
                  <a:schemeClr val="bg2"/>
                </a:solidFill>
              </a:rPr>
              <a:t>. </a:t>
            </a:r>
            <a:br>
              <a:rPr lang="en-US" sz="2300" dirty="0">
                <a:solidFill>
                  <a:schemeClr val="bg2"/>
                </a:solidFill>
              </a:rPr>
            </a:br>
            <a:r>
              <a:rPr lang="en-US" sz="23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39212362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bg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bg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014638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C4E502B2-1435-4BCB-BD77-B9E6CB7B3BF5}"/>
              </a:ext>
            </a:extLst>
          </p:cNvPr>
          <p:cNvSpPr>
            <a:spLocks noGrp="1"/>
          </p:cNvSpPr>
          <p:nvPr>
            <p:ph sz="quarter" idx="21" hasCustomPrompt="1"/>
          </p:nvPr>
        </p:nvSpPr>
        <p:spPr>
          <a:xfrm>
            <a:off x="365760" y="1143000"/>
            <a:ext cx="11587890" cy="5291750"/>
          </a:xfrm>
        </p:spPr>
        <p:txBody>
          <a:bodyPr/>
          <a:lstStyle>
            <a:lvl1pPr>
              <a:defRPr/>
            </a:lvl1pPr>
            <a:lvl2pPr>
              <a:defRPr/>
            </a:lvl2pPr>
            <a:lvl3pPr>
              <a:defRPr/>
            </a:lvl3pPr>
            <a:lvl4pPr>
              <a:defRPr/>
            </a:lvl4pPr>
            <a:lvl5pPr>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6413890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1803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93138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2019610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tx2"/>
                </a:solidFill>
              </a:defRPr>
            </a:lvl1pPr>
            <a:lvl2pPr marL="461963" indent="-228600">
              <a:lnSpc>
                <a:spcPct val="100000"/>
              </a:lnSpc>
              <a:spcAft>
                <a:spcPts val="600"/>
              </a:spcAft>
              <a:defRPr sz="2800">
                <a:solidFill>
                  <a:schemeClr val="tx2"/>
                </a:solidFill>
              </a:defRPr>
            </a:lvl2pPr>
            <a:lvl3pPr marL="684213" indent="-228600">
              <a:lnSpc>
                <a:spcPct val="100000"/>
              </a:lnSpc>
              <a:spcAft>
                <a:spcPts val="600"/>
              </a:spcAft>
              <a:defRPr sz="2400">
                <a:solidFill>
                  <a:schemeClr val="tx2"/>
                </a:solidFill>
              </a:defRPr>
            </a:lvl3pPr>
            <a:lvl4pPr marL="914400" indent="-228600">
              <a:lnSpc>
                <a:spcPct val="100000"/>
              </a:lnSpc>
              <a:spcAft>
                <a:spcPts val="600"/>
              </a:spcAft>
              <a:defRPr sz="2000">
                <a:solidFill>
                  <a:schemeClr val="tx2"/>
                </a:solidFill>
              </a:defRPr>
            </a:lvl4pPr>
            <a:lvl5pPr marL="1144588" indent="-228600">
              <a:lnSpc>
                <a:spcPct val="100000"/>
              </a:lnSpc>
              <a:spcAft>
                <a:spcPts val="600"/>
              </a:spcAft>
              <a:defRPr sz="20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3127384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6925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2271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1 header, and 2 text columns</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64291722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bg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bg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1668361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headers,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318912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856618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01212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31775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821907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picture3, 3 headers, and 3text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44789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467740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6169270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2628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54287532"/>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12206413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4 Large Pictures,and 4 Header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and 4 headers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1638149"/>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Title, text box, 6 Pictures, and 6 Text Boxe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tx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618213"/>
      </p:ext>
    </p:extLst>
  </p:cSld>
  <p:clrMapOvr>
    <a:masterClrMapping/>
  </p:clrMapOvr>
  <p:hf hdr="0" ftr="0" dt="0"/>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8 Small Pictures, 8 Headers, and 8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tx2"/>
                </a:solidFill>
              </a:defRPr>
            </a:lvl1pPr>
          </a:lstStyle>
          <a:p>
            <a:r>
              <a:rPr lang="en-US" dirty="0"/>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1300843"/>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and Gallar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61730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972315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30636064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11707173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1263127036"/>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bg1"/>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EE3862B2-782C-42D5-9515-66EBE7A19C9A}"/>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C6078C7F-2E33-426C-96FF-E7084DD86E7E}"/>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5D3C4E6B-760F-4EC0-919D-D0EEACF9ACA9}"/>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0E6AE4C-E744-4586-850E-BEDD7EE7AB8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274AB020-3E40-43C9-A671-5C17FEE2F38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bg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6260643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bg1"/>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9D893736-31CD-4275-8671-3253868EBB81}"/>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BF122BEF-CA51-4B5F-A9D2-5B4722001489}"/>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80E3899F-10AE-440C-9957-5E3536890A76}"/>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AFED23B7-B88C-4046-B460-7E08C859BC7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6102431F-55CF-4F10-BCE6-9666CEA4F8C1}"/>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1"/>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47289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grpSp>
        <p:nvGrpSpPr>
          <p:cNvPr id="12" name="Background">
            <a:extLst>
              <a:ext uri="{FF2B5EF4-FFF2-40B4-BE49-F238E27FC236}">
                <a16:creationId xmlns:a16="http://schemas.microsoft.com/office/drawing/2014/main" id="{08931424-66E6-477A-95D2-2C5E26F414C7}"/>
              </a:ext>
            </a:extLst>
          </p:cNvPr>
          <p:cNvGrpSpPr/>
          <p:nvPr/>
        </p:nvGrpSpPr>
        <p:grpSpPr>
          <a:xfrm>
            <a:off x="656659" y="-1"/>
            <a:ext cx="11535342" cy="6858001"/>
            <a:chOff x="656659" y="-1"/>
            <a:chExt cx="11535342" cy="6858001"/>
          </a:xfrm>
        </p:grpSpPr>
        <p:sp>
          <p:nvSpPr>
            <p:cNvPr id="14" name="CubeFront">
              <a:extLst>
                <a:ext uri="{FF2B5EF4-FFF2-40B4-BE49-F238E27FC236}">
                  <a16:creationId xmlns:a16="http://schemas.microsoft.com/office/drawing/2014/main" id="{1BDF6026-D674-4E63-8B3A-CBDFE9E787C1}"/>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Top">
              <a:extLst>
                <a:ext uri="{FF2B5EF4-FFF2-40B4-BE49-F238E27FC236}">
                  <a16:creationId xmlns:a16="http://schemas.microsoft.com/office/drawing/2014/main" id="{06BB4668-D264-4030-8700-4F9782A61534}"/>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KG-RT">
              <a:extLst>
                <a:ext uri="{FF2B5EF4-FFF2-40B4-BE49-F238E27FC236}">
                  <a16:creationId xmlns:a16="http://schemas.microsoft.com/office/drawing/2014/main" id="{8E17F594-599B-4FD9-8BCB-8E1C019CCB44}"/>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7" name="Icons">
              <a:extLst>
                <a:ext uri="{FF2B5EF4-FFF2-40B4-BE49-F238E27FC236}">
                  <a16:creationId xmlns:a16="http://schemas.microsoft.com/office/drawing/2014/main" id="{3826BD34-BA31-4D91-BFD2-6BBD94A51D24}"/>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18" name="CopyBackground">
              <a:extLst>
                <a:ext uri="{FF2B5EF4-FFF2-40B4-BE49-F238E27FC236}">
                  <a16:creationId xmlns:a16="http://schemas.microsoft.com/office/drawing/2014/main" id="{3994923B-6EFE-4BB7-A3B5-632436E91DB9}"/>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pyright">
              <a:extLst>
                <a:ext uri="{FF2B5EF4-FFF2-40B4-BE49-F238E27FC236}">
                  <a16:creationId xmlns:a16="http://schemas.microsoft.com/office/drawing/2014/main" id="{D87DDC37-6AB4-424A-BA07-3B0AF81A1053}"/>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Tree>
    <p:custDataLst>
      <p:tags r:id="rId1"/>
    </p:custDataLst>
    <p:extLst>
      <p:ext uri="{BB962C8B-B14F-4D97-AF65-F5344CB8AC3E}">
        <p14:creationId xmlns:p14="http://schemas.microsoft.com/office/powerpoint/2010/main" val="31679876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bg1"/>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18C277CC-8FC8-4D78-AB63-9513759C0783}"/>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1C269943-78A1-4304-AE96-B1F32EC214E6}"/>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A49D8E1E-772D-46F7-9ACE-C06929884B0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2268572E-7A9B-498D-A37E-CFD2934B7AC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bg1"/>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344222302"/>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9728"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90075568"/>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bg1"/>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1"/>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8892894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tx2"/>
                </a:solidFill>
              </a:defRPr>
            </a:lvl1pPr>
          </a:lstStyle>
          <a:p>
            <a:r>
              <a:rPr lang="en-US" dirty="0"/>
              <a:t>Title and vertical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160842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tx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22889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tx2"/>
              </a:solidFill>
            </a:ln>
          </p:spPr>
          <p:style>
            <a:lnRef idx="3">
              <a:schemeClr val="accent3"/>
            </a:lnRef>
            <a:fillRef idx="0">
              <a:schemeClr val="accent3"/>
            </a:fillRef>
            <a:effectRef idx="2">
              <a:schemeClr val="accent3"/>
            </a:effectRef>
            <a:fontRef idx="minor">
              <a:schemeClr val="tx2"/>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tx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tx2"/>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37663674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tx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tx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38367240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17896038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grpSp>
        <p:nvGrpSpPr>
          <p:cNvPr id="6" name="Background">
            <a:extLst>
              <a:ext uri="{FF2B5EF4-FFF2-40B4-BE49-F238E27FC236}">
                <a16:creationId xmlns:a16="http://schemas.microsoft.com/office/drawing/2014/main" id="{4DBD85A0-8590-476C-AFFD-DA7A08D7266E}"/>
              </a:ext>
            </a:extLst>
          </p:cNvPr>
          <p:cNvGrpSpPr/>
          <p:nvPr/>
        </p:nvGrpSpPr>
        <p:grpSpPr>
          <a:xfrm>
            <a:off x="0" y="-1"/>
            <a:ext cx="12192001" cy="6858001"/>
            <a:chOff x="0" y="-1"/>
            <a:chExt cx="12192001" cy="6858001"/>
          </a:xfrm>
        </p:grpSpPr>
        <p:sp>
          <p:nvSpPr>
            <p:cNvPr id="5" name="BKG-BL">
              <a:extLst>
                <a:ext uri="{FF2B5EF4-FFF2-40B4-BE49-F238E27FC236}">
                  <a16:creationId xmlns:a16="http://schemas.microsoft.com/office/drawing/2014/main" id="{37DDE96D-CC24-4499-AE77-61FEFB8795EF}"/>
                </a:ext>
              </a:extLst>
            </p:cNvPr>
            <p:cNvSpPr/>
            <p:nvPr/>
          </p:nvSpPr>
          <p:spPr>
            <a:xfrm>
              <a:off x="0" y="5917721"/>
              <a:ext cx="736600" cy="9402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EB9F2B64-3214-46CE-B26A-76A33B8A082C}"/>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0FF51441-9768-48B1-AE80-CEAE9A021603}"/>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BKG-RT">
              <a:extLst>
                <a:ext uri="{FF2B5EF4-FFF2-40B4-BE49-F238E27FC236}">
                  <a16:creationId xmlns:a16="http://schemas.microsoft.com/office/drawing/2014/main" id="{697F20B3-5BFF-47DC-AE6A-5F9A8918A682}"/>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8" name="Icons">
              <a:extLst>
                <a:ext uri="{FF2B5EF4-FFF2-40B4-BE49-F238E27FC236}">
                  <a16:creationId xmlns:a16="http://schemas.microsoft.com/office/drawing/2014/main" id="{B4EB8A30-C05D-469F-BB6F-51E2087DD9D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4" name="CopyBackground">
              <a:extLst>
                <a:ext uri="{FF2B5EF4-FFF2-40B4-BE49-F238E27FC236}">
                  <a16:creationId xmlns:a16="http://schemas.microsoft.com/office/drawing/2014/main" id="{F06F3491-7AC4-48E9-9C0B-AAB51F148301}"/>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pyright">
              <a:extLst>
                <a:ext uri="{FF2B5EF4-FFF2-40B4-BE49-F238E27FC236}">
                  <a16:creationId xmlns:a16="http://schemas.microsoft.com/office/drawing/2014/main" id="{5A486F92-5B56-43F0-919B-1CB4CEF78BAE}"/>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243599" y="6455664"/>
            <a:ext cx="366979" cy="219456"/>
          </a:xfrm>
          <a:prstGeom prst="rect">
            <a:avLst/>
          </a:prstGeom>
        </p:spPr>
      </p:pic>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685189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4876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898940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tx2"/>
        </a:solidFill>
        <a:effectLst/>
      </p:bgPr>
    </p:bg>
    <p:spTree>
      <p:nvGrpSpPr>
        <p:cNvPr id="1" name=""/>
        <p:cNvGrpSpPr/>
        <p:nvPr/>
      </p:nvGrpSpPr>
      <p:grpSpPr>
        <a:xfrm>
          <a:off x="0" y="0"/>
          <a:ext cx="0" cy="0"/>
          <a:chOff x="0" y="0"/>
          <a:chExt cx="0" cy="0"/>
        </a:xfrm>
      </p:grpSpPr>
      <p:grpSp>
        <p:nvGrpSpPr>
          <p:cNvPr id="15" name="Background Images">
            <a:extLst>
              <a:ext uri="{FF2B5EF4-FFF2-40B4-BE49-F238E27FC236}">
                <a16:creationId xmlns:a16="http://schemas.microsoft.com/office/drawing/2014/main" id="{6918CBFF-64C7-4242-9D92-B727A627002B}"/>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6" name="BKG-LT">
              <a:extLst>
                <a:ext uri="{FF2B5EF4-FFF2-40B4-BE49-F238E27FC236}">
                  <a16:creationId xmlns:a16="http://schemas.microsoft.com/office/drawing/2014/main" id="{0D3232D3-0E84-4C38-B158-7F72DA589E7D}"/>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AWS Logo">
              <a:extLst>
                <a:ext uri="{FF2B5EF4-FFF2-40B4-BE49-F238E27FC236}">
                  <a16:creationId xmlns:a16="http://schemas.microsoft.com/office/drawing/2014/main" id="{089261AA-0F14-417C-997A-C178AB3E9EA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9" name="Copyright">
              <a:extLst>
                <a:ext uri="{FF2B5EF4-FFF2-40B4-BE49-F238E27FC236}">
                  <a16:creationId xmlns:a16="http://schemas.microsoft.com/office/drawing/2014/main" id="{A85FB089-027A-4A6A-A947-A5A38C6F754D}"/>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tx2"/>
                </a:solidFill>
              </a:defRPr>
            </a:lvl1pPr>
          </a:lstStyle>
          <a:p>
            <a:r>
              <a:rPr lang="en-US" dirty="0"/>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Bef>
                <a:spcPts val="500"/>
              </a:spcBef>
              <a:spcAft>
                <a:spcPts val="600"/>
              </a:spcAft>
              <a:defRPr sz="2800">
                <a:solidFill>
                  <a:schemeClr val="bg2"/>
                </a:solidFill>
              </a:defRPr>
            </a:lvl1pPr>
            <a:lvl2pPr marL="461963" indent="-228600">
              <a:lnSpc>
                <a:spcPct val="100000"/>
              </a:lnSpc>
              <a:spcBef>
                <a:spcPts val="500"/>
              </a:spcBef>
              <a:spcAft>
                <a:spcPts val="600"/>
              </a:spcAft>
              <a:defRPr sz="2400">
                <a:solidFill>
                  <a:schemeClr val="bg2"/>
                </a:solidFill>
              </a:defRPr>
            </a:lvl2pPr>
            <a:lvl3pPr marL="684213" indent="-228600">
              <a:lnSpc>
                <a:spcPct val="100000"/>
              </a:lnSpc>
              <a:spcBef>
                <a:spcPts val="500"/>
              </a:spcBef>
              <a:spcAft>
                <a:spcPts val="600"/>
              </a:spcAft>
              <a:defRPr sz="2000">
                <a:solidFill>
                  <a:schemeClr val="bg2"/>
                </a:solidFill>
              </a:defRPr>
            </a:lvl3pPr>
            <a:lvl4pPr marL="914400" indent="-228600">
              <a:lnSpc>
                <a:spcPct val="100000"/>
              </a:lnSpc>
              <a:spcBef>
                <a:spcPts val="500"/>
              </a:spcBef>
              <a:spcAft>
                <a:spcPts val="600"/>
              </a:spcAft>
              <a:defRPr sz="1800">
                <a:solidFill>
                  <a:schemeClr val="bg2"/>
                </a:solidFill>
              </a:defRPr>
            </a:lvl4pPr>
            <a:lvl5pPr marL="1144588" indent="-228600">
              <a:lnSpc>
                <a:spcPct val="100000"/>
              </a:lnSpc>
              <a:spcBef>
                <a:spcPts val="500"/>
              </a:spcBef>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247398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tx2"/>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58FFE71C-343D-42C5-8B57-C18401FB38E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38591614-DC4E-4FB2-BCFA-6E11F0E9F323}"/>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BF0EC8F1-A363-4454-AEA6-CCA2EF99BF8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3" name="Copyright">
              <a:extLst>
                <a:ext uri="{FF2B5EF4-FFF2-40B4-BE49-F238E27FC236}">
                  <a16:creationId xmlns:a16="http://schemas.microsoft.com/office/drawing/2014/main" id="{A653A447-24D5-4EF4-B358-341AAE88C6C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9788814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tx2"/>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37DF70E1-DF63-4C1F-B500-D2286989C4AF}"/>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62AEAF2F-C5EA-4B97-B5A7-736ACAA23F8B}"/>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DAC6100F-B3A1-484D-8A50-BECC6DFAC01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4" name="Copyright">
              <a:extLst>
                <a:ext uri="{FF2B5EF4-FFF2-40B4-BE49-F238E27FC236}">
                  <a16:creationId xmlns:a16="http://schemas.microsoft.com/office/drawing/2014/main" id="{6B065E34-C6EE-43BA-BAA5-4765BD7E6905}"/>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tx2"/>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4460402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tx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tx2"/>
                </a:solidFill>
              </a:rPr>
              <a:t>Corrections, feedback, or other questions? </a:t>
            </a:r>
            <a:br>
              <a:rPr lang="en-US" sz="2000" dirty="0">
                <a:solidFill>
                  <a:schemeClr val="tx2"/>
                </a:solidFill>
              </a:rPr>
            </a:br>
            <a:r>
              <a:rPr lang="en-US" sz="2000" dirty="0">
                <a:solidFill>
                  <a:schemeClr val="tx2"/>
                </a:solidFill>
              </a:rPr>
              <a:t>Contact us at </a:t>
            </a:r>
            <a:r>
              <a:rPr lang="en-US" sz="2000" u="sng" dirty="0">
                <a:solidFill>
                  <a:schemeClr val="tx2"/>
                </a:solidFill>
              </a:rPr>
              <a:t>https://support.aws.amazon.com/#/contacts/aws-training</a:t>
            </a:r>
            <a:r>
              <a:rPr lang="en-US" sz="2000" dirty="0">
                <a:solidFill>
                  <a:schemeClr val="tx2"/>
                </a:solidFill>
              </a:rPr>
              <a:t>. </a:t>
            </a:r>
            <a:br>
              <a:rPr lang="en-US" sz="2000" dirty="0">
                <a:solidFill>
                  <a:schemeClr val="tx2"/>
                </a:solidFill>
              </a:rPr>
            </a:br>
            <a:r>
              <a:rPr lang="en-US" sz="20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23544427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tx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tx2"/>
                </a:solidFill>
              </a:rPr>
              <a:t>Corrections, feedback, or other questions? </a:t>
            </a:r>
            <a:br>
              <a:rPr lang="en-US" sz="2300" dirty="0">
                <a:solidFill>
                  <a:schemeClr val="tx2"/>
                </a:solidFill>
              </a:rPr>
            </a:br>
            <a:r>
              <a:rPr lang="en-US" sz="2300" dirty="0">
                <a:solidFill>
                  <a:schemeClr val="tx2"/>
                </a:solidFill>
              </a:rPr>
              <a:t>Contact us at </a:t>
            </a:r>
            <a:r>
              <a:rPr lang="en-US" sz="2300" u="sng" dirty="0">
                <a:solidFill>
                  <a:schemeClr val="tx2"/>
                </a:solidFill>
              </a:rPr>
              <a:t>https://support.aws.amazon.com/#/contacts/aws-training</a:t>
            </a:r>
            <a:r>
              <a:rPr lang="en-US" sz="2300" dirty="0">
                <a:solidFill>
                  <a:schemeClr val="tx2"/>
                </a:solidFill>
              </a:rPr>
              <a:t>. </a:t>
            </a:r>
            <a:br>
              <a:rPr lang="en-US" sz="2300" dirty="0">
                <a:solidFill>
                  <a:schemeClr val="tx2"/>
                </a:solidFill>
              </a:rPr>
            </a:br>
            <a:r>
              <a:rPr lang="en-US" sz="23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9634909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tx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tx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9179087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5" name="Content">
            <a:extLst>
              <a:ext uri="{FF2B5EF4-FFF2-40B4-BE49-F238E27FC236}">
                <a16:creationId xmlns:a16="http://schemas.microsoft.com/office/drawing/2014/main" id="{8A73B5A2-5001-4FA4-B113-0F6124F1F6A0}"/>
              </a:ext>
            </a:extLst>
          </p:cNvPr>
          <p:cNvSpPr>
            <a:spLocks noGrp="1"/>
          </p:cNvSpPr>
          <p:nvPr>
            <p:ph type="body" idx="1" hasCustomPrompt="1"/>
          </p:nvPr>
        </p:nvSpPr>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65982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106301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204024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210358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48DE57BE-35D1-43C9-81E8-26E8A5D23F6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93" name="BKG-LT">
              <a:extLst>
                <a:ext uri="{FF2B5EF4-FFF2-40B4-BE49-F238E27FC236}">
                  <a16:creationId xmlns:a16="http://schemas.microsoft.com/office/drawing/2014/main" id="{BE65BC3A-8848-4619-963C-BD57EAEC2AA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EDF473F-575B-4FFB-BAF4-E227AF8A9566}"/>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1" name="Copyright">
              <a:extLst>
                <a:ext uri="{FF2B5EF4-FFF2-40B4-BE49-F238E27FC236}">
                  <a16:creationId xmlns:a16="http://schemas.microsoft.com/office/drawing/2014/main" id="{BEF02208-F5B1-43EC-A46B-20F8F8FFD200}"/>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bg1"/>
                </a:solidFill>
              </a:defRPr>
            </a:lvl1pPr>
          </a:lstStyle>
          <a:p>
            <a:r>
              <a:rPr lang="en-US"/>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1613684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72176871-DC12-4214-921B-1ACFA5476A7E}"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bg2"/>
                </a:solidFill>
              </a:defRPr>
            </a:lvl1pPr>
            <a:lvl2pPr marL="461963" indent="-228600">
              <a:lnSpc>
                <a:spcPct val="100000"/>
              </a:lnSpc>
              <a:spcAft>
                <a:spcPts val="600"/>
              </a:spcAft>
              <a:defRPr sz="2800">
                <a:solidFill>
                  <a:schemeClr val="bg2"/>
                </a:solidFill>
              </a:defRPr>
            </a:lvl2pPr>
            <a:lvl3pPr marL="684213" indent="-228600">
              <a:lnSpc>
                <a:spcPct val="100000"/>
              </a:lnSpc>
              <a:spcAft>
                <a:spcPts val="600"/>
              </a:spcAft>
              <a:defRPr sz="2400">
                <a:solidFill>
                  <a:schemeClr val="bg2"/>
                </a:solidFill>
              </a:defRPr>
            </a:lvl3pPr>
            <a:lvl4pPr marL="914400" indent="-228600">
              <a:lnSpc>
                <a:spcPct val="100000"/>
              </a:lnSpc>
              <a:spcAft>
                <a:spcPts val="600"/>
              </a:spcAft>
              <a:defRPr sz="2000">
                <a:solidFill>
                  <a:schemeClr val="bg2"/>
                </a:solidFill>
              </a:defRPr>
            </a:lvl4pPr>
            <a:lvl5pPr marL="1144588" indent="-228600">
              <a:lnSpc>
                <a:spcPct val="100000"/>
              </a:lnSpc>
              <a:spcAft>
                <a:spcPts val="600"/>
              </a:spcAft>
              <a:defRPr sz="20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338358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893446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611380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1 header and 2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799878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2 header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8871498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12280799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147938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494709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2062577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pictures, 3 headers, and 3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0806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bg1"/>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EF85A022-A363-4CD9-B810-5976000CBBC0}"/>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2D6722E9-1C81-4073-B0F0-1BD01679C8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E6ABDCA0-5043-47E4-83F1-F456F798534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3" name="Copyright">
              <a:extLst>
                <a:ext uri="{FF2B5EF4-FFF2-40B4-BE49-F238E27FC236}">
                  <a16:creationId xmlns:a16="http://schemas.microsoft.com/office/drawing/2014/main" id="{425BF081-3501-45D0-B151-25BF351B059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654934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285673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31327438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01408694"/>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fields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4867446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text box, 6 Pictures, and 6 Text Boxe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bg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Tree>
    <p:custDataLst>
      <p:tags r:id="rId1"/>
    </p:custDataLst>
    <p:extLst>
      <p:ext uri="{BB962C8B-B14F-4D97-AF65-F5344CB8AC3E}">
        <p14:creationId xmlns:p14="http://schemas.microsoft.com/office/powerpoint/2010/main" val="2254854732"/>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8 Small Pictures, 8 Headers, and 8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23462414"/>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Galler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09874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604788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10684987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3488678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bg1"/>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F30563F4-C022-4AE5-AB0E-380E2398A61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E69D2142-6967-490F-8396-213F1FEE99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9BFD0B48-1965-4206-B782-7E2FE7076B82}"/>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4" name="Copyright">
              <a:extLst>
                <a:ext uri="{FF2B5EF4-FFF2-40B4-BE49-F238E27FC236}">
                  <a16:creationId xmlns:a16="http://schemas.microsoft.com/office/drawing/2014/main" id="{D566E69F-D97F-48A7-90BB-52DA3859B7A7}"/>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bg1"/>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74450206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3410106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tx2"/>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CCF42740-AED6-47C9-BE33-EE8BAFE166B1}"/>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5CC58E68-1E20-44FC-B758-FC3E6E017FC2}"/>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A6C234B8-EAE9-4981-8D92-FED1D729953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D7FEFF6-376E-46F0-BD30-5DB06FA459C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5968857B-41C1-49E9-9466-A8AEF64CD910}"/>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219804224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tx2"/>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0B442227-67ED-4FF6-9080-1C66174935B7}"/>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2208AAF0-3A57-4CF5-979A-C7C7BE2B890D}"/>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5044C8F3-C286-49A4-BB45-6A016A3DF36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DF7A6F8F-ED36-4DAA-B659-C90E20A057C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AFDC19C0-89B7-4F95-A49B-989B7BE438A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2"/>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288741841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tx2"/>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9318A803-D1AD-4505-8103-2F1327C1C911}"/>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CF2B40F9-F3C9-4E02-A5E3-676F48162295}"/>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268E7CC2-3713-4B07-87B3-10736D942EF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682B7CEE-38AC-48D7-AEB1-A0037E5176B8}"/>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tx2"/>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815209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159009937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tx2"/>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2"/>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20259043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bg2"/>
                </a:solidFill>
              </a:defRPr>
            </a:lvl1pPr>
          </a:lstStyle>
          <a:p>
            <a:r>
              <a:rPr lang="en-US" dirty="0"/>
              <a:t>Title and vertical text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5534732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bg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4141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bg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bg2"/>
                </a:solidFill>
              </a:rPr>
              <a:t>Corrections, feedback, or other questions? </a:t>
            </a:r>
            <a:br>
              <a:rPr lang="en-US" sz="2000" dirty="0">
                <a:solidFill>
                  <a:schemeClr val="bg2"/>
                </a:solidFill>
              </a:rPr>
            </a:br>
            <a:r>
              <a:rPr lang="en-US" sz="2000" dirty="0">
                <a:solidFill>
                  <a:schemeClr val="bg2"/>
                </a:solidFill>
              </a:rPr>
              <a:t>Contact us at </a:t>
            </a:r>
            <a:r>
              <a:rPr lang="en-US" sz="2000" u="sng" dirty="0">
                <a:solidFill>
                  <a:schemeClr val="bg2"/>
                </a:solidFill>
              </a:rPr>
              <a:t>https://support.aws.amazon.com/#/contacts/aws-training</a:t>
            </a:r>
            <a:r>
              <a:rPr lang="en-US" sz="2000" dirty="0">
                <a:solidFill>
                  <a:schemeClr val="bg2"/>
                </a:solidFill>
              </a:rPr>
              <a:t>. </a:t>
            </a:r>
            <a:br>
              <a:rPr lang="en-US" sz="2000" dirty="0">
                <a:solidFill>
                  <a:schemeClr val="bg2"/>
                </a:solidFill>
              </a:rPr>
            </a:br>
            <a:r>
              <a:rPr lang="en-US" sz="20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2615318481"/>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3.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png"/><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image" Target="../media/image4.png"/><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image" Target="../media/image12.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41" Type="http://schemas.openxmlformats.org/officeDocument/2006/relationships/slideLayout" Target="../slideLayouts/slideLayout85.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tags" Target="../tags/tag46.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theme" Target="../theme/theme2.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7">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6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9175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9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243599" y="6452308"/>
            <a:ext cx="366979" cy="219456"/>
          </a:xfrm>
          <a:prstGeom prst="rect">
            <a:avLst/>
          </a:prstGeom>
        </p:spPr>
      </p:pic>
    </p:spTree>
    <p:custDataLst>
      <p:tags r:id="rId46"/>
    </p:custDataLst>
    <p:extLst>
      <p:ext uri="{BB962C8B-B14F-4D97-AF65-F5344CB8AC3E}">
        <p14:creationId xmlns:p14="http://schemas.microsoft.com/office/powerpoint/2010/main" val="192436528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 id="2147484015" r:id="rId17"/>
    <p:sldLayoutId id="2147484016" r:id="rId18"/>
    <p:sldLayoutId id="2147484017" r:id="rId19"/>
    <p:sldLayoutId id="2147484018" r:id="rId20"/>
    <p:sldLayoutId id="2147484019" r:id="rId21"/>
    <p:sldLayoutId id="2147484020" r:id="rId22"/>
    <p:sldLayoutId id="2147484021" r:id="rId23"/>
    <p:sldLayoutId id="2147484022" r:id="rId24"/>
    <p:sldLayoutId id="2147484023" r:id="rId25"/>
    <p:sldLayoutId id="2147484024" r:id="rId26"/>
    <p:sldLayoutId id="2147484025" r:id="rId27"/>
    <p:sldLayoutId id="2147484026" r:id="rId28"/>
    <p:sldLayoutId id="2147484027" r:id="rId29"/>
    <p:sldLayoutId id="2147484028" r:id="rId30"/>
    <p:sldLayoutId id="2147484029" r:id="rId31"/>
    <p:sldLayoutId id="2147484030" r:id="rId32"/>
    <p:sldLayoutId id="2147484031" r:id="rId33"/>
    <p:sldLayoutId id="2147484032" r:id="rId34"/>
    <p:sldLayoutId id="2147484033" r:id="rId35"/>
    <p:sldLayoutId id="2147484034" r:id="rId36"/>
    <p:sldLayoutId id="2147484035" r:id="rId37"/>
    <p:sldLayoutId id="2147484036" r:id="rId38"/>
    <p:sldLayoutId id="2147484037" r:id="rId39"/>
    <p:sldLayoutId id="2147484038" r:id="rId40"/>
    <p:sldLayoutId id="2147484039" r:id="rId41"/>
    <p:sldLayoutId id="2147484040" r:id="rId42"/>
    <p:sldLayoutId id="2147484041" r:id="rId43"/>
    <p:sldLayoutId id="2147484042" r:id="rId44"/>
  </p:sldLayoutIdLst>
  <p:hf hdr="0" ftr="0" dt="0"/>
  <p:txStyles>
    <p:titleStyle>
      <a:lvl1pPr algn="l" defTabSz="228600" rtl="0" eaLnBrk="1" latinLnBrk="0" hangingPunct="1">
        <a:lnSpc>
          <a:spcPct val="100000"/>
        </a:lnSpc>
        <a:spcBef>
          <a:spcPct val="0"/>
        </a:spcBef>
        <a:buNone/>
        <a:defRPr sz="3200" kern="1200">
          <a:solidFill>
            <a:schemeClr val="tx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6">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100">
                <a:solidFill>
                  <a:schemeClr val="bg2"/>
                </a:solidFill>
                <a:latin typeface="Amazon Ember"/>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solidFill>
                  <a:schemeClr val="bg2"/>
                </a:solidFill>
              </a:rPr>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5780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7">
            <a:extLst>
              <a:ext uri="{96DAC541-7B7A-43D3-8B79-37D633B846F1}">
                <asvg:svgBlip xmlns:asvg="http://schemas.microsoft.com/office/drawing/2016/SVG/main" r:embed="rId48"/>
              </a:ext>
            </a:extLst>
          </a:blip>
          <a:stretch>
            <a:fillRect/>
          </a:stretch>
        </p:blipFill>
        <p:spPr>
          <a:xfrm>
            <a:off x="243599" y="6452308"/>
            <a:ext cx="366979" cy="219456"/>
          </a:xfrm>
          <a:prstGeom prst="rect">
            <a:avLst/>
          </a:prstGeom>
        </p:spPr>
      </p:pic>
    </p:spTree>
    <p:custDataLst>
      <p:tags r:id="rId45"/>
    </p:custDataLst>
    <p:extLst>
      <p:ext uri="{BB962C8B-B14F-4D97-AF65-F5344CB8AC3E}">
        <p14:creationId xmlns:p14="http://schemas.microsoft.com/office/powerpoint/2010/main" val="972603508"/>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 id="2147484057" r:id="rId14"/>
    <p:sldLayoutId id="2147484058" r:id="rId15"/>
    <p:sldLayoutId id="2147484059" r:id="rId16"/>
    <p:sldLayoutId id="2147484060" r:id="rId17"/>
    <p:sldLayoutId id="2147484061" r:id="rId18"/>
    <p:sldLayoutId id="2147484062" r:id="rId19"/>
    <p:sldLayoutId id="2147484063" r:id="rId20"/>
    <p:sldLayoutId id="2147484064" r:id="rId21"/>
    <p:sldLayoutId id="2147484065" r:id="rId22"/>
    <p:sldLayoutId id="2147484066" r:id="rId23"/>
    <p:sldLayoutId id="2147484067" r:id="rId24"/>
    <p:sldLayoutId id="2147484068" r:id="rId25"/>
    <p:sldLayoutId id="2147484069" r:id="rId26"/>
    <p:sldLayoutId id="2147484070" r:id="rId27"/>
    <p:sldLayoutId id="2147484071" r:id="rId28"/>
    <p:sldLayoutId id="2147484072" r:id="rId29"/>
    <p:sldLayoutId id="2147484073" r:id="rId30"/>
    <p:sldLayoutId id="2147484074" r:id="rId31"/>
    <p:sldLayoutId id="2147484075" r:id="rId32"/>
    <p:sldLayoutId id="2147484076" r:id="rId33"/>
    <p:sldLayoutId id="2147484077" r:id="rId34"/>
    <p:sldLayoutId id="2147484078" r:id="rId35"/>
    <p:sldLayoutId id="2147484079" r:id="rId36"/>
    <p:sldLayoutId id="2147484080" r:id="rId37"/>
    <p:sldLayoutId id="2147484081" r:id="rId38"/>
    <p:sldLayoutId id="2147484082" r:id="rId39"/>
    <p:sldLayoutId id="2147484083" r:id="rId40"/>
    <p:sldLayoutId id="2147484084" r:id="rId41"/>
    <p:sldLayoutId id="2147484085" r:id="rId42"/>
    <p:sldLayoutId id="2147484086" r:id="rId43"/>
  </p:sldLayoutIdLst>
  <p:hf hdr="0" ftr="0" dt="0"/>
  <p:txStyles>
    <p:titleStyle>
      <a:lvl1pPr algn="l" defTabSz="228600" rtl="0" eaLnBrk="1" latinLnBrk="0" hangingPunct="1">
        <a:lnSpc>
          <a:spcPct val="100000"/>
        </a:lnSpc>
        <a:spcBef>
          <a:spcPct val="0"/>
        </a:spcBef>
        <a:buNone/>
        <a:defRPr sz="3200" kern="1200">
          <a:solidFill>
            <a:schemeClr val="bg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bg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bg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bg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9pPr>
    </p:bodyStyle>
    <p:otherStyle>
      <a:defPPr>
        <a:defRPr lang="en-US"/>
      </a:defPPr>
      <a:lvl1pPr marL="0" algn="l" defTabSz="914400" rtl="0" eaLnBrk="1" latinLnBrk="0" hangingPunct="1">
        <a:defRPr sz="1800" kern="1200">
          <a:solidFill>
            <a:schemeClr val="bg2"/>
          </a:solidFill>
          <a:latin typeface="+mn-lt"/>
          <a:ea typeface="+mn-ea"/>
          <a:cs typeface="+mn-cs"/>
        </a:defRPr>
      </a:lvl1pPr>
      <a:lvl2pPr marL="457200" algn="l" defTabSz="914400" rtl="0" eaLnBrk="1" latinLnBrk="0" hangingPunct="1">
        <a:defRPr sz="1800" kern="1200">
          <a:solidFill>
            <a:schemeClr val="bg2"/>
          </a:solidFill>
          <a:latin typeface="+mn-lt"/>
          <a:ea typeface="+mn-ea"/>
          <a:cs typeface="+mn-cs"/>
        </a:defRPr>
      </a:lvl2pPr>
      <a:lvl3pPr marL="914400" algn="l" defTabSz="914400" rtl="0" eaLnBrk="1" latinLnBrk="0" hangingPunct="1">
        <a:defRPr sz="1800" kern="1200">
          <a:solidFill>
            <a:schemeClr val="bg2"/>
          </a:solidFill>
          <a:latin typeface="+mn-lt"/>
          <a:ea typeface="+mn-ea"/>
          <a:cs typeface="+mn-cs"/>
        </a:defRPr>
      </a:lvl3pPr>
      <a:lvl4pPr marL="1371600" algn="l" defTabSz="914400" rtl="0" eaLnBrk="1" latinLnBrk="0" hangingPunct="1">
        <a:defRPr sz="1800" kern="1200">
          <a:solidFill>
            <a:schemeClr val="bg2"/>
          </a:solidFill>
          <a:latin typeface="+mn-lt"/>
          <a:ea typeface="+mn-ea"/>
          <a:cs typeface="+mn-cs"/>
        </a:defRPr>
      </a:lvl4pPr>
      <a:lvl5pPr marL="1828800" algn="l" defTabSz="914400" rtl="0" eaLnBrk="1" latinLnBrk="0" hangingPunct="1">
        <a:defRPr sz="1800" kern="1200">
          <a:solidFill>
            <a:schemeClr val="bg2"/>
          </a:solidFill>
          <a:latin typeface="+mn-lt"/>
          <a:ea typeface="+mn-ea"/>
          <a:cs typeface="+mn-cs"/>
        </a:defRPr>
      </a:lvl5pPr>
      <a:lvl6pPr marL="2286000" algn="l" defTabSz="914400" rtl="0" eaLnBrk="1" latinLnBrk="0" hangingPunct="1">
        <a:defRPr sz="1800" kern="1200">
          <a:solidFill>
            <a:schemeClr val="bg2"/>
          </a:solidFill>
          <a:latin typeface="+mn-lt"/>
          <a:ea typeface="+mn-ea"/>
          <a:cs typeface="+mn-cs"/>
        </a:defRPr>
      </a:lvl6pPr>
      <a:lvl7pPr marL="2743200" algn="l" defTabSz="914400" rtl="0" eaLnBrk="1" latinLnBrk="0" hangingPunct="1">
        <a:defRPr sz="1800" kern="1200">
          <a:solidFill>
            <a:schemeClr val="bg2"/>
          </a:solidFill>
          <a:latin typeface="+mn-lt"/>
          <a:ea typeface="+mn-ea"/>
          <a:cs typeface="+mn-cs"/>
        </a:defRPr>
      </a:lvl7pPr>
      <a:lvl8pPr marL="3200400" algn="l" defTabSz="914400" rtl="0" eaLnBrk="1" latinLnBrk="0" hangingPunct="1">
        <a:defRPr sz="1800" kern="1200">
          <a:solidFill>
            <a:schemeClr val="bg2"/>
          </a:solidFill>
          <a:latin typeface="+mn-lt"/>
          <a:ea typeface="+mn-ea"/>
          <a:cs typeface="+mn-cs"/>
        </a:defRPr>
      </a:lvl8pPr>
      <a:lvl9pPr marL="3657600" algn="l" defTabSz="914400" rtl="0" eaLnBrk="1" latinLnBrk="0" hangingPunct="1">
        <a:defRPr sz="1800" kern="1200">
          <a:solidFill>
            <a:schemeClr val="bg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20.png"/><Relationship Id="rId3" Type="http://schemas.openxmlformats.org/officeDocument/2006/relationships/notesSlide" Target="../notesSlides/notesSlide10.xml"/><Relationship Id="rId7" Type="http://schemas.openxmlformats.org/officeDocument/2006/relationships/image" Target="../media/image19.png"/><Relationship Id="rId12" Type="http://schemas.openxmlformats.org/officeDocument/2006/relationships/image" Target="../media/image40.png"/><Relationship Id="rId2" Type="http://schemas.openxmlformats.org/officeDocument/2006/relationships/slideLayout" Target="../slideLayouts/slideLayout12.xml"/><Relationship Id="rId16" Type="http://schemas.openxmlformats.org/officeDocument/2006/relationships/image" Target="../media/image36.png"/><Relationship Id="rId1" Type="http://schemas.openxmlformats.org/officeDocument/2006/relationships/tags" Target="../tags/tag99.xml"/><Relationship Id="rId6" Type="http://schemas.openxmlformats.org/officeDocument/2006/relationships/image" Target="../media/image34.png"/><Relationship Id="rId11" Type="http://schemas.openxmlformats.org/officeDocument/2006/relationships/image" Target="../media/image39.jpeg"/><Relationship Id="rId5" Type="http://schemas.openxmlformats.org/officeDocument/2006/relationships/image" Target="../media/image33.png"/><Relationship Id="rId15" Type="http://schemas.openxmlformats.org/officeDocument/2006/relationships/image" Target="../media/image31.sv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35.png"/><Relationship Id="rId3" Type="http://schemas.openxmlformats.org/officeDocument/2006/relationships/notesSlide" Target="../notesSlides/notesSlide11.xml"/><Relationship Id="rId7" Type="http://schemas.openxmlformats.org/officeDocument/2006/relationships/image" Target="../media/image19.png"/><Relationship Id="rId12" Type="http://schemas.openxmlformats.org/officeDocument/2006/relationships/image" Target="../media/image40.png"/><Relationship Id="rId2" Type="http://schemas.openxmlformats.org/officeDocument/2006/relationships/slideLayout" Target="../slideLayouts/slideLayout12.xml"/><Relationship Id="rId1" Type="http://schemas.openxmlformats.org/officeDocument/2006/relationships/tags" Target="../tags/tag100.xml"/><Relationship Id="rId6" Type="http://schemas.openxmlformats.org/officeDocument/2006/relationships/image" Target="../media/image34.png"/><Relationship Id="rId11" Type="http://schemas.openxmlformats.org/officeDocument/2006/relationships/image" Target="../media/image39.jpe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notesSlide" Target="../notesSlides/notesSlide12.xml"/><Relationship Id="rId7" Type="http://schemas.openxmlformats.org/officeDocument/2006/relationships/image" Target="../media/image19.png"/><Relationship Id="rId12" Type="http://schemas.openxmlformats.org/officeDocument/2006/relationships/image" Target="../media/image20.png"/><Relationship Id="rId2" Type="http://schemas.openxmlformats.org/officeDocument/2006/relationships/slideLayout" Target="../slideLayouts/slideLayout12.xml"/><Relationship Id="rId1" Type="http://schemas.openxmlformats.org/officeDocument/2006/relationships/tags" Target="../tags/tag101.xml"/><Relationship Id="rId6" Type="http://schemas.openxmlformats.org/officeDocument/2006/relationships/image" Target="../media/image34.png"/><Relationship Id="rId11" Type="http://schemas.openxmlformats.org/officeDocument/2006/relationships/image" Target="../media/image39.jpeg"/><Relationship Id="rId5" Type="http://schemas.openxmlformats.org/officeDocument/2006/relationships/image" Target="../media/image33.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 Id="rId14" Type="http://schemas.openxmlformats.org/officeDocument/2006/relationships/image" Target="../media/image38.png"/></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7.png"/><Relationship Id="rId3" Type="http://schemas.openxmlformats.org/officeDocument/2006/relationships/notesSlide" Target="../notesSlides/notesSlide13.xml"/><Relationship Id="rId7" Type="http://schemas.openxmlformats.org/officeDocument/2006/relationships/image" Target="../media/image33.png"/><Relationship Id="rId12" Type="http://schemas.openxmlformats.org/officeDocument/2006/relationships/image" Target="../media/image20.png"/><Relationship Id="rId2" Type="http://schemas.openxmlformats.org/officeDocument/2006/relationships/slideLayout" Target="../slideLayouts/slideLayout35.xml"/><Relationship Id="rId16" Type="http://schemas.openxmlformats.org/officeDocument/2006/relationships/image" Target="../media/image40.png"/><Relationship Id="rId1" Type="http://schemas.openxmlformats.org/officeDocument/2006/relationships/tags" Target="../tags/tag102.xml"/><Relationship Id="rId6" Type="http://schemas.openxmlformats.org/officeDocument/2006/relationships/image" Target="../media/image32.png"/><Relationship Id="rId11" Type="http://schemas.openxmlformats.org/officeDocument/2006/relationships/image" Target="../media/image36.png"/><Relationship Id="rId5" Type="http://schemas.openxmlformats.org/officeDocument/2006/relationships/image" Target="../media/image31.svg"/><Relationship Id="rId15" Type="http://schemas.openxmlformats.org/officeDocument/2006/relationships/image" Target="../media/image44.jpg"/><Relationship Id="rId10" Type="http://schemas.openxmlformats.org/officeDocument/2006/relationships/image" Target="../media/image35.png"/><Relationship Id="rId4" Type="http://schemas.openxmlformats.org/officeDocument/2006/relationships/image" Target="../media/image30.png"/><Relationship Id="rId9" Type="http://schemas.openxmlformats.org/officeDocument/2006/relationships/image" Target="../media/image19.png"/><Relationship Id="rId1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03.xml"/></Relationships>
</file>

<file path=ppt/slides/_rels/slide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notesSlide" Target="../notesSlides/notesSlide2.xml"/><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slideLayout" Target="../slideLayouts/slideLayout34.xml"/><Relationship Id="rId16" Type="http://schemas.openxmlformats.org/officeDocument/2006/relationships/image" Target="../media/image28.png"/><Relationship Id="rId1" Type="http://schemas.openxmlformats.org/officeDocument/2006/relationships/tags" Target="../tags/tag91.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sv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92.xml"/></Relationships>
</file>

<file path=ppt/slides/_rels/slide4.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7.png"/><Relationship Id="rId3" Type="http://schemas.openxmlformats.org/officeDocument/2006/relationships/notesSlide" Target="../notesSlides/notesSlide4.xml"/><Relationship Id="rId7" Type="http://schemas.openxmlformats.org/officeDocument/2006/relationships/image" Target="../media/image33.png"/><Relationship Id="rId12" Type="http://schemas.openxmlformats.org/officeDocument/2006/relationships/image" Target="../media/image20.png"/><Relationship Id="rId2" Type="http://schemas.openxmlformats.org/officeDocument/2006/relationships/slideLayout" Target="../slideLayouts/slideLayout34.xml"/><Relationship Id="rId16" Type="http://schemas.openxmlformats.org/officeDocument/2006/relationships/image" Target="../media/image40.png"/><Relationship Id="rId1" Type="http://schemas.openxmlformats.org/officeDocument/2006/relationships/tags" Target="../tags/tag93.xml"/><Relationship Id="rId6" Type="http://schemas.openxmlformats.org/officeDocument/2006/relationships/image" Target="../media/image32.png"/><Relationship Id="rId11" Type="http://schemas.openxmlformats.org/officeDocument/2006/relationships/image" Target="../media/image36.png"/><Relationship Id="rId5" Type="http://schemas.openxmlformats.org/officeDocument/2006/relationships/image" Target="../media/image31.svg"/><Relationship Id="rId15" Type="http://schemas.openxmlformats.org/officeDocument/2006/relationships/image" Target="../media/image39.jpeg"/><Relationship Id="rId10" Type="http://schemas.openxmlformats.org/officeDocument/2006/relationships/image" Target="../media/image35.png"/><Relationship Id="rId4" Type="http://schemas.openxmlformats.org/officeDocument/2006/relationships/image" Target="../media/image30.png"/><Relationship Id="rId9" Type="http://schemas.openxmlformats.org/officeDocument/2006/relationships/image" Target="../media/image19.png"/><Relationship Id="rId14" Type="http://schemas.openxmlformats.org/officeDocument/2006/relationships/image" Target="../media/image38.png"/></Relationships>
</file>

<file path=ppt/slides/_rels/slide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7.png"/><Relationship Id="rId3" Type="http://schemas.openxmlformats.org/officeDocument/2006/relationships/notesSlide" Target="../notesSlides/notesSlide5.xml"/><Relationship Id="rId7" Type="http://schemas.openxmlformats.org/officeDocument/2006/relationships/image" Target="../media/image33.png"/><Relationship Id="rId12" Type="http://schemas.openxmlformats.org/officeDocument/2006/relationships/image" Target="../media/image20.png"/><Relationship Id="rId2" Type="http://schemas.openxmlformats.org/officeDocument/2006/relationships/slideLayout" Target="../slideLayouts/slideLayout34.xml"/><Relationship Id="rId16" Type="http://schemas.openxmlformats.org/officeDocument/2006/relationships/image" Target="../media/image40.png"/><Relationship Id="rId1" Type="http://schemas.openxmlformats.org/officeDocument/2006/relationships/tags" Target="../tags/tag94.xml"/><Relationship Id="rId6" Type="http://schemas.openxmlformats.org/officeDocument/2006/relationships/image" Target="../media/image32.png"/><Relationship Id="rId11" Type="http://schemas.openxmlformats.org/officeDocument/2006/relationships/image" Target="../media/image36.png"/><Relationship Id="rId5" Type="http://schemas.openxmlformats.org/officeDocument/2006/relationships/image" Target="../media/image31.svg"/><Relationship Id="rId15" Type="http://schemas.openxmlformats.org/officeDocument/2006/relationships/image" Target="../media/image39.jpeg"/><Relationship Id="rId10" Type="http://schemas.openxmlformats.org/officeDocument/2006/relationships/image" Target="../media/image35.png"/><Relationship Id="rId4" Type="http://schemas.openxmlformats.org/officeDocument/2006/relationships/image" Target="../media/image30.png"/><Relationship Id="rId9" Type="http://schemas.openxmlformats.org/officeDocument/2006/relationships/image" Target="../media/image19.png"/><Relationship Id="rId14" Type="http://schemas.openxmlformats.org/officeDocument/2006/relationships/image" Target="../media/image38.png"/></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20.png"/><Relationship Id="rId3" Type="http://schemas.openxmlformats.org/officeDocument/2006/relationships/notesSlide" Target="../notesSlides/notesSlide6.xml"/><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3.png"/><Relationship Id="rId2" Type="http://schemas.openxmlformats.org/officeDocument/2006/relationships/slideLayout" Target="../slideLayouts/slideLayout34.xml"/><Relationship Id="rId16" Type="http://schemas.openxmlformats.org/officeDocument/2006/relationships/image" Target="../media/image42.png"/><Relationship Id="rId1" Type="http://schemas.openxmlformats.org/officeDocument/2006/relationships/tags" Target="../tags/tag95.xml"/><Relationship Id="rId6" Type="http://schemas.openxmlformats.org/officeDocument/2006/relationships/image" Target="../media/image34.png"/><Relationship Id="rId11" Type="http://schemas.openxmlformats.org/officeDocument/2006/relationships/image" Target="../media/image39.jpeg"/><Relationship Id="rId5" Type="http://schemas.openxmlformats.org/officeDocument/2006/relationships/image" Target="../media/image33.png"/><Relationship Id="rId15" Type="http://schemas.openxmlformats.org/officeDocument/2006/relationships/image" Target="../media/image31.svg"/><Relationship Id="rId10" Type="http://schemas.openxmlformats.org/officeDocument/2006/relationships/image" Target="../media/image38.png"/><Relationship Id="rId19" Type="http://schemas.openxmlformats.org/officeDocument/2006/relationships/image" Target="../media/image19.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30.png"/></Relationships>
</file>

<file path=ppt/slides/_rels/slide7.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20.png"/><Relationship Id="rId3" Type="http://schemas.openxmlformats.org/officeDocument/2006/relationships/notesSlide" Target="../notesSlides/notesSlide7.xml"/><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slideLayout" Target="../slideLayouts/slideLayout12.xml"/><Relationship Id="rId1" Type="http://schemas.openxmlformats.org/officeDocument/2006/relationships/tags" Target="../tags/tag96.xml"/><Relationship Id="rId6" Type="http://schemas.openxmlformats.org/officeDocument/2006/relationships/image" Target="../media/image19.png"/><Relationship Id="rId11" Type="http://schemas.openxmlformats.org/officeDocument/2006/relationships/image" Target="../media/image39.jpe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 Id="rId14" Type="http://schemas.openxmlformats.org/officeDocument/2006/relationships/image" Target="../media/image32.png"/></Relationships>
</file>

<file path=ppt/slides/_rels/slide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20.png"/><Relationship Id="rId3" Type="http://schemas.openxmlformats.org/officeDocument/2006/relationships/notesSlide" Target="../notesSlides/notesSlide8.xml"/><Relationship Id="rId7" Type="http://schemas.openxmlformats.org/officeDocument/2006/relationships/image" Target="../media/image39.jpeg"/><Relationship Id="rId12" Type="http://schemas.openxmlformats.org/officeDocument/2006/relationships/image" Target="../media/image36.png"/><Relationship Id="rId2" Type="http://schemas.openxmlformats.org/officeDocument/2006/relationships/slideLayout" Target="../slideLayouts/slideLayout12.xml"/><Relationship Id="rId1" Type="http://schemas.openxmlformats.org/officeDocument/2006/relationships/tags" Target="../tags/tag97.xml"/><Relationship Id="rId6" Type="http://schemas.openxmlformats.org/officeDocument/2006/relationships/image" Target="../media/image38.png"/><Relationship Id="rId11" Type="http://schemas.openxmlformats.org/officeDocument/2006/relationships/image" Target="../media/image35.png"/><Relationship Id="rId5" Type="http://schemas.openxmlformats.org/officeDocument/2006/relationships/image" Target="../media/image37.png"/><Relationship Id="rId10" Type="http://schemas.openxmlformats.org/officeDocument/2006/relationships/image" Target="../media/image19.png"/><Relationship Id="rId4" Type="http://schemas.openxmlformats.org/officeDocument/2006/relationships/image" Target="../media/image33.png"/><Relationship Id="rId9" Type="http://schemas.openxmlformats.org/officeDocument/2006/relationships/image" Target="../media/image32.png"/><Relationship Id="rId14"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20.png"/><Relationship Id="rId3" Type="http://schemas.openxmlformats.org/officeDocument/2006/relationships/notesSlide" Target="../notesSlides/notesSlide9.xml"/><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slideLayout" Target="../slideLayouts/slideLayout12.xml"/><Relationship Id="rId1" Type="http://schemas.openxmlformats.org/officeDocument/2006/relationships/tags" Target="../tags/tag98.xml"/><Relationship Id="rId6" Type="http://schemas.openxmlformats.org/officeDocument/2006/relationships/image" Target="../media/image19.png"/><Relationship Id="rId11" Type="http://schemas.openxmlformats.org/officeDocument/2006/relationships/image" Target="../media/image39.jpe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br>
              <a:rPr lang="en-US" dirty="0"/>
            </a:br>
            <a:r>
              <a:rPr lang="en-US" dirty="0"/>
              <a:t>Developing on AWS</a:t>
            </a:r>
          </a:p>
        </p:txBody>
      </p:sp>
      <p:sp>
        <p:nvSpPr>
          <p:cNvPr id="2" name="Subtitle 1">
            <a:extLst>
              <a:ext uri="{FF2B5EF4-FFF2-40B4-BE49-F238E27FC236}">
                <a16:creationId xmlns:a16="http://schemas.microsoft.com/office/drawing/2014/main" id="{3E655CBD-DB29-45BF-A7DD-670DCA3451E9}"/>
              </a:ext>
            </a:extLst>
          </p:cNvPr>
          <p:cNvSpPr>
            <a:spLocks noGrp="1"/>
          </p:cNvSpPr>
          <p:nvPr>
            <p:ph type="subTitle" idx="1"/>
          </p:nvPr>
        </p:nvSpPr>
        <p:spPr/>
        <p:txBody>
          <a:bodyPr/>
          <a:lstStyle/>
          <a:p>
            <a:r>
              <a:rPr lang="en-US" dirty="0"/>
              <a:t>Module 2: Building a Web Application on AWS</a:t>
            </a:r>
          </a:p>
        </p:txBody>
      </p:sp>
    </p:spTree>
    <p:custDataLst>
      <p:tags r:id="rId1"/>
    </p:custDataLst>
    <p:extLst>
      <p:ext uri="{BB962C8B-B14F-4D97-AF65-F5344CB8AC3E}">
        <p14:creationId xmlns:p14="http://schemas.microsoft.com/office/powerpoint/2010/main" val="268358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20"/>
          </p:nvPr>
        </p:nvSpPr>
        <p:spPr/>
        <p:txBody>
          <a:bodyPr/>
          <a:lstStyle/>
          <a:p>
            <a:fld id="{989D9560-4C13-4692-9687-98ECDD2D9552}" type="slidenum">
              <a:rPr lang="en-US" smtClean="0"/>
              <a:pPr/>
              <a:t>10</a:t>
            </a:fld>
            <a:endParaRPr lang="en-US" dirty="0"/>
          </a:p>
        </p:txBody>
      </p:sp>
      <p:sp>
        <p:nvSpPr>
          <p:cNvPr id="2" name="Title 1"/>
          <p:cNvSpPr>
            <a:spLocks noGrp="1"/>
          </p:cNvSpPr>
          <p:nvPr>
            <p:ph type="title"/>
          </p:nvPr>
        </p:nvSpPr>
        <p:spPr/>
        <p:txBody>
          <a:bodyPr/>
          <a:lstStyle/>
          <a:p>
            <a:r>
              <a:rPr lang="en-US"/>
              <a:t>Connecting it all together</a:t>
            </a:r>
            <a:endParaRPr lang="en-US" dirty="0"/>
          </a:p>
        </p:txBody>
      </p:sp>
      <p:sp>
        <p:nvSpPr>
          <p:cNvPr id="3" name="Content Placeholder 2"/>
          <p:cNvSpPr>
            <a:spLocks noGrp="1"/>
          </p:cNvSpPr>
          <p:nvPr>
            <p:ph sz="quarter" idx="21"/>
          </p:nvPr>
        </p:nvSpPr>
        <p:spPr>
          <a:xfrm>
            <a:off x="365760" y="1143000"/>
            <a:ext cx="3225614" cy="2258034"/>
          </a:xfrm>
        </p:spPr>
        <p:txBody>
          <a:bodyPr>
            <a:normAutofit/>
          </a:bodyPr>
          <a:lstStyle/>
          <a:p>
            <a:pPr marL="0" indent="0">
              <a:buNone/>
            </a:pPr>
            <a:r>
              <a:rPr lang="en-US" sz="2400" dirty="0"/>
              <a:t>Amazon API Gateway</a:t>
            </a:r>
          </a:p>
          <a:p>
            <a:r>
              <a:rPr lang="en-US" sz="2000" dirty="0"/>
              <a:t>Directs event-driven requests</a:t>
            </a:r>
          </a:p>
          <a:p>
            <a:r>
              <a:rPr lang="en-US" sz="2000" dirty="0"/>
              <a:t>Logs calls to APIs</a:t>
            </a:r>
          </a:p>
        </p:txBody>
      </p:sp>
      <p:grpSp>
        <p:nvGrpSpPr>
          <p:cNvPr id="14" name="justGraphic">
            <a:extLst>
              <a:ext uri="{FF2B5EF4-FFF2-40B4-BE49-F238E27FC236}">
                <a16:creationId xmlns:a16="http://schemas.microsoft.com/office/drawing/2014/main" id="{FBE0CC13-F3D8-4803-8ACC-B131CD1B993B}"/>
              </a:ext>
              <a:ext uri="{C183D7F6-B498-43B3-948B-1728B52AA6E4}">
                <adec:decorative xmlns:adec="http://schemas.microsoft.com/office/drawing/2017/decorative" val="1"/>
              </a:ext>
            </a:extLst>
          </p:cNvPr>
          <p:cNvGrpSpPr/>
          <p:nvPr/>
        </p:nvGrpSpPr>
        <p:grpSpPr>
          <a:xfrm>
            <a:off x="3299511" y="1569946"/>
            <a:ext cx="8712379" cy="4786404"/>
            <a:chOff x="3299511" y="1569946"/>
            <a:chExt cx="8712379" cy="4786404"/>
          </a:xfrm>
        </p:grpSpPr>
        <p:sp>
          <p:nvSpPr>
            <p:cNvPr id="92" name="TextBox 91">
              <a:extLst>
                <a:ext uri="{FF2B5EF4-FFF2-40B4-BE49-F238E27FC236}">
                  <a16:creationId xmlns:a16="http://schemas.microsoft.com/office/drawing/2014/main" id="{7B360DC5-63E7-4A18-9596-6B594754F812}"/>
                </a:ext>
              </a:extLst>
            </p:cNvPr>
            <p:cNvSpPr txBox="1"/>
            <p:nvPr/>
          </p:nvSpPr>
          <p:spPr>
            <a:xfrm>
              <a:off x="6428589" y="3004856"/>
              <a:ext cx="955959" cy="308419"/>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Website hosting</a:t>
              </a:r>
            </a:p>
          </p:txBody>
        </p:sp>
        <p:sp>
          <p:nvSpPr>
            <p:cNvPr id="93" name="TextBox 92">
              <a:extLst>
                <a:ext uri="{FF2B5EF4-FFF2-40B4-BE49-F238E27FC236}">
                  <a16:creationId xmlns:a16="http://schemas.microsoft.com/office/drawing/2014/main" id="{BE1E8CA3-911E-42ED-8B43-A46414A38421}"/>
                </a:ext>
              </a:extLst>
            </p:cNvPr>
            <p:cNvSpPr txBox="1"/>
            <p:nvPr/>
          </p:nvSpPr>
          <p:spPr>
            <a:xfrm>
              <a:off x="6399426" y="4305620"/>
              <a:ext cx="955959" cy="471515"/>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MP3 hosting</a:t>
              </a:r>
            </a:p>
          </p:txBody>
        </p:sp>
        <p:pic>
          <p:nvPicPr>
            <p:cNvPr id="94" name="Graphic 68">
              <a:extLst>
                <a:ext uri="{FF2B5EF4-FFF2-40B4-BE49-F238E27FC236}">
                  <a16:creationId xmlns:a16="http://schemas.microsoft.com/office/drawing/2014/main" id="{16DC68BD-63AC-4CC7-B711-6858AF6BC74D}"/>
                </a:ext>
              </a:extLst>
            </p:cNvPr>
            <p:cNvPicPr>
              <a:picLocks noChangeAspect="1"/>
            </p:cNvPicPr>
            <p:nvPr/>
          </p:nvPicPr>
          <p:blipFill>
            <a:blip r:embed="rId4"/>
            <a:stretch>
              <a:fillRect/>
            </a:stretch>
          </p:blipFill>
          <p:spPr>
            <a:xfrm>
              <a:off x="6662145" y="2390116"/>
              <a:ext cx="457200" cy="457200"/>
            </a:xfrm>
            <a:prstGeom prst="rect">
              <a:avLst/>
            </a:prstGeom>
          </p:spPr>
        </p:pic>
        <p:pic>
          <p:nvPicPr>
            <p:cNvPr id="95" name="Graphic 68">
              <a:extLst>
                <a:ext uri="{FF2B5EF4-FFF2-40B4-BE49-F238E27FC236}">
                  <a16:creationId xmlns:a16="http://schemas.microsoft.com/office/drawing/2014/main" id="{024E2B7F-114D-4BEC-8A69-94C31BD86F6B}"/>
                </a:ext>
              </a:extLst>
            </p:cNvPr>
            <p:cNvPicPr>
              <a:picLocks noChangeAspect="1"/>
            </p:cNvPicPr>
            <p:nvPr/>
          </p:nvPicPr>
          <p:blipFill>
            <a:blip r:embed="rId4"/>
            <a:stretch>
              <a:fillRect/>
            </a:stretch>
          </p:blipFill>
          <p:spPr>
            <a:xfrm>
              <a:off x="6662145" y="3860417"/>
              <a:ext cx="457200" cy="457200"/>
            </a:xfrm>
            <a:prstGeom prst="rect">
              <a:avLst/>
            </a:prstGeom>
          </p:spPr>
        </p:pic>
        <p:sp>
          <p:nvSpPr>
            <p:cNvPr id="96" name="TextBox 95">
              <a:extLst>
                <a:ext uri="{FF2B5EF4-FFF2-40B4-BE49-F238E27FC236}">
                  <a16:creationId xmlns:a16="http://schemas.microsoft.com/office/drawing/2014/main" id="{68823FF8-34DA-49E3-A208-3482D4B48355}"/>
                </a:ext>
              </a:extLst>
            </p:cNvPr>
            <p:cNvSpPr txBox="1"/>
            <p:nvPr/>
          </p:nvSpPr>
          <p:spPr>
            <a:xfrm>
              <a:off x="4324440" y="1953516"/>
              <a:ext cx="1991223" cy="310987"/>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Application API calls</a:t>
              </a:r>
            </a:p>
          </p:txBody>
        </p:sp>
        <p:cxnSp>
          <p:nvCxnSpPr>
            <p:cNvPr id="97" name="Elbow Connector 58">
              <a:extLst>
                <a:ext uri="{FF2B5EF4-FFF2-40B4-BE49-F238E27FC236}">
                  <a16:creationId xmlns:a16="http://schemas.microsoft.com/office/drawing/2014/main" id="{87C07C63-3C20-45CA-9122-3B407BC04865}"/>
                </a:ext>
              </a:extLst>
            </p:cNvPr>
            <p:cNvCxnSpPr>
              <a:cxnSpLocks/>
              <a:stCxn id="108" idx="1"/>
              <a:endCxn id="117" idx="3"/>
            </p:cNvCxnSpPr>
            <p:nvPr/>
          </p:nvCxnSpPr>
          <p:spPr>
            <a:xfrm rot="10800000">
              <a:off x="7958427" y="3753395"/>
              <a:ext cx="899074" cy="335623"/>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Elbow Connector 97">
              <a:extLst>
                <a:ext uri="{FF2B5EF4-FFF2-40B4-BE49-F238E27FC236}">
                  <a16:creationId xmlns:a16="http://schemas.microsoft.com/office/drawing/2014/main" id="{D14DECB2-EDFA-4A1C-8C3F-AEE5A5A47969}"/>
                </a:ext>
              </a:extLst>
            </p:cNvPr>
            <p:cNvCxnSpPr>
              <a:cxnSpLocks/>
              <a:stCxn id="126" idx="1"/>
              <a:endCxn id="118" idx="2"/>
            </p:cNvCxnSpPr>
            <p:nvPr/>
          </p:nvCxnSpPr>
          <p:spPr>
            <a:xfrm rot="10800000">
              <a:off x="7799821" y="4548043"/>
              <a:ext cx="1057681" cy="267520"/>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9" name="Elbow Connector 79">
              <a:extLst>
                <a:ext uri="{FF2B5EF4-FFF2-40B4-BE49-F238E27FC236}">
                  <a16:creationId xmlns:a16="http://schemas.microsoft.com/office/drawing/2014/main" id="{C310D941-667E-415A-9F76-E9A393CEC1C0}"/>
                </a:ext>
              </a:extLst>
            </p:cNvPr>
            <p:cNvCxnSpPr>
              <a:cxnSpLocks/>
              <a:stCxn id="104" idx="1"/>
            </p:cNvCxnSpPr>
            <p:nvPr/>
          </p:nvCxnSpPr>
          <p:spPr>
            <a:xfrm rot="10800000" flipV="1">
              <a:off x="7852411" y="1855455"/>
              <a:ext cx="1005091" cy="1273736"/>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0" name="Elbow Connector 76">
              <a:extLst>
                <a:ext uri="{FF2B5EF4-FFF2-40B4-BE49-F238E27FC236}">
                  <a16:creationId xmlns:a16="http://schemas.microsoft.com/office/drawing/2014/main" id="{3A745F4B-12CD-4631-B7A3-ABC98F53FEC2}"/>
                </a:ext>
              </a:extLst>
            </p:cNvPr>
            <p:cNvCxnSpPr>
              <a:cxnSpLocks/>
              <a:stCxn id="126" idx="3"/>
              <a:endCxn id="112" idx="2"/>
            </p:cNvCxnSpPr>
            <p:nvPr/>
          </p:nvCxnSpPr>
          <p:spPr>
            <a:xfrm flipV="1">
              <a:off x="9314701" y="3810012"/>
              <a:ext cx="1314390" cy="1005551"/>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1" name="Elbow Connector 97">
              <a:extLst>
                <a:ext uri="{FF2B5EF4-FFF2-40B4-BE49-F238E27FC236}">
                  <a16:creationId xmlns:a16="http://schemas.microsoft.com/office/drawing/2014/main" id="{06690F6D-3C60-47CC-93A1-4545CF495A4B}"/>
                </a:ext>
              </a:extLst>
            </p:cNvPr>
            <p:cNvCxnSpPr>
              <a:cxnSpLocks/>
              <a:stCxn id="108" idx="3"/>
              <a:endCxn id="111" idx="1"/>
            </p:cNvCxnSpPr>
            <p:nvPr/>
          </p:nvCxnSpPr>
          <p:spPr>
            <a:xfrm flipV="1">
              <a:off x="9314701" y="3357791"/>
              <a:ext cx="1127151" cy="731226"/>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2" name="Elbow Connector 98">
              <a:extLst>
                <a:ext uri="{FF2B5EF4-FFF2-40B4-BE49-F238E27FC236}">
                  <a16:creationId xmlns:a16="http://schemas.microsoft.com/office/drawing/2014/main" id="{B2351EE0-51AB-40FE-81B8-7334F97FC9A9}"/>
                </a:ext>
              </a:extLst>
            </p:cNvPr>
            <p:cNvCxnSpPr>
              <a:cxnSpLocks/>
              <a:stCxn id="104" idx="3"/>
              <a:endCxn id="111" idx="0"/>
            </p:cNvCxnSpPr>
            <p:nvPr/>
          </p:nvCxnSpPr>
          <p:spPr>
            <a:xfrm>
              <a:off x="9314701" y="1855455"/>
              <a:ext cx="1355751" cy="1273736"/>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66838DFF-317C-40B6-BCDC-E3DC323C3062}"/>
                </a:ext>
              </a:extLst>
            </p:cNvPr>
            <p:cNvSpPr txBox="1"/>
            <p:nvPr/>
          </p:nvSpPr>
          <p:spPr>
            <a:xfrm>
              <a:off x="8575429" y="2146437"/>
              <a:ext cx="1042375" cy="339042"/>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List</a:t>
              </a:r>
            </a:p>
          </p:txBody>
        </p:sp>
        <p:pic>
          <p:nvPicPr>
            <p:cNvPr id="104" name="Graphic 42">
              <a:extLst>
                <a:ext uri="{FF2B5EF4-FFF2-40B4-BE49-F238E27FC236}">
                  <a16:creationId xmlns:a16="http://schemas.microsoft.com/office/drawing/2014/main" id="{A8428AB1-D6EC-4580-9737-9EF141ABA528}"/>
                </a:ext>
              </a:extLst>
            </p:cNvPr>
            <p:cNvPicPr>
              <a:picLocks noChangeAspect="1"/>
            </p:cNvPicPr>
            <p:nvPr/>
          </p:nvPicPr>
          <p:blipFill>
            <a:blip r:embed="rId5"/>
            <a:stretch>
              <a:fillRect/>
            </a:stretch>
          </p:blipFill>
          <p:spPr>
            <a:xfrm>
              <a:off x="8857501" y="1626855"/>
              <a:ext cx="457200" cy="457200"/>
            </a:xfrm>
            <a:prstGeom prst="rect">
              <a:avLst/>
            </a:prstGeom>
          </p:spPr>
        </p:pic>
        <p:sp>
          <p:nvSpPr>
            <p:cNvPr id="105" name="TextBox 104">
              <a:extLst>
                <a:ext uri="{FF2B5EF4-FFF2-40B4-BE49-F238E27FC236}">
                  <a16:creationId xmlns:a16="http://schemas.microsoft.com/office/drawing/2014/main" id="{E54FA703-C687-4BD4-B25A-B3AFECCADC8F}"/>
                </a:ext>
              </a:extLst>
            </p:cNvPr>
            <p:cNvSpPr txBox="1"/>
            <p:nvPr/>
          </p:nvSpPr>
          <p:spPr>
            <a:xfrm>
              <a:off x="8618637" y="3645619"/>
              <a:ext cx="955959" cy="308419"/>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Search</a:t>
              </a:r>
            </a:p>
          </p:txBody>
        </p:sp>
        <p:pic>
          <p:nvPicPr>
            <p:cNvPr id="106" name="Graphic 42">
              <a:extLst>
                <a:ext uri="{FF2B5EF4-FFF2-40B4-BE49-F238E27FC236}">
                  <a16:creationId xmlns:a16="http://schemas.microsoft.com/office/drawing/2014/main" id="{DBD63E0C-8BC7-4AAF-B284-D0B0D184780A}"/>
                </a:ext>
              </a:extLst>
            </p:cNvPr>
            <p:cNvPicPr>
              <a:picLocks noChangeAspect="1"/>
            </p:cNvPicPr>
            <p:nvPr/>
          </p:nvPicPr>
          <p:blipFill>
            <a:blip r:embed="rId5"/>
            <a:stretch>
              <a:fillRect/>
            </a:stretch>
          </p:blipFill>
          <p:spPr>
            <a:xfrm>
              <a:off x="8857501" y="3129191"/>
              <a:ext cx="457200" cy="457200"/>
            </a:xfrm>
            <a:prstGeom prst="rect">
              <a:avLst/>
            </a:prstGeom>
          </p:spPr>
        </p:pic>
        <p:sp>
          <p:nvSpPr>
            <p:cNvPr id="107" name="TextBox 106">
              <a:extLst>
                <a:ext uri="{FF2B5EF4-FFF2-40B4-BE49-F238E27FC236}">
                  <a16:creationId xmlns:a16="http://schemas.microsoft.com/office/drawing/2014/main" id="{41A5941D-0A8F-41AA-BB05-462F713D54A8}"/>
                </a:ext>
              </a:extLst>
            </p:cNvPr>
            <p:cNvSpPr txBox="1"/>
            <p:nvPr/>
          </p:nvSpPr>
          <p:spPr>
            <a:xfrm>
              <a:off x="8618637" y="4372166"/>
              <a:ext cx="955959" cy="308419"/>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Delete</a:t>
              </a:r>
            </a:p>
          </p:txBody>
        </p:sp>
        <p:pic>
          <p:nvPicPr>
            <p:cNvPr id="108" name="Graphic 42">
              <a:extLst>
                <a:ext uri="{FF2B5EF4-FFF2-40B4-BE49-F238E27FC236}">
                  <a16:creationId xmlns:a16="http://schemas.microsoft.com/office/drawing/2014/main" id="{2043E59B-8FCF-4C92-B1D0-67DFB5F949D5}"/>
                </a:ext>
              </a:extLst>
            </p:cNvPr>
            <p:cNvPicPr>
              <a:picLocks noChangeAspect="1"/>
            </p:cNvPicPr>
            <p:nvPr/>
          </p:nvPicPr>
          <p:blipFill>
            <a:blip r:embed="rId5"/>
            <a:stretch>
              <a:fillRect/>
            </a:stretch>
          </p:blipFill>
          <p:spPr>
            <a:xfrm>
              <a:off x="8857501" y="3860417"/>
              <a:ext cx="457200" cy="457200"/>
            </a:xfrm>
            <a:prstGeom prst="rect">
              <a:avLst/>
            </a:prstGeom>
          </p:spPr>
        </p:pic>
        <p:sp>
          <p:nvSpPr>
            <p:cNvPr id="109" name="TextBox 108">
              <a:extLst>
                <a:ext uri="{FF2B5EF4-FFF2-40B4-BE49-F238E27FC236}">
                  <a16:creationId xmlns:a16="http://schemas.microsoft.com/office/drawing/2014/main" id="{524D2ED8-79A8-46BB-AC90-00034C19FE9B}"/>
                </a:ext>
              </a:extLst>
            </p:cNvPr>
            <p:cNvSpPr txBox="1"/>
            <p:nvPr/>
          </p:nvSpPr>
          <p:spPr>
            <a:xfrm>
              <a:off x="8403401" y="2913249"/>
              <a:ext cx="1386428" cy="309562"/>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Create/Update</a:t>
              </a:r>
            </a:p>
          </p:txBody>
        </p:sp>
        <p:pic>
          <p:nvPicPr>
            <p:cNvPr id="110" name="Graphic 42">
              <a:extLst>
                <a:ext uri="{FF2B5EF4-FFF2-40B4-BE49-F238E27FC236}">
                  <a16:creationId xmlns:a16="http://schemas.microsoft.com/office/drawing/2014/main" id="{CBB9100A-0F9A-4DA0-8426-465E9ABCBD0C}"/>
                </a:ext>
              </a:extLst>
            </p:cNvPr>
            <p:cNvPicPr>
              <a:picLocks noChangeAspect="1"/>
            </p:cNvPicPr>
            <p:nvPr/>
          </p:nvPicPr>
          <p:blipFill>
            <a:blip r:embed="rId5"/>
            <a:stretch>
              <a:fillRect/>
            </a:stretch>
          </p:blipFill>
          <p:spPr>
            <a:xfrm>
              <a:off x="8857501" y="2390116"/>
              <a:ext cx="457200" cy="457200"/>
            </a:xfrm>
            <a:prstGeom prst="rect">
              <a:avLst/>
            </a:prstGeom>
          </p:spPr>
        </p:pic>
        <p:pic>
          <p:nvPicPr>
            <p:cNvPr id="111" name="Graphic 45">
              <a:extLst>
                <a:ext uri="{FF2B5EF4-FFF2-40B4-BE49-F238E27FC236}">
                  <a16:creationId xmlns:a16="http://schemas.microsoft.com/office/drawing/2014/main" id="{492B2F79-DB65-48E2-BB2B-0AE641DFD9AB}"/>
                </a:ext>
              </a:extLst>
            </p:cNvPr>
            <p:cNvPicPr>
              <a:picLocks noChangeAspect="1"/>
            </p:cNvPicPr>
            <p:nvPr/>
          </p:nvPicPr>
          <p:blipFill>
            <a:blip r:embed="rId6"/>
            <a:stretch>
              <a:fillRect/>
            </a:stretch>
          </p:blipFill>
          <p:spPr>
            <a:xfrm>
              <a:off x="10441852" y="3129191"/>
              <a:ext cx="457200" cy="457200"/>
            </a:xfrm>
            <a:prstGeom prst="rect">
              <a:avLst/>
            </a:prstGeom>
          </p:spPr>
        </p:pic>
        <p:sp>
          <p:nvSpPr>
            <p:cNvPr id="112" name="TextBox 111">
              <a:extLst>
                <a:ext uri="{FF2B5EF4-FFF2-40B4-BE49-F238E27FC236}">
                  <a16:creationId xmlns:a16="http://schemas.microsoft.com/office/drawing/2014/main" id="{9D109191-85FE-4667-BA2A-3BB1C898FE87}"/>
                </a:ext>
              </a:extLst>
            </p:cNvPr>
            <p:cNvSpPr txBox="1"/>
            <p:nvPr/>
          </p:nvSpPr>
          <p:spPr>
            <a:xfrm>
              <a:off x="9982459" y="3573600"/>
              <a:ext cx="1293264" cy="236412"/>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DynamoDB</a:t>
              </a:r>
            </a:p>
          </p:txBody>
        </p:sp>
        <p:pic>
          <p:nvPicPr>
            <p:cNvPr id="113" name="Graphic 19">
              <a:extLst>
                <a:ext uri="{FF2B5EF4-FFF2-40B4-BE49-F238E27FC236}">
                  <a16:creationId xmlns:a16="http://schemas.microsoft.com/office/drawing/2014/main" id="{ED9F78BE-213C-3D47-A534-0B86E72111B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62345" y="2390116"/>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TextBox 12">
              <a:extLst>
                <a:ext uri="{FF2B5EF4-FFF2-40B4-BE49-F238E27FC236}">
                  <a16:creationId xmlns:a16="http://schemas.microsoft.com/office/drawing/2014/main" id="{E6D95FBB-6754-2D45-B10F-73837D3E14EA}"/>
                </a:ext>
              </a:extLst>
            </p:cNvPr>
            <p:cNvSpPr txBox="1">
              <a:spLocks noChangeArrowheads="1"/>
            </p:cNvSpPr>
            <p:nvPr/>
          </p:nvSpPr>
          <p:spPr bwMode="auto">
            <a:xfrm>
              <a:off x="3299511" y="2793360"/>
              <a:ext cx="25823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Light" panose="020B0403020204020204" pitchFamily="34" charset="0"/>
                  <a:ea typeface="Amazon Ember" panose="020B0603020204020204" pitchFamily="34" charset="0"/>
                  <a:cs typeface="Amazon Ember Light" panose="020B0403020204020204" pitchFamily="34" charset="0"/>
                </a:rPr>
                <a:t>IAM</a:t>
              </a:r>
            </a:p>
          </p:txBody>
        </p:sp>
        <p:pic>
          <p:nvPicPr>
            <p:cNvPr id="115" name="Graphic 17">
              <a:extLst>
                <a:ext uri="{FF2B5EF4-FFF2-40B4-BE49-F238E27FC236}">
                  <a16:creationId xmlns:a16="http://schemas.microsoft.com/office/drawing/2014/main" id="{29A4B8A3-9C63-104B-986C-E2796ED6BAC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62345" y="4326710"/>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TextBox 11">
              <a:extLst>
                <a:ext uri="{FF2B5EF4-FFF2-40B4-BE49-F238E27FC236}">
                  <a16:creationId xmlns:a16="http://schemas.microsoft.com/office/drawing/2014/main" id="{34759C8A-7F9B-B748-9669-9799EF21C22D}"/>
                </a:ext>
              </a:extLst>
            </p:cNvPr>
            <p:cNvSpPr txBox="1">
              <a:spLocks noChangeArrowheads="1"/>
            </p:cNvSpPr>
            <p:nvPr/>
          </p:nvSpPr>
          <p:spPr bwMode="auto">
            <a:xfrm>
              <a:off x="3834801" y="4729954"/>
              <a:ext cx="1511768" cy="29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Light" panose="020B0403020204020204" pitchFamily="34" charset="0"/>
                  <a:ea typeface="Amazon Ember" panose="020B0603020204020204" pitchFamily="34" charset="0"/>
                  <a:cs typeface="Amazon Ember Light" panose="020B0403020204020204" pitchFamily="34" charset="0"/>
                </a:rPr>
                <a:t>Amazon Cognito</a:t>
              </a:r>
            </a:p>
          </p:txBody>
        </p:sp>
        <p:sp>
          <p:nvSpPr>
            <p:cNvPr id="121" name="TextBox 120">
              <a:extLst>
                <a:ext uri="{FF2B5EF4-FFF2-40B4-BE49-F238E27FC236}">
                  <a16:creationId xmlns:a16="http://schemas.microsoft.com/office/drawing/2014/main" id="{BE1E8CA3-911E-42ED-8B43-A46414A38421}"/>
                </a:ext>
              </a:extLst>
            </p:cNvPr>
            <p:cNvSpPr txBox="1"/>
            <p:nvPr/>
          </p:nvSpPr>
          <p:spPr>
            <a:xfrm>
              <a:off x="10807475" y="4571378"/>
              <a:ext cx="1065207" cy="469846"/>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Amazon Polly</a:t>
              </a:r>
            </a:p>
          </p:txBody>
        </p:sp>
        <p:pic>
          <p:nvPicPr>
            <p:cNvPr id="122" name="Graphic 8">
              <a:extLst>
                <a:ext uri="{FF2B5EF4-FFF2-40B4-BE49-F238E27FC236}">
                  <a16:creationId xmlns:a16="http://schemas.microsoft.com/office/drawing/2014/main" id="{7878EBC1-8556-5C49-8C35-366F912BECC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152841" y="4123120"/>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Graphic 7">
              <a:extLst>
                <a:ext uri="{FF2B5EF4-FFF2-40B4-BE49-F238E27FC236}">
                  <a16:creationId xmlns:a16="http://schemas.microsoft.com/office/drawing/2014/main" id="{57FA1F27-A2E2-7D4A-A34C-9636E8580D5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70968" y="5617386"/>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7539568" y="6006900"/>
              <a:ext cx="1837277" cy="29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Light" panose="020B0403020204020204" pitchFamily="34" charset="0"/>
                  <a:ea typeface="Amazon Ember" panose="020B0603020204020204" pitchFamily="34" charset="0"/>
                  <a:cs typeface="Amazon Ember Light" panose="020B0403020204020204" pitchFamily="34" charset="0"/>
                </a:rPr>
                <a:t>AWS X-Ray</a:t>
              </a:r>
            </a:p>
          </p:txBody>
        </p:sp>
        <p:sp>
          <p:nvSpPr>
            <p:cNvPr id="125" name="TextBox 124">
              <a:extLst>
                <a:ext uri="{FF2B5EF4-FFF2-40B4-BE49-F238E27FC236}">
                  <a16:creationId xmlns:a16="http://schemas.microsoft.com/office/drawing/2014/main" id="{41A5941D-0A8F-41AA-BB05-462F713D54A8}"/>
                </a:ext>
              </a:extLst>
            </p:cNvPr>
            <p:cNvSpPr txBox="1"/>
            <p:nvPr/>
          </p:nvSpPr>
          <p:spPr>
            <a:xfrm>
              <a:off x="8618636" y="5098712"/>
              <a:ext cx="955959" cy="308419"/>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Dictate</a:t>
              </a:r>
            </a:p>
          </p:txBody>
        </p:sp>
        <p:pic>
          <p:nvPicPr>
            <p:cNvPr id="126" name="Graphic 42">
              <a:extLst>
                <a:ext uri="{FF2B5EF4-FFF2-40B4-BE49-F238E27FC236}">
                  <a16:creationId xmlns:a16="http://schemas.microsoft.com/office/drawing/2014/main" id="{2043E59B-8FCF-4C92-B1D0-67DFB5F949D5}"/>
                </a:ext>
              </a:extLst>
            </p:cNvPr>
            <p:cNvPicPr>
              <a:picLocks noChangeAspect="1"/>
            </p:cNvPicPr>
            <p:nvPr/>
          </p:nvPicPr>
          <p:blipFill>
            <a:blip r:embed="rId5"/>
            <a:stretch>
              <a:fillRect/>
            </a:stretch>
          </p:blipFill>
          <p:spPr>
            <a:xfrm>
              <a:off x="8857501" y="4586963"/>
              <a:ext cx="457200" cy="457200"/>
            </a:xfrm>
            <a:prstGeom prst="rect">
              <a:avLst/>
            </a:prstGeom>
          </p:spPr>
        </p:pic>
        <p:pic>
          <p:nvPicPr>
            <p:cNvPr id="127" name="Picture 1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165089" y="1715937"/>
              <a:ext cx="499359" cy="747038"/>
            </a:xfrm>
            <a:prstGeom prst="rect">
              <a:avLst/>
            </a:prstGeom>
          </p:spPr>
        </p:pic>
        <p:cxnSp>
          <p:nvCxnSpPr>
            <p:cNvPr id="128" name="Elbow Connector 77">
              <a:extLst>
                <a:ext uri="{FF2B5EF4-FFF2-40B4-BE49-F238E27FC236}">
                  <a16:creationId xmlns:a16="http://schemas.microsoft.com/office/drawing/2014/main" id="{C33A0DEA-EA4C-4211-8839-1430CE377022}"/>
                </a:ext>
              </a:extLst>
            </p:cNvPr>
            <p:cNvCxnSpPr>
              <a:cxnSpLocks/>
              <a:stCxn id="110" idx="3"/>
              <a:endCxn id="111" idx="1"/>
            </p:cNvCxnSpPr>
            <p:nvPr/>
          </p:nvCxnSpPr>
          <p:spPr>
            <a:xfrm>
              <a:off x="9314701" y="2618716"/>
              <a:ext cx="1127151" cy="739075"/>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9" name="Elbow Connector 76">
              <a:extLst>
                <a:ext uri="{FF2B5EF4-FFF2-40B4-BE49-F238E27FC236}">
                  <a16:creationId xmlns:a16="http://schemas.microsoft.com/office/drawing/2014/main" id="{3A745F4B-12CD-4631-B7A3-ABC98F53FEC2}"/>
                </a:ext>
              </a:extLst>
            </p:cNvPr>
            <p:cNvCxnSpPr>
              <a:cxnSpLocks/>
              <a:endCxn id="121" idx="2"/>
            </p:cNvCxnSpPr>
            <p:nvPr/>
          </p:nvCxnSpPr>
          <p:spPr>
            <a:xfrm>
              <a:off x="9381435" y="4962034"/>
              <a:ext cx="1958644" cy="79190"/>
            </a:xfrm>
            <a:prstGeom prst="bentConnector4">
              <a:avLst>
                <a:gd name="adj1" fmla="val 63460"/>
                <a:gd name="adj2" fmla="val 388673"/>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30" name="Freeform 88">
              <a:extLst>
                <a:ext uri="{FF2B5EF4-FFF2-40B4-BE49-F238E27FC236}">
                  <a16:creationId xmlns:a16="http://schemas.microsoft.com/office/drawing/2014/main" id="{3090B44C-0F6F-4B39-B15A-5ABE29C767FB}"/>
                </a:ext>
              </a:extLst>
            </p:cNvPr>
            <p:cNvSpPr/>
            <p:nvPr/>
          </p:nvSpPr>
          <p:spPr>
            <a:xfrm rot="10800000">
              <a:off x="5688133" y="2648073"/>
              <a:ext cx="806285" cy="14409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accent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1" name="Left Brace 130"/>
            <p:cNvSpPr/>
            <p:nvPr/>
          </p:nvSpPr>
          <p:spPr>
            <a:xfrm rot="16200000">
              <a:off x="7544882" y="1194671"/>
              <a:ext cx="245310" cy="83589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32" name="Elbow Connector 131">
              <a:extLst>
                <a:ext uri="{FF2B5EF4-FFF2-40B4-BE49-F238E27FC236}">
                  <a16:creationId xmlns:a16="http://schemas.microsoft.com/office/drawing/2014/main" id="{D14DECB2-EDFA-4A1C-8C3F-AEE5A5A47969}"/>
                </a:ext>
              </a:extLst>
            </p:cNvPr>
            <p:cNvCxnSpPr>
              <a:cxnSpLocks/>
              <a:endCxn id="93" idx="2"/>
            </p:cNvCxnSpPr>
            <p:nvPr/>
          </p:nvCxnSpPr>
          <p:spPr>
            <a:xfrm rot="10800000">
              <a:off x="6877407" y="4777136"/>
              <a:ext cx="1970753" cy="184899"/>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33"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10936368" y="2484848"/>
              <a:ext cx="956800" cy="29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Light" panose="020B0403020204020204" pitchFamily="34" charset="0"/>
                  <a:ea typeface="Amazon Ember" panose="020B0603020204020204" pitchFamily="34" charset="0"/>
                  <a:cs typeface="Amazon Ember Light" panose="020B0403020204020204" pitchFamily="34" charset="0"/>
                </a:rPr>
                <a:t>AWS SAM</a:t>
              </a:r>
            </a:p>
          </p:txBody>
        </p:sp>
        <p:cxnSp>
          <p:nvCxnSpPr>
            <p:cNvPr id="134" name="Elbow Connector 65">
              <a:extLst>
                <a:ext uri="{FF2B5EF4-FFF2-40B4-BE49-F238E27FC236}">
                  <a16:creationId xmlns:a16="http://schemas.microsoft.com/office/drawing/2014/main" id="{6B7975B3-64CF-4664-9B81-F5B08E2FB2F3}"/>
                </a:ext>
              </a:extLst>
            </p:cNvPr>
            <p:cNvCxnSpPr>
              <a:cxnSpLocks/>
              <a:stCxn id="110" idx="1"/>
              <a:endCxn id="117" idx="3"/>
            </p:cNvCxnSpPr>
            <p:nvPr/>
          </p:nvCxnSpPr>
          <p:spPr>
            <a:xfrm rot="10800000" flipV="1">
              <a:off x="7958427" y="2618716"/>
              <a:ext cx="899074" cy="1134678"/>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135" name="Graphic 17">
              <a:extLst>
                <a:ext uri="{FF2B5EF4-FFF2-40B4-BE49-F238E27FC236}">
                  <a16:creationId xmlns:a16="http://schemas.microsoft.com/office/drawing/2014/main" id="{443A8EDD-16C2-6848-83A6-4582C7B74B7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543978" y="561738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 name="TextBox 9">
              <a:extLst>
                <a:ext uri="{FF2B5EF4-FFF2-40B4-BE49-F238E27FC236}">
                  <a16:creationId xmlns:a16="http://schemas.microsoft.com/office/drawing/2014/main" id="{F9D6EE48-441C-334D-8184-61EA0808B9C5}"/>
                </a:ext>
              </a:extLst>
            </p:cNvPr>
            <p:cNvSpPr txBox="1">
              <a:spLocks noChangeArrowheads="1"/>
            </p:cNvSpPr>
            <p:nvPr/>
          </p:nvSpPr>
          <p:spPr bwMode="auto">
            <a:xfrm>
              <a:off x="5705265" y="6006900"/>
              <a:ext cx="21871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Light" panose="020B0403020204020204" pitchFamily="34" charset="0"/>
                  <a:ea typeface="Amazon Ember" panose="020B0603020204020204" pitchFamily="34" charset="0"/>
                  <a:cs typeface="Amazon Ember Light" panose="020B0403020204020204" pitchFamily="34" charset="0"/>
                </a:rPr>
                <a:t>Amazon CloudWatch</a:t>
              </a:r>
            </a:p>
          </p:txBody>
        </p:sp>
        <p:cxnSp>
          <p:nvCxnSpPr>
            <p:cNvPr id="137" name="Straight Arrow Connector 136">
              <a:extLst>
                <a:ext uri="{FF2B5EF4-FFF2-40B4-BE49-F238E27FC236}">
                  <a16:creationId xmlns:a16="http://schemas.microsoft.com/office/drawing/2014/main" id="{B8E4CA0B-BE3C-4BE9-B361-23758E9B10F7}"/>
                </a:ext>
              </a:extLst>
            </p:cNvPr>
            <p:cNvCxnSpPr>
              <a:cxnSpLocks/>
              <a:stCxn id="117" idx="3"/>
              <a:endCxn id="106" idx="1"/>
            </p:cNvCxnSpPr>
            <p:nvPr/>
          </p:nvCxnSpPr>
          <p:spPr>
            <a:xfrm flipV="1">
              <a:off x="7958427" y="3357791"/>
              <a:ext cx="899074" cy="395603"/>
            </a:xfrm>
            <a:prstGeom prst="straightConnector1">
              <a:avLst/>
            </a:prstGeom>
            <a:ln w="12700">
              <a:solidFill>
                <a:schemeClr val="accent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B8E4CA0B-BE3C-4BE9-B361-23758E9B10F7}"/>
                </a:ext>
              </a:extLst>
            </p:cNvPr>
            <p:cNvCxnSpPr>
              <a:cxnSpLocks/>
              <a:stCxn id="106" idx="3"/>
              <a:endCxn id="111" idx="1"/>
            </p:cNvCxnSpPr>
            <p:nvPr/>
          </p:nvCxnSpPr>
          <p:spPr>
            <a:xfrm>
              <a:off x="9314701" y="3357791"/>
              <a:ext cx="1127151" cy="0"/>
            </a:xfrm>
            <a:prstGeom prst="straightConnector1">
              <a:avLst/>
            </a:prstGeom>
            <a:ln w="12700">
              <a:solidFill>
                <a:schemeClr val="accent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3B89B7B9-714E-4009-9605-C9DC0556C145}"/>
                </a:ext>
              </a:extLst>
            </p:cNvPr>
            <p:cNvSpPr/>
            <p:nvPr/>
          </p:nvSpPr>
          <p:spPr>
            <a:xfrm>
              <a:off x="3351803" y="1569946"/>
              <a:ext cx="8660087" cy="4786404"/>
            </a:xfrm>
            <a:prstGeom prst="rect">
              <a:avLst/>
            </a:prstGeom>
            <a:solidFill>
              <a:srgbClr val="FFFFFF">
                <a:alpha val="89804"/>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120"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51576" y="1573754"/>
              <a:ext cx="270455" cy="284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APIGateway" descr="The User makes a request. API Gateway routes the request to the AWS resource, and send the response back to the user.">
            <a:extLst>
              <a:ext uri="{FF2B5EF4-FFF2-40B4-BE49-F238E27FC236}">
                <a16:creationId xmlns:a16="http://schemas.microsoft.com/office/drawing/2014/main" id="{3815EDF5-D727-441B-8D5D-207D4067445C}"/>
              </a:ext>
            </a:extLst>
          </p:cNvPr>
          <p:cNvGrpSpPr/>
          <p:nvPr/>
        </p:nvGrpSpPr>
        <p:grpSpPr>
          <a:xfrm>
            <a:off x="443162" y="3060467"/>
            <a:ext cx="11166359" cy="2986820"/>
            <a:chOff x="443162" y="3060467"/>
            <a:chExt cx="11166359" cy="2986820"/>
          </a:xfrm>
        </p:grpSpPr>
        <p:sp>
          <p:nvSpPr>
            <p:cNvPr id="56" name="TextBox 55"/>
            <p:cNvSpPr txBox="1"/>
            <p:nvPr/>
          </p:nvSpPr>
          <p:spPr>
            <a:xfrm>
              <a:off x="5409574" y="5214833"/>
              <a:ext cx="3571108" cy="832454"/>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rtlCol="0">
              <a:spAutoFit/>
            </a:bodyPr>
            <a:lstStyle/>
            <a:p>
              <a:pPr algn="ctr"/>
              <a:r>
                <a:rPr lang="en-US" sz="2200" dirty="0">
                  <a:ea typeface="Amazon Ember Light" panose="020B0403020204020204" pitchFamily="34" charset="0"/>
                  <a:cs typeface="Amazon Ember Light" panose="020B0403020204020204" pitchFamily="34" charset="0"/>
                </a:rPr>
                <a:t>API Gateway sends a response back to the user. </a:t>
              </a:r>
            </a:p>
          </p:txBody>
        </p:sp>
        <p:sp>
          <p:nvSpPr>
            <p:cNvPr id="57" name="TextBox 56">
              <a:extLst>
                <a:ext uri="{FF2B5EF4-FFF2-40B4-BE49-F238E27FC236}">
                  <a16:creationId xmlns:a16="http://schemas.microsoft.com/office/drawing/2014/main" id="{E068EB89-1A66-438F-BDC9-04E36F075727}"/>
                </a:ext>
              </a:extLst>
            </p:cNvPr>
            <p:cNvSpPr txBox="1"/>
            <p:nvPr/>
          </p:nvSpPr>
          <p:spPr>
            <a:xfrm>
              <a:off x="7041147" y="3060467"/>
              <a:ext cx="4568374" cy="1785104"/>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rtlCol="0">
              <a:spAutoFit/>
            </a:bodyPr>
            <a:lstStyle/>
            <a:p>
              <a:r>
                <a:rPr lang="en-US" sz="2200" dirty="0">
                  <a:ea typeface="Amazon Ember" panose="02000000000000000000" pitchFamily="2" charset="0"/>
                  <a:cs typeface="Amazon Ember Display Medium" panose="020F0603020204020204" pitchFamily="34" charset="0"/>
                </a:rPr>
                <a:t>REST API</a:t>
              </a:r>
            </a:p>
            <a:p>
              <a:pPr lvl="4" algn="ctr"/>
              <a:r>
                <a:rPr lang="en-US" sz="2200" dirty="0">
                  <a:ea typeface="Amazon Ember Light" panose="020B0403020204020204" pitchFamily="34" charset="0"/>
                  <a:cs typeface="Amazon Ember Light" panose="020B0403020204020204" pitchFamily="34" charset="0"/>
                </a:rPr>
                <a:t>API Gateway routes the request to the AWS resource.</a:t>
              </a:r>
            </a:p>
            <a:p>
              <a:pPr lvl="4"/>
              <a:endParaRPr lang="en-US" sz="2200" dirty="0">
                <a:ea typeface="Amazon Ember Light" panose="020B0403020204020204" pitchFamily="34" charset="0"/>
                <a:cs typeface="Amazon Ember Light" panose="020B0403020204020204" pitchFamily="34" charset="0"/>
              </a:endParaRPr>
            </a:p>
          </p:txBody>
        </p:sp>
        <p:sp>
          <p:nvSpPr>
            <p:cNvPr id="58" name="TextBox 57" descr="The User makes a request. API Gateway routes the request to the AWS resource, and send the response back to the user.">
              <a:extLst>
                <a:ext uri="{FF2B5EF4-FFF2-40B4-BE49-F238E27FC236}">
                  <a16:creationId xmlns:a16="http://schemas.microsoft.com/office/drawing/2014/main" id="{3D754174-FC61-4425-9AEE-3EEDF97ED8A5}"/>
                </a:ext>
              </a:extLst>
            </p:cNvPr>
            <p:cNvSpPr txBox="1"/>
            <p:nvPr/>
          </p:nvSpPr>
          <p:spPr>
            <a:xfrm>
              <a:off x="443162" y="3911144"/>
              <a:ext cx="2546245" cy="769441"/>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rtlCol="0">
              <a:spAutoFit/>
            </a:bodyPr>
            <a:lstStyle/>
            <a:p>
              <a:pPr lvl="2" algn="ctr"/>
              <a:r>
                <a:rPr lang="en-US" sz="2200" dirty="0">
                  <a:ea typeface="Amazon Ember Light" panose="020B0403020204020204" pitchFamily="34" charset="0"/>
                  <a:cs typeface="Amazon Ember Light" panose="020B0403020204020204" pitchFamily="34" charset="0"/>
                </a:rPr>
                <a:t>User makes a request.</a:t>
              </a:r>
            </a:p>
          </p:txBody>
        </p:sp>
        <p:pic>
          <p:nvPicPr>
            <p:cNvPr id="68" name="Graphic 22">
              <a:extLst>
                <a:ext uri="{FF2B5EF4-FFF2-40B4-BE49-F238E27FC236}">
                  <a16:creationId xmlns:a16="http://schemas.microsoft.com/office/drawing/2014/main" id="{7CACC330-2398-4A64-99AF-DEBC8492C9F3}"/>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445195" y="3911144"/>
              <a:ext cx="769442" cy="76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TextBox 9">
              <a:extLst>
                <a:ext uri="{FF2B5EF4-FFF2-40B4-BE49-F238E27FC236}">
                  <a16:creationId xmlns:a16="http://schemas.microsoft.com/office/drawing/2014/main" id="{004BE815-88F2-474B-8554-6940E19F35A1}"/>
                </a:ext>
              </a:extLst>
            </p:cNvPr>
            <p:cNvSpPr txBox="1">
              <a:spLocks noChangeArrowheads="1"/>
            </p:cNvSpPr>
            <p:nvPr/>
          </p:nvSpPr>
          <p:spPr bwMode="auto">
            <a:xfrm>
              <a:off x="7074844" y="3963268"/>
              <a:ext cx="14499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a:t>
              </a:r>
              <a:br>
                <a:rPr lang="en-US" altLang="en-US" sz="1600" dirty="0">
                  <a:latin typeface="+mn-lt"/>
                  <a:ea typeface="Amazon Ember" panose="020B0603020204020204" pitchFamily="34" charset="0"/>
                  <a:cs typeface="Amazon Ember Light" panose="020B0403020204020204" pitchFamily="34" charset="0"/>
                </a:rPr>
              </a:br>
              <a:r>
                <a:rPr lang="en-US" altLang="en-US" sz="1600" dirty="0">
                  <a:latin typeface="+mn-lt"/>
                  <a:ea typeface="Amazon Ember" panose="020B0603020204020204" pitchFamily="34" charset="0"/>
                  <a:cs typeface="Amazon Ember Light" panose="020B0403020204020204" pitchFamily="34" charset="0"/>
                </a:rPr>
                <a:t>API Gateway</a:t>
              </a:r>
            </a:p>
          </p:txBody>
        </p:sp>
        <p:pic>
          <p:nvPicPr>
            <p:cNvPr id="117" name="Graphic 17">
              <a:extLst>
                <a:ext uri="{FF2B5EF4-FFF2-40B4-BE49-F238E27FC236}">
                  <a16:creationId xmlns:a16="http://schemas.microsoft.com/office/drawing/2014/main" id="{847A7472-D977-624B-9A30-47A44C4FD42F}"/>
                </a:ext>
              </a:extLst>
            </p:cNvPr>
            <p:cNvPicPr>
              <a:picLocks noChangeAspect="1" noChangeArrowheads="1"/>
            </p:cNvPicPr>
            <p:nvPr/>
          </p:nvPicPr>
          <p:blipFill>
            <a:blip r:embed="rId16"/>
            <a:srcRect/>
            <a:stretch/>
          </p:blipFill>
          <p:spPr bwMode="auto">
            <a:xfrm>
              <a:off x="7501227" y="352479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2" name="Straight Arrow Connector 71">
              <a:extLst>
                <a:ext uri="{FF2B5EF4-FFF2-40B4-BE49-F238E27FC236}">
                  <a16:creationId xmlns:a16="http://schemas.microsoft.com/office/drawing/2014/main" id="{2F914E1D-F103-4857-B9FF-BBCB1043925A}"/>
                </a:ext>
              </a:extLst>
            </p:cNvPr>
            <p:cNvCxnSpPr>
              <a:cxnSpLocks/>
            </p:cNvCxnSpPr>
            <p:nvPr/>
          </p:nvCxnSpPr>
          <p:spPr>
            <a:xfrm>
              <a:off x="7912260" y="4845571"/>
              <a:ext cx="0" cy="374118"/>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dk1"/>
            </a:lnRef>
            <a:fillRef idx="0">
              <a:schemeClr val="dk1"/>
            </a:fillRef>
            <a:effectRef idx="0">
              <a:schemeClr val="dk1"/>
            </a:effectRef>
            <a:fontRef idx="minor">
              <a:schemeClr val="tx1"/>
            </a:fontRef>
          </p:style>
        </p:cxnSp>
        <p:cxnSp>
          <p:nvCxnSpPr>
            <p:cNvPr id="5" name="Connector: Elbow 4">
              <a:extLst>
                <a:ext uri="{FF2B5EF4-FFF2-40B4-BE49-F238E27FC236}">
                  <a16:creationId xmlns:a16="http://schemas.microsoft.com/office/drawing/2014/main" id="{11B0E881-2445-48F4-8814-42A3CF38F39E}"/>
                </a:ext>
              </a:extLst>
            </p:cNvPr>
            <p:cNvCxnSpPr>
              <a:stCxn id="58" idx="3"/>
              <a:endCxn id="57" idx="1"/>
            </p:cNvCxnSpPr>
            <p:nvPr/>
          </p:nvCxnSpPr>
          <p:spPr>
            <a:xfrm flipV="1">
              <a:off x="2989407" y="3953019"/>
              <a:ext cx="4051740" cy="342846"/>
            </a:xfrm>
            <a:prstGeom prst="bentConnector3">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00307D6C-1AAC-4A2D-8C05-F1C1F9960C04}"/>
                </a:ext>
              </a:extLst>
            </p:cNvPr>
            <p:cNvCxnSpPr>
              <a:cxnSpLocks/>
              <a:stCxn id="56" idx="1"/>
              <a:endCxn id="58" idx="2"/>
            </p:cNvCxnSpPr>
            <p:nvPr/>
          </p:nvCxnSpPr>
          <p:spPr>
            <a:xfrm rot="10800000">
              <a:off x="1716286" y="4680586"/>
              <a:ext cx="3693289" cy="950475"/>
            </a:xfrm>
            <a:prstGeom prst="bentConnector2">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460555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20"/>
          </p:nvPr>
        </p:nvSpPr>
        <p:spPr/>
        <p:txBody>
          <a:bodyPr/>
          <a:lstStyle/>
          <a:p>
            <a:fld id="{989D9560-4C13-4692-9687-98ECDD2D9552}" type="slidenum">
              <a:rPr lang="en-US" smtClean="0"/>
              <a:pPr/>
              <a:t>11</a:t>
            </a:fld>
            <a:endParaRPr lang="en-US" dirty="0"/>
          </a:p>
        </p:txBody>
      </p:sp>
      <p:sp>
        <p:nvSpPr>
          <p:cNvPr id="2" name="Title 1"/>
          <p:cNvSpPr>
            <a:spLocks noGrp="1"/>
          </p:cNvSpPr>
          <p:nvPr>
            <p:ph type="title"/>
          </p:nvPr>
        </p:nvSpPr>
        <p:spPr/>
        <p:txBody>
          <a:bodyPr/>
          <a:lstStyle/>
          <a:p>
            <a:r>
              <a:rPr lang="en-US"/>
              <a:t>User access</a:t>
            </a:r>
            <a:endParaRPr lang="en-US" dirty="0"/>
          </a:p>
        </p:txBody>
      </p:sp>
      <p:sp>
        <p:nvSpPr>
          <p:cNvPr id="5" name="Content Placeholder 4"/>
          <p:cNvSpPr>
            <a:spLocks noGrp="1"/>
          </p:cNvSpPr>
          <p:nvPr>
            <p:ph sz="quarter" idx="21"/>
          </p:nvPr>
        </p:nvSpPr>
        <p:spPr/>
        <p:txBody>
          <a:bodyPr>
            <a:normAutofit/>
          </a:bodyPr>
          <a:lstStyle/>
          <a:p>
            <a:pPr marL="0" indent="0">
              <a:buNone/>
            </a:pPr>
            <a:r>
              <a:rPr lang="en-US" sz="2400" dirty="0"/>
              <a:t>Amazon Cognito</a:t>
            </a:r>
          </a:p>
          <a:p>
            <a:r>
              <a:rPr lang="en-US" sz="2400" dirty="0"/>
              <a:t>User pools</a:t>
            </a:r>
          </a:p>
          <a:p>
            <a:pPr lvl="1"/>
            <a:r>
              <a:rPr lang="en-US" sz="2000" dirty="0"/>
              <a:t>Sign-up</a:t>
            </a:r>
          </a:p>
          <a:p>
            <a:pPr lvl="1"/>
            <a:r>
              <a:rPr lang="en-US" sz="2000" dirty="0"/>
              <a:t>Sign-in</a:t>
            </a:r>
          </a:p>
          <a:p>
            <a:r>
              <a:rPr lang="en-US" sz="2400" dirty="0"/>
              <a:t>Identity pools</a:t>
            </a:r>
          </a:p>
          <a:p>
            <a:pPr lvl="1"/>
            <a:r>
              <a:rPr lang="en-US" sz="2000" dirty="0"/>
              <a:t>Grant access</a:t>
            </a:r>
          </a:p>
        </p:txBody>
      </p:sp>
      <p:grpSp>
        <p:nvGrpSpPr>
          <p:cNvPr id="7" name="justGraphic">
            <a:extLst>
              <a:ext uri="{FF2B5EF4-FFF2-40B4-BE49-F238E27FC236}">
                <a16:creationId xmlns:a16="http://schemas.microsoft.com/office/drawing/2014/main" id="{7107C8DD-5104-4C69-A44A-255D5ED37E92}"/>
              </a:ext>
              <a:ext uri="{C183D7F6-B498-43B3-948B-1728B52AA6E4}">
                <adec:decorative xmlns:adec="http://schemas.microsoft.com/office/drawing/2017/decorative" val="1"/>
              </a:ext>
            </a:extLst>
          </p:cNvPr>
          <p:cNvGrpSpPr/>
          <p:nvPr/>
        </p:nvGrpSpPr>
        <p:grpSpPr>
          <a:xfrm>
            <a:off x="3299511" y="1569946"/>
            <a:ext cx="8712379" cy="4786404"/>
            <a:chOff x="3299511" y="1569946"/>
            <a:chExt cx="8712379" cy="4786404"/>
          </a:xfrm>
        </p:grpSpPr>
        <p:sp>
          <p:nvSpPr>
            <p:cNvPr id="55" name="TextBox 54">
              <a:extLst>
                <a:ext uri="{FF2B5EF4-FFF2-40B4-BE49-F238E27FC236}">
                  <a16:creationId xmlns:a16="http://schemas.microsoft.com/office/drawing/2014/main" id="{7B360DC5-63E7-4A18-9596-6B594754F812}"/>
                </a:ext>
              </a:extLst>
            </p:cNvPr>
            <p:cNvSpPr txBox="1"/>
            <p:nvPr/>
          </p:nvSpPr>
          <p:spPr>
            <a:xfrm>
              <a:off x="6428589" y="3004856"/>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Website hosting</a:t>
              </a:r>
            </a:p>
          </p:txBody>
        </p:sp>
        <p:sp>
          <p:nvSpPr>
            <p:cNvPr id="91" name="TextBox 90">
              <a:extLst>
                <a:ext uri="{FF2B5EF4-FFF2-40B4-BE49-F238E27FC236}">
                  <a16:creationId xmlns:a16="http://schemas.microsoft.com/office/drawing/2014/main" id="{BE1E8CA3-911E-42ED-8B43-A46414A38421}"/>
                </a:ext>
              </a:extLst>
            </p:cNvPr>
            <p:cNvSpPr txBox="1"/>
            <p:nvPr/>
          </p:nvSpPr>
          <p:spPr>
            <a:xfrm>
              <a:off x="6399426" y="4305620"/>
              <a:ext cx="955959" cy="471515"/>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MP3 hosting</a:t>
              </a:r>
            </a:p>
          </p:txBody>
        </p:sp>
        <p:pic>
          <p:nvPicPr>
            <p:cNvPr id="92" name="Graphic 68">
              <a:extLst>
                <a:ext uri="{FF2B5EF4-FFF2-40B4-BE49-F238E27FC236}">
                  <a16:creationId xmlns:a16="http://schemas.microsoft.com/office/drawing/2014/main" id="{16DC68BD-63AC-4CC7-B711-6858AF6BC74D}"/>
                </a:ext>
              </a:extLst>
            </p:cNvPr>
            <p:cNvPicPr>
              <a:picLocks noChangeAspect="1"/>
            </p:cNvPicPr>
            <p:nvPr/>
          </p:nvPicPr>
          <p:blipFill>
            <a:blip r:embed="rId4"/>
            <a:stretch>
              <a:fillRect/>
            </a:stretch>
          </p:blipFill>
          <p:spPr>
            <a:xfrm>
              <a:off x="6662145" y="2390116"/>
              <a:ext cx="457200" cy="457200"/>
            </a:xfrm>
            <a:prstGeom prst="rect">
              <a:avLst/>
            </a:prstGeom>
          </p:spPr>
        </p:pic>
        <p:pic>
          <p:nvPicPr>
            <p:cNvPr id="94" name="Graphic 68">
              <a:extLst>
                <a:ext uri="{FF2B5EF4-FFF2-40B4-BE49-F238E27FC236}">
                  <a16:creationId xmlns:a16="http://schemas.microsoft.com/office/drawing/2014/main" id="{024E2B7F-114D-4BEC-8A69-94C31BD86F6B}"/>
                </a:ext>
              </a:extLst>
            </p:cNvPr>
            <p:cNvPicPr>
              <a:picLocks noChangeAspect="1"/>
            </p:cNvPicPr>
            <p:nvPr/>
          </p:nvPicPr>
          <p:blipFill>
            <a:blip r:embed="rId4"/>
            <a:stretch>
              <a:fillRect/>
            </a:stretch>
          </p:blipFill>
          <p:spPr>
            <a:xfrm>
              <a:off x="6662145" y="3860417"/>
              <a:ext cx="457200" cy="457200"/>
            </a:xfrm>
            <a:prstGeom prst="rect">
              <a:avLst/>
            </a:prstGeom>
          </p:spPr>
        </p:pic>
        <p:sp>
          <p:nvSpPr>
            <p:cNvPr id="95" name="TextBox 94">
              <a:extLst>
                <a:ext uri="{FF2B5EF4-FFF2-40B4-BE49-F238E27FC236}">
                  <a16:creationId xmlns:a16="http://schemas.microsoft.com/office/drawing/2014/main" id="{68823FF8-34DA-49E3-A208-3482D4B48355}"/>
                </a:ext>
              </a:extLst>
            </p:cNvPr>
            <p:cNvSpPr txBox="1"/>
            <p:nvPr/>
          </p:nvSpPr>
          <p:spPr>
            <a:xfrm>
              <a:off x="4324440" y="1953516"/>
              <a:ext cx="1991223" cy="310987"/>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Application API calls</a:t>
              </a:r>
            </a:p>
          </p:txBody>
        </p:sp>
        <p:cxnSp>
          <p:nvCxnSpPr>
            <p:cNvPr id="96" name="Elbow Connector 58">
              <a:extLst>
                <a:ext uri="{FF2B5EF4-FFF2-40B4-BE49-F238E27FC236}">
                  <a16:creationId xmlns:a16="http://schemas.microsoft.com/office/drawing/2014/main" id="{87C07C63-3C20-45CA-9122-3B407BC04865}"/>
                </a:ext>
              </a:extLst>
            </p:cNvPr>
            <p:cNvCxnSpPr>
              <a:cxnSpLocks/>
              <a:stCxn id="111" idx="1"/>
              <a:endCxn id="120" idx="3"/>
            </p:cNvCxnSpPr>
            <p:nvPr/>
          </p:nvCxnSpPr>
          <p:spPr>
            <a:xfrm rot="10800000">
              <a:off x="7958427" y="3357791"/>
              <a:ext cx="899074" cy="731226"/>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D14DECB2-EDFA-4A1C-8C3F-AEE5A5A47969}"/>
                </a:ext>
              </a:extLst>
            </p:cNvPr>
            <p:cNvCxnSpPr>
              <a:cxnSpLocks/>
              <a:stCxn id="129" idx="1"/>
              <a:endCxn id="121" idx="2"/>
            </p:cNvCxnSpPr>
            <p:nvPr/>
          </p:nvCxnSpPr>
          <p:spPr>
            <a:xfrm rot="10800000">
              <a:off x="7729827" y="4152441"/>
              <a:ext cx="1127674" cy="663123"/>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2" name="Elbow Connector 79">
              <a:extLst>
                <a:ext uri="{FF2B5EF4-FFF2-40B4-BE49-F238E27FC236}">
                  <a16:creationId xmlns:a16="http://schemas.microsoft.com/office/drawing/2014/main" id="{C310D941-667E-415A-9F76-E9A393CEC1C0}"/>
                </a:ext>
              </a:extLst>
            </p:cNvPr>
            <p:cNvCxnSpPr>
              <a:cxnSpLocks/>
              <a:stCxn id="107" idx="1"/>
            </p:cNvCxnSpPr>
            <p:nvPr/>
          </p:nvCxnSpPr>
          <p:spPr>
            <a:xfrm rot="10800000" flipV="1">
              <a:off x="7852411" y="1855455"/>
              <a:ext cx="1005091" cy="1273736"/>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3" name="Elbow Connector 76">
              <a:extLst>
                <a:ext uri="{FF2B5EF4-FFF2-40B4-BE49-F238E27FC236}">
                  <a16:creationId xmlns:a16="http://schemas.microsoft.com/office/drawing/2014/main" id="{3A745F4B-12CD-4631-B7A3-ABC98F53FEC2}"/>
                </a:ext>
              </a:extLst>
            </p:cNvPr>
            <p:cNvCxnSpPr>
              <a:cxnSpLocks/>
              <a:stCxn id="129" idx="3"/>
              <a:endCxn id="115" idx="2"/>
            </p:cNvCxnSpPr>
            <p:nvPr/>
          </p:nvCxnSpPr>
          <p:spPr>
            <a:xfrm flipV="1">
              <a:off x="9314701" y="3810012"/>
              <a:ext cx="1314390" cy="1005551"/>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4" name="Elbow Connector 97">
              <a:extLst>
                <a:ext uri="{FF2B5EF4-FFF2-40B4-BE49-F238E27FC236}">
                  <a16:creationId xmlns:a16="http://schemas.microsoft.com/office/drawing/2014/main" id="{06690F6D-3C60-47CC-93A1-4545CF495A4B}"/>
                </a:ext>
              </a:extLst>
            </p:cNvPr>
            <p:cNvCxnSpPr>
              <a:cxnSpLocks/>
              <a:stCxn id="111" idx="3"/>
              <a:endCxn id="114" idx="1"/>
            </p:cNvCxnSpPr>
            <p:nvPr/>
          </p:nvCxnSpPr>
          <p:spPr>
            <a:xfrm flipV="1">
              <a:off x="9314701" y="3357791"/>
              <a:ext cx="1127151" cy="731226"/>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5" name="Elbow Connector 98">
              <a:extLst>
                <a:ext uri="{FF2B5EF4-FFF2-40B4-BE49-F238E27FC236}">
                  <a16:creationId xmlns:a16="http://schemas.microsoft.com/office/drawing/2014/main" id="{B2351EE0-51AB-40FE-81B8-7334F97FC9A9}"/>
                </a:ext>
              </a:extLst>
            </p:cNvPr>
            <p:cNvCxnSpPr>
              <a:cxnSpLocks/>
              <a:stCxn id="107" idx="3"/>
              <a:endCxn id="114" idx="0"/>
            </p:cNvCxnSpPr>
            <p:nvPr/>
          </p:nvCxnSpPr>
          <p:spPr>
            <a:xfrm>
              <a:off x="9314701" y="1855455"/>
              <a:ext cx="1355751" cy="1273736"/>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66838DFF-317C-40B6-BCDC-E3DC323C3062}"/>
                </a:ext>
              </a:extLst>
            </p:cNvPr>
            <p:cNvSpPr txBox="1"/>
            <p:nvPr/>
          </p:nvSpPr>
          <p:spPr>
            <a:xfrm>
              <a:off x="8575429" y="2146437"/>
              <a:ext cx="1042375" cy="33904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List</a:t>
              </a:r>
            </a:p>
          </p:txBody>
        </p:sp>
        <p:pic>
          <p:nvPicPr>
            <p:cNvPr id="107" name="Graphic 42">
              <a:extLst>
                <a:ext uri="{FF2B5EF4-FFF2-40B4-BE49-F238E27FC236}">
                  <a16:creationId xmlns:a16="http://schemas.microsoft.com/office/drawing/2014/main" id="{A8428AB1-D6EC-4580-9737-9EF141ABA528}"/>
                </a:ext>
              </a:extLst>
            </p:cNvPr>
            <p:cNvPicPr>
              <a:picLocks noChangeAspect="1"/>
            </p:cNvPicPr>
            <p:nvPr/>
          </p:nvPicPr>
          <p:blipFill>
            <a:blip r:embed="rId5"/>
            <a:stretch>
              <a:fillRect/>
            </a:stretch>
          </p:blipFill>
          <p:spPr>
            <a:xfrm>
              <a:off x="8857501" y="1626855"/>
              <a:ext cx="457200" cy="457200"/>
            </a:xfrm>
            <a:prstGeom prst="rect">
              <a:avLst/>
            </a:prstGeom>
          </p:spPr>
        </p:pic>
        <p:sp>
          <p:nvSpPr>
            <p:cNvPr id="108" name="TextBox 107">
              <a:extLst>
                <a:ext uri="{FF2B5EF4-FFF2-40B4-BE49-F238E27FC236}">
                  <a16:creationId xmlns:a16="http://schemas.microsoft.com/office/drawing/2014/main" id="{E54FA703-C687-4BD4-B25A-B3AFECCADC8F}"/>
                </a:ext>
              </a:extLst>
            </p:cNvPr>
            <p:cNvSpPr txBox="1"/>
            <p:nvPr/>
          </p:nvSpPr>
          <p:spPr>
            <a:xfrm>
              <a:off x="8618637" y="3645619"/>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Search</a:t>
              </a:r>
            </a:p>
          </p:txBody>
        </p:sp>
        <p:pic>
          <p:nvPicPr>
            <p:cNvPr id="109" name="Graphic 42">
              <a:extLst>
                <a:ext uri="{FF2B5EF4-FFF2-40B4-BE49-F238E27FC236}">
                  <a16:creationId xmlns:a16="http://schemas.microsoft.com/office/drawing/2014/main" id="{DBD63E0C-8BC7-4AAF-B284-D0B0D184780A}"/>
                </a:ext>
              </a:extLst>
            </p:cNvPr>
            <p:cNvPicPr>
              <a:picLocks noChangeAspect="1"/>
            </p:cNvPicPr>
            <p:nvPr/>
          </p:nvPicPr>
          <p:blipFill>
            <a:blip r:embed="rId5"/>
            <a:stretch>
              <a:fillRect/>
            </a:stretch>
          </p:blipFill>
          <p:spPr>
            <a:xfrm>
              <a:off x="8857501" y="3129191"/>
              <a:ext cx="457200" cy="457200"/>
            </a:xfrm>
            <a:prstGeom prst="rect">
              <a:avLst/>
            </a:prstGeom>
          </p:spPr>
        </p:pic>
        <p:sp>
          <p:nvSpPr>
            <p:cNvPr id="110" name="TextBox 109">
              <a:extLst>
                <a:ext uri="{FF2B5EF4-FFF2-40B4-BE49-F238E27FC236}">
                  <a16:creationId xmlns:a16="http://schemas.microsoft.com/office/drawing/2014/main" id="{41A5941D-0A8F-41AA-BB05-462F713D54A8}"/>
                </a:ext>
              </a:extLst>
            </p:cNvPr>
            <p:cNvSpPr txBox="1"/>
            <p:nvPr/>
          </p:nvSpPr>
          <p:spPr>
            <a:xfrm>
              <a:off x="8618637" y="4372166"/>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Delete</a:t>
              </a:r>
            </a:p>
          </p:txBody>
        </p:sp>
        <p:pic>
          <p:nvPicPr>
            <p:cNvPr id="111" name="Graphic 42">
              <a:extLst>
                <a:ext uri="{FF2B5EF4-FFF2-40B4-BE49-F238E27FC236}">
                  <a16:creationId xmlns:a16="http://schemas.microsoft.com/office/drawing/2014/main" id="{2043E59B-8FCF-4C92-B1D0-67DFB5F949D5}"/>
                </a:ext>
              </a:extLst>
            </p:cNvPr>
            <p:cNvPicPr>
              <a:picLocks noChangeAspect="1"/>
            </p:cNvPicPr>
            <p:nvPr/>
          </p:nvPicPr>
          <p:blipFill>
            <a:blip r:embed="rId5"/>
            <a:stretch>
              <a:fillRect/>
            </a:stretch>
          </p:blipFill>
          <p:spPr>
            <a:xfrm>
              <a:off x="8857501" y="3860417"/>
              <a:ext cx="457200" cy="457200"/>
            </a:xfrm>
            <a:prstGeom prst="rect">
              <a:avLst/>
            </a:prstGeom>
          </p:spPr>
        </p:pic>
        <p:sp>
          <p:nvSpPr>
            <p:cNvPr id="112" name="TextBox 111">
              <a:extLst>
                <a:ext uri="{FF2B5EF4-FFF2-40B4-BE49-F238E27FC236}">
                  <a16:creationId xmlns:a16="http://schemas.microsoft.com/office/drawing/2014/main" id="{524D2ED8-79A8-46BB-AC90-00034C19FE9B}"/>
                </a:ext>
              </a:extLst>
            </p:cNvPr>
            <p:cNvSpPr txBox="1"/>
            <p:nvPr/>
          </p:nvSpPr>
          <p:spPr>
            <a:xfrm>
              <a:off x="8403401" y="2913249"/>
              <a:ext cx="1386428" cy="30956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Create/Update</a:t>
              </a:r>
            </a:p>
          </p:txBody>
        </p:sp>
        <p:pic>
          <p:nvPicPr>
            <p:cNvPr id="113" name="Graphic 42">
              <a:extLst>
                <a:ext uri="{FF2B5EF4-FFF2-40B4-BE49-F238E27FC236}">
                  <a16:creationId xmlns:a16="http://schemas.microsoft.com/office/drawing/2014/main" id="{CBB9100A-0F9A-4DA0-8426-465E9ABCBD0C}"/>
                </a:ext>
              </a:extLst>
            </p:cNvPr>
            <p:cNvPicPr>
              <a:picLocks noChangeAspect="1"/>
            </p:cNvPicPr>
            <p:nvPr/>
          </p:nvPicPr>
          <p:blipFill>
            <a:blip r:embed="rId5"/>
            <a:stretch>
              <a:fillRect/>
            </a:stretch>
          </p:blipFill>
          <p:spPr>
            <a:xfrm>
              <a:off x="8857501" y="2390116"/>
              <a:ext cx="457200" cy="457200"/>
            </a:xfrm>
            <a:prstGeom prst="rect">
              <a:avLst/>
            </a:prstGeom>
          </p:spPr>
        </p:pic>
        <p:pic>
          <p:nvPicPr>
            <p:cNvPr id="114" name="Graphic 45">
              <a:extLst>
                <a:ext uri="{FF2B5EF4-FFF2-40B4-BE49-F238E27FC236}">
                  <a16:creationId xmlns:a16="http://schemas.microsoft.com/office/drawing/2014/main" id="{492B2F79-DB65-48E2-BB2B-0AE641DFD9AB}"/>
                </a:ext>
              </a:extLst>
            </p:cNvPr>
            <p:cNvPicPr>
              <a:picLocks noChangeAspect="1"/>
            </p:cNvPicPr>
            <p:nvPr/>
          </p:nvPicPr>
          <p:blipFill>
            <a:blip r:embed="rId6"/>
            <a:stretch>
              <a:fillRect/>
            </a:stretch>
          </p:blipFill>
          <p:spPr>
            <a:xfrm>
              <a:off x="10441852" y="3129191"/>
              <a:ext cx="457200" cy="457200"/>
            </a:xfrm>
            <a:prstGeom prst="rect">
              <a:avLst/>
            </a:prstGeom>
          </p:spPr>
        </p:pic>
        <p:sp>
          <p:nvSpPr>
            <p:cNvPr id="115" name="TextBox 114">
              <a:extLst>
                <a:ext uri="{FF2B5EF4-FFF2-40B4-BE49-F238E27FC236}">
                  <a16:creationId xmlns:a16="http://schemas.microsoft.com/office/drawing/2014/main" id="{9D109191-85FE-4667-BA2A-3BB1C898FE87}"/>
                </a:ext>
              </a:extLst>
            </p:cNvPr>
            <p:cNvSpPr txBox="1"/>
            <p:nvPr/>
          </p:nvSpPr>
          <p:spPr>
            <a:xfrm>
              <a:off x="9982459" y="3573600"/>
              <a:ext cx="1293264" cy="23641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DynamoDB</a:t>
              </a:r>
            </a:p>
          </p:txBody>
        </p:sp>
        <p:pic>
          <p:nvPicPr>
            <p:cNvPr id="116" name="Graphic 19">
              <a:extLst>
                <a:ext uri="{FF2B5EF4-FFF2-40B4-BE49-F238E27FC236}">
                  <a16:creationId xmlns:a16="http://schemas.microsoft.com/office/drawing/2014/main" id="{ED9F78BE-213C-3D47-A534-0B86E72111B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62345" y="2390116"/>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TextBox 12">
              <a:extLst>
                <a:ext uri="{FF2B5EF4-FFF2-40B4-BE49-F238E27FC236}">
                  <a16:creationId xmlns:a16="http://schemas.microsoft.com/office/drawing/2014/main" id="{E6D95FBB-6754-2D45-B10F-73837D3E14EA}"/>
                </a:ext>
              </a:extLst>
            </p:cNvPr>
            <p:cNvSpPr txBox="1">
              <a:spLocks noChangeArrowheads="1"/>
            </p:cNvSpPr>
            <p:nvPr/>
          </p:nvSpPr>
          <p:spPr bwMode="auto">
            <a:xfrm>
              <a:off x="3299511" y="2793360"/>
              <a:ext cx="25823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IAM</a:t>
              </a:r>
            </a:p>
          </p:txBody>
        </p:sp>
        <p:pic>
          <p:nvPicPr>
            <p:cNvPr id="120" name="Graphic 17">
              <a:extLst>
                <a:ext uri="{FF2B5EF4-FFF2-40B4-BE49-F238E27FC236}">
                  <a16:creationId xmlns:a16="http://schemas.microsoft.com/office/drawing/2014/main" id="{847A7472-D977-624B-9A30-47A44C4FD42F}"/>
                </a:ext>
              </a:extLst>
            </p:cNvPr>
            <p:cNvPicPr>
              <a:picLocks noChangeAspect="1" noChangeArrowheads="1"/>
            </p:cNvPicPr>
            <p:nvPr/>
          </p:nvPicPr>
          <p:blipFill>
            <a:blip r:embed="rId8"/>
            <a:srcRect/>
            <a:stretch/>
          </p:blipFill>
          <p:spPr bwMode="auto">
            <a:xfrm>
              <a:off x="7501227" y="312919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9">
              <a:extLst>
                <a:ext uri="{FF2B5EF4-FFF2-40B4-BE49-F238E27FC236}">
                  <a16:creationId xmlns:a16="http://schemas.microsoft.com/office/drawing/2014/main" id="{004BE815-88F2-474B-8554-6940E19F35A1}"/>
                </a:ext>
              </a:extLst>
            </p:cNvPr>
            <p:cNvSpPr txBox="1">
              <a:spLocks noChangeArrowheads="1"/>
            </p:cNvSpPr>
            <p:nvPr/>
          </p:nvSpPr>
          <p:spPr bwMode="auto">
            <a:xfrm>
              <a:off x="7074844" y="3567665"/>
              <a:ext cx="13099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API</a:t>
              </a:r>
              <a:br>
                <a:rPr lang="en-US" altLang="en-US" sz="1600" dirty="0">
                  <a:latin typeface="+mn-lt"/>
                  <a:ea typeface="Amazon Ember" panose="020B0603020204020204" pitchFamily="34" charset="0"/>
                  <a:cs typeface="Amazon Ember Light" panose="020B0403020204020204" pitchFamily="34" charset="0"/>
                </a:rPr>
              </a:br>
              <a:r>
                <a:rPr lang="en-US" altLang="en-US" sz="1600" dirty="0">
                  <a:latin typeface="+mn-lt"/>
                  <a:ea typeface="Amazon Ember" panose="020B0603020204020204" pitchFamily="34" charset="0"/>
                  <a:cs typeface="Amazon Ember Light" panose="020B0403020204020204" pitchFamily="34" charset="0"/>
                </a:rPr>
                <a:t>Gateway</a:t>
              </a:r>
            </a:p>
          </p:txBody>
        </p:sp>
        <p:sp>
          <p:nvSpPr>
            <p:cNvPr id="124" name="TextBox 123">
              <a:extLst>
                <a:ext uri="{FF2B5EF4-FFF2-40B4-BE49-F238E27FC236}">
                  <a16:creationId xmlns:a16="http://schemas.microsoft.com/office/drawing/2014/main" id="{BE1E8CA3-911E-42ED-8B43-A46414A38421}"/>
                </a:ext>
              </a:extLst>
            </p:cNvPr>
            <p:cNvSpPr txBox="1"/>
            <p:nvPr/>
          </p:nvSpPr>
          <p:spPr>
            <a:xfrm>
              <a:off x="10807475" y="4571378"/>
              <a:ext cx="1065207" cy="469846"/>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Amazon Polly</a:t>
              </a:r>
            </a:p>
          </p:txBody>
        </p:sp>
        <p:pic>
          <p:nvPicPr>
            <p:cNvPr id="125" name="Graphic 8">
              <a:extLst>
                <a:ext uri="{FF2B5EF4-FFF2-40B4-BE49-F238E27FC236}">
                  <a16:creationId xmlns:a16="http://schemas.microsoft.com/office/drawing/2014/main" id="{7878EBC1-8556-5C49-8C35-366F912BECC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152841" y="4123120"/>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 name="Graphic 7">
              <a:extLst>
                <a:ext uri="{FF2B5EF4-FFF2-40B4-BE49-F238E27FC236}">
                  <a16:creationId xmlns:a16="http://schemas.microsoft.com/office/drawing/2014/main" id="{57FA1F27-A2E2-7D4A-A34C-9636E8580D5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70968" y="5617386"/>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7539568" y="6006900"/>
              <a:ext cx="18372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X-Ray</a:t>
              </a:r>
            </a:p>
          </p:txBody>
        </p:sp>
        <p:sp>
          <p:nvSpPr>
            <p:cNvPr id="128" name="TextBox 127">
              <a:extLst>
                <a:ext uri="{FF2B5EF4-FFF2-40B4-BE49-F238E27FC236}">
                  <a16:creationId xmlns:a16="http://schemas.microsoft.com/office/drawing/2014/main" id="{41A5941D-0A8F-41AA-BB05-462F713D54A8}"/>
                </a:ext>
              </a:extLst>
            </p:cNvPr>
            <p:cNvSpPr txBox="1"/>
            <p:nvPr/>
          </p:nvSpPr>
          <p:spPr>
            <a:xfrm>
              <a:off x="8618636" y="5098712"/>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Dictate</a:t>
              </a:r>
            </a:p>
          </p:txBody>
        </p:sp>
        <p:pic>
          <p:nvPicPr>
            <p:cNvPr id="129" name="Graphic 42">
              <a:extLst>
                <a:ext uri="{FF2B5EF4-FFF2-40B4-BE49-F238E27FC236}">
                  <a16:creationId xmlns:a16="http://schemas.microsoft.com/office/drawing/2014/main" id="{2043E59B-8FCF-4C92-B1D0-67DFB5F949D5}"/>
                </a:ext>
              </a:extLst>
            </p:cNvPr>
            <p:cNvPicPr>
              <a:picLocks noChangeAspect="1"/>
            </p:cNvPicPr>
            <p:nvPr/>
          </p:nvPicPr>
          <p:blipFill>
            <a:blip r:embed="rId5"/>
            <a:stretch>
              <a:fillRect/>
            </a:stretch>
          </p:blipFill>
          <p:spPr>
            <a:xfrm>
              <a:off x="8857501" y="4586963"/>
              <a:ext cx="457200" cy="457200"/>
            </a:xfrm>
            <a:prstGeom prst="rect">
              <a:avLst/>
            </a:prstGeom>
          </p:spPr>
        </p:pic>
        <p:pic>
          <p:nvPicPr>
            <p:cNvPr id="130" name="Picture 12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165089" y="1715937"/>
              <a:ext cx="499359" cy="747038"/>
            </a:xfrm>
            <a:prstGeom prst="rect">
              <a:avLst/>
            </a:prstGeom>
          </p:spPr>
        </p:pic>
        <p:cxnSp>
          <p:nvCxnSpPr>
            <p:cNvPr id="131" name="Elbow Connector 77">
              <a:extLst>
                <a:ext uri="{FF2B5EF4-FFF2-40B4-BE49-F238E27FC236}">
                  <a16:creationId xmlns:a16="http://schemas.microsoft.com/office/drawing/2014/main" id="{C33A0DEA-EA4C-4211-8839-1430CE377022}"/>
                </a:ext>
              </a:extLst>
            </p:cNvPr>
            <p:cNvCxnSpPr>
              <a:cxnSpLocks/>
              <a:stCxn id="113" idx="3"/>
              <a:endCxn id="114" idx="1"/>
            </p:cNvCxnSpPr>
            <p:nvPr/>
          </p:nvCxnSpPr>
          <p:spPr>
            <a:xfrm>
              <a:off x="9314701" y="2618716"/>
              <a:ext cx="1127151" cy="739075"/>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32" name="Elbow Connector 76">
              <a:extLst>
                <a:ext uri="{FF2B5EF4-FFF2-40B4-BE49-F238E27FC236}">
                  <a16:creationId xmlns:a16="http://schemas.microsoft.com/office/drawing/2014/main" id="{3A745F4B-12CD-4631-B7A3-ABC98F53FEC2}"/>
                </a:ext>
              </a:extLst>
            </p:cNvPr>
            <p:cNvCxnSpPr>
              <a:cxnSpLocks/>
              <a:endCxn id="124" idx="2"/>
            </p:cNvCxnSpPr>
            <p:nvPr/>
          </p:nvCxnSpPr>
          <p:spPr>
            <a:xfrm>
              <a:off x="9381435" y="4962034"/>
              <a:ext cx="1958644" cy="79190"/>
            </a:xfrm>
            <a:prstGeom prst="bentConnector4">
              <a:avLst>
                <a:gd name="adj1" fmla="val 63460"/>
                <a:gd name="adj2" fmla="val 388673"/>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33" name="Freeform 88">
              <a:extLst>
                <a:ext uri="{FF2B5EF4-FFF2-40B4-BE49-F238E27FC236}">
                  <a16:creationId xmlns:a16="http://schemas.microsoft.com/office/drawing/2014/main" id="{3090B44C-0F6F-4B39-B15A-5ABE29C767FB}"/>
                </a:ext>
              </a:extLst>
            </p:cNvPr>
            <p:cNvSpPr/>
            <p:nvPr/>
          </p:nvSpPr>
          <p:spPr>
            <a:xfrm rot="10800000">
              <a:off x="5688133" y="2648073"/>
              <a:ext cx="806285" cy="14409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accent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4" name="Left Brace 133"/>
            <p:cNvSpPr/>
            <p:nvPr/>
          </p:nvSpPr>
          <p:spPr>
            <a:xfrm rot="16200000">
              <a:off x="7544882" y="1194671"/>
              <a:ext cx="245310" cy="83589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35" name="Elbow Connector 134">
              <a:extLst>
                <a:ext uri="{FF2B5EF4-FFF2-40B4-BE49-F238E27FC236}">
                  <a16:creationId xmlns:a16="http://schemas.microsoft.com/office/drawing/2014/main" id="{D14DECB2-EDFA-4A1C-8C3F-AEE5A5A47969}"/>
                </a:ext>
              </a:extLst>
            </p:cNvPr>
            <p:cNvCxnSpPr>
              <a:cxnSpLocks/>
              <a:endCxn id="91" idx="2"/>
            </p:cNvCxnSpPr>
            <p:nvPr/>
          </p:nvCxnSpPr>
          <p:spPr>
            <a:xfrm rot="10800000">
              <a:off x="6877407" y="4777136"/>
              <a:ext cx="1970753" cy="184899"/>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36"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10936368" y="2484848"/>
              <a:ext cx="956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SAM</a:t>
              </a:r>
            </a:p>
          </p:txBody>
        </p:sp>
        <p:cxnSp>
          <p:nvCxnSpPr>
            <p:cNvPr id="137" name="Elbow Connector 65">
              <a:extLst>
                <a:ext uri="{FF2B5EF4-FFF2-40B4-BE49-F238E27FC236}">
                  <a16:creationId xmlns:a16="http://schemas.microsoft.com/office/drawing/2014/main" id="{6B7975B3-64CF-4664-9B81-F5B08E2FB2F3}"/>
                </a:ext>
              </a:extLst>
            </p:cNvPr>
            <p:cNvCxnSpPr>
              <a:cxnSpLocks/>
              <a:stCxn id="113" idx="1"/>
              <a:endCxn id="120" idx="3"/>
            </p:cNvCxnSpPr>
            <p:nvPr/>
          </p:nvCxnSpPr>
          <p:spPr>
            <a:xfrm rot="10800000" flipV="1">
              <a:off x="7958427" y="2618715"/>
              <a:ext cx="899074" cy="739075"/>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138" name="Graphic 17">
              <a:extLst>
                <a:ext uri="{FF2B5EF4-FFF2-40B4-BE49-F238E27FC236}">
                  <a16:creationId xmlns:a16="http://schemas.microsoft.com/office/drawing/2014/main" id="{443A8EDD-16C2-6848-83A6-4582C7B74B7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543978" y="561738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 name="TextBox 9">
              <a:extLst>
                <a:ext uri="{FF2B5EF4-FFF2-40B4-BE49-F238E27FC236}">
                  <a16:creationId xmlns:a16="http://schemas.microsoft.com/office/drawing/2014/main" id="{F9D6EE48-441C-334D-8184-61EA0808B9C5}"/>
                </a:ext>
              </a:extLst>
            </p:cNvPr>
            <p:cNvSpPr txBox="1">
              <a:spLocks noChangeArrowheads="1"/>
            </p:cNvSpPr>
            <p:nvPr/>
          </p:nvSpPr>
          <p:spPr bwMode="auto">
            <a:xfrm>
              <a:off x="5705265" y="6006900"/>
              <a:ext cx="21871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CloudWatch</a:t>
              </a:r>
            </a:p>
          </p:txBody>
        </p:sp>
        <p:cxnSp>
          <p:nvCxnSpPr>
            <p:cNvPr id="140" name="Straight Arrow Connector 139">
              <a:extLst>
                <a:ext uri="{FF2B5EF4-FFF2-40B4-BE49-F238E27FC236}">
                  <a16:creationId xmlns:a16="http://schemas.microsoft.com/office/drawing/2014/main" id="{B8E4CA0B-BE3C-4BE9-B361-23758E9B10F7}"/>
                </a:ext>
              </a:extLst>
            </p:cNvPr>
            <p:cNvCxnSpPr>
              <a:cxnSpLocks/>
              <a:stCxn id="120" idx="3"/>
              <a:endCxn id="109" idx="1"/>
            </p:cNvCxnSpPr>
            <p:nvPr/>
          </p:nvCxnSpPr>
          <p:spPr>
            <a:xfrm>
              <a:off x="7958427" y="3357791"/>
              <a:ext cx="899074" cy="0"/>
            </a:xfrm>
            <a:prstGeom prst="straightConnector1">
              <a:avLst/>
            </a:prstGeom>
            <a:ln w="12700">
              <a:solidFill>
                <a:schemeClr val="accent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B8E4CA0B-BE3C-4BE9-B361-23758E9B10F7}"/>
                </a:ext>
              </a:extLst>
            </p:cNvPr>
            <p:cNvCxnSpPr>
              <a:cxnSpLocks/>
              <a:stCxn id="109" idx="3"/>
              <a:endCxn id="114" idx="1"/>
            </p:cNvCxnSpPr>
            <p:nvPr/>
          </p:nvCxnSpPr>
          <p:spPr>
            <a:xfrm>
              <a:off x="9314701" y="3357791"/>
              <a:ext cx="1127151" cy="0"/>
            </a:xfrm>
            <a:prstGeom prst="straightConnector1">
              <a:avLst/>
            </a:prstGeom>
            <a:ln w="12700">
              <a:solidFill>
                <a:schemeClr val="accent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BEFEC4D9-0FF6-0740-BBB7-9A904CD0D43A}"/>
                </a:ext>
              </a:extLst>
            </p:cNvPr>
            <p:cNvSpPr/>
            <p:nvPr/>
          </p:nvSpPr>
          <p:spPr>
            <a:xfrm>
              <a:off x="3351803" y="1569946"/>
              <a:ext cx="8660087" cy="4786404"/>
            </a:xfrm>
            <a:prstGeom prst="rect">
              <a:avLst/>
            </a:prstGeom>
            <a:solidFill>
              <a:srgbClr val="FFFFFF">
                <a:alpha val="89804"/>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sp>
          <p:nvSpPr>
            <p:cNvPr id="99" name="TextBox 98"/>
            <p:cNvSpPr txBox="1"/>
            <p:nvPr/>
          </p:nvSpPr>
          <p:spPr>
            <a:xfrm>
              <a:off x="4154558" y="4297215"/>
              <a:ext cx="5160144" cy="1384995"/>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rtlCol="0">
              <a:spAutoFit/>
            </a:bodyPr>
            <a:lstStyle/>
            <a:p>
              <a:pPr lvl="1" algn="ctr"/>
              <a:r>
                <a:rPr lang="en-US" sz="2800" dirty="0">
                  <a:ea typeface="Amazon Ember Light" panose="020B0403020204020204" pitchFamily="34" charset="0"/>
                  <a:cs typeface="Amazon Ember Light" panose="020B0403020204020204" pitchFamily="34" charset="0"/>
                </a:rPr>
                <a:t>User authentication</a:t>
              </a:r>
            </a:p>
            <a:p>
              <a:pPr algn="ctr"/>
              <a:endParaRPr lang="en-US" sz="2800" dirty="0">
                <a:ea typeface="Amazon Ember Light" panose="020B0403020204020204" pitchFamily="34" charset="0"/>
                <a:cs typeface="Amazon Ember Light" panose="020B0403020204020204" pitchFamily="34" charset="0"/>
              </a:endParaRPr>
            </a:p>
            <a:p>
              <a:endParaRPr lang="en-US" sz="2800" dirty="0">
                <a:ea typeface="Amazon Ember Light" panose="020B0403020204020204" pitchFamily="34" charset="0"/>
                <a:cs typeface="Amazon Ember Light" panose="020B0403020204020204" pitchFamily="34" charset="0"/>
              </a:endParaRPr>
            </a:p>
          </p:txBody>
        </p:sp>
        <p:pic>
          <p:nvPicPr>
            <p:cNvPr id="118" name="Graphic 17">
              <a:extLst>
                <a:ext uri="{FF2B5EF4-FFF2-40B4-BE49-F238E27FC236}">
                  <a16:creationId xmlns:a16="http://schemas.microsoft.com/office/drawing/2014/main" id="{29A4B8A3-9C63-104B-986C-E2796ED6BAC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377062" y="4528204"/>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TextBox 11">
              <a:extLst>
                <a:ext uri="{FF2B5EF4-FFF2-40B4-BE49-F238E27FC236}">
                  <a16:creationId xmlns:a16="http://schemas.microsoft.com/office/drawing/2014/main" id="{34759C8A-7F9B-B748-9669-9799EF21C22D}"/>
                </a:ext>
              </a:extLst>
            </p:cNvPr>
            <p:cNvSpPr txBox="1">
              <a:spLocks noChangeArrowheads="1"/>
            </p:cNvSpPr>
            <p:nvPr/>
          </p:nvSpPr>
          <p:spPr bwMode="auto">
            <a:xfrm>
              <a:off x="3849518" y="4926789"/>
              <a:ext cx="15117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Cognito</a:t>
              </a:r>
            </a:p>
          </p:txBody>
        </p:sp>
        <p:pic>
          <p:nvPicPr>
            <p:cNvPr id="123"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351576" y="1573754"/>
              <a:ext cx="270455" cy="284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a:extLst>
                <a:ext uri="{FF2B5EF4-FFF2-40B4-BE49-F238E27FC236}">
                  <a16:creationId xmlns:a16="http://schemas.microsoft.com/office/drawing/2014/main" id="{B01F4648-ECAB-4A24-B7BB-85530969251E}"/>
                </a:ext>
              </a:extLst>
            </p:cNvPr>
            <p:cNvSpPr txBox="1"/>
            <p:nvPr/>
          </p:nvSpPr>
          <p:spPr>
            <a:xfrm>
              <a:off x="5169531" y="5063805"/>
              <a:ext cx="1982753" cy="400110"/>
            </a:xfrm>
            <a:prstGeom prst="rect">
              <a:avLst/>
            </a:prstGeom>
            <a:solidFill>
              <a:schemeClr val="bg1"/>
            </a:solidFill>
            <a:ln w="12700">
              <a:solidFill>
                <a:schemeClr val="tx2"/>
              </a:solidFill>
            </a:ln>
          </p:spPr>
          <p:txBody>
            <a:bodyPr wrap="square" rtlCol="0">
              <a:spAutoFit/>
            </a:bodyPr>
            <a:lstStyle/>
            <a:p>
              <a:pPr algn="ctr"/>
              <a:r>
                <a:rPr lang="en-US" sz="2000" dirty="0">
                  <a:ea typeface="Amazon Ember Light" panose="020B0403020204020204" pitchFamily="34" charset="0"/>
                  <a:cs typeface="Amazon Ember Light" panose="020B0403020204020204" pitchFamily="34" charset="0"/>
                </a:rPr>
                <a:t>User Pools</a:t>
              </a:r>
            </a:p>
          </p:txBody>
        </p:sp>
        <p:sp>
          <p:nvSpPr>
            <p:cNvPr id="58" name="TextBox 57">
              <a:extLst>
                <a:ext uri="{FF2B5EF4-FFF2-40B4-BE49-F238E27FC236}">
                  <a16:creationId xmlns:a16="http://schemas.microsoft.com/office/drawing/2014/main" id="{111A1E68-1382-4344-A392-D9F228253185}"/>
                </a:ext>
              </a:extLst>
            </p:cNvPr>
            <p:cNvSpPr txBox="1"/>
            <p:nvPr/>
          </p:nvSpPr>
          <p:spPr>
            <a:xfrm>
              <a:off x="7283493" y="5056455"/>
              <a:ext cx="1974949" cy="400110"/>
            </a:xfrm>
            <a:prstGeom prst="rect">
              <a:avLst/>
            </a:prstGeom>
            <a:solidFill>
              <a:schemeClr val="bg1"/>
            </a:solidFill>
            <a:ln w="9525">
              <a:solidFill>
                <a:schemeClr val="tx2"/>
              </a:solidFill>
            </a:ln>
          </p:spPr>
          <p:txBody>
            <a:bodyPr wrap="square" rtlCol="0">
              <a:spAutoFit/>
            </a:bodyPr>
            <a:lstStyle/>
            <a:p>
              <a:pPr algn="ctr"/>
              <a:r>
                <a:rPr lang="en-US" sz="2000" dirty="0">
                  <a:ea typeface="Amazon Ember Light" panose="020B0403020204020204" pitchFamily="34" charset="0"/>
                  <a:cs typeface="Amazon Ember Light" panose="020B0403020204020204" pitchFamily="34" charset="0"/>
                </a:rPr>
                <a:t>Identity Pools</a:t>
              </a:r>
            </a:p>
          </p:txBody>
        </p:sp>
      </p:grpSp>
    </p:spTree>
    <p:custDataLst>
      <p:tags r:id="rId1"/>
    </p:custDataLst>
    <p:extLst>
      <p:ext uri="{BB962C8B-B14F-4D97-AF65-F5344CB8AC3E}">
        <p14:creationId xmlns:p14="http://schemas.microsoft.com/office/powerpoint/2010/main" val="574788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20"/>
          </p:nvPr>
        </p:nvSpPr>
        <p:spPr/>
        <p:txBody>
          <a:bodyPr/>
          <a:lstStyle/>
          <a:p>
            <a:fld id="{989D9560-4C13-4692-9687-98ECDD2D9552}" type="slidenum">
              <a:rPr lang="en-US" smtClean="0"/>
              <a:t>12</a:t>
            </a:fld>
            <a:endParaRPr lang="en-US" dirty="0"/>
          </a:p>
        </p:txBody>
      </p:sp>
      <p:sp>
        <p:nvSpPr>
          <p:cNvPr id="2" name="Title 1"/>
          <p:cNvSpPr>
            <a:spLocks noGrp="1"/>
          </p:cNvSpPr>
          <p:nvPr>
            <p:ph type="title"/>
          </p:nvPr>
        </p:nvSpPr>
        <p:spPr/>
        <p:txBody>
          <a:bodyPr/>
          <a:lstStyle/>
          <a:p>
            <a:r>
              <a:rPr lang="en-US" dirty="0"/>
              <a:t>Make your application observable</a:t>
            </a:r>
          </a:p>
        </p:txBody>
      </p:sp>
      <p:sp>
        <p:nvSpPr>
          <p:cNvPr id="3" name="Content Placeholder 2"/>
          <p:cNvSpPr>
            <a:spLocks noGrp="1"/>
          </p:cNvSpPr>
          <p:nvPr>
            <p:ph sz="quarter" idx="21"/>
          </p:nvPr>
        </p:nvSpPr>
        <p:spPr/>
        <p:txBody>
          <a:bodyPr/>
          <a:lstStyle/>
          <a:p>
            <a:pPr marL="0" indent="0">
              <a:buNone/>
            </a:pPr>
            <a:r>
              <a:rPr lang="en-US" sz="2400" dirty="0"/>
              <a:t>Amazon CloudWatch</a:t>
            </a:r>
          </a:p>
          <a:p>
            <a:r>
              <a:rPr lang="en-US" sz="2000" dirty="0"/>
              <a:t>Observability</a:t>
            </a:r>
          </a:p>
          <a:p>
            <a:pPr marL="0" indent="0">
              <a:buNone/>
            </a:pPr>
            <a:endParaRPr lang="en-US" sz="2400" dirty="0"/>
          </a:p>
          <a:p>
            <a:pPr marL="0" indent="0">
              <a:buNone/>
            </a:pPr>
            <a:r>
              <a:rPr lang="en-US" sz="2400" dirty="0"/>
              <a:t>AWS X-Ray</a:t>
            </a:r>
          </a:p>
          <a:p>
            <a:r>
              <a:rPr lang="en-US" sz="2000" dirty="0"/>
              <a:t>Tracing</a:t>
            </a:r>
          </a:p>
        </p:txBody>
      </p:sp>
      <p:grpSp>
        <p:nvGrpSpPr>
          <p:cNvPr id="7" name="justGraphic">
            <a:extLst>
              <a:ext uri="{FF2B5EF4-FFF2-40B4-BE49-F238E27FC236}">
                <a16:creationId xmlns:a16="http://schemas.microsoft.com/office/drawing/2014/main" id="{FF0325A1-DE26-4252-88B9-917CFFE0295D}"/>
              </a:ext>
              <a:ext uri="{C183D7F6-B498-43B3-948B-1728B52AA6E4}">
                <adec:decorative xmlns:adec="http://schemas.microsoft.com/office/drawing/2017/decorative" val="1"/>
              </a:ext>
            </a:extLst>
          </p:cNvPr>
          <p:cNvGrpSpPr/>
          <p:nvPr/>
        </p:nvGrpSpPr>
        <p:grpSpPr>
          <a:xfrm>
            <a:off x="3299511" y="1569946"/>
            <a:ext cx="8712379" cy="4786404"/>
            <a:chOff x="3299511" y="1569946"/>
            <a:chExt cx="8712379" cy="4786404"/>
          </a:xfrm>
        </p:grpSpPr>
        <p:sp>
          <p:nvSpPr>
            <p:cNvPr id="55" name="TextBox 54">
              <a:extLst>
                <a:ext uri="{FF2B5EF4-FFF2-40B4-BE49-F238E27FC236}">
                  <a16:creationId xmlns:a16="http://schemas.microsoft.com/office/drawing/2014/main" id="{7B360DC5-63E7-4A18-9596-6B594754F812}"/>
                </a:ext>
              </a:extLst>
            </p:cNvPr>
            <p:cNvSpPr txBox="1"/>
            <p:nvPr/>
          </p:nvSpPr>
          <p:spPr>
            <a:xfrm>
              <a:off x="6428589" y="3004856"/>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Website hosting</a:t>
              </a:r>
            </a:p>
          </p:txBody>
        </p:sp>
        <p:sp>
          <p:nvSpPr>
            <p:cNvPr id="89" name="TextBox 88">
              <a:extLst>
                <a:ext uri="{FF2B5EF4-FFF2-40B4-BE49-F238E27FC236}">
                  <a16:creationId xmlns:a16="http://schemas.microsoft.com/office/drawing/2014/main" id="{BE1E8CA3-911E-42ED-8B43-A46414A38421}"/>
                </a:ext>
              </a:extLst>
            </p:cNvPr>
            <p:cNvSpPr txBox="1"/>
            <p:nvPr/>
          </p:nvSpPr>
          <p:spPr>
            <a:xfrm>
              <a:off x="6399426" y="4305620"/>
              <a:ext cx="955959" cy="471515"/>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MP3 hosting</a:t>
              </a:r>
            </a:p>
          </p:txBody>
        </p:sp>
        <p:pic>
          <p:nvPicPr>
            <p:cNvPr id="90" name="Graphic 68">
              <a:extLst>
                <a:ext uri="{FF2B5EF4-FFF2-40B4-BE49-F238E27FC236}">
                  <a16:creationId xmlns:a16="http://schemas.microsoft.com/office/drawing/2014/main" id="{16DC68BD-63AC-4CC7-B711-6858AF6BC74D}"/>
                </a:ext>
              </a:extLst>
            </p:cNvPr>
            <p:cNvPicPr>
              <a:picLocks noChangeAspect="1"/>
            </p:cNvPicPr>
            <p:nvPr/>
          </p:nvPicPr>
          <p:blipFill>
            <a:blip r:embed="rId4"/>
            <a:stretch>
              <a:fillRect/>
            </a:stretch>
          </p:blipFill>
          <p:spPr>
            <a:xfrm>
              <a:off x="6662145" y="2390116"/>
              <a:ext cx="457200" cy="457200"/>
            </a:xfrm>
            <a:prstGeom prst="rect">
              <a:avLst/>
            </a:prstGeom>
          </p:spPr>
        </p:pic>
        <p:pic>
          <p:nvPicPr>
            <p:cNvPr id="102" name="Graphic 68">
              <a:extLst>
                <a:ext uri="{FF2B5EF4-FFF2-40B4-BE49-F238E27FC236}">
                  <a16:creationId xmlns:a16="http://schemas.microsoft.com/office/drawing/2014/main" id="{024E2B7F-114D-4BEC-8A69-94C31BD86F6B}"/>
                </a:ext>
              </a:extLst>
            </p:cNvPr>
            <p:cNvPicPr>
              <a:picLocks noChangeAspect="1"/>
            </p:cNvPicPr>
            <p:nvPr/>
          </p:nvPicPr>
          <p:blipFill>
            <a:blip r:embed="rId4"/>
            <a:stretch>
              <a:fillRect/>
            </a:stretch>
          </p:blipFill>
          <p:spPr>
            <a:xfrm>
              <a:off x="6662145" y="3860417"/>
              <a:ext cx="457200" cy="457200"/>
            </a:xfrm>
            <a:prstGeom prst="rect">
              <a:avLst/>
            </a:prstGeom>
          </p:spPr>
        </p:pic>
        <p:sp>
          <p:nvSpPr>
            <p:cNvPr id="103" name="TextBox 102">
              <a:extLst>
                <a:ext uri="{FF2B5EF4-FFF2-40B4-BE49-F238E27FC236}">
                  <a16:creationId xmlns:a16="http://schemas.microsoft.com/office/drawing/2014/main" id="{68823FF8-34DA-49E3-A208-3482D4B48355}"/>
                </a:ext>
              </a:extLst>
            </p:cNvPr>
            <p:cNvSpPr txBox="1"/>
            <p:nvPr/>
          </p:nvSpPr>
          <p:spPr>
            <a:xfrm>
              <a:off x="4324440" y="1953516"/>
              <a:ext cx="1991223" cy="310987"/>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Application API calls</a:t>
              </a:r>
            </a:p>
          </p:txBody>
        </p:sp>
        <p:cxnSp>
          <p:nvCxnSpPr>
            <p:cNvPr id="104" name="Elbow Connector 58">
              <a:extLst>
                <a:ext uri="{FF2B5EF4-FFF2-40B4-BE49-F238E27FC236}">
                  <a16:creationId xmlns:a16="http://schemas.microsoft.com/office/drawing/2014/main" id="{87C07C63-3C20-45CA-9122-3B407BC04865}"/>
                </a:ext>
              </a:extLst>
            </p:cNvPr>
            <p:cNvCxnSpPr>
              <a:cxnSpLocks/>
              <a:stCxn id="115" idx="1"/>
              <a:endCxn id="124" idx="3"/>
            </p:cNvCxnSpPr>
            <p:nvPr/>
          </p:nvCxnSpPr>
          <p:spPr>
            <a:xfrm rot="10800000">
              <a:off x="7958427" y="3357791"/>
              <a:ext cx="899074" cy="731226"/>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D14DECB2-EDFA-4A1C-8C3F-AEE5A5A47969}"/>
                </a:ext>
              </a:extLst>
            </p:cNvPr>
            <p:cNvCxnSpPr>
              <a:cxnSpLocks/>
              <a:stCxn id="133" idx="1"/>
              <a:endCxn id="125" idx="2"/>
            </p:cNvCxnSpPr>
            <p:nvPr/>
          </p:nvCxnSpPr>
          <p:spPr>
            <a:xfrm rot="10800000">
              <a:off x="7729827" y="4152441"/>
              <a:ext cx="1127674" cy="663123"/>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6" name="Elbow Connector 79">
              <a:extLst>
                <a:ext uri="{FF2B5EF4-FFF2-40B4-BE49-F238E27FC236}">
                  <a16:creationId xmlns:a16="http://schemas.microsoft.com/office/drawing/2014/main" id="{C310D941-667E-415A-9F76-E9A393CEC1C0}"/>
                </a:ext>
              </a:extLst>
            </p:cNvPr>
            <p:cNvCxnSpPr>
              <a:cxnSpLocks/>
              <a:stCxn id="111" idx="1"/>
            </p:cNvCxnSpPr>
            <p:nvPr/>
          </p:nvCxnSpPr>
          <p:spPr>
            <a:xfrm rot="10800000" flipV="1">
              <a:off x="7852411" y="1855455"/>
              <a:ext cx="1005091" cy="1273736"/>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7" name="Elbow Connector 76">
              <a:extLst>
                <a:ext uri="{FF2B5EF4-FFF2-40B4-BE49-F238E27FC236}">
                  <a16:creationId xmlns:a16="http://schemas.microsoft.com/office/drawing/2014/main" id="{3A745F4B-12CD-4631-B7A3-ABC98F53FEC2}"/>
                </a:ext>
              </a:extLst>
            </p:cNvPr>
            <p:cNvCxnSpPr>
              <a:cxnSpLocks/>
              <a:stCxn id="133" idx="3"/>
              <a:endCxn id="119" idx="2"/>
            </p:cNvCxnSpPr>
            <p:nvPr/>
          </p:nvCxnSpPr>
          <p:spPr>
            <a:xfrm flipV="1">
              <a:off x="9314701" y="3810012"/>
              <a:ext cx="1314390" cy="1005551"/>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8" name="Elbow Connector 97">
              <a:extLst>
                <a:ext uri="{FF2B5EF4-FFF2-40B4-BE49-F238E27FC236}">
                  <a16:creationId xmlns:a16="http://schemas.microsoft.com/office/drawing/2014/main" id="{06690F6D-3C60-47CC-93A1-4545CF495A4B}"/>
                </a:ext>
              </a:extLst>
            </p:cNvPr>
            <p:cNvCxnSpPr>
              <a:cxnSpLocks/>
              <a:stCxn id="115" idx="3"/>
              <a:endCxn id="118" idx="1"/>
            </p:cNvCxnSpPr>
            <p:nvPr/>
          </p:nvCxnSpPr>
          <p:spPr>
            <a:xfrm flipV="1">
              <a:off x="9314701" y="3357791"/>
              <a:ext cx="1127151" cy="731226"/>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9" name="Elbow Connector 98">
              <a:extLst>
                <a:ext uri="{FF2B5EF4-FFF2-40B4-BE49-F238E27FC236}">
                  <a16:creationId xmlns:a16="http://schemas.microsoft.com/office/drawing/2014/main" id="{B2351EE0-51AB-40FE-81B8-7334F97FC9A9}"/>
                </a:ext>
              </a:extLst>
            </p:cNvPr>
            <p:cNvCxnSpPr>
              <a:cxnSpLocks/>
              <a:stCxn id="111" idx="3"/>
              <a:endCxn id="118" idx="0"/>
            </p:cNvCxnSpPr>
            <p:nvPr/>
          </p:nvCxnSpPr>
          <p:spPr>
            <a:xfrm>
              <a:off x="9314701" y="1855455"/>
              <a:ext cx="1355751" cy="1273736"/>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66838DFF-317C-40B6-BCDC-E3DC323C3062}"/>
                </a:ext>
              </a:extLst>
            </p:cNvPr>
            <p:cNvSpPr txBox="1"/>
            <p:nvPr/>
          </p:nvSpPr>
          <p:spPr>
            <a:xfrm>
              <a:off x="8575429" y="2146437"/>
              <a:ext cx="1042375" cy="33904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List</a:t>
              </a:r>
            </a:p>
          </p:txBody>
        </p:sp>
        <p:pic>
          <p:nvPicPr>
            <p:cNvPr id="111" name="Graphic 42">
              <a:extLst>
                <a:ext uri="{FF2B5EF4-FFF2-40B4-BE49-F238E27FC236}">
                  <a16:creationId xmlns:a16="http://schemas.microsoft.com/office/drawing/2014/main" id="{A8428AB1-D6EC-4580-9737-9EF141ABA528}"/>
                </a:ext>
              </a:extLst>
            </p:cNvPr>
            <p:cNvPicPr>
              <a:picLocks noChangeAspect="1"/>
            </p:cNvPicPr>
            <p:nvPr/>
          </p:nvPicPr>
          <p:blipFill>
            <a:blip r:embed="rId5"/>
            <a:stretch>
              <a:fillRect/>
            </a:stretch>
          </p:blipFill>
          <p:spPr>
            <a:xfrm>
              <a:off x="8857501" y="1626855"/>
              <a:ext cx="457200" cy="457200"/>
            </a:xfrm>
            <a:prstGeom prst="rect">
              <a:avLst/>
            </a:prstGeom>
          </p:spPr>
        </p:pic>
        <p:sp>
          <p:nvSpPr>
            <p:cNvPr id="112" name="TextBox 111">
              <a:extLst>
                <a:ext uri="{FF2B5EF4-FFF2-40B4-BE49-F238E27FC236}">
                  <a16:creationId xmlns:a16="http://schemas.microsoft.com/office/drawing/2014/main" id="{E54FA703-C687-4BD4-B25A-B3AFECCADC8F}"/>
                </a:ext>
              </a:extLst>
            </p:cNvPr>
            <p:cNvSpPr txBox="1"/>
            <p:nvPr/>
          </p:nvSpPr>
          <p:spPr>
            <a:xfrm>
              <a:off x="8618637" y="3645619"/>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Search</a:t>
              </a:r>
            </a:p>
          </p:txBody>
        </p:sp>
        <p:pic>
          <p:nvPicPr>
            <p:cNvPr id="113" name="Graphic 42">
              <a:extLst>
                <a:ext uri="{FF2B5EF4-FFF2-40B4-BE49-F238E27FC236}">
                  <a16:creationId xmlns:a16="http://schemas.microsoft.com/office/drawing/2014/main" id="{DBD63E0C-8BC7-4AAF-B284-D0B0D184780A}"/>
                </a:ext>
              </a:extLst>
            </p:cNvPr>
            <p:cNvPicPr>
              <a:picLocks noChangeAspect="1"/>
            </p:cNvPicPr>
            <p:nvPr/>
          </p:nvPicPr>
          <p:blipFill>
            <a:blip r:embed="rId5"/>
            <a:stretch>
              <a:fillRect/>
            </a:stretch>
          </p:blipFill>
          <p:spPr>
            <a:xfrm>
              <a:off x="8857501" y="3129191"/>
              <a:ext cx="457200" cy="457200"/>
            </a:xfrm>
            <a:prstGeom prst="rect">
              <a:avLst/>
            </a:prstGeom>
          </p:spPr>
        </p:pic>
        <p:sp>
          <p:nvSpPr>
            <p:cNvPr id="114" name="TextBox 113">
              <a:extLst>
                <a:ext uri="{FF2B5EF4-FFF2-40B4-BE49-F238E27FC236}">
                  <a16:creationId xmlns:a16="http://schemas.microsoft.com/office/drawing/2014/main" id="{41A5941D-0A8F-41AA-BB05-462F713D54A8}"/>
                </a:ext>
              </a:extLst>
            </p:cNvPr>
            <p:cNvSpPr txBox="1"/>
            <p:nvPr/>
          </p:nvSpPr>
          <p:spPr>
            <a:xfrm>
              <a:off x="8618637" y="4372166"/>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Delete</a:t>
              </a:r>
            </a:p>
          </p:txBody>
        </p:sp>
        <p:pic>
          <p:nvPicPr>
            <p:cNvPr id="115" name="Graphic 42">
              <a:extLst>
                <a:ext uri="{FF2B5EF4-FFF2-40B4-BE49-F238E27FC236}">
                  <a16:creationId xmlns:a16="http://schemas.microsoft.com/office/drawing/2014/main" id="{2043E59B-8FCF-4C92-B1D0-67DFB5F949D5}"/>
                </a:ext>
              </a:extLst>
            </p:cNvPr>
            <p:cNvPicPr>
              <a:picLocks noChangeAspect="1"/>
            </p:cNvPicPr>
            <p:nvPr/>
          </p:nvPicPr>
          <p:blipFill>
            <a:blip r:embed="rId5"/>
            <a:stretch>
              <a:fillRect/>
            </a:stretch>
          </p:blipFill>
          <p:spPr>
            <a:xfrm>
              <a:off x="8857501" y="3860417"/>
              <a:ext cx="457200" cy="457200"/>
            </a:xfrm>
            <a:prstGeom prst="rect">
              <a:avLst/>
            </a:prstGeom>
          </p:spPr>
        </p:pic>
        <p:sp>
          <p:nvSpPr>
            <p:cNvPr id="116" name="TextBox 115">
              <a:extLst>
                <a:ext uri="{FF2B5EF4-FFF2-40B4-BE49-F238E27FC236}">
                  <a16:creationId xmlns:a16="http://schemas.microsoft.com/office/drawing/2014/main" id="{524D2ED8-79A8-46BB-AC90-00034C19FE9B}"/>
                </a:ext>
              </a:extLst>
            </p:cNvPr>
            <p:cNvSpPr txBox="1"/>
            <p:nvPr/>
          </p:nvSpPr>
          <p:spPr>
            <a:xfrm>
              <a:off x="8403401" y="2913249"/>
              <a:ext cx="1386428" cy="30956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Create/Update</a:t>
              </a:r>
            </a:p>
          </p:txBody>
        </p:sp>
        <p:pic>
          <p:nvPicPr>
            <p:cNvPr id="117" name="Graphic 42">
              <a:extLst>
                <a:ext uri="{FF2B5EF4-FFF2-40B4-BE49-F238E27FC236}">
                  <a16:creationId xmlns:a16="http://schemas.microsoft.com/office/drawing/2014/main" id="{CBB9100A-0F9A-4DA0-8426-465E9ABCBD0C}"/>
                </a:ext>
              </a:extLst>
            </p:cNvPr>
            <p:cNvPicPr>
              <a:picLocks noChangeAspect="1"/>
            </p:cNvPicPr>
            <p:nvPr/>
          </p:nvPicPr>
          <p:blipFill>
            <a:blip r:embed="rId5"/>
            <a:stretch>
              <a:fillRect/>
            </a:stretch>
          </p:blipFill>
          <p:spPr>
            <a:xfrm>
              <a:off x="8857501" y="2390116"/>
              <a:ext cx="457200" cy="457200"/>
            </a:xfrm>
            <a:prstGeom prst="rect">
              <a:avLst/>
            </a:prstGeom>
          </p:spPr>
        </p:pic>
        <p:pic>
          <p:nvPicPr>
            <p:cNvPr id="118" name="Graphic 45">
              <a:extLst>
                <a:ext uri="{FF2B5EF4-FFF2-40B4-BE49-F238E27FC236}">
                  <a16:creationId xmlns:a16="http://schemas.microsoft.com/office/drawing/2014/main" id="{492B2F79-DB65-48E2-BB2B-0AE641DFD9AB}"/>
                </a:ext>
              </a:extLst>
            </p:cNvPr>
            <p:cNvPicPr>
              <a:picLocks noChangeAspect="1"/>
            </p:cNvPicPr>
            <p:nvPr/>
          </p:nvPicPr>
          <p:blipFill>
            <a:blip r:embed="rId6"/>
            <a:stretch>
              <a:fillRect/>
            </a:stretch>
          </p:blipFill>
          <p:spPr>
            <a:xfrm>
              <a:off x="10441852" y="3129191"/>
              <a:ext cx="457200" cy="457200"/>
            </a:xfrm>
            <a:prstGeom prst="rect">
              <a:avLst/>
            </a:prstGeom>
          </p:spPr>
        </p:pic>
        <p:sp>
          <p:nvSpPr>
            <p:cNvPr id="119" name="TextBox 118">
              <a:extLst>
                <a:ext uri="{FF2B5EF4-FFF2-40B4-BE49-F238E27FC236}">
                  <a16:creationId xmlns:a16="http://schemas.microsoft.com/office/drawing/2014/main" id="{9D109191-85FE-4667-BA2A-3BB1C898FE87}"/>
                </a:ext>
              </a:extLst>
            </p:cNvPr>
            <p:cNvSpPr txBox="1"/>
            <p:nvPr/>
          </p:nvSpPr>
          <p:spPr>
            <a:xfrm>
              <a:off x="9982459" y="3573600"/>
              <a:ext cx="1293264" cy="23641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DynamoDB</a:t>
              </a:r>
            </a:p>
          </p:txBody>
        </p:sp>
        <p:pic>
          <p:nvPicPr>
            <p:cNvPr id="120" name="Graphic 19">
              <a:extLst>
                <a:ext uri="{FF2B5EF4-FFF2-40B4-BE49-F238E27FC236}">
                  <a16:creationId xmlns:a16="http://schemas.microsoft.com/office/drawing/2014/main" id="{ED9F78BE-213C-3D47-A534-0B86E72111B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62345" y="2390116"/>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12">
              <a:extLst>
                <a:ext uri="{FF2B5EF4-FFF2-40B4-BE49-F238E27FC236}">
                  <a16:creationId xmlns:a16="http://schemas.microsoft.com/office/drawing/2014/main" id="{E6D95FBB-6754-2D45-B10F-73837D3E14EA}"/>
                </a:ext>
              </a:extLst>
            </p:cNvPr>
            <p:cNvSpPr txBox="1">
              <a:spLocks noChangeArrowheads="1"/>
            </p:cNvSpPr>
            <p:nvPr/>
          </p:nvSpPr>
          <p:spPr bwMode="auto">
            <a:xfrm>
              <a:off x="3299511" y="2793360"/>
              <a:ext cx="25823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IAM</a:t>
              </a:r>
            </a:p>
          </p:txBody>
        </p:sp>
        <p:pic>
          <p:nvPicPr>
            <p:cNvPr id="122" name="Graphic 17">
              <a:extLst>
                <a:ext uri="{FF2B5EF4-FFF2-40B4-BE49-F238E27FC236}">
                  <a16:creationId xmlns:a16="http://schemas.microsoft.com/office/drawing/2014/main" id="{29A4B8A3-9C63-104B-986C-E2796ED6BAC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62345" y="4326710"/>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 name="TextBox 11">
              <a:extLst>
                <a:ext uri="{FF2B5EF4-FFF2-40B4-BE49-F238E27FC236}">
                  <a16:creationId xmlns:a16="http://schemas.microsoft.com/office/drawing/2014/main" id="{34759C8A-7F9B-B748-9669-9799EF21C22D}"/>
                </a:ext>
              </a:extLst>
            </p:cNvPr>
            <p:cNvSpPr txBox="1">
              <a:spLocks noChangeArrowheads="1"/>
            </p:cNvSpPr>
            <p:nvPr/>
          </p:nvSpPr>
          <p:spPr bwMode="auto">
            <a:xfrm>
              <a:off x="3834801" y="4729954"/>
              <a:ext cx="15117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Cognito</a:t>
              </a:r>
            </a:p>
          </p:txBody>
        </p:sp>
        <p:pic>
          <p:nvPicPr>
            <p:cNvPr id="124" name="Graphic 17">
              <a:extLst>
                <a:ext uri="{FF2B5EF4-FFF2-40B4-BE49-F238E27FC236}">
                  <a16:creationId xmlns:a16="http://schemas.microsoft.com/office/drawing/2014/main" id="{847A7472-D977-624B-9A30-47A44C4FD42F}"/>
                </a:ext>
              </a:extLst>
            </p:cNvPr>
            <p:cNvPicPr>
              <a:picLocks noChangeAspect="1" noChangeArrowheads="1"/>
            </p:cNvPicPr>
            <p:nvPr/>
          </p:nvPicPr>
          <p:blipFill>
            <a:blip r:embed="rId9"/>
            <a:srcRect/>
            <a:stretch/>
          </p:blipFill>
          <p:spPr bwMode="auto">
            <a:xfrm>
              <a:off x="7501227" y="312919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TextBox 9">
              <a:extLst>
                <a:ext uri="{FF2B5EF4-FFF2-40B4-BE49-F238E27FC236}">
                  <a16:creationId xmlns:a16="http://schemas.microsoft.com/office/drawing/2014/main" id="{004BE815-88F2-474B-8554-6940E19F35A1}"/>
                </a:ext>
              </a:extLst>
            </p:cNvPr>
            <p:cNvSpPr txBox="1">
              <a:spLocks noChangeArrowheads="1"/>
            </p:cNvSpPr>
            <p:nvPr/>
          </p:nvSpPr>
          <p:spPr bwMode="auto">
            <a:xfrm>
              <a:off x="7074844" y="3567665"/>
              <a:ext cx="13099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API</a:t>
              </a:r>
              <a:br>
                <a:rPr lang="en-US" altLang="en-US" sz="1600" dirty="0">
                  <a:latin typeface="+mn-lt"/>
                  <a:ea typeface="Amazon Ember" panose="020B0603020204020204" pitchFamily="34" charset="0"/>
                  <a:cs typeface="Amazon Ember Light" panose="020B0403020204020204" pitchFamily="34" charset="0"/>
                </a:rPr>
              </a:br>
              <a:r>
                <a:rPr lang="en-US" altLang="en-US" sz="1600" dirty="0">
                  <a:latin typeface="+mn-lt"/>
                  <a:ea typeface="Amazon Ember" panose="020B0603020204020204" pitchFamily="34" charset="0"/>
                  <a:cs typeface="Amazon Ember Light" panose="020B0403020204020204" pitchFamily="34" charset="0"/>
                </a:rPr>
                <a:t>Gateway</a:t>
              </a:r>
            </a:p>
          </p:txBody>
        </p:sp>
        <p:sp>
          <p:nvSpPr>
            <p:cNvPr id="128" name="TextBox 127">
              <a:extLst>
                <a:ext uri="{FF2B5EF4-FFF2-40B4-BE49-F238E27FC236}">
                  <a16:creationId xmlns:a16="http://schemas.microsoft.com/office/drawing/2014/main" id="{BE1E8CA3-911E-42ED-8B43-A46414A38421}"/>
                </a:ext>
              </a:extLst>
            </p:cNvPr>
            <p:cNvSpPr txBox="1"/>
            <p:nvPr/>
          </p:nvSpPr>
          <p:spPr>
            <a:xfrm>
              <a:off x="10807475" y="4571378"/>
              <a:ext cx="1065207" cy="469846"/>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Amazon Polly</a:t>
              </a:r>
            </a:p>
          </p:txBody>
        </p:sp>
        <p:pic>
          <p:nvPicPr>
            <p:cNvPr id="129" name="Graphic 8">
              <a:extLst>
                <a:ext uri="{FF2B5EF4-FFF2-40B4-BE49-F238E27FC236}">
                  <a16:creationId xmlns:a16="http://schemas.microsoft.com/office/drawing/2014/main" id="{7878EBC1-8556-5C49-8C35-366F912BECC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152841" y="4123120"/>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 name="TextBox 131">
              <a:extLst>
                <a:ext uri="{FF2B5EF4-FFF2-40B4-BE49-F238E27FC236}">
                  <a16:creationId xmlns:a16="http://schemas.microsoft.com/office/drawing/2014/main" id="{41A5941D-0A8F-41AA-BB05-462F713D54A8}"/>
                </a:ext>
              </a:extLst>
            </p:cNvPr>
            <p:cNvSpPr txBox="1"/>
            <p:nvPr/>
          </p:nvSpPr>
          <p:spPr>
            <a:xfrm>
              <a:off x="8618636" y="5098712"/>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Dictate</a:t>
              </a:r>
            </a:p>
          </p:txBody>
        </p:sp>
        <p:pic>
          <p:nvPicPr>
            <p:cNvPr id="133" name="Graphic 42">
              <a:extLst>
                <a:ext uri="{FF2B5EF4-FFF2-40B4-BE49-F238E27FC236}">
                  <a16:creationId xmlns:a16="http://schemas.microsoft.com/office/drawing/2014/main" id="{2043E59B-8FCF-4C92-B1D0-67DFB5F949D5}"/>
                </a:ext>
              </a:extLst>
            </p:cNvPr>
            <p:cNvPicPr>
              <a:picLocks noChangeAspect="1"/>
            </p:cNvPicPr>
            <p:nvPr/>
          </p:nvPicPr>
          <p:blipFill>
            <a:blip r:embed="rId5"/>
            <a:stretch>
              <a:fillRect/>
            </a:stretch>
          </p:blipFill>
          <p:spPr>
            <a:xfrm>
              <a:off x="8857501" y="4586963"/>
              <a:ext cx="457200" cy="457200"/>
            </a:xfrm>
            <a:prstGeom prst="rect">
              <a:avLst/>
            </a:prstGeom>
          </p:spPr>
        </p:pic>
        <p:pic>
          <p:nvPicPr>
            <p:cNvPr id="134" name="Picture 13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165089" y="1715937"/>
              <a:ext cx="499359" cy="747038"/>
            </a:xfrm>
            <a:prstGeom prst="rect">
              <a:avLst/>
            </a:prstGeom>
          </p:spPr>
        </p:pic>
        <p:cxnSp>
          <p:nvCxnSpPr>
            <p:cNvPr id="135" name="Elbow Connector 77">
              <a:extLst>
                <a:ext uri="{FF2B5EF4-FFF2-40B4-BE49-F238E27FC236}">
                  <a16:creationId xmlns:a16="http://schemas.microsoft.com/office/drawing/2014/main" id="{C33A0DEA-EA4C-4211-8839-1430CE377022}"/>
                </a:ext>
              </a:extLst>
            </p:cNvPr>
            <p:cNvCxnSpPr>
              <a:cxnSpLocks/>
              <a:stCxn id="117" idx="3"/>
              <a:endCxn id="118" idx="1"/>
            </p:cNvCxnSpPr>
            <p:nvPr/>
          </p:nvCxnSpPr>
          <p:spPr>
            <a:xfrm>
              <a:off x="9314701" y="2618716"/>
              <a:ext cx="1127151" cy="739075"/>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36" name="Elbow Connector 76">
              <a:extLst>
                <a:ext uri="{FF2B5EF4-FFF2-40B4-BE49-F238E27FC236}">
                  <a16:creationId xmlns:a16="http://schemas.microsoft.com/office/drawing/2014/main" id="{3A745F4B-12CD-4631-B7A3-ABC98F53FEC2}"/>
                </a:ext>
              </a:extLst>
            </p:cNvPr>
            <p:cNvCxnSpPr>
              <a:cxnSpLocks/>
              <a:endCxn id="128" idx="2"/>
            </p:cNvCxnSpPr>
            <p:nvPr/>
          </p:nvCxnSpPr>
          <p:spPr>
            <a:xfrm>
              <a:off x="9381435" y="4962034"/>
              <a:ext cx="1958644" cy="79190"/>
            </a:xfrm>
            <a:prstGeom prst="bentConnector4">
              <a:avLst>
                <a:gd name="adj1" fmla="val 63460"/>
                <a:gd name="adj2" fmla="val 388673"/>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37" name="Freeform 88">
              <a:extLst>
                <a:ext uri="{FF2B5EF4-FFF2-40B4-BE49-F238E27FC236}">
                  <a16:creationId xmlns:a16="http://schemas.microsoft.com/office/drawing/2014/main" id="{3090B44C-0F6F-4B39-B15A-5ABE29C767FB}"/>
                </a:ext>
              </a:extLst>
            </p:cNvPr>
            <p:cNvSpPr/>
            <p:nvPr/>
          </p:nvSpPr>
          <p:spPr>
            <a:xfrm rot="10800000">
              <a:off x="5688133" y="2648073"/>
              <a:ext cx="806285" cy="14409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accent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8" name="Left Brace 137"/>
            <p:cNvSpPr/>
            <p:nvPr/>
          </p:nvSpPr>
          <p:spPr>
            <a:xfrm rot="16200000">
              <a:off x="7544882" y="1194671"/>
              <a:ext cx="245310" cy="83589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39" name="Elbow Connector 138">
              <a:extLst>
                <a:ext uri="{FF2B5EF4-FFF2-40B4-BE49-F238E27FC236}">
                  <a16:creationId xmlns:a16="http://schemas.microsoft.com/office/drawing/2014/main" id="{D14DECB2-EDFA-4A1C-8C3F-AEE5A5A47969}"/>
                </a:ext>
              </a:extLst>
            </p:cNvPr>
            <p:cNvCxnSpPr>
              <a:cxnSpLocks/>
              <a:endCxn id="89" idx="2"/>
            </p:cNvCxnSpPr>
            <p:nvPr/>
          </p:nvCxnSpPr>
          <p:spPr>
            <a:xfrm rot="10800000">
              <a:off x="6877407" y="4777136"/>
              <a:ext cx="1970753" cy="184899"/>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40"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10936368" y="2484848"/>
              <a:ext cx="956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SAM</a:t>
              </a:r>
            </a:p>
          </p:txBody>
        </p:sp>
        <p:cxnSp>
          <p:nvCxnSpPr>
            <p:cNvPr id="141" name="Elbow Connector 65">
              <a:extLst>
                <a:ext uri="{FF2B5EF4-FFF2-40B4-BE49-F238E27FC236}">
                  <a16:creationId xmlns:a16="http://schemas.microsoft.com/office/drawing/2014/main" id="{6B7975B3-64CF-4664-9B81-F5B08E2FB2F3}"/>
                </a:ext>
              </a:extLst>
            </p:cNvPr>
            <p:cNvCxnSpPr>
              <a:cxnSpLocks/>
              <a:stCxn id="117" idx="1"/>
              <a:endCxn id="124" idx="3"/>
            </p:cNvCxnSpPr>
            <p:nvPr/>
          </p:nvCxnSpPr>
          <p:spPr>
            <a:xfrm rot="10800000" flipV="1">
              <a:off x="7958427" y="2618715"/>
              <a:ext cx="899074" cy="739075"/>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B8E4CA0B-BE3C-4BE9-B361-23758E9B10F7}"/>
                </a:ext>
              </a:extLst>
            </p:cNvPr>
            <p:cNvCxnSpPr>
              <a:cxnSpLocks/>
              <a:stCxn id="124" idx="3"/>
              <a:endCxn id="113" idx="1"/>
            </p:cNvCxnSpPr>
            <p:nvPr/>
          </p:nvCxnSpPr>
          <p:spPr>
            <a:xfrm>
              <a:off x="7958427" y="3357791"/>
              <a:ext cx="899074" cy="0"/>
            </a:xfrm>
            <a:prstGeom prst="straightConnector1">
              <a:avLst/>
            </a:prstGeom>
            <a:ln w="12700">
              <a:solidFill>
                <a:schemeClr val="accent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B8E4CA0B-BE3C-4BE9-B361-23758E9B10F7}"/>
                </a:ext>
              </a:extLst>
            </p:cNvPr>
            <p:cNvCxnSpPr>
              <a:cxnSpLocks/>
              <a:stCxn id="113" idx="3"/>
              <a:endCxn id="118" idx="1"/>
            </p:cNvCxnSpPr>
            <p:nvPr/>
          </p:nvCxnSpPr>
          <p:spPr>
            <a:xfrm>
              <a:off x="9314701" y="3357791"/>
              <a:ext cx="1127151" cy="0"/>
            </a:xfrm>
            <a:prstGeom prst="straightConnector1">
              <a:avLst/>
            </a:prstGeom>
            <a:ln w="12700">
              <a:solidFill>
                <a:schemeClr val="accent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BEFEC4D9-0FF6-0740-BBB7-9A904CD0D43A}"/>
                </a:ext>
              </a:extLst>
            </p:cNvPr>
            <p:cNvSpPr/>
            <p:nvPr/>
          </p:nvSpPr>
          <p:spPr>
            <a:xfrm>
              <a:off x="3351803" y="1569946"/>
              <a:ext cx="8660087" cy="4786404"/>
            </a:xfrm>
            <a:prstGeom prst="rect">
              <a:avLst/>
            </a:prstGeom>
            <a:solidFill>
              <a:srgbClr val="FFFFFF">
                <a:alpha val="89804"/>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127"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51576" y="1573754"/>
              <a:ext cx="270455" cy="284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CloudWatch" descr="With Amazon CloudWatch observe CPU usage, CPU latency, Network traffic, Disk storage and more. Improve by troubleshooting operational problems.&#10;">
            <a:extLst>
              <a:ext uri="{FF2B5EF4-FFF2-40B4-BE49-F238E27FC236}">
                <a16:creationId xmlns:a16="http://schemas.microsoft.com/office/drawing/2014/main" id="{143B2D8F-A088-4B58-8A81-27B7E18AD4DD}"/>
              </a:ext>
            </a:extLst>
          </p:cNvPr>
          <p:cNvGrpSpPr/>
          <p:nvPr/>
        </p:nvGrpSpPr>
        <p:grpSpPr>
          <a:xfrm>
            <a:off x="3448358" y="2955876"/>
            <a:ext cx="4411483" cy="3373903"/>
            <a:chOff x="3448358" y="2955876"/>
            <a:chExt cx="4411483" cy="3373903"/>
          </a:xfrm>
        </p:grpSpPr>
        <p:cxnSp>
          <p:nvCxnSpPr>
            <p:cNvPr id="100" name="Elbow Connector 99"/>
            <p:cNvCxnSpPr>
              <a:cxnSpLocks/>
              <a:stCxn id="101" idx="2"/>
              <a:endCxn id="142" idx="1"/>
            </p:cNvCxnSpPr>
            <p:nvPr/>
          </p:nvCxnSpPr>
          <p:spPr>
            <a:xfrm rot="16200000" flipH="1">
              <a:off x="4898731" y="4139820"/>
              <a:ext cx="2064273" cy="742823"/>
            </a:xfrm>
            <a:prstGeom prst="bentConnector2">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448358" y="2955876"/>
              <a:ext cx="4222196" cy="523220"/>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rtlCol="0">
              <a:spAutoFit/>
            </a:bodyPr>
            <a:lstStyle/>
            <a:p>
              <a:pPr algn="ctr"/>
              <a:r>
                <a:rPr lang="en-US" sz="2800" dirty="0">
                  <a:ea typeface="Amazon Ember Light" panose="020B0403020204020204" pitchFamily="34" charset="0"/>
                  <a:cs typeface="Amazon Ember Light" panose="020B0403020204020204" pitchFamily="34" charset="0"/>
                </a:rPr>
                <a:t>Someone did something.</a:t>
              </a:r>
            </a:p>
          </p:txBody>
        </p:sp>
        <p:pic>
          <p:nvPicPr>
            <p:cNvPr id="142" name="Graphic 17">
              <a:extLst>
                <a:ext uri="{FF2B5EF4-FFF2-40B4-BE49-F238E27FC236}">
                  <a16:creationId xmlns:a16="http://schemas.microsoft.com/office/drawing/2014/main" id="{443A8EDD-16C2-6848-83A6-4582C7B74B70}"/>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302279" y="5074629"/>
              <a:ext cx="937479" cy="937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 name="TextBox 9">
              <a:extLst>
                <a:ext uri="{FF2B5EF4-FFF2-40B4-BE49-F238E27FC236}">
                  <a16:creationId xmlns:a16="http://schemas.microsoft.com/office/drawing/2014/main" id="{F9D6EE48-441C-334D-8184-61EA0808B9C5}"/>
                </a:ext>
              </a:extLst>
            </p:cNvPr>
            <p:cNvSpPr txBox="1">
              <a:spLocks noChangeArrowheads="1"/>
            </p:cNvSpPr>
            <p:nvPr/>
          </p:nvSpPr>
          <p:spPr bwMode="auto">
            <a:xfrm>
              <a:off x="5672650" y="5991225"/>
              <a:ext cx="21871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CloudWatch</a:t>
              </a:r>
            </a:p>
          </p:txBody>
        </p:sp>
        <p:sp>
          <p:nvSpPr>
            <p:cNvPr id="57" name="TextBox 56">
              <a:extLst>
                <a:ext uri="{FF2B5EF4-FFF2-40B4-BE49-F238E27FC236}">
                  <a16:creationId xmlns:a16="http://schemas.microsoft.com/office/drawing/2014/main" id="{F1C60925-E8D6-48A1-BA63-391F4540BE96}"/>
                </a:ext>
              </a:extLst>
            </p:cNvPr>
            <p:cNvSpPr txBox="1"/>
            <p:nvPr/>
          </p:nvSpPr>
          <p:spPr>
            <a:xfrm>
              <a:off x="3453125" y="4074786"/>
              <a:ext cx="4222196" cy="523220"/>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rtlCol="0">
              <a:spAutoFit/>
            </a:bodyPr>
            <a:lstStyle/>
            <a:p>
              <a:pPr algn="ctr"/>
              <a:r>
                <a:rPr lang="en-US" sz="2800" dirty="0">
                  <a:ea typeface="Amazon Ember Light" panose="020B0403020204020204" pitchFamily="34" charset="0"/>
                  <a:cs typeface="Amazon Ember Light" panose="020B0403020204020204" pitchFamily="34" charset="0"/>
                </a:rPr>
                <a:t>How can we improve?</a:t>
              </a:r>
            </a:p>
          </p:txBody>
        </p:sp>
      </p:grpSp>
      <p:grpSp>
        <p:nvGrpSpPr>
          <p:cNvPr id="4" name="xRay" descr="With AWS X-Ray, trace your data and analyze your application.">
            <a:extLst>
              <a:ext uri="{FF2B5EF4-FFF2-40B4-BE49-F238E27FC236}">
                <a16:creationId xmlns:a16="http://schemas.microsoft.com/office/drawing/2014/main" id="{0DB7C1F6-83A3-4D6F-9B9E-928D38E476EB}"/>
              </a:ext>
            </a:extLst>
          </p:cNvPr>
          <p:cNvGrpSpPr/>
          <p:nvPr/>
        </p:nvGrpSpPr>
        <p:grpSpPr>
          <a:xfrm>
            <a:off x="7779513" y="2955876"/>
            <a:ext cx="4166385" cy="3373903"/>
            <a:chOff x="7779513" y="2955876"/>
            <a:chExt cx="4166385" cy="3373903"/>
          </a:xfrm>
        </p:grpSpPr>
        <p:cxnSp>
          <p:nvCxnSpPr>
            <p:cNvPr id="98" name="Elbow Connector 97"/>
            <p:cNvCxnSpPr>
              <a:cxnSpLocks/>
              <a:stCxn id="99" idx="2"/>
              <a:endCxn id="130" idx="3"/>
            </p:cNvCxnSpPr>
            <p:nvPr/>
          </p:nvCxnSpPr>
          <p:spPr>
            <a:xfrm rot="5400000">
              <a:off x="8575634" y="4256830"/>
              <a:ext cx="2064806" cy="509339"/>
            </a:xfrm>
            <a:prstGeom prst="bentConnector2">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465413" y="2955876"/>
              <a:ext cx="2794585" cy="523220"/>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rtlCol="0">
              <a:spAutoFit/>
            </a:bodyPr>
            <a:lstStyle/>
            <a:p>
              <a:r>
                <a:rPr lang="en-US" sz="2800" dirty="0">
                  <a:ea typeface="Amazon Ember Light" panose="020B0403020204020204" pitchFamily="34" charset="0"/>
                  <a:cs typeface="Amazon Ember Light" panose="020B0403020204020204" pitchFamily="34" charset="0"/>
                </a:rPr>
                <a:t>Trace your data.</a:t>
              </a:r>
            </a:p>
          </p:txBody>
        </p:sp>
        <p:pic>
          <p:nvPicPr>
            <p:cNvPr id="130" name="Graphic 7">
              <a:extLst>
                <a:ext uri="{FF2B5EF4-FFF2-40B4-BE49-F238E27FC236}">
                  <a16:creationId xmlns:a16="http://schemas.microsoft.com/office/drawing/2014/main" id="{57FA1F27-A2E2-7D4A-A34C-9636E8580D5E}"/>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415888" y="5074629"/>
              <a:ext cx="937479" cy="938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7965988" y="5991225"/>
              <a:ext cx="18372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X-Ray</a:t>
              </a:r>
            </a:p>
          </p:txBody>
        </p:sp>
        <p:sp>
          <p:nvSpPr>
            <p:cNvPr id="62" name="TextBox 61">
              <a:extLst>
                <a:ext uri="{FF2B5EF4-FFF2-40B4-BE49-F238E27FC236}">
                  <a16:creationId xmlns:a16="http://schemas.microsoft.com/office/drawing/2014/main" id="{BBD814D4-BF3A-4E97-9147-BED3D53C5733}"/>
                </a:ext>
              </a:extLst>
            </p:cNvPr>
            <p:cNvSpPr txBox="1"/>
            <p:nvPr/>
          </p:nvSpPr>
          <p:spPr>
            <a:xfrm>
              <a:off x="7779513" y="4074786"/>
              <a:ext cx="4166385" cy="523220"/>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lIns="0" rIns="0" rtlCol="0">
              <a:spAutoFit/>
            </a:bodyPr>
            <a:lstStyle/>
            <a:p>
              <a:pPr algn="ctr"/>
              <a:r>
                <a:rPr lang="en-US" sz="2800" dirty="0">
                  <a:ea typeface="Amazon Ember Light" panose="020B0403020204020204" pitchFamily="34" charset="0"/>
                  <a:cs typeface="Amazon Ember Light" panose="020B0403020204020204" pitchFamily="34" charset="0"/>
                </a:rPr>
                <a:t>Analyze your application.</a:t>
              </a:r>
            </a:p>
          </p:txBody>
        </p:sp>
      </p:grpSp>
    </p:spTree>
    <p:custDataLst>
      <p:tags r:id="rId1"/>
    </p:custDataLst>
    <p:extLst>
      <p:ext uri="{BB962C8B-B14F-4D97-AF65-F5344CB8AC3E}">
        <p14:creationId xmlns:p14="http://schemas.microsoft.com/office/powerpoint/2010/main" val="2257396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49"/>
          <p:cNvSpPr>
            <a:spLocks noGrp="1"/>
          </p:cNvSpPr>
          <p:nvPr>
            <p:ph type="sldNum" sz="quarter" idx="20"/>
          </p:nvPr>
        </p:nvSpPr>
        <p:spPr/>
        <p:txBody>
          <a:bodyPr/>
          <a:lstStyle/>
          <a:p>
            <a:fld id="{989D9560-4C13-4692-9687-98ECDD2D9552}" type="slidenum">
              <a:rPr lang="en-US" smtClean="0"/>
              <a:pPr/>
              <a:t>13</a:t>
            </a:fld>
            <a:endParaRPr lang="en-US" dirty="0"/>
          </a:p>
        </p:txBody>
      </p:sp>
      <p:sp>
        <p:nvSpPr>
          <p:cNvPr id="7" name="Title 6">
            <a:extLst>
              <a:ext uri="{FF2B5EF4-FFF2-40B4-BE49-F238E27FC236}">
                <a16:creationId xmlns:a16="http://schemas.microsoft.com/office/drawing/2014/main" id="{76F1B932-4771-4CEF-81AF-B0FB8629B1A7}"/>
              </a:ext>
            </a:extLst>
          </p:cNvPr>
          <p:cNvSpPr>
            <a:spLocks noGrp="1"/>
          </p:cNvSpPr>
          <p:nvPr>
            <p:ph type="title"/>
          </p:nvPr>
        </p:nvSpPr>
        <p:spPr/>
        <p:txBody>
          <a:bodyPr/>
          <a:lstStyle/>
          <a:p>
            <a:pPr algn="ctr"/>
            <a:r>
              <a:rPr lang="en-US"/>
              <a:t>Your Application</a:t>
            </a:r>
            <a:endParaRPr lang="en-US" dirty="0"/>
          </a:p>
        </p:txBody>
      </p:sp>
      <p:grpSp>
        <p:nvGrpSpPr>
          <p:cNvPr id="2" name="Architecture" descr="Image of the pollynotes application architecture.">
            <a:extLst>
              <a:ext uri="{FF2B5EF4-FFF2-40B4-BE49-F238E27FC236}">
                <a16:creationId xmlns:a16="http://schemas.microsoft.com/office/drawing/2014/main" id="{E887936D-43BE-4CB5-8A36-2CCF4DB3EB67}"/>
              </a:ext>
            </a:extLst>
          </p:cNvPr>
          <p:cNvGrpSpPr/>
          <p:nvPr/>
        </p:nvGrpSpPr>
        <p:grpSpPr>
          <a:xfrm>
            <a:off x="-81419" y="1059486"/>
            <a:ext cx="11646417" cy="5297700"/>
            <a:chOff x="-81419" y="1059486"/>
            <a:chExt cx="11646417" cy="5297700"/>
          </a:xfrm>
        </p:grpSpPr>
        <p:cxnSp>
          <p:nvCxnSpPr>
            <p:cNvPr id="146" name="Straight Arrow Connector 145">
              <a:extLst>
                <a:ext uri="{FF2B5EF4-FFF2-40B4-BE49-F238E27FC236}">
                  <a16:creationId xmlns:a16="http://schemas.microsoft.com/office/drawing/2014/main" id="{B8E4CA0B-BE3C-4BE9-B361-23758E9B10F7}"/>
                </a:ext>
              </a:extLst>
            </p:cNvPr>
            <p:cNvCxnSpPr>
              <a:cxnSpLocks/>
            </p:cNvCxnSpPr>
            <p:nvPr/>
          </p:nvCxnSpPr>
          <p:spPr>
            <a:xfrm>
              <a:off x="810368" y="3240898"/>
              <a:ext cx="3032554" cy="0"/>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47" name="Elbow Connector 109">
              <a:extLst>
                <a:ext uri="{FF2B5EF4-FFF2-40B4-BE49-F238E27FC236}">
                  <a16:creationId xmlns:a16="http://schemas.microsoft.com/office/drawing/2014/main" id="{30C03B2A-6723-4B1E-9EB3-9D741196E676}"/>
                </a:ext>
              </a:extLst>
            </p:cNvPr>
            <p:cNvCxnSpPr>
              <a:cxnSpLocks/>
              <a:stCxn id="153" idx="0"/>
              <a:endCxn id="172" idx="0"/>
            </p:cNvCxnSpPr>
            <p:nvPr/>
          </p:nvCxnSpPr>
          <p:spPr>
            <a:xfrm rot="16200000" flipH="1">
              <a:off x="5477169" y="1970832"/>
              <a:ext cx="809805" cy="1113316"/>
            </a:xfrm>
            <a:prstGeom prst="bentConnector3">
              <a:avLst>
                <a:gd name="adj1" fmla="val -28229"/>
              </a:avLst>
            </a:prstGeom>
            <a:ln w="12700">
              <a:solidFill>
                <a:schemeClr val="tx2"/>
              </a:solidFill>
              <a:prstDash val="dash"/>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148" name="Graphic 22" descr="End user">
              <a:extLst>
                <a:ext uri="{FF2B5EF4-FFF2-40B4-BE49-F238E27FC236}">
                  <a16:creationId xmlns:a16="http://schemas.microsoft.com/office/drawing/2014/main" id="{B4CD81D1-9B40-5F42-95D0-DE45EF244305}"/>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62460" y="2926469"/>
              <a:ext cx="628858" cy="62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39">
              <a:extLst>
                <a:ext uri="{FF2B5EF4-FFF2-40B4-BE49-F238E27FC236}">
                  <a16:creationId xmlns:a16="http://schemas.microsoft.com/office/drawing/2014/main" id="{60FB3AAB-9A14-B74E-9308-8E3E255852DD}"/>
                </a:ext>
              </a:extLst>
            </p:cNvPr>
            <p:cNvSpPr txBox="1">
              <a:spLocks noChangeArrowheads="1"/>
            </p:cNvSpPr>
            <p:nvPr/>
          </p:nvSpPr>
          <p:spPr bwMode="auto">
            <a:xfrm>
              <a:off x="-81419" y="3525547"/>
              <a:ext cx="1073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mazon Ember Light" panose="020B0403020204020204" pitchFamily="34" charset="0"/>
                </a:rPr>
                <a:t>End user</a:t>
              </a:r>
            </a:p>
          </p:txBody>
        </p:sp>
        <p:sp>
          <p:nvSpPr>
            <p:cNvPr id="151" name="TextBox 150">
              <a:extLst>
                <a:ext uri="{FF2B5EF4-FFF2-40B4-BE49-F238E27FC236}">
                  <a16:creationId xmlns:a16="http://schemas.microsoft.com/office/drawing/2014/main" id="{7B360DC5-63E7-4A18-9596-6B594754F812}"/>
                </a:ext>
              </a:extLst>
            </p:cNvPr>
            <p:cNvSpPr txBox="1"/>
            <p:nvPr/>
          </p:nvSpPr>
          <p:spPr>
            <a:xfrm>
              <a:off x="4748327" y="2725680"/>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Website hosting</a:t>
              </a:r>
            </a:p>
          </p:txBody>
        </p:sp>
        <p:sp>
          <p:nvSpPr>
            <p:cNvPr id="152" name="TextBox 151">
              <a:extLst>
                <a:ext uri="{FF2B5EF4-FFF2-40B4-BE49-F238E27FC236}">
                  <a16:creationId xmlns:a16="http://schemas.microsoft.com/office/drawing/2014/main" id="{BE1E8CA3-911E-42ED-8B43-A46414A38421}"/>
                </a:ext>
              </a:extLst>
            </p:cNvPr>
            <p:cNvSpPr txBox="1"/>
            <p:nvPr/>
          </p:nvSpPr>
          <p:spPr>
            <a:xfrm>
              <a:off x="4741846" y="3983913"/>
              <a:ext cx="1167133" cy="33064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MP3 hosting</a:t>
              </a:r>
            </a:p>
          </p:txBody>
        </p:sp>
        <p:pic>
          <p:nvPicPr>
            <p:cNvPr id="153" name="Graphic 68" descr="Website hosting bucket">
              <a:extLst>
                <a:ext uri="{FF2B5EF4-FFF2-40B4-BE49-F238E27FC236}">
                  <a16:creationId xmlns:a16="http://schemas.microsoft.com/office/drawing/2014/main" id="{16DC68BD-63AC-4CC7-B711-6858AF6BC74D}"/>
                </a:ext>
              </a:extLst>
            </p:cNvPr>
            <p:cNvPicPr>
              <a:picLocks noChangeAspect="1"/>
            </p:cNvPicPr>
            <p:nvPr/>
          </p:nvPicPr>
          <p:blipFill>
            <a:blip r:embed="rId6"/>
            <a:stretch>
              <a:fillRect/>
            </a:stretch>
          </p:blipFill>
          <p:spPr>
            <a:xfrm>
              <a:off x="5033478" y="2122588"/>
              <a:ext cx="583871" cy="581877"/>
            </a:xfrm>
            <a:prstGeom prst="rect">
              <a:avLst/>
            </a:prstGeom>
          </p:spPr>
        </p:pic>
        <p:pic>
          <p:nvPicPr>
            <p:cNvPr id="154" name="Graphic 68" descr="MP3 hosting bucket">
              <a:extLst>
                <a:ext uri="{FF2B5EF4-FFF2-40B4-BE49-F238E27FC236}">
                  <a16:creationId xmlns:a16="http://schemas.microsoft.com/office/drawing/2014/main" id="{024E2B7F-114D-4BEC-8A69-94C31BD86F6B}"/>
                </a:ext>
              </a:extLst>
            </p:cNvPr>
            <p:cNvPicPr>
              <a:picLocks noChangeAspect="1"/>
            </p:cNvPicPr>
            <p:nvPr/>
          </p:nvPicPr>
          <p:blipFill>
            <a:blip r:embed="rId6"/>
            <a:stretch>
              <a:fillRect/>
            </a:stretch>
          </p:blipFill>
          <p:spPr>
            <a:xfrm>
              <a:off x="5033478" y="3393153"/>
              <a:ext cx="583871" cy="581877"/>
            </a:xfrm>
            <a:prstGeom prst="rect">
              <a:avLst/>
            </a:prstGeom>
          </p:spPr>
        </p:pic>
        <p:sp>
          <p:nvSpPr>
            <p:cNvPr id="155" name="TextBox 154">
              <a:extLst>
                <a:ext uri="{FF2B5EF4-FFF2-40B4-BE49-F238E27FC236}">
                  <a16:creationId xmlns:a16="http://schemas.microsoft.com/office/drawing/2014/main" id="{68823FF8-34DA-49E3-A208-3482D4B48355}"/>
                </a:ext>
              </a:extLst>
            </p:cNvPr>
            <p:cNvSpPr txBox="1"/>
            <p:nvPr/>
          </p:nvSpPr>
          <p:spPr>
            <a:xfrm>
              <a:off x="5338118" y="1344698"/>
              <a:ext cx="1112418" cy="495105"/>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Application</a:t>
              </a:r>
              <a:br>
                <a:rPr lang="en-US" sz="1600" dirty="0">
                  <a:solidFill>
                    <a:srgbClr val="000000"/>
                  </a:solidFill>
                  <a:ea typeface="Amazon Ember Light" panose="020B0403020204020204" pitchFamily="34" charset="0"/>
                  <a:cs typeface="Amazon Ember Light" panose="020B0403020204020204" pitchFamily="34" charset="0"/>
                </a:rPr>
              </a:br>
              <a:r>
                <a:rPr lang="en-US" sz="1600" dirty="0">
                  <a:solidFill>
                    <a:srgbClr val="000000"/>
                  </a:solidFill>
                  <a:ea typeface="Amazon Ember Light" panose="020B0403020204020204" pitchFamily="34" charset="0"/>
                  <a:cs typeface="Amazon Ember Light" panose="020B0403020204020204" pitchFamily="34" charset="0"/>
                </a:rPr>
                <a:t>API calls</a:t>
              </a:r>
            </a:p>
          </p:txBody>
        </p:sp>
        <p:cxnSp>
          <p:nvCxnSpPr>
            <p:cNvPr id="156" name="Elbow Connector 58">
              <a:extLst>
                <a:ext uri="{FF2B5EF4-FFF2-40B4-BE49-F238E27FC236}">
                  <a16:creationId xmlns:a16="http://schemas.microsoft.com/office/drawing/2014/main" id="{87C07C63-3C20-45CA-9122-3B407BC04865}"/>
                </a:ext>
              </a:extLst>
            </p:cNvPr>
            <p:cNvCxnSpPr>
              <a:cxnSpLocks/>
              <a:stCxn id="200" idx="1"/>
              <a:endCxn id="172" idx="3"/>
            </p:cNvCxnSpPr>
            <p:nvPr/>
          </p:nvCxnSpPr>
          <p:spPr>
            <a:xfrm rot="10800000">
              <a:off x="6667330" y="3160994"/>
              <a:ext cx="908472" cy="849089"/>
            </a:xfrm>
            <a:prstGeom prst="bentConnector3">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57" name="Elbow Connector 156">
              <a:extLst>
                <a:ext uri="{FF2B5EF4-FFF2-40B4-BE49-F238E27FC236}">
                  <a16:creationId xmlns:a16="http://schemas.microsoft.com/office/drawing/2014/main" id="{D14DECB2-EDFA-4A1C-8C3F-AEE5A5A47969}"/>
                </a:ext>
              </a:extLst>
            </p:cNvPr>
            <p:cNvCxnSpPr>
              <a:cxnSpLocks/>
              <a:stCxn id="190" idx="1"/>
              <a:endCxn id="173" idx="2"/>
            </p:cNvCxnSpPr>
            <p:nvPr/>
          </p:nvCxnSpPr>
          <p:spPr>
            <a:xfrm rot="10800000">
              <a:off x="6438730" y="3963979"/>
              <a:ext cx="1108204" cy="889756"/>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58" name="Elbow Connector 65">
              <a:extLst>
                <a:ext uri="{FF2B5EF4-FFF2-40B4-BE49-F238E27FC236}">
                  <a16:creationId xmlns:a16="http://schemas.microsoft.com/office/drawing/2014/main" id="{6B7975B3-64CF-4664-9B81-F5B08E2FB2F3}"/>
                </a:ext>
              </a:extLst>
            </p:cNvPr>
            <p:cNvCxnSpPr>
              <a:cxnSpLocks/>
              <a:stCxn id="202" idx="1"/>
              <a:endCxn id="172" idx="3"/>
            </p:cNvCxnSpPr>
            <p:nvPr/>
          </p:nvCxnSpPr>
          <p:spPr>
            <a:xfrm rot="10800000">
              <a:off x="6667330" y="3160994"/>
              <a:ext cx="908472" cy="1"/>
            </a:xfrm>
            <a:prstGeom prst="bentConnector3">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59" name="Elbow Connector 79">
              <a:extLst>
                <a:ext uri="{FF2B5EF4-FFF2-40B4-BE49-F238E27FC236}">
                  <a16:creationId xmlns:a16="http://schemas.microsoft.com/office/drawing/2014/main" id="{C310D941-667E-415A-9F76-E9A393CEC1C0}"/>
                </a:ext>
              </a:extLst>
            </p:cNvPr>
            <p:cNvCxnSpPr>
              <a:cxnSpLocks/>
              <a:stCxn id="204" idx="1"/>
            </p:cNvCxnSpPr>
            <p:nvPr/>
          </p:nvCxnSpPr>
          <p:spPr>
            <a:xfrm rot="10800000" flipV="1">
              <a:off x="6545604" y="1416506"/>
              <a:ext cx="1030198" cy="1603437"/>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60" name="Elbow Connector 76">
              <a:extLst>
                <a:ext uri="{FF2B5EF4-FFF2-40B4-BE49-F238E27FC236}">
                  <a16:creationId xmlns:a16="http://schemas.microsoft.com/office/drawing/2014/main" id="{3A745F4B-12CD-4631-B7A3-ABC98F53FEC2}"/>
                </a:ext>
              </a:extLst>
            </p:cNvPr>
            <p:cNvCxnSpPr>
              <a:cxnSpLocks/>
            </p:cNvCxnSpPr>
            <p:nvPr/>
          </p:nvCxnSpPr>
          <p:spPr>
            <a:xfrm flipV="1">
              <a:off x="8130805" y="3600559"/>
              <a:ext cx="1276536" cy="1174149"/>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61" name="Elbow Connector 77">
              <a:extLst>
                <a:ext uri="{FF2B5EF4-FFF2-40B4-BE49-F238E27FC236}">
                  <a16:creationId xmlns:a16="http://schemas.microsoft.com/office/drawing/2014/main" id="{C33A0DEA-EA4C-4211-8839-1430CE377022}"/>
                </a:ext>
              </a:extLst>
            </p:cNvPr>
            <p:cNvCxnSpPr>
              <a:cxnSpLocks/>
              <a:stCxn id="202" idx="3"/>
              <a:endCxn id="195" idx="1"/>
            </p:cNvCxnSpPr>
            <p:nvPr/>
          </p:nvCxnSpPr>
          <p:spPr>
            <a:xfrm flipV="1">
              <a:off x="8159673" y="3160993"/>
              <a:ext cx="1019067" cy="1"/>
            </a:xfrm>
            <a:prstGeom prst="bentConnector3">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62" name="Elbow Connector 97">
              <a:extLst>
                <a:ext uri="{FF2B5EF4-FFF2-40B4-BE49-F238E27FC236}">
                  <a16:creationId xmlns:a16="http://schemas.microsoft.com/office/drawing/2014/main" id="{06690F6D-3C60-47CC-93A1-4545CF495A4B}"/>
                </a:ext>
              </a:extLst>
            </p:cNvPr>
            <p:cNvCxnSpPr>
              <a:cxnSpLocks/>
              <a:stCxn id="200" idx="3"/>
              <a:endCxn id="195" idx="1"/>
            </p:cNvCxnSpPr>
            <p:nvPr/>
          </p:nvCxnSpPr>
          <p:spPr>
            <a:xfrm flipV="1">
              <a:off x="8159673" y="3160993"/>
              <a:ext cx="1019067" cy="849089"/>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63" name="Elbow Connector 98">
              <a:extLst>
                <a:ext uri="{FF2B5EF4-FFF2-40B4-BE49-F238E27FC236}">
                  <a16:creationId xmlns:a16="http://schemas.microsoft.com/office/drawing/2014/main" id="{B2351EE0-51AB-40FE-81B8-7334F97FC9A9}"/>
                </a:ext>
              </a:extLst>
            </p:cNvPr>
            <p:cNvCxnSpPr>
              <a:cxnSpLocks/>
              <a:stCxn id="204" idx="3"/>
              <a:endCxn id="195" idx="0"/>
            </p:cNvCxnSpPr>
            <p:nvPr/>
          </p:nvCxnSpPr>
          <p:spPr>
            <a:xfrm>
              <a:off x="8159673" y="1416507"/>
              <a:ext cx="1247667" cy="1516667"/>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164" name="Group 163"/>
            <p:cNvGrpSpPr/>
            <p:nvPr/>
          </p:nvGrpSpPr>
          <p:grpSpPr>
            <a:xfrm>
              <a:off x="7231418" y="1125568"/>
              <a:ext cx="1272639" cy="997020"/>
              <a:chOff x="7614580" y="2070176"/>
              <a:chExt cx="1272639" cy="997020"/>
            </a:xfrm>
          </p:grpSpPr>
          <p:sp>
            <p:nvSpPr>
              <p:cNvPr id="203" name="TextBox 202">
                <a:extLst>
                  <a:ext uri="{FF2B5EF4-FFF2-40B4-BE49-F238E27FC236}">
                    <a16:creationId xmlns:a16="http://schemas.microsoft.com/office/drawing/2014/main" id="{66838DFF-317C-40B6-BCDC-E3DC323C3062}"/>
                  </a:ext>
                </a:extLst>
              </p:cNvPr>
              <p:cNvSpPr txBox="1"/>
              <p:nvPr/>
            </p:nvSpPr>
            <p:spPr>
              <a:xfrm>
                <a:off x="7614580" y="2673506"/>
                <a:ext cx="1272639" cy="39369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List</a:t>
                </a:r>
              </a:p>
            </p:txBody>
          </p:sp>
          <p:pic>
            <p:nvPicPr>
              <p:cNvPr id="204" name="Graphic 42" descr="Lambda List Function">
                <a:extLst>
                  <a:ext uri="{FF2B5EF4-FFF2-40B4-BE49-F238E27FC236}">
                    <a16:creationId xmlns:a16="http://schemas.microsoft.com/office/drawing/2014/main" id="{A8428AB1-D6EC-4580-9737-9EF141ABA528}"/>
                  </a:ext>
                </a:extLst>
              </p:cNvPr>
              <p:cNvPicPr>
                <a:picLocks noChangeAspect="1"/>
              </p:cNvPicPr>
              <p:nvPr/>
            </p:nvPicPr>
            <p:blipFill>
              <a:blip r:embed="rId7"/>
              <a:stretch>
                <a:fillRect/>
              </a:stretch>
            </p:blipFill>
            <p:spPr>
              <a:xfrm>
                <a:off x="7958964" y="2070176"/>
                <a:ext cx="583871" cy="581877"/>
              </a:xfrm>
              <a:prstGeom prst="rect">
                <a:avLst/>
              </a:prstGeom>
            </p:spPr>
          </p:pic>
        </p:grpSp>
        <p:grpSp>
          <p:nvGrpSpPr>
            <p:cNvPr id="165" name="Group 164"/>
            <p:cNvGrpSpPr/>
            <p:nvPr/>
          </p:nvGrpSpPr>
          <p:grpSpPr>
            <a:xfrm>
              <a:off x="7284171" y="2870055"/>
              <a:ext cx="1167133" cy="957799"/>
              <a:chOff x="7667333" y="3889564"/>
              <a:chExt cx="1167133" cy="957799"/>
            </a:xfrm>
          </p:grpSpPr>
          <p:sp>
            <p:nvSpPr>
              <p:cNvPr id="201" name="TextBox 200">
                <a:extLst>
                  <a:ext uri="{FF2B5EF4-FFF2-40B4-BE49-F238E27FC236}">
                    <a16:creationId xmlns:a16="http://schemas.microsoft.com/office/drawing/2014/main" id="{E54FA703-C687-4BD4-B25A-B3AFECCADC8F}"/>
                  </a:ext>
                </a:extLst>
              </p:cNvPr>
              <p:cNvSpPr txBox="1"/>
              <p:nvPr/>
            </p:nvSpPr>
            <p:spPr>
              <a:xfrm>
                <a:off x="7667333" y="44892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Search</a:t>
                </a:r>
              </a:p>
            </p:txBody>
          </p:sp>
          <p:pic>
            <p:nvPicPr>
              <p:cNvPr id="202" name="Graphic 42" descr="Lambda Search Function">
                <a:extLst>
                  <a:ext uri="{FF2B5EF4-FFF2-40B4-BE49-F238E27FC236}">
                    <a16:creationId xmlns:a16="http://schemas.microsoft.com/office/drawing/2014/main" id="{DBD63E0C-8BC7-4AAF-B284-D0B0D184780A}"/>
                  </a:ext>
                </a:extLst>
              </p:cNvPr>
              <p:cNvPicPr>
                <a:picLocks noChangeAspect="1"/>
              </p:cNvPicPr>
              <p:nvPr/>
            </p:nvPicPr>
            <p:blipFill>
              <a:blip r:embed="rId7"/>
              <a:stretch>
                <a:fillRect/>
              </a:stretch>
            </p:blipFill>
            <p:spPr>
              <a:xfrm>
                <a:off x="7958964" y="3889564"/>
                <a:ext cx="583871" cy="581877"/>
              </a:xfrm>
              <a:prstGeom prst="rect">
                <a:avLst/>
              </a:prstGeom>
            </p:spPr>
          </p:pic>
        </p:grpSp>
        <p:grpSp>
          <p:nvGrpSpPr>
            <p:cNvPr id="166" name="Group 165"/>
            <p:cNvGrpSpPr/>
            <p:nvPr/>
          </p:nvGrpSpPr>
          <p:grpSpPr>
            <a:xfrm>
              <a:off x="7284171" y="3719143"/>
              <a:ext cx="1167133" cy="952365"/>
              <a:chOff x="7667333" y="5234798"/>
              <a:chExt cx="1167133" cy="952365"/>
            </a:xfrm>
          </p:grpSpPr>
          <p:sp>
            <p:nvSpPr>
              <p:cNvPr id="199" name="TextBox 198">
                <a:extLst>
                  <a:ext uri="{FF2B5EF4-FFF2-40B4-BE49-F238E27FC236}">
                    <a16:creationId xmlns:a16="http://schemas.microsoft.com/office/drawing/2014/main" id="{41A5941D-0A8F-41AA-BB05-462F713D54A8}"/>
                  </a:ext>
                </a:extLst>
              </p:cNvPr>
              <p:cNvSpPr txBox="1"/>
              <p:nvPr/>
            </p:nvSpPr>
            <p:spPr>
              <a:xfrm>
                <a:off x="7667333" y="58290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Delete</a:t>
                </a:r>
              </a:p>
            </p:txBody>
          </p:sp>
          <p:pic>
            <p:nvPicPr>
              <p:cNvPr id="200" name="Graphic 42" descr="Lambda Delete Function">
                <a:extLst>
                  <a:ext uri="{FF2B5EF4-FFF2-40B4-BE49-F238E27FC236}">
                    <a16:creationId xmlns:a16="http://schemas.microsoft.com/office/drawing/2014/main" id="{2043E59B-8FCF-4C92-B1D0-67DFB5F949D5}"/>
                  </a:ext>
                </a:extLst>
              </p:cNvPr>
              <p:cNvPicPr>
                <a:picLocks noChangeAspect="1"/>
              </p:cNvPicPr>
              <p:nvPr/>
            </p:nvPicPr>
            <p:blipFill>
              <a:blip r:embed="rId7"/>
              <a:stretch>
                <a:fillRect/>
              </a:stretch>
            </p:blipFill>
            <p:spPr>
              <a:xfrm>
                <a:off x="7958964" y="5234798"/>
                <a:ext cx="583871" cy="581877"/>
              </a:xfrm>
              <a:prstGeom prst="rect">
                <a:avLst/>
              </a:prstGeom>
            </p:spPr>
          </p:pic>
        </p:grpSp>
        <p:grpSp>
          <p:nvGrpSpPr>
            <p:cNvPr id="167" name="Group 166"/>
            <p:cNvGrpSpPr/>
            <p:nvPr/>
          </p:nvGrpSpPr>
          <p:grpSpPr>
            <a:xfrm>
              <a:off x="7159382" y="2013877"/>
              <a:ext cx="1416711" cy="964889"/>
              <a:chOff x="7542544" y="2946198"/>
              <a:chExt cx="1416711" cy="964889"/>
            </a:xfrm>
          </p:grpSpPr>
          <p:sp>
            <p:nvSpPr>
              <p:cNvPr id="197" name="TextBox 196">
                <a:extLst>
                  <a:ext uri="{FF2B5EF4-FFF2-40B4-BE49-F238E27FC236}">
                    <a16:creationId xmlns:a16="http://schemas.microsoft.com/office/drawing/2014/main" id="{524D2ED8-79A8-46BB-AC90-00034C19FE9B}"/>
                  </a:ext>
                </a:extLst>
              </p:cNvPr>
              <p:cNvSpPr txBox="1"/>
              <p:nvPr/>
            </p:nvSpPr>
            <p:spPr>
              <a:xfrm>
                <a:off x="7542544" y="3551629"/>
                <a:ext cx="1416711" cy="35945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Create/Update</a:t>
                </a:r>
              </a:p>
            </p:txBody>
          </p:sp>
          <p:pic>
            <p:nvPicPr>
              <p:cNvPr id="198" name="Graphic 42" descr="Lambda Create and Update Function">
                <a:extLst>
                  <a:ext uri="{FF2B5EF4-FFF2-40B4-BE49-F238E27FC236}">
                    <a16:creationId xmlns:a16="http://schemas.microsoft.com/office/drawing/2014/main" id="{CBB9100A-0F9A-4DA0-8426-465E9ABCBD0C}"/>
                  </a:ext>
                </a:extLst>
              </p:cNvPr>
              <p:cNvPicPr>
                <a:picLocks noChangeAspect="1"/>
              </p:cNvPicPr>
              <p:nvPr/>
            </p:nvPicPr>
            <p:blipFill>
              <a:blip r:embed="rId7"/>
              <a:stretch>
                <a:fillRect/>
              </a:stretch>
            </p:blipFill>
            <p:spPr>
              <a:xfrm>
                <a:off x="7958964" y="2946198"/>
                <a:ext cx="583871" cy="581877"/>
              </a:xfrm>
              <a:prstGeom prst="rect">
                <a:avLst/>
              </a:prstGeom>
            </p:spPr>
          </p:pic>
        </p:grpSp>
        <p:grpSp>
          <p:nvGrpSpPr>
            <p:cNvPr id="168" name="Group 167"/>
            <p:cNvGrpSpPr/>
            <p:nvPr/>
          </p:nvGrpSpPr>
          <p:grpSpPr>
            <a:xfrm>
              <a:off x="8823774" y="2933174"/>
              <a:ext cx="1167133" cy="628997"/>
              <a:chOff x="10098359" y="2382519"/>
              <a:chExt cx="1167133" cy="628997"/>
            </a:xfrm>
          </p:grpSpPr>
          <p:pic>
            <p:nvPicPr>
              <p:cNvPr id="195" name="Graphic 45" descr="DynamoDB">
                <a:extLst>
                  <a:ext uri="{FF2B5EF4-FFF2-40B4-BE49-F238E27FC236}">
                    <a16:creationId xmlns:a16="http://schemas.microsoft.com/office/drawing/2014/main" id="{492B2F79-DB65-48E2-BB2B-0AE641DFD9AB}"/>
                  </a:ext>
                </a:extLst>
              </p:cNvPr>
              <p:cNvPicPr>
                <a:picLocks noChangeAspect="1"/>
              </p:cNvPicPr>
              <p:nvPr/>
            </p:nvPicPr>
            <p:blipFill>
              <a:blip r:embed="rId8"/>
              <a:stretch>
                <a:fillRect/>
              </a:stretch>
            </p:blipFill>
            <p:spPr>
              <a:xfrm>
                <a:off x="10453325" y="2382519"/>
                <a:ext cx="457200" cy="455638"/>
              </a:xfrm>
              <a:prstGeom prst="rect">
                <a:avLst/>
              </a:prstGeom>
            </p:spPr>
          </p:pic>
          <p:sp>
            <p:nvSpPr>
              <p:cNvPr id="196" name="TextBox 195">
                <a:extLst>
                  <a:ext uri="{FF2B5EF4-FFF2-40B4-BE49-F238E27FC236}">
                    <a16:creationId xmlns:a16="http://schemas.microsoft.com/office/drawing/2014/main" id="{9D109191-85FE-4667-BA2A-3BB1C898FE87}"/>
                  </a:ext>
                </a:extLst>
              </p:cNvPr>
              <p:cNvSpPr txBox="1"/>
              <p:nvPr/>
            </p:nvSpPr>
            <p:spPr>
              <a:xfrm>
                <a:off x="10098359" y="2824668"/>
                <a:ext cx="1167133" cy="18684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DynamoDB</a:t>
                </a:r>
              </a:p>
            </p:txBody>
          </p:sp>
        </p:grpSp>
        <p:pic>
          <p:nvPicPr>
            <p:cNvPr id="169" name="Graphic 19" descr="AWS Identity and Access Management (IAM)&#10;">
              <a:extLst>
                <a:ext uri="{FF2B5EF4-FFF2-40B4-BE49-F238E27FC236}">
                  <a16:creationId xmlns:a16="http://schemas.microsoft.com/office/drawing/2014/main" id="{ED9F78BE-213C-3D47-A534-0B86E72111B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89315" y="201185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0" name="TextBox 12">
              <a:extLst>
                <a:ext uri="{FF2B5EF4-FFF2-40B4-BE49-F238E27FC236}">
                  <a16:creationId xmlns:a16="http://schemas.microsoft.com/office/drawing/2014/main" id="{E6D95FBB-6754-2D45-B10F-73837D3E14EA}"/>
                </a:ext>
              </a:extLst>
            </p:cNvPr>
            <p:cNvSpPr txBox="1">
              <a:spLocks noChangeArrowheads="1"/>
            </p:cNvSpPr>
            <p:nvPr/>
          </p:nvSpPr>
          <p:spPr bwMode="auto">
            <a:xfrm>
              <a:off x="1182116" y="2478731"/>
              <a:ext cx="26715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Identity and Access Management (IAM)</a:t>
              </a:r>
            </a:p>
          </p:txBody>
        </p:sp>
        <p:grpSp>
          <p:nvGrpSpPr>
            <p:cNvPr id="171" name="Group 170"/>
            <p:cNvGrpSpPr/>
            <p:nvPr/>
          </p:nvGrpSpPr>
          <p:grpSpPr>
            <a:xfrm>
              <a:off x="1577451" y="4260594"/>
              <a:ext cx="1845722" cy="806794"/>
              <a:chOff x="2050365" y="2297577"/>
              <a:chExt cx="1845722" cy="806794"/>
            </a:xfrm>
          </p:grpSpPr>
          <p:pic>
            <p:nvPicPr>
              <p:cNvPr id="193" name="Graphic 17" descr="Amazon Cognito&#10;">
                <a:extLst>
                  <a:ext uri="{FF2B5EF4-FFF2-40B4-BE49-F238E27FC236}">
                    <a16:creationId xmlns:a16="http://schemas.microsoft.com/office/drawing/2014/main" id="{29A4B8A3-9C63-104B-986C-E2796ED6BACB}"/>
                  </a:ext>
                </a:extLst>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44626" y="229757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 name="TextBox 11">
                <a:extLst>
                  <a:ext uri="{FF2B5EF4-FFF2-40B4-BE49-F238E27FC236}">
                    <a16:creationId xmlns:a16="http://schemas.microsoft.com/office/drawing/2014/main" id="{34759C8A-7F9B-B748-9669-9799EF21C22D}"/>
                  </a:ext>
                </a:extLst>
              </p:cNvPr>
              <p:cNvSpPr txBox="1">
                <a:spLocks noChangeArrowheads="1"/>
              </p:cNvSpPr>
              <p:nvPr/>
            </p:nvSpPr>
            <p:spPr bwMode="auto">
              <a:xfrm>
                <a:off x="2050365" y="2765817"/>
                <a:ext cx="18457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Cognito</a:t>
                </a:r>
              </a:p>
            </p:txBody>
          </p:sp>
        </p:grpSp>
        <p:pic>
          <p:nvPicPr>
            <p:cNvPr id="172" name="Graphic 17" descr="Amazon API Gateway">
              <a:extLst>
                <a:ext uri="{FF2B5EF4-FFF2-40B4-BE49-F238E27FC236}">
                  <a16:creationId xmlns:a16="http://schemas.microsoft.com/office/drawing/2014/main" id="{847A7472-D977-624B-9A30-47A44C4FD42F}"/>
                </a:ext>
              </a:extLst>
            </p:cNvPr>
            <p:cNvPicPr>
              <a:picLocks noChangeAspect="1" noChangeArrowheads="1"/>
            </p:cNvPicPr>
            <p:nvPr/>
          </p:nvPicPr>
          <p:blipFill>
            <a:blip r:embed="rId11"/>
            <a:srcRect/>
            <a:stretch/>
          </p:blipFill>
          <p:spPr bwMode="auto">
            <a:xfrm>
              <a:off x="6210130" y="293239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 name="TextBox 9">
              <a:extLst>
                <a:ext uri="{FF2B5EF4-FFF2-40B4-BE49-F238E27FC236}">
                  <a16:creationId xmlns:a16="http://schemas.microsoft.com/office/drawing/2014/main" id="{004BE815-88F2-474B-8554-6940E19F35A1}"/>
                </a:ext>
              </a:extLst>
            </p:cNvPr>
            <p:cNvSpPr txBox="1">
              <a:spLocks noChangeArrowheads="1"/>
            </p:cNvSpPr>
            <p:nvPr/>
          </p:nvSpPr>
          <p:spPr bwMode="auto">
            <a:xfrm>
              <a:off x="5740777" y="3379204"/>
              <a:ext cx="13959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API</a:t>
              </a:r>
              <a:br>
                <a:rPr lang="en-US" altLang="en-US" sz="1600" dirty="0">
                  <a:latin typeface="+mn-lt"/>
                  <a:ea typeface="Amazon Ember" panose="020B0603020204020204" pitchFamily="34" charset="0"/>
                  <a:cs typeface="Amazon Ember Light" panose="020B0403020204020204" pitchFamily="34" charset="0"/>
                </a:rPr>
              </a:br>
              <a:r>
                <a:rPr lang="en-US" altLang="en-US" sz="1600" dirty="0">
                  <a:latin typeface="+mn-lt"/>
                  <a:ea typeface="Amazon Ember" panose="020B0603020204020204" pitchFamily="34" charset="0"/>
                  <a:cs typeface="Amazon Ember Light" panose="020B0403020204020204" pitchFamily="34" charset="0"/>
                </a:rPr>
                <a:t>Gateway</a:t>
              </a:r>
            </a:p>
          </p:txBody>
        </p:sp>
        <p:sp>
          <p:nvSpPr>
            <p:cNvPr id="174" name="Rectangle 173">
              <a:extLst>
                <a:ext uri="{FF2B5EF4-FFF2-40B4-BE49-F238E27FC236}">
                  <a16:creationId xmlns:a16="http://schemas.microsoft.com/office/drawing/2014/main" id="{BEFEC4D9-0FF6-0740-BBB7-9A904CD0D43A}"/>
                </a:ext>
              </a:extLst>
            </p:cNvPr>
            <p:cNvSpPr/>
            <p:nvPr/>
          </p:nvSpPr>
          <p:spPr>
            <a:xfrm>
              <a:off x="991870" y="1059486"/>
              <a:ext cx="10573128" cy="52968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175"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91592" y="1063908"/>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6" name="Group 175"/>
            <p:cNvGrpSpPr/>
            <p:nvPr/>
          </p:nvGrpSpPr>
          <p:grpSpPr>
            <a:xfrm>
              <a:off x="10051827" y="4606941"/>
              <a:ext cx="1300515" cy="1007974"/>
              <a:chOff x="9170256" y="5319982"/>
              <a:chExt cx="1300515" cy="1007974"/>
            </a:xfrm>
          </p:grpSpPr>
          <p:sp>
            <p:nvSpPr>
              <p:cNvPr id="191" name="TextBox 190">
                <a:extLst>
                  <a:ext uri="{FF2B5EF4-FFF2-40B4-BE49-F238E27FC236}">
                    <a16:creationId xmlns:a16="http://schemas.microsoft.com/office/drawing/2014/main" id="{BE1E8CA3-911E-42ED-8B43-A46414A38421}"/>
                  </a:ext>
                </a:extLst>
              </p:cNvPr>
              <p:cNvSpPr txBox="1"/>
              <p:nvPr/>
            </p:nvSpPr>
            <p:spPr>
              <a:xfrm>
                <a:off x="9170256" y="5782379"/>
                <a:ext cx="1300515" cy="545577"/>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Amazon Polly</a:t>
                </a:r>
              </a:p>
            </p:txBody>
          </p:sp>
          <p:pic>
            <p:nvPicPr>
              <p:cNvPr id="192" name="Graphic 8" descr="Amazon Polly">
                <a:extLst>
                  <a:ext uri="{FF2B5EF4-FFF2-40B4-BE49-F238E27FC236}">
                    <a16:creationId xmlns:a16="http://schemas.microsoft.com/office/drawing/2014/main" id="{7878EBC1-8556-5C49-8C35-366F912BECCE}"/>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91913" y="531998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7" name="Graphic 7" descr="AWS X-Ray&#10;">
              <a:extLst>
                <a:ext uri="{FF2B5EF4-FFF2-40B4-BE49-F238E27FC236}">
                  <a16:creationId xmlns:a16="http://schemas.microsoft.com/office/drawing/2014/main" id="{57FA1F27-A2E2-7D4A-A34C-9636E8580D5E}"/>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990771" y="558728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6097803" y="6018632"/>
              <a:ext cx="22431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X-Ray</a:t>
              </a:r>
            </a:p>
          </p:txBody>
        </p:sp>
        <p:grpSp>
          <p:nvGrpSpPr>
            <p:cNvPr id="179" name="Group 178"/>
            <p:cNvGrpSpPr/>
            <p:nvPr/>
          </p:nvGrpSpPr>
          <p:grpSpPr>
            <a:xfrm>
              <a:off x="7255303" y="4562796"/>
              <a:ext cx="1167133" cy="952365"/>
              <a:chOff x="7667333" y="5234798"/>
              <a:chExt cx="1167133" cy="952365"/>
            </a:xfrm>
          </p:grpSpPr>
          <p:sp>
            <p:nvSpPr>
              <p:cNvPr id="189" name="TextBox 188">
                <a:extLst>
                  <a:ext uri="{FF2B5EF4-FFF2-40B4-BE49-F238E27FC236}">
                    <a16:creationId xmlns:a16="http://schemas.microsoft.com/office/drawing/2014/main" id="{41A5941D-0A8F-41AA-BB05-462F713D54A8}"/>
                  </a:ext>
                </a:extLst>
              </p:cNvPr>
              <p:cNvSpPr txBox="1"/>
              <p:nvPr/>
            </p:nvSpPr>
            <p:spPr>
              <a:xfrm>
                <a:off x="7667333" y="58290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Dictate</a:t>
                </a:r>
              </a:p>
            </p:txBody>
          </p:sp>
          <p:pic>
            <p:nvPicPr>
              <p:cNvPr id="190" name="Graphic 42" descr="Lambda Dictate Function">
                <a:extLst>
                  <a:ext uri="{FF2B5EF4-FFF2-40B4-BE49-F238E27FC236}">
                    <a16:creationId xmlns:a16="http://schemas.microsoft.com/office/drawing/2014/main" id="{2043E59B-8FCF-4C92-B1D0-67DFB5F949D5}"/>
                  </a:ext>
                </a:extLst>
              </p:cNvPr>
              <p:cNvPicPr>
                <a:picLocks noChangeAspect="1"/>
              </p:cNvPicPr>
              <p:nvPr/>
            </p:nvPicPr>
            <p:blipFill>
              <a:blip r:embed="rId7"/>
              <a:stretch>
                <a:fillRect/>
              </a:stretch>
            </p:blipFill>
            <p:spPr>
              <a:xfrm>
                <a:off x="7958964" y="5234798"/>
                <a:ext cx="583871" cy="581877"/>
              </a:xfrm>
              <a:prstGeom prst="rect">
                <a:avLst/>
              </a:prstGeom>
            </p:spPr>
          </p:pic>
        </p:grpSp>
        <p:pic>
          <p:nvPicPr>
            <p:cNvPr id="180" name="Picture 179" descr="AWS SAM"/>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531136" y="1229008"/>
              <a:ext cx="609669" cy="867448"/>
            </a:xfrm>
            <a:prstGeom prst="rect">
              <a:avLst/>
            </a:prstGeom>
          </p:spPr>
        </p:pic>
        <p:cxnSp>
          <p:nvCxnSpPr>
            <p:cNvPr id="181" name="Elbow Connector 77">
              <a:extLst>
                <a:ext uri="{FF2B5EF4-FFF2-40B4-BE49-F238E27FC236}">
                  <a16:creationId xmlns:a16="http://schemas.microsoft.com/office/drawing/2014/main" id="{C33A0DEA-EA4C-4211-8839-1430CE377022}"/>
                </a:ext>
              </a:extLst>
            </p:cNvPr>
            <p:cNvCxnSpPr>
              <a:cxnSpLocks/>
              <a:stCxn id="198" idx="3"/>
              <a:endCxn id="195" idx="1"/>
            </p:cNvCxnSpPr>
            <p:nvPr/>
          </p:nvCxnSpPr>
          <p:spPr>
            <a:xfrm>
              <a:off x="8159673" y="2304816"/>
              <a:ext cx="1019067" cy="856177"/>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82" name="Elbow Connector 76">
              <a:extLst>
                <a:ext uri="{FF2B5EF4-FFF2-40B4-BE49-F238E27FC236}">
                  <a16:creationId xmlns:a16="http://schemas.microsoft.com/office/drawing/2014/main" id="{3A745F4B-12CD-4631-B7A3-ABC98F53FEC2}"/>
                </a:ext>
              </a:extLst>
            </p:cNvPr>
            <p:cNvCxnSpPr>
              <a:cxnSpLocks/>
            </p:cNvCxnSpPr>
            <p:nvPr/>
          </p:nvCxnSpPr>
          <p:spPr>
            <a:xfrm flipV="1">
              <a:off x="8167484" y="4809571"/>
              <a:ext cx="2256153" cy="156255"/>
            </a:xfrm>
            <a:prstGeom prst="bentConnector3">
              <a:avLst>
                <a:gd name="adj1" fmla="val 66347"/>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83" name="Elbow Connector 182">
              <a:extLst>
                <a:ext uri="{FF2B5EF4-FFF2-40B4-BE49-F238E27FC236}">
                  <a16:creationId xmlns:a16="http://schemas.microsoft.com/office/drawing/2014/main" id="{D14DECB2-EDFA-4A1C-8C3F-AEE5A5A47969}"/>
                </a:ext>
              </a:extLst>
            </p:cNvPr>
            <p:cNvCxnSpPr>
              <a:cxnSpLocks/>
              <a:stCxn id="193" idx="1"/>
              <a:endCxn id="149" idx="2"/>
            </p:cNvCxnSpPr>
            <p:nvPr/>
          </p:nvCxnSpPr>
          <p:spPr>
            <a:xfrm rot="10800000">
              <a:off x="455156" y="3864102"/>
              <a:ext cx="1816556" cy="625093"/>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84" name="Freeform 88">
              <a:extLst>
                <a:ext uri="{FF2B5EF4-FFF2-40B4-BE49-F238E27FC236}">
                  <a16:creationId xmlns:a16="http://schemas.microsoft.com/office/drawing/2014/main" id="{3090B44C-0F6F-4B39-B15A-5ABE29C767FB}"/>
                </a:ext>
              </a:extLst>
            </p:cNvPr>
            <p:cNvSpPr/>
            <p:nvPr/>
          </p:nvSpPr>
          <p:spPr>
            <a:xfrm rot="10800000">
              <a:off x="3844305" y="2514152"/>
              <a:ext cx="984396" cy="1219397"/>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tx2"/>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85" name="Left Brace 184"/>
            <p:cNvSpPr/>
            <p:nvPr/>
          </p:nvSpPr>
          <p:spPr>
            <a:xfrm rot="16200000">
              <a:off x="6192937" y="299726"/>
              <a:ext cx="136050" cy="10205443"/>
            </a:xfrm>
            <a:prstGeom prst="leftBrace">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86" name="Elbow Connector 185">
              <a:extLst>
                <a:ext uri="{FF2B5EF4-FFF2-40B4-BE49-F238E27FC236}">
                  <a16:creationId xmlns:a16="http://schemas.microsoft.com/office/drawing/2014/main" id="{D14DECB2-EDFA-4A1C-8C3F-AEE5A5A47969}"/>
                </a:ext>
              </a:extLst>
            </p:cNvPr>
            <p:cNvCxnSpPr>
              <a:cxnSpLocks/>
              <a:endCxn id="152" idx="2"/>
            </p:cNvCxnSpPr>
            <p:nvPr/>
          </p:nvCxnSpPr>
          <p:spPr>
            <a:xfrm rot="10800000">
              <a:off x="5325414" y="4314553"/>
              <a:ext cx="2250389" cy="679008"/>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87"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10251890" y="2121855"/>
              <a:ext cx="11681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SAM</a:t>
              </a:r>
            </a:p>
          </p:txBody>
        </p:sp>
        <p:cxnSp>
          <p:nvCxnSpPr>
            <p:cNvPr id="188" name="Elbow Connector 65">
              <a:extLst>
                <a:ext uri="{FF2B5EF4-FFF2-40B4-BE49-F238E27FC236}">
                  <a16:creationId xmlns:a16="http://schemas.microsoft.com/office/drawing/2014/main" id="{6B7975B3-64CF-4664-9B81-F5B08E2FB2F3}"/>
                </a:ext>
              </a:extLst>
            </p:cNvPr>
            <p:cNvCxnSpPr>
              <a:cxnSpLocks/>
              <a:stCxn id="198" idx="1"/>
              <a:endCxn id="172" idx="3"/>
            </p:cNvCxnSpPr>
            <p:nvPr/>
          </p:nvCxnSpPr>
          <p:spPr>
            <a:xfrm rot="10800000" flipV="1">
              <a:off x="6667330" y="2304815"/>
              <a:ext cx="908472" cy="856177"/>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205" name="Graphic 17" descr="Amazon CloudWatch">
              <a:extLst>
                <a:ext uri="{FF2B5EF4-FFF2-40B4-BE49-F238E27FC236}">
                  <a16:creationId xmlns:a16="http://schemas.microsoft.com/office/drawing/2014/main" id="{443A8EDD-16C2-6848-83A6-4582C7B74B7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33478" y="558728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 name="TextBox 9">
              <a:extLst>
                <a:ext uri="{FF2B5EF4-FFF2-40B4-BE49-F238E27FC236}">
                  <a16:creationId xmlns:a16="http://schemas.microsoft.com/office/drawing/2014/main" id="{F9D6EE48-441C-334D-8184-61EA0808B9C5}"/>
                </a:ext>
              </a:extLst>
            </p:cNvPr>
            <p:cNvSpPr txBox="1">
              <a:spLocks noChangeArrowheads="1"/>
            </p:cNvSpPr>
            <p:nvPr/>
          </p:nvSpPr>
          <p:spPr bwMode="auto">
            <a:xfrm>
              <a:off x="4194765" y="6018632"/>
              <a:ext cx="21871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CloudWatch</a:t>
              </a:r>
            </a:p>
          </p:txBody>
        </p:sp>
      </p:grpSp>
    </p:spTree>
    <p:custDataLst>
      <p:tags r:id="rId1"/>
    </p:custDataLst>
    <p:extLst>
      <p:ext uri="{BB962C8B-B14F-4D97-AF65-F5344CB8AC3E}">
        <p14:creationId xmlns:p14="http://schemas.microsoft.com/office/powerpoint/2010/main" val="3772388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Thank you</a:t>
            </a:r>
            <a:endParaRPr lang="en-US" dirty="0"/>
          </a:p>
        </p:txBody>
      </p:sp>
    </p:spTree>
    <p:custDataLst>
      <p:tags r:id="rId1"/>
    </p:custDataLst>
    <p:extLst>
      <p:ext uri="{BB962C8B-B14F-4D97-AF65-F5344CB8AC3E}">
        <p14:creationId xmlns:p14="http://schemas.microsoft.com/office/powerpoint/2010/main" val="1660417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20"/>
          </p:nvPr>
        </p:nvSpPr>
        <p:spPr/>
        <p:txBody>
          <a:bodyPr/>
          <a:lstStyle/>
          <a:p>
            <a:fld id="{989D9560-4C13-4692-9687-98ECDD2D9552}" type="slidenum">
              <a:rPr lang="en-US" smtClean="0"/>
              <a:pPr/>
              <a:t>2</a:t>
            </a:fld>
            <a:endParaRPr lang="en-US" dirty="0"/>
          </a:p>
        </p:txBody>
      </p:sp>
      <p:sp>
        <p:nvSpPr>
          <p:cNvPr id="4" name="Title 3"/>
          <p:cNvSpPr>
            <a:spLocks noGrp="1"/>
          </p:cNvSpPr>
          <p:nvPr>
            <p:ph type="title"/>
          </p:nvPr>
        </p:nvSpPr>
        <p:spPr/>
        <p:txBody>
          <a:bodyPr/>
          <a:lstStyle/>
          <a:p>
            <a:r>
              <a:rPr lang="en-US"/>
              <a:t>Agenda</a:t>
            </a:r>
            <a:endParaRPr lang="en-US" dirty="0"/>
          </a:p>
        </p:txBody>
      </p:sp>
      <p:grpSp>
        <p:nvGrpSpPr>
          <p:cNvPr id="21" name="justCompleted" descr="You just completed Module 1 Course overview. "/>
          <p:cNvGrpSpPr/>
          <p:nvPr/>
        </p:nvGrpSpPr>
        <p:grpSpPr>
          <a:xfrm>
            <a:off x="1251149" y="1344168"/>
            <a:ext cx="2102206" cy="1095276"/>
            <a:chOff x="201619" y="1898329"/>
            <a:chExt cx="1737360" cy="1095276"/>
          </a:xfrm>
        </p:grpSpPr>
        <p:sp>
          <p:nvSpPr>
            <p:cNvPr id="22" name="Rectangle 6"/>
            <p:cNvSpPr/>
            <p:nvPr/>
          </p:nvSpPr>
          <p:spPr>
            <a:xfrm>
              <a:off x="201619" y="2170645"/>
              <a:ext cx="1737360"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Course Overview</a:t>
              </a:r>
            </a:p>
          </p:txBody>
        </p:sp>
        <p:sp>
          <p:nvSpPr>
            <p:cNvPr id="23" name="TextBox 9"/>
            <p:cNvSpPr txBox="1"/>
            <p:nvPr/>
          </p:nvSpPr>
          <p:spPr>
            <a:xfrm>
              <a:off x="201619" y="1898329"/>
              <a:ext cx="1737360" cy="274320"/>
            </a:xfrm>
            <a:prstGeom prst="rect">
              <a:avLst/>
            </a:prstGeom>
            <a:solidFill>
              <a:schemeClr val="accent1"/>
            </a:solidFill>
            <a:ln w="12700">
              <a:solidFill>
                <a:schemeClr val="accent1">
                  <a:shade val="50000"/>
                </a:schemeClr>
              </a:solidFill>
            </a:ln>
          </p:spPr>
          <p:txBody>
            <a:bodyPr wrap="none" rtlCol="0" anchor="ctr" anchorCtr="0">
              <a:noAutofit/>
            </a:bodyPr>
            <a:lstStyle/>
            <a:p>
              <a:pPr algn="ctr"/>
              <a:r>
                <a:rPr lang="en-US" dirty="0">
                  <a:solidFill>
                    <a:schemeClr val="bg1"/>
                  </a:solidFill>
                  <a:ea typeface="Amazon Ember Light" panose="020B0403020204020204" pitchFamily="34" charset="0"/>
                  <a:cs typeface="Amazon Ember Light" panose="020B0403020204020204" pitchFamily="34" charset="0"/>
                </a:rPr>
                <a:t>Module 1</a:t>
              </a:r>
            </a:p>
          </p:txBody>
        </p:sp>
      </p:grpSp>
      <p:sp>
        <p:nvSpPr>
          <p:cNvPr id="59" name="L-Shape 58">
            <a:extLst>
              <a:ext uri="{FF2B5EF4-FFF2-40B4-BE49-F238E27FC236}">
                <a16:creationId xmlns:a16="http://schemas.microsoft.com/office/drawing/2014/main" id="{8E036099-B4C1-49A8-A433-1393BEDE6C87}"/>
              </a:ext>
              <a:ext uri="{C183D7F6-B498-43B3-948B-1728B52AA6E4}">
                <adec:decorative xmlns:adec="http://schemas.microsoft.com/office/drawing/2017/decorative" val="1"/>
              </a:ext>
            </a:extLst>
          </p:cNvPr>
          <p:cNvSpPr/>
          <p:nvPr/>
        </p:nvSpPr>
        <p:spPr>
          <a:xfrm rot="18353955">
            <a:off x="3017223" y="1319943"/>
            <a:ext cx="436700" cy="150581"/>
          </a:xfrm>
          <a:prstGeom prst="corne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Next" descr="Now you are starting module 2 building a web application on AWS.">
            <a:extLst>
              <a:ext uri="{FF2B5EF4-FFF2-40B4-BE49-F238E27FC236}">
                <a16:creationId xmlns:a16="http://schemas.microsoft.com/office/drawing/2014/main" id="{5A76D62C-58A9-4BA0-AED4-C67DDCB680D5}"/>
              </a:ext>
            </a:extLst>
          </p:cNvPr>
          <p:cNvGrpSpPr/>
          <p:nvPr/>
        </p:nvGrpSpPr>
        <p:grpSpPr>
          <a:xfrm>
            <a:off x="217420" y="1344168"/>
            <a:ext cx="11630537" cy="5061386"/>
            <a:chOff x="217420" y="1344168"/>
            <a:chExt cx="11630537" cy="5061386"/>
          </a:xfrm>
        </p:grpSpPr>
        <p:cxnSp>
          <p:nvCxnSpPr>
            <p:cNvPr id="99" name="Elbow Connector 98"/>
            <p:cNvCxnSpPr>
              <a:stCxn id="12" idx="3"/>
              <a:endCxn id="56" idx="1"/>
            </p:cNvCxnSpPr>
            <p:nvPr/>
          </p:nvCxnSpPr>
          <p:spPr>
            <a:xfrm>
              <a:off x="3298126" y="4582402"/>
              <a:ext cx="3037088" cy="1290892"/>
            </a:xfrm>
            <a:prstGeom prst="bentConnector3">
              <a:avLst>
                <a:gd name="adj1" fmla="val 34344"/>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56D7E570-4FE2-2F46-A39D-E8C015BB79A5}"/>
                </a:ext>
              </a:extLst>
            </p:cNvPr>
            <p:cNvSpPr/>
            <p:nvPr/>
          </p:nvSpPr>
          <p:spPr>
            <a:xfrm>
              <a:off x="4654984" y="3414285"/>
              <a:ext cx="3976809" cy="2157839"/>
            </a:xfrm>
            <a:prstGeom prst="rect">
              <a:avLst/>
            </a:prstGeom>
            <a:solidFill>
              <a:schemeClr val="bg1"/>
            </a:solidFill>
            <a:ln w="12700">
              <a:solidFill>
                <a:srgbClr val="D86613"/>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ln w="0"/>
                  <a:solidFill>
                    <a:srgbClr val="D86613"/>
                  </a:solidFill>
                  <a:cs typeface="Amazon Ember Light" panose="020B0403020204020204" pitchFamily="34" charset="0"/>
                </a:rPr>
                <a:t>EC2 instance contents</a:t>
              </a:r>
            </a:p>
          </p:txBody>
        </p:sp>
        <p:sp>
          <p:nvSpPr>
            <p:cNvPr id="84" name="TextBox 9">
              <a:extLst>
                <a:ext uri="{FF2B5EF4-FFF2-40B4-BE49-F238E27FC236}">
                  <a16:creationId xmlns:a16="http://schemas.microsoft.com/office/drawing/2014/main" id="{DA1A551F-C867-B843-8ADE-9C6199300E9B}"/>
                </a:ext>
              </a:extLst>
            </p:cNvPr>
            <p:cNvSpPr txBox="1">
              <a:spLocks noChangeArrowheads="1"/>
            </p:cNvSpPr>
            <p:nvPr/>
          </p:nvSpPr>
          <p:spPr bwMode="auto">
            <a:xfrm>
              <a:off x="7145901" y="4130457"/>
              <a:ext cx="16801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IntelliJ IDEA</a:t>
              </a:r>
            </a:p>
          </p:txBody>
        </p:sp>
        <p:cxnSp>
          <p:nvCxnSpPr>
            <p:cNvPr id="8" name="Elbow Connector 7"/>
            <p:cNvCxnSpPr>
              <a:endCxn id="14" idx="1"/>
            </p:cNvCxnSpPr>
            <p:nvPr/>
          </p:nvCxnSpPr>
          <p:spPr>
            <a:xfrm flipV="1">
              <a:off x="8869416" y="3283950"/>
              <a:ext cx="1440805" cy="1209254"/>
            </a:xfrm>
            <a:prstGeom prst="bentConnector3">
              <a:avLst>
                <a:gd name="adj1" fmla="val 25645"/>
              </a:avLst>
            </a:prstGeom>
            <a:ln w="12700">
              <a:solidFill>
                <a:schemeClr val="tx2"/>
              </a:solidFill>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49901" y="4864316"/>
              <a:ext cx="733941" cy="338554"/>
            </a:xfrm>
            <a:prstGeom prst="rect">
              <a:avLst/>
            </a:prstGeom>
            <a:noFill/>
          </p:spPr>
          <p:txBody>
            <a:bodyPr wrap="square" rtlCol="0">
              <a:sp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You</a:t>
              </a:r>
            </a:p>
          </p:txBody>
        </p:sp>
        <p:pic>
          <p:nvPicPr>
            <p:cNvPr id="12" name="Graphic 22" descr="You">
              <a:extLst>
                <a:ext uri="{FF2B5EF4-FFF2-40B4-BE49-F238E27FC236}">
                  <a16:creationId xmlns:a16="http://schemas.microsoft.com/office/drawing/2014/main" id="{B4CD81D1-9B40-5F42-95D0-DE45EF244305}"/>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2828226" y="434745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phic 8" descr="Amazon Simple Storage Service (Amazon S3)">
              <a:extLst>
                <a:ext uri="{FF2B5EF4-FFF2-40B4-BE49-F238E27FC236}">
                  <a16:creationId xmlns:a16="http://schemas.microsoft.com/office/drawing/2014/main" id="{0D4A9B47-8231-EF4D-B9AB-A3D9E4B8135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10221" y="305535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9">
              <a:extLst>
                <a:ext uri="{FF2B5EF4-FFF2-40B4-BE49-F238E27FC236}">
                  <a16:creationId xmlns:a16="http://schemas.microsoft.com/office/drawing/2014/main" id="{5B6C5DC4-5A01-E14D-BEE5-909FCF8B05F2}"/>
                </a:ext>
              </a:extLst>
            </p:cNvPr>
            <p:cNvSpPr txBox="1">
              <a:spLocks noChangeArrowheads="1"/>
            </p:cNvSpPr>
            <p:nvPr/>
          </p:nvSpPr>
          <p:spPr bwMode="auto">
            <a:xfrm>
              <a:off x="9229685" y="3529413"/>
              <a:ext cx="26182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Simple Storage Service (Amazon S3)</a:t>
              </a:r>
            </a:p>
          </p:txBody>
        </p:sp>
        <p:sp>
          <p:nvSpPr>
            <p:cNvPr id="13" name="TextBox 12">
              <a:extLst>
                <a:ext uri="{FF2B5EF4-FFF2-40B4-BE49-F238E27FC236}">
                  <a16:creationId xmlns:a16="http://schemas.microsoft.com/office/drawing/2014/main" id="{74CB7FC8-D139-4864-8468-40D0D9D4B604}"/>
                </a:ext>
              </a:extLst>
            </p:cNvPr>
            <p:cNvSpPr txBox="1"/>
            <p:nvPr/>
          </p:nvSpPr>
          <p:spPr>
            <a:xfrm>
              <a:off x="9279103" y="4776561"/>
              <a:ext cx="2519437" cy="584775"/>
            </a:xfrm>
            <a:prstGeom prst="rect">
              <a:avLst/>
            </a:prstGeom>
            <a:noFill/>
          </p:spPr>
          <p:txBody>
            <a:bodyPr wrap="square" rtlCol="0">
              <a:spAutoFit/>
            </a:bodyPr>
            <a:lstStyle/>
            <a:p>
              <a:pPr algn="ctr"/>
              <a:r>
                <a:rPr lang="en-US" altLang="en-US" sz="1600" dirty="0">
                  <a:ea typeface="Amazon Ember" panose="020B0603020204020204" pitchFamily="34" charset="0"/>
                  <a:cs typeface="Amazon Ember Light" panose="020B0403020204020204" pitchFamily="34" charset="0"/>
                </a:rPr>
                <a:t>AWS Identity and Access Management (IAM)</a:t>
              </a:r>
            </a:p>
          </p:txBody>
        </p:sp>
        <p:pic>
          <p:nvPicPr>
            <p:cNvPr id="16" name="Graphic 19" descr="AWS Identity and Access Management (IAM)">
              <a:extLst>
                <a:ext uri="{FF2B5EF4-FFF2-40B4-BE49-F238E27FC236}">
                  <a16:creationId xmlns:a16="http://schemas.microsoft.com/office/drawing/2014/main" id="{ED9F78BE-213C-3D47-A534-0B86E72111B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310221" y="428246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Elbow Connector 16"/>
            <p:cNvCxnSpPr>
              <a:endCxn id="54" idx="1"/>
            </p:cNvCxnSpPr>
            <p:nvPr/>
          </p:nvCxnSpPr>
          <p:spPr>
            <a:xfrm>
              <a:off x="8859143" y="4493204"/>
              <a:ext cx="1451078" cy="1380090"/>
            </a:xfrm>
            <a:prstGeom prst="bentConnector3">
              <a:avLst>
                <a:gd name="adj1" fmla="val 27079"/>
              </a:avLst>
            </a:prstGeom>
            <a:ln w="12700">
              <a:solidFill>
                <a:schemeClr val="tx2"/>
              </a:solidFill>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EFEC4D9-0FF6-0740-BBB7-9A904CD0D43A}"/>
                </a:ext>
              </a:extLst>
            </p:cNvPr>
            <p:cNvSpPr/>
            <p:nvPr/>
          </p:nvSpPr>
          <p:spPr>
            <a:xfrm>
              <a:off x="4204383" y="2915614"/>
              <a:ext cx="7518616" cy="346912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19"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04383" y="2915614"/>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a:xfrm>
              <a:off x="2317057" y="3110377"/>
              <a:ext cx="1739827" cy="1323439"/>
            </a:xfrm>
            <a:prstGeom prst="rect">
              <a:avLst/>
            </a:prstGeom>
            <a:noFill/>
          </p:spPr>
          <p:txBody>
            <a:bodyPr wrap="square" rtlCol="0">
              <a:spAutoFit/>
            </a:bodyPr>
            <a:lstStyle/>
            <a:p>
              <a:r>
                <a:rPr lang="en-US" sz="1600" dirty="0">
                  <a:solidFill>
                    <a:srgbClr val="000000"/>
                  </a:solidFill>
                  <a:ea typeface="Amazon Ember Light" panose="020B0403020204020204" pitchFamily="34" charset="0"/>
                  <a:cs typeface="Amazon Ember Light" panose="020B0403020204020204" pitchFamily="34" charset="0"/>
                </a:rPr>
                <a:t>Connect using:</a:t>
              </a:r>
            </a:p>
            <a:p>
              <a:pPr marL="285750" indent="-285750">
                <a:buFont typeface="Arial" panose="020B0604020202020204" pitchFamily="34" charset="0"/>
                <a:buChar char="•"/>
              </a:pPr>
              <a:r>
                <a:rPr lang="en-US" sz="1600" dirty="0">
                  <a:solidFill>
                    <a:srgbClr val="000000"/>
                  </a:solidFill>
                  <a:ea typeface="Amazon Ember Light" panose="020B0403020204020204" pitchFamily="34" charset="0"/>
                  <a:cs typeface="Amazon Ember Light" panose="020B0403020204020204" pitchFamily="34" charset="0"/>
                </a:rPr>
                <a:t>Guacamole</a:t>
              </a:r>
            </a:p>
            <a:p>
              <a:pPr marL="285750" indent="-285750">
                <a:buFont typeface="Arial" panose="020B0604020202020204" pitchFamily="34" charset="0"/>
                <a:buChar char="•"/>
              </a:pPr>
              <a:r>
                <a:rPr lang="en-US" sz="1600" dirty="0">
                  <a:solidFill>
                    <a:srgbClr val="000000"/>
                  </a:solidFill>
                  <a:ea typeface="Amazon Ember Light" panose="020B0403020204020204" pitchFamily="34" charset="0"/>
                  <a:cs typeface="Amazon Ember Light" panose="020B0403020204020204" pitchFamily="34" charset="0"/>
                </a:rPr>
                <a:t>SSH</a:t>
              </a:r>
            </a:p>
            <a:p>
              <a:pPr marL="285750" indent="-285750">
                <a:buFont typeface="Arial" panose="020B0604020202020204" pitchFamily="34" charset="0"/>
                <a:buChar char="•"/>
              </a:pPr>
              <a:r>
                <a:rPr lang="en-US" sz="1600" dirty="0">
                  <a:solidFill>
                    <a:srgbClr val="000000"/>
                  </a:solidFill>
                  <a:ea typeface="Amazon Ember Light" panose="020B0403020204020204" pitchFamily="34" charset="0"/>
                  <a:cs typeface="Amazon Ember Light" panose="020B0403020204020204" pitchFamily="34" charset="0"/>
                </a:rPr>
                <a:t>Remote Desktop</a:t>
              </a:r>
            </a:p>
          </p:txBody>
        </p:sp>
        <p:grpSp>
          <p:nvGrpSpPr>
            <p:cNvPr id="24" name="Group 23"/>
            <p:cNvGrpSpPr/>
            <p:nvPr/>
          </p:nvGrpSpPr>
          <p:grpSpPr>
            <a:xfrm>
              <a:off x="3780320" y="1344168"/>
              <a:ext cx="2103121" cy="1095276"/>
              <a:chOff x="2030357" y="1898329"/>
              <a:chExt cx="1911922" cy="1095276"/>
            </a:xfrm>
          </p:grpSpPr>
          <p:sp>
            <p:nvSpPr>
              <p:cNvPr id="25" name="Rectangle 24"/>
              <p:cNvSpPr/>
              <p:nvPr/>
            </p:nvSpPr>
            <p:spPr>
              <a:xfrm>
                <a:off x="2030358" y="2170645"/>
                <a:ext cx="1911921"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Building a Web Application on AWS</a:t>
                </a:r>
              </a:p>
            </p:txBody>
          </p:sp>
          <p:sp>
            <p:nvSpPr>
              <p:cNvPr id="26" name="TextBox 25"/>
              <p:cNvSpPr txBox="1"/>
              <p:nvPr/>
            </p:nvSpPr>
            <p:spPr>
              <a:xfrm>
                <a:off x="2030357" y="1898329"/>
                <a:ext cx="1911921"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Module 2</a:t>
                </a:r>
              </a:p>
            </p:txBody>
          </p:sp>
        </p:grpSp>
        <p:grpSp>
          <p:nvGrpSpPr>
            <p:cNvPr id="27" name="Group 26"/>
            <p:cNvGrpSpPr/>
            <p:nvPr/>
          </p:nvGrpSpPr>
          <p:grpSpPr>
            <a:xfrm>
              <a:off x="6309481" y="1344168"/>
              <a:ext cx="2103120" cy="1095276"/>
              <a:chOff x="78626" y="3423863"/>
              <a:chExt cx="1911921" cy="1095276"/>
            </a:xfrm>
          </p:grpSpPr>
          <p:sp>
            <p:nvSpPr>
              <p:cNvPr id="28" name="Rectangle 27"/>
              <p:cNvSpPr/>
              <p:nvPr/>
            </p:nvSpPr>
            <p:spPr>
              <a:xfrm>
                <a:off x="78626" y="3696179"/>
                <a:ext cx="1911921"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Getting Started with Development </a:t>
                </a:r>
              </a:p>
              <a:p>
                <a:pPr algn="ctr"/>
                <a:r>
                  <a:rPr lang="en-US" sz="1600" dirty="0">
                    <a:solidFill>
                      <a:schemeClr val="tx1"/>
                    </a:solidFill>
                  </a:rPr>
                  <a:t>on AWS</a:t>
                </a:r>
              </a:p>
            </p:txBody>
          </p:sp>
          <p:sp>
            <p:nvSpPr>
              <p:cNvPr id="29" name="TextBox 28"/>
              <p:cNvSpPr txBox="1"/>
              <p:nvPr/>
            </p:nvSpPr>
            <p:spPr>
              <a:xfrm>
                <a:off x="78626" y="3423863"/>
                <a:ext cx="1911921"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Module 3</a:t>
                </a:r>
              </a:p>
            </p:txBody>
          </p:sp>
        </p:grpSp>
        <p:grpSp>
          <p:nvGrpSpPr>
            <p:cNvPr id="30" name="Group 29"/>
            <p:cNvGrpSpPr/>
            <p:nvPr/>
          </p:nvGrpSpPr>
          <p:grpSpPr>
            <a:xfrm>
              <a:off x="8838652" y="1344168"/>
              <a:ext cx="2103121" cy="1095276"/>
              <a:chOff x="2062643" y="3423863"/>
              <a:chExt cx="1911922" cy="1095276"/>
            </a:xfrm>
          </p:grpSpPr>
          <p:sp>
            <p:nvSpPr>
              <p:cNvPr id="31" name="Rectangle 30"/>
              <p:cNvSpPr/>
              <p:nvPr/>
            </p:nvSpPr>
            <p:spPr>
              <a:xfrm>
                <a:off x="2062644" y="3696179"/>
                <a:ext cx="1911921"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Getting Started with Permissions</a:t>
                </a:r>
              </a:p>
            </p:txBody>
          </p:sp>
          <p:sp>
            <p:nvSpPr>
              <p:cNvPr id="32" name="TextBox 31"/>
              <p:cNvSpPr txBox="1"/>
              <p:nvPr/>
            </p:nvSpPr>
            <p:spPr>
              <a:xfrm>
                <a:off x="2062643" y="3423863"/>
                <a:ext cx="1911921"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Module 4</a:t>
                </a:r>
              </a:p>
            </p:txBody>
          </p:sp>
        </p:grpSp>
        <p:grpSp>
          <p:nvGrpSpPr>
            <p:cNvPr id="33" name="Group 32"/>
            <p:cNvGrpSpPr/>
            <p:nvPr/>
          </p:nvGrpSpPr>
          <p:grpSpPr>
            <a:xfrm>
              <a:off x="217420" y="4039348"/>
              <a:ext cx="2103120" cy="1086109"/>
              <a:chOff x="1993047" y="5325298"/>
              <a:chExt cx="2103120" cy="1086109"/>
            </a:xfrm>
          </p:grpSpPr>
          <p:sp>
            <p:nvSpPr>
              <p:cNvPr id="34" name="Rectangle 33"/>
              <p:cNvSpPr/>
              <p:nvPr/>
            </p:nvSpPr>
            <p:spPr>
              <a:xfrm>
                <a:off x="1993047" y="5588447"/>
                <a:ext cx="2103120"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ea typeface="Amazon Ember Light" panose="020B0403020204020204" pitchFamily="34" charset="0"/>
                    <a:cs typeface="Amazon Ember Light" panose="020B0403020204020204" pitchFamily="34" charset="0"/>
                  </a:rPr>
                  <a:t>Configure the Development Environment</a:t>
                </a:r>
                <a:endParaRPr lang="en-US" sz="1600" dirty="0">
                  <a:solidFill>
                    <a:schemeClr val="tx1"/>
                  </a:solidFill>
                </a:endParaRPr>
              </a:p>
            </p:txBody>
          </p:sp>
          <p:sp>
            <p:nvSpPr>
              <p:cNvPr id="35" name="TextBox 34"/>
              <p:cNvSpPr txBox="1"/>
              <p:nvPr/>
            </p:nvSpPr>
            <p:spPr>
              <a:xfrm>
                <a:off x="1993047" y="5325298"/>
                <a:ext cx="2103120" cy="274320"/>
              </a:xfrm>
              <a:prstGeom prst="rect">
                <a:avLst/>
              </a:prstGeom>
              <a:solidFill>
                <a:schemeClr val="accent5"/>
              </a:solidFill>
              <a:ln w="12700">
                <a:solidFill>
                  <a:schemeClr val="tx2"/>
                </a:solidFill>
              </a:ln>
            </p:spPr>
            <p:txBody>
              <a:bodyPr wrap="none" rtlCol="0" anchor="ctr" anchorCtr="0">
                <a:noAutofit/>
              </a:bodyPr>
              <a:lstStyle>
                <a:defPPr>
                  <a:defRPr lang="en-US"/>
                </a:defPPr>
                <a:lvl1pPr algn="ctr">
                  <a:defRPr>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Lab 1</a:t>
                </a:r>
              </a:p>
            </p:txBody>
          </p:sp>
        </p:grpSp>
        <p:cxnSp>
          <p:nvCxnSpPr>
            <p:cNvPr id="36" name="Straight Arrow Connector 35">
              <a:extLst>
                <a:ext uri="{C183D7F6-B498-43B3-948B-1728B52AA6E4}">
                  <adec:decorative xmlns:adec="http://schemas.microsoft.com/office/drawing/2017/decorative" val="1"/>
                </a:ext>
              </a:extLst>
            </p:cNvPr>
            <p:cNvCxnSpPr>
              <a:stCxn id="22" idx="3"/>
              <a:endCxn id="25" idx="1"/>
            </p:cNvCxnSpPr>
            <p:nvPr/>
          </p:nvCxnSpPr>
          <p:spPr>
            <a:xfrm>
              <a:off x="3353355" y="2027964"/>
              <a:ext cx="426966" cy="0"/>
            </a:xfrm>
            <a:prstGeom prst="straightConnector1">
              <a:avLst/>
            </a:prstGeom>
            <a:ln w="12700">
              <a:solidFill>
                <a:srgbClr val="232F3E"/>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5" idx="3"/>
              <a:endCxn id="28" idx="1"/>
            </p:cNvCxnSpPr>
            <p:nvPr/>
          </p:nvCxnSpPr>
          <p:spPr>
            <a:xfrm>
              <a:off x="5883441" y="2027964"/>
              <a:ext cx="426040" cy="0"/>
            </a:xfrm>
            <a:prstGeom prst="straightConnector1">
              <a:avLst/>
            </a:prstGeom>
            <a:ln w="12700">
              <a:solidFill>
                <a:srgbClr val="232F3E"/>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8" idx="3"/>
              <a:endCxn id="31" idx="1"/>
            </p:cNvCxnSpPr>
            <p:nvPr/>
          </p:nvCxnSpPr>
          <p:spPr>
            <a:xfrm>
              <a:off x="8412601" y="2027964"/>
              <a:ext cx="426052" cy="0"/>
            </a:xfrm>
            <a:prstGeom prst="straightConnector1">
              <a:avLst/>
            </a:prstGeom>
            <a:ln w="12700">
              <a:solidFill>
                <a:srgbClr val="232F3E"/>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31" idx="2"/>
              <a:endCxn id="35" idx="0"/>
            </p:cNvCxnSpPr>
            <p:nvPr/>
          </p:nvCxnSpPr>
          <p:spPr>
            <a:xfrm rot="5400000">
              <a:off x="4779645" y="-1071220"/>
              <a:ext cx="1599904" cy="8621233"/>
            </a:xfrm>
            <a:prstGeom prst="bentConnector3">
              <a:avLst>
                <a:gd name="adj1" fmla="val 15708"/>
              </a:avLst>
            </a:prstGeom>
            <a:ln w="12700">
              <a:solidFill>
                <a:schemeClr val="tx2"/>
              </a:solidFill>
              <a:headEnd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12" idx="1"/>
            </p:cNvCxnSpPr>
            <p:nvPr/>
          </p:nvCxnSpPr>
          <p:spPr>
            <a:xfrm>
              <a:off x="2334256" y="4582402"/>
              <a:ext cx="493970" cy="0"/>
            </a:xfrm>
            <a:prstGeom prst="straightConnector1">
              <a:avLst/>
            </a:prstGeom>
            <a:ln w="12700">
              <a:solidFill>
                <a:schemeClr val="tx2"/>
              </a:solidFill>
              <a:headEnd w="med" len="sm"/>
              <a:tailEnd type="arrow" w="med" len="sm"/>
            </a:ln>
          </p:spPr>
          <p:style>
            <a:lnRef idx="1">
              <a:schemeClr val="accent1"/>
            </a:lnRef>
            <a:fillRef idx="0">
              <a:schemeClr val="accent1"/>
            </a:fillRef>
            <a:effectRef idx="0">
              <a:schemeClr val="accent1"/>
            </a:effectRef>
            <a:fontRef idx="minor">
              <a:schemeClr val="tx1"/>
            </a:fontRef>
          </p:style>
        </p:cxnSp>
        <p:pic>
          <p:nvPicPr>
            <p:cNvPr id="52" name="Graphic 23">
              <a:extLst>
                <a:ext uri="{FF2B5EF4-FFF2-40B4-BE49-F238E27FC236}">
                  <a16:creationId xmlns:a16="http://schemas.microsoft.com/office/drawing/2014/main" id="{E5F6AC04-C349-254C-8012-835D0BB04D5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53734" y="3414285"/>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Graphic 21" descr="AWS CloudFormation">
              <a:extLst>
                <a:ext uri="{FF2B5EF4-FFF2-40B4-BE49-F238E27FC236}">
                  <a16:creationId xmlns:a16="http://schemas.microsoft.com/office/drawing/2014/main" id="{B45903B4-7E49-3249-ACFD-E2CF246CA35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310221" y="564469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Box 12">
              <a:extLst>
                <a:ext uri="{FF2B5EF4-FFF2-40B4-BE49-F238E27FC236}">
                  <a16:creationId xmlns:a16="http://schemas.microsoft.com/office/drawing/2014/main" id="{471A2A30-254D-C545-BF6F-F947BDB89684}"/>
                </a:ext>
              </a:extLst>
            </p:cNvPr>
            <p:cNvSpPr txBox="1">
              <a:spLocks noChangeArrowheads="1"/>
            </p:cNvSpPr>
            <p:nvPr/>
          </p:nvSpPr>
          <p:spPr bwMode="auto">
            <a:xfrm>
              <a:off x="9398996" y="6067000"/>
              <a:ext cx="22796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CloudFormation</a:t>
              </a:r>
            </a:p>
          </p:txBody>
        </p:sp>
        <p:pic>
          <p:nvPicPr>
            <p:cNvPr id="56" name="Graphic 17" descr="AWS Cloud9">
              <a:extLst>
                <a:ext uri="{FF2B5EF4-FFF2-40B4-BE49-F238E27FC236}">
                  <a16:creationId xmlns:a16="http://schemas.microsoft.com/office/drawing/2014/main" id="{8BD793B1-DC57-B648-A15E-362432F51BC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335214" y="564469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9">
              <a:extLst>
                <a:ext uri="{FF2B5EF4-FFF2-40B4-BE49-F238E27FC236}">
                  <a16:creationId xmlns:a16="http://schemas.microsoft.com/office/drawing/2014/main" id="{DA1A551F-C867-B843-8ADE-9C6199300E9B}"/>
                </a:ext>
              </a:extLst>
            </p:cNvPr>
            <p:cNvSpPr txBox="1">
              <a:spLocks noChangeArrowheads="1"/>
            </p:cNvSpPr>
            <p:nvPr/>
          </p:nvSpPr>
          <p:spPr bwMode="auto">
            <a:xfrm>
              <a:off x="5886885" y="6052174"/>
              <a:ext cx="1425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Cloud9</a:t>
              </a:r>
            </a:p>
          </p:txBody>
        </p:sp>
        <p:sp>
          <p:nvSpPr>
            <p:cNvPr id="64" name="TextBox 29" descr="IAM role">
              <a:extLst>
                <a:ext uri="{FF2B5EF4-FFF2-40B4-BE49-F238E27FC236}">
                  <a16:creationId xmlns:a16="http://schemas.microsoft.com/office/drawing/2014/main" id="{A72793CC-CF40-214B-819B-BDB0EF3CE88C}"/>
                </a:ext>
              </a:extLst>
            </p:cNvPr>
            <p:cNvSpPr txBox="1">
              <a:spLocks noChangeArrowheads="1"/>
            </p:cNvSpPr>
            <p:nvPr/>
          </p:nvSpPr>
          <p:spPr bwMode="auto">
            <a:xfrm>
              <a:off x="4721583" y="4130457"/>
              <a:ext cx="9771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IAM role</a:t>
              </a:r>
            </a:p>
          </p:txBody>
        </p:sp>
        <p:pic>
          <p:nvPicPr>
            <p:cNvPr id="65" name="Graphic 49">
              <a:extLst>
                <a:ext uri="{FF2B5EF4-FFF2-40B4-BE49-F238E27FC236}">
                  <a16:creationId xmlns:a16="http://schemas.microsoft.com/office/drawing/2014/main" id="{5A8C48C1-32E1-C747-BB4B-5E3B849CF7A7}"/>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981541" y="376597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Graphic 41" descr="AWS STS">
              <a:extLst>
                <a:ext uri="{FF2B5EF4-FFF2-40B4-BE49-F238E27FC236}">
                  <a16:creationId xmlns:a16="http://schemas.microsoft.com/office/drawing/2014/main" id="{D3A07641-50F7-1047-8679-D60054A3EA0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371039" y="375114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TextBox 29">
              <a:extLst>
                <a:ext uri="{FF2B5EF4-FFF2-40B4-BE49-F238E27FC236}">
                  <a16:creationId xmlns:a16="http://schemas.microsoft.com/office/drawing/2014/main" id="{A72793CC-CF40-214B-819B-BDB0EF3CE88C}"/>
                </a:ext>
              </a:extLst>
            </p:cNvPr>
            <p:cNvSpPr txBox="1">
              <a:spLocks noChangeArrowheads="1"/>
            </p:cNvSpPr>
            <p:nvPr/>
          </p:nvSpPr>
          <p:spPr bwMode="auto">
            <a:xfrm>
              <a:off x="6046560" y="4115631"/>
              <a:ext cx="11061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AWS STS</a:t>
              </a:r>
            </a:p>
          </p:txBody>
        </p:sp>
        <p:pic>
          <p:nvPicPr>
            <p:cNvPr id="68" name="Graphic 22" descr="AWS Tools and SDKs">
              <a:extLst>
                <a:ext uri="{FF2B5EF4-FFF2-40B4-BE49-F238E27FC236}">
                  <a16:creationId xmlns:a16="http://schemas.microsoft.com/office/drawing/2014/main" id="{7C8950F4-D52C-644C-9246-B585CBEC1768}"/>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981541" y="451609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TextBox 9">
              <a:extLst>
                <a:ext uri="{FF2B5EF4-FFF2-40B4-BE49-F238E27FC236}">
                  <a16:creationId xmlns:a16="http://schemas.microsoft.com/office/drawing/2014/main" id="{DA1A551F-C867-B843-8ADE-9C6199300E9B}"/>
                </a:ext>
              </a:extLst>
            </p:cNvPr>
            <p:cNvSpPr txBox="1">
              <a:spLocks noChangeArrowheads="1"/>
            </p:cNvSpPr>
            <p:nvPr/>
          </p:nvSpPr>
          <p:spPr bwMode="auto">
            <a:xfrm>
              <a:off x="4497387" y="4974487"/>
              <a:ext cx="14255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AWS Tools and SDKs</a:t>
              </a:r>
            </a:p>
          </p:txBody>
        </p:sp>
        <p:pic>
          <p:nvPicPr>
            <p:cNvPr id="70" name="Graphic 18" descr="AWS CLI&#10;">
              <a:extLst>
                <a:ext uri="{FF2B5EF4-FFF2-40B4-BE49-F238E27FC236}">
                  <a16:creationId xmlns:a16="http://schemas.microsoft.com/office/drawing/2014/main" id="{8149ED8F-0A07-5849-9935-F55BD298BB0A}"/>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371039" y="450127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TextBox 9">
              <a:extLst>
                <a:ext uri="{FF2B5EF4-FFF2-40B4-BE49-F238E27FC236}">
                  <a16:creationId xmlns:a16="http://schemas.microsoft.com/office/drawing/2014/main" id="{DA1A551F-C867-B843-8ADE-9C6199300E9B}"/>
                </a:ext>
              </a:extLst>
            </p:cNvPr>
            <p:cNvSpPr txBox="1">
              <a:spLocks noChangeArrowheads="1"/>
            </p:cNvSpPr>
            <p:nvPr/>
          </p:nvSpPr>
          <p:spPr bwMode="auto">
            <a:xfrm>
              <a:off x="5759566" y="4959661"/>
              <a:ext cx="16801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AWS CLI</a:t>
              </a:r>
            </a:p>
          </p:txBody>
        </p:sp>
        <p:pic>
          <p:nvPicPr>
            <p:cNvPr id="81" name="Picture 80" descr="IntelliJ IDEA"/>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757374" y="3765970"/>
              <a:ext cx="457200" cy="457200"/>
            </a:xfrm>
            <a:prstGeom prst="rect">
              <a:avLst/>
            </a:prstGeom>
          </p:spPr>
        </p:pic>
        <p:pic>
          <p:nvPicPr>
            <p:cNvPr id="82" name="Picture 81" descr="Visual Studio"/>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757374" y="4516099"/>
              <a:ext cx="457200" cy="457200"/>
            </a:xfrm>
            <a:prstGeom prst="rect">
              <a:avLst/>
            </a:prstGeom>
          </p:spPr>
        </p:pic>
        <p:sp>
          <p:nvSpPr>
            <p:cNvPr id="83" name="TextBox 9">
              <a:extLst>
                <a:ext uri="{FF2B5EF4-FFF2-40B4-BE49-F238E27FC236}">
                  <a16:creationId xmlns:a16="http://schemas.microsoft.com/office/drawing/2014/main" id="{DA1A551F-C867-B843-8ADE-9C6199300E9B}"/>
                </a:ext>
              </a:extLst>
            </p:cNvPr>
            <p:cNvSpPr txBox="1">
              <a:spLocks noChangeArrowheads="1"/>
            </p:cNvSpPr>
            <p:nvPr/>
          </p:nvSpPr>
          <p:spPr bwMode="auto">
            <a:xfrm>
              <a:off x="7145901" y="4974487"/>
              <a:ext cx="16801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Visual Studio</a:t>
              </a:r>
            </a:p>
          </p:txBody>
        </p:sp>
        <p:cxnSp>
          <p:nvCxnSpPr>
            <p:cNvPr id="95" name="Straight Arrow Connector 94"/>
            <p:cNvCxnSpPr/>
            <p:nvPr/>
          </p:nvCxnSpPr>
          <p:spPr>
            <a:xfrm>
              <a:off x="8993720" y="4496670"/>
              <a:ext cx="1270344" cy="0"/>
            </a:xfrm>
            <a:prstGeom prst="straightConnector1">
              <a:avLst/>
            </a:prstGeom>
            <a:ln w="12700">
              <a:solidFill>
                <a:schemeClr val="tx2"/>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98" name="Elbow Connector 97"/>
            <p:cNvCxnSpPr>
              <a:cxnSpLocks/>
              <a:stCxn id="12" idx="3"/>
            </p:cNvCxnSpPr>
            <p:nvPr/>
          </p:nvCxnSpPr>
          <p:spPr>
            <a:xfrm flipV="1">
              <a:off x="3298126" y="3852915"/>
              <a:ext cx="1355608" cy="729487"/>
            </a:xfrm>
            <a:prstGeom prst="bentConnector3">
              <a:avLst>
                <a:gd name="adj1" fmla="val 7698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flipV="1">
              <a:off x="6792414" y="3852915"/>
              <a:ext cx="1839379" cy="2020589"/>
            </a:xfrm>
            <a:prstGeom prst="bentConnector3">
              <a:avLst>
                <a:gd name="adj1" fmla="val 112428"/>
              </a:avLst>
            </a:prstGeom>
            <a:ln w="12700">
              <a:solidFill>
                <a:schemeClr val="tx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897920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20"/>
          </p:nvPr>
        </p:nvSpPr>
        <p:spPr/>
        <p:txBody>
          <a:bodyPr/>
          <a:lstStyle/>
          <a:p>
            <a:fld id="{989D9560-4C13-4692-9687-98ECDD2D9552}" type="slidenum">
              <a:rPr lang="en-US" smtClean="0"/>
              <a:pPr/>
              <a:t>3</a:t>
            </a:fld>
            <a:endParaRPr lang="en-US" dirty="0"/>
          </a:p>
        </p:txBody>
      </p:sp>
      <p:sp>
        <p:nvSpPr>
          <p:cNvPr id="4" name="Title 3"/>
          <p:cNvSpPr>
            <a:spLocks noGrp="1"/>
          </p:cNvSpPr>
          <p:nvPr>
            <p:ph type="title"/>
          </p:nvPr>
        </p:nvSpPr>
        <p:spPr/>
        <p:txBody>
          <a:bodyPr/>
          <a:lstStyle/>
          <a:p>
            <a:r>
              <a:rPr lang="en-US"/>
              <a:t>Module objectives</a:t>
            </a:r>
            <a:endParaRPr lang="en-US" dirty="0"/>
          </a:p>
        </p:txBody>
      </p:sp>
      <p:sp>
        <p:nvSpPr>
          <p:cNvPr id="5" name="Content Placeholder 4"/>
          <p:cNvSpPr>
            <a:spLocks noGrp="1"/>
          </p:cNvSpPr>
          <p:nvPr>
            <p:ph sz="quarter" idx="21"/>
          </p:nvPr>
        </p:nvSpPr>
        <p:spPr/>
        <p:txBody>
          <a:bodyPr/>
          <a:lstStyle/>
          <a:p>
            <a:pPr marL="0" indent="0">
              <a:buNone/>
            </a:pPr>
            <a:r>
              <a:rPr lang="en-US" dirty="0"/>
              <a:t>By the end of this module, you will be able to:</a:t>
            </a:r>
          </a:p>
          <a:p>
            <a:r>
              <a:rPr lang="en-US" dirty="0"/>
              <a:t>Describe the architecture of the application you are going to build during this course.</a:t>
            </a:r>
          </a:p>
          <a:p>
            <a:r>
              <a:rPr lang="en-US" dirty="0"/>
              <a:t>List AWS services needed to build your web application.</a:t>
            </a:r>
          </a:p>
          <a:p>
            <a:r>
              <a:rPr lang="en-US" dirty="0"/>
              <a:t>Determine how to store, manage, and host your web application.</a:t>
            </a:r>
          </a:p>
        </p:txBody>
      </p:sp>
    </p:spTree>
    <p:custDataLst>
      <p:tags r:id="rId1"/>
    </p:custDataLst>
    <p:extLst>
      <p:ext uri="{BB962C8B-B14F-4D97-AF65-F5344CB8AC3E}">
        <p14:creationId xmlns:p14="http://schemas.microsoft.com/office/powerpoint/2010/main" val="763559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2"/>
          <p:cNvSpPr>
            <a:spLocks noGrp="1"/>
          </p:cNvSpPr>
          <p:nvPr>
            <p:ph type="sldNum" sz="quarter" idx="20"/>
          </p:nvPr>
        </p:nvSpPr>
        <p:spPr/>
        <p:txBody>
          <a:bodyPr/>
          <a:lstStyle/>
          <a:p>
            <a:fld id="{989D9560-4C13-4692-9687-98ECDD2D9552}" type="slidenum">
              <a:rPr lang="en-US" smtClean="0"/>
              <a:t>4</a:t>
            </a:fld>
            <a:endParaRPr lang="en-US" dirty="0"/>
          </a:p>
        </p:txBody>
      </p:sp>
      <p:sp>
        <p:nvSpPr>
          <p:cNvPr id="50" name="Title 49"/>
          <p:cNvSpPr>
            <a:spLocks noGrp="1"/>
          </p:cNvSpPr>
          <p:nvPr>
            <p:ph type="title"/>
          </p:nvPr>
        </p:nvSpPr>
        <p:spPr/>
        <p:txBody>
          <a:bodyPr/>
          <a:lstStyle/>
          <a:p>
            <a:r>
              <a:rPr lang="en-US" dirty="0"/>
              <a:t>Building your application, 1 of 2</a:t>
            </a:r>
          </a:p>
        </p:txBody>
      </p:sp>
      <p:sp>
        <p:nvSpPr>
          <p:cNvPr id="51" name="Content Placeholder 50"/>
          <p:cNvSpPr>
            <a:spLocks noGrp="1"/>
          </p:cNvSpPr>
          <p:nvPr>
            <p:ph sz="quarter" idx="4294967295"/>
          </p:nvPr>
        </p:nvSpPr>
        <p:spPr>
          <a:xfrm>
            <a:off x="351188" y="1384529"/>
            <a:ext cx="2230438" cy="1744662"/>
          </a:xfrm>
        </p:spPr>
        <p:txBody>
          <a:bodyPr>
            <a:normAutofit/>
          </a:bodyPr>
          <a:lstStyle/>
          <a:p>
            <a:r>
              <a:rPr lang="en-US" sz="1800" dirty="0"/>
              <a:t>Fully functional web application</a:t>
            </a:r>
          </a:p>
          <a:p>
            <a:r>
              <a:rPr lang="en-US" sz="1800" dirty="0"/>
              <a:t>User authentication</a:t>
            </a:r>
          </a:p>
          <a:p>
            <a:r>
              <a:rPr lang="en-US" sz="1800" dirty="0"/>
              <a:t>CRUD operations</a:t>
            </a:r>
          </a:p>
        </p:txBody>
      </p:sp>
      <p:grpSp>
        <p:nvGrpSpPr>
          <p:cNvPr id="2" name="PollyNotesArchitecture">
            <a:extLst>
              <a:ext uri="{FF2B5EF4-FFF2-40B4-BE49-F238E27FC236}">
                <a16:creationId xmlns:a16="http://schemas.microsoft.com/office/drawing/2014/main" id="{E3D91E84-EA33-48B1-9511-912CA4A75357}"/>
              </a:ext>
              <a:ext uri="{C183D7F6-B498-43B3-948B-1728B52AA6E4}">
                <adec:decorative xmlns:adec="http://schemas.microsoft.com/office/drawing/2017/decorative" val="1"/>
              </a:ext>
            </a:extLst>
          </p:cNvPr>
          <p:cNvGrpSpPr/>
          <p:nvPr/>
        </p:nvGrpSpPr>
        <p:grpSpPr>
          <a:xfrm>
            <a:off x="2349281" y="1569946"/>
            <a:ext cx="9662609" cy="4786404"/>
            <a:chOff x="2349281" y="1569946"/>
            <a:chExt cx="9662609" cy="4786404"/>
          </a:xfrm>
        </p:grpSpPr>
        <p:sp>
          <p:nvSpPr>
            <p:cNvPr id="58" name="TextBox 39">
              <a:extLst>
                <a:ext uri="{FF2B5EF4-FFF2-40B4-BE49-F238E27FC236}">
                  <a16:creationId xmlns:a16="http://schemas.microsoft.com/office/drawing/2014/main" id="{1F89436A-681C-4FC6-98BF-45B44335499F}"/>
                </a:ext>
              </a:extLst>
            </p:cNvPr>
            <p:cNvSpPr txBox="1">
              <a:spLocks noChangeArrowheads="1"/>
            </p:cNvSpPr>
            <p:nvPr/>
          </p:nvSpPr>
          <p:spPr bwMode="auto">
            <a:xfrm>
              <a:off x="2349281" y="3627959"/>
              <a:ext cx="1149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mazon Ember Light" panose="020B0403020204020204" pitchFamily="34" charset="0"/>
                </a:rPr>
                <a:t>End user</a:t>
              </a:r>
            </a:p>
          </p:txBody>
        </p:sp>
        <p:pic>
          <p:nvPicPr>
            <p:cNvPr id="59" name="Graphic 22" descr="End user">
              <a:extLst>
                <a:ext uri="{FF2B5EF4-FFF2-40B4-BE49-F238E27FC236}">
                  <a16:creationId xmlns:a16="http://schemas.microsoft.com/office/drawing/2014/main" id="{BE3390D5-A626-42F0-AA65-412E9763A031}"/>
                </a:ext>
              </a:extLst>
            </p:cNvPr>
            <p:cNvPicPr>
              <a:picLocks noChangeArrowheads="1"/>
            </p:cNvPicPr>
            <p:nvPr/>
          </p:nvPicPr>
          <p:blipFill>
            <a:blip r:embed="rId4">
              <a:extLst>
                <a:ext uri="{96DAC541-7B7A-43D3-8B79-37D633B846F1}">
                  <asvg:svgBlip xmlns:asvg="http://schemas.microsoft.com/office/drawing/2016/SVG/main" r:embed="rId5"/>
                </a:ext>
              </a:extLst>
            </a:blip>
            <a:srcRect/>
            <a:stretch/>
          </p:blipFill>
          <p:spPr bwMode="auto">
            <a:xfrm>
              <a:off x="2734949" y="314331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Box 59">
              <a:extLst>
                <a:ext uri="{FF2B5EF4-FFF2-40B4-BE49-F238E27FC236}">
                  <a16:creationId xmlns:a16="http://schemas.microsoft.com/office/drawing/2014/main" id="{7486AC07-AAB2-4568-9399-B82EA3FAF2E9}"/>
                </a:ext>
              </a:extLst>
            </p:cNvPr>
            <p:cNvSpPr txBox="1"/>
            <p:nvPr/>
          </p:nvSpPr>
          <p:spPr>
            <a:xfrm>
              <a:off x="6428589" y="3004856"/>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Website hosting</a:t>
              </a:r>
            </a:p>
          </p:txBody>
        </p:sp>
        <p:sp>
          <p:nvSpPr>
            <p:cNvPr id="61" name="TextBox 60">
              <a:extLst>
                <a:ext uri="{FF2B5EF4-FFF2-40B4-BE49-F238E27FC236}">
                  <a16:creationId xmlns:a16="http://schemas.microsoft.com/office/drawing/2014/main" id="{E64CB2DC-0122-4092-8633-AA1F4A6E4AD3}"/>
                </a:ext>
              </a:extLst>
            </p:cNvPr>
            <p:cNvSpPr txBox="1"/>
            <p:nvPr/>
          </p:nvSpPr>
          <p:spPr>
            <a:xfrm>
              <a:off x="6399426" y="4305620"/>
              <a:ext cx="955959" cy="471515"/>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MP3 hosting</a:t>
              </a:r>
            </a:p>
          </p:txBody>
        </p:sp>
        <p:pic>
          <p:nvPicPr>
            <p:cNvPr id="62" name="Graphic 68" descr="Website hosting Bucket">
              <a:extLst>
                <a:ext uri="{FF2B5EF4-FFF2-40B4-BE49-F238E27FC236}">
                  <a16:creationId xmlns:a16="http://schemas.microsoft.com/office/drawing/2014/main" id="{0A9203F0-F232-4843-9957-FE361BAAA506}"/>
                </a:ext>
              </a:extLst>
            </p:cNvPr>
            <p:cNvPicPr>
              <a:picLocks noChangeAspect="1"/>
            </p:cNvPicPr>
            <p:nvPr/>
          </p:nvPicPr>
          <p:blipFill>
            <a:blip r:embed="rId6"/>
            <a:stretch>
              <a:fillRect/>
            </a:stretch>
          </p:blipFill>
          <p:spPr>
            <a:xfrm>
              <a:off x="6662145" y="2390116"/>
              <a:ext cx="457200" cy="457200"/>
            </a:xfrm>
            <a:prstGeom prst="rect">
              <a:avLst/>
            </a:prstGeom>
          </p:spPr>
        </p:pic>
        <p:pic>
          <p:nvPicPr>
            <p:cNvPr id="63" name="Graphic 68" descr="MP3 hosting bucket">
              <a:extLst>
                <a:ext uri="{FF2B5EF4-FFF2-40B4-BE49-F238E27FC236}">
                  <a16:creationId xmlns:a16="http://schemas.microsoft.com/office/drawing/2014/main" id="{68E185EE-1CA1-442A-A9DF-F12D8F6A22F3}"/>
                </a:ext>
              </a:extLst>
            </p:cNvPr>
            <p:cNvPicPr>
              <a:picLocks noChangeAspect="1"/>
            </p:cNvPicPr>
            <p:nvPr/>
          </p:nvPicPr>
          <p:blipFill>
            <a:blip r:embed="rId6"/>
            <a:stretch>
              <a:fillRect/>
            </a:stretch>
          </p:blipFill>
          <p:spPr>
            <a:xfrm>
              <a:off x="6662145" y="3860417"/>
              <a:ext cx="457200" cy="457200"/>
            </a:xfrm>
            <a:prstGeom prst="rect">
              <a:avLst/>
            </a:prstGeom>
          </p:spPr>
        </p:pic>
        <p:cxnSp>
          <p:nvCxnSpPr>
            <p:cNvPr id="64" name="Elbow Connector 58">
              <a:extLst>
                <a:ext uri="{FF2B5EF4-FFF2-40B4-BE49-F238E27FC236}">
                  <a16:creationId xmlns:a16="http://schemas.microsoft.com/office/drawing/2014/main" id="{51E769FB-238C-49FB-9171-C3278657CFC1}"/>
                </a:ext>
              </a:extLst>
            </p:cNvPr>
            <p:cNvCxnSpPr>
              <a:cxnSpLocks/>
              <a:stCxn id="81" idx="1"/>
              <a:endCxn id="97" idx="3"/>
            </p:cNvCxnSpPr>
            <p:nvPr/>
          </p:nvCxnSpPr>
          <p:spPr>
            <a:xfrm rot="10800000">
              <a:off x="7958427" y="3357791"/>
              <a:ext cx="899074" cy="731226"/>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6" name="Elbow Connector 229">
              <a:extLst>
                <a:ext uri="{FF2B5EF4-FFF2-40B4-BE49-F238E27FC236}">
                  <a16:creationId xmlns:a16="http://schemas.microsoft.com/office/drawing/2014/main" id="{0127D344-0FEC-4DFA-80AB-3DDFD6C946D6}"/>
                </a:ext>
              </a:extLst>
            </p:cNvPr>
            <p:cNvCxnSpPr>
              <a:cxnSpLocks/>
              <a:stCxn id="107" idx="1"/>
              <a:endCxn id="98" idx="2"/>
            </p:cNvCxnSpPr>
            <p:nvPr/>
          </p:nvCxnSpPr>
          <p:spPr>
            <a:xfrm rot="10800000">
              <a:off x="7729827" y="4152441"/>
              <a:ext cx="1127674" cy="663123"/>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7" name="Elbow Connector 79">
              <a:extLst>
                <a:ext uri="{FF2B5EF4-FFF2-40B4-BE49-F238E27FC236}">
                  <a16:creationId xmlns:a16="http://schemas.microsoft.com/office/drawing/2014/main" id="{21B574B4-42AF-49C5-B01D-E0BC54309B2F}"/>
                </a:ext>
              </a:extLst>
            </p:cNvPr>
            <p:cNvCxnSpPr>
              <a:cxnSpLocks/>
              <a:stCxn id="75" idx="1"/>
            </p:cNvCxnSpPr>
            <p:nvPr/>
          </p:nvCxnSpPr>
          <p:spPr>
            <a:xfrm rot="10800000" flipV="1">
              <a:off x="7852411" y="1855455"/>
              <a:ext cx="1005091" cy="1273736"/>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9" name="Elbow Connector 76">
              <a:extLst>
                <a:ext uri="{FF2B5EF4-FFF2-40B4-BE49-F238E27FC236}">
                  <a16:creationId xmlns:a16="http://schemas.microsoft.com/office/drawing/2014/main" id="{8DA058DF-3DC2-4E32-A39B-BCE094027644}"/>
                </a:ext>
              </a:extLst>
            </p:cNvPr>
            <p:cNvCxnSpPr>
              <a:cxnSpLocks/>
              <a:stCxn id="107" idx="3"/>
              <a:endCxn id="91" idx="2"/>
            </p:cNvCxnSpPr>
            <p:nvPr/>
          </p:nvCxnSpPr>
          <p:spPr>
            <a:xfrm flipV="1">
              <a:off x="9314701" y="3810012"/>
              <a:ext cx="1314390" cy="1005551"/>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0" name="Elbow Connector 97">
              <a:extLst>
                <a:ext uri="{FF2B5EF4-FFF2-40B4-BE49-F238E27FC236}">
                  <a16:creationId xmlns:a16="http://schemas.microsoft.com/office/drawing/2014/main" id="{59023004-4E1B-45A8-9372-FB81D444CD70}"/>
                </a:ext>
              </a:extLst>
            </p:cNvPr>
            <p:cNvCxnSpPr>
              <a:cxnSpLocks/>
              <a:stCxn id="81" idx="3"/>
              <a:endCxn id="85" idx="1"/>
            </p:cNvCxnSpPr>
            <p:nvPr/>
          </p:nvCxnSpPr>
          <p:spPr>
            <a:xfrm flipV="1">
              <a:off x="9314701" y="3357791"/>
              <a:ext cx="1127151" cy="731226"/>
            </a:xfrm>
            <a:prstGeom prst="bentConnector3">
              <a:avLst>
                <a:gd name="adj1" fmla="val 50000"/>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2" name="Elbow Connector 98">
              <a:extLst>
                <a:ext uri="{FF2B5EF4-FFF2-40B4-BE49-F238E27FC236}">
                  <a16:creationId xmlns:a16="http://schemas.microsoft.com/office/drawing/2014/main" id="{BF704A7D-9926-4D38-B5A4-50A056D2C488}"/>
                </a:ext>
              </a:extLst>
            </p:cNvPr>
            <p:cNvCxnSpPr>
              <a:cxnSpLocks/>
              <a:stCxn id="75" idx="3"/>
              <a:endCxn id="85" idx="0"/>
            </p:cNvCxnSpPr>
            <p:nvPr/>
          </p:nvCxnSpPr>
          <p:spPr>
            <a:xfrm>
              <a:off x="9314701" y="1855455"/>
              <a:ext cx="1355751" cy="1273736"/>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4D894BDE-5426-483C-9FE1-4554FDA759F5}"/>
                </a:ext>
              </a:extLst>
            </p:cNvPr>
            <p:cNvSpPr txBox="1"/>
            <p:nvPr/>
          </p:nvSpPr>
          <p:spPr>
            <a:xfrm>
              <a:off x="8575429" y="2146437"/>
              <a:ext cx="1042375" cy="33904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List</a:t>
              </a:r>
            </a:p>
          </p:txBody>
        </p:sp>
        <p:pic>
          <p:nvPicPr>
            <p:cNvPr id="75" name="Graphic 42" descr="Lambda List Function">
              <a:extLst>
                <a:ext uri="{FF2B5EF4-FFF2-40B4-BE49-F238E27FC236}">
                  <a16:creationId xmlns:a16="http://schemas.microsoft.com/office/drawing/2014/main" id="{C4C37DF5-5553-4024-BC14-F1F3F7A7B123}"/>
                </a:ext>
              </a:extLst>
            </p:cNvPr>
            <p:cNvPicPr>
              <a:picLocks noChangeAspect="1"/>
            </p:cNvPicPr>
            <p:nvPr/>
          </p:nvPicPr>
          <p:blipFill>
            <a:blip r:embed="rId7"/>
            <a:stretch>
              <a:fillRect/>
            </a:stretch>
          </p:blipFill>
          <p:spPr>
            <a:xfrm>
              <a:off x="8857501" y="1626855"/>
              <a:ext cx="457200" cy="457200"/>
            </a:xfrm>
            <a:prstGeom prst="rect">
              <a:avLst/>
            </a:prstGeom>
          </p:spPr>
        </p:pic>
        <p:sp>
          <p:nvSpPr>
            <p:cNvPr id="76" name="TextBox 75">
              <a:extLst>
                <a:ext uri="{FF2B5EF4-FFF2-40B4-BE49-F238E27FC236}">
                  <a16:creationId xmlns:a16="http://schemas.microsoft.com/office/drawing/2014/main" id="{692F9EC0-2B52-451D-B585-9132543E79D4}"/>
                </a:ext>
              </a:extLst>
            </p:cNvPr>
            <p:cNvSpPr txBox="1"/>
            <p:nvPr/>
          </p:nvSpPr>
          <p:spPr>
            <a:xfrm>
              <a:off x="8618637" y="3645619"/>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Search</a:t>
              </a:r>
            </a:p>
          </p:txBody>
        </p:sp>
        <p:pic>
          <p:nvPicPr>
            <p:cNvPr id="78" name="Graphic 42" descr="Lambda Search Function">
              <a:extLst>
                <a:ext uri="{FF2B5EF4-FFF2-40B4-BE49-F238E27FC236}">
                  <a16:creationId xmlns:a16="http://schemas.microsoft.com/office/drawing/2014/main" id="{BCF32335-820E-4C22-A18A-876F663CF2F6}"/>
                </a:ext>
              </a:extLst>
            </p:cNvPr>
            <p:cNvPicPr>
              <a:picLocks noChangeAspect="1"/>
            </p:cNvPicPr>
            <p:nvPr/>
          </p:nvPicPr>
          <p:blipFill>
            <a:blip r:embed="rId7"/>
            <a:stretch>
              <a:fillRect/>
            </a:stretch>
          </p:blipFill>
          <p:spPr>
            <a:xfrm>
              <a:off x="8857501" y="3129191"/>
              <a:ext cx="457200" cy="457200"/>
            </a:xfrm>
            <a:prstGeom prst="rect">
              <a:avLst/>
            </a:prstGeom>
          </p:spPr>
        </p:pic>
        <p:sp>
          <p:nvSpPr>
            <p:cNvPr id="79" name="TextBox 78">
              <a:extLst>
                <a:ext uri="{FF2B5EF4-FFF2-40B4-BE49-F238E27FC236}">
                  <a16:creationId xmlns:a16="http://schemas.microsoft.com/office/drawing/2014/main" id="{80140932-2685-4717-A08A-010362778FB1}"/>
                </a:ext>
              </a:extLst>
            </p:cNvPr>
            <p:cNvSpPr txBox="1"/>
            <p:nvPr/>
          </p:nvSpPr>
          <p:spPr>
            <a:xfrm>
              <a:off x="8618637" y="4372166"/>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Delete</a:t>
              </a:r>
            </a:p>
          </p:txBody>
        </p:sp>
        <p:pic>
          <p:nvPicPr>
            <p:cNvPr id="81" name="Graphic 42" descr="Lambda Delete Function">
              <a:extLst>
                <a:ext uri="{FF2B5EF4-FFF2-40B4-BE49-F238E27FC236}">
                  <a16:creationId xmlns:a16="http://schemas.microsoft.com/office/drawing/2014/main" id="{AE5DB60C-C2B3-4C3D-98DE-D9FEC6A94A35}"/>
                </a:ext>
              </a:extLst>
            </p:cNvPr>
            <p:cNvPicPr>
              <a:picLocks noChangeAspect="1"/>
            </p:cNvPicPr>
            <p:nvPr/>
          </p:nvPicPr>
          <p:blipFill>
            <a:blip r:embed="rId7"/>
            <a:stretch>
              <a:fillRect/>
            </a:stretch>
          </p:blipFill>
          <p:spPr>
            <a:xfrm>
              <a:off x="8857501" y="3860417"/>
              <a:ext cx="457200" cy="457200"/>
            </a:xfrm>
            <a:prstGeom prst="rect">
              <a:avLst/>
            </a:prstGeom>
          </p:spPr>
        </p:pic>
        <p:sp>
          <p:nvSpPr>
            <p:cNvPr id="82" name="TextBox 81">
              <a:extLst>
                <a:ext uri="{FF2B5EF4-FFF2-40B4-BE49-F238E27FC236}">
                  <a16:creationId xmlns:a16="http://schemas.microsoft.com/office/drawing/2014/main" id="{65F88822-6CD1-43DA-A319-55950D9E4DCC}"/>
                </a:ext>
              </a:extLst>
            </p:cNvPr>
            <p:cNvSpPr txBox="1"/>
            <p:nvPr/>
          </p:nvSpPr>
          <p:spPr>
            <a:xfrm>
              <a:off x="8403401" y="2913249"/>
              <a:ext cx="1386428" cy="30956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Create/Update</a:t>
              </a:r>
            </a:p>
          </p:txBody>
        </p:sp>
        <p:pic>
          <p:nvPicPr>
            <p:cNvPr id="84" name="Graphic 42" descr="Lambda Create and update Function">
              <a:extLst>
                <a:ext uri="{FF2B5EF4-FFF2-40B4-BE49-F238E27FC236}">
                  <a16:creationId xmlns:a16="http://schemas.microsoft.com/office/drawing/2014/main" id="{D27F0C92-DE93-4FF7-8771-5AF18B9475FB}"/>
                </a:ext>
              </a:extLst>
            </p:cNvPr>
            <p:cNvPicPr>
              <a:picLocks noChangeAspect="1"/>
            </p:cNvPicPr>
            <p:nvPr/>
          </p:nvPicPr>
          <p:blipFill>
            <a:blip r:embed="rId7"/>
            <a:stretch>
              <a:fillRect/>
            </a:stretch>
          </p:blipFill>
          <p:spPr>
            <a:xfrm>
              <a:off x="8857501" y="2390116"/>
              <a:ext cx="457200" cy="457200"/>
            </a:xfrm>
            <a:prstGeom prst="rect">
              <a:avLst/>
            </a:prstGeom>
          </p:spPr>
        </p:pic>
        <p:pic>
          <p:nvPicPr>
            <p:cNvPr id="85" name="Graphic 45" descr="DynamoDB&#10;">
              <a:extLst>
                <a:ext uri="{FF2B5EF4-FFF2-40B4-BE49-F238E27FC236}">
                  <a16:creationId xmlns:a16="http://schemas.microsoft.com/office/drawing/2014/main" id="{14AF409D-1F43-45B7-8389-E8782D148A7E}"/>
                </a:ext>
              </a:extLst>
            </p:cNvPr>
            <p:cNvPicPr>
              <a:picLocks noChangeAspect="1"/>
            </p:cNvPicPr>
            <p:nvPr/>
          </p:nvPicPr>
          <p:blipFill>
            <a:blip r:embed="rId8"/>
            <a:stretch>
              <a:fillRect/>
            </a:stretch>
          </p:blipFill>
          <p:spPr>
            <a:xfrm>
              <a:off x="10441852" y="3129191"/>
              <a:ext cx="457200" cy="457200"/>
            </a:xfrm>
            <a:prstGeom prst="rect">
              <a:avLst/>
            </a:prstGeom>
          </p:spPr>
        </p:pic>
        <p:sp>
          <p:nvSpPr>
            <p:cNvPr id="91" name="TextBox 90">
              <a:extLst>
                <a:ext uri="{FF2B5EF4-FFF2-40B4-BE49-F238E27FC236}">
                  <a16:creationId xmlns:a16="http://schemas.microsoft.com/office/drawing/2014/main" id="{8577FB7B-ED24-4388-9848-EE7820D07746}"/>
                </a:ext>
              </a:extLst>
            </p:cNvPr>
            <p:cNvSpPr txBox="1"/>
            <p:nvPr/>
          </p:nvSpPr>
          <p:spPr>
            <a:xfrm>
              <a:off x="9982459" y="3573600"/>
              <a:ext cx="1293264" cy="23641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DynamoDB</a:t>
              </a:r>
            </a:p>
          </p:txBody>
        </p:sp>
        <p:pic>
          <p:nvPicPr>
            <p:cNvPr id="92" name="Graphic 19" descr="IAM">
              <a:extLst>
                <a:ext uri="{FF2B5EF4-FFF2-40B4-BE49-F238E27FC236}">
                  <a16:creationId xmlns:a16="http://schemas.microsoft.com/office/drawing/2014/main" id="{50933514-C8D5-4E16-995F-8C61BEB07B5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62345" y="2390116"/>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TextBox 12">
              <a:extLst>
                <a:ext uri="{FF2B5EF4-FFF2-40B4-BE49-F238E27FC236}">
                  <a16:creationId xmlns:a16="http://schemas.microsoft.com/office/drawing/2014/main" id="{89B06B82-5945-4C6F-8AC4-0B3C63420AE2}"/>
                </a:ext>
              </a:extLst>
            </p:cNvPr>
            <p:cNvSpPr txBox="1">
              <a:spLocks noChangeArrowheads="1"/>
            </p:cNvSpPr>
            <p:nvPr/>
          </p:nvSpPr>
          <p:spPr bwMode="auto">
            <a:xfrm>
              <a:off x="3299511" y="2793360"/>
              <a:ext cx="25823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IAM</a:t>
              </a:r>
            </a:p>
          </p:txBody>
        </p:sp>
        <p:pic>
          <p:nvPicPr>
            <p:cNvPr id="94" name="Graphic 17" descr="Amazon Cognito">
              <a:extLst>
                <a:ext uri="{FF2B5EF4-FFF2-40B4-BE49-F238E27FC236}">
                  <a16:creationId xmlns:a16="http://schemas.microsoft.com/office/drawing/2014/main" id="{BF7EADC4-61EA-4926-BCE6-478765E0E51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62345" y="4326710"/>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TextBox 11">
              <a:extLst>
                <a:ext uri="{FF2B5EF4-FFF2-40B4-BE49-F238E27FC236}">
                  <a16:creationId xmlns:a16="http://schemas.microsoft.com/office/drawing/2014/main" id="{5251AEF3-E817-4017-8A47-4818C12F02DB}"/>
                </a:ext>
              </a:extLst>
            </p:cNvPr>
            <p:cNvSpPr txBox="1">
              <a:spLocks noChangeArrowheads="1"/>
            </p:cNvSpPr>
            <p:nvPr/>
          </p:nvSpPr>
          <p:spPr bwMode="auto">
            <a:xfrm>
              <a:off x="3834801" y="4729954"/>
              <a:ext cx="15117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Cognito</a:t>
              </a:r>
            </a:p>
          </p:txBody>
        </p:sp>
        <p:pic>
          <p:nvPicPr>
            <p:cNvPr id="97" name="Graphic 17">
              <a:extLst>
                <a:ext uri="{FF2B5EF4-FFF2-40B4-BE49-F238E27FC236}">
                  <a16:creationId xmlns:a16="http://schemas.microsoft.com/office/drawing/2014/main" id="{B55067F7-D217-4AF4-946C-701F4CE3BF69}"/>
                </a:ext>
              </a:extLst>
            </p:cNvPr>
            <p:cNvPicPr>
              <a:picLocks noChangeAspect="1" noChangeArrowheads="1"/>
            </p:cNvPicPr>
            <p:nvPr/>
          </p:nvPicPr>
          <p:blipFill>
            <a:blip r:embed="rId11"/>
            <a:srcRect/>
            <a:stretch/>
          </p:blipFill>
          <p:spPr bwMode="auto">
            <a:xfrm>
              <a:off x="7501227" y="312919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TextBox 9">
              <a:extLst>
                <a:ext uri="{FF2B5EF4-FFF2-40B4-BE49-F238E27FC236}">
                  <a16:creationId xmlns:a16="http://schemas.microsoft.com/office/drawing/2014/main" id="{2450E085-B97D-42FA-8479-CDAD1485760F}"/>
                </a:ext>
              </a:extLst>
            </p:cNvPr>
            <p:cNvSpPr txBox="1">
              <a:spLocks noChangeArrowheads="1"/>
            </p:cNvSpPr>
            <p:nvPr/>
          </p:nvSpPr>
          <p:spPr bwMode="auto">
            <a:xfrm>
              <a:off x="7074844" y="3567665"/>
              <a:ext cx="13099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API</a:t>
              </a:r>
              <a:br>
                <a:rPr lang="en-US" altLang="en-US" sz="1600" dirty="0">
                  <a:latin typeface="+mn-lt"/>
                  <a:ea typeface="Amazon Ember" panose="020B0603020204020204" pitchFamily="34" charset="0"/>
                  <a:cs typeface="Amazon Ember Light" panose="020B0403020204020204" pitchFamily="34" charset="0"/>
                </a:rPr>
              </a:br>
              <a:r>
                <a:rPr lang="en-US" altLang="en-US" sz="1600" dirty="0">
                  <a:latin typeface="+mn-lt"/>
                  <a:ea typeface="Amazon Ember" panose="020B0603020204020204" pitchFamily="34" charset="0"/>
                  <a:cs typeface="Amazon Ember Light" panose="020B0403020204020204" pitchFamily="34" charset="0"/>
                </a:rPr>
                <a:t>Gateway</a:t>
              </a:r>
            </a:p>
          </p:txBody>
        </p:sp>
        <p:sp>
          <p:nvSpPr>
            <p:cNvPr id="99" name="Rectangle 98">
              <a:extLst>
                <a:ext uri="{FF2B5EF4-FFF2-40B4-BE49-F238E27FC236}">
                  <a16:creationId xmlns:a16="http://schemas.microsoft.com/office/drawing/2014/main" id="{9374757A-DDC9-49A5-910D-12C437952731}"/>
                </a:ext>
              </a:extLst>
            </p:cNvPr>
            <p:cNvSpPr/>
            <p:nvPr/>
          </p:nvSpPr>
          <p:spPr>
            <a:xfrm>
              <a:off x="3351803" y="1569946"/>
              <a:ext cx="8660087" cy="478640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101" name="Graphic 20">
              <a:extLst>
                <a:ext uri="{FF2B5EF4-FFF2-40B4-BE49-F238E27FC236}">
                  <a16:creationId xmlns:a16="http://schemas.microsoft.com/office/drawing/2014/main" id="{265D66A0-9E4A-4792-A544-75C79092480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51576" y="1573754"/>
              <a:ext cx="270455" cy="284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 name="TextBox 101">
              <a:extLst>
                <a:ext uri="{FF2B5EF4-FFF2-40B4-BE49-F238E27FC236}">
                  <a16:creationId xmlns:a16="http://schemas.microsoft.com/office/drawing/2014/main" id="{5173CE20-95C2-4EDF-B35E-6A6B81E9EFC6}"/>
                </a:ext>
              </a:extLst>
            </p:cNvPr>
            <p:cNvSpPr txBox="1"/>
            <p:nvPr/>
          </p:nvSpPr>
          <p:spPr>
            <a:xfrm>
              <a:off x="10695628" y="5028578"/>
              <a:ext cx="1288901" cy="469846"/>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Amazon Polly</a:t>
              </a:r>
            </a:p>
          </p:txBody>
        </p:sp>
        <p:pic>
          <p:nvPicPr>
            <p:cNvPr id="103" name="Graphic 8" descr="Amazon Polly">
              <a:extLst>
                <a:ext uri="{FF2B5EF4-FFF2-40B4-BE49-F238E27FC236}">
                  <a16:creationId xmlns:a16="http://schemas.microsoft.com/office/drawing/2014/main" id="{6E900706-EF33-41D9-BFD5-90A8E2F3752C}"/>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152841" y="4580320"/>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Graphic 7" descr="AWS X-Ray">
              <a:extLst>
                <a:ext uri="{FF2B5EF4-FFF2-40B4-BE49-F238E27FC236}">
                  <a16:creationId xmlns:a16="http://schemas.microsoft.com/office/drawing/2014/main" id="{BEC49A0F-D152-498A-8F0D-632CA100E430}"/>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70968" y="5580810"/>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TextBox 9">
              <a:extLst>
                <a:ext uri="{FF2B5EF4-FFF2-40B4-BE49-F238E27FC236}">
                  <a16:creationId xmlns:a16="http://schemas.microsoft.com/office/drawing/2014/main" id="{66DCE7E2-E01D-4559-B6BD-4F3A626970A3}"/>
                </a:ext>
              </a:extLst>
            </p:cNvPr>
            <p:cNvSpPr txBox="1">
              <a:spLocks noChangeArrowheads="1"/>
            </p:cNvSpPr>
            <p:nvPr/>
          </p:nvSpPr>
          <p:spPr bwMode="auto">
            <a:xfrm>
              <a:off x="7539568" y="6006900"/>
              <a:ext cx="18372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X-Ray</a:t>
              </a:r>
            </a:p>
          </p:txBody>
        </p:sp>
        <p:sp>
          <p:nvSpPr>
            <p:cNvPr id="106" name="TextBox 105" descr="Lambda Dictate Function">
              <a:extLst>
                <a:ext uri="{FF2B5EF4-FFF2-40B4-BE49-F238E27FC236}">
                  <a16:creationId xmlns:a16="http://schemas.microsoft.com/office/drawing/2014/main" id="{402486EB-857D-4F5E-A5B5-D7FA9DF6D7CA}"/>
                </a:ext>
              </a:extLst>
            </p:cNvPr>
            <p:cNvSpPr txBox="1"/>
            <p:nvPr/>
          </p:nvSpPr>
          <p:spPr>
            <a:xfrm>
              <a:off x="8618636" y="5098712"/>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Dictate</a:t>
              </a:r>
            </a:p>
          </p:txBody>
        </p:sp>
        <p:pic>
          <p:nvPicPr>
            <p:cNvPr id="107" name="Graphic 42">
              <a:extLst>
                <a:ext uri="{FF2B5EF4-FFF2-40B4-BE49-F238E27FC236}">
                  <a16:creationId xmlns:a16="http://schemas.microsoft.com/office/drawing/2014/main" id="{18186881-D4FE-4DEB-8961-D26A2BCF9793}"/>
                </a:ext>
              </a:extLst>
            </p:cNvPr>
            <p:cNvPicPr>
              <a:picLocks noChangeAspect="1"/>
            </p:cNvPicPr>
            <p:nvPr/>
          </p:nvPicPr>
          <p:blipFill>
            <a:blip r:embed="rId7"/>
            <a:stretch>
              <a:fillRect/>
            </a:stretch>
          </p:blipFill>
          <p:spPr>
            <a:xfrm>
              <a:off x="8857501" y="4586963"/>
              <a:ext cx="457200" cy="457200"/>
            </a:xfrm>
            <a:prstGeom prst="rect">
              <a:avLst/>
            </a:prstGeom>
          </p:spPr>
        </p:pic>
        <p:pic>
          <p:nvPicPr>
            <p:cNvPr id="108" name="Picture 107" descr="AWS SAM&#10;">
              <a:extLst>
                <a:ext uri="{FF2B5EF4-FFF2-40B4-BE49-F238E27FC236}">
                  <a16:creationId xmlns:a16="http://schemas.microsoft.com/office/drawing/2014/main" id="{E558F1AA-BB79-4B9A-8EE0-512B9B78FDA9}"/>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165089" y="1715937"/>
              <a:ext cx="499359" cy="747038"/>
            </a:xfrm>
            <a:prstGeom prst="rect">
              <a:avLst/>
            </a:prstGeom>
          </p:spPr>
        </p:pic>
        <p:cxnSp>
          <p:nvCxnSpPr>
            <p:cNvPr id="109" name="Elbow Connector 77">
              <a:extLst>
                <a:ext uri="{FF2B5EF4-FFF2-40B4-BE49-F238E27FC236}">
                  <a16:creationId xmlns:a16="http://schemas.microsoft.com/office/drawing/2014/main" id="{81FECE5E-0D7D-4C5C-A666-ED89EB079586}"/>
                </a:ext>
              </a:extLst>
            </p:cNvPr>
            <p:cNvCxnSpPr>
              <a:cxnSpLocks/>
              <a:stCxn id="84" idx="3"/>
              <a:endCxn id="85" idx="1"/>
            </p:cNvCxnSpPr>
            <p:nvPr/>
          </p:nvCxnSpPr>
          <p:spPr>
            <a:xfrm>
              <a:off x="9314701" y="2618716"/>
              <a:ext cx="1127151" cy="739075"/>
            </a:xfrm>
            <a:prstGeom prst="bentConnector3">
              <a:avLst>
                <a:gd name="adj1" fmla="val 50000"/>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10" name="Elbow Connector 76">
              <a:extLst>
                <a:ext uri="{FF2B5EF4-FFF2-40B4-BE49-F238E27FC236}">
                  <a16:creationId xmlns:a16="http://schemas.microsoft.com/office/drawing/2014/main" id="{0177782E-677A-4E2F-8801-BAE24FE367BC}"/>
                </a:ext>
              </a:extLst>
            </p:cNvPr>
            <p:cNvCxnSpPr>
              <a:cxnSpLocks/>
              <a:endCxn id="103" idx="1"/>
            </p:cNvCxnSpPr>
            <p:nvPr/>
          </p:nvCxnSpPr>
          <p:spPr>
            <a:xfrm flipV="1">
              <a:off x="9376845" y="4808920"/>
              <a:ext cx="1775996" cy="153116"/>
            </a:xfrm>
            <a:prstGeom prst="bentConnector3">
              <a:avLst>
                <a:gd name="adj1" fmla="val 78832"/>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11" name="Freeform 88">
              <a:extLst>
                <a:ext uri="{FF2B5EF4-FFF2-40B4-BE49-F238E27FC236}">
                  <a16:creationId xmlns:a16="http://schemas.microsoft.com/office/drawing/2014/main" id="{CEF6671B-BFA7-41C3-AE5D-DFA4C794E60F}"/>
                </a:ext>
              </a:extLst>
            </p:cNvPr>
            <p:cNvSpPr/>
            <p:nvPr/>
          </p:nvSpPr>
          <p:spPr>
            <a:xfrm rot="10800000">
              <a:off x="5688133" y="2648073"/>
              <a:ext cx="806285" cy="14409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tx2"/>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13" name="Left Brace 112">
              <a:extLst>
                <a:ext uri="{FF2B5EF4-FFF2-40B4-BE49-F238E27FC236}">
                  <a16:creationId xmlns:a16="http://schemas.microsoft.com/office/drawing/2014/main" id="{E403C696-E883-4AC5-BA50-36849784784D}"/>
                </a:ext>
              </a:extLst>
            </p:cNvPr>
            <p:cNvSpPr/>
            <p:nvPr/>
          </p:nvSpPr>
          <p:spPr>
            <a:xfrm rot="16200000">
              <a:off x="7587481" y="1207741"/>
              <a:ext cx="269841" cy="8442517"/>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14" name="Elbow Connector 264">
              <a:extLst>
                <a:ext uri="{FF2B5EF4-FFF2-40B4-BE49-F238E27FC236}">
                  <a16:creationId xmlns:a16="http://schemas.microsoft.com/office/drawing/2014/main" id="{E8BF9A9D-3C96-47FC-9BB8-E1BEB533AF67}"/>
                </a:ext>
              </a:extLst>
            </p:cNvPr>
            <p:cNvCxnSpPr>
              <a:cxnSpLocks/>
              <a:endCxn id="61" idx="2"/>
            </p:cNvCxnSpPr>
            <p:nvPr/>
          </p:nvCxnSpPr>
          <p:spPr>
            <a:xfrm rot="10800000">
              <a:off x="6877407" y="4777136"/>
              <a:ext cx="1970753" cy="184899"/>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22" name="TextBox 9">
              <a:extLst>
                <a:ext uri="{FF2B5EF4-FFF2-40B4-BE49-F238E27FC236}">
                  <a16:creationId xmlns:a16="http://schemas.microsoft.com/office/drawing/2014/main" id="{52A972CE-A2E1-4A51-BE68-00B390A37B7E}"/>
                </a:ext>
              </a:extLst>
            </p:cNvPr>
            <p:cNvSpPr txBox="1">
              <a:spLocks noChangeArrowheads="1"/>
            </p:cNvSpPr>
            <p:nvPr/>
          </p:nvSpPr>
          <p:spPr bwMode="auto">
            <a:xfrm>
              <a:off x="10936368" y="2484848"/>
              <a:ext cx="956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SAM</a:t>
              </a:r>
            </a:p>
          </p:txBody>
        </p:sp>
        <p:cxnSp>
          <p:nvCxnSpPr>
            <p:cNvPr id="125" name="Elbow Connector 65">
              <a:extLst>
                <a:ext uri="{FF2B5EF4-FFF2-40B4-BE49-F238E27FC236}">
                  <a16:creationId xmlns:a16="http://schemas.microsoft.com/office/drawing/2014/main" id="{1C34D21A-E5FE-4A62-9A83-7E7E6509935E}"/>
                </a:ext>
              </a:extLst>
            </p:cNvPr>
            <p:cNvCxnSpPr>
              <a:cxnSpLocks/>
              <a:stCxn id="84" idx="1"/>
              <a:endCxn id="97" idx="3"/>
            </p:cNvCxnSpPr>
            <p:nvPr/>
          </p:nvCxnSpPr>
          <p:spPr>
            <a:xfrm rot="10800000" flipV="1">
              <a:off x="7958427" y="2618715"/>
              <a:ext cx="899074" cy="739075"/>
            </a:xfrm>
            <a:prstGeom prst="bentConnector3">
              <a:avLst>
                <a:gd name="adj1" fmla="val 50000"/>
              </a:avLst>
            </a:prstGeom>
            <a:ln w="12700">
              <a:solidFill>
                <a:srgbClr val="232F3E"/>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132" name="Graphic 17" descr="Amazon CloudWatch">
              <a:extLst>
                <a:ext uri="{FF2B5EF4-FFF2-40B4-BE49-F238E27FC236}">
                  <a16:creationId xmlns:a16="http://schemas.microsoft.com/office/drawing/2014/main" id="{27C0AB25-7614-48E6-A3FF-B0EC1331C764}"/>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543978" y="558081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 name="TextBox 9">
              <a:extLst>
                <a:ext uri="{FF2B5EF4-FFF2-40B4-BE49-F238E27FC236}">
                  <a16:creationId xmlns:a16="http://schemas.microsoft.com/office/drawing/2014/main" id="{66D44DBD-BD04-417E-B4A9-DFE5C3473B05}"/>
                </a:ext>
              </a:extLst>
            </p:cNvPr>
            <p:cNvSpPr txBox="1">
              <a:spLocks noChangeArrowheads="1"/>
            </p:cNvSpPr>
            <p:nvPr/>
          </p:nvSpPr>
          <p:spPr bwMode="auto">
            <a:xfrm>
              <a:off x="5705265" y="6006900"/>
              <a:ext cx="21871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CloudWatch</a:t>
              </a:r>
            </a:p>
          </p:txBody>
        </p:sp>
        <p:cxnSp>
          <p:nvCxnSpPr>
            <p:cNvPr id="134" name="Straight Arrow Connector 133">
              <a:extLst>
                <a:ext uri="{FF2B5EF4-FFF2-40B4-BE49-F238E27FC236}">
                  <a16:creationId xmlns:a16="http://schemas.microsoft.com/office/drawing/2014/main" id="{43BFA08C-2438-4AF4-B390-5C374D57EFE3}"/>
                </a:ext>
              </a:extLst>
            </p:cNvPr>
            <p:cNvCxnSpPr>
              <a:cxnSpLocks/>
              <a:stCxn id="97" idx="3"/>
              <a:endCxn id="78" idx="1"/>
            </p:cNvCxnSpPr>
            <p:nvPr/>
          </p:nvCxnSpPr>
          <p:spPr>
            <a:xfrm>
              <a:off x="7958427" y="3357791"/>
              <a:ext cx="899074" cy="0"/>
            </a:xfrm>
            <a:prstGeom prst="straightConnector1">
              <a:avLst/>
            </a:prstGeom>
            <a:ln w="12700">
              <a:solidFill>
                <a:srgbClr val="232F3E"/>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1F965422-723B-4CE8-8D5F-211EE7A9D974}"/>
                </a:ext>
              </a:extLst>
            </p:cNvPr>
            <p:cNvCxnSpPr>
              <a:cxnSpLocks/>
              <a:stCxn id="78" idx="3"/>
              <a:endCxn id="85" idx="1"/>
            </p:cNvCxnSpPr>
            <p:nvPr/>
          </p:nvCxnSpPr>
          <p:spPr>
            <a:xfrm>
              <a:off x="9314701" y="3357791"/>
              <a:ext cx="1127151"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9BD862D7-76CF-4B03-A38A-D0C89D2A05DC}"/>
                </a:ext>
              </a:extLst>
            </p:cNvPr>
            <p:cNvCxnSpPr>
              <a:cxnSpLocks/>
            </p:cNvCxnSpPr>
            <p:nvPr/>
          </p:nvCxnSpPr>
          <p:spPr>
            <a:xfrm>
              <a:off x="3092019" y="3371911"/>
              <a:ext cx="2602773" cy="0"/>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59" name="Elbow Connector 109">
              <a:extLst>
                <a:ext uri="{FF2B5EF4-FFF2-40B4-BE49-F238E27FC236}">
                  <a16:creationId xmlns:a16="http://schemas.microsoft.com/office/drawing/2014/main" id="{6B6C03C0-B752-4C64-8773-331EDC7C93B1}"/>
                </a:ext>
              </a:extLst>
            </p:cNvPr>
            <p:cNvCxnSpPr>
              <a:cxnSpLocks/>
            </p:cNvCxnSpPr>
            <p:nvPr/>
          </p:nvCxnSpPr>
          <p:spPr>
            <a:xfrm rot="16200000" flipH="1">
              <a:off x="6940748" y="2340112"/>
              <a:ext cx="739075" cy="839082"/>
            </a:xfrm>
            <a:prstGeom prst="bentConnector3">
              <a:avLst>
                <a:gd name="adj1" fmla="val -30931"/>
              </a:avLst>
            </a:prstGeom>
            <a:ln w="12700">
              <a:solidFill>
                <a:schemeClr val="tx2"/>
              </a:solidFill>
              <a:prstDash val="dash"/>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03AD4BC7-CBC4-4D98-AEF2-C9D3FB47EF2D}"/>
                </a:ext>
              </a:extLst>
            </p:cNvPr>
            <p:cNvSpPr txBox="1"/>
            <p:nvPr/>
          </p:nvSpPr>
          <p:spPr>
            <a:xfrm>
              <a:off x="6762529" y="1658054"/>
              <a:ext cx="1124342" cy="50945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Application</a:t>
              </a:r>
              <a:br>
                <a:rPr lang="en-US" sz="1600" dirty="0">
                  <a:solidFill>
                    <a:srgbClr val="000000"/>
                  </a:solidFill>
                  <a:ea typeface="Amazon Ember Light" panose="020B0403020204020204" pitchFamily="34" charset="0"/>
                  <a:cs typeface="Amazon Ember Light" panose="020B0403020204020204" pitchFamily="34" charset="0"/>
                </a:rPr>
              </a:br>
              <a:r>
                <a:rPr lang="en-US" sz="1600" dirty="0">
                  <a:solidFill>
                    <a:srgbClr val="000000"/>
                  </a:solidFill>
                  <a:ea typeface="Amazon Ember Light" panose="020B0403020204020204" pitchFamily="34" charset="0"/>
                  <a:cs typeface="Amazon Ember Light" panose="020B0403020204020204" pitchFamily="34" charset="0"/>
                </a:rPr>
                <a:t>API calls</a:t>
              </a:r>
            </a:p>
          </p:txBody>
        </p:sp>
        <p:cxnSp>
          <p:nvCxnSpPr>
            <p:cNvPr id="161" name="Elbow Connector 60">
              <a:extLst>
                <a:ext uri="{FF2B5EF4-FFF2-40B4-BE49-F238E27FC236}">
                  <a16:creationId xmlns:a16="http://schemas.microsoft.com/office/drawing/2014/main" id="{20FA2F74-7B93-4521-9A7C-AA42490B63E3}"/>
                </a:ext>
              </a:extLst>
            </p:cNvPr>
            <p:cNvCxnSpPr>
              <a:cxnSpLocks/>
            </p:cNvCxnSpPr>
            <p:nvPr/>
          </p:nvCxnSpPr>
          <p:spPr>
            <a:xfrm rot="10800000">
              <a:off x="2923885" y="3966514"/>
              <a:ext cx="1438460" cy="588797"/>
            </a:xfrm>
            <a:prstGeom prst="bentConnector2">
              <a:avLst/>
            </a:prstGeom>
            <a:ln w="12700">
              <a:solidFill>
                <a:srgbClr val="232F3E"/>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56108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48"/>
          <p:cNvSpPr>
            <a:spLocks noGrp="1"/>
          </p:cNvSpPr>
          <p:nvPr>
            <p:ph type="sldNum" sz="quarter" idx="20"/>
          </p:nvPr>
        </p:nvSpPr>
        <p:spPr/>
        <p:txBody>
          <a:bodyPr/>
          <a:lstStyle/>
          <a:p>
            <a:fld id="{989D9560-4C13-4692-9687-98ECDD2D9552}" type="slidenum">
              <a:rPr lang="en-US" smtClean="0"/>
              <a:t>5</a:t>
            </a:fld>
            <a:endParaRPr lang="en-US" dirty="0"/>
          </a:p>
        </p:txBody>
      </p:sp>
      <p:sp>
        <p:nvSpPr>
          <p:cNvPr id="50" name="Title 49"/>
          <p:cNvSpPr>
            <a:spLocks noGrp="1"/>
          </p:cNvSpPr>
          <p:nvPr>
            <p:ph type="title"/>
          </p:nvPr>
        </p:nvSpPr>
        <p:spPr/>
        <p:txBody>
          <a:bodyPr/>
          <a:lstStyle/>
          <a:p>
            <a:r>
              <a:rPr lang="en-US" dirty="0"/>
              <a:t>Building your application, 2 of 2</a:t>
            </a:r>
          </a:p>
        </p:txBody>
      </p:sp>
      <p:sp>
        <p:nvSpPr>
          <p:cNvPr id="51" name="Content Placeholder 50"/>
          <p:cNvSpPr>
            <a:spLocks noGrp="1"/>
          </p:cNvSpPr>
          <p:nvPr>
            <p:ph sz="quarter" idx="4294967295"/>
          </p:nvPr>
        </p:nvSpPr>
        <p:spPr>
          <a:xfrm>
            <a:off x="349550" y="1420310"/>
            <a:ext cx="2727325" cy="2079625"/>
          </a:xfrm>
        </p:spPr>
        <p:txBody>
          <a:bodyPr vert="horz" lIns="91440" tIns="45720" rIns="91440" bIns="45720" rtlCol="0">
            <a:normAutofit lnSpcReduction="10000"/>
          </a:bodyPr>
          <a:lstStyle/>
          <a:p>
            <a:r>
              <a:rPr lang="en-US" sz="1800" dirty="0"/>
              <a:t>Entirely in the AWS Cloud</a:t>
            </a:r>
          </a:p>
          <a:p>
            <a:r>
              <a:rPr lang="en-US" sz="1800" dirty="0"/>
              <a:t>Focus on</a:t>
            </a:r>
            <a:br>
              <a:rPr lang="en-US" sz="1800" dirty="0"/>
            </a:br>
            <a:r>
              <a:rPr lang="en-US" sz="1800" dirty="0"/>
              <a:t>microservices</a:t>
            </a:r>
          </a:p>
          <a:p>
            <a:r>
              <a:rPr lang="en-US" sz="1800" dirty="0"/>
              <a:t>AWS development</a:t>
            </a:r>
            <a:br>
              <a:rPr lang="en-US" sz="1800" dirty="0"/>
            </a:br>
            <a:r>
              <a:rPr lang="en-US" sz="1800" dirty="0"/>
              <a:t>tools</a:t>
            </a:r>
          </a:p>
          <a:p>
            <a:endParaRPr lang="en-US" sz="1800" dirty="0"/>
          </a:p>
        </p:txBody>
      </p:sp>
      <p:grpSp>
        <p:nvGrpSpPr>
          <p:cNvPr id="58" name="PollyNotesArchitecture" descr="Image of the PollyNotes Architecture.">
            <a:extLst>
              <a:ext uri="{FF2B5EF4-FFF2-40B4-BE49-F238E27FC236}">
                <a16:creationId xmlns:a16="http://schemas.microsoft.com/office/drawing/2014/main" id="{939D8636-37BD-4AB8-A4FA-7DE5B88DDCCC}"/>
              </a:ext>
            </a:extLst>
          </p:cNvPr>
          <p:cNvGrpSpPr/>
          <p:nvPr/>
        </p:nvGrpSpPr>
        <p:grpSpPr>
          <a:xfrm>
            <a:off x="2349281" y="1569946"/>
            <a:ext cx="9662609" cy="4786404"/>
            <a:chOff x="2349281" y="1569946"/>
            <a:chExt cx="9662609" cy="4786404"/>
          </a:xfrm>
        </p:grpSpPr>
        <p:sp>
          <p:nvSpPr>
            <p:cNvPr id="59" name="TextBox 39">
              <a:extLst>
                <a:ext uri="{FF2B5EF4-FFF2-40B4-BE49-F238E27FC236}">
                  <a16:creationId xmlns:a16="http://schemas.microsoft.com/office/drawing/2014/main" id="{23CCC931-9F4C-48C6-9B1D-4F5D617ACC92}"/>
                </a:ext>
              </a:extLst>
            </p:cNvPr>
            <p:cNvSpPr txBox="1">
              <a:spLocks noChangeArrowheads="1"/>
            </p:cNvSpPr>
            <p:nvPr/>
          </p:nvSpPr>
          <p:spPr bwMode="auto">
            <a:xfrm>
              <a:off x="2349281" y="3627959"/>
              <a:ext cx="1149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mazon Ember Light" panose="020B0403020204020204" pitchFamily="34" charset="0"/>
                </a:rPr>
                <a:t>End user</a:t>
              </a:r>
            </a:p>
          </p:txBody>
        </p:sp>
        <p:pic>
          <p:nvPicPr>
            <p:cNvPr id="60" name="Graphic 22" descr="End user">
              <a:extLst>
                <a:ext uri="{FF2B5EF4-FFF2-40B4-BE49-F238E27FC236}">
                  <a16:creationId xmlns:a16="http://schemas.microsoft.com/office/drawing/2014/main" id="{A6A5DB4B-6A1B-44F6-9503-42038EB7254B}"/>
                </a:ext>
              </a:extLst>
            </p:cNvPr>
            <p:cNvPicPr>
              <a:picLocks noChangeArrowheads="1"/>
            </p:cNvPicPr>
            <p:nvPr/>
          </p:nvPicPr>
          <p:blipFill>
            <a:blip r:embed="rId4">
              <a:extLst>
                <a:ext uri="{96DAC541-7B7A-43D3-8B79-37D633B846F1}">
                  <asvg:svgBlip xmlns:asvg="http://schemas.microsoft.com/office/drawing/2016/SVG/main" r:embed="rId5"/>
                </a:ext>
              </a:extLst>
            </a:blip>
            <a:srcRect/>
            <a:stretch/>
          </p:blipFill>
          <p:spPr bwMode="auto">
            <a:xfrm>
              <a:off x="2734949" y="314331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TextBox 60">
              <a:extLst>
                <a:ext uri="{FF2B5EF4-FFF2-40B4-BE49-F238E27FC236}">
                  <a16:creationId xmlns:a16="http://schemas.microsoft.com/office/drawing/2014/main" id="{B2059049-674B-4566-9DEC-8A4B67DF6575}"/>
                </a:ext>
              </a:extLst>
            </p:cNvPr>
            <p:cNvSpPr txBox="1"/>
            <p:nvPr/>
          </p:nvSpPr>
          <p:spPr>
            <a:xfrm>
              <a:off x="6428589" y="3004856"/>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Website hosting</a:t>
              </a:r>
            </a:p>
          </p:txBody>
        </p:sp>
        <p:sp>
          <p:nvSpPr>
            <p:cNvPr id="62" name="TextBox 61">
              <a:extLst>
                <a:ext uri="{FF2B5EF4-FFF2-40B4-BE49-F238E27FC236}">
                  <a16:creationId xmlns:a16="http://schemas.microsoft.com/office/drawing/2014/main" id="{D330635D-7658-48DB-9F10-33953618E75D}"/>
                </a:ext>
              </a:extLst>
            </p:cNvPr>
            <p:cNvSpPr txBox="1"/>
            <p:nvPr/>
          </p:nvSpPr>
          <p:spPr>
            <a:xfrm>
              <a:off x="6399426" y="4305620"/>
              <a:ext cx="955959" cy="471515"/>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MP3 hosting</a:t>
              </a:r>
            </a:p>
          </p:txBody>
        </p:sp>
        <p:pic>
          <p:nvPicPr>
            <p:cNvPr id="63" name="Graphic 68" descr="Website hosting Bucket">
              <a:extLst>
                <a:ext uri="{FF2B5EF4-FFF2-40B4-BE49-F238E27FC236}">
                  <a16:creationId xmlns:a16="http://schemas.microsoft.com/office/drawing/2014/main" id="{320DD90D-E549-4DE8-853E-931A8A4B9C0E}"/>
                </a:ext>
              </a:extLst>
            </p:cNvPr>
            <p:cNvPicPr>
              <a:picLocks noChangeAspect="1"/>
            </p:cNvPicPr>
            <p:nvPr/>
          </p:nvPicPr>
          <p:blipFill>
            <a:blip r:embed="rId6"/>
            <a:stretch>
              <a:fillRect/>
            </a:stretch>
          </p:blipFill>
          <p:spPr>
            <a:xfrm>
              <a:off x="6662145" y="2390116"/>
              <a:ext cx="457200" cy="457200"/>
            </a:xfrm>
            <a:prstGeom prst="rect">
              <a:avLst/>
            </a:prstGeom>
          </p:spPr>
        </p:pic>
        <p:pic>
          <p:nvPicPr>
            <p:cNvPr id="64" name="Graphic 68" descr="MP3 hosting bucket">
              <a:extLst>
                <a:ext uri="{FF2B5EF4-FFF2-40B4-BE49-F238E27FC236}">
                  <a16:creationId xmlns:a16="http://schemas.microsoft.com/office/drawing/2014/main" id="{B3BBF7A3-662F-447E-B862-1C661695E8AF}"/>
                </a:ext>
              </a:extLst>
            </p:cNvPr>
            <p:cNvPicPr>
              <a:picLocks noChangeAspect="1"/>
            </p:cNvPicPr>
            <p:nvPr/>
          </p:nvPicPr>
          <p:blipFill>
            <a:blip r:embed="rId6"/>
            <a:stretch>
              <a:fillRect/>
            </a:stretch>
          </p:blipFill>
          <p:spPr>
            <a:xfrm>
              <a:off x="6662145" y="3860417"/>
              <a:ext cx="457200" cy="457200"/>
            </a:xfrm>
            <a:prstGeom prst="rect">
              <a:avLst/>
            </a:prstGeom>
          </p:spPr>
        </p:pic>
        <p:cxnSp>
          <p:nvCxnSpPr>
            <p:cNvPr id="65" name="Elbow Connector 58">
              <a:extLst>
                <a:ext uri="{FF2B5EF4-FFF2-40B4-BE49-F238E27FC236}">
                  <a16:creationId xmlns:a16="http://schemas.microsoft.com/office/drawing/2014/main" id="{7595748C-E905-46FA-98A7-BAB9D14DB891}"/>
                </a:ext>
              </a:extLst>
            </p:cNvPr>
            <p:cNvCxnSpPr>
              <a:cxnSpLocks/>
              <a:stCxn id="76" idx="1"/>
              <a:endCxn id="85" idx="3"/>
            </p:cNvCxnSpPr>
            <p:nvPr/>
          </p:nvCxnSpPr>
          <p:spPr>
            <a:xfrm rot="10800000">
              <a:off x="7958427" y="3357791"/>
              <a:ext cx="899074" cy="731226"/>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6" name="Elbow Connector 229">
              <a:extLst>
                <a:ext uri="{FF2B5EF4-FFF2-40B4-BE49-F238E27FC236}">
                  <a16:creationId xmlns:a16="http://schemas.microsoft.com/office/drawing/2014/main" id="{87EE39DD-05CD-411F-89D0-AD6C858A43C6}"/>
                </a:ext>
              </a:extLst>
            </p:cNvPr>
            <p:cNvCxnSpPr>
              <a:cxnSpLocks/>
              <a:stCxn id="94" idx="1"/>
              <a:endCxn id="86" idx="2"/>
            </p:cNvCxnSpPr>
            <p:nvPr/>
          </p:nvCxnSpPr>
          <p:spPr>
            <a:xfrm rot="10800000">
              <a:off x="7729827" y="4152441"/>
              <a:ext cx="1127674" cy="663123"/>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7" name="Elbow Connector 79">
              <a:extLst>
                <a:ext uri="{FF2B5EF4-FFF2-40B4-BE49-F238E27FC236}">
                  <a16:creationId xmlns:a16="http://schemas.microsoft.com/office/drawing/2014/main" id="{029255B3-413D-4F20-8285-C2B7B2C35094}"/>
                </a:ext>
              </a:extLst>
            </p:cNvPr>
            <p:cNvCxnSpPr>
              <a:cxnSpLocks/>
              <a:stCxn id="72" idx="1"/>
            </p:cNvCxnSpPr>
            <p:nvPr/>
          </p:nvCxnSpPr>
          <p:spPr>
            <a:xfrm rot="10800000" flipV="1">
              <a:off x="7852411" y="1855455"/>
              <a:ext cx="1005091" cy="1273736"/>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8" name="Elbow Connector 76">
              <a:extLst>
                <a:ext uri="{FF2B5EF4-FFF2-40B4-BE49-F238E27FC236}">
                  <a16:creationId xmlns:a16="http://schemas.microsoft.com/office/drawing/2014/main" id="{BCBA6BEB-4FDB-4E5A-BBEE-2D94977EF8D2}"/>
                </a:ext>
              </a:extLst>
            </p:cNvPr>
            <p:cNvCxnSpPr>
              <a:cxnSpLocks/>
              <a:stCxn id="94" idx="3"/>
              <a:endCxn id="80" idx="2"/>
            </p:cNvCxnSpPr>
            <p:nvPr/>
          </p:nvCxnSpPr>
          <p:spPr>
            <a:xfrm flipV="1">
              <a:off x="9314701" y="3810012"/>
              <a:ext cx="1314390" cy="1005551"/>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9" name="Elbow Connector 97">
              <a:extLst>
                <a:ext uri="{FF2B5EF4-FFF2-40B4-BE49-F238E27FC236}">
                  <a16:creationId xmlns:a16="http://schemas.microsoft.com/office/drawing/2014/main" id="{38C8DE8E-CA74-45C3-A04A-D324D9B4CDC5}"/>
                </a:ext>
              </a:extLst>
            </p:cNvPr>
            <p:cNvCxnSpPr>
              <a:cxnSpLocks/>
              <a:stCxn id="76" idx="3"/>
              <a:endCxn id="79" idx="1"/>
            </p:cNvCxnSpPr>
            <p:nvPr/>
          </p:nvCxnSpPr>
          <p:spPr>
            <a:xfrm flipV="1">
              <a:off x="9314701" y="3357791"/>
              <a:ext cx="1127151" cy="731226"/>
            </a:xfrm>
            <a:prstGeom prst="bentConnector3">
              <a:avLst>
                <a:gd name="adj1" fmla="val 50000"/>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0" name="Elbow Connector 98">
              <a:extLst>
                <a:ext uri="{FF2B5EF4-FFF2-40B4-BE49-F238E27FC236}">
                  <a16:creationId xmlns:a16="http://schemas.microsoft.com/office/drawing/2014/main" id="{A5D2D009-E6A5-412E-A18C-EAB7376BECFC}"/>
                </a:ext>
              </a:extLst>
            </p:cNvPr>
            <p:cNvCxnSpPr>
              <a:cxnSpLocks/>
              <a:stCxn id="72" idx="3"/>
              <a:endCxn id="79" idx="0"/>
            </p:cNvCxnSpPr>
            <p:nvPr/>
          </p:nvCxnSpPr>
          <p:spPr>
            <a:xfrm>
              <a:off x="9314701" y="1855455"/>
              <a:ext cx="1355751" cy="1273736"/>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FF6FC010-DF3B-414C-BF9A-731B7FFF6ECE}"/>
                </a:ext>
              </a:extLst>
            </p:cNvPr>
            <p:cNvSpPr txBox="1"/>
            <p:nvPr/>
          </p:nvSpPr>
          <p:spPr>
            <a:xfrm>
              <a:off x="8575429" y="2146437"/>
              <a:ext cx="1042375" cy="33904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List</a:t>
              </a:r>
            </a:p>
          </p:txBody>
        </p:sp>
        <p:pic>
          <p:nvPicPr>
            <p:cNvPr id="72" name="Graphic 42" descr="Lambda List Function">
              <a:extLst>
                <a:ext uri="{FF2B5EF4-FFF2-40B4-BE49-F238E27FC236}">
                  <a16:creationId xmlns:a16="http://schemas.microsoft.com/office/drawing/2014/main" id="{2C0EB093-E3B7-49D2-B1AB-116FBCC36F40}"/>
                </a:ext>
              </a:extLst>
            </p:cNvPr>
            <p:cNvPicPr>
              <a:picLocks noChangeAspect="1"/>
            </p:cNvPicPr>
            <p:nvPr/>
          </p:nvPicPr>
          <p:blipFill>
            <a:blip r:embed="rId7"/>
            <a:stretch>
              <a:fillRect/>
            </a:stretch>
          </p:blipFill>
          <p:spPr>
            <a:xfrm>
              <a:off x="8857501" y="1626855"/>
              <a:ext cx="457200" cy="457200"/>
            </a:xfrm>
            <a:prstGeom prst="rect">
              <a:avLst/>
            </a:prstGeom>
          </p:spPr>
        </p:pic>
        <p:sp>
          <p:nvSpPr>
            <p:cNvPr id="73" name="TextBox 72">
              <a:extLst>
                <a:ext uri="{FF2B5EF4-FFF2-40B4-BE49-F238E27FC236}">
                  <a16:creationId xmlns:a16="http://schemas.microsoft.com/office/drawing/2014/main" id="{58BA74EF-E2D6-44F1-B487-7C11E108AE7C}"/>
                </a:ext>
              </a:extLst>
            </p:cNvPr>
            <p:cNvSpPr txBox="1"/>
            <p:nvPr/>
          </p:nvSpPr>
          <p:spPr>
            <a:xfrm>
              <a:off x="8618637" y="3645619"/>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Search</a:t>
              </a:r>
            </a:p>
          </p:txBody>
        </p:sp>
        <p:pic>
          <p:nvPicPr>
            <p:cNvPr id="74" name="Graphic 42" descr="Lambda Search Function">
              <a:extLst>
                <a:ext uri="{FF2B5EF4-FFF2-40B4-BE49-F238E27FC236}">
                  <a16:creationId xmlns:a16="http://schemas.microsoft.com/office/drawing/2014/main" id="{72DE82AD-96C9-4AD8-82BE-9B7CD60EE1AA}"/>
                </a:ext>
              </a:extLst>
            </p:cNvPr>
            <p:cNvPicPr>
              <a:picLocks noChangeAspect="1"/>
            </p:cNvPicPr>
            <p:nvPr/>
          </p:nvPicPr>
          <p:blipFill>
            <a:blip r:embed="rId7"/>
            <a:stretch>
              <a:fillRect/>
            </a:stretch>
          </p:blipFill>
          <p:spPr>
            <a:xfrm>
              <a:off x="8857501" y="3129191"/>
              <a:ext cx="457200" cy="457200"/>
            </a:xfrm>
            <a:prstGeom prst="rect">
              <a:avLst/>
            </a:prstGeom>
          </p:spPr>
        </p:pic>
        <p:sp>
          <p:nvSpPr>
            <p:cNvPr id="75" name="TextBox 74">
              <a:extLst>
                <a:ext uri="{FF2B5EF4-FFF2-40B4-BE49-F238E27FC236}">
                  <a16:creationId xmlns:a16="http://schemas.microsoft.com/office/drawing/2014/main" id="{38E258D5-79D8-44D5-8F49-EF98ADFEC11B}"/>
                </a:ext>
              </a:extLst>
            </p:cNvPr>
            <p:cNvSpPr txBox="1"/>
            <p:nvPr/>
          </p:nvSpPr>
          <p:spPr>
            <a:xfrm>
              <a:off x="8618637" y="4372166"/>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Delete</a:t>
              </a:r>
            </a:p>
          </p:txBody>
        </p:sp>
        <p:pic>
          <p:nvPicPr>
            <p:cNvPr id="76" name="Graphic 42" descr="Lambda Delete Function">
              <a:extLst>
                <a:ext uri="{FF2B5EF4-FFF2-40B4-BE49-F238E27FC236}">
                  <a16:creationId xmlns:a16="http://schemas.microsoft.com/office/drawing/2014/main" id="{A7159348-5B7B-4D4E-A466-C4B5B5FED620}"/>
                </a:ext>
              </a:extLst>
            </p:cNvPr>
            <p:cNvPicPr>
              <a:picLocks noChangeAspect="1"/>
            </p:cNvPicPr>
            <p:nvPr/>
          </p:nvPicPr>
          <p:blipFill>
            <a:blip r:embed="rId7"/>
            <a:stretch>
              <a:fillRect/>
            </a:stretch>
          </p:blipFill>
          <p:spPr>
            <a:xfrm>
              <a:off x="8857501" y="3860417"/>
              <a:ext cx="457200" cy="457200"/>
            </a:xfrm>
            <a:prstGeom prst="rect">
              <a:avLst/>
            </a:prstGeom>
          </p:spPr>
        </p:pic>
        <p:sp>
          <p:nvSpPr>
            <p:cNvPr id="77" name="TextBox 76">
              <a:extLst>
                <a:ext uri="{FF2B5EF4-FFF2-40B4-BE49-F238E27FC236}">
                  <a16:creationId xmlns:a16="http://schemas.microsoft.com/office/drawing/2014/main" id="{FB7EC900-21C3-4820-95A2-C3280923ABAC}"/>
                </a:ext>
              </a:extLst>
            </p:cNvPr>
            <p:cNvSpPr txBox="1"/>
            <p:nvPr/>
          </p:nvSpPr>
          <p:spPr>
            <a:xfrm>
              <a:off x="8403401" y="2913249"/>
              <a:ext cx="1386428" cy="30956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Create/Update</a:t>
              </a:r>
            </a:p>
          </p:txBody>
        </p:sp>
        <p:pic>
          <p:nvPicPr>
            <p:cNvPr id="78" name="Graphic 42" descr="Lambda Create and update Function">
              <a:extLst>
                <a:ext uri="{FF2B5EF4-FFF2-40B4-BE49-F238E27FC236}">
                  <a16:creationId xmlns:a16="http://schemas.microsoft.com/office/drawing/2014/main" id="{DC367378-9464-487D-A1B3-D3BD2DACDB58}"/>
                </a:ext>
              </a:extLst>
            </p:cNvPr>
            <p:cNvPicPr>
              <a:picLocks noChangeAspect="1"/>
            </p:cNvPicPr>
            <p:nvPr/>
          </p:nvPicPr>
          <p:blipFill>
            <a:blip r:embed="rId7"/>
            <a:stretch>
              <a:fillRect/>
            </a:stretch>
          </p:blipFill>
          <p:spPr>
            <a:xfrm>
              <a:off x="8857501" y="2390116"/>
              <a:ext cx="457200" cy="457200"/>
            </a:xfrm>
            <a:prstGeom prst="rect">
              <a:avLst/>
            </a:prstGeom>
          </p:spPr>
        </p:pic>
        <p:pic>
          <p:nvPicPr>
            <p:cNvPr id="79" name="Graphic 45" descr="DynamoDB&#10;">
              <a:extLst>
                <a:ext uri="{FF2B5EF4-FFF2-40B4-BE49-F238E27FC236}">
                  <a16:creationId xmlns:a16="http://schemas.microsoft.com/office/drawing/2014/main" id="{EE91636A-165F-4C65-A569-0A943EEA9601}"/>
                </a:ext>
              </a:extLst>
            </p:cNvPr>
            <p:cNvPicPr>
              <a:picLocks noChangeAspect="1"/>
            </p:cNvPicPr>
            <p:nvPr/>
          </p:nvPicPr>
          <p:blipFill>
            <a:blip r:embed="rId8"/>
            <a:stretch>
              <a:fillRect/>
            </a:stretch>
          </p:blipFill>
          <p:spPr>
            <a:xfrm>
              <a:off x="10441852" y="3129191"/>
              <a:ext cx="457200" cy="457200"/>
            </a:xfrm>
            <a:prstGeom prst="rect">
              <a:avLst/>
            </a:prstGeom>
          </p:spPr>
        </p:pic>
        <p:sp>
          <p:nvSpPr>
            <p:cNvPr id="80" name="TextBox 79">
              <a:extLst>
                <a:ext uri="{FF2B5EF4-FFF2-40B4-BE49-F238E27FC236}">
                  <a16:creationId xmlns:a16="http://schemas.microsoft.com/office/drawing/2014/main" id="{28260EA6-1D7B-484E-A743-5FB188A0CFE9}"/>
                </a:ext>
              </a:extLst>
            </p:cNvPr>
            <p:cNvSpPr txBox="1"/>
            <p:nvPr/>
          </p:nvSpPr>
          <p:spPr>
            <a:xfrm>
              <a:off x="9982459" y="3573600"/>
              <a:ext cx="1293264" cy="23641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DynamoDB</a:t>
              </a:r>
            </a:p>
          </p:txBody>
        </p:sp>
        <p:pic>
          <p:nvPicPr>
            <p:cNvPr id="81" name="Graphic 19" descr="IAM">
              <a:extLst>
                <a:ext uri="{FF2B5EF4-FFF2-40B4-BE49-F238E27FC236}">
                  <a16:creationId xmlns:a16="http://schemas.microsoft.com/office/drawing/2014/main" id="{D30D596D-C631-4CA1-8BB9-F6B4EBCA061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62345" y="2390116"/>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TextBox 12">
              <a:extLst>
                <a:ext uri="{FF2B5EF4-FFF2-40B4-BE49-F238E27FC236}">
                  <a16:creationId xmlns:a16="http://schemas.microsoft.com/office/drawing/2014/main" id="{E0D49AEF-1F1C-4871-80D6-917B2738CE5F}"/>
                </a:ext>
              </a:extLst>
            </p:cNvPr>
            <p:cNvSpPr txBox="1">
              <a:spLocks noChangeArrowheads="1"/>
            </p:cNvSpPr>
            <p:nvPr/>
          </p:nvSpPr>
          <p:spPr bwMode="auto">
            <a:xfrm>
              <a:off x="3299511" y="2793360"/>
              <a:ext cx="25823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IAM</a:t>
              </a:r>
            </a:p>
          </p:txBody>
        </p:sp>
        <p:pic>
          <p:nvPicPr>
            <p:cNvPr id="83" name="Graphic 17" descr="Amazon Cognito">
              <a:extLst>
                <a:ext uri="{FF2B5EF4-FFF2-40B4-BE49-F238E27FC236}">
                  <a16:creationId xmlns:a16="http://schemas.microsoft.com/office/drawing/2014/main" id="{B28C7E68-9B41-4EC1-AB41-C45FFBDE3D1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62345" y="4326710"/>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11">
              <a:extLst>
                <a:ext uri="{FF2B5EF4-FFF2-40B4-BE49-F238E27FC236}">
                  <a16:creationId xmlns:a16="http://schemas.microsoft.com/office/drawing/2014/main" id="{4E862984-F497-4939-9794-F81CD731F80D}"/>
                </a:ext>
              </a:extLst>
            </p:cNvPr>
            <p:cNvSpPr txBox="1">
              <a:spLocks noChangeArrowheads="1"/>
            </p:cNvSpPr>
            <p:nvPr/>
          </p:nvSpPr>
          <p:spPr bwMode="auto">
            <a:xfrm>
              <a:off x="3834801" y="4729954"/>
              <a:ext cx="15117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Cognito</a:t>
              </a:r>
            </a:p>
          </p:txBody>
        </p:sp>
        <p:pic>
          <p:nvPicPr>
            <p:cNvPr id="85" name="Graphic 17">
              <a:extLst>
                <a:ext uri="{FF2B5EF4-FFF2-40B4-BE49-F238E27FC236}">
                  <a16:creationId xmlns:a16="http://schemas.microsoft.com/office/drawing/2014/main" id="{7DF0320E-1092-4A2F-B7A4-0E5D1D2AEB32}"/>
                </a:ext>
              </a:extLst>
            </p:cNvPr>
            <p:cNvPicPr>
              <a:picLocks noChangeAspect="1" noChangeArrowheads="1"/>
            </p:cNvPicPr>
            <p:nvPr/>
          </p:nvPicPr>
          <p:blipFill>
            <a:blip r:embed="rId11"/>
            <a:srcRect/>
            <a:stretch/>
          </p:blipFill>
          <p:spPr bwMode="auto">
            <a:xfrm>
              <a:off x="7501227" y="312919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TextBox 9">
              <a:extLst>
                <a:ext uri="{FF2B5EF4-FFF2-40B4-BE49-F238E27FC236}">
                  <a16:creationId xmlns:a16="http://schemas.microsoft.com/office/drawing/2014/main" id="{D3FCA22B-D982-498E-B334-8729BEBA00C1}"/>
                </a:ext>
              </a:extLst>
            </p:cNvPr>
            <p:cNvSpPr txBox="1">
              <a:spLocks noChangeArrowheads="1"/>
            </p:cNvSpPr>
            <p:nvPr/>
          </p:nvSpPr>
          <p:spPr bwMode="auto">
            <a:xfrm>
              <a:off x="7074844" y="3567665"/>
              <a:ext cx="13099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API</a:t>
              </a:r>
              <a:br>
                <a:rPr lang="en-US" altLang="en-US" sz="1600" dirty="0">
                  <a:latin typeface="+mn-lt"/>
                  <a:ea typeface="Amazon Ember" panose="020B0603020204020204" pitchFamily="34" charset="0"/>
                  <a:cs typeface="Amazon Ember Light" panose="020B0403020204020204" pitchFamily="34" charset="0"/>
                </a:rPr>
              </a:br>
              <a:r>
                <a:rPr lang="en-US" altLang="en-US" sz="1600" dirty="0">
                  <a:latin typeface="+mn-lt"/>
                  <a:ea typeface="Amazon Ember" panose="020B0603020204020204" pitchFamily="34" charset="0"/>
                  <a:cs typeface="Amazon Ember Light" panose="020B0403020204020204" pitchFamily="34" charset="0"/>
                </a:rPr>
                <a:t>Gateway</a:t>
              </a:r>
            </a:p>
          </p:txBody>
        </p:sp>
        <p:sp>
          <p:nvSpPr>
            <p:cNvPr id="87" name="Rectangle 86">
              <a:extLst>
                <a:ext uri="{FF2B5EF4-FFF2-40B4-BE49-F238E27FC236}">
                  <a16:creationId xmlns:a16="http://schemas.microsoft.com/office/drawing/2014/main" id="{CED91B8F-76DF-4E43-AC33-00AFBCBB1521}"/>
                </a:ext>
              </a:extLst>
            </p:cNvPr>
            <p:cNvSpPr/>
            <p:nvPr/>
          </p:nvSpPr>
          <p:spPr>
            <a:xfrm>
              <a:off x="3351803" y="1569946"/>
              <a:ext cx="8660087" cy="478640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88" name="Graphic 20">
              <a:extLst>
                <a:ext uri="{FF2B5EF4-FFF2-40B4-BE49-F238E27FC236}">
                  <a16:creationId xmlns:a16="http://schemas.microsoft.com/office/drawing/2014/main" id="{4B80707B-AFC0-45E5-A70A-8C771C178AB8}"/>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51576" y="1573754"/>
              <a:ext cx="270455" cy="284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TextBox 88">
              <a:extLst>
                <a:ext uri="{FF2B5EF4-FFF2-40B4-BE49-F238E27FC236}">
                  <a16:creationId xmlns:a16="http://schemas.microsoft.com/office/drawing/2014/main" id="{1B9CEAE9-D795-4EFE-8FF5-31DD6891C269}"/>
                </a:ext>
              </a:extLst>
            </p:cNvPr>
            <p:cNvSpPr txBox="1"/>
            <p:nvPr/>
          </p:nvSpPr>
          <p:spPr>
            <a:xfrm>
              <a:off x="10695628" y="5028578"/>
              <a:ext cx="1288901" cy="469846"/>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Amazon Polly</a:t>
              </a:r>
            </a:p>
          </p:txBody>
        </p:sp>
        <p:pic>
          <p:nvPicPr>
            <p:cNvPr id="90" name="Graphic 8" descr="Amazon Polly">
              <a:extLst>
                <a:ext uri="{FF2B5EF4-FFF2-40B4-BE49-F238E27FC236}">
                  <a16:creationId xmlns:a16="http://schemas.microsoft.com/office/drawing/2014/main" id="{06C784A7-E895-4123-A9B3-3AB11A7CCE2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152841" y="4580320"/>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Graphic 7" descr="AWS X-Ray">
              <a:extLst>
                <a:ext uri="{FF2B5EF4-FFF2-40B4-BE49-F238E27FC236}">
                  <a16:creationId xmlns:a16="http://schemas.microsoft.com/office/drawing/2014/main" id="{769238BA-B8A4-4991-8230-FA2712267DE8}"/>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70968" y="5580810"/>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TextBox 9">
              <a:extLst>
                <a:ext uri="{FF2B5EF4-FFF2-40B4-BE49-F238E27FC236}">
                  <a16:creationId xmlns:a16="http://schemas.microsoft.com/office/drawing/2014/main" id="{721DA6A7-6A34-4A1B-853A-C4B334511742}"/>
                </a:ext>
              </a:extLst>
            </p:cNvPr>
            <p:cNvSpPr txBox="1">
              <a:spLocks noChangeArrowheads="1"/>
            </p:cNvSpPr>
            <p:nvPr/>
          </p:nvSpPr>
          <p:spPr bwMode="auto">
            <a:xfrm>
              <a:off x="7539568" y="6006900"/>
              <a:ext cx="18372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X-Ray</a:t>
              </a:r>
            </a:p>
          </p:txBody>
        </p:sp>
        <p:sp>
          <p:nvSpPr>
            <p:cNvPr id="93" name="TextBox 92" descr="Lambda Dictate Function">
              <a:extLst>
                <a:ext uri="{FF2B5EF4-FFF2-40B4-BE49-F238E27FC236}">
                  <a16:creationId xmlns:a16="http://schemas.microsoft.com/office/drawing/2014/main" id="{1434663F-0593-4E5B-862C-DCA41D493CC7}"/>
                </a:ext>
              </a:extLst>
            </p:cNvPr>
            <p:cNvSpPr txBox="1"/>
            <p:nvPr/>
          </p:nvSpPr>
          <p:spPr>
            <a:xfrm>
              <a:off x="8618636" y="5098712"/>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Dictate</a:t>
              </a:r>
            </a:p>
          </p:txBody>
        </p:sp>
        <p:pic>
          <p:nvPicPr>
            <p:cNvPr id="94" name="Graphic 42">
              <a:extLst>
                <a:ext uri="{FF2B5EF4-FFF2-40B4-BE49-F238E27FC236}">
                  <a16:creationId xmlns:a16="http://schemas.microsoft.com/office/drawing/2014/main" id="{0CD11CB4-096A-4787-8308-C6158B978AFF}"/>
                </a:ext>
              </a:extLst>
            </p:cNvPr>
            <p:cNvPicPr>
              <a:picLocks noChangeAspect="1"/>
            </p:cNvPicPr>
            <p:nvPr/>
          </p:nvPicPr>
          <p:blipFill>
            <a:blip r:embed="rId7"/>
            <a:stretch>
              <a:fillRect/>
            </a:stretch>
          </p:blipFill>
          <p:spPr>
            <a:xfrm>
              <a:off x="8857501" y="4586963"/>
              <a:ext cx="457200" cy="457200"/>
            </a:xfrm>
            <a:prstGeom prst="rect">
              <a:avLst/>
            </a:prstGeom>
          </p:spPr>
        </p:pic>
        <p:pic>
          <p:nvPicPr>
            <p:cNvPr id="95" name="Picture 94" descr="AWS SAM&#10;">
              <a:extLst>
                <a:ext uri="{FF2B5EF4-FFF2-40B4-BE49-F238E27FC236}">
                  <a16:creationId xmlns:a16="http://schemas.microsoft.com/office/drawing/2014/main" id="{61195406-88AC-4043-8DC4-1A355A51538A}"/>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165089" y="1715937"/>
              <a:ext cx="499359" cy="747038"/>
            </a:xfrm>
            <a:prstGeom prst="rect">
              <a:avLst/>
            </a:prstGeom>
          </p:spPr>
        </p:pic>
        <p:cxnSp>
          <p:nvCxnSpPr>
            <p:cNvPr id="96" name="Elbow Connector 77">
              <a:extLst>
                <a:ext uri="{FF2B5EF4-FFF2-40B4-BE49-F238E27FC236}">
                  <a16:creationId xmlns:a16="http://schemas.microsoft.com/office/drawing/2014/main" id="{9EBAC454-F51E-46BD-96D8-28A1AB061DBC}"/>
                </a:ext>
              </a:extLst>
            </p:cNvPr>
            <p:cNvCxnSpPr>
              <a:cxnSpLocks/>
              <a:stCxn id="78" idx="3"/>
              <a:endCxn id="79" idx="1"/>
            </p:cNvCxnSpPr>
            <p:nvPr/>
          </p:nvCxnSpPr>
          <p:spPr>
            <a:xfrm>
              <a:off x="9314701" y="2618716"/>
              <a:ext cx="1127151" cy="739075"/>
            </a:xfrm>
            <a:prstGeom prst="bentConnector3">
              <a:avLst>
                <a:gd name="adj1" fmla="val 50000"/>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97" name="Elbow Connector 76">
              <a:extLst>
                <a:ext uri="{FF2B5EF4-FFF2-40B4-BE49-F238E27FC236}">
                  <a16:creationId xmlns:a16="http://schemas.microsoft.com/office/drawing/2014/main" id="{A86DFCC2-9C9D-48B2-A870-5B72116B18D6}"/>
                </a:ext>
              </a:extLst>
            </p:cNvPr>
            <p:cNvCxnSpPr>
              <a:cxnSpLocks/>
              <a:endCxn id="90" idx="1"/>
            </p:cNvCxnSpPr>
            <p:nvPr/>
          </p:nvCxnSpPr>
          <p:spPr>
            <a:xfrm flipV="1">
              <a:off x="9376845" y="4808920"/>
              <a:ext cx="1775996" cy="153116"/>
            </a:xfrm>
            <a:prstGeom prst="bentConnector3">
              <a:avLst>
                <a:gd name="adj1" fmla="val 78832"/>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98" name="Freeform 88">
              <a:extLst>
                <a:ext uri="{FF2B5EF4-FFF2-40B4-BE49-F238E27FC236}">
                  <a16:creationId xmlns:a16="http://schemas.microsoft.com/office/drawing/2014/main" id="{3EFEF42A-8964-451B-B8DF-F93EE704B424}"/>
                </a:ext>
              </a:extLst>
            </p:cNvPr>
            <p:cNvSpPr/>
            <p:nvPr/>
          </p:nvSpPr>
          <p:spPr>
            <a:xfrm rot="10800000">
              <a:off x="5688133" y="2648073"/>
              <a:ext cx="806285" cy="14409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tx2"/>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9" name="Left Brace 98">
              <a:extLst>
                <a:ext uri="{FF2B5EF4-FFF2-40B4-BE49-F238E27FC236}">
                  <a16:creationId xmlns:a16="http://schemas.microsoft.com/office/drawing/2014/main" id="{48B538EB-EE19-43E0-BE43-A49A1F58401D}"/>
                </a:ext>
              </a:extLst>
            </p:cNvPr>
            <p:cNvSpPr/>
            <p:nvPr/>
          </p:nvSpPr>
          <p:spPr>
            <a:xfrm rot="16200000">
              <a:off x="7587481" y="1207741"/>
              <a:ext cx="269841" cy="8442517"/>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0" name="Elbow Connector 264">
              <a:extLst>
                <a:ext uri="{FF2B5EF4-FFF2-40B4-BE49-F238E27FC236}">
                  <a16:creationId xmlns:a16="http://schemas.microsoft.com/office/drawing/2014/main" id="{84343A51-EDE5-4E3C-89A4-405FB5A19FB5}"/>
                </a:ext>
              </a:extLst>
            </p:cNvPr>
            <p:cNvCxnSpPr>
              <a:cxnSpLocks/>
              <a:endCxn id="62" idx="2"/>
            </p:cNvCxnSpPr>
            <p:nvPr/>
          </p:nvCxnSpPr>
          <p:spPr>
            <a:xfrm rot="10800000">
              <a:off x="6877407" y="4777136"/>
              <a:ext cx="1970753" cy="184899"/>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01" name="TextBox 9">
              <a:extLst>
                <a:ext uri="{FF2B5EF4-FFF2-40B4-BE49-F238E27FC236}">
                  <a16:creationId xmlns:a16="http://schemas.microsoft.com/office/drawing/2014/main" id="{E4A33364-D314-47FB-BCAC-340D7C9ACED3}"/>
                </a:ext>
              </a:extLst>
            </p:cNvPr>
            <p:cNvSpPr txBox="1">
              <a:spLocks noChangeArrowheads="1"/>
            </p:cNvSpPr>
            <p:nvPr/>
          </p:nvSpPr>
          <p:spPr bwMode="auto">
            <a:xfrm>
              <a:off x="10936368" y="2484848"/>
              <a:ext cx="956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SAM</a:t>
              </a:r>
            </a:p>
          </p:txBody>
        </p:sp>
        <p:cxnSp>
          <p:nvCxnSpPr>
            <p:cNvPr id="102" name="Elbow Connector 65">
              <a:extLst>
                <a:ext uri="{FF2B5EF4-FFF2-40B4-BE49-F238E27FC236}">
                  <a16:creationId xmlns:a16="http://schemas.microsoft.com/office/drawing/2014/main" id="{A16694EF-4436-4893-ADEF-56F86363C557}"/>
                </a:ext>
              </a:extLst>
            </p:cNvPr>
            <p:cNvCxnSpPr>
              <a:cxnSpLocks/>
              <a:stCxn id="78" idx="1"/>
              <a:endCxn id="85" idx="3"/>
            </p:cNvCxnSpPr>
            <p:nvPr/>
          </p:nvCxnSpPr>
          <p:spPr>
            <a:xfrm rot="10800000" flipV="1">
              <a:off x="7958427" y="2618715"/>
              <a:ext cx="899074" cy="739075"/>
            </a:xfrm>
            <a:prstGeom prst="bentConnector3">
              <a:avLst>
                <a:gd name="adj1" fmla="val 50000"/>
              </a:avLst>
            </a:prstGeom>
            <a:ln w="12700">
              <a:solidFill>
                <a:srgbClr val="232F3E"/>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103" name="Graphic 17" descr="Amazon CloudWatch">
              <a:extLst>
                <a:ext uri="{FF2B5EF4-FFF2-40B4-BE49-F238E27FC236}">
                  <a16:creationId xmlns:a16="http://schemas.microsoft.com/office/drawing/2014/main" id="{62636E84-AE1C-45B2-8F07-0430702A040D}"/>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543978" y="558081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 name="TextBox 9">
              <a:extLst>
                <a:ext uri="{FF2B5EF4-FFF2-40B4-BE49-F238E27FC236}">
                  <a16:creationId xmlns:a16="http://schemas.microsoft.com/office/drawing/2014/main" id="{763E58B7-BE76-48EA-B7BE-3EDF22E9919E}"/>
                </a:ext>
              </a:extLst>
            </p:cNvPr>
            <p:cNvSpPr txBox="1">
              <a:spLocks noChangeArrowheads="1"/>
            </p:cNvSpPr>
            <p:nvPr/>
          </p:nvSpPr>
          <p:spPr bwMode="auto">
            <a:xfrm>
              <a:off x="5705265" y="6006900"/>
              <a:ext cx="21871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CloudWatch</a:t>
              </a:r>
            </a:p>
          </p:txBody>
        </p:sp>
        <p:cxnSp>
          <p:nvCxnSpPr>
            <p:cNvPr id="105" name="Straight Arrow Connector 104">
              <a:extLst>
                <a:ext uri="{FF2B5EF4-FFF2-40B4-BE49-F238E27FC236}">
                  <a16:creationId xmlns:a16="http://schemas.microsoft.com/office/drawing/2014/main" id="{FB3F81A9-1B37-42FB-8F39-1B4ADEE8E3BE}"/>
                </a:ext>
              </a:extLst>
            </p:cNvPr>
            <p:cNvCxnSpPr>
              <a:cxnSpLocks/>
              <a:stCxn id="85" idx="3"/>
              <a:endCxn id="74" idx="1"/>
            </p:cNvCxnSpPr>
            <p:nvPr/>
          </p:nvCxnSpPr>
          <p:spPr>
            <a:xfrm>
              <a:off x="7958427" y="3357791"/>
              <a:ext cx="899074" cy="0"/>
            </a:xfrm>
            <a:prstGeom prst="straightConnector1">
              <a:avLst/>
            </a:prstGeom>
            <a:ln w="12700">
              <a:solidFill>
                <a:srgbClr val="232F3E"/>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FA9A44D-6C74-4DC7-87B2-A3A03E204793}"/>
                </a:ext>
              </a:extLst>
            </p:cNvPr>
            <p:cNvCxnSpPr>
              <a:cxnSpLocks/>
              <a:stCxn id="74" idx="3"/>
              <a:endCxn id="79" idx="1"/>
            </p:cNvCxnSpPr>
            <p:nvPr/>
          </p:nvCxnSpPr>
          <p:spPr>
            <a:xfrm>
              <a:off x="9314701" y="3357791"/>
              <a:ext cx="1127151"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A5C25074-3C0F-4A77-ABDF-02410BDCD475}"/>
                </a:ext>
              </a:extLst>
            </p:cNvPr>
            <p:cNvCxnSpPr>
              <a:cxnSpLocks/>
            </p:cNvCxnSpPr>
            <p:nvPr/>
          </p:nvCxnSpPr>
          <p:spPr>
            <a:xfrm>
              <a:off x="3092019" y="3371911"/>
              <a:ext cx="2602773" cy="0"/>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08" name="Elbow Connector 109">
              <a:extLst>
                <a:ext uri="{FF2B5EF4-FFF2-40B4-BE49-F238E27FC236}">
                  <a16:creationId xmlns:a16="http://schemas.microsoft.com/office/drawing/2014/main" id="{812858B0-C12E-4E8F-89F9-073D8EE56B2E}"/>
                </a:ext>
              </a:extLst>
            </p:cNvPr>
            <p:cNvCxnSpPr>
              <a:cxnSpLocks/>
            </p:cNvCxnSpPr>
            <p:nvPr/>
          </p:nvCxnSpPr>
          <p:spPr>
            <a:xfrm rot="16200000" flipH="1">
              <a:off x="6940748" y="2340112"/>
              <a:ext cx="739075" cy="839082"/>
            </a:xfrm>
            <a:prstGeom prst="bentConnector3">
              <a:avLst>
                <a:gd name="adj1" fmla="val -30931"/>
              </a:avLst>
            </a:prstGeom>
            <a:ln w="12700">
              <a:solidFill>
                <a:schemeClr val="tx2"/>
              </a:solidFill>
              <a:prstDash val="dash"/>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E20B9477-4DD2-4E25-80F1-A012E4EE3C0B}"/>
                </a:ext>
              </a:extLst>
            </p:cNvPr>
            <p:cNvSpPr txBox="1"/>
            <p:nvPr/>
          </p:nvSpPr>
          <p:spPr>
            <a:xfrm>
              <a:off x="6762529" y="1658054"/>
              <a:ext cx="1124342" cy="50945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Application</a:t>
              </a:r>
              <a:br>
                <a:rPr lang="en-US" sz="1600" dirty="0">
                  <a:solidFill>
                    <a:srgbClr val="000000"/>
                  </a:solidFill>
                  <a:ea typeface="Amazon Ember Light" panose="020B0403020204020204" pitchFamily="34" charset="0"/>
                  <a:cs typeface="Amazon Ember Light" panose="020B0403020204020204" pitchFamily="34" charset="0"/>
                </a:rPr>
              </a:br>
              <a:r>
                <a:rPr lang="en-US" sz="1600" dirty="0">
                  <a:solidFill>
                    <a:srgbClr val="000000"/>
                  </a:solidFill>
                  <a:ea typeface="Amazon Ember Light" panose="020B0403020204020204" pitchFamily="34" charset="0"/>
                  <a:cs typeface="Amazon Ember Light" panose="020B0403020204020204" pitchFamily="34" charset="0"/>
                </a:rPr>
                <a:t>API calls</a:t>
              </a:r>
            </a:p>
          </p:txBody>
        </p:sp>
        <p:cxnSp>
          <p:nvCxnSpPr>
            <p:cNvPr id="110" name="Elbow Connector 60">
              <a:extLst>
                <a:ext uri="{FF2B5EF4-FFF2-40B4-BE49-F238E27FC236}">
                  <a16:creationId xmlns:a16="http://schemas.microsoft.com/office/drawing/2014/main" id="{D7ED85F2-A7A4-46AA-9934-D2E34631E011}"/>
                </a:ext>
              </a:extLst>
            </p:cNvPr>
            <p:cNvCxnSpPr>
              <a:cxnSpLocks/>
            </p:cNvCxnSpPr>
            <p:nvPr/>
          </p:nvCxnSpPr>
          <p:spPr>
            <a:xfrm rot="10800000">
              <a:off x="2923885" y="3966514"/>
              <a:ext cx="1438460" cy="588797"/>
            </a:xfrm>
            <a:prstGeom prst="bentConnector2">
              <a:avLst/>
            </a:prstGeom>
            <a:ln w="12700">
              <a:solidFill>
                <a:srgbClr val="232F3E"/>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243396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lide Number Placeholder 102"/>
          <p:cNvSpPr>
            <a:spLocks noGrp="1"/>
          </p:cNvSpPr>
          <p:nvPr>
            <p:ph type="sldNum" sz="quarter" idx="20"/>
          </p:nvPr>
        </p:nvSpPr>
        <p:spPr/>
        <p:txBody>
          <a:bodyPr/>
          <a:lstStyle/>
          <a:p>
            <a:fld id="{989D9560-4C13-4692-9687-98ECDD2D9552}" type="slidenum">
              <a:rPr lang="en-US" smtClean="0"/>
              <a:t>6</a:t>
            </a:fld>
            <a:endParaRPr lang="en-US" dirty="0"/>
          </a:p>
        </p:txBody>
      </p:sp>
      <p:sp>
        <p:nvSpPr>
          <p:cNvPr id="2" name="Title 1"/>
          <p:cNvSpPr>
            <a:spLocks noGrp="1"/>
          </p:cNvSpPr>
          <p:nvPr>
            <p:ph type="title"/>
          </p:nvPr>
        </p:nvSpPr>
        <p:spPr/>
        <p:txBody>
          <a:bodyPr/>
          <a:lstStyle/>
          <a:p>
            <a:r>
              <a:rPr lang="en-US" dirty="0"/>
              <a:t>Developer tools</a:t>
            </a:r>
          </a:p>
        </p:txBody>
      </p:sp>
      <p:grpSp>
        <p:nvGrpSpPr>
          <p:cNvPr id="8" name="justGraphic">
            <a:extLst>
              <a:ext uri="{FF2B5EF4-FFF2-40B4-BE49-F238E27FC236}">
                <a16:creationId xmlns:a16="http://schemas.microsoft.com/office/drawing/2014/main" id="{C3815A6D-2532-4AEE-8013-97EB0F73DFB2}"/>
              </a:ext>
              <a:ext uri="{C183D7F6-B498-43B3-948B-1728B52AA6E4}">
                <adec:decorative xmlns:adec="http://schemas.microsoft.com/office/drawing/2017/decorative" val="1"/>
              </a:ext>
            </a:extLst>
          </p:cNvPr>
          <p:cNvGrpSpPr/>
          <p:nvPr/>
        </p:nvGrpSpPr>
        <p:grpSpPr>
          <a:xfrm>
            <a:off x="3488073" y="1626855"/>
            <a:ext cx="8405095" cy="4718599"/>
            <a:chOff x="3488073" y="1626855"/>
            <a:chExt cx="8405095" cy="4718599"/>
          </a:xfrm>
        </p:grpSpPr>
        <p:sp>
          <p:nvSpPr>
            <p:cNvPr id="68" name="TextBox 67">
              <a:extLst>
                <a:ext uri="{FF2B5EF4-FFF2-40B4-BE49-F238E27FC236}">
                  <a16:creationId xmlns:a16="http://schemas.microsoft.com/office/drawing/2014/main" id="{7B360DC5-63E7-4A18-9596-6B594754F812}"/>
                </a:ext>
              </a:extLst>
            </p:cNvPr>
            <p:cNvSpPr txBox="1"/>
            <p:nvPr/>
          </p:nvSpPr>
          <p:spPr>
            <a:xfrm>
              <a:off x="6428589" y="3004856"/>
              <a:ext cx="955959" cy="308419"/>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Website hosting</a:t>
              </a:r>
            </a:p>
          </p:txBody>
        </p:sp>
        <p:sp>
          <p:nvSpPr>
            <p:cNvPr id="69" name="TextBox 68">
              <a:extLst>
                <a:ext uri="{FF2B5EF4-FFF2-40B4-BE49-F238E27FC236}">
                  <a16:creationId xmlns:a16="http://schemas.microsoft.com/office/drawing/2014/main" id="{BE1E8CA3-911E-42ED-8B43-A46414A38421}"/>
                </a:ext>
              </a:extLst>
            </p:cNvPr>
            <p:cNvSpPr txBox="1"/>
            <p:nvPr/>
          </p:nvSpPr>
          <p:spPr>
            <a:xfrm>
              <a:off x="6399426" y="4305620"/>
              <a:ext cx="955959" cy="471515"/>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MP3 hosting</a:t>
              </a:r>
            </a:p>
          </p:txBody>
        </p:sp>
        <p:pic>
          <p:nvPicPr>
            <p:cNvPr id="70" name="Graphic 68">
              <a:extLst>
                <a:ext uri="{FF2B5EF4-FFF2-40B4-BE49-F238E27FC236}">
                  <a16:creationId xmlns:a16="http://schemas.microsoft.com/office/drawing/2014/main" id="{16DC68BD-63AC-4CC7-B711-6858AF6BC74D}"/>
                </a:ext>
              </a:extLst>
            </p:cNvPr>
            <p:cNvPicPr>
              <a:picLocks noChangeAspect="1"/>
            </p:cNvPicPr>
            <p:nvPr/>
          </p:nvPicPr>
          <p:blipFill>
            <a:blip r:embed="rId4"/>
            <a:stretch>
              <a:fillRect/>
            </a:stretch>
          </p:blipFill>
          <p:spPr>
            <a:xfrm>
              <a:off x="6662145" y="2390116"/>
              <a:ext cx="457200" cy="457200"/>
            </a:xfrm>
            <a:prstGeom prst="rect">
              <a:avLst/>
            </a:prstGeom>
          </p:spPr>
        </p:pic>
        <p:pic>
          <p:nvPicPr>
            <p:cNvPr id="71" name="Graphic 68">
              <a:extLst>
                <a:ext uri="{FF2B5EF4-FFF2-40B4-BE49-F238E27FC236}">
                  <a16:creationId xmlns:a16="http://schemas.microsoft.com/office/drawing/2014/main" id="{024E2B7F-114D-4BEC-8A69-94C31BD86F6B}"/>
                </a:ext>
              </a:extLst>
            </p:cNvPr>
            <p:cNvPicPr>
              <a:picLocks noChangeAspect="1"/>
            </p:cNvPicPr>
            <p:nvPr/>
          </p:nvPicPr>
          <p:blipFill>
            <a:blip r:embed="rId4"/>
            <a:stretch>
              <a:fillRect/>
            </a:stretch>
          </p:blipFill>
          <p:spPr>
            <a:xfrm>
              <a:off x="6662145" y="3860417"/>
              <a:ext cx="457200" cy="457200"/>
            </a:xfrm>
            <a:prstGeom prst="rect">
              <a:avLst/>
            </a:prstGeom>
          </p:spPr>
        </p:pic>
        <p:sp>
          <p:nvSpPr>
            <p:cNvPr id="72" name="TextBox 71">
              <a:extLst>
                <a:ext uri="{FF2B5EF4-FFF2-40B4-BE49-F238E27FC236}">
                  <a16:creationId xmlns:a16="http://schemas.microsoft.com/office/drawing/2014/main" id="{68823FF8-34DA-49E3-A208-3482D4B48355}"/>
                </a:ext>
              </a:extLst>
            </p:cNvPr>
            <p:cNvSpPr txBox="1"/>
            <p:nvPr/>
          </p:nvSpPr>
          <p:spPr>
            <a:xfrm>
              <a:off x="4324440" y="1953516"/>
              <a:ext cx="1991223" cy="310987"/>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Application API calls</a:t>
              </a:r>
            </a:p>
          </p:txBody>
        </p:sp>
        <p:cxnSp>
          <p:nvCxnSpPr>
            <p:cNvPr id="73" name="Elbow Connector 58">
              <a:extLst>
                <a:ext uri="{FF2B5EF4-FFF2-40B4-BE49-F238E27FC236}">
                  <a16:creationId xmlns:a16="http://schemas.microsoft.com/office/drawing/2014/main" id="{87C07C63-3C20-45CA-9122-3B407BC04865}"/>
                </a:ext>
              </a:extLst>
            </p:cNvPr>
            <p:cNvCxnSpPr>
              <a:cxnSpLocks/>
              <a:stCxn id="85" idx="1"/>
              <a:endCxn id="94" idx="3"/>
            </p:cNvCxnSpPr>
            <p:nvPr/>
          </p:nvCxnSpPr>
          <p:spPr>
            <a:xfrm rot="10800000">
              <a:off x="7958427" y="3357791"/>
              <a:ext cx="899074" cy="731226"/>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D14DECB2-EDFA-4A1C-8C3F-AEE5A5A47969}"/>
                </a:ext>
              </a:extLst>
            </p:cNvPr>
            <p:cNvCxnSpPr>
              <a:cxnSpLocks/>
              <a:stCxn id="105" idx="1"/>
              <a:endCxn id="95" idx="2"/>
            </p:cNvCxnSpPr>
            <p:nvPr/>
          </p:nvCxnSpPr>
          <p:spPr>
            <a:xfrm rot="10800000">
              <a:off x="7729827" y="4152441"/>
              <a:ext cx="1127674" cy="663123"/>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5" name="Elbow Connector 79">
              <a:extLst>
                <a:ext uri="{FF2B5EF4-FFF2-40B4-BE49-F238E27FC236}">
                  <a16:creationId xmlns:a16="http://schemas.microsoft.com/office/drawing/2014/main" id="{C310D941-667E-415A-9F76-E9A393CEC1C0}"/>
                </a:ext>
              </a:extLst>
            </p:cNvPr>
            <p:cNvCxnSpPr>
              <a:cxnSpLocks/>
              <a:stCxn id="81" idx="1"/>
            </p:cNvCxnSpPr>
            <p:nvPr/>
          </p:nvCxnSpPr>
          <p:spPr>
            <a:xfrm rot="10800000" flipV="1">
              <a:off x="7852411" y="1855455"/>
              <a:ext cx="1005091" cy="1273736"/>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6" name="Elbow Connector 76">
              <a:extLst>
                <a:ext uri="{FF2B5EF4-FFF2-40B4-BE49-F238E27FC236}">
                  <a16:creationId xmlns:a16="http://schemas.microsoft.com/office/drawing/2014/main" id="{3A745F4B-12CD-4631-B7A3-ABC98F53FEC2}"/>
                </a:ext>
              </a:extLst>
            </p:cNvPr>
            <p:cNvCxnSpPr>
              <a:cxnSpLocks/>
              <a:stCxn id="105" idx="3"/>
              <a:endCxn id="89" idx="2"/>
            </p:cNvCxnSpPr>
            <p:nvPr/>
          </p:nvCxnSpPr>
          <p:spPr>
            <a:xfrm flipV="1">
              <a:off x="9314701" y="3810012"/>
              <a:ext cx="1314390" cy="1005551"/>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7" name="Elbow Connector 97">
              <a:extLst>
                <a:ext uri="{FF2B5EF4-FFF2-40B4-BE49-F238E27FC236}">
                  <a16:creationId xmlns:a16="http://schemas.microsoft.com/office/drawing/2014/main" id="{06690F6D-3C60-47CC-93A1-4545CF495A4B}"/>
                </a:ext>
              </a:extLst>
            </p:cNvPr>
            <p:cNvCxnSpPr>
              <a:cxnSpLocks/>
              <a:stCxn id="85" idx="3"/>
              <a:endCxn id="88" idx="1"/>
            </p:cNvCxnSpPr>
            <p:nvPr/>
          </p:nvCxnSpPr>
          <p:spPr>
            <a:xfrm flipV="1">
              <a:off x="9314701" y="3357791"/>
              <a:ext cx="1127151" cy="731226"/>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8" name="Elbow Connector 98">
              <a:extLst>
                <a:ext uri="{FF2B5EF4-FFF2-40B4-BE49-F238E27FC236}">
                  <a16:creationId xmlns:a16="http://schemas.microsoft.com/office/drawing/2014/main" id="{B2351EE0-51AB-40FE-81B8-7334F97FC9A9}"/>
                </a:ext>
              </a:extLst>
            </p:cNvPr>
            <p:cNvCxnSpPr>
              <a:cxnSpLocks/>
              <a:stCxn id="81" idx="3"/>
              <a:endCxn id="88" idx="0"/>
            </p:cNvCxnSpPr>
            <p:nvPr/>
          </p:nvCxnSpPr>
          <p:spPr>
            <a:xfrm>
              <a:off x="9314701" y="1855455"/>
              <a:ext cx="1355751" cy="1273736"/>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66838DFF-317C-40B6-BCDC-E3DC323C3062}"/>
                </a:ext>
              </a:extLst>
            </p:cNvPr>
            <p:cNvSpPr txBox="1"/>
            <p:nvPr/>
          </p:nvSpPr>
          <p:spPr>
            <a:xfrm>
              <a:off x="8575429" y="2146437"/>
              <a:ext cx="1042375" cy="339042"/>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List</a:t>
              </a:r>
            </a:p>
          </p:txBody>
        </p:sp>
        <p:pic>
          <p:nvPicPr>
            <p:cNvPr id="81" name="Graphic 42">
              <a:extLst>
                <a:ext uri="{FF2B5EF4-FFF2-40B4-BE49-F238E27FC236}">
                  <a16:creationId xmlns:a16="http://schemas.microsoft.com/office/drawing/2014/main" id="{A8428AB1-D6EC-4580-9737-9EF141ABA528}"/>
                </a:ext>
              </a:extLst>
            </p:cNvPr>
            <p:cNvPicPr>
              <a:picLocks noChangeAspect="1"/>
            </p:cNvPicPr>
            <p:nvPr/>
          </p:nvPicPr>
          <p:blipFill>
            <a:blip r:embed="rId5"/>
            <a:stretch>
              <a:fillRect/>
            </a:stretch>
          </p:blipFill>
          <p:spPr>
            <a:xfrm>
              <a:off x="8857501" y="1626855"/>
              <a:ext cx="457200" cy="457200"/>
            </a:xfrm>
            <a:prstGeom prst="rect">
              <a:avLst/>
            </a:prstGeom>
          </p:spPr>
        </p:pic>
        <p:sp>
          <p:nvSpPr>
            <p:cNvPr id="82" name="TextBox 81">
              <a:extLst>
                <a:ext uri="{FF2B5EF4-FFF2-40B4-BE49-F238E27FC236}">
                  <a16:creationId xmlns:a16="http://schemas.microsoft.com/office/drawing/2014/main" id="{E54FA703-C687-4BD4-B25A-B3AFECCADC8F}"/>
                </a:ext>
              </a:extLst>
            </p:cNvPr>
            <p:cNvSpPr txBox="1"/>
            <p:nvPr/>
          </p:nvSpPr>
          <p:spPr>
            <a:xfrm>
              <a:off x="8618637" y="3645619"/>
              <a:ext cx="955959" cy="308419"/>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Search</a:t>
              </a:r>
            </a:p>
          </p:txBody>
        </p:sp>
        <p:pic>
          <p:nvPicPr>
            <p:cNvPr id="83" name="Graphic 42">
              <a:extLst>
                <a:ext uri="{FF2B5EF4-FFF2-40B4-BE49-F238E27FC236}">
                  <a16:creationId xmlns:a16="http://schemas.microsoft.com/office/drawing/2014/main" id="{DBD63E0C-8BC7-4AAF-B284-D0B0D184780A}"/>
                </a:ext>
              </a:extLst>
            </p:cNvPr>
            <p:cNvPicPr>
              <a:picLocks noChangeAspect="1"/>
            </p:cNvPicPr>
            <p:nvPr/>
          </p:nvPicPr>
          <p:blipFill>
            <a:blip r:embed="rId5"/>
            <a:stretch>
              <a:fillRect/>
            </a:stretch>
          </p:blipFill>
          <p:spPr>
            <a:xfrm>
              <a:off x="8857501" y="3129191"/>
              <a:ext cx="457200" cy="457200"/>
            </a:xfrm>
            <a:prstGeom prst="rect">
              <a:avLst/>
            </a:prstGeom>
          </p:spPr>
        </p:pic>
        <p:sp>
          <p:nvSpPr>
            <p:cNvPr id="84" name="TextBox 83">
              <a:extLst>
                <a:ext uri="{FF2B5EF4-FFF2-40B4-BE49-F238E27FC236}">
                  <a16:creationId xmlns:a16="http://schemas.microsoft.com/office/drawing/2014/main" id="{41A5941D-0A8F-41AA-BB05-462F713D54A8}"/>
                </a:ext>
              </a:extLst>
            </p:cNvPr>
            <p:cNvSpPr txBox="1"/>
            <p:nvPr/>
          </p:nvSpPr>
          <p:spPr>
            <a:xfrm>
              <a:off x="8618637" y="4372166"/>
              <a:ext cx="955959" cy="308419"/>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Delete</a:t>
              </a:r>
            </a:p>
          </p:txBody>
        </p:sp>
        <p:pic>
          <p:nvPicPr>
            <p:cNvPr id="85" name="Graphic 42">
              <a:extLst>
                <a:ext uri="{FF2B5EF4-FFF2-40B4-BE49-F238E27FC236}">
                  <a16:creationId xmlns:a16="http://schemas.microsoft.com/office/drawing/2014/main" id="{2043E59B-8FCF-4C92-B1D0-67DFB5F949D5}"/>
                </a:ext>
              </a:extLst>
            </p:cNvPr>
            <p:cNvPicPr>
              <a:picLocks noChangeAspect="1"/>
            </p:cNvPicPr>
            <p:nvPr/>
          </p:nvPicPr>
          <p:blipFill>
            <a:blip r:embed="rId5"/>
            <a:stretch>
              <a:fillRect/>
            </a:stretch>
          </p:blipFill>
          <p:spPr>
            <a:xfrm>
              <a:off x="8857501" y="3860417"/>
              <a:ext cx="457200" cy="457200"/>
            </a:xfrm>
            <a:prstGeom prst="rect">
              <a:avLst/>
            </a:prstGeom>
          </p:spPr>
        </p:pic>
        <p:sp>
          <p:nvSpPr>
            <p:cNvPr id="86" name="TextBox 85">
              <a:extLst>
                <a:ext uri="{FF2B5EF4-FFF2-40B4-BE49-F238E27FC236}">
                  <a16:creationId xmlns:a16="http://schemas.microsoft.com/office/drawing/2014/main" id="{524D2ED8-79A8-46BB-AC90-00034C19FE9B}"/>
                </a:ext>
              </a:extLst>
            </p:cNvPr>
            <p:cNvSpPr txBox="1"/>
            <p:nvPr/>
          </p:nvSpPr>
          <p:spPr>
            <a:xfrm>
              <a:off x="8403401" y="2913249"/>
              <a:ext cx="1386428" cy="309562"/>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Create/Update</a:t>
              </a:r>
            </a:p>
          </p:txBody>
        </p:sp>
        <p:pic>
          <p:nvPicPr>
            <p:cNvPr id="87" name="Graphic 42">
              <a:extLst>
                <a:ext uri="{FF2B5EF4-FFF2-40B4-BE49-F238E27FC236}">
                  <a16:creationId xmlns:a16="http://schemas.microsoft.com/office/drawing/2014/main" id="{CBB9100A-0F9A-4DA0-8426-465E9ABCBD0C}"/>
                </a:ext>
              </a:extLst>
            </p:cNvPr>
            <p:cNvPicPr>
              <a:picLocks noChangeAspect="1"/>
            </p:cNvPicPr>
            <p:nvPr/>
          </p:nvPicPr>
          <p:blipFill>
            <a:blip r:embed="rId5"/>
            <a:stretch>
              <a:fillRect/>
            </a:stretch>
          </p:blipFill>
          <p:spPr>
            <a:xfrm>
              <a:off x="8857501" y="2390116"/>
              <a:ext cx="457200" cy="457200"/>
            </a:xfrm>
            <a:prstGeom prst="rect">
              <a:avLst/>
            </a:prstGeom>
          </p:spPr>
        </p:pic>
        <p:pic>
          <p:nvPicPr>
            <p:cNvPr id="88" name="Graphic 45">
              <a:extLst>
                <a:ext uri="{FF2B5EF4-FFF2-40B4-BE49-F238E27FC236}">
                  <a16:creationId xmlns:a16="http://schemas.microsoft.com/office/drawing/2014/main" id="{492B2F79-DB65-48E2-BB2B-0AE641DFD9AB}"/>
                </a:ext>
              </a:extLst>
            </p:cNvPr>
            <p:cNvPicPr>
              <a:picLocks noChangeAspect="1"/>
            </p:cNvPicPr>
            <p:nvPr/>
          </p:nvPicPr>
          <p:blipFill>
            <a:blip r:embed="rId6"/>
            <a:stretch>
              <a:fillRect/>
            </a:stretch>
          </p:blipFill>
          <p:spPr>
            <a:xfrm>
              <a:off x="10441852" y="3129191"/>
              <a:ext cx="457200" cy="457200"/>
            </a:xfrm>
            <a:prstGeom prst="rect">
              <a:avLst/>
            </a:prstGeom>
          </p:spPr>
        </p:pic>
        <p:sp>
          <p:nvSpPr>
            <p:cNvPr id="89" name="TextBox 88">
              <a:extLst>
                <a:ext uri="{FF2B5EF4-FFF2-40B4-BE49-F238E27FC236}">
                  <a16:creationId xmlns:a16="http://schemas.microsoft.com/office/drawing/2014/main" id="{9D109191-85FE-4667-BA2A-3BB1C898FE87}"/>
                </a:ext>
              </a:extLst>
            </p:cNvPr>
            <p:cNvSpPr txBox="1"/>
            <p:nvPr/>
          </p:nvSpPr>
          <p:spPr>
            <a:xfrm>
              <a:off x="9982459" y="3573600"/>
              <a:ext cx="1293264" cy="236412"/>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DynamoDB</a:t>
              </a:r>
            </a:p>
          </p:txBody>
        </p:sp>
        <p:pic>
          <p:nvPicPr>
            <p:cNvPr id="92" name="Graphic 17">
              <a:extLst>
                <a:ext uri="{FF2B5EF4-FFF2-40B4-BE49-F238E27FC236}">
                  <a16:creationId xmlns:a16="http://schemas.microsoft.com/office/drawing/2014/main" id="{29A4B8A3-9C63-104B-986C-E2796ED6BAC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62345" y="4326710"/>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TextBox 11">
              <a:extLst>
                <a:ext uri="{FF2B5EF4-FFF2-40B4-BE49-F238E27FC236}">
                  <a16:creationId xmlns:a16="http://schemas.microsoft.com/office/drawing/2014/main" id="{34759C8A-7F9B-B748-9669-9799EF21C22D}"/>
                </a:ext>
              </a:extLst>
            </p:cNvPr>
            <p:cNvSpPr txBox="1">
              <a:spLocks noChangeArrowheads="1"/>
            </p:cNvSpPr>
            <p:nvPr/>
          </p:nvSpPr>
          <p:spPr bwMode="auto">
            <a:xfrm>
              <a:off x="3834801" y="4729954"/>
              <a:ext cx="1511768" cy="29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Light" panose="020B0403020204020204" pitchFamily="34" charset="0"/>
                  <a:ea typeface="Amazon Ember" panose="020B0603020204020204" pitchFamily="34" charset="0"/>
                  <a:cs typeface="Amazon Ember Light" panose="020B0403020204020204" pitchFamily="34" charset="0"/>
                </a:rPr>
                <a:t>Amazon Cognito</a:t>
              </a:r>
            </a:p>
          </p:txBody>
        </p:sp>
        <p:pic>
          <p:nvPicPr>
            <p:cNvPr id="94" name="Graphic 17">
              <a:extLst>
                <a:ext uri="{FF2B5EF4-FFF2-40B4-BE49-F238E27FC236}">
                  <a16:creationId xmlns:a16="http://schemas.microsoft.com/office/drawing/2014/main" id="{847A7472-D977-624B-9A30-47A44C4FD42F}"/>
                </a:ext>
              </a:extLst>
            </p:cNvPr>
            <p:cNvPicPr>
              <a:picLocks noChangeAspect="1" noChangeArrowheads="1"/>
            </p:cNvPicPr>
            <p:nvPr/>
          </p:nvPicPr>
          <p:blipFill>
            <a:blip r:embed="rId8"/>
            <a:srcRect/>
            <a:stretch/>
          </p:blipFill>
          <p:spPr bwMode="auto">
            <a:xfrm>
              <a:off x="7501227" y="312919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TextBox 9">
              <a:extLst>
                <a:ext uri="{FF2B5EF4-FFF2-40B4-BE49-F238E27FC236}">
                  <a16:creationId xmlns:a16="http://schemas.microsoft.com/office/drawing/2014/main" id="{004BE815-88F2-474B-8554-6940E19F35A1}"/>
                </a:ext>
              </a:extLst>
            </p:cNvPr>
            <p:cNvSpPr txBox="1">
              <a:spLocks noChangeArrowheads="1"/>
            </p:cNvSpPr>
            <p:nvPr/>
          </p:nvSpPr>
          <p:spPr bwMode="auto">
            <a:xfrm>
              <a:off x="7074844" y="3567665"/>
              <a:ext cx="13099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Light" panose="020B0403020204020204" pitchFamily="34" charset="0"/>
                  <a:ea typeface="Amazon Ember" panose="020B0603020204020204" pitchFamily="34" charset="0"/>
                  <a:cs typeface="Amazon Ember Light" panose="020B0403020204020204" pitchFamily="34" charset="0"/>
                </a:rPr>
                <a:t>Amazon API</a:t>
              </a:r>
              <a:br>
                <a:rPr lang="en-US" altLang="en-US" sz="1600" dirty="0">
                  <a:latin typeface="Amazon Ember Light" panose="020B0403020204020204" pitchFamily="34" charset="0"/>
                  <a:ea typeface="Amazon Ember" panose="020B0603020204020204" pitchFamily="34" charset="0"/>
                  <a:cs typeface="Amazon Ember Light" panose="020B0403020204020204" pitchFamily="34" charset="0"/>
                </a:rPr>
              </a:br>
              <a:r>
                <a:rPr lang="en-US" altLang="en-US" sz="1600" dirty="0">
                  <a:latin typeface="Amazon Ember Light" panose="020B0403020204020204" pitchFamily="34" charset="0"/>
                  <a:ea typeface="Amazon Ember" panose="020B0603020204020204" pitchFamily="34" charset="0"/>
                  <a:cs typeface="Amazon Ember Light" panose="020B0403020204020204" pitchFamily="34" charset="0"/>
                </a:rPr>
                <a:t>Gateway</a:t>
              </a:r>
            </a:p>
          </p:txBody>
        </p:sp>
        <p:sp>
          <p:nvSpPr>
            <p:cNvPr id="98" name="TextBox 97">
              <a:extLst>
                <a:ext uri="{FF2B5EF4-FFF2-40B4-BE49-F238E27FC236}">
                  <a16:creationId xmlns:a16="http://schemas.microsoft.com/office/drawing/2014/main" id="{BE1E8CA3-911E-42ED-8B43-A46414A38421}"/>
                </a:ext>
              </a:extLst>
            </p:cNvPr>
            <p:cNvSpPr txBox="1"/>
            <p:nvPr/>
          </p:nvSpPr>
          <p:spPr>
            <a:xfrm>
              <a:off x="10807475" y="4571378"/>
              <a:ext cx="1065207" cy="469846"/>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Amazon Polly</a:t>
              </a:r>
            </a:p>
          </p:txBody>
        </p:sp>
        <p:pic>
          <p:nvPicPr>
            <p:cNvPr id="99" name="Graphic 8">
              <a:extLst>
                <a:ext uri="{FF2B5EF4-FFF2-40B4-BE49-F238E27FC236}">
                  <a16:creationId xmlns:a16="http://schemas.microsoft.com/office/drawing/2014/main" id="{7878EBC1-8556-5C49-8C35-366F912BECC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152841" y="4123120"/>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Graphic 7">
              <a:extLst>
                <a:ext uri="{FF2B5EF4-FFF2-40B4-BE49-F238E27FC236}">
                  <a16:creationId xmlns:a16="http://schemas.microsoft.com/office/drawing/2014/main" id="{57FA1F27-A2E2-7D4A-A34C-9636E8580D5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70968" y="5617386"/>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7539568" y="6006900"/>
              <a:ext cx="1837277" cy="29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Light" panose="020B0403020204020204" pitchFamily="34" charset="0"/>
                  <a:ea typeface="Amazon Ember" panose="020B0603020204020204" pitchFamily="34" charset="0"/>
                  <a:cs typeface="Amazon Ember Light" panose="020B0403020204020204" pitchFamily="34" charset="0"/>
                </a:rPr>
                <a:t>AWS X-Ray</a:t>
              </a:r>
            </a:p>
          </p:txBody>
        </p:sp>
        <p:sp>
          <p:nvSpPr>
            <p:cNvPr id="104" name="TextBox 103">
              <a:extLst>
                <a:ext uri="{FF2B5EF4-FFF2-40B4-BE49-F238E27FC236}">
                  <a16:creationId xmlns:a16="http://schemas.microsoft.com/office/drawing/2014/main" id="{41A5941D-0A8F-41AA-BB05-462F713D54A8}"/>
                </a:ext>
              </a:extLst>
            </p:cNvPr>
            <p:cNvSpPr txBox="1"/>
            <p:nvPr/>
          </p:nvSpPr>
          <p:spPr>
            <a:xfrm>
              <a:off x="8618636" y="5098712"/>
              <a:ext cx="955959" cy="308419"/>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Dictate</a:t>
              </a:r>
            </a:p>
          </p:txBody>
        </p:sp>
        <p:pic>
          <p:nvPicPr>
            <p:cNvPr id="105" name="Graphic 42">
              <a:extLst>
                <a:ext uri="{FF2B5EF4-FFF2-40B4-BE49-F238E27FC236}">
                  <a16:creationId xmlns:a16="http://schemas.microsoft.com/office/drawing/2014/main" id="{2043E59B-8FCF-4C92-B1D0-67DFB5F949D5}"/>
                </a:ext>
              </a:extLst>
            </p:cNvPr>
            <p:cNvPicPr>
              <a:picLocks noChangeAspect="1"/>
            </p:cNvPicPr>
            <p:nvPr/>
          </p:nvPicPr>
          <p:blipFill>
            <a:blip r:embed="rId5"/>
            <a:stretch>
              <a:fillRect/>
            </a:stretch>
          </p:blipFill>
          <p:spPr>
            <a:xfrm>
              <a:off x="8857501" y="4586963"/>
              <a:ext cx="457200" cy="457200"/>
            </a:xfrm>
            <a:prstGeom prst="rect">
              <a:avLst/>
            </a:prstGeom>
          </p:spPr>
        </p:pic>
        <p:pic>
          <p:nvPicPr>
            <p:cNvPr id="106" name="Picture 10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165089" y="1715937"/>
              <a:ext cx="499359" cy="747038"/>
            </a:xfrm>
            <a:prstGeom prst="rect">
              <a:avLst/>
            </a:prstGeom>
          </p:spPr>
        </p:pic>
        <p:cxnSp>
          <p:nvCxnSpPr>
            <p:cNvPr id="107" name="Elbow Connector 77">
              <a:extLst>
                <a:ext uri="{FF2B5EF4-FFF2-40B4-BE49-F238E27FC236}">
                  <a16:creationId xmlns:a16="http://schemas.microsoft.com/office/drawing/2014/main" id="{C33A0DEA-EA4C-4211-8839-1430CE377022}"/>
                </a:ext>
              </a:extLst>
            </p:cNvPr>
            <p:cNvCxnSpPr>
              <a:cxnSpLocks/>
              <a:stCxn id="87" idx="3"/>
              <a:endCxn id="88" idx="1"/>
            </p:cNvCxnSpPr>
            <p:nvPr/>
          </p:nvCxnSpPr>
          <p:spPr>
            <a:xfrm>
              <a:off x="9314701" y="2618716"/>
              <a:ext cx="1127151" cy="739075"/>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8" name="Elbow Connector 76">
              <a:extLst>
                <a:ext uri="{FF2B5EF4-FFF2-40B4-BE49-F238E27FC236}">
                  <a16:creationId xmlns:a16="http://schemas.microsoft.com/office/drawing/2014/main" id="{3A745F4B-12CD-4631-B7A3-ABC98F53FEC2}"/>
                </a:ext>
              </a:extLst>
            </p:cNvPr>
            <p:cNvCxnSpPr>
              <a:cxnSpLocks/>
              <a:endCxn id="98" idx="2"/>
            </p:cNvCxnSpPr>
            <p:nvPr/>
          </p:nvCxnSpPr>
          <p:spPr>
            <a:xfrm>
              <a:off x="9381435" y="4962034"/>
              <a:ext cx="1958644" cy="79190"/>
            </a:xfrm>
            <a:prstGeom prst="bentConnector4">
              <a:avLst>
                <a:gd name="adj1" fmla="val 63460"/>
                <a:gd name="adj2" fmla="val 388673"/>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10" name="Freeform 88">
              <a:extLst>
                <a:ext uri="{FF2B5EF4-FFF2-40B4-BE49-F238E27FC236}">
                  <a16:creationId xmlns:a16="http://schemas.microsoft.com/office/drawing/2014/main" id="{3090B44C-0F6F-4B39-B15A-5ABE29C767FB}"/>
                </a:ext>
              </a:extLst>
            </p:cNvPr>
            <p:cNvSpPr/>
            <p:nvPr/>
          </p:nvSpPr>
          <p:spPr>
            <a:xfrm rot="10800000">
              <a:off x="5688133" y="2648073"/>
              <a:ext cx="806285" cy="14409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accent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11" name="Left Brace 110"/>
            <p:cNvSpPr/>
            <p:nvPr/>
          </p:nvSpPr>
          <p:spPr>
            <a:xfrm rot="16200000">
              <a:off x="7544882" y="1194671"/>
              <a:ext cx="245310" cy="83589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12" name="Elbow Connector 111">
              <a:extLst>
                <a:ext uri="{FF2B5EF4-FFF2-40B4-BE49-F238E27FC236}">
                  <a16:creationId xmlns:a16="http://schemas.microsoft.com/office/drawing/2014/main" id="{D14DECB2-EDFA-4A1C-8C3F-AEE5A5A47969}"/>
                </a:ext>
              </a:extLst>
            </p:cNvPr>
            <p:cNvCxnSpPr>
              <a:cxnSpLocks/>
              <a:endCxn id="69" idx="2"/>
            </p:cNvCxnSpPr>
            <p:nvPr/>
          </p:nvCxnSpPr>
          <p:spPr>
            <a:xfrm rot="10800000">
              <a:off x="6877407" y="4777136"/>
              <a:ext cx="1970753" cy="184899"/>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13"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10936368" y="2484848"/>
              <a:ext cx="956800" cy="29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Light" panose="020B0403020204020204" pitchFamily="34" charset="0"/>
                  <a:ea typeface="Amazon Ember" panose="020B0603020204020204" pitchFamily="34" charset="0"/>
                  <a:cs typeface="Amazon Ember Light" panose="020B0403020204020204" pitchFamily="34" charset="0"/>
                </a:rPr>
                <a:t>AWS SAM</a:t>
              </a:r>
            </a:p>
          </p:txBody>
        </p:sp>
        <p:cxnSp>
          <p:nvCxnSpPr>
            <p:cNvPr id="114" name="Elbow Connector 65">
              <a:extLst>
                <a:ext uri="{FF2B5EF4-FFF2-40B4-BE49-F238E27FC236}">
                  <a16:creationId xmlns:a16="http://schemas.microsoft.com/office/drawing/2014/main" id="{6B7975B3-64CF-4664-9B81-F5B08E2FB2F3}"/>
                </a:ext>
              </a:extLst>
            </p:cNvPr>
            <p:cNvCxnSpPr>
              <a:cxnSpLocks/>
              <a:stCxn id="87" idx="1"/>
              <a:endCxn id="94" idx="3"/>
            </p:cNvCxnSpPr>
            <p:nvPr/>
          </p:nvCxnSpPr>
          <p:spPr>
            <a:xfrm rot="10800000" flipV="1">
              <a:off x="7958427" y="2618715"/>
              <a:ext cx="899074" cy="739075"/>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116" name="Graphic 17">
              <a:extLst>
                <a:ext uri="{FF2B5EF4-FFF2-40B4-BE49-F238E27FC236}">
                  <a16:creationId xmlns:a16="http://schemas.microsoft.com/office/drawing/2014/main" id="{443A8EDD-16C2-6848-83A6-4582C7B74B7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543978" y="561738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TextBox 9">
              <a:extLst>
                <a:ext uri="{FF2B5EF4-FFF2-40B4-BE49-F238E27FC236}">
                  <a16:creationId xmlns:a16="http://schemas.microsoft.com/office/drawing/2014/main" id="{F9D6EE48-441C-334D-8184-61EA0808B9C5}"/>
                </a:ext>
              </a:extLst>
            </p:cNvPr>
            <p:cNvSpPr txBox="1">
              <a:spLocks noChangeArrowheads="1"/>
            </p:cNvSpPr>
            <p:nvPr/>
          </p:nvSpPr>
          <p:spPr bwMode="auto">
            <a:xfrm>
              <a:off x="5705265" y="6006900"/>
              <a:ext cx="21871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Light" panose="020B0403020204020204" pitchFamily="34" charset="0"/>
                  <a:ea typeface="Amazon Ember" panose="020B0603020204020204" pitchFamily="34" charset="0"/>
                  <a:cs typeface="Amazon Ember Light" panose="020B0403020204020204" pitchFamily="34" charset="0"/>
                </a:rPr>
                <a:t>Amazon CloudWatch</a:t>
              </a:r>
            </a:p>
          </p:txBody>
        </p:sp>
        <p:cxnSp>
          <p:nvCxnSpPr>
            <p:cNvPr id="118" name="Straight Arrow Connector 117">
              <a:extLst>
                <a:ext uri="{FF2B5EF4-FFF2-40B4-BE49-F238E27FC236}">
                  <a16:creationId xmlns:a16="http://schemas.microsoft.com/office/drawing/2014/main" id="{B8E4CA0B-BE3C-4BE9-B361-23758E9B10F7}"/>
                </a:ext>
              </a:extLst>
            </p:cNvPr>
            <p:cNvCxnSpPr>
              <a:cxnSpLocks/>
              <a:stCxn id="94" idx="3"/>
              <a:endCxn id="83" idx="1"/>
            </p:cNvCxnSpPr>
            <p:nvPr/>
          </p:nvCxnSpPr>
          <p:spPr>
            <a:xfrm>
              <a:off x="7958427" y="3357791"/>
              <a:ext cx="899074" cy="0"/>
            </a:xfrm>
            <a:prstGeom prst="straightConnector1">
              <a:avLst/>
            </a:prstGeom>
            <a:ln w="12700">
              <a:solidFill>
                <a:schemeClr val="accent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B8E4CA0B-BE3C-4BE9-B361-23758E9B10F7}"/>
                </a:ext>
              </a:extLst>
            </p:cNvPr>
            <p:cNvCxnSpPr>
              <a:cxnSpLocks/>
              <a:stCxn id="83" idx="3"/>
              <a:endCxn id="88" idx="1"/>
            </p:cNvCxnSpPr>
            <p:nvPr/>
          </p:nvCxnSpPr>
          <p:spPr>
            <a:xfrm>
              <a:off x="9314701" y="3357791"/>
              <a:ext cx="1127151" cy="0"/>
            </a:xfrm>
            <a:prstGeom prst="straightConnector1">
              <a:avLst/>
            </a:prstGeom>
            <a:ln w="12700">
              <a:solidFill>
                <a:schemeClr val="accent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grpSp>
        <p:nvGrpSpPr>
          <p:cNvPr id="5" name="AsADeveloper" descr="As a developer, you may choose to build an application on AWS, using IDEs, SDKs, specific coding language or other tool. ">
            <a:extLst>
              <a:ext uri="{FF2B5EF4-FFF2-40B4-BE49-F238E27FC236}">
                <a16:creationId xmlns:a16="http://schemas.microsoft.com/office/drawing/2014/main" id="{B28B3D2A-149C-44B4-99E9-10DA95D1C8F6}"/>
              </a:ext>
            </a:extLst>
          </p:cNvPr>
          <p:cNvGrpSpPr/>
          <p:nvPr/>
        </p:nvGrpSpPr>
        <p:grpSpPr>
          <a:xfrm>
            <a:off x="-34740" y="2634029"/>
            <a:ext cx="3817783" cy="3480266"/>
            <a:chOff x="-34740" y="2634029"/>
            <a:chExt cx="3817783" cy="3480266"/>
          </a:xfrm>
        </p:grpSpPr>
        <p:pic>
          <p:nvPicPr>
            <p:cNvPr id="51" name="Graphic 24">
              <a:extLst>
                <a:ext uri="{FF2B5EF4-FFF2-40B4-BE49-F238E27FC236}">
                  <a16:creationId xmlns:a16="http://schemas.microsoft.com/office/drawing/2014/main" id="{084CA126-51B9-4342-B381-198CA72FE278}"/>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98724" y="4263832"/>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12">
              <a:extLst>
                <a:ext uri="{FF2B5EF4-FFF2-40B4-BE49-F238E27FC236}">
                  <a16:creationId xmlns:a16="http://schemas.microsoft.com/office/drawing/2014/main" id="{E6D95FBB-6754-2D45-B10F-73837D3E14EA}"/>
                </a:ext>
              </a:extLst>
            </p:cNvPr>
            <p:cNvSpPr txBox="1">
              <a:spLocks noChangeArrowheads="1"/>
            </p:cNvSpPr>
            <p:nvPr/>
          </p:nvSpPr>
          <p:spPr bwMode="auto">
            <a:xfrm>
              <a:off x="-34740" y="5037077"/>
              <a:ext cx="155851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sz="1600" dirty="0">
                  <a:latin typeface="+mn-lt"/>
                </a:rPr>
                <a:t>Integrated Development Environment (IDE) </a:t>
              </a:r>
              <a:endParaRPr lang="en-US" altLang="en-US" sz="1600" dirty="0">
                <a:latin typeface="+mn-lt"/>
                <a:ea typeface="Amazon Ember" panose="020B0603020204020204" pitchFamily="34" charset="0"/>
                <a:cs typeface="Amazon Ember Light" panose="020B0403020204020204" pitchFamily="34" charset="0"/>
              </a:endParaRPr>
            </a:p>
          </p:txBody>
        </p:sp>
        <p:pic>
          <p:nvPicPr>
            <p:cNvPr id="150" name="Graphic 22">
              <a:extLst>
                <a:ext uri="{FF2B5EF4-FFF2-40B4-BE49-F238E27FC236}">
                  <a16:creationId xmlns:a16="http://schemas.microsoft.com/office/drawing/2014/main" id="{B4CD81D1-9B40-5F42-95D0-DE45EF244305}"/>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395187" y="2634029"/>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 name="TextBox 12">
              <a:extLst>
                <a:ext uri="{FF2B5EF4-FFF2-40B4-BE49-F238E27FC236}">
                  <a16:creationId xmlns:a16="http://schemas.microsoft.com/office/drawing/2014/main" id="{E6D95FBB-6754-2D45-B10F-73837D3E14EA}"/>
                </a:ext>
              </a:extLst>
            </p:cNvPr>
            <p:cNvSpPr txBox="1">
              <a:spLocks noChangeArrowheads="1"/>
            </p:cNvSpPr>
            <p:nvPr/>
          </p:nvSpPr>
          <p:spPr bwMode="auto">
            <a:xfrm>
              <a:off x="313826" y="3339677"/>
              <a:ext cx="8555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panose="020B0603020204020204" pitchFamily="34" charset="0"/>
                  <a:ea typeface="Amazon Ember" panose="020B0603020204020204" pitchFamily="34" charset="0"/>
                  <a:cs typeface="Amazon Ember" panose="020B0603020204020204" pitchFamily="34" charset="0"/>
                </a:rPr>
                <a:t>You</a:t>
              </a:r>
            </a:p>
          </p:txBody>
        </p:sp>
        <p:cxnSp>
          <p:nvCxnSpPr>
            <p:cNvPr id="152" name="Straight Arrow Connector 151">
              <a:extLst>
                <a:ext uri="{FF2B5EF4-FFF2-40B4-BE49-F238E27FC236}">
                  <a16:creationId xmlns:a16="http://schemas.microsoft.com/office/drawing/2014/main" id="{23CE07A5-971A-4A01-AE4E-A36C7ADC6FA1}"/>
                </a:ext>
              </a:extLst>
            </p:cNvPr>
            <p:cNvCxnSpPr>
              <a:cxnSpLocks/>
              <a:stCxn id="151" idx="2"/>
              <a:endCxn id="51" idx="0"/>
            </p:cNvCxnSpPr>
            <p:nvPr/>
          </p:nvCxnSpPr>
          <p:spPr>
            <a:xfrm>
              <a:off x="741624" y="3678231"/>
              <a:ext cx="0" cy="585601"/>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56" name="Graphic 44">
              <a:extLst>
                <a:ext uri="{FF2B5EF4-FFF2-40B4-BE49-F238E27FC236}">
                  <a16:creationId xmlns:a16="http://schemas.microsoft.com/office/drawing/2014/main" id="{3D9821D2-0CF5-5742-810E-A307CF067B05}"/>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010528" y="463118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 name="Graphic 43">
              <a:extLst>
                <a:ext uri="{FF2B5EF4-FFF2-40B4-BE49-F238E27FC236}">
                  <a16:creationId xmlns:a16="http://schemas.microsoft.com/office/drawing/2014/main" id="{64233FA2-B449-724B-AC7C-B5E69809F028}"/>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010528" y="323975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TextBox 12">
              <a:extLst>
                <a:ext uri="{FF2B5EF4-FFF2-40B4-BE49-F238E27FC236}">
                  <a16:creationId xmlns:a16="http://schemas.microsoft.com/office/drawing/2014/main" id="{E6D95FBB-6754-2D45-B10F-73837D3E14EA}"/>
                </a:ext>
              </a:extLst>
            </p:cNvPr>
            <p:cNvSpPr txBox="1">
              <a:spLocks noChangeArrowheads="1"/>
            </p:cNvSpPr>
            <p:nvPr/>
          </p:nvSpPr>
          <p:spPr bwMode="auto">
            <a:xfrm>
              <a:off x="1320241" y="3682014"/>
              <a:ext cx="18504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sz="1600" dirty="0">
                  <a:latin typeface="+mn-lt"/>
                </a:rPr>
                <a:t>AWS Software Development Kits (AWS SDKs)</a:t>
              </a:r>
              <a:endParaRPr lang="en-US" altLang="en-US" sz="1600" dirty="0">
                <a:latin typeface="+mn-lt"/>
                <a:ea typeface="Amazon Ember" panose="020B0603020204020204" pitchFamily="34" charset="0"/>
                <a:cs typeface="Amazon Ember Light" panose="020B0403020204020204" pitchFamily="34" charset="0"/>
              </a:endParaRPr>
            </a:p>
          </p:txBody>
        </p:sp>
        <p:sp>
          <p:nvSpPr>
            <p:cNvPr id="158" name="Rectangle 157"/>
            <p:cNvSpPr/>
            <p:nvPr/>
          </p:nvSpPr>
          <p:spPr>
            <a:xfrm>
              <a:off x="1801286" y="5067333"/>
              <a:ext cx="923651" cy="338554"/>
            </a:xfrm>
            <a:prstGeom prst="rect">
              <a:avLst/>
            </a:prstGeom>
          </p:spPr>
          <p:txBody>
            <a:bodyPr wrap="none">
              <a:spAutoFit/>
            </a:bodyPr>
            <a:lstStyle/>
            <a:p>
              <a:r>
                <a:rPr lang="en-US" altLang="en-US" sz="16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Toolkits</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53" name="Straight Arrow Connector 52">
              <a:extLst>
                <a:ext uri="{FF2B5EF4-FFF2-40B4-BE49-F238E27FC236}">
                  <a16:creationId xmlns:a16="http://schemas.microsoft.com/office/drawing/2014/main" id="{23CE07A5-971A-4A01-AE4E-A36C7ADC6FA1}"/>
                </a:ext>
              </a:extLst>
            </p:cNvPr>
            <p:cNvCxnSpPr>
              <a:cxnSpLocks/>
            </p:cNvCxnSpPr>
            <p:nvPr/>
          </p:nvCxnSpPr>
          <p:spPr>
            <a:xfrm>
              <a:off x="1095689" y="4561564"/>
              <a:ext cx="2687354"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grpSp>
        <p:nvGrpSpPr>
          <p:cNvPr id="6" name="Group 1">
            <a:extLst>
              <a:ext uri="{FF2B5EF4-FFF2-40B4-BE49-F238E27FC236}">
                <a16:creationId xmlns:a16="http://schemas.microsoft.com/office/drawing/2014/main" id="{C619C90A-2682-4D40-B6DD-8FE7249CBE99}"/>
              </a:ext>
            </a:extLst>
          </p:cNvPr>
          <p:cNvGrpSpPr/>
          <p:nvPr/>
        </p:nvGrpSpPr>
        <p:grpSpPr>
          <a:xfrm>
            <a:off x="3351576" y="1569946"/>
            <a:ext cx="8660314" cy="4786404"/>
            <a:chOff x="3351576" y="1569946"/>
            <a:chExt cx="8660314" cy="4786404"/>
          </a:xfrm>
        </p:grpSpPr>
        <p:sp>
          <p:nvSpPr>
            <p:cNvPr id="96" name="Rectangle 95">
              <a:extLst>
                <a:ext uri="{FF2B5EF4-FFF2-40B4-BE49-F238E27FC236}">
                  <a16:creationId xmlns:a16="http://schemas.microsoft.com/office/drawing/2014/main" id="{BEFEC4D9-0FF6-0740-BBB7-9A904CD0D43A}"/>
                </a:ext>
                <a:ext uri="{C183D7F6-B498-43B3-948B-1728B52AA6E4}">
                  <adec:decorative xmlns:adec="http://schemas.microsoft.com/office/drawing/2017/decorative" val="0"/>
                </a:ext>
              </a:extLst>
            </p:cNvPr>
            <p:cNvSpPr/>
            <p:nvPr/>
          </p:nvSpPr>
          <p:spPr>
            <a:xfrm>
              <a:off x="3351803" y="1569946"/>
              <a:ext cx="8660087" cy="4786404"/>
            </a:xfrm>
            <a:prstGeom prst="rect">
              <a:avLst/>
            </a:prstGeom>
            <a:solidFill>
              <a:srgbClr val="FFFFFF">
                <a:alpha val="9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latin typeface="Amazon Ember" panose="020B0603020204020204" pitchFamily="34" charset="0"/>
                  <a:ea typeface="Amazon Ember" panose="020B0603020204020204" pitchFamily="34" charset="0"/>
                  <a:cs typeface="Amazon Ember" panose="020B0603020204020204" pitchFamily="34" charset="0"/>
                </a:rPr>
                <a:t>AWS Cloud</a:t>
              </a:r>
            </a:p>
          </p:txBody>
        </p:sp>
        <p:pic>
          <p:nvPicPr>
            <p:cNvPr id="97" name="Graphic 20">
              <a:extLst>
                <a:ext uri="{FF2B5EF4-FFF2-40B4-BE49-F238E27FC236}">
                  <a16:creationId xmlns:a16="http://schemas.microsoft.com/office/drawing/2014/main" id="{3E9996A6-6D01-9B42-8D2D-8C63B84FF81B}"/>
                </a:ext>
                <a:ext uri="{C183D7F6-B498-43B3-948B-1728B52AA6E4}">
                  <adec:decorative xmlns:adec="http://schemas.microsoft.com/office/drawing/2017/decorative" val="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51576" y="1573754"/>
              <a:ext cx="270455" cy="284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3">
            <a:extLst>
              <a:ext uri="{FF2B5EF4-FFF2-40B4-BE49-F238E27FC236}">
                <a16:creationId xmlns:a16="http://schemas.microsoft.com/office/drawing/2014/main" id="{D4690A93-5C89-4346-BDC7-817483A76ADD}"/>
              </a:ext>
            </a:extLst>
          </p:cNvPr>
          <p:cNvGrpSpPr/>
          <p:nvPr/>
        </p:nvGrpSpPr>
        <p:grpSpPr>
          <a:xfrm>
            <a:off x="3299511" y="2390116"/>
            <a:ext cx="7857432" cy="2122895"/>
            <a:chOff x="3299511" y="2390116"/>
            <a:chExt cx="7857432" cy="2122895"/>
          </a:xfrm>
        </p:grpSpPr>
        <p:pic>
          <p:nvPicPr>
            <p:cNvPr id="90" name="IAM" descr="Service: AWS Identity and Access Management (IAM)">
              <a:extLst>
                <a:ext uri="{FF2B5EF4-FFF2-40B4-BE49-F238E27FC236}">
                  <a16:creationId xmlns:a16="http://schemas.microsoft.com/office/drawing/2014/main" id="{ED9F78BE-213C-3D47-A534-0B86E72111B5}"/>
                </a:ext>
                <a:ext uri="{C183D7F6-B498-43B3-948B-1728B52AA6E4}">
                  <adec:decorative xmlns:adec="http://schemas.microsoft.com/office/drawing/2017/decorative" val="0"/>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362345" y="2390116"/>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TextBox 12">
              <a:extLst>
                <a:ext uri="{FF2B5EF4-FFF2-40B4-BE49-F238E27FC236}">
                  <a16:creationId xmlns:a16="http://schemas.microsoft.com/office/drawing/2014/main" id="{E6D95FBB-6754-2D45-B10F-73837D3E14EA}"/>
                </a:ext>
              </a:extLst>
            </p:cNvPr>
            <p:cNvSpPr txBox="1">
              <a:spLocks noChangeArrowheads="1"/>
            </p:cNvSpPr>
            <p:nvPr/>
          </p:nvSpPr>
          <p:spPr bwMode="auto">
            <a:xfrm>
              <a:off x="3299511" y="2793360"/>
              <a:ext cx="25823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IAM</a:t>
              </a:r>
            </a:p>
          </p:txBody>
        </p:sp>
        <p:cxnSp>
          <p:nvCxnSpPr>
            <p:cNvPr id="16" name="Elbow Connector 15">
              <a:extLst>
                <a:ext uri="{C183D7F6-B498-43B3-948B-1728B52AA6E4}">
                  <adec:decorative xmlns:adec="http://schemas.microsoft.com/office/drawing/2017/decorative" val="1"/>
                </a:ext>
              </a:extLst>
            </p:cNvPr>
            <p:cNvCxnSpPr>
              <a:stCxn id="7" idx="1"/>
              <a:endCxn id="91" idx="2"/>
            </p:cNvCxnSpPr>
            <p:nvPr/>
          </p:nvCxnSpPr>
          <p:spPr>
            <a:xfrm rot="10800000">
              <a:off x="4590687" y="3131915"/>
              <a:ext cx="841985" cy="411601"/>
            </a:xfrm>
            <a:prstGeom prst="bentConnector2">
              <a:avLst/>
            </a:prstGeom>
            <a:ln w="44450">
              <a:solidFill>
                <a:schemeClr val="hlink"/>
              </a:solidFill>
              <a:headEnd w="med" len="sm"/>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32671" y="2574019"/>
              <a:ext cx="5724272" cy="1938992"/>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rtlCol="0">
              <a:spAutoFit/>
            </a:bodyPr>
            <a:lstStyle/>
            <a:p>
              <a:r>
                <a:rPr lang="en-US" sz="2400" dirty="0">
                  <a:ea typeface="Amazon Ember Light" panose="020B0403020204020204" pitchFamily="34" charset="0"/>
                  <a:cs typeface="Amazon Ember Light" panose="020B0403020204020204" pitchFamily="34" charset="0"/>
                </a:rPr>
                <a:t>Interact with AWS resources using IDE with AWS SDKs and toolkits. </a:t>
              </a:r>
            </a:p>
            <a:p>
              <a:endParaRPr lang="en-US" sz="2400" dirty="0">
                <a:ea typeface="Amazon Ember Light" panose="020B0403020204020204" pitchFamily="34" charset="0"/>
                <a:cs typeface="Amazon Ember Light" panose="020B0403020204020204" pitchFamily="34" charset="0"/>
              </a:endParaRPr>
            </a:p>
            <a:p>
              <a:r>
                <a:rPr lang="en-US" sz="2400" dirty="0">
                  <a:ea typeface="Amazon Ember Light" panose="020B0403020204020204" pitchFamily="34" charset="0"/>
                  <a:cs typeface="Amazon Ember Light" panose="020B0403020204020204" pitchFamily="34" charset="0"/>
                </a:rPr>
                <a:t>Use IAM to manage access to AWS resources securely.</a:t>
              </a:r>
            </a:p>
          </p:txBody>
        </p:sp>
      </p:grpSp>
    </p:spTree>
    <p:custDataLst>
      <p:tags r:id="rId1"/>
    </p:custDataLst>
    <p:extLst>
      <p:ext uri="{BB962C8B-B14F-4D97-AF65-F5344CB8AC3E}">
        <p14:creationId xmlns:p14="http://schemas.microsoft.com/office/powerpoint/2010/main" val="148572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20"/>
          </p:nvPr>
        </p:nvSpPr>
        <p:spPr/>
        <p:txBody>
          <a:bodyPr/>
          <a:lstStyle/>
          <a:p>
            <a:fld id="{989D9560-4C13-4692-9687-98ECDD2D9552}" type="slidenum">
              <a:rPr lang="en-US" smtClean="0"/>
              <a:pPr/>
              <a:t>7</a:t>
            </a:fld>
            <a:endParaRPr lang="en-US" dirty="0"/>
          </a:p>
        </p:txBody>
      </p:sp>
      <p:sp>
        <p:nvSpPr>
          <p:cNvPr id="2" name="Title 1"/>
          <p:cNvSpPr>
            <a:spLocks noGrp="1"/>
          </p:cNvSpPr>
          <p:nvPr>
            <p:ph type="title"/>
          </p:nvPr>
        </p:nvSpPr>
        <p:spPr/>
        <p:txBody>
          <a:bodyPr/>
          <a:lstStyle/>
          <a:p>
            <a:r>
              <a:rPr lang="en-US"/>
              <a:t>Storing and hosting the application</a:t>
            </a:r>
            <a:endParaRPr lang="en-US" dirty="0"/>
          </a:p>
        </p:txBody>
      </p:sp>
      <p:sp>
        <p:nvSpPr>
          <p:cNvPr id="141" name="Content Placeholder 140"/>
          <p:cNvSpPr>
            <a:spLocks noGrp="1"/>
          </p:cNvSpPr>
          <p:nvPr>
            <p:ph sz="quarter" idx="21"/>
          </p:nvPr>
        </p:nvSpPr>
        <p:spPr/>
        <p:txBody>
          <a:bodyPr>
            <a:normAutofit/>
          </a:bodyPr>
          <a:lstStyle/>
          <a:p>
            <a:pPr marL="0" indent="0">
              <a:buNone/>
            </a:pPr>
            <a:r>
              <a:rPr lang="en-US" sz="2400" dirty="0"/>
              <a:t>Amazon S3</a:t>
            </a:r>
          </a:p>
          <a:p>
            <a:r>
              <a:rPr lang="en-US" sz="2000" dirty="0"/>
              <a:t>Front-end hosting</a:t>
            </a:r>
          </a:p>
          <a:p>
            <a:r>
              <a:rPr lang="en-US" sz="2000" dirty="0"/>
              <a:t>User file storage</a:t>
            </a:r>
          </a:p>
        </p:txBody>
      </p:sp>
      <p:grpSp>
        <p:nvGrpSpPr>
          <p:cNvPr id="10" name="justGraphic">
            <a:extLst>
              <a:ext uri="{FF2B5EF4-FFF2-40B4-BE49-F238E27FC236}">
                <a16:creationId xmlns:a16="http://schemas.microsoft.com/office/drawing/2014/main" id="{BF07B7F7-2B1B-4101-92BA-ECD82E486621}"/>
              </a:ext>
              <a:ext uri="{C183D7F6-B498-43B3-948B-1728B52AA6E4}">
                <adec:decorative xmlns:adec="http://schemas.microsoft.com/office/drawing/2017/decorative" val="1"/>
              </a:ext>
            </a:extLst>
          </p:cNvPr>
          <p:cNvGrpSpPr/>
          <p:nvPr/>
        </p:nvGrpSpPr>
        <p:grpSpPr>
          <a:xfrm>
            <a:off x="3194746" y="1626855"/>
            <a:ext cx="8698422" cy="4718599"/>
            <a:chOff x="3194746" y="1626855"/>
            <a:chExt cx="8698422" cy="4718599"/>
          </a:xfrm>
        </p:grpSpPr>
        <p:sp>
          <p:nvSpPr>
            <p:cNvPr id="94"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3194746" y="5640675"/>
              <a:ext cx="22431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Light" panose="020B0403020204020204" pitchFamily="34" charset="0"/>
                  <a:ea typeface="Amazon Ember" panose="020B0603020204020204" pitchFamily="34" charset="0"/>
                  <a:cs typeface="Amazon Ember Light" panose="020B0403020204020204" pitchFamily="34" charset="0"/>
                </a:rPr>
                <a:t>AWS X-Ray</a:t>
              </a:r>
            </a:p>
          </p:txBody>
        </p:sp>
        <p:sp>
          <p:nvSpPr>
            <p:cNvPr id="91" name="TextBox 90">
              <a:extLst>
                <a:ext uri="{FF2B5EF4-FFF2-40B4-BE49-F238E27FC236}">
                  <a16:creationId xmlns:a16="http://schemas.microsoft.com/office/drawing/2014/main" id="{68823FF8-34DA-49E3-A208-3482D4B48355}"/>
                </a:ext>
              </a:extLst>
            </p:cNvPr>
            <p:cNvSpPr txBox="1"/>
            <p:nvPr/>
          </p:nvSpPr>
          <p:spPr>
            <a:xfrm>
              <a:off x="4324440" y="1953516"/>
              <a:ext cx="1991223" cy="310987"/>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Application API calls</a:t>
              </a:r>
            </a:p>
          </p:txBody>
        </p:sp>
        <p:cxnSp>
          <p:nvCxnSpPr>
            <p:cNvPr id="92" name="Elbow Connector 58">
              <a:extLst>
                <a:ext uri="{FF2B5EF4-FFF2-40B4-BE49-F238E27FC236}">
                  <a16:creationId xmlns:a16="http://schemas.microsoft.com/office/drawing/2014/main" id="{87C07C63-3C20-45CA-9122-3B407BC04865}"/>
                </a:ext>
              </a:extLst>
            </p:cNvPr>
            <p:cNvCxnSpPr>
              <a:cxnSpLocks/>
              <a:stCxn id="109" idx="1"/>
              <a:endCxn id="118" idx="3"/>
            </p:cNvCxnSpPr>
            <p:nvPr/>
          </p:nvCxnSpPr>
          <p:spPr>
            <a:xfrm rot="10800000">
              <a:off x="7958427" y="3357791"/>
              <a:ext cx="899074" cy="731226"/>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Elbow Connector 97">
              <a:extLst>
                <a:ext uri="{FF2B5EF4-FFF2-40B4-BE49-F238E27FC236}">
                  <a16:creationId xmlns:a16="http://schemas.microsoft.com/office/drawing/2014/main" id="{D14DECB2-EDFA-4A1C-8C3F-AEE5A5A47969}"/>
                </a:ext>
              </a:extLst>
            </p:cNvPr>
            <p:cNvCxnSpPr>
              <a:cxnSpLocks/>
              <a:stCxn id="127" idx="1"/>
              <a:endCxn id="119" idx="2"/>
            </p:cNvCxnSpPr>
            <p:nvPr/>
          </p:nvCxnSpPr>
          <p:spPr>
            <a:xfrm rot="10800000">
              <a:off x="7729827" y="4152441"/>
              <a:ext cx="1127674" cy="663123"/>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0" name="Elbow Connector 79">
              <a:extLst>
                <a:ext uri="{FF2B5EF4-FFF2-40B4-BE49-F238E27FC236}">
                  <a16:creationId xmlns:a16="http://schemas.microsoft.com/office/drawing/2014/main" id="{C310D941-667E-415A-9F76-E9A393CEC1C0}"/>
                </a:ext>
              </a:extLst>
            </p:cNvPr>
            <p:cNvCxnSpPr>
              <a:cxnSpLocks/>
              <a:stCxn id="105" idx="1"/>
            </p:cNvCxnSpPr>
            <p:nvPr/>
          </p:nvCxnSpPr>
          <p:spPr>
            <a:xfrm rot="10800000" flipV="1">
              <a:off x="7852411" y="1855455"/>
              <a:ext cx="1005091" cy="1273736"/>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1" name="Elbow Connector 76">
              <a:extLst>
                <a:ext uri="{FF2B5EF4-FFF2-40B4-BE49-F238E27FC236}">
                  <a16:creationId xmlns:a16="http://schemas.microsoft.com/office/drawing/2014/main" id="{3A745F4B-12CD-4631-B7A3-ABC98F53FEC2}"/>
                </a:ext>
              </a:extLst>
            </p:cNvPr>
            <p:cNvCxnSpPr>
              <a:cxnSpLocks/>
              <a:stCxn id="127" idx="3"/>
              <a:endCxn id="113" idx="2"/>
            </p:cNvCxnSpPr>
            <p:nvPr/>
          </p:nvCxnSpPr>
          <p:spPr>
            <a:xfrm flipV="1">
              <a:off x="9314701" y="3810012"/>
              <a:ext cx="1314390" cy="1005551"/>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2" name="Elbow Connector 97">
              <a:extLst>
                <a:ext uri="{FF2B5EF4-FFF2-40B4-BE49-F238E27FC236}">
                  <a16:creationId xmlns:a16="http://schemas.microsoft.com/office/drawing/2014/main" id="{06690F6D-3C60-47CC-93A1-4545CF495A4B}"/>
                </a:ext>
              </a:extLst>
            </p:cNvPr>
            <p:cNvCxnSpPr>
              <a:cxnSpLocks/>
              <a:stCxn id="109" idx="3"/>
              <a:endCxn id="112" idx="1"/>
            </p:cNvCxnSpPr>
            <p:nvPr/>
          </p:nvCxnSpPr>
          <p:spPr>
            <a:xfrm flipV="1">
              <a:off x="9314701" y="3357791"/>
              <a:ext cx="1127151" cy="731226"/>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3" name="Elbow Connector 98">
              <a:extLst>
                <a:ext uri="{FF2B5EF4-FFF2-40B4-BE49-F238E27FC236}">
                  <a16:creationId xmlns:a16="http://schemas.microsoft.com/office/drawing/2014/main" id="{B2351EE0-51AB-40FE-81B8-7334F97FC9A9}"/>
                </a:ext>
              </a:extLst>
            </p:cNvPr>
            <p:cNvCxnSpPr>
              <a:cxnSpLocks/>
              <a:stCxn id="105" idx="3"/>
              <a:endCxn id="112" idx="0"/>
            </p:cNvCxnSpPr>
            <p:nvPr/>
          </p:nvCxnSpPr>
          <p:spPr>
            <a:xfrm>
              <a:off x="9314701" y="1855455"/>
              <a:ext cx="1355751" cy="1273736"/>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66838DFF-317C-40B6-BCDC-E3DC323C3062}"/>
                </a:ext>
              </a:extLst>
            </p:cNvPr>
            <p:cNvSpPr txBox="1"/>
            <p:nvPr/>
          </p:nvSpPr>
          <p:spPr>
            <a:xfrm>
              <a:off x="8575429" y="2146437"/>
              <a:ext cx="1042375" cy="339042"/>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List</a:t>
              </a:r>
            </a:p>
          </p:txBody>
        </p:sp>
        <p:pic>
          <p:nvPicPr>
            <p:cNvPr id="105" name="Graphic 42">
              <a:extLst>
                <a:ext uri="{FF2B5EF4-FFF2-40B4-BE49-F238E27FC236}">
                  <a16:creationId xmlns:a16="http://schemas.microsoft.com/office/drawing/2014/main" id="{A8428AB1-D6EC-4580-9737-9EF141ABA528}"/>
                </a:ext>
              </a:extLst>
            </p:cNvPr>
            <p:cNvPicPr>
              <a:picLocks noChangeAspect="1"/>
            </p:cNvPicPr>
            <p:nvPr/>
          </p:nvPicPr>
          <p:blipFill>
            <a:blip r:embed="rId4"/>
            <a:stretch>
              <a:fillRect/>
            </a:stretch>
          </p:blipFill>
          <p:spPr>
            <a:xfrm>
              <a:off x="8857501" y="1626855"/>
              <a:ext cx="457200" cy="457200"/>
            </a:xfrm>
            <a:prstGeom prst="rect">
              <a:avLst/>
            </a:prstGeom>
          </p:spPr>
        </p:pic>
        <p:sp>
          <p:nvSpPr>
            <p:cNvPr id="106" name="TextBox 105">
              <a:extLst>
                <a:ext uri="{FF2B5EF4-FFF2-40B4-BE49-F238E27FC236}">
                  <a16:creationId xmlns:a16="http://schemas.microsoft.com/office/drawing/2014/main" id="{E54FA703-C687-4BD4-B25A-B3AFECCADC8F}"/>
                </a:ext>
              </a:extLst>
            </p:cNvPr>
            <p:cNvSpPr txBox="1"/>
            <p:nvPr/>
          </p:nvSpPr>
          <p:spPr>
            <a:xfrm>
              <a:off x="8618637" y="3645619"/>
              <a:ext cx="955959" cy="308419"/>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Search</a:t>
              </a:r>
            </a:p>
          </p:txBody>
        </p:sp>
        <p:pic>
          <p:nvPicPr>
            <p:cNvPr id="107" name="Graphic 42">
              <a:extLst>
                <a:ext uri="{FF2B5EF4-FFF2-40B4-BE49-F238E27FC236}">
                  <a16:creationId xmlns:a16="http://schemas.microsoft.com/office/drawing/2014/main" id="{DBD63E0C-8BC7-4AAF-B284-D0B0D184780A}"/>
                </a:ext>
              </a:extLst>
            </p:cNvPr>
            <p:cNvPicPr>
              <a:picLocks noChangeAspect="1"/>
            </p:cNvPicPr>
            <p:nvPr/>
          </p:nvPicPr>
          <p:blipFill>
            <a:blip r:embed="rId4"/>
            <a:stretch>
              <a:fillRect/>
            </a:stretch>
          </p:blipFill>
          <p:spPr>
            <a:xfrm>
              <a:off x="8857501" y="3129191"/>
              <a:ext cx="457200" cy="457200"/>
            </a:xfrm>
            <a:prstGeom prst="rect">
              <a:avLst/>
            </a:prstGeom>
          </p:spPr>
        </p:pic>
        <p:sp>
          <p:nvSpPr>
            <p:cNvPr id="108" name="TextBox 107">
              <a:extLst>
                <a:ext uri="{FF2B5EF4-FFF2-40B4-BE49-F238E27FC236}">
                  <a16:creationId xmlns:a16="http://schemas.microsoft.com/office/drawing/2014/main" id="{41A5941D-0A8F-41AA-BB05-462F713D54A8}"/>
                </a:ext>
              </a:extLst>
            </p:cNvPr>
            <p:cNvSpPr txBox="1"/>
            <p:nvPr/>
          </p:nvSpPr>
          <p:spPr>
            <a:xfrm>
              <a:off x="8618637" y="4372166"/>
              <a:ext cx="955959" cy="308419"/>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Delete</a:t>
              </a:r>
            </a:p>
          </p:txBody>
        </p:sp>
        <p:pic>
          <p:nvPicPr>
            <p:cNvPr id="109" name="Graphic 42">
              <a:extLst>
                <a:ext uri="{FF2B5EF4-FFF2-40B4-BE49-F238E27FC236}">
                  <a16:creationId xmlns:a16="http://schemas.microsoft.com/office/drawing/2014/main" id="{2043E59B-8FCF-4C92-B1D0-67DFB5F949D5}"/>
                </a:ext>
              </a:extLst>
            </p:cNvPr>
            <p:cNvPicPr>
              <a:picLocks noChangeAspect="1"/>
            </p:cNvPicPr>
            <p:nvPr/>
          </p:nvPicPr>
          <p:blipFill>
            <a:blip r:embed="rId4"/>
            <a:stretch>
              <a:fillRect/>
            </a:stretch>
          </p:blipFill>
          <p:spPr>
            <a:xfrm>
              <a:off x="8857501" y="3860417"/>
              <a:ext cx="457200" cy="457200"/>
            </a:xfrm>
            <a:prstGeom prst="rect">
              <a:avLst/>
            </a:prstGeom>
          </p:spPr>
        </p:pic>
        <p:sp>
          <p:nvSpPr>
            <p:cNvPr id="110" name="TextBox 109">
              <a:extLst>
                <a:ext uri="{FF2B5EF4-FFF2-40B4-BE49-F238E27FC236}">
                  <a16:creationId xmlns:a16="http://schemas.microsoft.com/office/drawing/2014/main" id="{524D2ED8-79A8-46BB-AC90-00034C19FE9B}"/>
                </a:ext>
              </a:extLst>
            </p:cNvPr>
            <p:cNvSpPr txBox="1"/>
            <p:nvPr/>
          </p:nvSpPr>
          <p:spPr>
            <a:xfrm>
              <a:off x="8403401" y="2913249"/>
              <a:ext cx="1386428" cy="309562"/>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Create/Update</a:t>
              </a:r>
            </a:p>
          </p:txBody>
        </p:sp>
        <p:pic>
          <p:nvPicPr>
            <p:cNvPr id="111" name="Graphic 42">
              <a:extLst>
                <a:ext uri="{FF2B5EF4-FFF2-40B4-BE49-F238E27FC236}">
                  <a16:creationId xmlns:a16="http://schemas.microsoft.com/office/drawing/2014/main" id="{CBB9100A-0F9A-4DA0-8426-465E9ABCBD0C}"/>
                </a:ext>
              </a:extLst>
            </p:cNvPr>
            <p:cNvPicPr>
              <a:picLocks noChangeAspect="1"/>
            </p:cNvPicPr>
            <p:nvPr/>
          </p:nvPicPr>
          <p:blipFill>
            <a:blip r:embed="rId4"/>
            <a:stretch>
              <a:fillRect/>
            </a:stretch>
          </p:blipFill>
          <p:spPr>
            <a:xfrm>
              <a:off x="8857501" y="2390116"/>
              <a:ext cx="457200" cy="457200"/>
            </a:xfrm>
            <a:prstGeom prst="rect">
              <a:avLst/>
            </a:prstGeom>
          </p:spPr>
        </p:pic>
        <p:pic>
          <p:nvPicPr>
            <p:cNvPr id="112" name="Graphic 45">
              <a:extLst>
                <a:ext uri="{FF2B5EF4-FFF2-40B4-BE49-F238E27FC236}">
                  <a16:creationId xmlns:a16="http://schemas.microsoft.com/office/drawing/2014/main" id="{492B2F79-DB65-48E2-BB2B-0AE641DFD9AB}"/>
                </a:ext>
              </a:extLst>
            </p:cNvPr>
            <p:cNvPicPr>
              <a:picLocks noChangeAspect="1"/>
            </p:cNvPicPr>
            <p:nvPr/>
          </p:nvPicPr>
          <p:blipFill>
            <a:blip r:embed="rId5"/>
            <a:stretch>
              <a:fillRect/>
            </a:stretch>
          </p:blipFill>
          <p:spPr>
            <a:xfrm>
              <a:off x="10441852" y="3129191"/>
              <a:ext cx="457200" cy="457200"/>
            </a:xfrm>
            <a:prstGeom prst="rect">
              <a:avLst/>
            </a:prstGeom>
          </p:spPr>
        </p:pic>
        <p:sp>
          <p:nvSpPr>
            <p:cNvPr id="113" name="TextBox 112">
              <a:extLst>
                <a:ext uri="{FF2B5EF4-FFF2-40B4-BE49-F238E27FC236}">
                  <a16:creationId xmlns:a16="http://schemas.microsoft.com/office/drawing/2014/main" id="{9D109191-85FE-4667-BA2A-3BB1C898FE87}"/>
                </a:ext>
              </a:extLst>
            </p:cNvPr>
            <p:cNvSpPr txBox="1"/>
            <p:nvPr/>
          </p:nvSpPr>
          <p:spPr>
            <a:xfrm>
              <a:off x="9982459" y="3573600"/>
              <a:ext cx="1293264" cy="236412"/>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DynamoDB</a:t>
              </a:r>
            </a:p>
          </p:txBody>
        </p:sp>
        <p:pic>
          <p:nvPicPr>
            <p:cNvPr id="114" name="Graphic 19">
              <a:extLst>
                <a:ext uri="{FF2B5EF4-FFF2-40B4-BE49-F238E27FC236}">
                  <a16:creationId xmlns:a16="http://schemas.microsoft.com/office/drawing/2014/main" id="{ED9F78BE-213C-3D47-A534-0B86E72111B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62345" y="2390116"/>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TextBox 12">
              <a:extLst>
                <a:ext uri="{FF2B5EF4-FFF2-40B4-BE49-F238E27FC236}">
                  <a16:creationId xmlns:a16="http://schemas.microsoft.com/office/drawing/2014/main" id="{E6D95FBB-6754-2D45-B10F-73837D3E14EA}"/>
                </a:ext>
              </a:extLst>
            </p:cNvPr>
            <p:cNvSpPr txBox="1">
              <a:spLocks noChangeArrowheads="1"/>
            </p:cNvSpPr>
            <p:nvPr/>
          </p:nvSpPr>
          <p:spPr bwMode="auto">
            <a:xfrm>
              <a:off x="3299511" y="2793360"/>
              <a:ext cx="25823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Light" panose="020B0403020204020204" pitchFamily="34" charset="0"/>
                  <a:ea typeface="Amazon Ember" panose="020B0603020204020204" pitchFamily="34" charset="0"/>
                  <a:cs typeface="Amazon Ember Light" panose="020B0403020204020204" pitchFamily="34" charset="0"/>
                </a:rPr>
                <a:t>IAM</a:t>
              </a:r>
            </a:p>
          </p:txBody>
        </p:sp>
        <p:pic>
          <p:nvPicPr>
            <p:cNvPr id="116" name="Graphic 17">
              <a:extLst>
                <a:ext uri="{FF2B5EF4-FFF2-40B4-BE49-F238E27FC236}">
                  <a16:creationId xmlns:a16="http://schemas.microsoft.com/office/drawing/2014/main" id="{29A4B8A3-9C63-104B-986C-E2796ED6BAC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62345" y="4326710"/>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TextBox 11">
              <a:extLst>
                <a:ext uri="{FF2B5EF4-FFF2-40B4-BE49-F238E27FC236}">
                  <a16:creationId xmlns:a16="http://schemas.microsoft.com/office/drawing/2014/main" id="{34759C8A-7F9B-B748-9669-9799EF21C22D}"/>
                </a:ext>
              </a:extLst>
            </p:cNvPr>
            <p:cNvSpPr txBox="1">
              <a:spLocks noChangeArrowheads="1"/>
            </p:cNvSpPr>
            <p:nvPr/>
          </p:nvSpPr>
          <p:spPr bwMode="auto">
            <a:xfrm>
              <a:off x="3834801" y="4729954"/>
              <a:ext cx="1511768" cy="29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Light" panose="020B0403020204020204" pitchFamily="34" charset="0"/>
                  <a:ea typeface="Amazon Ember" panose="020B0603020204020204" pitchFamily="34" charset="0"/>
                  <a:cs typeface="Amazon Ember Light" panose="020B0403020204020204" pitchFamily="34" charset="0"/>
                </a:rPr>
                <a:t>Amazon Cognito</a:t>
              </a:r>
            </a:p>
          </p:txBody>
        </p:sp>
        <p:pic>
          <p:nvPicPr>
            <p:cNvPr id="118" name="Graphic 17">
              <a:extLst>
                <a:ext uri="{FF2B5EF4-FFF2-40B4-BE49-F238E27FC236}">
                  <a16:creationId xmlns:a16="http://schemas.microsoft.com/office/drawing/2014/main" id="{847A7472-D977-624B-9A30-47A44C4FD42F}"/>
                </a:ext>
              </a:extLst>
            </p:cNvPr>
            <p:cNvPicPr>
              <a:picLocks noChangeAspect="1" noChangeArrowheads="1"/>
            </p:cNvPicPr>
            <p:nvPr/>
          </p:nvPicPr>
          <p:blipFill>
            <a:blip r:embed="rId8"/>
            <a:srcRect/>
            <a:stretch/>
          </p:blipFill>
          <p:spPr bwMode="auto">
            <a:xfrm>
              <a:off x="7501227" y="312919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TextBox 9">
              <a:extLst>
                <a:ext uri="{FF2B5EF4-FFF2-40B4-BE49-F238E27FC236}">
                  <a16:creationId xmlns:a16="http://schemas.microsoft.com/office/drawing/2014/main" id="{004BE815-88F2-474B-8554-6940E19F35A1}"/>
                </a:ext>
              </a:extLst>
            </p:cNvPr>
            <p:cNvSpPr txBox="1">
              <a:spLocks noChangeArrowheads="1"/>
            </p:cNvSpPr>
            <p:nvPr/>
          </p:nvSpPr>
          <p:spPr bwMode="auto">
            <a:xfrm>
              <a:off x="7074844" y="3567665"/>
              <a:ext cx="13099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Light" panose="020B0403020204020204" pitchFamily="34" charset="0"/>
                  <a:ea typeface="Amazon Ember" panose="020B0603020204020204" pitchFamily="34" charset="0"/>
                  <a:cs typeface="Amazon Ember Light" panose="020B0403020204020204" pitchFamily="34" charset="0"/>
                </a:rPr>
                <a:t>Amazon API</a:t>
              </a:r>
              <a:br>
                <a:rPr lang="en-US" altLang="en-US" sz="1600" dirty="0">
                  <a:latin typeface="Amazon Ember Light" panose="020B0403020204020204" pitchFamily="34" charset="0"/>
                  <a:ea typeface="Amazon Ember" panose="020B0603020204020204" pitchFamily="34" charset="0"/>
                  <a:cs typeface="Amazon Ember Light" panose="020B0403020204020204" pitchFamily="34" charset="0"/>
                </a:rPr>
              </a:br>
              <a:r>
                <a:rPr lang="en-US" altLang="en-US" sz="1600" dirty="0">
                  <a:latin typeface="Amazon Ember Light" panose="020B0403020204020204" pitchFamily="34" charset="0"/>
                  <a:ea typeface="Amazon Ember" panose="020B0603020204020204" pitchFamily="34" charset="0"/>
                  <a:cs typeface="Amazon Ember Light" panose="020B0403020204020204" pitchFamily="34" charset="0"/>
                </a:rPr>
                <a:t>Gateway</a:t>
              </a:r>
            </a:p>
          </p:txBody>
        </p:sp>
        <p:sp>
          <p:nvSpPr>
            <p:cNvPr id="122" name="TextBox 121">
              <a:extLst>
                <a:ext uri="{FF2B5EF4-FFF2-40B4-BE49-F238E27FC236}">
                  <a16:creationId xmlns:a16="http://schemas.microsoft.com/office/drawing/2014/main" id="{BE1E8CA3-911E-42ED-8B43-A46414A38421}"/>
                </a:ext>
              </a:extLst>
            </p:cNvPr>
            <p:cNvSpPr txBox="1"/>
            <p:nvPr/>
          </p:nvSpPr>
          <p:spPr>
            <a:xfrm>
              <a:off x="10807475" y="4571378"/>
              <a:ext cx="1065207" cy="469846"/>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Amazon Polly</a:t>
              </a:r>
            </a:p>
          </p:txBody>
        </p:sp>
        <p:pic>
          <p:nvPicPr>
            <p:cNvPr id="123" name="Graphic 8">
              <a:extLst>
                <a:ext uri="{FF2B5EF4-FFF2-40B4-BE49-F238E27FC236}">
                  <a16:creationId xmlns:a16="http://schemas.microsoft.com/office/drawing/2014/main" id="{7878EBC1-8556-5C49-8C35-366F912BECC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152841" y="4123120"/>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 name="Graphic 7">
              <a:extLst>
                <a:ext uri="{FF2B5EF4-FFF2-40B4-BE49-F238E27FC236}">
                  <a16:creationId xmlns:a16="http://schemas.microsoft.com/office/drawing/2014/main" id="{57FA1F27-A2E2-7D4A-A34C-9636E8580D5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70968" y="5617386"/>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7539568" y="6006900"/>
              <a:ext cx="1837277" cy="29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Light" panose="020B0403020204020204" pitchFamily="34" charset="0"/>
                  <a:ea typeface="Amazon Ember" panose="020B0603020204020204" pitchFamily="34" charset="0"/>
                  <a:cs typeface="Amazon Ember Light" panose="020B0403020204020204" pitchFamily="34" charset="0"/>
                </a:rPr>
                <a:t>AWS X-Ray</a:t>
              </a:r>
            </a:p>
          </p:txBody>
        </p:sp>
        <p:sp>
          <p:nvSpPr>
            <p:cNvPr id="126" name="TextBox 125">
              <a:extLst>
                <a:ext uri="{FF2B5EF4-FFF2-40B4-BE49-F238E27FC236}">
                  <a16:creationId xmlns:a16="http://schemas.microsoft.com/office/drawing/2014/main" id="{41A5941D-0A8F-41AA-BB05-462F713D54A8}"/>
                </a:ext>
              </a:extLst>
            </p:cNvPr>
            <p:cNvSpPr txBox="1"/>
            <p:nvPr/>
          </p:nvSpPr>
          <p:spPr>
            <a:xfrm>
              <a:off x="8618636" y="5098712"/>
              <a:ext cx="955959" cy="308419"/>
            </a:xfrm>
            <a:prstGeom prst="rect">
              <a:avLst/>
            </a:prstGeom>
            <a:noFill/>
          </p:spPr>
          <p:txBody>
            <a:bodyPr wrap="square" lIns="0" tIns="0" rIns="0" bIns="0" rtlCol="0">
              <a:noAutofit/>
            </a:bodyPr>
            <a:lstStyle/>
            <a:p>
              <a:pPr algn="ctr"/>
              <a:r>
                <a:rPr lang="en-US"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Dictate</a:t>
              </a:r>
            </a:p>
          </p:txBody>
        </p:sp>
        <p:pic>
          <p:nvPicPr>
            <p:cNvPr id="127" name="Graphic 42">
              <a:extLst>
                <a:ext uri="{FF2B5EF4-FFF2-40B4-BE49-F238E27FC236}">
                  <a16:creationId xmlns:a16="http://schemas.microsoft.com/office/drawing/2014/main" id="{2043E59B-8FCF-4C92-B1D0-67DFB5F949D5}"/>
                </a:ext>
              </a:extLst>
            </p:cNvPr>
            <p:cNvPicPr>
              <a:picLocks noChangeAspect="1"/>
            </p:cNvPicPr>
            <p:nvPr/>
          </p:nvPicPr>
          <p:blipFill>
            <a:blip r:embed="rId4"/>
            <a:stretch>
              <a:fillRect/>
            </a:stretch>
          </p:blipFill>
          <p:spPr>
            <a:xfrm>
              <a:off x="8857501" y="4586963"/>
              <a:ext cx="457200" cy="457200"/>
            </a:xfrm>
            <a:prstGeom prst="rect">
              <a:avLst/>
            </a:prstGeom>
          </p:spPr>
        </p:pic>
        <p:pic>
          <p:nvPicPr>
            <p:cNvPr id="128" name="Picture 1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165089" y="1715937"/>
              <a:ext cx="499359" cy="747038"/>
            </a:xfrm>
            <a:prstGeom prst="rect">
              <a:avLst/>
            </a:prstGeom>
          </p:spPr>
        </p:pic>
        <p:cxnSp>
          <p:nvCxnSpPr>
            <p:cNvPr id="129" name="Elbow Connector 77">
              <a:extLst>
                <a:ext uri="{FF2B5EF4-FFF2-40B4-BE49-F238E27FC236}">
                  <a16:creationId xmlns:a16="http://schemas.microsoft.com/office/drawing/2014/main" id="{C33A0DEA-EA4C-4211-8839-1430CE377022}"/>
                </a:ext>
              </a:extLst>
            </p:cNvPr>
            <p:cNvCxnSpPr>
              <a:cxnSpLocks/>
              <a:stCxn id="111" idx="3"/>
              <a:endCxn id="112" idx="1"/>
            </p:cNvCxnSpPr>
            <p:nvPr/>
          </p:nvCxnSpPr>
          <p:spPr>
            <a:xfrm>
              <a:off x="9314701" y="2618716"/>
              <a:ext cx="1127151" cy="739075"/>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30" name="Elbow Connector 76">
              <a:extLst>
                <a:ext uri="{FF2B5EF4-FFF2-40B4-BE49-F238E27FC236}">
                  <a16:creationId xmlns:a16="http://schemas.microsoft.com/office/drawing/2014/main" id="{3A745F4B-12CD-4631-B7A3-ABC98F53FEC2}"/>
                </a:ext>
              </a:extLst>
            </p:cNvPr>
            <p:cNvCxnSpPr>
              <a:cxnSpLocks/>
              <a:endCxn id="122" idx="2"/>
            </p:cNvCxnSpPr>
            <p:nvPr/>
          </p:nvCxnSpPr>
          <p:spPr>
            <a:xfrm>
              <a:off x="9381435" y="4962034"/>
              <a:ext cx="1958644" cy="79190"/>
            </a:xfrm>
            <a:prstGeom prst="bentConnector4">
              <a:avLst>
                <a:gd name="adj1" fmla="val 63460"/>
                <a:gd name="adj2" fmla="val 388673"/>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31" name="Freeform 88">
              <a:extLst>
                <a:ext uri="{FF2B5EF4-FFF2-40B4-BE49-F238E27FC236}">
                  <a16:creationId xmlns:a16="http://schemas.microsoft.com/office/drawing/2014/main" id="{3090B44C-0F6F-4B39-B15A-5ABE29C767FB}"/>
                </a:ext>
              </a:extLst>
            </p:cNvPr>
            <p:cNvSpPr/>
            <p:nvPr/>
          </p:nvSpPr>
          <p:spPr>
            <a:xfrm rot="10800000">
              <a:off x="5688133" y="2648073"/>
              <a:ext cx="806285" cy="14409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accent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2" name="Left Brace 131"/>
            <p:cNvSpPr/>
            <p:nvPr/>
          </p:nvSpPr>
          <p:spPr>
            <a:xfrm rot="16200000">
              <a:off x="7544882" y="1194671"/>
              <a:ext cx="245310" cy="83589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33" name="Elbow Connector 132">
              <a:extLst>
                <a:ext uri="{FF2B5EF4-FFF2-40B4-BE49-F238E27FC236}">
                  <a16:creationId xmlns:a16="http://schemas.microsoft.com/office/drawing/2014/main" id="{D14DECB2-EDFA-4A1C-8C3F-AEE5A5A47969}"/>
                </a:ext>
              </a:extLst>
            </p:cNvPr>
            <p:cNvCxnSpPr>
              <a:cxnSpLocks/>
              <a:endCxn id="88" idx="2"/>
            </p:cNvCxnSpPr>
            <p:nvPr/>
          </p:nvCxnSpPr>
          <p:spPr>
            <a:xfrm rot="10800000">
              <a:off x="6877407" y="4777136"/>
              <a:ext cx="1970755" cy="184901"/>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34"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10936368" y="2484848"/>
              <a:ext cx="956800" cy="29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Light" panose="020B0403020204020204" pitchFamily="34" charset="0"/>
                  <a:ea typeface="Amazon Ember" panose="020B0603020204020204" pitchFamily="34" charset="0"/>
                  <a:cs typeface="Amazon Ember Light" panose="020B0403020204020204" pitchFamily="34" charset="0"/>
                </a:rPr>
                <a:t>AWS SAM</a:t>
              </a:r>
            </a:p>
          </p:txBody>
        </p:sp>
        <p:cxnSp>
          <p:nvCxnSpPr>
            <p:cNvPr id="135" name="Elbow Connector 65">
              <a:extLst>
                <a:ext uri="{FF2B5EF4-FFF2-40B4-BE49-F238E27FC236}">
                  <a16:creationId xmlns:a16="http://schemas.microsoft.com/office/drawing/2014/main" id="{6B7975B3-64CF-4664-9B81-F5B08E2FB2F3}"/>
                </a:ext>
              </a:extLst>
            </p:cNvPr>
            <p:cNvCxnSpPr>
              <a:cxnSpLocks/>
              <a:stCxn id="111" idx="1"/>
              <a:endCxn id="118" idx="3"/>
            </p:cNvCxnSpPr>
            <p:nvPr/>
          </p:nvCxnSpPr>
          <p:spPr>
            <a:xfrm rot="10800000" flipV="1">
              <a:off x="7958427" y="2618715"/>
              <a:ext cx="899074" cy="739075"/>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136" name="Graphic 17">
              <a:extLst>
                <a:ext uri="{FF2B5EF4-FFF2-40B4-BE49-F238E27FC236}">
                  <a16:creationId xmlns:a16="http://schemas.microsoft.com/office/drawing/2014/main" id="{443A8EDD-16C2-6848-83A6-4582C7B74B7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543978" y="561738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TextBox 9">
              <a:extLst>
                <a:ext uri="{FF2B5EF4-FFF2-40B4-BE49-F238E27FC236}">
                  <a16:creationId xmlns:a16="http://schemas.microsoft.com/office/drawing/2014/main" id="{F9D6EE48-441C-334D-8184-61EA0808B9C5}"/>
                </a:ext>
              </a:extLst>
            </p:cNvPr>
            <p:cNvSpPr txBox="1">
              <a:spLocks noChangeArrowheads="1"/>
            </p:cNvSpPr>
            <p:nvPr/>
          </p:nvSpPr>
          <p:spPr bwMode="auto">
            <a:xfrm>
              <a:off x="5705265" y="6006900"/>
              <a:ext cx="21871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Light" panose="020B0403020204020204" pitchFamily="34" charset="0"/>
                  <a:ea typeface="Amazon Ember" panose="020B0603020204020204" pitchFamily="34" charset="0"/>
                  <a:cs typeface="Amazon Ember Light" panose="020B0403020204020204" pitchFamily="34" charset="0"/>
                </a:rPr>
                <a:t>Amazon CloudWatch</a:t>
              </a:r>
            </a:p>
          </p:txBody>
        </p:sp>
        <p:cxnSp>
          <p:nvCxnSpPr>
            <p:cNvPr id="138" name="Straight Arrow Connector 137">
              <a:extLst>
                <a:ext uri="{FF2B5EF4-FFF2-40B4-BE49-F238E27FC236}">
                  <a16:creationId xmlns:a16="http://schemas.microsoft.com/office/drawing/2014/main" id="{B8E4CA0B-BE3C-4BE9-B361-23758E9B10F7}"/>
                </a:ext>
              </a:extLst>
            </p:cNvPr>
            <p:cNvCxnSpPr>
              <a:cxnSpLocks/>
              <a:stCxn id="118" idx="3"/>
              <a:endCxn id="107" idx="1"/>
            </p:cNvCxnSpPr>
            <p:nvPr/>
          </p:nvCxnSpPr>
          <p:spPr>
            <a:xfrm>
              <a:off x="7958427" y="3357791"/>
              <a:ext cx="899074" cy="0"/>
            </a:xfrm>
            <a:prstGeom prst="straightConnector1">
              <a:avLst/>
            </a:prstGeom>
            <a:ln w="12700">
              <a:solidFill>
                <a:schemeClr val="accent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B8E4CA0B-BE3C-4BE9-B361-23758E9B10F7}"/>
                </a:ext>
              </a:extLst>
            </p:cNvPr>
            <p:cNvCxnSpPr>
              <a:cxnSpLocks/>
              <a:stCxn id="107" idx="3"/>
              <a:endCxn id="112" idx="1"/>
            </p:cNvCxnSpPr>
            <p:nvPr/>
          </p:nvCxnSpPr>
          <p:spPr>
            <a:xfrm>
              <a:off x="9314701" y="3357791"/>
              <a:ext cx="1127151" cy="0"/>
            </a:xfrm>
            <a:prstGeom prst="straightConnector1">
              <a:avLst/>
            </a:prstGeom>
            <a:ln w="12700">
              <a:solidFill>
                <a:schemeClr val="accent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0EDF98B8-3ADB-4888-86CF-D805F18A8EDD}"/>
              </a:ext>
            </a:extLst>
          </p:cNvPr>
          <p:cNvGrpSpPr/>
          <p:nvPr/>
        </p:nvGrpSpPr>
        <p:grpSpPr>
          <a:xfrm>
            <a:off x="3351576" y="1569946"/>
            <a:ext cx="8660314" cy="4786404"/>
            <a:chOff x="3351576" y="1569946"/>
            <a:chExt cx="8660314" cy="4786404"/>
          </a:xfrm>
        </p:grpSpPr>
        <p:sp>
          <p:nvSpPr>
            <p:cNvPr id="120" name="Rectangle 119">
              <a:extLst>
                <a:ext uri="{FF2B5EF4-FFF2-40B4-BE49-F238E27FC236}">
                  <a16:creationId xmlns:a16="http://schemas.microsoft.com/office/drawing/2014/main" id="{BEFEC4D9-0FF6-0740-BBB7-9A904CD0D43A}"/>
                </a:ext>
              </a:extLst>
            </p:cNvPr>
            <p:cNvSpPr/>
            <p:nvPr/>
          </p:nvSpPr>
          <p:spPr>
            <a:xfrm>
              <a:off x="3351803" y="1569946"/>
              <a:ext cx="8660087" cy="4786404"/>
            </a:xfrm>
            <a:prstGeom prst="rect">
              <a:avLst/>
            </a:prstGeom>
            <a:solidFill>
              <a:srgbClr val="FFFFFF">
                <a:alpha val="89804"/>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121" name="Graphic 20">
              <a:extLst>
                <a:ext uri="{FF2B5EF4-FFF2-40B4-BE49-F238E27FC236}">
                  <a16:creationId xmlns:a16="http://schemas.microsoft.com/office/drawing/2014/main" id="{3E9996A6-6D01-9B42-8D2D-8C63B84FF81B}"/>
                </a:ext>
                <a:ext uri="{C183D7F6-B498-43B3-948B-1728B52AA6E4}">
                  <adec:decorative xmlns:adec="http://schemas.microsoft.com/office/drawing/2017/decorative" val="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51576" y="1573754"/>
              <a:ext cx="270455" cy="284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s3bucket" descr="The application uses two S3 buckets, one for website hosting, and one for MP3 hosting.">
            <a:extLst>
              <a:ext uri="{FF2B5EF4-FFF2-40B4-BE49-F238E27FC236}">
                <a16:creationId xmlns:a16="http://schemas.microsoft.com/office/drawing/2014/main" id="{7A4CFF2F-56BC-4007-97BF-D636009F4E24}"/>
              </a:ext>
            </a:extLst>
          </p:cNvPr>
          <p:cNvGrpSpPr/>
          <p:nvPr/>
        </p:nvGrpSpPr>
        <p:grpSpPr>
          <a:xfrm>
            <a:off x="6399426" y="2390116"/>
            <a:ext cx="4605175" cy="2387019"/>
            <a:chOff x="6399426" y="2390116"/>
            <a:chExt cx="4605175" cy="2387019"/>
          </a:xfrm>
        </p:grpSpPr>
        <p:grpSp>
          <p:nvGrpSpPr>
            <p:cNvPr id="8" name="Group 7">
              <a:extLst>
                <a:ext uri="{FF2B5EF4-FFF2-40B4-BE49-F238E27FC236}">
                  <a16:creationId xmlns:a16="http://schemas.microsoft.com/office/drawing/2014/main" id="{A131B041-C7BE-402D-85DC-FD648E7A6553}"/>
                </a:ext>
              </a:extLst>
            </p:cNvPr>
            <p:cNvGrpSpPr/>
            <p:nvPr/>
          </p:nvGrpSpPr>
          <p:grpSpPr>
            <a:xfrm>
              <a:off x="6399426" y="2390116"/>
              <a:ext cx="985122" cy="2387019"/>
              <a:chOff x="6399426" y="2390116"/>
              <a:chExt cx="985122" cy="2387019"/>
            </a:xfrm>
          </p:grpSpPr>
          <p:sp>
            <p:nvSpPr>
              <p:cNvPr id="87" name="TextBox 86">
                <a:extLst>
                  <a:ext uri="{FF2B5EF4-FFF2-40B4-BE49-F238E27FC236}">
                    <a16:creationId xmlns:a16="http://schemas.microsoft.com/office/drawing/2014/main" id="{7B360DC5-63E7-4A18-9596-6B594754F812}"/>
                  </a:ext>
                </a:extLst>
              </p:cNvPr>
              <p:cNvSpPr txBox="1"/>
              <p:nvPr/>
            </p:nvSpPr>
            <p:spPr>
              <a:xfrm>
                <a:off x="6428589" y="3004856"/>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Website hosting</a:t>
                </a:r>
              </a:p>
            </p:txBody>
          </p:sp>
          <p:sp>
            <p:nvSpPr>
              <p:cNvPr id="88" name="TextBox 87">
                <a:extLst>
                  <a:ext uri="{FF2B5EF4-FFF2-40B4-BE49-F238E27FC236}">
                    <a16:creationId xmlns:a16="http://schemas.microsoft.com/office/drawing/2014/main" id="{BE1E8CA3-911E-42ED-8B43-A46414A38421}"/>
                  </a:ext>
                </a:extLst>
              </p:cNvPr>
              <p:cNvSpPr txBox="1"/>
              <p:nvPr/>
            </p:nvSpPr>
            <p:spPr>
              <a:xfrm>
                <a:off x="6399426" y="4305620"/>
                <a:ext cx="955959" cy="471515"/>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MP3 hosting</a:t>
                </a:r>
              </a:p>
            </p:txBody>
          </p:sp>
          <p:pic>
            <p:nvPicPr>
              <p:cNvPr id="89" name="Graphic 68">
                <a:extLst>
                  <a:ext uri="{FF2B5EF4-FFF2-40B4-BE49-F238E27FC236}">
                    <a16:creationId xmlns:a16="http://schemas.microsoft.com/office/drawing/2014/main" id="{16DC68BD-63AC-4CC7-B711-6858AF6BC74D}"/>
                  </a:ext>
                </a:extLst>
              </p:cNvPr>
              <p:cNvPicPr>
                <a:picLocks noChangeAspect="1"/>
              </p:cNvPicPr>
              <p:nvPr/>
            </p:nvPicPr>
            <p:blipFill>
              <a:blip r:embed="rId14"/>
              <a:stretch>
                <a:fillRect/>
              </a:stretch>
            </p:blipFill>
            <p:spPr>
              <a:xfrm>
                <a:off x="6662145" y="2390116"/>
                <a:ext cx="457200" cy="457200"/>
              </a:xfrm>
              <a:prstGeom prst="rect">
                <a:avLst/>
              </a:prstGeom>
            </p:spPr>
          </p:pic>
          <p:pic>
            <p:nvPicPr>
              <p:cNvPr id="90" name="Graphic 68">
                <a:extLst>
                  <a:ext uri="{FF2B5EF4-FFF2-40B4-BE49-F238E27FC236}">
                    <a16:creationId xmlns:a16="http://schemas.microsoft.com/office/drawing/2014/main" id="{024E2B7F-114D-4BEC-8A69-94C31BD86F6B}"/>
                  </a:ext>
                </a:extLst>
              </p:cNvPr>
              <p:cNvPicPr>
                <a:picLocks noChangeAspect="1"/>
              </p:cNvPicPr>
              <p:nvPr/>
            </p:nvPicPr>
            <p:blipFill>
              <a:blip r:embed="rId14"/>
              <a:stretch>
                <a:fillRect/>
              </a:stretch>
            </p:blipFill>
            <p:spPr>
              <a:xfrm>
                <a:off x="6662145" y="3860417"/>
                <a:ext cx="457200" cy="457200"/>
              </a:xfrm>
              <a:prstGeom prst="rect">
                <a:avLst/>
              </a:prstGeom>
            </p:spPr>
          </p:pic>
        </p:grpSp>
        <p:sp>
          <p:nvSpPr>
            <p:cNvPr id="62" name="TextBox 61">
              <a:extLst>
                <a:ext uri="{FF2B5EF4-FFF2-40B4-BE49-F238E27FC236}">
                  <a16:creationId xmlns:a16="http://schemas.microsoft.com/office/drawing/2014/main" id="{AAD2D7DA-3559-45B0-B4A8-96D328030B5A}"/>
                </a:ext>
              </a:extLst>
            </p:cNvPr>
            <p:cNvSpPr txBox="1"/>
            <p:nvPr/>
          </p:nvSpPr>
          <p:spPr>
            <a:xfrm>
              <a:off x="8887959" y="2408461"/>
              <a:ext cx="2116642" cy="820894"/>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lIns="0" tIns="0" rIns="0" bIns="0" rtlCol="0" anchor="ctr">
              <a:noAutofit/>
            </a:bodyPr>
            <a:lstStyle/>
            <a:p>
              <a:pPr algn="ctr"/>
              <a:r>
                <a:rPr lang="en-US" sz="2400" dirty="0">
                  <a:solidFill>
                    <a:srgbClr val="000000"/>
                  </a:solidFill>
                  <a:ea typeface="Amazon Ember Light" panose="020B0403020204020204" pitchFamily="34" charset="0"/>
                  <a:cs typeface="Amazon Ember Light" panose="020B0403020204020204" pitchFamily="34" charset="0"/>
                </a:rPr>
                <a:t>Main website</a:t>
              </a:r>
              <a:br>
                <a:rPr lang="en-US" sz="2400" dirty="0">
                  <a:solidFill>
                    <a:srgbClr val="000000"/>
                  </a:solidFill>
                  <a:ea typeface="Amazon Ember Light" panose="020B0403020204020204" pitchFamily="34" charset="0"/>
                  <a:cs typeface="Amazon Ember Light" panose="020B0403020204020204" pitchFamily="34" charset="0"/>
                </a:rPr>
              </a:br>
              <a:r>
                <a:rPr lang="en-US" sz="2400" dirty="0">
                  <a:solidFill>
                    <a:srgbClr val="000000"/>
                  </a:solidFill>
                  <a:ea typeface="Amazon Ember Light" panose="020B0403020204020204" pitchFamily="34" charset="0"/>
                  <a:cs typeface="Amazon Ember Light" panose="020B0403020204020204" pitchFamily="34" charset="0"/>
                </a:rPr>
                <a:t>user interface</a:t>
              </a:r>
            </a:p>
          </p:txBody>
        </p:sp>
        <p:cxnSp>
          <p:nvCxnSpPr>
            <p:cNvPr id="63" name="Straight Arrow Connector 62">
              <a:extLst>
                <a:ext uri="{FF2B5EF4-FFF2-40B4-BE49-F238E27FC236}">
                  <a16:creationId xmlns:a16="http://schemas.microsoft.com/office/drawing/2014/main" id="{78AF612E-3260-479F-A8AF-5BDF64877E25}"/>
                </a:ext>
              </a:extLst>
            </p:cNvPr>
            <p:cNvCxnSpPr>
              <a:cxnSpLocks/>
              <a:stCxn id="62" idx="1"/>
            </p:cNvCxnSpPr>
            <p:nvPr/>
          </p:nvCxnSpPr>
          <p:spPr>
            <a:xfrm flipH="1">
              <a:off x="7239001" y="2818908"/>
              <a:ext cx="1648958" cy="0"/>
            </a:xfrm>
            <a:prstGeom prst="straightConnector1">
              <a:avLst/>
            </a:prstGeom>
            <a:ln w="44450">
              <a:solidFill>
                <a:schemeClr val="hlink"/>
              </a:solidFill>
              <a:headEnd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542355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20"/>
          </p:nvPr>
        </p:nvSpPr>
        <p:spPr/>
        <p:txBody>
          <a:bodyPr/>
          <a:lstStyle/>
          <a:p>
            <a:fld id="{989D9560-4C13-4692-9687-98ECDD2D9552}" type="slidenum">
              <a:rPr lang="en-US" smtClean="0"/>
              <a:pPr/>
              <a:t>8</a:t>
            </a:fld>
            <a:endParaRPr lang="en-US" dirty="0"/>
          </a:p>
        </p:txBody>
      </p:sp>
      <p:sp>
        <p:nvSpPr>
          <p:cNvPr id="2" name="Title 1"/>
          <p:cNvSpPr>
            <a:spLocks noGrp="1"/>
          </p:cNvSpPr>
          <p:nvPr>
            <p:ph type="title"/>
          </p:nvPr>
        </p:nvSpPr>
        <p:spPr/>
        <p:txBody>
          <a:bodyPr/>
          <a:lstStyle/>
          <a:p>
            <a:r>
              <a:rPr lang="en-US"/>
              <a:t>Managing user stored data</a:t>
            </a:r>
            <a:endParaRPr lang="en-US" dirty="0"/>
          </a:p>
        </p:txBody>
      </p:sp>
      <p:sp>
        <p:nvSpPr>
          <p:cNvPr id="3" name="Content Placeholder 2"/>
          <p:cNvSpPr>
            <a:spLocks noGrp="1"/>
          </p:cNvSpPr>
          <p:nvPr>
            <p:ph sz="quarter" idx="21"/>
          </p:nvPr>
        </p:nvSpPr>
        <p:spPr/>
        <p:txBody>
          <a:bodyPr>
            <a:normAutofit/>
          </a:bodyPr>
          <a:lstStyle/>
          <a:p>
            <a:pPr marL="0" indent="0">
              <a:buNone/>
            </a:pPr>
            <a:r>
              <a:rPr lang="en-US" sz="2400" dirty="0"/>
              <a:t>Amazon DynamoDB</a:t>
            </a:r>
          </a:p>
          <a:p>
            <a:r>
              <a:rPr lang="en-US" sz="2000" dirty="0"/>
              <a:t>Serverless</a:t>
            </a:r>
          </a:p>
          <a:p>
            <a:r>
              <a:rPr lang="en-US" sz="2000" dirty="0"/>
              <a:t>Capacity scaling</a:t>
            </a:r>
          </a:p>
          <a:p>
            <a:pPr lvl="1"/>
            <a:endParaRPr lang="en-US" sz="1800" dirty="0"/>
          </a:p>
        </p:txBody>
      </p:sp>
      <p:grpSp>
        <p:nvGrpSpPr>
          <p:cNvPr id="6" name="justGraphic">
            <a:extLst>
              <a:ext uri="{FF2B5EF4-FFF2-40B4-BE49-F238E27FC236}">
                <a16:creationId xmlns:a16="http://schemas.microsoft.com/office/drawing/2014/main" id="{974A341F-419E-4FEA-85C5-F3BD55ACED39}"/>
              </a:ext>
              <a:ext uri="{C183D7F6-B498-43B3-948B-1728B52AA6E4}">
                <adec:decorative xmlns:adec="http://schemas.microsoft.com/office/drawing/2017/decorative" val="1"/>
              </a:ext>
            </a:extLst>
          </p:cNvPr>
          <p:cNvGrpSpPr/>
          <p:nvPr/>
        </p:nvGrpSpPr>
        <p:grpSpPr>
          <a:xfrm>
            <a:off x="3299511" y="1569946"/>
            <a:ext cx="8712379" cy="4786404"/>
            <a:chOff x="3299511" y="1569946"/>
            <a:chExt cx="8712379" cy="4786404"/>
          </a:xfrm>
        </p:grpSpPr>
        <p:cxnSp>
          <p:nvCxnSpPr>
            <p:cNvPr id="139" name="Straight Arrow Connector 138">
              <a:extLst>
                <a:ext uri="{FF2B5EF4-FFF2-40B4-BE49-F238E27FC236}">
                  <a16:creationId xmlns:a16="http://schemas.microsoft.com/office/drawing/2014/main" id="{B8E4CA0B-BE3C-4BE9-B361-23758E9B10F7}"/>
                </a:ext>
              </a:extLst>
            </p:cNvPr>
            <p:cNvCxnSpPr>
              <a:cxnSpLocks/>
              <a:stCxn id="107" idx="3"/>
              <a:endCxn id="112" idx="1"/>
            </p:cNvCxnSpPr>
            <p:nvPr/>
          </p:nvCxnSpPr>
          <p:spPr>
            <a:xfrm>
              <a:off x="9314701" y="3357791"/>
              <a:ext cx="1127151" cy="0"/>
            </a:xfrm>
            <a:prstGeom prst="straightConnector1">
              <a:avLst/>
            </a:prstGeom>
            <a:ln w="12700">
              <a:solidFill>
                <a:schemeClr val="accent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2" name="Elbow Connector 97">
              <a:extLst>
                <a:ext uri="{FF2B5EF4-FFF2-40B4-BE49-F238E27FC236}">
                  <a16:creationId xmlns:a16="http://schemas.microsoft.com/office/drawing/2014/main" id="{06690F6D-3C60-47CC-93A1-4545CF495A4B}"/>
                </a:ext>
              </a:extLst>
            </p:cNvPr>
            <p:cNvCxnSpPr>
              <a:cxnSpLocks/>
              <a:stCxn id="109" idx="3"/>
              <a:endCxn id="112" idx="1"/>
            </p:cNvCxnSpPr>
            <p:nvPr/>
          </p:nvCxnSpPr>
          <p:spPr>
            <a:xfrm flipV="1">
              <a:off x="9314701" y="3357791"/>
              <a:ext cx="1127151" cy="731226"/>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127" name="Graphic 42">
              <a:extLst>
                <a:ext uri="{FF2B5EF4-FFF2-40B4-BE49-F238E27FC236}">
                  <a16:creationId xmlns:a16="http://schemas.microsoft.com/office/drawing/2014/main" id="{2043E59B-8FCF-4C92-B1D0-67DFB5F949D5}"/>
                </a:ext>
              </a:extLst>
            </p:cNvPr>
            <p:cNvPicPr>
              <a:picLocks noChangeAspect="1"/>
            </p:cNvPicPr>
            <p:nvPr/>
          </p:nvPicPr>
          <p:blipFill>
            <a:blip r:embed="rId4"/>
            <a:stretch>
              <a:fillRect/>
            </a:stretch>
          </p:blipFill>
          <p:spPr>
            <a:xfrm>
              <a:off x="8857501" y="4586963"/>
              <a:ext cx="457200" cy="457200"/>
            </a:xfrm>
            <a:prstGeom prst="rect">
              <a:avLst/>
            </a:prstGeom>
          </p:spPr>
        </p:pic>
        <p:cxnSp>
          <p:nvCxnSpPr>
            <p:cNvPr id="129" name="Elbow Connector 77">
              <a:extLst>
                <a:ext uri="{FF2B5EF4-FFF2-40B4-BE49-F238E27FC236}">
                  <a16:creationId xmlns:a16="http://schemas.microsoft.com/office/drawing/2014/main" id="{C33A0DEA-EA4C-4211-8839-1430CE377022}"/>
                </a:ext>
              </a:extLst>
            </p:cNvPr>
            <p:cNvCxnSpPr>
              <a:cxnSpLocks/>
              <a:stCxn id="111" idx="3"/>
              <a:endCxn id="112" idx="1"/>
            </p:cNvCxnSpPr>
            <p:nvPr/>
          </p:nvCxnSpPr>
          <p:spPr>
            <a:xfrm>
              <a:off x="9314701" y="2618716"/>
              <a:ext cx="1127151" cy="739075"/>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31" name="Freeform 88">
              <a:extLst>
                <a:ext uri="{FF2B5EF4-FFF2-40B4-BE49-F238E27FC236}">
                  <a16:creationId xmlns:a16="http://schemas.microsoft.com/office/drawing/2014/main" id="{3090B44C-0F6F-4B39-B15A-5ABE29C767FB}"/>
                </a:ext>
              </a:extLst>
            </p:cNvPr>
            <p:cNvSpPr/>
            <p:nvPr/>
          </p:nvSpPr>
          <p:spPr>
            <a:xfrm rot="10800000">
              <a:off x="5688133" y="2648073"/>
              <a:ext cx="806285" cy="14409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accent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33" name="Elbow Connector 132">
              <a:extLst>
                <a:ext uri="{FF2B5EF4-FFF2-40B4-BE49-F238E27FC236}">
                  <a16:creationId xmlns:a16="http://schemas.microsoft.com/office/drawing/2014/main" id="{D14DECB2-EDFA-4A1C-8C3F-AEE5A5A47969}"/>
                </a:ext>
              </a:extLst>
            </p:cNvPr>
            <p:cNvCxnSpPr>
              <a:cxnSpLocks/>
              <a:endCxn id="92" idx="2"/>
            </p:cNvCxnSpPr>
            <p:nvPr/>
          </p:nvCxnSpPr>
          <p:spPr>
            <a:xfrm rot="10800000">
              <a:off x="6877407" y="4777136"/>
              <a:ext cx="1970753" cy="184899"/>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35" name="Elbow Connector 65">
              <a:extLst>
                <a:ext uri="{FF2B5EF4-FFF2-40B4-BE49-F238E27FC236}">
                  <a16:creationId xmlns:a16="http://schemas.microsoft.com/office/drawing/2014/main" id="{6B7975B3-64CF-4664-9B81-F5B08E2FB2F3}"/>
                </a:ext>
              </a:extLst>
            </p:cNvPr>
            <p:cNvCxnSpPr>
              <a:cxnSpLocks/>
              <a:stCxn id="111" idx="1"/>
              <a:endCxn id="118" idx="3"/>
            </p:cNvCxnSpPr>
            <p:nvPr/>
          </p:nvCxnSpPr>
          <p:spPr>
            <a:xfrm rot="10800000" flipV="1">
              <a:off x="7958427" y="2618715"/>
              <a:ext cx="899074" cy="739075"/>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B8E4CA0B-BE3C-4BE9-B361-23758E9B10F7}"/>
                </a:ext>
              </a:extLst>
            </p:cNvPr>
            <p:cNvCxnSpPr>
              <a:cxnSpLocks/>
              <a:stCxn id="118" idx="3"/>
              <a:endCxn id="107" idx="1"/>
            </p:cNvCxnSpPr>
            <p:nvPr/>
          </p:nvCxnSpPr>
          <p:spPr>
            <a:xfrm>
              <a:off x="7958427" y="3357791"/>
              <a:ext cx="899074" cy="0"/>
            </a:xfrm>
            <a:prstGeom prst="straightConnector1">
              <a:avLst/>
            </a:prstGeom>
            <a:ln w="12700">
              <a:solidFill>
                <a:schemeClr val="accent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BE1E8CA3-911E-42ED-8B43-A46414A38421}"/>
                </a:ext>
              </a:extLst>
            </p:cNvPr>
            <p:cNvSpPr txBox="1"/>
            <p:nvPr/>
          </p:nvSpPr>
          <p:spPr>
            <a:xfrm>
              <a:off x="10807475" y="4571378"/>
              <a:ext cx="1065207" cy="469846"/>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Amazon Polly</a:t>
              </a:r>
            </a:p>
          </p:txBody>
        </p:sp>
        <p:pic>
          <p:nvPicPr>
            <p:cNvPr id="123" name="Graphic 8">
              <a:extLst>
                <a:ext uri="{FF2B5EF4-FFF2-40B4-BE49-F238E27FC236}">
                  <a16:creationId xmlns:a16="http://schemas.microsoft.com/office/drawing/2014/main" id="{7878EBC1-8556-5C49-8C35-366F912BECC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52841" y="4123120"/>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 name="Graphic 7">
              <a:extLst>
                <a:ext uri="{FF2B5EF4-FFF2-40B4-BE49-F238E27FC236}">
                  <a16:creationId xmlns:a16="http://schemas.microsoft.com/office/drawing/2014/main" id="{57FA1F27-A2E2-7D4A-A34C-9636E8580D5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70968" y="5617386"/>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7539568" y="6006900"/>
              <a:ext cx="18372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X-Ray</a:t>
              </a:r>
            </a:p>
          </p:txBody>
        </p:sp>
        <p:pic>
          <p:nvPicPr>
            <p:cNvPr id="128" name="Picture 1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165089" y="1715937"/>
              <a:ext cx="499359" cy="747038"/>
            </a:xfrm>
            <a:prstGeom prst="rect">
              <a:avLst/>
            </a:prstGeom>
          </p:spPr>
        </p:pic>
        <p:cxnSp>
          <p:nvCxnSpPr>
            <p:cNvPr id="130" name="Elbow Connector 76">
              <a:extLst>
                <a:ext uri="{FF2B5EF4-FFF2-40B4-BE49-F238E27FC236}">
                  <a16:creationId xmlns:a16="http://schemas.microsoft.com/office/drawing/2014/main" id="{3A745F4B-12CD-4631-B7A3-ABC98F53FEC2}"/>
                </a:ext>
              </a:extLst>
            </p:cNvPr>
            <p:cNvCxnSpPr>
              <a:cxnSpLocks/>
              <a:endCxn id="122" idx="2"/>
            </p:cNvCxnSpPr>
            <p:nvPr/>
          </p:nvCxnSpPr>
          <p:spPr>
            <a:xfrm>
              <a:off x="9381435" y="4962034"/>
              <a:ext cx="1958644" cy="79190"/>
            </a:xfrm>
            <a:prstGeom prst="bentConnector4">
              <a:avLst>
                <a:gd name="adj1" fmla="val 63460"/>
                <a:gd name="adj2" fmla="val 388673"/>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32" name="Left Brace 131"/>
            <p:cNvSpPr/>
            <p:nvPr/>
          </p:nvSpPr>
          <p:spPr>
            <a:xfrm rot="16200000">
              <a:off x="7544882" y="1194671"/>
              <a:ext cx="245310" cy="83589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4"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10936368" y="2484848"/>
              <a:ext cx="956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SAM</a:t>
              </a:r>
            </a:p>
          </p:txBody>
        </p:sp>
        <p:pic>
          <p:nvPicPr>
            <p:cNvPr id="136" name="Graphic 17">
              <a:extLst>
                <a:ext uri="{FF2B5EF4-FFF2-40B4-BE49-F238E27FC236}">
                  <a16:creationId xmlns:a16="http://schemas.microsoft.com/office/drawing/2014/main" id="{443A8EDD-16C2-6848-83A6-4582C7B74B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43978" y="561738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TextBox 9">
              <a:extLst>
                <a:ext uri="{FF2B5EF4-FFF2-40B4-BE49-F238E27FC236}">
                  <a16:creationId xmlns:a16="http://schemas.microsoft.com/office/drawing/2014/main" id="{F9D6EE48-441C-334D-8184-61EA0808B9C5}"/>
                </a:ext>
              </a:extLst>
            </p:cNvPr>
            <p:cNvSpPr txBox="1">
              <a:spLocks noChangeArrowheads="1"/>
            </p:cNvSpPr>
            <p:nvPr/>
          </p:nvSpPr>
          <p:spPr bwMode="auto">
            <a:xfrm>
              <a:off x="5705265" y="6006900"/>
              <a:ext cx="21871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CloudWatch</a:t>
              </a:r>
            </a:p>
          </p:txBody>
        </p:sp>
        <p:sp>
          <p:nvSpPr>
            <p:cNvPr id="51" name="TextBox 50">
              <a:extLst>
                <a:ext uri="{FF2B5EF4-FFF2-40B4-BE49-F238E27FC236}">
                  <a16:creationId xmlns:a16="http://schemas.microsoft.com/office/drawing/2014/main" id="{7B360DC5-63E7-4A18-9596-6B594754F812}"/>
                </a:ext>
              </a:extLst>
            </p:cNvPr>
            <p:cNvSpPr txBox="1"/>
            <p:nvPr/>
          </p:nvSpPr>
          <p:spPr>
            <a:xfrm>
              <a:off x="6428589" y="3004856"/>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Website hosting</a:t>
              </a:r>
            </a:p>
          </p:txBody>
        </p:sp>
        <p:sp>
          <p:nvSpPr>
            <p:cNvPr id="92" name="TextBox 91">
              <a:extLst>
                <a:ext uri="{FF2B5EF4-FFF2-40B4-BE49-F238E27FC236}">
                  <a16:creationId xmlns:a16="http://schemas.microsoft.com/office/drawing/2014/main" id="{BE1E8CA3-911E-42ED-8B43-A46414A38421}"/>
                </a:ext>
              </a:extLst>
            </p:cNvPr>
            <p:cNvSpPr txBox="1"/>
            <p:nvPr/>
          </p:nvSpPr>
          <p:spPr>
            <a:xfrm>
              <a:off x="6399426" y="4305620"/>
              <a:ext cx="955959" cy="471515"/>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MP3 hosting</a:t>
              </a:r>
            </a:p>
          </p:txBody>
        </p:sp>
        <p:pic>
          <p:nvPicPr>
            <p:cNvPr id="93" name="Graphic 68">
              <a:extLst>
                <a:ext uri="{FF2B5EF4-FFF2-40B4-BE49-F238E27FC236}">
                  <a16:creationId xmlns:a16="http://schemas.microsoft.com/office/drawing/2014/main" id="{16DC68BD-63AC-4CC7-B711-6858AF6BC74D}"/>
                </a:ext>
              </a:extLst>
            </p:cNvPr>
            <p:cNvPicPr>
              <a:picLocks noChangeAspect="1"/>
            </p:cNvPicPr>
            <p:nvPr/>
          </p:nvPicPr>
          <p:blipFill>
            <a:blip r:embed="rId9"/>
            <a:stretch>
              <a:fillRect/>
            </a:stretch>
          </p:blipFill>
          <p:spPr>
            <a:xfrm>
              <a:off x="6662145" y="2390116"/>
              <a:ext cx="457200" cy="457200"/>
            </a:xfrm>
            <a:prstGeom prst="rect">
              <a:avLst/>
            </a:prstGeom>
          </p:spPr>
        </p:pic>
        <p:pic>
          <p:nvPicPr>
            <p:cNvPr id="94" name="Graphic 68">
              <a:extLst>
                <a:ext uri="{FF2B5EF4-FFF2-40B4-BE49-F238E27FC236}">
                  <a16:creationId xmlns:a16="http://schemas.microsoft.com/office/drawing/2014/main" id="{024E2B7F-114D-4BEC-8A69-94C31BD86F6B}"/>
                </a:ext>
              </a:extLst>
            </p:cNvPr>
            <p:cNvPicPr>
              <a:picLocks noChangeAspect="1"/>
            </p:cNvPicPr>
            <p:nvPr/>
          </p:nvPicPr>
          <p:blipFill>
            <a:blip r:embed="rId9"/>
            <a:stretch>
              <a:fillRect/>
            </a:stretch>
          </p:blipFill>
          <p:spPr>
            <a:xfrm>
              <a:off x="6662145" y="3860417"/>
              <a:ext cx="457200" cy="457200"/>
            </a:xfrm>
            <a:prstGeom prst="rect">
              <a:avLst/>
            </a:prstGeom>
          </p:spPr>
        </p:pic>
        <p:sp>
          <p:nvSpPr>
            <p:cNvPr id="96" name="TextBox 95">
              <a:extLst>
                <a:ext uri="{FF2B5EF4-FFF2-40B4-BE49-F238E27FC236}">
                  <a16:creationId xmlns:a16="http://schemas.microsoft.com/office/drawing/2014/main" id="{68823FF8-34DA-49E3-A208-3482D4B48355}"/>
                </a:ext>
              </a:extLst>
            </p:cNvPr>
            <p:cNvSpPr txBox="1"/>
            <p:nvPr/>
          </p:nvSpPr>
          <p:spPr>
            <a:xfrm>
              <a:off x="4324440" y="1953516"/>
              <a:ext cx="1991223" cy="310987"/>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Application API calls</a:t>
              </a:r>
            </a:p>
          </p:txBody>
        </p:sp>
        <p:cxnSp>
          <p:nvCxnSpPr>
            <p:cNvPr id="97" name="Elbow Connector 58">
              <a:extLst>
                <a:ext uri="{FF2B5EF4-FFF2-40B4-BE49-F238E27FC236}">
                  <a16:creationId xmlns:a16="http://schemas.microsoft.com/office/drawing/2014/main" id="{87C07C63-3C20-45CA-9122-3B407BC04865}"/>
                </a:ext>
              </a:extLst>
            </p:cNvPr>
            <p:cNvCxnSpPr>
              <a:cxnSpLocks/>
              <a:stCxn id="109" idx="1"/>
              <a:endCxn id="118" idx="3"/>
            </p:cNvCxnSpPr>
            <p:nvPr/>
          </p:nvCxnSpPr>
          <p:spPr>
            <a:xfrm rot="10800000">
              <a:off x="7958427" y="3357791"/>
              <a:ext cx="899074" cy="731226"/>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Elbow Connector 97">
              <a:extLst>
                <a:ext uri="{FF2B5EF4-FFF2-40B4-BE49-F238E27FC236}">
                  <a16:creationId xmlns:a16="http://schemas.microsoft.com/office/drawing/2014/main" id="{D14DECB2-EDFA-4A1C-8C3F-AEE5A5A47969}"/>
                </a:ext>
              </a:extLst>
            </p:cNvPr>
            <p:cNvCxnSpPr>
              <a:cxnSpLocks/>
              <a:stCxn id="127" idx="1"/>
              <a:endCxn id="119" idx="2"/>
            </p:cNvCxnSpPr>
            <p:nvPr/>
          </p:nvCxnSpPr>
          <p:spPr>
            <a:xfrm rot="10800000">
              <a:off x="7729827" y="4152441"/>
              <a:ext cx="1127674" cy="663123"/>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0" name="Elbow Connector 79">
              <a:extLst>
                <a:ext uri="{FF2B5EF4-FFF2-40B4-BE49-F238E27FC236}">
                  <a16:creationId xmlns:a16="http://schemas.microsoft.com/office/drawing/2014/main" id="{C310D941-667E-415A-9F76-E9A393CEC1C0}"/>
                </a:ext>
              </a:extLst>
            </p:cNvPr>
            <p:cNvCxnSpPr>
              <a:cxnSpLocks/>
              <a:stCxn id="105" idx="1"/>
            </p:cNvCxnSpPr>
            <p:nvPr/>
          </p:nvCxnSpPr>
          <p:spPr>
            <a:xfrm rot="10800000" flipV="1">
              <a:off x="7852411" y="1855455"/>
              <a:ext cx="1005091" cy="1273736"/>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1" name="Elbow Connector 76">
              <a:extLst>
                <a:ext uri="{FF2B5EF4-FFF2-40B4-BE49-F238E27FC236}">
                  <a16:creationId xmlns:a16="http://schemas.microsoft.com/office/drawing/2014/main" id="{3A745F4B-12CD-4631-B7A3-ABC98F53FEC2}"/>
                </a:ext>
              </a:extLst>
            </p:cNvPr>
            <p:cNvCxnSpPr>
              <a:cxnSpLocks/>
              <a:stCxn id="127" idx="3"/>
              <a:endCxn id="113" idx="2"/>
            </p:cNvCxnSpPr>
            <p:nvPr/>
          </p:nvCxnSpPr>
          <p:spPr>
            <a:xfrm flipV="1">
              <a:off x="9314701" y="3810012"/>
              <a:ext cx="1314390" cy="1005551"/>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3" name="Elbow Connector 98">
              <a:extLst>
                <a:ext uri="{FF2B5EF4-FFF2-40B4-BE49-F238E27FC236}">
                  <a16:creationId xmlns:a16="http://schemas.microsoft.com/office/drawing/2014/main" id="{B2351EE0-51AB-40FE-81B8-7334F97FC9A9}"/>
                </a:ext>
              </a:extLst>
            </p:cNvPr>
            <p:cNvCxnSpPr>
              <a:cxnSpLocks/>
              <a:stCxn id="105" idx="3"/>
              <a:endCxn id="112" idx="0"/>
            </p:cNvCxnSpPr>
            <p:nvPr/>
          </p:nvCxnSpPr>
          <p:spPr>
            <a:xfrm>
              <a:off x="9314701" y="1855455"/>
              <a:ext cx="1355751" cy="1273736"/>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66838DFF-317C-40B6-BCDC-E3DC323C3062}"/>
                </a:ext>
              </a:extLst>
            </p:cNvPr>
            <p:cNvSpPr txBox="1"/>
            <p:nvPr/>
          </p:nvSpPr>
          <p:spPr>
            <a:xfrm>
              <a:off x="8575429" y="2146437"/>
              <a:ext cx="1042375" cy="33904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List</a:t>
              </a:r>
            </a:p>
          </p:txBody>
        </p:sp>
        <p:pic>
          <p:nvPicPr>
            <p:cNvPr id="105" name="Graphic 42">
              <a:extLst>
                <a:ext uri="{FF2B5EF4-FFF2-40B4-BE49-F238E27FC236}">
                  <a16:creationId xmlns:a16="http://schemas.microsoft.com/office/drawing/2014/main" id="{A8428AB1-D6EC-4580-9737-9EF141ABA528}"/>
                </a:ext>
              </a:extLst>
            </p:cNvPr>
            <p:cNvPicPr>
              <a:picLocks noChangeAspect="1"/>
            </p:cNvPicPr>
            <p:nvPr/>
          </p:nvPicPr>
          <p:blipFill>
            <a:blip r:embed="rId4"/>
            <a:stretch>
              <a:fillRect/>
            </a:stretch>
          </p:blipFill>
          <p:spPr>
            <a:xfrm>
              <a:off x="8857501" y="1626855"/>
              <a:ext cx="457200" cy="457200"/>
            </a:xfrm>
            <a:prstGeom prst="rect">
              <a:avLst/>
            </a:prstGeom>
          </p:spPr>
        </p:pic>
        <p:sp>
          <p:nvSpPr>
            <p:cNvPr id="106" name="TextBox 105">
              <a:extLst>
                <a:ext uri="{FF2B5EF4-FFF2-40B4-BE49-F238E27FC236}">
                  <a16:creationId xmlns:a16="http://schemas.microsoft.com/office/drawing/2014/main" id="{E54FA703-C687-4BD4-B25A-B3AFECCADC8F}"/>
                </a:ext>
              </a:extLst>
            </p:cNvPr>
            <p:cNvSpPr txBox="1"/>
            <p:nvPr/>
          </p:nvSpPr>
          <p:spPr>
            <a:xfrm>
              <a:off x="8618637" y="3645619"/>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Search</a:t>
              </a:r>
            </a:p>
          </p:txBody>
        </p:sp>
        <p:pic>
          <p:nvPicPr>
            <p:cNvPr id="107" name="Graphic 42">
              <a:extLst>
                <a:ext uri="{FF2B5EF4-FFF2-40B4-BE49-F238E27FC236}">
                  <a16:creationId xmlns:a16="http://schemas.microsoft.com/office/drawing/2014/main" id="{DBD63E0C-8BC7-4AAF-B284-D0B0D184780A}"/>
                </a:ext>
              </a:extLst>
            </p:cNvPr>
            <p:cNvPicPr>
              <a:picLocks noChangeAspect="1"/>
            </p:cNvPicPr>
            <p:nvPr/>
          </p:nvPicPr>
          <p:blipFill>
            <a:blip r:embed="rId4"/>
            <a:stretch>
              <a:fillRect/>
            </a:stretch>
          </p:blipFill>
          <p:spPr>
            <a:xfrm>
              <a:off x="8857501" y="3129191"/>
              <a:ext cx="457200" cy="457200"/>
            </a:xfrm>
            <a:prstGeom prst="rect">
              <a:avLst/>
            </a:prstGeom>
          </p:spPr>
        </p:pic>
        <p:sp>
          <p:nvSpPr>
            <p:cNvPr id="108" name="TextBox 107">
              <a:extLst>
                <a:ext uri="{FF2B5EF4-FFF2-40B4-BE49-F238E27FC236}">
                  <a16:creationId xmlns:a16="http://schemas.microsoft.com/office/drawing/2014/main" id="{41A5941D-0A8F-41AA-BB05-462F713D54A8}"/>
                </a:ext>
              </a:extLst>
            </p:cNvPr>
            <p:cNvSpPr txBox="1"/>
            <p:nvPr/>
          </p:nvSpPr>
          <p:spPr>
            <a:xfrm>
              <a:off x="8618637" y="4372166"/>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Delete</a:t>
              </a:r>
            </a:p>
          </p:txBody>
        </p:sp>
        <p:pic>
          <p:nvPicPr>
            <p:cNvPr id="109" name="Graphic 42">
              <a:extLst>
                <a:ext uri="{FF2B5EF4-FFF2-40B4-BE49-F238E27FC236}">
                  <a16:creationId xmlns:a16="http://schemas.microsoft.com/office/drawing/2014/main" id="{2043E59B-8FCF-4C92-B1D0-67DFB5F949D5}"/>
                </a:ext>
              </a:extLst>
            </p:cNvPr>
            <p:cNvPicPr>
              <a:picLocks noChangeAspect="1"/>
            </p:cNvPicPr>
            <p:nvPr/>
          </p:nvPicPr>
          <p:blipFill>
            <a:blip r:embed="rId4"/>
            <a:stretch>
              <a:fillRect/>
            </a:stretch>
          </p:blipFill>
          <p:spPr>
            <a:xfrm>
              <a:off x="8857501" y="3860417"/>
              <a:ext cx="457200" cy="457200"/>
            </a:xfrm>
            <a:prstGeom prst="rect">
              <a:avLst/>
            </a:prstGeom>
          </p:spPr>
        </p:pic>
        <p:sp>
          <p:nvSpPr>
            <p:cNvPr id="110" name="TextBox 109">
              <a:extLst>
                <a:ext uri="{FF2B5EF4-FFF2-40B4-BE49-F238E27FC236}">
                  <a16:creationId xmlns:a16="http://schemas.microsoft.com/office/drawing/2014/main" id="{524D2ED8-79A8-46BB-AC90-00034C19FE9B}"/>
                </a:ext>
              </a:extLst>
            </p:cNvPr>
            <p:cNvSpPr txBox="1"/>
            <p:nvPr/>
          </p:nvSpPr>
          <p:spPr>
            <a:xfrm>
              <a:off x="8403401" y="2913249"/>
              <a:ext cx="1386428" cy="30956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Create/Update</a:t>
              </a:r>
            </a:p>
          </p:txBody>
        </p:sp>
        <p:pic>
          <p:nvPicPr>
            <p:cNvPr id="111" name="Graphic 42">
              <a:extLst>
                <a:ext uri="{FF2B5EF4-FFF2-40B4-BE49-F238E27FC236}">
                  <a16:creationId xmlns:a16="http://schemas.microsoft.com/office/drawing/2014/main" id="{CBB9100A-0F9A-4DA0-8426-465E9ABCBD0C}"/>
                </a:ext>
              </a:extLst>
            </p:cNvPr>
            <p:cNvPicPr>
              <a:picLocks noChangeAspect="1"/>
            </p:cNvPicPr>
            <p:nvPr/>
          </p:nvPicPr>
          <p:blipFill>
            <a:blip r:embed="rId4"/>
            <a:stretch>
              <a:fillRect/>
            </a:stretch>
          </p:blipFill>
          <p:spPr>
            <a:xfrm>
              <a:off x="8857501" y="2390116"/>
              <a:ext cx="457200" cy="457200"/>
            </a:xfrm>
            <a:prstGeom prst="rect">
              <a:avLst/>
            </a:prstGeom>
          </p:spPr>
        </p:pic>
        <p:pic>
          <p:nvPicPr>
            <p:cNvPr id="114" name="Graphic 19">
              <a:extLst>
                <a:ext uri="{FF2B5EF4-FFF2-40B4-BE49-F238E27FC236}">
                  <a16:creationId xmlns:a16="http://schemas.microsoft.com/office/drawing/2014/main" id="{ED9F78BE-213C-3D47-A534-0B86E72111B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62345" y="2390116"/>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TextBox 12">
              <a:extLst>
                <a:ext uri="{FF2B5EF4-FFF2-40B4-BE49-F238E27FC236}">
                  <a16:creationId xmlns:a16="http://schemas.microsoft.com/office/drawing/2014/main" id="{E6D95FBB-6754-2D45-B10F-73837D3E14EA}"/>
                </a:ext>
              </a:extLst>
            </p:cNvPr>
            <p:cNvSpPr txBox="1">
              <a:spLocks noChangeArrowheads="1"/>
            </p:cNvSpPr>
            <p:nvPr/>
          </p:nvSpPr>
          <p:spPr bwMode="auto">
            <a:xfrm>
              <a:off x="3299511" y="2793360"/>
              <a:ext cx="25823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IAM</a:t>
              </a:r>
            </a:p>
          </p:txBody>
        </p:sp>
        <p:pic>
          <p:nvPicPr>
            <p:cNvPr id="116" name="Graphic 17">
              <a:extLst>
                <a:ext uri="{FF2B5EF4-FFF2-40B4-BE49-F238E27FC236}">
                  <a16:creationId xmlns:a16="http://schemas.microsoft.com/office/drawing/2014/main" id="{29A4B8A3-9C63-104B-986C-E2796ED6BACB}"/>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362345" y="4326710"/>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TextBox 11">
              <a:extLst>
                <a:ext uri="{FF2B5EF4-FFF2-40B4-BE49-F238E27FC236}">
                  <a16:creationId xmlns:a16="http://schemas.microsoft.com/office/drawing/2014/main" id="{34759C8A-7F9B-B748-9669-9799EF21C22D}"/>
                </a:ext>
              </a:extLst>
            </p:cNvPr>
            <p:cNvSpPr txBox="1">
              <a:spLocks noChangeArrowheads="1"/>
            </p:cNvSpPr>
            <p:nvPr/>
          </p:nvSpPr>
          <p:spPr bwMode="auto">
            <a:xfrm>
              <a:off x="3834801" y="4729954"/>
              <a:ext cx="15117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Cognito</a:t>
              </a:r>
            </a:p>
          </p:txBody>
        </p:sp>
        <p:pic>
          <p:nvPicPr>
            <p:cNvPr id="118" name="Graphic 17">
              <a:extLst>
                <a:ext uri="{FF2B5EF4-FFF2-40B4-BE49-F238E27FC236}">
                  <a16:creationId xmlns:a16="http://schemas.microsoft.com/office/drawing/2014/main" id="{847A7472-D977-624B-9A30-47A44C4FD42F}"/>
                </a:ext>
              </a:extLst>
            </p:cNvPr>
            <p:cNvPicPr>
              <a:picLocks noChangeAspect="1" noChangeArrowheads="1"/>
            </p:cNvPicPr>
            <p:nvPr/>
          </p:nvPicPr>
          <p:blipFill>
            <a:blip r:embed="rId12"/>
            <a:srcRect/>
            <a:stretch/>
          </p:blipFill>
          <p:spPr bwMode="auto">
            <a:xfrm>
              <a:off x="7501227" y="312919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TextBox 9">
              <a:extLst>
                <a:ext uri="{FF2B5EF4-FFF2-40B4-BE49-F238E27FC236}">
                  <a16:creationId xmlns:a16="http://schemas.microsoft.com/office/drawing/2014/main" id="{004BE815-88F2-474B-8554-6940E19F35A1}"/>
                </a:ext>
              </a:extLst>
            </p:cNvPr>
            <p:cNvSpPr txBox="1">
              <a:spLocks noChangeArrowheads="1"/>
            </p:cNvSpPr>
            <p:nvPr/>
          </p:nvSpPr>
          <p:spPr bwMode="auto">
            <a:xfrm>
              <a:off x="7074844" y="3567665"/>
              <a:ext cx="13099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API</a:t>
              </a:r>
              <a:br>
                <a:rPr lang="en-US" altLang="en-US" sz="1600" dirty="0">
                  <a:latin typeface="+mn-lt"/>
                  <a:ea typeface="Amazon Ember" panose="020B0603020204020204" pitchFamily="34" charset="0"/>
                  <a:cs typeface="Amazon Ember Light" panose="020B0403020204020204" pitchFamily="34" charset="0"/>
                </a:rPr>
              </a:br>
              <a:r>
                <a:rPr lang="en-US" altLang="en-US" sz="1600" dirty="0">
                  <a:latin typeface="+mn-lt"/>
                  <a:ea typeface="Amazon Ember" panose="020B0603020204020204" pitchFamily="34" charset="0"/>
                  <a:cs typeface="Amazon Ember Light" panose="020B0403020204020204" pitchFamily="34" charset="0"/>
                </a:rPr>
                <a:t>Gateway</a:t>
              </a:r>
            </a:p>
          </p:txBody>
        </p:sp>
        <p:grpSp>
          <p:nvGrpSpPr>
            <p:cNvPr id="4" name="Group 3">
              <a:extLst>
                <a:ext uri="{FF2B5EF4-FFF2-40B4-BE49-F238E27FC236}">
                  <a16:creationId xmlns:a16="http://schemas.microsoft.com/office/drawing/2014/main" id="{A0CF4DD4-B088-4ECC-9098-73124ECE0C2E}"/>
                </a:ext>
              </a:extLst>
            </p:cNvPr>
            <p:cNvGrpSpPr/>
            <p:nvPr/>
          </p:nvGrpSpPr>
          <p:grpSpPr>
            <a:xfrm>
              <a:off x="3351576" y="1569946"/>
              <a:ext cx="8660314" cy="4786404"/>
              <a:chOff x="3351576" y="1569946"/>
              <a:chExt cx="8660314" cy="4786404"/>
            </a:xfrm>
          </p:grpSpPr>
          <p:sp>
            <p:nvSpPr>
              <p:cNvPr id="120" name="Rectangle 119">
                <a:extLst>
                  <a:ext uri="{FF2B5EF4-FFF2-40B4-BE49-F238E27FC236}">
                    <a16:creationId xmlns:a16="http://schemas.microsoft.com/office/drawing/2014/main" id="{BEFEC4D9-0FF6-0740-BBB7-9A904CD0D43A}"/>
                  </a:ext>
                </a:extLst>
              </p:cNvPr>
              <p:cNvSpPr/>
              <p:nvPr/>
            </p:nvSpPr>
            <p:spPr>
              <a:xfrm>
                <a:off x="3351803" y="1569946"/>
                <a:ext cx="8660087" cy="4786404"/>
              </a:xfrm>
              <a:prstGeom prst="rect">
                <a:avLst/>
              </a:prstGeom>
              <a:solidFill>
                <a:srgbClr val="FFFFFF">
                  <a:alpha val="89804"/>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121"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51576" y="1573754"/>
                <a:ext cx="270455" cy="284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5" name="DB" descr="The user notes and interactions are stored in the DynamoDB table. ">
            <a:extLst>
              <a:ext uri="{FF2B5EF4-FFF2-40B4-BE49-F238E27FC236}">
                <a16:creationId xmlns:a16="http://schemas.microsoft.com/office/drawing/2014/main" id="{B036E039-A6AF-4E33-8AF5-A073FF4B81A2}"/>
              </a:ext>
            </a:extLst>
          </p:cNvPr>
          <p:cNvGrpSpPr/>
          <p:nvPr/>
        </p:nvGrpSpPr>
        <p:grpSpPr>
          <a:xfrm>
            <a:off x="3931079" y="2763074"/>
            <a:ext cx="7344644" cy="1200329"/>
            <a:chOff x="3931079" y="2763074"/>
            <a:chExt cx="7344644" cy="1200329"/>
          </a:xfrm>
        </p:grpSpPr>
        <p:sp>
          <p:nvSpPr>
            <p:cNvPr id="95" name="TextBox 94" descr="The user notes and interactions are stored in the DynamoDB table. "/>
            <p:cNvSpPr txBox="1"/>
            <p:nvPr/>
          </p:nvSpPr>
          <p:spPr>
            <a:xfrm>
              <a:off x="3931079" y="2763074"/>
              <a:ext cx="3391764" cy="1200329"/>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rtlCol="0">
              <a:spAutoFit/>
            </a:bodyPr>
            <a:lstStyle/>
            <a:p>
              <a:r>
                <a:rPr lang="en-US" sz="2400" dirty="0">
                  <a:ea typeface="Amazon Ember Light" panose="020B0403020204020204" pitchFamily="34" charset="0"/>
                  <a:cs typeface="Amazon Ember Light" panose="020B0403020204020204" pitchFamily="34" charset="0"/>
                </a:rPr>
                <a:t>User notes and interactions stored in the DynamoDB table. </a:t>
              </a:r>
            </a:p>
          </p:txBody>
        </p:sp>
        <p:cxnSp>
          <p:nvCxnSpPr>
            <p:cNvPr id="99" name="Straight Arrow Connector 98"/>
            <p:cNvCxnSpPr>
              <a:cxnSpLocks/>
              <a:stCxn id="112" idx="1"/>
              <a:endCxn id="95" idx="3"/>
            </p:cNvCxnSpPr>
            <p:nvPr/>
          </p:nvCxnSpPr>
          <p:spPr>
            <a:xfrm flipH="1">
              <a:off x="7322843" y="3357791"/>
              <a:ext cx="3119009" cy="5448"/>
            </a:xfrm>
            <a:prstGeom prst="straightConnector1">
              <a:avLst/>
            </a:prstGeom>
            <a:ln w="44450">
              <a:solidFill>
                <a:schemeClr val="hlink"/>
              </a:solidFill>
              <a:headEnd type="arrow" w="lg" len="lg"/>
              <a:tailEnd type="none"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pic>
          <p:nvPicPr>
            <p:cNvPr id="112" name="Graphic 45">
              <a:extLst>
                <a:ext uri="{FF2B5EF4-FFF2-40B4-BE49-F238E27FC236}">
                  <a16:creationId xmlns:a16="http://schemas.microsoft.com/office/drawing/2014/main" id="{492B2F79-DB65-48E2-BB2B-0AE641DFD9AB}"/>
                </a:ext>
              </a:extLst>
            </p:cNvPr>
            <p:cNvPicPr>
              <a:picLocks noChangeAspect="1"/>
            </p:cNvPicPr>
            <p:nvPr/>
          </p:nvPicPr>
          <p:blipFill>
            <a:blip r:embed="rId14"/>
            <a:stretch>
              <a:fillRect/>
            </a:stretch>
          </p:blipFill>
          <p:spPr>
            <a:xfrm>
              <a:off x="10441852" y="3129191"/>
              <a:ext cx="457200" cy="457200"/>
            </a:xfrm>
            <a:prstGeom prst="rect">
              <a:avLst/>
            </a:prstGeom>
          </p:spPr>
        </p:pic>
        <p:sp>
          <p:nvSpPr>
            <p:cNvPr id="113" name="TextBox 112">
              <a:extLst>
                <a:ext uri="{FF2B5EF4-FFF2-40B4-BE49-F238E27FC236}">
                  <a16:creationId xmlns:a16="http://schemas.microsoft.com/office/drawing/2014/main" id="{9D109191-85FE-4667-BA2A-3BB1C898FE87}"/>
                </a:ext>
              </a:extLst>
            </p:cNvPr>
            <p:cNvSpPr txBox="1"/>
            <p:nvPr/>
          </p:nvSpPr>
          <p:spPr>
            <a:xfrm>
              <a:off x="9982459" y="3573600"/>
              <a:ext cx="1293264" cy="23641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DynamoDB</a:t>
              </a:r>
            </a:p>
          </p:txBody>
        </p:sp>
      </p:grpSp>
    </p:spTree>
    <p:custDataLst>
      <p:tags r:id="rId1"/>
    </p:custDataLst>
    <p:extLst>
      <p:ext uri="{BB962C8B-B14F-4D97-AF65-F5344CB8AC3E}">
        <p14:creationId xmlns:p14="http://schemas.microsoft.com/office/powerpoint/2010/main" val="24953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20"/>
          </p:nvPr>
        </p:nvSpPr>
        <p:spPr/>
        <p:txBody>
          <a:bodyPr/>
          <a:lstStyle/>
          <a:p>
            <a:fld id="{989D9560-4C13-4692-9687-98ECDD2D9552}" type="slidenum">
              <a:rPr lang="en-US" smtClean="0"/>
              <a:t>9</a:t>
            </a:fld>
            <a:endParaRPr lang="en-US" dirty="0"/>
          </a:p>
        </p:txBody>
      </p:sp>
      <p:sp>
        <p:nvSpPr>
          <p:cNvPr id="2" name="Title 1"/>
          <p:cNvSpPr>
            <a:spLocks noGrp="1"/>
          </p:cNvSpPr>
          <p:nvPr>
            <p:ph type="title"/>
          </p:nvPr>
        </p:nvSpPr>
        <p:spPr/>
        <p:txBody>
          <a:bodyPr/>
          <a:lstStyle/>
          <a:p>
            <a:r>
              <a:rPr lang="en-US" dirty="0"/>
              <a:t>Processing user stored data</a:t>
            </a:r>
          </a:p>
        </p:txBody>
      </p:sp>
      <p:sp>
        <p:nvSpPr>
          <p:cNvPr id="3" name="Content Placeholder 2"/>
          <p:cNvSpPr>
            <a:spLocks noGrp="1"/>
          </p:cNvSpPr>
          <p:nvPr>
            <p:ph sz="quarter" idx="21"/>
          </p:nvPr>
        </p:nvSpPr>
        <p:spPr/>
        <p:txBody>
          <a:bodyPr>
            <a:normAutofit/>
          </a:bodyPr>
          <a:lstStyle/>
          <a:p>
            <a:pPr marL="0" indent="0">
              <a:buNone/>
            </a:pPr>
            <a:r>
              <a:rPr lang="en-US" sz="2400" dirty="0"/>
              <a:t>AWS Lambda</a:t>
            </a:r>
          </a:p>
          <a:p>
            <a:r>
              <a:rPr lang="en-US" sz="2000" dirty="0"/>
              <a:t>Serverless</a:t>
            </a:r>
          </a:p>
          <a:p>
            <a:r>
              <a:rPr lang="en-US" sz="2000" dirty="0"/>
              <a:t>Capacity scaling</a:t>
            </a:r>
          </a:p>
          <a:p>
            <a:pPr lvl="1"/>
            <a:endParaRPr lang="en-US" sz="2000" dirty="0"/>
          </a:p>
          <a:p>
            <a:pPr lvl="1"/>
            <a:endParaRPr lang="en-US" dirty="0"/>
          </a:p>
        </p:txBody>
      </p:sp>
      <p:grpSp>
        <p:nvGrpSpPr>
          <p:cNvPr id="6" name="justGraphic">
            <a:extLst>
              <a:ext uri="{FF2B5EF4-FFF2-40B4-BE49-F238E27FC236}">
                <a16:creationId xmlns:a16="http://schemas.microsoft.com/office/drawing/2014/main" id="{6FAF437F-9D65-4439-8835-8180B8EC79F4}"/>
              </a:ext>
              <a:ext uri="{C183D7F6-B498-43B3-948B-1728B52AA6E4}">
                <adec:decorative xmlns:adec="http://schemas.microsoft.com/office/drawing/2017/decorative" val="1"/>
              </a:ext>
            </a:extLst>
          </p:cNvPr>
          <p:cNvGrpSpPr/>
          <p:nvPr/>
        </p:nvGrpSpPr>
        <p:grpSpPr>
          <a:xfrm>
            <a:off x="3299511" y="1569946"/>
            <a:ext cx="8712379" cy="4786404"/>
            <a:chOff x="3299511" y="1569946"/>
            <a:chExt cx="8712379" cy="4786404"/>
          </a:xfrm>
        </p:grpSpPr>
        <p:sp>
          <p:nvSpPr>
            <p:cNvPr id="93" name="TextBox 92">
              <a:extLst>
                <a:ext uri="{FF2B5EF4-FFF2-40B4-BE49-F238E27FC236}">
                  <a16:creationId xmlns:a16="http://schemas.microsoft.com/office/drawing/2014/main" id="{7B360DC5-63E7-4A18-9596-6B594754F812}"/>
                </a:ext>
              </a:extLst>
            </p:cNvPr>
            <p:cNvSpPr txBox="1"/>
            <p:nvPr/>
          </p:nvSpPr>
          <p:spPr>
            <a:xfrm>
              <a:off x="6428589" y="3004856"/>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Website hosting</a:t>
              </a:r>
            </a:p>
          </p:txBody>
        </p:sp>
        <p:sp>
          <p:nvSpPr>
            <p:cNvPr id="94" name="TextBox 93">
              <a:extLst>
                <a:ext uri="{FF2B5EF4-FFF2-40B4-BE49-F238E27FC236}">
                  <a16:creationId xmlns:a16="http://schemas.microsoft.com/office/drawing/2014/main" id="{BE1E8CA3-911E-42ED-8B43-A46414A38421}"/>
                </a:ext>
              </a:extLst>
            </p:cNvPr>
            <p:cNvSpPr txBox="1"/>
            <p:nvPr/>
          </p:nvSpPr>
          <p:spPr>
            <a:xfrm>
              <a:off x="6399426" y="4305620"/>
              <a:ext cx="955959" cy="471515"/>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MP3 hosting</a:t>
              </a:r>
            </a:p>
          </p:txBody>
        </p:sp>
        <p:pic>
          <p:nvPicPr>
            <p:cNvPr id="95" name="Graphic 68">
              <a:extLst>
                <a:ext uri="{FF2B5EF4-FFF2-40B4-BE49-F238E27FC236}">
                  <a16:creationId xmlns:a16="http://schemas.microsoft.com/office/drawing/2014/main" id="{16DC68BD-63AC-4CC7-B711-6858AF6BC74D}"/>
                </a:ext>
              </a:extLst>
            </p:cNvPr>
            <p:cNvPicPr>
              <a:picLocks noChangeAspect="1"/>
            </p:cNvPicPr>
            <p:nvPr/>
          </p:nvPicPr>
          <p:blipFill>
            <a:blip r:embed="rId4"/>
            <a:stretch>
              <a:fillRect/>
            </a:stretch>
          </p:blipFill>
          <p:spPr>
            <a:xfrm>
              <a:off x="6662145" y="2390116"/>
              <a:ext cx="457200" cy="457200"/>
            </a:xfrm>
            <a:prstGeom prst="rect">
              <a:avLst/>
            </a:prstGeom>
          </p:spPr>
        </p:pic>
        <p:pic>
          <p:nvPicPr>
            <p:cNvPr id="96" name="Graphic 68">
              <a:extLst>
                <a:ext uri="{FF2B5EF4-FFF2-40B4-BE49-F238E27FC236}">
                  <a16:creationId xmlns:a16="http://schemas.microsoft.com/office/drawing/2014/main" id="{024E2B7F-114D-4BEC-8A69-94C31BD86F6B}"/>
                </a:ext>
              </a:extLst>
            </p:cNvPr>
            <p:cNvPicPr>
              <a:picLocks noChangeAspect="1"/>
            </p:cNvPicPr>
            <p:nvPr/>
          </p:nvPicPr>
          <p:blipFill>
            <a:blip r:embed="rId4"/>
            <a:stretch>
              <a:fillRect/>
            </a:stretch>
          </p:blipFill>
          <p:spPr>
            <a:xfrm>
              <a:off x="6662145" y="3860417"/>
              <a:ext cx="457200" cy="457200"/>
            </a:xfrm>
            <a:prstGeom prst="rect">
              <a:avLst/>
            </a:prstGeom>
          </p:spPr>
        </p:pic>
        <p:sp>
          <p:nvSpPr>
            <p:cNvPr id="101" name="TextBox 100">
              <a:extLst>
                <a:ext uri="{FF2B5EF4-FFF2-40B4-BE49-F238E27FC236}">
                  <a16:creationId xmlns:a16="http://schemas.microsoft.com/office/drawing/2014/main" id="{68823FF8-34DA-49E3-A208-3482D4B48355}"/>
                </a:ext>
              </a:extLst>
            </p:cNvPr>
            <p:cNvSpPr txBox="1"/>
            <p:nvPr/>
          </p:nvSpPr>
          <p:spPr>
            <a:xfrm>
              <a:off x="4324440" y="1953516"/>
              <a:ext cx="1991223" cy="310987"/>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Application API calls</a:t>
              </a:r>
            </a:p>
          </p:txBody>
        </p:sp>
        <p:cxnSp>
          <p:nvCxnSpPr>
            <p:cNvPr id="102" name="Elbow Connector 58">
              <a:extLst>
                <a:ext uri="{FF2B5EF4-FFF2-40B4-BE49-F238E27FC236}">
                  <a16:creationId xmlns:a16="http://schemas.microsoft.com/office/drawing/2014/main" id="{87C07C63-3C20-45CA-9122-3B407BC04865}"/>
                </a:ext>
              </a:extLst>
            </p:cNvPr>
            <p:cNvCxnSpPr>
              <a:cxnSpLocks/>
              <a:stCxn id="113" idx="1"/>
              <a:endCxn id="122" idx="3"/>
            </p:cNvCxnSpPr>
            <p:nvPr/>
          </p:nvCxnSpPr>
          <p:spPr>
            <a:xfrm rot="10800000">
              <a:off x="7958427" y="3357791"/>
              <a:ext cx="899074" cy="731226"/>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D14DECB2-EDFA-4A1C-8C3F-AEE5A5A47969}"/>
                </a:ext>
              </a:extLst>
            </p:cNvPr>
            <p:cNvCxnSpPr>
              <a:cxnSpLocks/>
              <a:stCxn id="131" idx="1"/>
              <a:endCxn id="123" idx="2"/>
            </p:cNvCxnSpPr>
            <p:nvPr/>
          </p:nvCxnSpPr>
          <p:spPr>
            <a:xfrm rot="10800000">
              <a:off x="7729827" y="4152441"/>
              <a:ext cx="1127674" cy="663123"/>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4" name="Elbow Connector 79">
              <a:extLst>
                <a:ext uri="{FF2B5EF4-FFF2-40B4-BE49-F238E27FC236}">
                  <a16:creationId xmlns:a16="http://schemas.microsoft.com/office/drawing/2014/main" id="{C310D941-667E-415A-9F76-E9A393CEC1C0}"/>
                </a:ext>
              </a:extLst>
            </p:cNvPr>
            <p:cNvCxnSpPr>
              <a:cxnSpLocks/>
              <a:stCxn id="109" idx="1"/>
            </p:cNvCxnSpPr>
            <p:nvPr/>
          </p:nvCxnSpPr>
          <p:spPr>
            <a:xfrm rot="10800000" flipV="1">
              <a:off x="7852411" y="1880746"/>
              <a:ext cx="1005091" cy="1273736"/>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5" name="Elbow Connector 76">
              <a:extLst>
                <a:ext uri="{FF2B5EF4-FFF2-40B4-BE49-F238E27FC236}">
                  <a16:creationId xmlns:a16="http://schemas.microsoft.com/office/drawing/2014/main" id="{3A745F4B-12CD-4631-B7A3-ABC98F53FEC2}"/>
                </a:ext>
              </a:extLst>
            </p:cNvPr>
            <p:cNvCxnSpPr>
              <a:cxnSpLocks/>
              <a:stCxn id="131" idx="3"/>
              <a:endCxn id="117" idx="2"/>
            </p:cNvCxnSpPr>
            <p:nvPr/>
          </p:nvCxnSpPr>
          <p:spPr>
            <a:xfrm flipV="1">
              <a:off x="9314701" y="3810012"/>
              <a:ext cx="1314390" cy="1005551"/>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6" name="Elbow Connector 97">
              <a:extLst>
                <a:ext uri="{FF2B5EF4-FFF2-40B4-BE49-F238E27FC236}">
                  <a16:creationId xmlns:a16="http://schemas.microsoft.com/office/drawing/2014/main" id="{06690F6D-3C60-47CC-93A1-4545CF495A4B}"/>
                </a:ext>
              </a:extLst>
            </p:cNvPr>
            <p:cNvCxnSpPr>
              <a:cxnSpLocks/>
              <a:stCxn id="113" idx="3"/>
              <a:endCxn id="116" idx="1"/>
            </p:cNvCxnSpPr>
            <p:nvPr/>
          </p:nvCxnSpPr>
          <p:spPr>
            <a:xfrm flipV="1">
              <a:off x="9314701" y="3357791"/>
              <a:ext cx="1127151" cy="731226"/>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7" name="Elbow Connector 98">
              <a:extLst>
                <a:ext uri="{FF2B5EF4-FFF2-40B4-BE49-F238E27FC236}">
                  <a16:creationId xmlns:a16="http://schemas.microsoft.com/office/drawing/2014/main" id="{B2351EE0-51AB-40FE-81B8-7334F97FC9A9}"/>
                </a:ext>
              </a:extLst>
            </p:cNvPr>
            <p:cNvCxnSpPr>
              <a:cxnSpLocks/>
              <a:stCxn id="109" idx="3"/>
              <a:endCxn id="116" idx="0"/>
            </p:cNvCxnSpPr>
            <p:nvPr/>
          </p:nvCxnSpPr>
          <p:spPr>
            <a:xfrm>
              <a:off x="9314701" y="1880746"/>
              <a:ext cx="1355751" cy="1248445"/>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116" name="Graphic 45">
              <a:extLst>
                <a:ext uri="{FF2B5EF4-FFF2-40B4-BE49-F238E27FC236}">
                  <a16:creationId xmlns:a16="http://schemas.microsoft.com/office/drawing/2014/main" id="{492B2F79-DB65-48E2-BB2B-0AE641DFD9AB}"/>
                </a:ext>
              </a:extLst>
            </p:cNvPr>
            <p:cNvPicPr>
              <a:picLocks noChangeAspect="1"/>
            </p:cNvPicPr>
            <p:nvPr/>
          </p:nvPicPr>
          <p:blipFill>
            <a:blip r:embed="rId5"/>
            <a:stretch>
              <a:fillRect/>
            </a:stretch>
          </p:blipFill>
          <p:spPr>
            <a:xfrm>
              <a:off x="10441852" y="3129191"/>
              <a:ext cx="457200" cy="457200"/>
            </a:xfrm>
            <a:prstGeom prst="rect">
              <a:avLst/>
            </a:prstGeom>
          </p:spPr>
        </p:pic>
        <p:sp>
          <p:nvSpPr>
            <p:cNvPr id="117" name="TextBox 116">
              <a:extLst>
                <a:ext uri="{FF2B5EF4-FFF2-40B4-BE49-F238E27FC236}">
                  <a16:creationId xmlns:a16="http://schemas.microsoft.com/office/drawing/2014/main" id="{9D109191-85FE-4667-BA2A-3BB1C898FE87}"/>
                </a:ext>
              </a:extLst>
            </p:cNvPr>
            <p:cNvSpPr txBox="1"/>
            <p:nvPr/>
          </p:nvSpPr>
          <p:spPr>
            <a:xfrm>
              <a:off x="9982459" y="3573600"/>
              <a:ext cx="1293264" cy="23641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DynamoDB</a:t>
              </a:r>
            </a:p>
          </p:txBody>
        </p:sp>
        <p:pic>
          <p:nvPicPr>
            <p:cNvPr id="118" name="Graphic 19">
              <a:extLst>
                <a:ext uri="{FF2B5EF4-FFF2-40B4-BE49-F238E27FC236}">
                  <a16:creationId xmlns:a16="http://schemas.microsoft.com/office/drawing/2014/main" id="{ED9F78BE-213C-3D47-A534-0B86E72111B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62345" y="2390116"/>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TextBox 12">
              <a:extLst>
                <a:ext uri="{FF2B5EF4-FFF2-40B4-BE49-F238E27FC236}">
                  <a16:creationId xmlns:a16="http://schemas.microsoft.com/office/drawing/2014/main" id="{E6D95FBB-6754-2D45-B10F-73837D3E14EA}"/>
                </a:ext>
              </a:extLst>
            </p:cNvPr>
            <p:cNvSpPr txBox="1">
              <a:spLocks noChangeArrowheads="1"/>
            </p:cNvSpPr>
            <p:nvPr/>
          </p:nvSpPr>
          <p:spPr bwMode="auto">
            <a:xfrm>
              <a:off x="3299511" y="2793360"/>
              <a:ext cx="25823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IAM</a:t>
              </a:r>
            </a:p>
          </p:txBody>
        </p:sp>
        <p:pic>
          <p:nvPicPr>
            <p:cNvPr id="120" name="Graphic 17">
              <a:extLst>
                <a:ext uri="{FF2B5EF4-FFF2-40B4-BE49-F238E27FC236}">
                  <a16:creationId xmlns:a16="http://schemas.microsoft.com/office/drawing/2014/main" id="{29A4B8A3-9C63-104B-986C-E2796ED6BAC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62345" y="4326710"/>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11">
              <a:extLst>
                <a:ext uri="{FF2B5EF4-FFF2-40B4-BE49-F238E27FC236}">
                  <a16:creationId xmlns:a16="http://schemas.microsoft.com/office/drawing/2014/main" id="{34759C8A-7F9B-B748-9669-9799EF21C22D}"/>
                </a:ext>
              </a:extLst>
            </p:cNvPr>
            <p:cNvSpPr txBox="1">
              <a:spLocks noChangeArrowheads="1"/>
            </p:cNvSpPr>
            <p:nvPr/>
          </p:nvSpPr>
          <p:spPr bwMode="auto">
            <a:xfrm>
              <a:off x="3834801" y="4729954"/>
              <a:ext cx="15117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Cognito</a:t>
              </a:r>
            </a:p>
          </p:txBody>
        </p:sp>
        <p:pic>
          <p:nvPicPr>
            <p:cNvPr id="122" name="Graphic 17">
              <a:extLst>
                <a:ext uri="{FF2B5EF4-FFF2-40B4-BE49-F238E27FC236}">
                  <a16:creationId xmlns:a16="http://schemas.microsoft.com/office/drawing/2014/main" id="{847A7472-D977-624B-9A30-47A44C4FD42F}"/>
                </a:ext>
              </a:extLst>
            </p:cNvPr>
            <p:cNvPicPr>
              <a:picLocks noChangeAspect="1" noChangeArrowheads="1"/>
            </p:cNvPicPr>
            <p:nvPr/>
          </p:nvPicPr>
          <p:blipFill>
            <a:blip r:embed="rId8"/>
            <a:srcRect/>
            <a:stretch/>
          </p:blipFill>
          <p:spPr bwMode="auto">
            <a:xfrm>
              <a:off x="7501227" y="312919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 name="TextBox 9">
              <a:extLst>
                <a:ext uri="{FF2B5EF4-FFF2-40B4-BE49-F238E27FC236}">
                  <a16:creationId xmlns:a16="http://schemas.microsoft.com/office/drawing/2014/main" id="{004BE815-88F2-474B-8554-6940E19F35A1}"/>
                </a:ext>
              </a:extLst>
            </p:cNvPr>
            <p:cNvSpPr txBox="1">
              <a:spLocks noChangeArrowheads="1"/>
            </p:cNvSpPr>
            <p:nvPr/>
          </p:nvSpPr>
          <p:spPr bwMode="auto">
            <a:xfrm>
              <a:off x="7074844" y="3567665"/>
              <a:ext cx="13099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API</a:t>
              </a:r>
              <a:br>
                <a:rPr lang="en-US" altLang="en-US" sz="1600" dirty="0">
                  <a:latin typeface="+mn-lt"/>
                  <a:ea typeface="Amazon Ember" panose="020B0603020204020204" pitchFamily="34" charset="0"/>
                  <a:cs typeface="Amazon Ember Light" panose="020B0403020204020204" pitchFamily="34" charset="0"/>
                </a:rPr>
              </a:br>
              <a:r>
                <a:rPr lang="en-US" altLang="en-US" sz="1600" dirty="0">
                  <a:latin typeface="+mn-lt"/>
                  <a:ea typeface="Amazon Ember" panose="020B0603020204020204" pitchFamily="34" charset="0"/>
                  <a:cs typeface="Amazon Ember Light" panose="020B0403020204020204" pitchFamily="34" charset="0"/>
                </a:rPr>
                <a:t>Gateway</a:t>
              </a:r>
            </a:p>
          </p:txBody>
        </p:sp>
        <p:sp>
          <p:nvSpPr>
            <p:cNvPr id="126" name="TextBox 125">
              <a:extLst>
                <a:ext uri="{FF2B5EF4-FFF2-40B4-BE49-F238E27FC236}">
                  <a16:creationId xmlns:a16="http://schemas.microsoft.com/office/drawing/2014/main" id="{BE1E8CA3-911E-42ED-8B43-A46414A38421}"/>
                </a:ext>
              </a:extLst>
            </p:cNvPr>
            <p:cNvSpPr txBox="1"/>
            <p:nvPr/>
          </p:nvSpPr>
          <p:spPr>
            <a:xfrm>
              <a:off x="10807475" y="4571378"/>
              <a:ext cx="1065207" cy="469846"/>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Amazon Polly</a:t>
              </a:r>
            </a:p>
          </p:txBody>
        </p:sp>
        <p:pic>
          <p:nvPicPr>
            <p:cNvPr id="127" name="Graphic 8">
              <a:extLst>
                <a:ext uri="{FF2B5EF4-FFF2-40B4-BE49-F238E27FC236}">
                  <a16:creationId xmlns:a16="http://schemas.microsoft.com/office/drawing/2014/main" id="{7878EBC1-8556-5C49-8C35-366F912BECC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152841" y="4123120"/>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 name="Graphic 7">
              <a:extLst>
                <a:ext uri="{FF2B5EF4-FFF2-40B4-BE49-F238E27FC236}">
                  <a16:creationId xmlns:a16="http://schemas.microsoft.com/office/drawing/2014/main" id="{57FA1F27-A2E2-7D4A-A34C-9636E8580D5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70968" y="5617386"/>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7539568" y="6006900"/>
              <a:ext cx="18372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X-Ray</a:t>
              </a:r>
            </a:p>
          </p:txBody>
        </p:sp>
        <p:pic>
          <p:nvPicPr>
            <p:cNvPr id="132" name="Picture 13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165089" y="1715937"/>
              <a:ext cx="499359" cy="747038"/>
            </a:xfrm>
            <a:prstGeom prst="rect">
              <a:avLst/>
            </a:prstGeom>
          </p:spPr>
        </p:pic>
        <p:cxnSp>
          <p:nvCxnSpPr>
            <p:cNvPr id="133" name="Elbow Connector 77">
              <a:extLst>
                <a:ext uri="{FF2B5EF4-FFF2-40B4-BE49-F238E27FC236}">
                  <a16:creationId xmlns:a16="http://schemas.microsoft.com/office/drawing/2014/main" id="{C33A0DEA-EA4C-4211-8839-1430CE377022}"/>
                </a:ext>
              </a:extLst>
            </p:cNvPr>
            <p:cNvCxnSpPr>
              <a:cxnSpLocks/>
              <a:stCxn id="115" idx="3"/>
              <a:endCxn id="116" idx="1"/>
            </p:cNvCxnSpPr>
            <p:nvPr/>
          </p:nvCxnSpPr>
          <p:spPr>
            <a:xfrm>
              <a:off x="9314701" y="2636124"/>
              <a:ext cx="1127151" cy="721667"/>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34" name="Elbow Connector 76">
              <a:extLst>
                <a:ext uri="{FF2B5EF4-FFF2-40B4-BE49-F238E27FC236}">
                  <a16:creationId xmlns:a16="http://schemas.microsoft.com/office/drawing/2014/main" id="{3A745F4B-12CD-4631-B7A3-ABC98F53FEC2}"/>
                </a:ext>
              </a:extLst>
            </p:cNvPr>
            <p:cNvCxnSpPr>
              <a:cxnSpLocks/>
              <a:endCxn id="126" idx="2"/>
            </p:cNvCxnSpPr>
            <p:nvPr/>
          </p:nvCxnSpPr>
          <p:spPr>
            <a:xfrm>
              <a:off x="9381435" y="4962034"/>
              <a:ext cx="1958644" cy="79190"/>
            </a:xfrm>
            <a:prstGeom prst="bentConnector4">
              <a:avLst>
                <a:gd name="adj1" fmla="val 63460"/>
                <a:gd name="adj2" fmla="val 388673"/>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35" name="Freeform 88">
              <a:extLst>
                <a:ext uri="{FF2B5EF4-FFF2-40B4-BE49-F238E27FC236}">
                  <a16:creationId xmlns:a16="http://schemas.microsoft.com/office/drawing/2014/main" id="{3090B44C-0F6F-4B39-B15A-5ABE29C767FB}"/>
                </a:ext>
              </a:extLst>
            </p:cNvPr>
            <p:cNvSpPr/>
            <p:nvPr/>
          </p:nvSpPr>
          <p:spPr>
            <a:xfrm rot="10800000">
              <a:off x="5688133" y="2648073"/>
              <a:ext cx="806285" cy="14409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accent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6" name="Left Brace 135"/>
            <p:cNvSpPr/>
            <p:nvPr/>
          </p:nvSpPr>
          <p:spPr>
            <a:xfrm rot="16200000">
              <a:off x="7544882" y="1194671"/>
              <a:ext cx="245310" cy="83589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37" name="Elbow Connector 136">
              <a:extLst>
                <a:ext uri="{FF2B5EF4-FFF2-40B4-BE49-F238E27FC236}">
                  <a16:creationId xmlns:a16="http://schemas.microsoft.com/office/drawing/2014/main" id="{D14DECB2-EDFA-4A1C-8C3F-AEE5A5A47969}"/>
                </a:ext>
              </a:extLst>
            </p:cNvPr>
            <p:cNvCxnSpPr>
              <a:cxnSpLocks/>
              <a:endCxn id="94" idx="2"/>
            </p:cNvCxnSpPr>
            <p:nvPr/>
          </p:nvCxnSpPr>
          <p:spPr>
            <a:xfrm rot="10800000">
              <a:off x="6877407" y="4777136"/>
              <a:ext cx="1970753" cy="184899"/>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38"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10936368" y="2484848"/>
              <a:ext cx="956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SAM</a:t>
              </a:r>
            </a:p>
          </p:txBody>
        </p:sp>
        <p:cxnSp>
          <p:nvCxnSpPr>
            <p:cNvPr id="139" name="Elbow Connector 65">
              <a:extLst>
                <a:ext uri="{FF2B5EF4-FFF2-40B4-BE49-F238E27FC236}">
                  <a16:creationId xmlns:a16="http://schemas.microsoft.com/office/drawing/2014/main" id="{6B7975B3-64CF-4664-9B81-F5B08E2FB2F3}"/>
                </a:ext>
              </a:extLst>
            </p:cNvPr>
            <p:cNvCxnSpPr>
              <a:cxnSpLocks/>
              <a:stCxn id="115" idx="1"/>
              <a:endCxn id="122" idx="3"/>
            </p:cNvCxnSpPr>
            <p:nvPr/>
          </p:nvCxnSpPr>
          <p:spPr>
            <a:xfrm rot="10800000" flipV="1">
              <a:off x="7958427" y="2636123"/>
              <a:ext cx="899074" cy="721667"/>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140" name="Graphic 17">
              <a:extLst>
                <a:ext uri="{FF2B5EF4-FFF2-40B4-BE49-F238E27FC236}">
                  <a16:creationId xmlns:a16="http://schemas.microsoft.com/office/drawing/2014/main" id="{443A8EDD-16C2-6848-83A6-4582C7B74B7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543978" y="561738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TextBox 9">
              <a:extLst>
                <a:ext uri="{FF2B5EF4-FFF2-40B4-BE49-F238E27FC236}">
                  <a16:creationId xmlns:a16="http://schemas.microsoft.com/office/drawing/2014/main" id="{F9D6EE48-441C-334D-8184-61EA0808B9C5}"/>
                </a:ext>
              </a:extLst>
            </p:cNvPr>
            <p:cNvSpPr txBox="1">
              <a:spLocks noChangeArrowheads="1"/>
            </p:cNvSpPr>
            <p:nvPr/>
          </p:nvSpPr>
          <p:spPr bwMode="auto">
            <a:xfrm>
              <a:off x="5705265" y="6006900"/>
              <a:ext cx="21871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CloudWatch</a:t>
              </a:r>
            </a:p>
          </p:txBody>
        </p:sp>
        <p:cxnSp>
          <p:nvCxnSpPr>
            <p:cNvPr id="142" name="Straight Arrow Connector 141">
              <a:extLst>
                <a:ext uri="{FF2B5EF4-FFF2-40B4-BE49-F238E27FC236}">
                  <a16:creationId xmlns:a16="http://schemas.microsoft.com/office/drawing/2014/main" id="{B8E4CA0B-BE3C-4BE9-B361-23758E9B10F7}"/>
                </a:ext>
              </a:extLst>
            </p:cNvPr>
            <p:cNvCxnSpPr>
              <a:cxnSpLocks/>
              <a:stCxn id="122" idx="3"/>
              <a:endCxn id="111" idx="1"/>
            </p:cNvCxnSpPr>
            <p:nvPr/>
          </p:nvCxnSpPr>
          <p:spPr>
            <a:xfrm>
              <a:off x="7958427" y="3357791"/>
              <a:ext cx="899074" cy="0"/>
            </a:xfrm>
            <a:prstGeom prst="straightConnector1">
              <a:avLst/>
            </a:prstGeom>
            <a:ln w="12700">
              <a:solidFill>
                <a:schemeClr val="accent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8E4CA0B-BE3C-4BE9-B361-23758E9B10F7}"/>
                </a:ext>
              </a:extLst>
            </p:cNvPr>
            <p:cNvCxnSpPr>
              <a:cxnSpLocks/>
              <a:stCxn id="111" idx="3"/>
              <a:endCxn id="116" idx="1"/>
            </p:cNvCxnSpPr>
            <p:nvPr/>
          </p:nvCxnSpPr>
          <p:spPr>
            <a:xfrm>
              <a:off x="9314701" y="3357791"/>
              <a:ext cx="1127151" cy="0"/>
            </a:xfrm>
            <a:prstGeom prst="straightConnector1">
              <a:avLst/>
            </a:prstGeom>
            <a:ln w="12700">
              <a:solidFill>
                <a:schemeClr val="accent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BEFEC4D9-0FF6-0740-BBB7-9A904CD0D43A}"/>
                </a:ext>
              </a:extLst>
            </p:cNvPr>
            <p:cNvSpPr/>
            <p:nvPr/>
          </p:nvSpPr>
          <p:spPr>
            <a:xfrm>
              <a:off x="3351803" y="1569946"/>
              <a:ext cx="8660087" cy="4786404"/>
            </a:xfrm>
            <a:prstGeom prst="rect">
              <a:avLst/>
            </a:prstGeom>
            <a:solidFill>
              <a:srgbClr val="FFFFFF">
                <a:alpha val="89804"/>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125"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51576" y="1573754"/>
              <a:ext cx="270455" cy="284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BusinessLogic" descr="AWS Lambda is used to model the business logic of your application; combining different services and transforming the data.">
            <a:extLst>
              <a:ext uri="{FF2B5EF4-FFF2-40B4-BE49-F238E27FC236}">
                <a16:creationId xmlns:a16="http://schemas.microsoft.com/office/drawing/2014/main" id="{6BFCE958-72FC-4BDA-A223-A2490479BF8C}"/>
              </a:ext>
            </a:extLst>
          </p:cNvPr>
          <p:cNvGrpSpPr/>
          <p:nvPr/>
        </p:nvGrpSpPr>
        <p:grpSpPr>
          <a:xfrm>
            <a:off x="4360962" y="1652146"/>
            <a:ext cx="5428867" cy="3754985"/>
            <a:chOff x="4360962" y="1652146"/>
            <a:chExt cx="5428867" cy="3754985"/>
          </a:xfrm>
        </p:grpSpPr>
        <p:sp>
          <p:nvSpPr>
            <p:cNvPr id="56" name="TextBox 55">
              <a:extLst>
                <a:ext uri="{FF2B5EF4-FFF2-40B4-BE49-F238E27FC236}">
                  <a16:creationId xmlns:a16="http://schemas.microsoft.com/office/drawing/2014/main" id="{7B360DC5-63E7-4A18-9596-6B594754F812}"/>
                </a:ext>
              </a:extLst>
            </p:cNvPr>
            <p:cNvSpPr txBox="1"/>
            <p:nvPr/>
          </p:nvSpPr>
          <p:spPr>
            <a:xfrm>
              <a:off x="4360962" y="3165912"/>
              <a:ext cx="2074134" cy="427189"/>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lIns="0" tIns="0" rIns="0" bIns="0" rtlCol="0">
              <a:noAutofit/>
            </a:bodyPr>
            <a:lstStyle/>
            <a:p>
              <a:pPr algn="ctr"/>
              <a:r>
                <a:rPr lang="en-US" sz="2400" dirty="0">
                  <a:solidFill>
                    <a:srgbClr val="000000"/>
                  </a:solidFill>
                  <a:ea typeface="Amazon Ember Light" panose="020B0403020204020204" pitchFamily="34" charset="0"/>
                  <a:cs typeface="Amazon Ember Light" panose="020B0403020204020204" pitchFamily="34" charset="0"/>
                </a:rPr>
                <a:t>Business logic</a:t>
              </a:r>
            </a:p>
          </p:txBody>
        </p:sp>
        <p:cxnSp>
          <p:nvCxnSpPr>
            <p:cNvPr id="97" name="Elbow Connector 58">
              <a:extLst>
                <a:ext uri="{FF2B5EF4-FFF2-40B4-BE49-F238E27FC236}">
                  <a16:creationId xmlns:a16="http://schemas.microsoft.com/office/drawing/2014/main" id="{87C07C63-3C20-45CA-9122-3B407BC04865}"/>
                </a:ext>
              </a:extLst>
            </p:cNvPr>
            <p:cNvCxnSpPr>
              <a:cxnSpLocks/>
              <a:stCxn id="113" idx="1"/>
              <a:endCxn id="56" idx="3"/>
            </p:cNvCxnSpPr>
            <p:nvPr/>
          </p:nvCxnSpPr>
          <p:spPr>
            <a:xfrm rot="10800000">
              <a:off x="6435097" y="3379507"/>
              <a:ext cx="2422405" cy="709510"/>
            </a:xfrm>
            <a:prstGeom prst="bentConnector3">
              <a:avLst>
                <a:gd name="adj1" fmla="val 50000"/>
              </a:avLst>
            </a:prstGeom>
            <a:ln w="44450">
              <a:solidFill>
                <a:schemeClr val="hlink"/>
              </a:solidFill>
              <a:headEnd type="arrow"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98" name="Elbow Connector 97">
              <a:extLst>
                <a:ext uri="{FF2B5EF4-FFF2-40B4-BE49-F238E27FC236}">
                  <a16:creationId xmlns:a16="http://schemas.microsoft.com/office/drawing/2014/main" id="{D14DECB2-EDFA-4A1C-8C3F-AEE5A5A47969}"/>
                </a:ext>
              </a:extLst>
            </p:cNvPr>
            <p:cNvCxnSpPr>
              <a:cxnSpLocks/>
              <a:stCxn id="131" idx="1"/>
              <a:endCxn id="56" idx="2"/>
            </p:cNvCxnSpPr>
            <p:nvPr/>
          </p:nvCxnSpPr>
          <p:spPr>
            <a:xfrm rot="10800000">
              <a:off x="5398029" y="3593101"/>
              <a:ext cx="3459472" cy="1222462"/>
            </a:xfrm>
            <a:prstGeom prst="bentConnector2">
              <a:avLst/>
            </a:prstGeom>
            <a:ln w="44450">
              <a:solidFill>
                <a:schemeClr val="hlink"/>
              </a:solidFill>
              <a:headEnd type="arrow"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99" name="Elbow Connector 65">
              <a:extLst>
                <a:ext uri="{FF2B5EF4-FFF2-40B4-BE49-F238E27FC236}">
                  <a16:creationId xmlns:a16="http://schemas.microsoft.com/office/drawing/2014/main" id="{6B7975B3-64CF-4664-9B81-F5B08E2FB2F3}"/>
                </a:ext>
              </a:extLst>
            </p:cNvPr>
            <p:cNvCxnSpPr>
              <a:cxnSpLocks/>
              <a:stCxn id="115" idx="1"/>
              <a:endCxn id="56" idx="3"/>
            </p:cNvCxnSpPr>
            <p:nvPr/>
          </p:nvCxnSpPr>
          <p:spPr>
            <a:xfrm rot="10800000" flipV="1">
              <a:off x="6435097" y="2636123"/>
              <a:ext cx="2422405" cy="743383"/>
            </a:xfrm>
            <a:prstGeom prst="bentConnector3">
              <a:avLst>
                <a:gd name="adj1" fmla="val 50000"/>
              </a:avLst>
            </a:prstGeom>
            <a:ln w="44450">
              <a:solidFill>
                <a:schemeClr val="hlink"/>
              </a:solidFill>
              <a:headEnd type="arrow"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100" name="Elbow Connector 79">
              <a:extLst>
                <a:ext uri="{FF2B5EF4-FFF2-40B4-BE49-F238E27FC236}">
                  <a16:creationId xmlns:a16="http://schemas.microsoft.com/office/drawing/2014/main" id="{C310D941-667E-415A-9F76-E9A393CEC1C0}"/>
                </a:ext>
              </a:extLst>
            </p:cNvPr>
            <p:cNvCxnSpPr>
              <a:cxnSpLocks/>
              <a:stCxn id="109" idx="1"/>
              <a:endCxn id="56" idx="0"/>
            </p:cNvCxnSpPr>
            <p:nvPr/>
          </p:nvCxnSpPr>
          <p:spPr>
            <a:xfrm rot="10800000" flipV="1">
              <a:off x="5398029" y="1880746"/>
              <a:ext cx="3459472" cy="1285166"/>
            </a:xfrm>
            <a:prstGeom prst="bentConnector2">
              <a:avLst/>
            </a:prstGeom>
            <a:ln w="44450">
              <a:solidFill>
                <a:schemeClr val="hlink"/>
              </a:solidFill>
              <a:headEnd type="arrow"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66838DFF-317C-40B6-BCDC-E3DC323C3062}"/>
                </a:ext>
              </a:extLst>
            </p:cNvPr>
            <p:cNvSpPr txBox="1"/>
            <p:nvPr/>
          </p:nvSpPr>
          <p:spPr>
            <a:xfrm>
              <a:off x="8575429" y="2148079"/>
              <a:ext cx="1042375" cy="33904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List</a:t>
              </a:r>
            </a:p>
          </p:txBody>
        </p:sp>
        <p:pic>
          <p:nvPicPr>
            <p:cNvPr id="109" name="Graphic 42">
              <a:extLst>
                <a:ext uri="{FF2B5EF4-FFF2-40B4-BE49-F238E27FC236}">
                  <a16:creationId xmlns:a16="http://schemas.microsoft.com/office/drawing/2014/main" id="{A8428AB1-D6EC-4580-9737-9EF141ABA528}"/>
                </a:ext>
              </a:extLst>
            </p:cNvPr>
            <p:cNvPicPr>
              <a:picLocks noChangeAspect="1"/>
            </p:cNvPicPr>
            <p:nvPr/>
          </p:nvPicPr>
          <p:blipFill>
            <a:blip r:embed="rId14"/>
            <a:stretch>
              <a:fillRect/>
            </a:stretch>
          </p:blipFill>
          <p:spPr>
            <a:xfrm>
              <a:off x="8857501" y="1652146"/>
              <a:ext cx="457200" cy="457200"/>
            </a:xfrm>
            <a:prstGeom prst="rect">
              <a:avLst/>
            </a:prstGeom>
          </p:spPr>
        </p:pic>
        <p:sp>
          <p:nvSpPr>
            <p:cNvPr id="110" name="TextBox 109">
              <a:extLst>
                <a:ext uri="{FF2B5EF4-FFF2-40B4-BE49-F238E27FC236}">
                  <a16:creationId xmlns:a16="http://schemas.microsoft.com/office/drawing/2014/main" id="{E54FA703-C687-4BD4-B25A-B3AFECCADC8F}"/>
                </a:ext>
              </a:extLst>
            </p:cNvPr>
            <p:cNvSpPr txBox="1"/>
            <p:nvPr/>
          </p:nvSpPr>
          <p:spPr>
            <a:xfrm>
              <a:off x="8618637" y="3645619"/>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Search</a:t>
              </a:r>
            </a:p>
          </p:txBody>
        </p:sp>
        <p:pic>
          <p:nvPicPr>
            <p:cNvPr id="111" name="Graphic 42">
              <a:extLst>
                <a:ext uri="{FF2B5EF4-FFF2-40B4-BE49-F238E27FC236}">
                  <a16:creationId xmlns:a16="http://schemas.microsoft.com/office/drawing/2014/main" id="{DBD63E0C-8BC7-4AAF-B284-D0B0D184780A}"/>
                </a:ext>
              </a:extLst>
            </p:cNvPr>
            <p:cNvPicPr>
              <a:picLocks noChangeAspect="1"/>
            </p:cNvPicPr>
            <p:nvPr/>
          </p:nvPicPr>
          <p:blipFill>
            <a:blip r:embed="rId14"/>
            <a:stretch>
              <a:fillRect/>
            </a:stretch>
          </p:blipFill>
          <p:spPr>
            <a:xfrm>
              <a:off x="8857501" y="3129191"/>
              <a:ext cx="457200" cy="457200"/>
            </a:xfrm>
            <a:prstGeom prst="rect">
              <a:avLst/>
            </a:prstGeom>
          </p:spPr>
        </p:pic>
        <p:sp>
          <p:nvSpPr>
            <p:cNvPr id="112" name="TextBox 111">
              <a:extLst>
                <a:ext uri="{FF2B5EF4-FFF2-40B4-BE49-F238E27FC236}">
                  <a16:creationId xmlns:a16="http://schemas.microsoft.com/office/drawing/2014/main" id="{41A5941D-0A8F-41AA-BB05-462F713D54A8}"/>
                </a:ext>
              </a:extLst>
            </p:cNvPr>
            <p:cNvSpPr txBox="1"/>
            <p:nvPr/>
          </p:nvSpPr>
          <p:spPr>
            <a:xfrm>
              <a:off x="8618637" y="4372166"/>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Delete</a:t>
              </a:r>
            </a:p>
          </p:txBody>
        </p:sp>
        <p:pic>
          <p:nvPicPr>
            <p:cNvPr id="113" name="Graphic 42">
              <a:extLst>
                <a:ext uri="{FF2B5EF4-FFF2-40B4-BE49-F238E27FC236}">
                  <a16:creationId xmlns:a16="http://schemas.microsoft.com/office/drawing/2014/main" id="{2043E59B-8FCF-4C92-B1D0-67DFB5F949D5}"/>
                </a:ext>
              </a:extLst>
            </p:cNvPr>
            <p:cNvPicPr>
              <a:picLocks noChangeAspect="1"/>
            </p:cNvPicPr>
            <p:nvPr/>
          </p:nvPicPr>
          <p:blipFill>
            <a:blip r:embed="rId14"/>
            <a:stretch>
              <a:fillRect/>
            </a:stretch>
          </p:blipFill>
          <p:spPr>
            <a:xfrm>
              <a:off x="8857501" y="3860417"/>
              <a:ext cx="457200" cy="457200"/>
            </a:xfrm>
            <a:prstGeom prst="rect">
              <a:avLst/>
            </a:prstGeom>
          </p:spPr>
        </p:pic>
        <p:sp>
          <p:nvSpPr>
            <p:cNvPr id="114" name="TextBox 113">
              <a:extLst>
                <a:ext uri="{FF2B5EF4-FFF2-40B4-BE49-F238E27FC236}">
                  <a16:creationId xmlns:a16="http://schemas.microsoft.com/office/drawing/2014/main" id="{524D2ED8-79A8-46BB-AC90-00034C19FE9B}"/>
                </a:ext>
              </a:extLst>
            </p:cNvPr>
            <p:cNvSpPr txBox="1"/>
            <p:nvPr/>
          </p:nvSpPr>
          <p:spPr>
            <a:xfrm>
              <a:off x="8403401" y="2899125"/>
              <a:ext cx="1386428" cy="30956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Create/Update</a:t>
              </a:r>
            </a:p>
          </p:txBody>
        </p:sp>
        <p:pic>
          <p:nvPicPr>
            <p:cNvPr id="115" name="Graphic 42">
              <a:extLst>
                <a:ext uri="{FF2B5EF4-FFF2-40B4-BE49-F238E27FC236}">
                  <a16:creationId xmlns:a16="http://schemas.microsoft.com/office/drawing/2014/main" id="{CBB9100A-0F9A-4DA0-8426-465E9ABCBD0C}"/>
                </a:ext>
              </a:extLst>
            </p:cNvPr>
            <p:cNvPicPr>
              <a:picLocks noChangeAspect="1"/>
            </p:cNvPicPr>
            <p:nvPr/>
          </p:nvPicPr>
          <p:blipFill>
            <a:blip r:embed="rId14"/>
            <a:stretch>
              <a:fillRect/>
            </a:stretch>
          </p:blipFill>
          <p:spPr>
            <a:xfrm>
              <a:off x="8857501" y="2407524"/>
              <a:ext cx="457200" cy="457200"/>
            </a:xfrm>
            <a:prstGeom prst="rect">
              <a:avLst/>
            </a:prstGeom>
          </p:spPr>
        </p:pic>
        <p:sp>
          <p:nvSpPr>
            <p:cNvPr id="130" name="TextBox 129">
              <a:extLst>
                <a:ext uri="{FF2B5EF4-FFF2-40B4-BE49-F238E27FC236}">
                  <a16:creationId xmlns:a16="http://schemas.microsoft.com/office/drawing/2014/main" id="{41A5941D-0A8F-41AA-BB05-462F713D54A8}"/>
                </a:ext>
              </a:extLst>
            </p:cNvPr>
            <p:cNvSpPr txBox="1"/>
            <p:nvPr/>
          </p:nvSpPr>
          <p:spPr>
            <a:xfrm>
              <a:off x="8618636" y="5098712"/>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Dictate</a:t>
              </a:r>
            </a:p>
          </p:txBody>
        </p:sp>
        <p:pic>
          <p:nvPicPr>
            <p:cNvPr id="131" name="Graphic 42">
              <a:extLst>
                <a:ext uri="{FF2B5EF4-FFF2-40B4-BE49-F238E27FC236}">
                  <a16:creationId xmlns:a16="http://schemas.microsoft.com/office/drawing/2014/main" id="{2043E59B-8FCF-4C92-B1D0-67DFB5F949D5}"/>
                </a:ext>
              </a:extLst>
            </p:cNvPr>
            <p:cNvPicPr>
              <a:picLocks noChangeAspect="1"/>
            </p:cNvPicPr>
            <p:nvPr/>
          </p:nvPicPr>
          <p:blipFill>
            <a:blip r:embed="rId14"/>
            <a:stretch>
              <a:fillRect/>
            </a:stretch>
          </p:blipFill>
          <p:spPr>
            <a:xfrm>
              <a:off x="8857501" y="4586963"/>
              <a:ext cx="457200" cy="457200"/>
            </a:xfrm>
            <a:prstGeom prst="rect">
              <a:avLst/>
            </a:prstGeom>
          </p:spPr>
        </p:pic>
        <p:cxnSp>
          <p:nvCxnSpPr>
            <p:cNvPr id="30" name="Straight Arrow Connector 29"/>
            <p:cNvCxnSpPr>
              <a:cxnSpLocks/>
              <a:stCxn id="56" idx="3"/>
            </p:cNvCxnSpPr>
            <p:nvPr/>
          </p:nvCxnSpPr>
          <p:spPr>
            <a:xfrm flipV="1">
              <a:off x="6435096" y="3368649"/>
              <a:ext cx="2422405" cy="10858"/>
            </a:xfrm>
            <a:prstGeom prst="straightConnector1">
              <a:avLst/>
            </a:prstGeom>
            <a:ln w="44450">
              <a:solidFill>
                <a:schemeClr val="hlink"/>
              </a:solidFill>
              <a:headEnd type="arrow"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8641222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4_TC-2022-OneBrand">
  <a:themeElements>
    <a:clrScheme name="AWS Light 09">
      <a:dk1>
        <a:sysClr val="windowText" lastClr="000000"/>
      </a:dk1>
      <a:lt1>
        <a:sysClr val="window" lastClr="FFFFFF"/>
      </a:lt1>
      <a:dk2>
        <a:srgbClr val="232F3E"/>
      </a:dk2>
      <a:lt2>
        <a:srgbClr val="F1F3F3"/>
      </a:lt2>
      <a:accent1>
        <a:srgbClr val="005276"/>
      </a:accent1>
      <a:accent2>
        <a:srgbClr val="FF9900"/>
      </a:accent2>
      <a:accent3>
        <a:srgbClr val="D4DADA"/>
      </a:accent3>
      <a:accent4>
        <a:srgbClr val="F1F3F3"/>
      </a:accent4>
      <a:accent5>
        <a:srgbClr val="36C2B4"/>
      </a:accent5>
      <a:accent6>
        <a:srgbClr val="9E1F63"/>
      </a:accent6>
      <a:hlink>
        <a:srgbClr val="9E1F63"/>
      </a:hlink>
      <a:folHlink>
        <a:srgbClr val="9E1F63"/>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BC45DC1F-5B79-46F6-A8BD-962AD48C18D4}"/>
    </a:ext>
  </a:extLst>
</a:theme>
</file>

<file path=ppt/theme/theme2.xml><?xml version="1.0" encoding="utf-8"?>
<a:theme xmlns:a="http://schemas.openxmlformats.org/drawingml/2006/main" name="5_TC-2022-OneBrand">
  <a:themeElements>
    <a:clrScheme name="AWS Dark 5">
      <a:dk1>
        <a:sysClr val="windowText" lastClr="000000"/>
      </a:dk1>
      <a:lt1>
        <a:sysClr val="window" lastClr="FFFFFF"/>
      </a:lt1>
      <a:dk2>
        <a:srgbClr val="232F3E"/>
      </a:dk2>
      <a:lt2>
        <a:srgbClr val="F1F3F3"/>
      </a:lt2>
      <a:accent1>
        <a:srgbClr val="36C2B4"/>
      </a:accent1>
      <a:accent2>
        <a:srgbClr val="005276"/>
      </a:accent2>
      <a:accent3>
        <a:srgbClr val="F1F3F3"/>
      </a:accent3>
      <a:accent4>
        <a:srgbClr val="FF9900"/>
      </a:accent4>
      <a:accent5>
        <a:srgbClr val="008296"/>
      </a:accent5>
      <a:accent6>
        <a:srgbClr val="ADE422"/>
      </a:accent6>
      <a:hlink>
        <a:srgbClr val="ADE422"/>
      </a:hlink>
      <a:folHlink>
        <a:srgbClr val="ADE422"/>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CF5D4A0C-DA44-4347-ADAC-DC581C90752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 OneBrand Template</Template>
  <TotalTime>2410</TotalTime>
  <Words>1501</Words>
  <Application>Microsoft Office PowerPoint</Application>
  <PresentationFormat>Widescreen</PresentationFormat>
  <Paragraphs>295</Paragraphs>
  <Slides>14</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Amazon Ember</vt:lpstr>
      <vt:lpstr>Amazon Ember Display Medium</vt:lpstr>
      <vt:lpstr>Amazon Ember Heavy</vt:lpstr>
      <vt:lpstr>Amazon Ember Light</vt:lpstr>
      <vt:lpstr>Arial</vt:lpstr>
      <vt:lpstr>Calibri</vt:lpstr>
      <vt:lpstr>Lucida Console</vt:lpstr>
      <vt:lpstr>4_TC-2022-OneBrand</vt:lpstr>
      <vt:lpstr>5_TC-2022-OneBrand</vt:lpstr>
      <vt:lpstr> Developing on AWS</vt:lpstr>
      <vt:lpstr>Agenda</vt:lpstr>
      <vt:lpstr>Module objectives</vt:lpstr>
      <vt:lpstr>Building your application, 1 of 2</vt:lpstr>
      <vt:lpstr>Building your application, 2 of 2</vt:lpstr>
      <vt:lpstr>Developer tools</vt:lpstr>
      <vt:lpstr>Storing and hosting the application</vt:lpstr>
      <vt:lpstr>Managing user stored data</vt:lpstr>
      <vt:lpstr>Processing user stored data</vt:lpstr>
      <vt:lpstr>Connecting it all together</vt:lpstr>
      <vt:lpstr>User access</vt:lpstr>
      <vt:lpstr>Make your application observable</vt:lpstr>
      <vt:lpstr>Your Application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course title here</dc:title>
  <dc:creator>Papadakis Kantos, Yianna</dc:creator>
  <cp:lastModifiedBy>Papadakis Kantos, Yianna</cp:lastModifiedBy>
  <cp:revision>23</cp:revision>
  <dcterms:created xsi:type="dcterms:W3CDTF">2022-05-23T15:50:25Z</dcterms:created>
  <dcterms:modified xsi:type="dcterms:W3CDTF">2022-08-29T17:29:03Z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F165A876-8CAE-4A38-BCA6-3F02F794F0E7</vt:lpwstr>
  </property>
  <property fmtid="{D5CDD505-2E9C-101B-9397-08002B2CF9AE}" pid="3" name="ArticulatePath">
    <vt:lpwstr>Presentation1</vt:lpwstr>
  </property>
</Properties>
</file>