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2.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heme/theme3.xml" ContentType="application/vnd.openxmlformats-officedocument.theme+xml"/>
  <Override PartName="/ppt/tags/tag90.xml" ContentType="application/vnd.openxmlformats-officedocument.presentationml.tags+xml"/>
  <Override PartName="/ppt/notesSlides/notesSlide1.xml" ContentType="application/vnd.openxmlformats-officedocument.presentationml.notesSlide+xml"/>
  <Override PartName="/ppt/tags/tag91.xml" ContentType="application/vnd.openxmlformats-officedocument.presentationml.tags+xml"/>
  <Override PartName="/ppt/notesSlides/notesSlide2.xml" ContentType="application/vnd.openxmlformats-officedocument.presentationml.notesSlide+xml"/>
  <Override PartName="/ppt/tags/tag92.xml" ContentType="application/vnd.openxmlformats-officedocument.presentationml.tags+xml"/>
  <Override PartName="/ppt/notesSlides/notesSlide3.xml" ContentType="application/vnd.openxmlformats-officedocument.presentationml.notesSlide+xml"/>
  <Override PartName="/ppt/tags/tag93.xml" ContentType="application/vnd.openxmlformats-officedocument.presentationml.tags+xml"/>
  <Override PartName="/ppt/notesSlides/notesSlide4.xml" ContentType="application/vnd.openxmlformats-officedocument.presentationml.notesSlide+xml"/>
  <Override PartName="/ppt/tags/tag94.xml" ContentType="application/vnd.openxmlformats-officedocument.presentationml.tags+xml"/>
  <Override PartName="/ppt/notesSlides/notesSlide5.xml" ContentType="application/vnd.openxmlformats-officedocument.presentationml.notesSlide+xml"/>
  <Override PartName="/ppt/tags/tag95.xml" ContentType="application/vnd.openxmlformats-officedocument.presentationml.tags+xml"/>
  <Override PartName="/ppt/notesSlides/notesSlide6.xml" ContentType="application/vnd.openxmlformats-officedocument.presentationml.notesSlide+xml"/>
  <Override PartName="/ppt/tags/tag96.xml" ContentType="application/vnd.openxmlformats-officedocument.presentationml.tags+xml"/>
  <Override PartName="/ppt/notesSlides/notesSlide7.xml" ContentType="application/vnd.openxmlformats-officedocument.presentationml.notesSlide+xml"/>
  <Override PartName="/ppt/tags/tag97.xml" ContentType="application/vnd.openxmlformats-officedocument.presentationml.tags+xml"/>
  <Override PartName="/ppt/notesSlides/notesSlide8.xml" ContentType="application/vnd.openxmlformats-officedocument.presentationml.notesSlide+xml"/>
  <Override PartName="/ppt/tags/tag98.xml" ContentType="application/vnd.openxmlformats-officedocument.presentationml.tags+xml"/>
  <Override PartName="/ppt/notesSlides/notesSlide9.xml" ContentType="application/vnd.openxmlformats-officedocument.presentationml.notesSlide+xml"/>
  <Override PartName="/ppt/tags/tag99.xml" ContentType="application/vnd.openxmlformats-officedocument.presentationml.tags+xml"/>
  <Override PartName="/ppt/notesSlides/notesSlide10.xml" ContentType="application/vnd.openxmlformats-officedocument.presentationml.notesSlide+xml"/>
  <Override PartName="/ppt/tags/tag100.xml" ContentType="application/vnd.openxmlformats-officedocument.presentationml.tags+xml"/>
  <Override PartName="/ppt/notesSlides/notesSlide11.xml" ContentType="application/vnd.openxmlformats-officedocument.presentationml.notesSlide+xml"/>
  <Override PartName="/ppt/tags/tag101.xml" ContentType="application/vnd.openxmlformats-officedocument.presentationml.tags+xml"/>
  <Override PartName="/ppt/notesSlides/notesSlide12.xml" ContentType="application/vnd.openxmlformats-officedocument.presentationml.notesSlide+xml"/>
  <Override PartName="/ppt/tags/tag102.xml" ContentType="application/vnd.openxmlformats-officedocument.presentationml.tags+xml"/>
  <Override PartName="/ppt/notesSlides/notesSlide13.xml" ContentType="application/vnd.openxmlformats-officedocument.presentationml.notesSlide+xml"/>
  <Override PartName="/ppt/tags/tag103.xml" ContentType="application/vnd.openxmlformats-officedocument.presentationml.tags+xml"/>
  <Override PartName="/ppt/notesSlides/notesSlide14.xml" ContentType="application/vnd.openxmlformats-officedocument.presentationml.notesSlide+xml"/>
  <Override PartName="/ppt/tags/tag104.xml" ContentType="application/vnd.openxmlformats-officedocument.presentationml.tags+xml"/>
  <Override PartName="/ppt/notesSlides/notesSlide15.xml" ContentType="application/vnd.openxmlformats-officedocument.presentationml.notesSlide+xml"/>
  <Override PartName="/ppt/tags/tag105.xml" ContentType="application/vnd.openxmlformats-officedocument.presentationml.tags+xml"/>
  <Override PartName="/ppt/notesSlides/notesSlide16.xml" ContentType="application/vnd.openxmlformats-officedocument.presentationml.notesSlide+xml"/>
  <Override PartName="/ppt/tags/tag106.xml" ContentType="application/vnd.openxmlformats-officedocument.presentationml.tags+xml"/>
  <Override PartName="/ppt/notesSlides/notesSlide17.xml" ContentType="application/vnd.openxmlformats-officedocument.presentationml.notesSlide+xml"/>
  <Override PartName="/ppt/tags/tag107.xml" ContentType="application/vnd.openxmlformats-officedocument.presentationml.tags+xml"/>
  <Override PartName="/ppt/notesSlides/notesSlide18.xml" ContentType="application/vnd.openxmlformats-officedocument.presentationml.notesSlide+xml"/>
  <Override PartName="/ppt/tags/tag108.xml" ContentType="application/vnd.openxmlformats-officedocument.presentationml.tags+xml"/>
  <Override PartName="/ppt/notesSlides/notesSlide19.xml" ContentType="application/vnd.openxmlformats-officedocument.presentationml.notesSlide+xml"/>
  <Override PartName="/ppt/tags/tag109.xml" ContentType="application/vnd.openxmlformats-officedocument.presentationml.tags+xml"/>
  <Override PartName="/ppt/notesSlides/notesSlide20.xml" ContentType="application/vnd.openxmlformats-officedocument.presentationml.notesSlide+xml"/>
  <Override PartName="/ppt/tags/tag110.xml" ContentType="application/vnd.openxmlformats-officedocument.presentationml.tags+xml"/>
  <Override PartName="/ppt/notesSlides/notesSlide21.xml" ContentType="application/vnd.openxmlformats-officedocument.presentationml.notesSlide+xml"/>
  <Override PartName="/ppt/tags/tag111.xml" ContentType="application/vnd.openxmlformats-officedocument.presentationml.tags+xml"/>
  <Override PartName="/ppt/notesSlides/notesSlide22.xml" ContentType="application/vnd.openxmlformats-officedocument.presentationml.notesSlide+xml"/>
  <Override PartName="/ppt/tags/tag112.xml" ContentType="application/vnd.openxmlformats-officedocument.presentationml.tags+xml"/>
  <Override PartName="/ppt/notesSlides/notesSlide23.xml" ContentType="application/vnd.openxmlformats-officedocument.presentationml.notesSlide+xml"/>
  <Override PartName="/ppt/tags/tag113.xml" ContentType="application/vnd.openxmlformats-officedocument.presentationml.tags+xml"/>
  <Override PartName="/ppt/notesSlides/notesSlide24.xml" ContentType="application/vnd.openxmlformats-officedocument.presentationml.notesSlide+xml"/>
  <Override PartName="/ppt/tags/tag114.xml" ContentType="application/vnd.openxmlformats-officedocument.presentationml.tags+xml"/>
  <Override PartName="/ppt/notesSlides/notesSlide25.xml" ContentType="application/vnd.openxmlformats-officedocument.presentationml.notesSlide+xml"/>
  <Override PartName="/ppt/tags/tag115.xml" ContentType="application/vnd.openxmlformats-officedocument.presentationml.tags+xml"/>
  <Override PartName="/ppt/notesSlides/notesSlide26.xml" ContentType="application/vnd.openxmlformats-officedocument.presentationml.notesSlide+xml"/>
  <Override PartName="/ppt/tags/tag116.xml" ContentType="application/vnd.openxmlformats-officedocument.presentationml.tags+xml"/>
  <Override PartName="/ppt/notesSlides/notesSlide27.xml" ContentType="application/vnd.openxmlformats-officedocument.presentationml.notesSlide+xml"/>
  <Override PartName="/ppt/tags/tag117.xml" ContentType="application/vnd.openxmlformats-officedocument.presentationml.tags+xml"/>
  <Override PartName="/ppt/notesSlides/notesSlide28.xml" ContentType="application/vnd.openxmlformats-officedocument.presentationml.notesSlide+xml"/>
  <Override PartName="/ppt/tags/tag118.xml" ContentType="application/vnd.openxmlformats-officedocument.presentationml.tags+xml"/>
  <Override PartName="/ppt/notesSlides/notesSlide29.xml" ContentType="application/vnd.openxmlformats-officedocument.presentationml.notesSlide+xml"/>
  <Override PartName="/ppt/tags/tag119.xml" ContentType="application/vnd.openxmlformats-officedocument.presentationml.tags+xml"/>
  <Override PartName="/ppt/notesSlides/notesSlide30.xml" ContentType="application/vnd.openxmlformats-officedocument.presentationml.notesSlide+xml"/>
  <Override PartName="/ppt/tags/tag120.xml" ContentType="application/vnd.openxmlformats-officedocument.presentationml.tags+xml"/>
  <Override PartName="/ppt/notesSlides/notesSlide31.xml" ContentType="application/vnd.openxmlformats-officedocument.presentationml.notesSlide+xml"/>
  <Override PartName="/ppt/tags/tag121.xml" ContentType="application/vnd.openxmlformats-officedocument.presentationml.tags+xml"/>
  <Override PartName="/ppt/notesSlides/notesSlide32.xml" ContentType="application/vnd.openxmlformats-officedocument.presentationml.notesSlide+xml"/>
  <Override PartName="/ppt/tags/tag122.xml" ContentType="application/vnd.openxmlformats-officedocument.presentationml.tags+xml"/>
  <Override PartName="/ppt/notesSlides/notesSlide33.xml" ContentType="application/vnd.openxmlformats-officedocument.presentationml.notesSlide+xml"/>
  <Override PartName="/ppt/tags/tag123.xml" ContentType="application/vnd.openxmlformats-officedocument.presentationml.tags+xml"/>
  <Override PartName="/ppt/notesSlides/notesSlide34.xml" ContentType="application/vnd.openxmlformats-officedocument.presentationml.notesSlide+xml"/>
  <Override PartName="/ppt/tags/tag124.xml" ContentType="application/vnd.openxmlformats-officedocument.presentationml.tags+xml"/>
  <Override PartName="/ppt/notesSlides/notesSlide35.xml" ContentType="application/vnd.openxmlformats-officedocument.presentationml.notesSlide+xml"/>
  <Override PartName="/ppt/tags/tag125.xml" ContentType="application/vnd.openxmlformats-officedocument.presentationml.tags+xml"/>
  <Override PartName="/ppt/notesSlides/notesSlide36.xml" ContentType="application/vnd.openxmlformats-officedocument.presentationml.notesSlide+xml"/>
  <Override PartName="/ppt/tags/tag126.xml" ContentType="application/vnd.openxmlformats-officedocument.presentationml.tags+xml"/>
  <Override PartName="/ppt/notesSlides/notesSlide37.xml" ContentType="application/vnd.openxmlformats-officedocument.presentationml.notesSlide+xml"/>
  <Override PartName="/ppt/tags/tag127.xml" ContentType="application/vnd.openxmlformats-officedocument.presentationml.tags+xml"/>
  <Override PartName="/ppt/notesSlides/notesSlide38.xml" ContentType="application/vnd.openxmlformats-officedocument.presentationml.notesSlide+xml"/>
  <Override PartName="/ppt/tags/tag128.xml" ContentType="application/vnd.openxmlformats-officedocument.presentationml.tags+xml"/>
  <Override PartName="/ppt/notesSlides/notesSlide39.xml" ContentType="application/vnd.openxmlformats-officedocument.presentationml.notesSlide+xml"/>
  <Override PartName="/ppt/tags/tag129.xml" ContentType="application/vnd.openxmlformats-officedocument.presentationml.tags+xml"/>
  <Override PartName="/ppt/notesSlides/notesSlide40.xml" ContentType="application/vnd.openxmlformats-officedocument.presentationml.notesSlide+xml"/>
  <Override PartName="/ppt/tags/tag130.xml" ContentType="application/vnd.openxmlformats-officedocument.presentationml.tags+xml"/>
  <Override PartName="/ppt/notesSlides/notesSlide41.xml" ContentType="application/vnd.openxmlformats-officedocument.presentationml.notesSlide+xml"/>
  <Override PartName="/ppt/tags/tag131.xml" ContentType="application/vnd.openxmlformats-officedocument.presentationml.tags+xml"/>
  <Override PartName="/ppt/notesSlides/notesSlide42.xml" ContentType="application/vnd.openxmlformats-officedocument.presentationml.notesSlide+xml"/>
  <Override PartName="/ppt/tags/tag132.xml" ContentType="application/vnd.openxmlformats-officedocument.presentationml.tags+xml"/>
  <Override PartName="/ppt/notesSlides/notesSlide43.xml" ContentType="application/vnd.openxmlformats-officedocument.presentationml.notesSlide+xml"/>
  <Override PartName="/ppt/tags/tag133.xml" ContentType="application/vnd.openxmlformats-officedocument.presentationml.tags+xml"/>
  <Override PartName="/ppt/notesSlides/notesSlide44.xml" ContentType="application/vnd.openxmlformats-officedocument.presentationml.notesSlide+xml"/>
  <Override PartName="/ppt/tags/tag134.xml" ContentType="application/vnd.openxmlformats-officedocument.presentationml.tags+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 id="2147484043" r:id="rId2"/>
  </p:sldMasterIdLst>
  <p:notesMasterIdLst>
    <p:notesMasterId r:id="rId48"/>
  </p:notesMasterIdLst>
  <p:sldIdLst>
    <p:sldId id="256" r:id="rId3"/>
    <p:sldId id="352" r:id="rId4"/>
    <p:sldId id="397" r:id="rId5"/>
    <p:sldId id="355" r:id="rId6"/>
    <p:sldId id="390" r:id="rId7"/>
    <p:sldId id="318" r:id="rId8"/>
    <p:sldId id="336" r:id="rId9"/>
    <p:sldId id="416" r:id="rId10"/>
    <p:sldId id="413" r:id="rId11"/>
    <p:sldId id="414" r:id="rId12"/>
    <p:sldId id="415" r:id="rId13"/>
    <p:sldId id="398" r:id="rId14"/>
    <p:sldId id="321" r:id="rId15"/>
    <p:sldId id="362" r:id="rId16"/>
    <p:sldId id="322" r:id="rId17"/>
    <p:sldId id="323" r:id="rId18"/>
    <p:sldId id="363" r:id="rId19"/>
    <p:sldId id="356" r:id="rId20"/>
    <p:sldId id="342" r:id="rId21"/>
    <p:sldId id="418" r:id="rId22"/>
    <p:sldId id="360" r:id="rId23"/>
    <p:sldId id="372" r:id="rId24"/>
    <p:sldId id="396" r:id="rId25"/>
    <p:sldId id="364" r:id="rId26"/>
    <p:sldId id="412" r:id="rId27"/>
    <p:sldId id="393" r:id="rId28"/>
    <p:sldId id="330" r:id="rId29"/>
    <p:sldId id="325" r:id="rId30"/>
    <p:sldId id="395" r:id="rId31"/>
    <p:sldId id="354" r:id="rId32"/>
    <p:sldId id="383" r:id="rId33"/>
    <p:sldId id="341" r:id="rId34"/>
    <p:sldId id="348" r:id="rId35"/>
    <p:sldId id="287" r:id="rId36"/>
    <p:sldId id="399" r:id="rId37"/>
    <p:sldId id="346" r:id="rId38"/>
    <p:sldId id="345" r:id="rId39"/>
    <p:sldId id="310" r:id="rId40"/>
    <p:sldId id="411" r:id="rId41"/>
    <p:sldId id="347" r:id="rId42"/>
    <p:sldId id="417" r:id="rId43"/>
    <p:sldId id="316" r:id="rId44"/>
    <p:sldId id="320" r:id="rId45"/>
    <p:sldId id="394" r:id="rId46"/>
    <p:sldId id="419" r:id="rId47"/>
  </p:sldIdLst>
  <p:sldSz cx="12192000" cy="6858000"/>
  <p:notesSz cx="7772400" cy="10058400"/>
  <p:defaultTextStyle>
    <a:defPPr>
      <a:defRPr lang="en-US"/>
    </a:defPPr>
    <a:lvl1pPr marL="0" algn="l" defTabSz="228600" rtl="0" eaLnBrk="1" latinLnBrk="0" hangingPunct="1">
      <a:defRPr sz="1800" kern="1200">
        <a:solidFill>
          <a:schemeClr val="tx1"/>
        </a:solidFill>
        <a:latin typeface="+mn-lt"/>
        <a:ea typeface="+mn-ea"/>
        <a:cs typeface="+mn-cs"/>
      </a:defRPr>
    </a:lvl1pPr>
    <a:lvl2pPr marL="228600" algn="l" defTabSz="228600" rtl="0" eaLnBrk="1" latinLnBrk="0" hangingPunct="1">
      <a:defRPr sz="1800" kern="1200">
        <a:solidFill>
          <a:schemeClr val="tx1"/>
        </a:solidFill>
        <a:latin typeface="+mn-lt"/>
        <a:ea typeface="+mn-ea"/>
        <a:cs typeface="+mn-cs"/>
      </a:defRPr>
    </a:lvl2pPr>
    <a:lvl3pPr marL="457200" algn="l" defTabSz="228600" rtl="0" eaLnBrk="1" latinLnBrk="0" hangingPunct="1">
      <a:defRPr sz="1800" kern="1200">
        <a:solidFill>
          <a:schemeClr val="tx1"/>
        </a:solidFill>
        <a:latin typeface="+mn-lt"/>
        <a:ea typeface="+mn-ea"/>
        <a:cs typeface="+mn-cs"/>
      </a:defRPr>
    </a:lvl3pPr>
    <a:lvl4pPr marL="685800" algn="l" defTabSz="228600" rtl="0" eaLnBrk="1" latinLnBrk="0" hangingPunct="1">
      <a:defRPr sz="1800" kern="1200">
        <a:solidFill>
          <a:schemeClr val="tx1"/>
        </a:solidFill>
        <a:latin typeface="+mn-lt"/>
        <a:ea typeface="+mn-ea"/>
        <a:cs typeface="+mn-cs"/>
      </a:defRPr>
    </a:lvl4pPr>
    <a:lvl5pPr marL="914400" algn="l" defTabSz="228600" rtl="0" eaLnBrk="1" latinLnBrk="0" hangingPunct="1">
      <a:defRPr sz="1800" kern="1200">
        <a:solidFill>
          <a:schemeClr val="tx1"/>
        </a:solidFill>
        <a:latin typeface="+mn-lt"/>
        <a:ea typeface="+mn-ea"/>
        <a:cs typeface="+mn-cs"/>
      </a:defRPr>
    </a:lvl5pPr>
    <a:lvl6pPr marL="1143000" algn="l" defTabSz="228600" rtl="0" eaLnBrk="1" latinLnBrk="0" hangingPunct="1">
      <a:defRPr sz="1800" kern="1200">
        <a:solidFill>
          <a:schemeClr val="tx1"/>
        </a:solidFill>
        <a:latin typeface="+mn-lt"/>
        <a:ea typeface="+mn-ea"/>
        <a:cs typeface="+mn-cs"/>
      </a:defRPr>
    </a:lvl6pPr>
    <a:lvl7pPr marL="1371600" algn="l" defTabSz="228600" rtl="0" eaLnBrk="1" latinLnBrk="0" hangingPunct="1">
      <a:defRPr sz="1800" kern="1200">
        <a:solidFill>
          <a:schemeClr val="tx1"/>
        </a:solidFill>
        <a:latin typeface="+mn-lt"/>
        <a:ea typeface="+mn-ea"/>
        <a:cs typeface="+mn-cs"/>
      </a:defRPr>
    </a:lvl7pPr>
    <a:lvl8pPr marL="1600200" algn="l" defTabSz="228600" rtl="0" eaLnBrk="1" latinLnBrk="0" hangingPunct="1">
      <a:defRPr sz="1800" kern="1200">
        <a:solidFill>
          <a:schemeClr val="tx1"/>
        </a:solidFill>
        <a:latin typeface="+mn-lt"/>
        <a:ea typeface="+mn-ea"/>
        <a:cs typeface="+mn-cs"/>
      </a:defRPr>
    </a:lvl8pPr>
    <a:lvl9pPr marL="1828800" algn="l" defTabSz="2286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3 - welcome" id="{894A8111-C135-43A0-9F20-1945A4600AF6}">
          <p14:sldIdLst>
            <p14:sldId id="256"/>
            <p14:sldId id="352"/>
            <p14:sldId id="397"/>
          </p14:sldIdLst>
        </p14:section>
        <p14:section name="Accessing AWS services" id="{034FBA6D-9799-4675-9BCF-B808390B7AB4}">
          <p14:sldIdLst>
            <p14:sldId id="355"/>
            <p14:sldId id="390"/>
            <p14:sldId id="318"/>
            <p14:sldId id="336"/>
            <p14:sldId id="416"/>
            <p14:sldId id="413"/>
            <p14:sldId id="414"/>
            <p14:sldId id="415"/>
            <p14:sldId id="398"/>
            <p14:sldId id="321"/>
            <p14:sldId id="362"/>
            <p14:sldId id="322"/>
            <p14:sldId id="323"/>
            <p14:sldId id="363"/>
          </p14:sldIdLst>
        </p14:section>
        <p14:section name="AWS CLI" id="{B13DB931-7C54-4C8F-8E17-2B38ABC2E65B}">
          <p14:sldIdLst>
            <p14:sldId id="356"/>
            <p14:sldId id="342"/>
            <p14:sldId id="418"/>
            <p14:sldId id="360"/>
          </p14:sldIdLst>
        </p14:section>
        <p14:section name="Patterns" id="{432DB6D0-1C19-4353-91E3-3A58F94383F0}">
          <p14:sldIdLst>
            <p14:sldId id="372"/>
            <p14:sldId id="396"/>
            <p14:sldId id="364"/>
            <p14:sldId id="412"/>
            <p14:sldId id="393"/>
            <p14:sldId id="330"/>
            <p14:sldId id="325"/>
            <p14:sldId id="395"/>
          </p14:sldIdLst>
        </p14:section>
        <p14:section name="IDE" id="{3B3516CC-1A76-4762-ABD0-ED4736D6A4B3}">
          <p14:sldIdLst>
            <p14:sldId id="354"/>
            <p14:sldId id="383"/>
            <p14:sldId id="341"/>
          </p14:sldIdLst>
        </p14:section>
        <p14:section name="Demo" id="{81B64170-E1C1-4335-A510-0D263B0DEEE0}">
          <p14:sldIdLst>
            <p14:sldId id="348"/>
            <p14:sldId id="287"/>
          </p14:sldIdLst>
        </p14:section>
        <p14:section name="Summary" id="{0A170BA5-AED3-4C83-8757-B2B3D714AF0F}">
          <p14:sldIdLst>
            <p14:sldId id="399"/>
            <p14:sldId id="346"/>
            <p14:sldId id="345"/>
            <p14:sldId id="310"/>
            <p14:sldId id="411"/>
            <p14:sldId id="347"/>
            <p14:sldId id="417"/>
            <p14:sldId id="316"/>
            <p14:sldId id="320"/>
            <p14:sldId id="394"/>
            <p14:sldId id="41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48677" autoAdjust="0"/>
  </p:normalViewPr>
  <p:slideViewPr>
    <p:cSldViewPr snapToGrid="0">
      <p:cViewPr varScale="1">
        <p:scale>
          <a:sx n="52" d="100"/>
          <a:sy n="52" d="100"/>
        </p:scale>
        <p:origin x="1920" y="66"/>
      </p:cViewPr>
      <p:guideLst/>
    </p:cSldViewPr>
  </p:slideViewPr>
  <p:notesTextViewPr>
    <p:cViewPr>
      <p:scale>
        <a:sx n="1" d="1"/>
        <a:sy n="1" d="1"/>
      </p:scale>
      <p:origin x="0" y="0"/>
    </p:cViewPr>
  </p:notesTextViewPr>
  <p:notesViewPr>
    <p:cSldViewPr snapToGrid="0">
      <p:cViewPr varScale="1">
        <p:scale>
          <a:sx n="77" d="100"/>
          <a:sy n="77" d="100"/>
        </p:scale>
        <p:origin x="2856"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4587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aws.amazon.com/sdk-for-ruby/" TargetMode="External"/><Relationship Id="rId13" Type="http://schemas.openxmlformats.org/officeDocument/2006/relationships/hyperlink" Target="https://aws.amazon.com/sdk-for-cpp/" TargetMode="External"/><Relationship Id="rId3" Type="http://schemas.openxmlformats.org/officeDocument/2006/relationships/hyperlink" Target="https://boto3.readthedocs.org/en/latest/guide/quickstart.html" TargetMode="External"/><Relationship Id="rId7" Type="http://schemas.openxmlformats.org/officeDocument/2006/relationships/hyperlink" Target="https://docs.amplify.aws/" TargetMode="External"/><Relationship Id="rId12" Type="http://schemas.openxmlformats.org/officeDocument/2006/relationships/hyperlink" Target="https://docs.aws.amazon.com/sdk-for-php/v3/developer-guide/welcome.html" TargetMode="External"/><Relationship Id="rId17" Type="http://schemas.openxmlformats.org/officeDocument/2006/relationships/hyperlink" Target="https://docs.aws.amazon.com/sdkfornet/v3/apidocs" TargetMode="External"/><Relationship Id="rId2" Type="http://schemas.openxmlformats.org/officeDocument/2006/relationships/slide" Target="../slides/slide13.xml"/><Relationship Id="rId16" Type="http://schemas.openxmlformats.org/officeDocument/2006/relationships/hyperlink" Target="https://docs.aws.amazon.com/AWSJavaSDK/latest/javadoc/overview-summary.html" TargetMode="External"/><Relationship Id="rId1" Type="http://schemas.openxmlformats.org/officeDocument/2006/relationships/notesMaster" Target="../notesMasters/notesMaster1.xml"/><Relationship Id="rId6" Type="http://schemas.openxmlformats.org/officeDocument/2006/relationships/hyperlink" Target="https://docs.aws.amazon.com/AWSSdkDocsJava/latest/DeveloperGuide/java-dg-install-sdk.html" TargetMode="External"/><Relationship Id="rId11" Type="http://schemas.openxmlformats.org/officeDocument/2006/relationships/hyperlink" Target="https://docs.aws.amazon.com/AWSJavaScriptSDK/latest/" TargetMode="External"/><Relationship Id="rId5" Type="http://schemas.openxmlformats.org/officeDocument/2006/relationships/hyperlink" Target="https://docs.aws.amazon.com/AWSSdkDocsNET/latest/V3/DeveloperGuide/net-dg-start-new-project.html" TargetMode="External"/><Relationship Id="rId15" Type="http://schemas.openxmlformats.org/officeDocument/2006/relationships/hyperlink" Target="https://boto3.amazonaws.com/v1/documentation/api/latest/index.html" TargetMode="External"/><Relationship Id="rId10" Type="http://schemas.openxmlformats.org/officeDocument/2006/relationships/hyperlink" Target="https://docs.aws.amazon.com/sdk-for-go/v1/developer-guide/welcome.html" TargetMode="External"/><Relationship Id="rId4" Type="http://schemas.openxmlformats.org/officeDocument/2006/relationships/hyperlink" Target="https://docs.aws.amazon.com/AWSSdkDocsNET/latest/V3/DeveloperGuide/net-dg-install-assemblies.html" TargetMode="External"/><Relationship Id="rId9" Type="http://schemas.openxmlformats.org/officeDocument/2006/relationships/hyperlink" Target="https://aws.amazon.com/sdk-for-javascript/" TargetMode="External"/><Relationship Id="rId14" Type="http://schemas.openxmlformats.org/officeDocument/2006/relationships/hyperlink" Target="https://docs.aws.amazon.com/pt_br/cli/latest/index.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aws.amazon.com/cli/"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docs.aws.amazon.com/cli/latest/referenc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aws.amazon.com/amazondynamodb/latest/developerguide/LowLevelDotNetWorkingWithTables.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boto3.amazonaws.com/v1/documentation/api/latest/guide/dynamodb.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aws.amazon.com/blogs/developer/waiters-in-the-aws-sdk-for-java/"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docs.aws.amazon.com/amazondynamodb/latest/developerguide/ErrorHandling.html"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docs.aws.amazon.com/sdk-for-java/latest/developer-guide/handling-exceptions.html"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docs.aws.amazon.com/cli/latest/reference/"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ocs.aws.amazon.com/amazondynamodb/latest/developerguide/LowLevelDotNetWorkingWithTables.html"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docs.aws.amazon.com/amazondynamodb/latest/developerguide/LowLevelDotNetWorkingWithTables.html"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aws.amazon.com/AmazonS3/latest/API/API_CreateBucket.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AD2DC46B-E4EE-42C5-9991-55A3DBF6590E}"/>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5E9EC332-2569-4B94-A915-25908F7EB1B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8240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2C2DE811-5892-4EB9-B42B-D60872C43C70}"/>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AWS </a:t>
            </a:r>
            <a:r>
              <a:rPr lang="en-US" dirty="0"/>
              <a:t>Management Console – The console provides a rich graphical interface to a majority of the features AWS offers. However, it is often more efficient to work with AWS services programmatically instead of through the console. </a:t>
            </a:r>
          </a:p>
        </p:txBody>
      </p:sp>
    </p:spTree>
    <p:extLst>
      <p:ext uri="{BB962C8B-B14F-4D97-AF65-F5344CB8AC3E}">
        <p14:creationId xmlns:p14="http://schemas.microsoft.com/office/powerpoint/2010/main" val="2327536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8343058C-BFF3-4CFA-B305-84969D0FFAFD}"/>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AWS </a:t>
            </a:r>
            <a:r>
              <a:rPr lang="en-US" dirty="0"/>
              <a:t>Command Line Interface (AWS CLI) –You can use the AWS CLI to manage your AWS services directly from the command program in Linux/macOS or Windows. You can create scripts consistently and run them as needed. The AWS CLI uses the Python SDK. </a:t>
            </a:r>
          </a:p>
          <a:p>
            <a:endParaRPr lang="en-US" dirty="0"/>
          </a:p>
          <a:p>
            <a:r>
              <a:rPr lang="en-US" dirty="0"/>
              <a:t>You can use all modes of access interchangeably. </a:t>
            </a:r>
          </a:p>
          <a:p>
            <a:endParaRPr lang="en-US" dirty="0"/>
          </a:p>
        </p:txBody>
      </p:sp>
    </p:spTree>
    <p:extLst>
      <p:ext uri="{BB962C8B-B14F-4D97-AF65-F5344CB8AC3E}">
        <p14:creationId xmlns:p14="http://schemas.microsoft.com/office/powerpoint/2010/main" val="3158770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169DA4BA-81A5-43C7-9B99-4A1AD061C9F2}"/>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t>
            </a:r>
            <a:r>
              <a:rPr lang="en-US" dirty="0"/>
              <a:t>you use AWS APIs, these are some typical usage patterns you may encounter. You might find that you need to perform the following operations:</a:t>
            </a:r>
          </a:p>
          <a:p>
            <a:pPr marL="171450" indent="-171450">
              <a:buFont typeface="Arial" panose="020B0604020202020204" pitchFamily="34" charset="0"/>
              <a:buChar char="•"/>
            </a:pPr>
            <a:r>
              <a:rPr lang="en-US" dirty="0"/>
              <a:t>Grant access to your application</a:t>
            </a:r>
          </a:p>
          <a:p>
            <a:pPr marL="171450" indent="-171450">
              <a:buFont typeface="Arial" panose="020B0604020202020204" pitchFamily="34" charset="0"/>
              <a:buChar char="•"/>
            </a:pPr>
            <a:r>
              <a:rPr lang="en-US" dirty="0"/>
              <a:t>Adjust the throttling to accounts for limited bandwidth</a:t>
            </a:r>
          </a:p>
          <a:p>
            <a:pPr marL="171450" indent="-171450">
              <a:buFont typeface="Arial" panose="020B0604020202020204" pitchFamily="34" charset="0"/>
              <a:buChar char="•"/>
            </a:pPr>
            <a:r>
              <a:rPr lang="en-US" dirty="0"/>
              <a:t>Integrate several services</a:t>
            </a:r>
          </a:p>
          <a:p>
            <a:endParaRPr lang="en-US" dirty="0"/>
          </a:p>
          <a:p>
            <a:r>
              <a:rPr lang="en-US" dirty="0"/>
              <a:t>The AWS SDKs cover and simplify some of these patterns.</a:t>
            </a:r>
          </a:p>
          <a:p>
            <a:pPr lvl="0"/>
            <a:endParaRPr lang="en-US" dirty="0"/>
          </a:p>
        </p:txBody>
      </p:sp>
    </p:spTree>
    <p:extLst>
      <p:ext uri="{BB962C8B-B14F-4D97-AF65-F5344CB8AC3E}">
        <p14:creationId xmlns:p14="http://schemas.microsoft.com/office/powerpoint/2010/main" val="918003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8658A2-9383-4E0E-B435-5844F9A7141A}"/>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6B1D417-1020-468F-BE45-EBA481D4B199}"/>
              </a:ext>
            </a:extLst>
          </p:cNvPr>
          <p:cNvSpPr>
            <a:spLocks noGrp="1"/>
          </p:cNvSpPr>
          <p:nvPr>
            <p:ph type="body" idx="1"/>
          </p:nvPr>
        </p:nvSpPr>
        <p:spPr>
          <a:xfrm>
            <a:off x="777875" y="4840289"/>
            <a:ext cx="6216650" cy="2193558"/>
          </a:xfrm>
        </p:spPr>
        <p:txBody>
          <a:bodyPr/>
          <a:lstStyle/>
          <a:p>
            <a:r>
              <a:rPr lang="en-US" dirty="0"/>
              <a:t>AWS provides a robust set of tools for developers to develop applications that will run on AWS. </a:t>
            </a:r>
          </a:p>
          <a:p>
            <a:endParaRPr lang="en-US" dirty="0"/>
          </a:p>
          <a:p>
            <a:r>
              <a:rPr lang="en-US" b="1" dirty="0"/>
              <a:t>AWS SDK</a:t>
            </a:r>
          </a:p>
          <a:p>
            <a:r>
              <a:rPr lang="en-US" dirty="0"/>
              <a:t>Consider the example of a music-sharing application. The application must upload the user’s music files to an S3 bucket. In this case, the application might use the AWS SDK to upload files to the S3 bucket programmatically.</a:t>
            </a:r>
          </a:p>
          <a:p>
            <a:endParaRPr lang="en-US" dirty="0"/>
          </a:p>
          <a:p>
            <a:r>
              <a:rPr lang="en-US" dirty="0"/>
              <a:t>With the AWS SDK, you can use AWS services in your application by using your preferred programming language. SDKs are available in a number of programming languages and technology platforms, such as Android, iOS, Go, Java, JavaScript, .NET, Node.js, PHP, Python, and Ruby.</a:t>
            </a:r>
          </a:p>
          <a:p>
            <a:pPr lvl="0"/>
            <a:endParaRPr lang="en-US" dirty="0"/>
          </a:p>
          <a:p>
            <a:r>
              <a:rPr lang="en-US" sz="1200" kern="1200" dirty="0">
                <a:solidFill>
                  <a:schemeClr val="tx1"/>
                </a:solidFill>
                <a:effectLst/>
                <a:latin typeface="+mn-lt"/>
                <a:ea typeface="+mn-ea"/>
                <a:cs typeface="+mn-cs"/>
              </a:rPr>
              <a:t>For more SDK information and installation instructions, see the following programming languages:</a:t>
            </a:r>
          </a:p>
          <a:p>
            <a:r>
              <a:rPr lang="en-US" sz="1200" kern="1200" dirty="0">
                <a:solidFill>
                  <a:schemeClr val="tx1"/>
                </a:solidFill>
                <a:effectLst/>
                <a:latin typeface="+mn-lt"/>
                <a:ea typeface="+mn-ea"/>
                <a:cs typeface="+mn-cs"/>
              </a:rPr>
              <a:t>Python: </a:t>
            </a:r>
            <a:r>
              <a:rPr lang="en-US" sz="1200" u="sng" kern="1200" dirty="0">
                <a:solidFill>
                  <a:schemeClr val="tx1"/>
                </a:solidFill>
                <a:effectLst/>
                <a:latin typeface="+mn-lt"/>
                <a:ea typeface="+mn-ea"/>
                <a:cs typeface="+mn-cs"/>
                <a:hlinkClick r:id="rId3"/>
              </a:rPr>
              <a:t>https://boto3.readthedocs.org/en/latest/guide/quickstart.html</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.NET: </a:t>
            </a:r>
          </a:p>
          <a:p>
            <a:r>
              <a:rPr lang="en-US" sz="1200" u="sng" kern="1200" dirty="0">
                <a:solidFill>
                  <a:schemeClr val="tx1"/>
                </a:solidFill>
                <a:effectLst/>
                <a:latin typeface="+mn-lt"/>
                <a:ea typeface="+mn-ea"/>
                <a:cs typeface="+mn-cs"/>
                <a:hlinkClick r:id="rId4"/>
              </a:rPr>
              <a:t>https://docs.aws.amazon.com/AWSSdkDocsNET/latest/V3/DeveloperGuide/net-dg-install-assemblies.html</a:t>
            </a:r>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hlinkClick r:id="rId5"/>
              </a:rPr>
              <a:t>https://docs.aws.amazon.com/AWSSdkDocsNET/latest/V3/DeveloperGuide/net-dg-start-new-project.html</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Java: </a:t>
            </a:r>
            <a:r>
              <a:rPr lang="en-US" sz="1200" u="sng" kern="1200" dirty="0">
                <a:solidFill>
                  <a:schemeClr val="tx1"/>
                </a:solidFill>
                <a:effectLst/>
                <a:latin typeface="+mn-lt"/>
                <a:ea typeface="+mn-ea"/>
                <a:cs typeface="+mn-cs"/>
                <a:hlinkClick r:id="rId6"/>
              </a:rPr>
              <a:t>https://docs.aws.amazon.com/AWSSdkDocsJava/latest/DeveloperGuide/java-dg-install-sdk.html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AWS Amplify: </a:t>
            </a:r>
            <a:r>
              <a:rPr lang="en-US" sz="1200" u="sng" kern="1200" dirty="0">
                <a:solidFill>
                  <a:schemeClr val="tx1"/>
                </a:solidFill>
                <a:effectLst/>
                <a:latin typeface="+mn-lt"/>
                <a:ea typeface="+mn-ea"/>
                <a:cs typeface="+mn-cs"/>
                <a:hlinkClick r:id="rId7"/>
              </a:rPr>
              <a:t>https://docs.amplify.aws/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AWS SDK for Ruby: </a:t>
            </a:r>
            <a:r>
              <a:rPr lang="en-US" sz="1200" u="sng" kern="1200" dirty="0">
                <a:solidFill>
                  <a:schemeClr val="tx1"/>
                </a:solidFill>
                <a:effectLst/>
                <a:latin typeface="+mn-lt"/>
                <a:ea typeface="+mn-ea"/>
                <a:cs typeface="+mn-cs"/>
                <a:hlinkClick r:id="rId8"/>
              </a:rPr>
              <a:t>https://aws.amazon.com/sdk-for-ruby/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AWS SDK for JavaScript in Node.js: </a:t>
            </a:r>
            <a:r>
              <a:rPr lang="en-US" sz="1200" u="sng" kern="1200" dirty="0">
                <a:solidFill>
                  <a:schemeClr val="tx1"/>
                </a:solidFill>
                <a:effectLst/>
                <a:latin typeface="+mn-lt"/>
                <a:ea typeface="+mn-ea"/>
                <a:cs typeface="+mn-cs"/>
                <a:hlinkClick r:id="rId9"/>
              </a:rPr>
              <a:t>https://aws.amazon.com/sdk-for-javascript/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AWS SDK for Go: </a:t>
            </a:r>
            <a:r>
              <a:rPr lang="en-US" sz="1200" u="sng" kern="1200" dirty="0">
                <a:solidFill>
                  <a:schemeClr val="tx1"/>
                </a:solidFill>
                <a:effectLst/>
                <a:latin typeface="+mn-lt"/>
                <a:ea typeface="+mn-ea"/>
                <a:cs typeface="+mn-cs"/>
                <a:hlinkClick r:id="rId10"/>
              </a:rPr>
              <a:t>https://docs.aws.amazon.com/sdk-for-go/v1/developer-guide/welcome.html</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AWS SDK for JavaScript: </a:t>
            </a:r>
            <a:r>
              <a:rPr lang="en-US" sz="1200" u="sng" kern="1200" dirty="0">
                <a:solidFill>
                  <a:schemeClr val="tx1"/>
                </a:solidFill>
                <a:effectLst/>
                <a:latin typeface="+mn-lt"/>
                <a:ea typeface="+mn-ea"/>
                <a:cs typeface="+mn-cs"/>
                <a:hlinkClick r:id="rId11"/>
              </a:rPr>
              <a:t>https://docs.aws.amazon.com/AWSJavaScriptSDK/latest/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AWS SDK for PHP: </a:t>
            </a:r>
            <a:r>
              <a:rPr lang="en-US" sz="1200" u="sng" kern="1200" dirty="0">
                <a:solidFill>
                  <a:schemeClr val="tx1"/>
                </a:solidFill>
                <a:effectLst/>
                <a:latin typeface="+mn-lt"/>
                <a:ea typeface="+mn-ea"/>
                <a:cs typeface="+mn-cs"/>
                <a:hlinkClick r:id="rId12"/>
              </a:rPr>
              <a:t>https://docs.aws.amazon.com/sdk-for-php/v3/developer-guide/welcome.html</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AWS SDK for C++: </a:t>
            </a:r>
            <a:r>
              <a:rPr lang="en-US" sz="1200" u="sng" kern="1200" dirty="0">
                <a:solidFill>
                  <a:schemeClr val="tx1"/>
                </a:solidFill>
                <a:effectLst/>
                <a:latin typeface="+mn-lt"/>
                <a:ea typeface="+mn-ea"/>
                <a:cs typeface="+mn-cs"/>
                <a:hlinkClick r:id="rId13"/>
              </a:rPr>
              <a:t>https://aws.amazon.com/sdk-for-cpp/</a:t>
            </a:r>
            <a:endParaRPr lang="en-US" sz="12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API references: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AWS CLI: </a:t>
            </a:r>
            <a:r>
              <a:rPr lang="en-US" sz="1200" u="sng" kern="1200" dirty="0">
                <a:solidFill>
                  <a:schemeClr val="tx1"/>
                </a:solidFill>
                <a:effectLst/>
                <a:latin typeface="+mn-lt"/>
                <a:ea typeface="+mn-ea"/>
                <a:cs typeface="+mn-cs"/>
                <a:hlinkClick r:id="rId14"/>
              </a:rPr>
              <a:t>https://docs.aws.amazon.com/pt_br/cli/latest/index.html</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AWS SDK for Python (Boto3): </a:t>
            </a:r>
            <a:r>
              <a:rPr lang="en-US" sz="1200" u="sng" kern="1200" dirty="0">
                <a:solidFill>
                  <a:schemeClr val="tx1"/>
                </a:solidFill>
                <a:effectLst/>
                <a:latin typeface="+mn-lt"/>
                <a:ea typeface="+mn-ea"/>
                <a:cs typeface="+mn-cs"/>
                <a:hlinkClick r:id="rId15"/>
              </a:rPr>
              <a:t>https://boto3.amazonaws.com/v1/documentation/api/latest/index.html#</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AWS SDK for Java: </a:t>
            </a:r>
            <a:r>
              <a:rPr lang="en-US" sz="1200" u="sng" kern="1200" dirty="0">
                <a:solidFill>
                  <a:schemeClr val="tx1"/>
                </a:solidFill>
                <a:effectLst/>
                <a:latin typeface="+mn-lt"/>
                <a:ea typeface="+mn-ea"/>
                <a:cs typeface="+mn-cs"/>
                <a:hlinkClick r:id="rId16"/>
              </a:rPr>
              <a:t>https://docs.aws.amazon.com/AWSJavaSDK/latest/javadoc/overview-summary.html</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AWS SDK for .NET: </a:t>
            </a:r>
            <a:r>
              <a:rPr lang="en-US" sz="1200" u="sng" kern="1200" dirty="0">
                <a:solidFill>
                  <a:schemeClr val="tx1"/>
                </a:solidFill>
                <a:effectLst/>
                <a:latin typeface="+mn-lt"/>
                <a:ea typeface="+mn-ea"/>
                <a:cs typeface="+mn-cs"/>
                <a:hlinkClick r:id="rId17"/>
              </a:rPr>
              <a:t>https://docs.aws.amazon.com/sdkfornet/v3/apidocs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2162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E0CAD7DA-C21F-44EC-97EA-7C951CD90660}"/>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When interacting with AWS services programmatically through AWS CLI or one of the AWS SDKs, you benefit from a number of efficiencies. The APIs can automatically calculate signatures, handle errors, and even request retries. You don’t have to write the request-parsing logic or the retry logic in the same way you would if you used the API directly. For example, with a single line of code, you can use a paginator. By doing so, you avoid writing the logic of transferring the data using continuation tokens, loops, and multiple API calls. </a:t>
            </a:r>
          </a:p>
        </p:txBody>
      </p:sp>
    </p:spTree>
    <p:extLst>
      <p:ext uri="{BB962C8B-B14F-4D97-AF65-F5344CB8AC3E}">
        <p14:creationId xmlns:p14="http://schemas.microsoft.com/office/powerpoint/2010/main" val="2637670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5A9F60-61D5-4CF2-9706-92E5845507B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954B6D7-86E9-4DF2-ACA9-EA7E18D89BB4}"/>
              </a:ext>
            </a:extLst>
          </p:cNvPr>
          <p:cNvSpPr>
            <a:spLocks noGrp="1"/>
          </p:cNvSpPr>
          <p:nvPr>
            <p:ph type="body" idx="1"/>
          </p:nvPr>
        </p:nvSpPr>
        <p:spPr>
          <a:xfrm>
            <a:off x="777875" y="4840288"/>
            <a:ext cx="6216650" cy="2587646"/>
          </a:xfrm>
        </p:spPr>
        <p:txBody>
          <a:bodyPr/>
          <a:lstStyle/>
          <a:p>
            <a:pPr lvl="0"/>
            <a:r>
              <a:rPr lang="en-US" dirty="0"/>
              <a:t>You can connect to an AWS service by using either high-level or low-level APIs. In general, if the high-level API provides methods you need to perform an operation, use the high-level API because of its simplicity. For example, when uploading a file to an Amazon S3 bucket, the high-level API uses the file size to determine whether to upload the file in a single operation or upload it in multiple parts. High-level APIs are easier to understand and simpler to use because they provide a higher-level abstraction than low-level APIs.</a:t>
            </a:r>
          </a:p>
          <a:p>
            <a:endParaRPr lang="en-US" dirty="0"/>
          </a:p>
          <a:p>
            <a:r>
              <a:rPr lang="en-US" b="1" dirty="0"/>
              <a:t>Low-level API (Service client API in Python)</a:t>
            </a:r>
          </a:p>
          <a:p>
            <a:r>
              <a:rPr lang="en-US" dirty="0"/>
              <a:t>AWS SDKs provide a set of client classes, each exposing a direct mapping of an AWS service’s API. These client objects have a method for each operation that the service supports, with corresponding objects representing the request parameters and the response data. Using this low-level client API gives you full control over the requests that you make to the service. You can tightly control the behavior and performance of your calls to AWS services.</a:t>
            </a:r>
          </a:p>
          <a:p>
            <a:endParaRPr lang="en-US" dirty="0"/>
          </a:p>
          <a:p>
            <a:r>
              <a:rPr lang="en-US" b="1" dirty="0"/>
              <a:t>High-level API (Resource API in Python)</a:t>
            </a:r>
          </a:p>
          <a:p>
            <a:r>
              <a:rPr lang="en-US" dirty="0"/>
              <a:t>Some AWS SDKs, such as the AWS SDK for Python (Boto3), provide higher-level APIs called the resource APIs. The resource APIs provide a higher-level abstraction than the low-level calls made by clients. The high-level APIs consist of classes that represent each of the conceptual resources that you interact with when using a service. These classes expose methods to do the following:</a:t>
            </a:r>
          </a:p>
          <a:p>
            <a:pPr marL="171450" indent="-171450">
              <a:buFont typeface="Arial" panose="020B0604020202020204" pitchFamily="34" charset="0"/>
              <a:buChar char="•"/>
            </a:pPr>
            <a:r>
              <a:rPr lang="en-US" dirty="0"/>
              <a:t>Retrieve data about the resource</a:t>
            </a:r>
          </a:p>
          <a:p>
            <a:pPr marL="171450" indent="-171450">
              <a:buFont typeface="Arial" panose="020B0604020202020204" pitchFamily="34" charset="0"/>
              <a:buChar char="•"/>
            </a:pPr>
            <a:r>
              <a:rPr lang="en-US" dirty="0"/>
              <a:t>Invoke actions that can be taken on the resource</a:t>
            </a:r>
          </a:p>
          <a:p>
            <a:pPr marL="171450" indent="-171450">
              <a:buFont typeface="Arial" panose="020B0604020202020204" pitchFamily="34" charset="0"/>
              <a:buChar char="•"/>
            </a:pPr>
            <a:r>
              <a:rPr lang="en-US" dirty="0"/>
              <a:t>Retrieve links to other related resources </a:t>
            </a:r>
          </a:p>
          <a:p>
            <a:endParaRPr lang="en-US" dirty="0"/>
          </a:p>
          <a:p>
            <a:endParaRPr lang="en-US" dirty="0"/>
          </a:p>
          <a:p>
            <a:endParaRPr lang="en-US" dirty="0"/>
          </a:p>
        </p:txBody>
      </p:sp>
    </p:spTree>
    <p:extLst>
      <p:ext uri="{BB962C8B-B14F-4D97-AF65-F5344CB8AC3E}">
        <p14:creationId xmlns:p14="http://schemas.microsoft.com/office/powerpoint/2010/main" val="1076043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AC443786-A2E1-4286-9F9C-33ECE8217CD9}"/>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4681C998-EB40-4906-9BA5-5AAD8FF8C89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3067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D027DB9D-EF92-4AA3-83D0-DD6DCADFA493}"/>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APIs can change. Therefore, if you rely on a particular version of the API in your code, AWS recommends that you lock the service to the version number that you are using. </a:t>
            </a:r>
          </a:p>
          <a:p>
            <a:r>
              <a:rPr lang="en-US"/>
              <a:t>You can also lock to the SDK version. However, to optimize your application, pull in only the components you need instead of the entire SDK.</a:t>
            </a:r>
          </a:p>
          <a:p>
            <a:endParaRPr lang="en-US" dirty="0"/>
          </a:p>
        </p:txBody>
      </p:sp>
    </p:spTree>
    <p:extLst>
      <p:ext uri="{BB962C8B-B14F-4D97-AF65-F5344CB8AC3E}">
        <p14:creationId xmlns:p14="http://schemas.microsoft.com/office/powerpoint/2010/main" val="3067476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75B6AFD8-E247-4B76-9F62-CFB0F8BBD6CA}"/>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8A4EF266-F26F-428D-B789-55E67C96E35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4195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DEE99E-C69F-4BA1-91D4-3C7A2C2EF67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FF02CBE-900A-429B-BA5B-4BAFAB2804AC}"/>
              </a:ext>
            </a:extLst>
          </p:cNvPr>
          <p:cNvSpPr>
            <a:spLocks noGrp="1"/>
          </p:cNvSpPr>
          <p:nvPr>
            <p:ph type="body" idx="1"/>
          </p:nvPr>
        </p:nvSpPr>
        <p:spPr/>
        <p:txBody>
          <a:bodyPr/>
          <a:lstStyle/>
          <a:p>
            <a:pPr lvl="0"/>
            <a:r>
              <a:rPr lang="en-US" dirty="0"/>
              <a:t>You can use AWS services by running the AWS Command Line Interface (AWS CLI) commands from your terminal program. </a:t>
            </a:r>
          </a:p>
          <a:p>
            <a:pPr lvl="0"/>
            <a:r>
              <a:rPr lang="en-US" dirty="0"/>
              <a:t>Linux shells – Run commands in Linux or macOS through common shell programs such as bash, </a:t>
            </a:r>
            <a:r>
              <a:rPr lang="en-US" dirty="0" err="1"/>
              <a:t>zsh</a:t>
            </a:r>
            <a:r>
              <a:rPr lang="en-US" dirty="0"/>
              <a:t>, and </a:t>
            </a:r>
            <a:r>
              <a:rPr lang="en-US" dirty="0" err="1"/>
              <a:t>tcsh</a:t>
            </a:r>
            <a:r>
              <a:rPr lang="en-US" dirty="0"/>
              <a:t>.</a:t>
            </a:r>
          </a:p>
          <a:p>
            <a:pPr lvl="0"/>
            <a:r>
              <a:rPr lang="en-US" dirty="0"/>
              <a:t>Windows command line – Run commands at the Windows command prompt or in PowerShell.</a:t>
            </a:r>
          </a:p>
          <a:p>
            <a:pPr lvl="0"/>
            <a:r>
              <a:rPr lang="en-US" dirty="0"/>
              <a:t>Remotely – Run commands on Amazon Elastic Compute Cloud (Amazon EC2) instances through a remote terminal program, such as PuTTY or Secure Shell (SSH), or with AWS Systems Manager.</a:t>
            </a:r>
          </a:p>
          <a:p>
            <a:pPr lvl="0"/>
            <a:endParaRPr lang="en-US" dirty="0"/>
          </a:p>
          <a:p>
            <a:pPr lvl="0"/>
            <a:r>
              <a:rPr lang="en-US" dirty="0"/>
              <a:t>AWS Cloud9 EC2 environments come preinstalled with AWS CLI, which is authenticated with the permissions of the logged-in AWS user automatically.</a:t>
            </a:r>
          </a:p>
          <a:p>
            <a:pPr lvl="0"/>
            <a:endParaRPr lang="en-US" dirty="0"/>
          </a:p>
          <a:p>
            <a:r>
              <a:rPr lang="en-US" dirty="0"/>
              <a:t>The AWS CLI can be downloaded from the “AWS Command Line Interface” webpage </a:t>
            </a:r>
            <a:r>
              <a:rPr lang="en-US" sz="1200" kern="1200" dirty="0">
                <a:solidFill>
                  <a:schemeClr val="tx1"/>
                </a:solidFill>
                <a:effectLst/>
                <a:latin typeface="+mn-lt"/>
                <a:ea typeface="+mn-ea"/>
                <a:cs typeface="+mn-cs"/>
              </a:rPr>
              <a:t>(</a:t>
            </a:r>
            <a:r>
              <a:rPr lang="en-US" sz="1200" u="sng" kern="1200" dirty="0">
                <a:solidFill>
                  <a:schemeClr val="tx1"/>
                </a:solidFill>
                <a:effectLst/>
                <a:latin typeface="+mn-lt"/>
                <a:ea typeface="+mn-ea"/>
                <a:cs typeface="+mn-cs"/>
                <a:hlinkClick r:id="rId3"/>
              </a:rPr>
              <a:t>http://aws.amazon.com/cli/</a:t>
            </a:r>
            <a:r>
              <a:rPr lang="en-US" sz="1200" kern="1200" dirty="0">
                <a:solidFill>
                  <a:schemeClr val="tx1"/>
                </a:solidFill>
                <a:effectLst/>
                <a:latin typeface="+mn-lt"/>
                <a:ea typeface="+mn-ea"/>
                <a:cs typeface="+mn-cs"/>
              </a:rPr>
              <a:t>). </a:t>
            </a:r>
            <a:endParaRPr lang="en-US" dirty="0"/>
          </a:p>
          <a:p>
            <a:pPr lvl="0"/>
            <a:endParaRPr lang="en-US" dirty="0"/>
          </a:p>
          <a:p>
            <a:r>
              <a:rPr lang="en-US" dirty="0"/>
              <a:t>The AWS CLI is available for use on Linux, Windows, and macOS platforms. You can also install it on Linux and Windows EC2 instances. To set a number of defaults for all AWS CLI commands, use the </a:t>
            </a:r>
            <a:r>
              <a:rPr lang="en-US" dirty="0" err="1"/>
              <a:t>aws</a:t>
            </a:r>
            <a:r>
              <a:rPr lang="en-US" dirty="0"/>
              <a:t>​ configure command on machines that host the AWS CLI. By default, the access key ID and the secret access key are associated with the AWS Identity and Access Management (IAM) account that you use to access AWS resources. You can also specify a default AWS Region for all commands. </a:t>
            </a:r>
          </a:p>
        </p:txBody>
      </p:sp>
    </p:spTree>
    <p:extLst>
      <p:ext uri="{BB962C8B-B14F-4D97-AF65-F5344CB8AC3E}">
        <p14:creationId xmlns:p14="http://schemas.microsoft.com/office/powerpoint/2010/main" val="1959461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1B1E5362-9664-40F9-A7DE-78BD77F40243}"/>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a:t>In </a:t>
            </a:r>
            <a:r>
              <a:rPr lang="en-US" dirty="0"/>
              <a:t>this module, you will focus on foundational knowledge required to start your development with AWS resources. </a:t>
            </a:r>
          </a:p>
          <a:p>
            <a:endParaRPr lang="en-US" dirty="0"/>
          </a:p>
          <a:p>
            <a:r>
              <a:rPr lang="en-US" dirty="0"/>
              <a:t>The module concludes with a brief demonstration of AWS Cloud9. The demonstration explores the AWS Cloud9 UI and building with AWS services from the command line interface.</a:t>
            </a:r>
          </a:p>
        </p:txBody>
      </p:sp>
    </p:spTree>
    <p:extLst>
      <p:ext uri="{BB962C8B-B14F-4D97-AF65-F5344CB8AC3E}">
        <p14:creationId xmlns:p14="http://schemas.microsoft.com/office/powerpoint/2010/main" val="401926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5912DFAB-D786-44A2-BFE6-240FD16C7093}"/>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AWS CLI uses a Python library named Botocore. The AWS Python SDK Boto3 library is built on top of </a:t>
            </a:r>
            <a:r>
              <a:rPr lang="en-US" dirty="0" err="1"/>
              <a:t>Botocore</a:t>
            </a:r>
            <a:r>
              <a:rPr lang="en-US" dirty="0"/>
              <a:t>. The basic structure of an AWS command line call is the aws command, followed the following parts: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Command – The top-level service that you are calling (for example, Amazon S3, Amazon EC2, Amazon CloudWatch). For a list of currently supported services, see the AWS CLI Command </a:t>
            </a:r>
            <a:r>
              <a:rPr lang="en-US" sz="1200" kern="1200" dirty="0">
                <a:solidFill>
                  <a:schemeClr val="tx1"/>
                </a:solidFill>
                <a:effectLst/>
                <a:latin typeface="+mn-lt"/>
                <a:ea typeface="+mn-ea"/>
                <a:cs typeface="+mn-cs"/>
              </a:rPr>
              <a:t>Reference (</a:t>
            </a:r>
            <a:r>
              <a:rPr lang="en-US" sz="1200" u="sng" kern="1200" dirty="0">
                <a:solidFill>
                  <a:schemeClr val="tx1"/>
                </a:solidFill>
                <a:effectLst/>
                <a:latin typeface="+mn-lt"/>
                <a:ea typeface="+mn-ea"/>
                <a:cs typeface="+mn-cs"/>
                <a:hlinkClick r:id="rId3"/>
              </a:rPr>
              <a:t>http://docs.aws.amazon.com/cli/latest/reference/</a:t>
            </a:r>
            <a:r>
              <a:rPr lang="en-US" sz="1200" kern="1200" dirty="0">
                <a:solidFill>
                  <a:schemeClr val="tx1"/>
                </a:solidFill>
                <a:effectLst/>
                <a:latin typeface="+mn-lt"/>
                <a:ea typeface="+mn-ea"/>
                <a:cs typeface="+mn-cs"/>
              </a:rPr>
              <a:t>).</a:t>
            </a:r>
            <a:endParaRPr lang="en-US" dirty="0"/>
          </a:p>
          <a:p>
            <a:pPr marL="171450" indent="-171450">
              <a:buFont typeface="Arial" panose="020B0604020202020204" pitchFamily="34" charset="0"/>
              <a:buChar char="•"/>
            </a:pPr>
            <a:r>
              <a:rPr lang="en-US" dirty="0"/>
              <a:t>Subcommand – The operation to perform on that service (for example, run-instances, put-metric-data). In this Amazon S3 example, the list subcommand requests listing the content of the target bucket.</a:t>
            </a:r>
          </a:p>
          <a:p>
            <a:pPr marL="171450" indent="-171450">
              <a:buFont typeface="Arial" panose="020B0604020202020204" pitchFamily="34" charset="0"/>
              <a:buChar char="•"/>
            </a:pPr>
            <a:r>
              <a:rPr lang="en-US" dirty="0"/>
              <a:t>Parameters – Any arguments required to perform the operation. Argument names are preceded by two dashes (--). For example, the recursive parameter will list all the content in a bucket in order.</a:t>
            </a:r>
          </a:p>
          <a:p>
            <a:pPr marL="171450" indent="-171450">
              <a:buFont typeface="Arial" panose="020B0604020202020204" pitchFamily="34" charset="0"/>
              <a:buChar char="•"/>
            </a:pPr>
            <a:r>
              <a:rPr lang="en-US" dirty="0"/>
              <a:t>Options – The AWS CLI also provides options that you can specify when running the operation.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 CLI example: </a:t>
            </a:r>
            <a:br>
              <a:rPr lang="en-US" dirty="0"/>
            </a:br>
            <a:r>
              <a:rPr lang="en-US" sz="1200" kern="1200" dirty="0">
                <a:solidFill>
                  <a:schemeClr val="tx1"/>
                </a:solidFill>
                <a:latin typeface="Lucida Console" panose="020B0609040504020204" pitchFamily="49" charset="0"/>
                <a:ea typeface="+mn-ea"/>
                <a:cs typeface="+mn-cs"/>
              </a:rPr>
              <a:t>$ </a:t>
            </a:r>
            <a:r>
              <a:rPr lang="en-US" sz="1200" kern="1200" dirty="0" err="1">
                <a:solidFill>
                  <a:schemeClr val="tx1"/>
                </a:solidFill>
                <a:latin typeface="Lucida Console" panose="020B0609040504020204" pitchFamily="49" charset="0"/>
                <a:ea typeface="+mn-ea"/>
                <a:cs typeface="+mn-cs"/>
              </a:rPr>
              <a:t>aws</a:t>
            </a:r>
            <a:r>
              <a:rPr lang="en-US" sz="1200" kern="1200" dirty="0">
                <a:solidFill>
                  <a:schemeClr val="tx1"/>
                </a:solidFill>
                <a:latin typeface="Lucida Console" panose="020B0609040504020204" pitchFamily="49" charset="0"/>
                <a:ea typeface="+mn-ea"/>
                <a:cs typeface="+mn-cs"/>
              </a:rPr>
              <a:t> s3 ls s3://mybucket --recursive</a:t>
            </a:r>
          </a:p>
          <a:p>
            <a:r>
              <a:rPr lang="en-US" dirty="0"/>
              <a:t>The base call is </a:t>
            </a:r>
            <a:r>
              <a:rPr lang="en-US" dirty="0" err="1">
                <a:latin typeface="Lucida Console" panose="020B0609040504020204" pitchFamily="49" charset="0"/>
              </a:rPr>
              <a:t>aws</a:t>
            </a:r>
            <a:r>
              <a:rPr lang="en-US" dirty="0"/>
              <a:t>, the service or command is </a:t>
            </a:r>
            <a:r>
              <a:rPr lang="en-US" dirty="0">
                <a:latin typeface="Lucida Console" panose="020B0609040504020204" pitchFamily="49" charset="0"/>
              </a:rPr>
              <a:t>s3</a:t>
            </a:r>
            <a:r>
              <a:rPr lang="en-US" dirty="0"/>
              <a:t>, the subcommand is ls with a target of </a:t>
            </a:r>
            <a:r>
              <a:rPr lang="en-US" sz="1200" kern="1200" dirty="0">
                <a:solidFill>
                  <a:schemeClr val="tx1"/>
                </a:solidFill>
                <a:latin typeface="Lucida Console" panose="020B0609040504020204" pitchFamily="49" charset="0"/>
                <a:ea typeface="+mn-ea"/>
                <a:cs typeface="+mn-cs"/>
              </a:rPr>
              <a:t>s3://mybuket</a:t>
            </a:r>
            <a:r>
              <a:rPr lang="en-US" dirty="0"/>
              <a:t>. And the optional parameter is </a:t>
            </a:r>
            <a:r>
              <a:rPr lang="en-US" sz="1200" kern="1200" dirty="0">
                <a:solidFill>
                  <a:schemeClr val="tx1"/>
                </a:solidFill>
                <a:latin typeface="Lucida Console" panose="020B0609040504020204" pitchFamily="49" charset="0"/>
                <a:ea typeface="+mn-ea"/>
                <a:cs typeface="+mn-cs"/>
              </a:rPr>
              <a:t>--recursive</a:t>
            </a:r>
            <a:r>
              <a:rPr lang="en-US" dirty="0"/>
              <a:t>.</a:t>
            </a:r>
          </a:p>
          <a:p>
            <a:r>
              <a:rPr lang="en-US" dirty="0"/>
              <a:t>You can get help on commands at different levels. For example:</a:t>
            </a:r>
          </a:p>
          <a:p>
            <a:r>
              <a:rPr lang="en-US" sz="1200" kern="1200" dirty="0">
                <a:solidFill>
                  <a:schemeClr val="tx1"/>
                </a:solidFill>
                <a:latin typeface="Lucida Console" panose="020B0609040504020204" pitchFamily="49" charset="0"/>
                <a:ea typeface="+mn-ea"/>
                <a:cs typeface="+mn-cs"/>
              </a:rPr>
              <a:t>$ aws help</a:t>
            </a:r>
          </a:p>
          <a:p>
            <a:r>
              <a:rPr lang="en-US" sz="1200" kern="1200" dirty="0">
                <a:solidFill>
                  <a:schemeClr val="tx1"/>
                </a:solidFill>
                <a:latin typeface="Lucida Console" panose="020B0609040504020204" pitchFamily="49" charset="0"/>
                <a:ea typeface="+mn-ea"/>
                <a:cs typeface="+mn-cs"/>
              </a:rPr>
              <a:t>$ aws s3 help</a:t>
            </a:r>
          </a:p>
          <a:p>
            <a:r>
              <a:rPr lang="en-US" sz="1200" kern="1200" dirty="0">
                <a:solidFill>
                  <a:schemeClr val="tx1"/>
                </a:solidFill>
                <a:latin typeface="Lucida Console" panose="020B0609040504020204" pitchFamily="49" charset="0"/>
                <a:ea typeface="+mn-ea"/>
                <a:cs typeface="+mn-cs"/>
              </a:rPr>
              <a:t>$ aws s3 ls help</a:t>
            </a:r>
          </a:p>
          <a:p>
            <a:endParaRPr lang="en-US" dirty="0"/>
          </a:p>
        </p:txBody>
      </p:sp>
    </p:spTree>
    <p:extLst>
      <p:ext uri="{BB962C8B-B14F-4D97-AF65-F5344CB8AC3E}">
        <p14:creationId xmlns:p14="http://schemas.microsoft.com/office/powerpoint/2010/main" val="544371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6A0A6AD1-9230-411B-B864-CABE61188F59}"/>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a:t>
            </a:r>
            <a:r>
              <a:rPr lang="en-US" dirty="0"/>
              <a:t>example creates a Lambda function for Node.js. It uses the powerful AWS CLI lambda-</a:t>
            </a:r>
            <a:r>
              <a:rPr lang="en-US" dirty="0" err="1"/>
              <a:t>dynamodb</a:t>
            </a:r>
            <a:r>
              <a:rPr lang="en-US" dirty="0"/>
              <a:t>-role. Note the use of headers and security. </a:t>
            </a:r>
          </a:p>
        </p:txBody>
      </p:sp>
    </p:spTree>
    <p:extLst>
      <p:ext uri="{BB962C8B-B14F-4D97-AF65-F5344CB8AC3E}">
        <p14:creationId xmlns:p14="http://schemas.microsoft.com/office/powerpoint/2010/main" val="673362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59AEDA39-7D00-4E05-9433-02A2E44C548B}"/>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1F6B25F2-51B3-4D8C-8B57-40BEFE11C40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07934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37D760-57F9-4FDC-B1E7-6F8D697D79D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83048A4-D23A-48B0-BF6E-3F70A06117DA}"/>
              </a:ext>
            </a:extLst>
          </p:cNvPr>
          <p:cNvSpPr>
            <a:spLocks noGrp="1"/>
          </p:cNvSpPr>
          <p:nvPr>
            <p:ph type="body" idx="1"/>
          </p:nvPr>
        </p:nvSpPr>
        <p:spPr/>
        <p:txBody>
          <a:bodyPr/>
          <a:lstStyle/>
          <a:p>
            <a:r>
              <a:rPr lang="en-US"/>
              <a:t>Operation </a:t>
            </a:r>
            <a:r>
              <a:rPr lang="en-US" dirty="0"/>
              <a:t>calls on AWS services can be synchronous or asynchronous. Lambda can be invoked synchronously or asynchronously. Amazon S3 invokes functions asynchronously. The </a:t>
            </a:r>
            <a:r>
              <a:rPr lang="en-US" dirty="0" err="1"/>
              <a:t>CreateTable</a:t>
            </a:r>
            <a:r>
              <a:rPr lang="en-US" dirty="0"/>
              <a:t> operation for DynamoDB is an asynchronous operation. When making an asynchronous call, it is assumed that some resilience is built on the client side to handle errors and retries. </a:t>
            </a:r>
          </a:p>
          <a:p>
            <a:endParaRPr lang="en-US" dirty="0"/>
          </a:p>
          <a:p>
            <a:r>
              <a:rPr lang="en-US" b="1" dirty="0"/>
              <a:t>Synchronous operation</a:t>
            </a:r>
          </a:p>
          <a:p>
            <a:r>
              <a:rPr lang="en-US" dirty="0"/>
              <a:t>A synchronous call blocks and prevents the client from continuing with the program until the client receives a response from the service. </a:t>
            </a:r>
          </a:p>
          <a:p>
            <a:endParaRPr lang="en-US" dirty="0"/>
          </a:p>
          <a:p>
            <a:r>
              <a:rPr lang="en-US" b="1" dirty="0"/>
              <a:t>Asynchronous operation</a:t>
            </a:r>
          </a:p>
          <a:p>
            <a:r>
              <a:rPr lang="en-US" dirty="0"/>
              <a:t>An asynchronous call does not stop the client thread from continuing to run. Asynchronous calls are not dependent on each other and do not block the client from running. An asynchronous call returns control to the client before the service returns a response. This is an effective way to call long-latency operations. The application receives a response that indicates the request has been received. The application will not know whether the request will be successful—not right away. It can continue running and not slow down while waiting for a response. </a:t>
            </a:r>
          </a:p>
          <a:p>
            <a:endParaRPr lang="en-US" dirty="0"/>
          </a:p>
          <a:p>
            <a:r>
              <a:rPr lang="en-US" dirty="0"/>
              <a:t>An asynchronous call allows the client to continue running before a response is available. Consequently, you need a way to get the response when it’s ready or determine whether the request failed.</a:t>
            </a:r>
          </a:p>
          <a:p>
            <a:endParaRPr lang="en-US" dirty="0"/>
          </a:p>
        </p:txBody>
      </p:sp>
    </p:spTree>
    <p:extLst>
      <p:ext uri="{BB962C8B-B14F-4D97-AF65-F5344CB8AC3E}">
        <p14:creationId xmlns:p14="http://schemas.microsoft.com/office/powerpoint/2010/main" val="895948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D4AE800D-2A4B-4AF4-BE4C-0529A8CDBC51}"/>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Waiters </a:t>
            </a:r>
            <a:r>
              <a:rPr lang="en-US" dirty="0"/>
              <a:t>are an abstraction for polling a resource until a desired state is reached or an error indicates that the state cannot be reached. </a:t>
            </a:r>
          </a:p>
          <a:p>
            <a:endParaRPr lang="en-US" dirty="0"/>
          </a:p>
          <a:p>
            <a:r>
              <a:rPr lang="en-US" dirty="0"/>
              <a:t>With asynchronous programming, polling is necessary in some use cases to determine the state of a service . For example, starting the infrastructure before you can use it may require you to “wait” and poll the resources for their state. You must ensure that a resource is ready before you can use it. </a:t>
            </a:r>
          </a:p>
          <a:p>
            <a:endParaRPr lang="en-US" dirty="0"/>
          </a:p>
          <a:p>
            <a:r>
              <a:rPr lang="en-US" dirty="0"/>
              <a:t>The waiter utility provides an API for handling the polling task. This means that you don’t have to write the polling logic for each AWS resource that you are using and its specific polling APIs and success states. You can configure waiters with a maximum number of attempts and the back-off strategy between each attempt. </a:t>
            </a:r>
          </a:p>
          <a:p>
            <a:endParaRPr lang="en-US" dirty="0"/>
          </a:p>
        </p:txBody>
      </p:sp>
    </p:spTree>
    <p:extLst>
      <p:ext uri="{BB962C8B-B14F-4D97-AF65-F5344CB8AC3E}">
        <p14:creationId xmlns:p14="http://schemas.microsoft.com/office/powerpoint/2010/main" val="22679107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D3012AAC-75ED-4ACD-B7B6-656AE6D3AD09}"/>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dirty="0"/>
              <a:t>The </a:t>
            </a:r>
            <a:r>
              <a:rPr lang="en-US" altLang="en-US" dirty="0" err="1"/>
              <a:t>CreateTable</a:t>
            </a:r>
            <a:r>
              <a:rPr lang="en-US" altLang="en-US" dirty="0"/>
              <a:t> response includes the </a:t>
            </a:r>
            <a:r>
              <a:rPr lang="en-US" altLang="en-US" dirty="0" err="1"/>
              <a:t>TableDescription</a:t>
            </a:r>
            <a:r>
              <a:rPr lang="en-US" altLang="en-US" dirty="0"/>
              <a:t> property that provides the initial table information. You can also call the </a:t>
            </a:r>
            <a:r>
              <a:rPr lang="en-US" altLang="en-US" dirty="0" err="1"/>
              <a:t>DescribeTable</a:t>
            </a:r>
            <a:r>
              <a:rPr lang="en-US" altLang="en-US" dirty="0"/>
              <a:t> method of the client. at any time, to get latest table information.</a:t>
            </a:r>
          </a:p>
          <a:p>
            <a:pPr lvl="0"/>
            <a:r>
              <a:rPr lang="en-US" altLang="en-US" dirty="0"/>
              <a:t>In the example, the operation loops and polls </a:t>
            </a:r>
            <a:r>
              <a:rPr lang="en-US" dirty="0"/>
              <a:t>DynamoDB, until it creates the table and sets its status to ACTIVE. The </a:t>
            </a:r>
            <a:r>
              <a:rPr lang="en-US" dirty="0" err="1"/>
              <a:t>CreateTable</a:t>
            </a:r>
            <a:r>
              <a:rPr lang="en-US" dirty="0"/>
              <a:t> response includes the </a:t>
            </a:r>
            <a:r>
              <a:rPr lang="en-US" dirty="0" err="1"/>
              <a:t>TableDescription</a:t>
            </a:r>
            <a:r>
              <a:rPr lang="en-US" dirty="0"/>
              <a:t> property that provides the necessary table information. </a:t>
            </a:r>
          </a:p>
          <a:p>
            <a:pPr lvl="0"/>
            <a:endParaRPr lang="en-US" dirty="0"/>
          </a:p>
          <a:p>
            <a:r>
              <a:rPr lang="en-US" sz="1200" kern="1200" dirty="0">
                <a:solidFill>
                  <a:schemeClr val="tx1"/>
                </a:solidFill>
                <a:effectLst/>
                <a:latin typeface="+mn-lt"/>
                <a:ea typeface="+mn-ea"/>
                <a:cs typeface="+mn-cs"/>
              </a:rPr>
              <a:t>For more information about the example, see “Working with DynamoDB Tables in .NET” in the Amazon DynamoDB Developer Guide (</a:t>
            </a:r>
            <a:r>
              <a:rPr lang="en-US" sz="1200" u="sng" kern="1200" dirty="0">
                <a:solidFill>
                  <a:schemeClr val="tx1"/>
                </a:solidFill>
                <a:effectLst/>
                <a:latin typeface="+mn-lt"/>
                <a:ea typeface="+mn-ea"/>
                <a:cs typeface="+mn-cs"/>
                <a:hlinkClick r:id="rId3"/>
              </a:rPr>
              <a:t>https://docs.aws.amazon.com/amazondynamodb/latest/developerguide/LowLevelDotNetWorkingWithTables.html</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p:txBody>
      </p:sp>
    </p:spTree>
    <p:extLst>
      <p:ext uri="{BB962C8B-B14F-4D97-AF65-F5344CB8AC3E}">
        <p14:creationId xmlns:p14="http://schemas.microsoft.com/office/powerpoint/2010/main" val="16551335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2667E13F-E4E7-4FF2-96E1-D2BD483FDA0E}"/>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more information about this example, see “Amazon DynamoDB” in the Boto3 documentation (</a:t>
            </a:r>
            <a:r>
              <a:rPr lang="en-US" sz="1200" u="sng" kern="1200" dirty="0">
                <a:solidFill>
                  <a:schemeClr val="tx1"/>
                </a:solidFill>
                <a:effectLst/>
                <a:latin typeface="+mn-lt"/>
                <a:ea typeface="+mn-ea"/>
                <a:cs typeface="+mn-cs"/>
                <a:hlinkClick r:id="rId3"/>
              </a:rPr>
              <a:t>https://boto3.amazonaws.com/v1/documentation/api/latest/guide/dynamodb.html</a:t>
            </a:r>
            <a:r>
              <a:rPr lang="en-US" sz="120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37210882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55607723-A6CE-4711-A1CD-81E8616C835F}"/>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more information about the example, see “Waiters in the AWS SDK for Java” in the AWS Developer blog (</a:t>
            </a:r>
            <a:r>
              <a:rPr lang="en-US" sz="1200" u="sng" kern="1200" dirty="0">
                <a:solidFill>
                  <a:schemeClr val="tx1"/>
                </a:solidFill>
                <a:effectLst/>
                <a:latin typeface="+mn-lt"/>
                <a:ea typeface="+mn-ea"/>
                <a:cs typeface="+mn-cs"/>
                <a:hlinkClick r:id="rId3"/>
              </a:rPr>
              <a:t>https://aws.amazon.com/blogs/developer/waiters-in-the-aws-sdk-for-java/</a:t>
            </a:r>
            <a:r>
              <a:rPr lang="en-US" sz="120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19553893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B1FDCE-B239-439C-8F5B-45B2317606C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299E765-5F81-4947-BAD0-C6764B478BE3}"/>
              </a:ext>
            </a:extLst>
          </p:cNvPr>
          <p:cNvSpPr>
            <a:spLocks noGrp="1"/>
          </p:cNvSpPr>
          <p:nvPr>
            <p:ph type="body" idx="1"/>
          </p:nvPr>
        </p:nvSpPr>
        <p:spPr>
          <a:xfrm>
            <a:off x="777875" y="4840288"/>
            <a:ext cx="6216650" cy="2763011"/>
          </a:xfrm>
        </p:spPr>
        <p:txBody>
          <a:bodyPr/>
          <a:lstStyle/>
          <a:p>
            <a:r>
              <a:rPr lang="en-US" dirty="0"/>
              <a:t>When an error occurs, an AWS service returns an error code that you can use to determine how to handle the error. For example, Amazon S3 returns a 404 error code if the bucket you are trying to access does not exist. Your application can handle this error by first creating the bucket and then performing operations on 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an AWS service can return an error code, such as 500, that indicates an internal server error. In this case, you could retry the operation. Each AWS SDK implements automatic retry logic. You can configure the maximum number of retry attempts. For more information, see “Error Handling with DynamoDB” in the Amazon DynamoDB Developer Guide </a:t>
            </a:r>
            <a:r>
              <a:rPr lang="en-US" sz="1200" kern="1200" dirty="0">
                <a:solidFill>
                  <a:schemeClr val="tx1"/>
                </a:solidFill>
                <a:effectLst/>
                <a:latin typeface="+mn-lt"/>
                <a:ea typeface="+mn-ea"/>
                <a:cs typeface="+mn-cs"/>
              </a:rPr>
              <a:t>(</a:t>
            </a:r>
            <a:r>
              <a:rPr lang="en-US" sz="1200" u="sng" kern="1200" dirty="0">
                <a:solidFill>
                  <a:schemeClr val="tx1"/>
                </a:solidFill>
                <a:effectLst/>
                <a:latin typeface="+mn-lt"/>
                <a:ea typeface="+mn-ea"/>
                <a:cs typeface="+mn-cs"/>
                <a:hlinkClick r:id="rId3"/>
              </a:rPr>
              <a:t>http://docs.aws.amazon.com/amazondynamodb/latest/developerguide/ErrorHandling.html#APIRetries</a:t>
            </a:r>
            <a:r>
              <a:rPr lang="en-US" sz="1200" kern="1200" dirty="0">
                <a:solidFill>
                  <a:schemeClr val="tx1"/>
                </a:solidFill>
                <a:effectLst/>
                <a:latin typeface="+mn-lt"/>
                <a:ea typeface="+mn-ea"/>
                <a:cs typeface="+mn-cs"/>
              </a:rPr>
              <a:t>).</a:t>
            </a:r>
            <a:endParaRPr lang="en-US" dirty="0"/>
          </a:p>
          <a:p>
            <a:endParaRPr lang="en-US" dirty="0"/>
          </a:p>
          <a:p>
            <a:r>
              <a:rPr lang="en-US" dirty="0"/>
              <a:t>Different AWS SDKs communicate error situations in different ways. Examples from some SDKs are described.</a:t>
            </a:r>
          </a:p>
          <a:p>
            <a:endParaRPr lang="en-US" dirty="0"/>
          </a:p>
          <a:p>
            <a:r>
              <a:rPr lang="en-US" b="1" dirty="0"/>
              <a:t>AWS SDK for Java </a:t>
            </a:r>
          </a:p>
          <a:p>
            <a:r>
              <a:rPr lang="en-US" dirty="0"/>
              <a:t>The AWS SDK for Java throws the following unchecked (runtime) exceptions when errors occur:</a:t>
            </a:r>
          </a:p>
          <a:p>
            <a:r>
              <a:rPr lang="en-US" dirty="0" err="1"/>
              <a:t>com.amazonaws.AmazonServiceException</a:t>
            </a:r>
            <a:r>
              <a:rPr lang="en-US" dirty="0"/>
              <a:t> – This exception (or its subclass) indicates that the request was correctly transmitted to the service. However, the service was not able to process it and returned an error response instead. The exception has the following information that you can use to determine how your application should handle the error:</a:t>
            </a:r>
          </a:p>
          <a:p>
            <a:pPr lvl="1"/>
            <a:r>
              <a:rPr lang="en-US" dirty="0"/>
              <a:t>HTTP status code returned by the service</a:t>
            </a:r>
          </a:p>
          <a:p>
            <a:pPr lvl="1"/>
            <a:r>
              <a:rPr lang="en-US" dirty="0"/>
              <a:t>AWS error code returned by the service</a:t>
            </a:r>
          </a:p>
          <a:p>
            <a:pPr lvl="1"/>
            <a:r>
              <a:rPr lang="en-US" dirty="0"/>
              <a:t>Detailed error message from the service</a:t>
            </a:r>
          </a:p>
          <a:p>
            <a:pPr lvl="1"/>
            <a:r>
              <a:rPr lang="en-US" dirty="0"/>
              <a:t>AWS request ID for the failed request</a:t>
            </a:r>
          </a:p>
          <a:p>
            <a:r>
              <a:rPr lang="en-US" dirty="0" err="1"/>
              <a:t>com.amazonaws.AmazonClientException</a:t>
            </a:r>
            <a:r>
              <a:rPr lang="en-US" dirty="0"/>
              <a:t> – This exception indicates that a problem occurred inside the Java client code, either while trying to send a request to AWS or while trying to parse a response from AWS. For example, if no network connection is available when you call an operation on one of the clients, the AWS SDK for Java throws an </a:t>
            </a:r>
            <a:r>
              <a:rPr lang="en-US" dirty="0" err="1"/>
              <a:t>AmazonClientException</a:t>
            </a:r>
            <a:r>
              <a:rPr lang="en-US" dirty="0"/>
              <a:t>.</a:t>
            </a:r>
          </a:p>
          <a:p>
            <a:r>
              <a:rPr lang="en-US" dirty="0" err="1"/>
              <a:t>java.lang.IllegalArgumentException</a:t>
            </a:r>
            <a:r>
              <a:rPr lang="en-US" dirty="0"/>
              <a:t> – This exception is thrown if you pass an illegal argument when performing an operation on a service.</a:t>
            </a:r>
          </a:p>
          <a:p>
            <a:endParaRPr lang="en-US" dirty="0"/>
          </a:p>
          <a:p>
            <a:r>
              <a:rPr lang="en-US" dirty="0"/>
              <a:t>For more information, see “Developer guide - AWS SDK for Java 2.x” in the AWS SDK for Java Developer Guide (</a:t>
            </a:r>
            <a:r>
              <a:rPr lang="en-US" dirty="0">
                <a:hlinkClick r:id="rId4"/>
              </a:rPr>
              <a:t>https://docs.aws.amazon.com/sdk-for-java/latest/developer-guide/handling-exceptions.html</a:t>
            </a:r>
            <a:r>
              <a:rPr lang="en-US" dirty="0"/>
              <a:t> ).</a:t>
            </a:r>
          </a:p>
          <a:p>
            <a:endParaRPr lang="en-US" dirty="0"/>
          </a:p>
          <a:p>
            <a:r>
              <a:rPr lang="en-US" b="1" dirty="0"/>
              <a:t>AWS SDK for .NET</a:t>
            </a:r>
          </a:p>
          <a:p>
            <a:r>
              <a:rPr lang="en-US" dirty="0"/>
              <a:t>The AWS SDK for .NET throws </a:t>
            </a:r>
            <a:r>
              <a:rPr lang="en-US" dirty="0" err="1"/>
              <a:t>Amazon.Runtime.AmazonServiceException</a:t>
            </a:r>
            <a:r>
              <a:rPr lang="en-US" dirty="0"/>
              <a:t> and </a:t>
            </a:r>
            <a:r>
              <a:rPr lang="en-US" dirty="0" err="1"/>
              <a:t>Amazon.Runtime.AmazonClientException</a:t>
            </a:r>
            <a:r>
              <a:rPr lang="en-US" dirty="0"/>
              <a:t>, similar to the AWS SDK for Java. </a:t>
            </a:r>
          </a:p>
          <a:p>
            <a:endParaRPr lang="en-US" dirty="0"/>
          </a:p>
          <a:p>
            <a:r>
              <a:rPr lang="en-US" dirty="0"/>
              <a:t>AWS SDK for Python (Boto3)</a:t>
            </a:r>
          </a:p>
          <a:p>
            <a:r>
              <a:rPr lang="en-US" dirty="0"/>
              <a:t>Boto3 SDK throws </a:t>
            </a:r>
            <a:r>
              <a:rPr lang="en-US" dirty="0" err="1"/>
              <a:t>botocore.exceptions.ClientError</a:t>
            </a:r>
            <a:r>
              <a:rPr lang="en-US" dirty="0"/>
              <a:t> on errors.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626949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28430C55-5184-4DDB-BF64-BCAC0DF36EFC}"/>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a:t>Make your system observable. For example, you can enable metrics for the SDKs or services, and logs. CloudWatch collects, aggregates, and summarizes compute utilization information like CPU, memory, disk, and network data, as well as diagnostic information. AWS X-Ray provides an end-to-end, cross-service view of requests made to your application. It aggregates data gathered from individual services in your application into a single unit called a trace (path of a request as it passes through each service or tier in your application), creates a map of services with trace data, allows you to drill into this data for analysis. </a:t>
            </a:r>
            <a:endParaRPr lang="en-US" dirty="0"/>
          </a:p>
        </p:txBody>
      </p:sp>
    </p:spTree>
    <p:extLst>
      <p:ext uri="{BB962C8B-B14F-4D97-AF65-F5344CB8AC3E}">
        <p14:creationId xmlns:p14="http://schemas.microsoft.com/office/powerpoint/2010/main" val="3651683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F59499DE-167C-4792-BDEE-FFC6D4CE3942}"/>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A244383F-2C48-4F21-891C-9778A826495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638031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175EBD8F-0E54-4FBA-89C7-9A7CAB3D8F05}"/>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75CD59C1-D257-4281-B1F4-D000BDAF3CD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519351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6ABB494B-C041-4E81-955F-3F424044E522}"/>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an integrated development environment (IDE) to write, run, and debug code for your applications. Because the tools you need as developer can be accessed from within a single application, IDEs improve your productivity. For example, editing code in an IDE increases the readability of code with syntax highlighting, autocomplete/hints for syntax. IDEs help you gain a deep understanding of code with compilers or interpreters and debugging features. </a:t>
            </a:r>
          </a:p>
          <a:p>
            <a:endParaRPr lang="en-US" dirty="0"/>
          </a:p>
          <a:p>
            <a:r>
              <a:rPr lang="en-US" dirty="0"/>
              <a:t>IDEs can be locally installed or cloud-based. Cloud-based IDEs offer many benefits, such as the following: </a:t>
            </a:r>
          </a:p>
          <a:p>
            <a:pPr marL="171450" indent="-171450">
              <a:buFont typeface="Arial" panose="020B0604020202020204" pitchFamily="34" charset="0"/>
              <a:buChar char="•"/>
            </a:pPr>
            <a:r>
              <a:rPr lang="en-US" dirty="0"/>
              <a:t>You can access the IDE from any computer or OS through a web browser.</a:t>
            </a:r>
          </a:p>
          <a:p>
            <a:pPr marL="171450" indent="-171450">
              <a:buFont typeface="Arial" panose="020B0604020202020204" pitchFamily="34" charset="0"/>
              <a:buChar char="•"/>
            </a:pPr>
            <a:r>
              <a:rPr lang="en-US" dirty="0"/>
              <a:t>IDEs are supported by computing power that may be superior to your local machine. </a:t>
            </a:r>
          </a:p>
          <a:p>
            <a:pPr marL="171450" indent="-171450">
              <a:buFont typeface="Arial" panose="020B0604020202020204" pitchFamily="34" charset="0"/>
              <a:buChar char="•"/>
            </a:pPr>
            <a:r>
              <a:rPr lang="en-US" dirty="0"/>
              <a:t>You can quickly bring on preconfigured development environments for new projects or new developers to the team. </a:t>
            </a:r>
          </a:p>
          <a:p>
            <a:pPr marL="171450" indent="-171450">
              <a:buFont typeface="Arial" panose="020B0604020202020204" pitchFamily="34" charset="0"/>
              <a:buChar char="•"/>
            </a:pPr>
            <a:r>
              <a:rPr lang="en-US" dirty="0"/>
              <a:t>They are code-collaborative and "break the silos" by working with multiple developers on the same code, at the same time. </a:t>
            </a:r>
          </a:p>
          <a:p>
            <a:pPr marL="171450" indent="-171450">
              <a:buFont typeface="Arial" panose="020B0604020202020204" pitchFamily="34" charset="0"/>
              <a:buChar char="•"/>
            </a:pPr>
            <a:r>
              <a:rPr lang="en-US" dirty="0"/>
              <a:t>Use platform-specific SDKs.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28090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4A5FDA-6CD0-43D5-B68D-318FE1A5A09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6E48784-787B-443A-8576-51CAC5CD0BB5}"/>
              </a:ext>
            </a:extLst>
          </p:cNvPr>
          <p:cNvSpPr>
            <a:spLocks noGrp="1"/>
          </p:cNvSpPr>
          <p:nvPr>
            <p:ph type="body" idx="1"/>
          </p:nvPr>
        </p:nvSpPr>
        <p:spPr>
          <a:xfrm>
            <a:off x="777875" y="4840288"/>
            <a:ext cx="6216650" cy="3126265"/>
          </a:xfrm>
        </p:spPr>
        <p:txBody>
          <a:bodyPr/>
          <a:lstStyle/>
          <a:p>
            <a:pPr lvl="0">
              <a:defRPr/>
            </a:pPr>
            <a:r>
              <a:rPr lang="en-US" dirty="0">
                <a:solidFill>
                  <a:srgbClr val="000000"/>
                </a:solidFill>
                <a:latin typeface="Calibri" panose="020F0502020204030204" pitchFamily="34" charset="0"/>
              </a:rPr>
              <a:t>AWS Cloud9 is an IDE that supports developers who develop for the cloud. With </a:t>
            </a:r>
            <a:r>
              <a:rPr lang="en-US">
                <a:solidFill>
                  <a:srgbClr val="000000"/>
                </a:solidFill>
                <a:latin typeface="Calibri" panose="020F0502020204030204" pitchFamily="34" charset="0"/>
              </a:rPr>
              <a:t>AWS Cloud9, </a:t>
            </a:r>
            <a:r>
              <a:rPr lang="en-US" dirty="0">
                <a:solidFill>
                  <a:srgbClr val="000000"/>
                </a:solidFill>
                <a:latin typeface="Calibri" panose="020F0502020204030204" pitchFamily="34" charset="0"/>
              </a:rPr>
              <a:t>you can write, run, and debug code using only a browser. </a:t>
            </a:r>
          </a:p>
          <a:p>
            <a:pPr lvl="0">
              <a:defRPr/>
            </a:pPr>
            <a:endParaRPr lang="en-US" dirty="0">
              <a:solidFill>
                <a:srgbClr val="000000"/>
              </a:solidFill>
              <a:latin typeface="Calibri" panose="020F0502020204030204" pitchFamily="34" charset="0"/>
            </a:endParaRPr>
          </a:p>
          <a:p>
            <a:pPr lvl="0">
              <a:defRPr/>
            </a:pPr>
            <a:r>
              <a:rPr lang="en-US" dirty="0">
                <a:solidFill>
                  <a:srgbClr val="000000"/>
                </a:solidFill>
                <a:latin typeface="Calibri" panose="020F0502020204030204" pitchFamily="34" charset="0"/>
              </a:rPr>
              <a:t>You can run your development environment on a managed EC2 instance or an existing Linux server that supports Secure Shell (SSH). </a:t>
            </a:r>
          </a:p>
          <a:p>
            <a:pPr lvl="0">
              <a:defRPr/>
            </a:pPr>
            <a:endParaRPr lang="en-US" dirty="0">
              <a:solidFill>
                <a:srgbClr val="000000"/>
              </a:solidFill>
              <a:latin typeface="Calibri" panose="020F0502020204030204" pitchFamily="34" charset="0"/>
            </a:endParaRPr>
          </a:p>
          <a:p>
            <a:pPr lvl="0">
              <a:defRPr/>
            </a:pPr>
            <a:r>
              <a:rPr lang="en-US" dirty="0">
                <a:solidFill>
                  <a:srgbClr val="000000"/>
                </a:solidFill>
                <a:latin typeface="Calibri" panose="020F0502020204030204" pitchFamily="34" charset="0"/>
              </a:rPr>
              <a:t>By using Amazon EC2 environments, AWS Cloud9 moves your development to the cloud, and you can perform the following functions: </a:t>
            </a:r>
          </a:p>
          <a:p>
            <a:pPr marL="171450" lvl="0" indent="-171450">
              <a:buFont typeface="Arial" panose="020B0604020202020204" pitchFamily="34" charset="0"/>
              <a:buChar char="•"/>
              <a:defRPr/>
            </a:pPr>
            <a:r>
              <a:rPr lang="en-US" dirty="0">
                <a:solidFill>
                  <a:srgbClr val="000000"/>
                </a:solidFill>
                <a:latin typeface="Calibri" panose="020F0502020204030204" pitchFamily="34" charset="0"/>
              </a:rPr>
              <a:t>Use powerful infrastructure for your development through your browser. If necessary, you can use the AWS Cloud9 terminal to manage the EC2 instance that is hosting your development environment. </a:t>
            </a:r>
          </a:p>
          <a:p>
            <a:pPr marL="171450" lvl="0" indent="-171450">
              <a:buFont typeface="Arial" panose="020B0604020202020204" pitchFamily="34" charset="0"/>
              <a:buChar char="•"/>
              <a:defRPr/>
            </a:pPr>
            <a:r>
              <a:rPr lang="en-US" dirty="0">
                <a:solidFill>
                  <a:srgbClr val="000000"/>
                </a:solidFill>
                <a:latin typeface="Calibri" panose="020F0502020204030204" pitchFamily="34" charset="0"/>
              </a:rPr>
              <a:t>Isolate your project’s resources by maintaining multiple development environments. In the cloud, the process to create an environment and use it when needed is streamlined. The environment remains dormant when not in use.</a:t>
            </a:r>
          </a:p>
          <a:p>
            <a:pPr marL="171450" lvl="0" indent="-171450">
              <a:buFont typeface="Arial" panose="020B0604020202020204" pitchFamily="34" charset="0"/>
              <a:buChar char="•"/>
              <a:defRPr/>
            </a:pPr>
            <a:r>
              <a:rPr lang="en-US" dirty="0">
                <a:solidFill>
                  <a:srgbClr val="000000"/>
                </a:solidFill>
                <a:latin typeface="Calibri" panose="020F0502020204030204" pitchFamily="34" charset="0"/>
              </a:rPr>
              <a:t>Programmers can simultaneously edit the same code because it has features that support pair programming. </a:t>
            </a:r>
          </a:p>
          <a:p>
            <a:pPr lvl="0">
              <a:defRPr/>
            </a:pPr>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AWS Cloud9 comes prepackaged with tools for popular programming languages, including Java, JavaScript, Python, PHP, .NET, and more. It is preconfigured with SDKs, libraries, and plugins to support your serverless development efforts. Use the existing setup or create an Amazon Machine Image (AMI) that is specific to your needs. Others can use the AMI for faster onboarding of new developers on the project. </a:t>
            </a:r>
          </a:p>
          <a:p>
            <a:pPr lvl="0">
              <a:defRPr/>
            </a:pPr>
            <a:endParaRPr lang="en-US" dirty="0">
              <a:solidFill>
                <a:srgbClr val="000000"/>
              </a:solidFill>
              <a:latin typeface="Calibri" panose="020F0502020204030204" pitchFamily="34" charset="0"/>
            </a:endParaRPr>
          </a:p>
          <a:p>
            <a:pPr lvl="0">
              <a:defRPr/>
            </a:pPr>
            <a:r>
              <a:rPr lang="en-US" dirty="0">
                <a:solidFill>
                  <a:srgbClr val="000000"/>
                </a:solidFill>
                <a:latin typeface="Calibri" panose="020F0502020204030204" pitchFamily="34" charset="0"/>
              </a:rPr>
              <a:t>AWS Cloud9 works for the application you are building in this course. The reason is that it preconfigures the development environment with all the SDKs, libraries, and plugins needed for serverless development. AWS Cloud9 provides an environment where an AWS Lambda function can be built and tested from within the IDE. The AWS Cloud9 terminal is also a pre-authenticated AWS CLI so that you use it to build with AWS services.</a:t>
            </a:r>
          </a:p>
          <a:p>
            <a:pPr lvl="0">
              <a:defRPr/>
            </a:pPr>
            <a:endParaRPr lang="en-US" dirty="0">
              <a:solidFill>
                <a:srgbClr val="000000"/>
              </a:solidFill>
              <a:latin typeface="Calibri" panose="020F0502020204030204" pitchFamily="34" charset="0"/>
            </a:endParaRPr>
          </a:p>
          <a:p>
            <a:pPr lvl="0">
              <a:defRPr/>
            </a:pPr>
            <a:r>
              <a:rPr lang="en-US" b="1" dirty="0">
                <a:solidFill>
                  <a:srgbClr val="000000"/>
                </a:solidFill>
                <a:latin typeface="Calibri" panose="020F0502020204030204" pitchFamily="34" charset="0"/>
              </a:rPr>
              <a:t>AWS Cloud9 best practices </a:t>
            </a:r>
          </a:p>
          <a:p>
            <a:r>
              <a:rPr lang="en-US" dirty="0">
                <a:solidFill>
                  <a:srgbClr val="000000"/>
                </a:solidFill>
                <a:latin typeface="Calibri" panose="020F0502020204030204" pitchFamily="34" charset="0"/>
              </a:rPr>
              <a:t>We recommend the following best practices for using your AWS Cloud9 environment:</a:t>
            </a:r>
          </a:p>
          <a:p>
            <a:pPr marL="171450" indent="-171450">
              <a:buFont typeface="Arial" panose="020B0604020202020204" pitchFamily="34" charset="0"/>
              <a:buChar char="•"/>
            </a:pPr>
            <a:r>
              <a:rPr lang="en-US" dirty="0">
                <a:solidFill>
                  <a:srgbClr val="000000"/>
                </a:solidFill>
                <a:latin typeface="Calibri" panose="020F0502020204030204" pitchFamily="34" charset="0"/>
              </a:rPr>
              <a:t>Use </a:t>
            </a:r>
            <a:r>
              <a:rPr lang="en-US" b="1" dirty="0">
                <a:solidFill>
                  <a:srgbClr val="000000"/>
                </a:solidFill>
                <a:latin typeface="Calibri" panose="020F0502020204030204" pitchFamily="34" charset="0"/>
              </a:rPr>
              <a:t>source control</a:t>
            </a:r>
            <a:r>
              <a:rPr lang="en-US" dirty="0">
                <a:solidFill>
                  <a:srgbClr val="000000"/>
                </a:solidFill>
                <a:latin typeface="Calibri" panose="020F0502020204030204" pitchFamily="34" charset="0"/>
              </a:rPr>
              <a:t>, and </a:t>
            </a:r>
            <a:r>
              <a:rPr lang="en-US" b="1" dirty="0">
                <a:solidFill>
                  <a:srgbClr val="000000"/>
                </a:solidFill>
                <a:latin typeface="Calibri" panose="020F0502020204030204" pitchFamily="34" charset="0"/>
              </a:rPr>
              <a:t>back up</a:t>
            </a:r>
            <a:r>
              <a:rPr lang="en-US" dirty="0">
                <a:solidFill>
                  <a:srgbClr val="000000"/>
                </a:solidFill>
                <a:latin typeface="Calibri" panose="020F0502020204030204" pitchFamily="34" charset="0"/>
              </a:rPr>
              <a:t> your environment frequently. AWS Cloud9 does not perform automatic backups.</a:t>
            </a:r>
          </a:p>
          <a:p>
            <a:pPr marL="171450" indent="-171450">
              <a:buFont typeface="Arial" panose="020B0604020202020204" pitchFamily="34" charset="0"/>
              <a:buChar char="•"/>
            </a:pPr>
            <a:r>
              <a:rPr lang="en-US" dirty="0">
                <a:solidFill>
                  <a:srgbClr val="000000"/>
                </a:solidFill>
                <a:latin typeface="Calibri" panose="020F0502020204030204" pitchFamily="34" charset="0"/>
              </a:rPr>
              <a:t>Perform regular </a:t>
            </a:r>
            <a:r>
              <a:rPr lang="en-US" b="1" dirty="0">
                <a:solidFill>
                  <a:srgbClr val="000000"/>
                </a:solidFill>
                <a:latin typeface="Calibri" panose="020F0502020204030204" pitchFamily="34" charset="0"/>
              </a:rPr>
              <a:t>updates of software</a:t>
            </a:r>
            <a:r>
              <a:rPr lang="en-US" dirty="0">
                <a:solidFill>
                  <a:srgbClr val="000000"/>
                </a:solidFill>
                <a:latin typeface="Calibri" panose="020F0502020204030204" pitchFamily="34" charset="0"/>
              </a:rPr>
              <a:t> on your environment. AWS Cloud9 does not perform automatic updates.</a:t>
            </a:r>
          </a:p>
          <a:p>
            <a:pPr marL="171450" indent="-171450">
              <a:buFont typeface="Arial" panose="020B0604020202020204" pitchFamily="34" charset="0"/>
              <a:buChar char="•"/>
            </a:pPr>
            <a:r>
              <a:rPr lang="en-US" b="1" dirty="0">
                <a:solidFill>
                  <a:srgbClr val="000000"/>
                </a:solidFill>
                <a:latin typeface="Calibri" panose="020F0502020204030204" pitchFamily="34" charset="0"/>
              </a:rPr>
              <a:t>Turn on AWS CloudTrail in your AWS account</a:t>
            </a:r>
            <a:r>
              <a:rPr lang="en-US" dirty="0">
                <a:solidFill>
                  <a:srgbClr val="000000"/>
                </a:solidFill>
                <a:latin typeface="Calibri" panose="020F0502020204030204" pitchFamily="34" charset="0"/>
              </a:rPr>
              <a:t> to track activity in your environment. </a:t>
            </a:r>
          </a:p>
          <a:p>
            <a:pPr marL="171450" indent="-171450">
              <a:buFont typeface="Arial" panose="020B0604020202020204" pitchFamily="34" charset="0"/>
              <a:buChar char="•"/>
            </a:pPr>
            <a:r>
              <a:rPr lang="en-US" dirty="0">
                <a:solidFill>
                  <a:srgbClr val="000000"/>
                </a:solidFill>
                <a:latin typeface="Calibri" panose="020F0502020204030204" pitchFamily="34" charset="0"/>
              </a:rPr>
              <a:t>Share your environment with only </a:t>
            </a:r>
            <a:r>
              <a:rPr lang="en-US" b="1" dirty="0">
                <a:solidFill>
                  <a:srgbClr val="000000"/>
                </a:solidFill>
                <a:latin typeface="Calibri" panose="020F0502020204030204" pitchFamily="34" charset="0"/>
              </a:rPr>
              <a:t>trusted users</a:t>
            </a:r>
            <a:r>
              <a:rPr lang="en-US" dirty="0">
                <a:solidFill>
                  <a:srgbClr val="000000"/>
                </a:solidFill>
                <a:latin typeface="Calibri" panose="020F0502020204030204" pitchFamily="34" charset="0"/>
              </a:rPr>
              <a:t>. Sharing your environment might put your AWS access credentials at risk. </a:t>
            </a:r>
          </a:p>
          <a:p>
            <a:pPr lvl="0">
              <a:defRPr/>
            </a:pPr>
            <a:endParaRPr lang="en-US"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endParaRPr lang="en-US" dirty="0"/>
          </a:p>
        </p:txBody>
      </p:sp>
    </p:spTree>
    <p:extLst>
      <p:ext uri="{BB962C8B-B14F-4D97-AF65-F5344CB8AC3E}">
        <p14:creationId xmlns:p14="http://schemas.microsoft.com/office/powerpoint/2010/main" val="24347007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26270505-E676-4594-BFF0-5C5410BA9C03}"/>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71817AC1-A2DF-4817-9793-C5880A96B0F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5794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53A9652E-0342-4282-8DE9-AFDEFEFDD44B}"/>
              </a:ext>
            </a:extLst>
          </p:cNvPr>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pPr lvl="0"/>
            <a:endParaRPr lang="en-US" dirty="0"/>
          </a:p>
        </p:txBody>
      </p:sp>
    </p:spTree>
    <p:extLst>
      <p:ext uri="{BB962C8B-B14F-4D97-AF65-F5344CB8AC3E}">
        <p14:creationId xmlns:p14="http://schemas.microsoft.com/office/powerpoint/2010/main" val="25541853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3A2AFD46-F5DB-4C1C-8975-EA4443EA564F}"/>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974DC6C4-867E-4E1A-85DB-3C1AB8517BA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035820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a:extLst>
              <a:ext uri="{FF2B5EF4-FFF2-40B4-BE49-F238E27FC236}">
                <a16:creationId xmlns:a16="http://schemas.microsoft.com/office/drawing/2014/main" id="{77A82824-253F-4EFD-8BB0-D36EFD683A33}"/>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dirty="0"/>
              <a:t>(False) The resource APIs provide a higher-level abstraction than the low-level calls made by clients.</a:t>
            </a:r>
          </a:p>
          <a:p>
            <a:pPr marL="228600" lvl="0" indent="-228600">
              <a:buFont typeface="+mj-lt"/>
              <a:buAutoNum type="arabicPeriod"/>
            </a:pPr>
            <a:r>
              <a:rPr lang="en-US" dirty="0"/>
              <a:t>(True)</a:t>
            </a:r>
          </a:p>
          <a:p>
            <a:pPr marL="228600" lvl="0" indent="-228600">
              <a:buFont typeface="+mj-lt"/>
              <a:buAutoNum type="arabicPeriod"/>
            </a:pPr>
            <a:r>
              <a:rPr lang="en-US" dirty="0"/>
              <a:t>(True) Each AWS SDK implements automatic retry logic, along with exponential </a:t>
            </a:r>
            <a:r>
              <a:rPr lang="en-US" dirty="0" err="1"/>
              <a:t>backoff</a:t>
            </a:r>
            <a:r>
              <a:rPr lang="en-US" dirty="0"/>
              <a:t>.</a:t>
            </a:r>
          </a:p>
          <a:p>
            <a:pPr marL="228600" lvl="0" indent="-228600">
              <a:buFont typeface="+mj-lt"/>
              <a:buAutoNum type="arabicPeriod"/>
            </a:pPr>
            <a:r>
              <a:rPr lang="en-US" dirty="0"/>
              <a:t>(False) When an error occurs, an AWS service returns an error code that you can use to determine how to handle the error. A 400-series error code indicates to handle the error in the application. Sometimes an AWS service can return an error code such as 500, indicating an internal server error. </a:t>
            </a:r>
          </a:p>
          <a:p>
            <a:pPr marL="228600" lvl="0" indent="-228600">
              <a:buFont typeface="+mj-lt"/>
              <a:buAutoNum type="arabicPeriod"/>
            </a:pPr>
            <a:r>
              <a:rPr lang="en-US" dirty="0"/>
              <a:t>(True)</a:t>
            </a:r>
          </a:p>
          <a:p>
            <a:pPr marL="228600" lvl="0" indent="-228600">
              <a:buFont typeface="+mj-lt"/>
              <a:buAutoNum type="arabicPeriod"/>
            </a:pPr>
            <a:r>
              <a:rPr lang="en-US" dirty="0"/>
              <a:t>(True)</a:t>
            </a:r>
          </a:p>
        </p:txBody>
      </p:sp>
    </p:spTree>
    <p:extLst>
      <p:ext uri="{BB962C8B-B14F-4D97-AF65-F5344CB8AC3E}">
        <p14:creationId xmlns:p14="http://schemas.microsoft.com/office/powerpoint/2010/main" val="350028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0E17B9AE-A45F-41D7-B40A-F932BF41DB92}"/>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7F9F2D49-D0A5-4760-8538-6ACDB7791F8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194798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BAD18B81-9A20-4736-9B44-00EF94EAD4C4}"/>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The </a:t>
            </a:r>
            <a:r>
              <a:rPr lang="en-US" dirty="0"/>
              <a:t>diagram shows the steps that are required to set up your development environment to work with the AWS SDKs.</a:t>
            </a:r>
          </a:p>
          <a:p>
            <a:endParaRPr lang="en-US" dirty="0"/>
          </a:p>
          <a:p>
            <a:r>
              <a:rPr lang="en-US" dirty="0"/>
              <a:t>To use the AWS SDK for Java to access AWS, you need an AWS account and AWS credentials. To increase the security of your AWS account, we recommend that you use an IAM user to provide access credentials. Use your IAM user instead of your AWS account root user credentials.</a:t>
            </a:r>
          </a:p>
        </p:txBody>
      </p:sp>
    </p:spTree>
    <p:extLst>
      <p:ext uri="{BB962C8B-B14F-4D97-AF65-F5344CB8AC3E}">
        <p14:creationId xmlns:p14="http://schemas.microsoft.com/office/powerpoint/2010/main" val="11661713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821E64C4-A109-4360-8628-C5F8FC81EE45}"/>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A986CD15-21A2-4BD9-89C1-20C08778A38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31254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62F022DE-1E0D-41AA-B6F5-7E209E84A5F7}"/>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B14D68EB-879D-44B2-BC16-9843ED2EF0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769750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B321336D-22E6-44ED-9833-F98F9717EDA7}"/>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7CCADBE6-3A00-427A-B5A6-26BE785467C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219895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2BF07B65-3643-45E1-A63E-5B3A4D74943D}"/>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F1210289-D955-4591-8CBB-54296004C90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951346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a:extLst>
              <a:ext uri="{FF2B5EF4-FFF2-40B4-BE49-F238E27FC236}">
                <a16:creationId xmlns:a16="http://schemas.microsoft.com/office/drawing/2014/main" id="{B37EAA45-369D-4012-82BA-3404A30B75F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17F5A7F-673B-44F1-8FA4-36B6A61CA48F}"/>
              </a:ext>
            </a:extLst>
          </p:cNvPr>
          <p:cNvSpPr>
            <a:spLocks noGrp="1"/>
          </p:cNvSpPr>
          <p:nvPr>
            <p:ph type="body" idx="1"/>
          </p:nvPr>
        </p:nvSpPr>
        <p:spPr/>
        <p:txBody>
          <a:bodyPr/>
          <a:lstStyle/>
          <a:p>
            <a:pPr>
              <a:defRPr/>
            </a:pPr>
            <a:r>
              <a:rPr lang="en-US" dirty="0">
                <a:solidFill>
                  <a:srgbClr val="000000"/>
                </a:solidFill>
                <a:latin typeface="Calibri" panose="020F0502020204030204" pitchFamily="34" charset="0"/>
              </a:rPr>
              <a:t>You can use several ways to access AWS services and features. All four methods are built on the REST API of the AWS services. You can use all modes of access interchangeably. </a:t>
            </a:r>
          </a:p>
          <a:p>
            <a:pPr marL="171450" lvl="0" indent="-171450">
              <a:buFont typeface="Arial" panose="020B0604020202020204" pitchFamily="34" charset="0"/>
              <a:buChar char="•"/>
              <a:defRPr/>
            </a:pPr>
            <a:r>
              <a:rPr lang="en-US" b="1" dirty="0">
                <a:solidFill>
                  <a:srgbClr val="000000"/>
                </a:solidFill>
                <a:latin typeface="Calibri" panose="020F0502020204030204" pitchFamily="34" charset="0"/>
              </a:rPr>
              <a:t>Application programming interface (API) </a:t>
            </a:r>
            <a:r>
              <a:rPr lang="en-US" dirty="0">
                <a:solidFill>
                  <a:srgbClr val="000000"/>
                </a:solidFill>
                <a:latin typeface="Calibri" panose="020F0502020204030204" pitchFamily="34" charset="0"/>
              </a:rPr>
              <a:t>–</a:t>
            </a:r>
            <a:r>
              <a:rPr lang="en-US" b="1" dirty="0">
                <a:solidFill>
                  <a:srgbClr val="000000"/>
                </a:solidFill>
                <a:latin typeface="Calibri" panose="020F0502020204030204" pitchFamily="34" charset="0"/>
              </a:rPr>
              <a:t> </a:t>
            </a:r>
            <a:r>
              <a:rPr lang="en-US" dirty="0">
                <a:solidFill>
                  <a:srgbClr val="000000"/>
                </a:solidFill>
                <a:latin typeface="Calibri" panose="020F0502020204030204" pitchFamily="34" charset="0"/>
              </a:rPr>
              <a:t>All AWS services support dedicated APIs to expose their features, and you can use these APIs directly. However, formatting requests, interpreting, and responding directly can be significant work, especially because each service has its own specific details. </a:t>
            </a:r>
          </a:p>
          <a:p>
            <a:pPr marL="171450" lvl="0" indent="-171450">
              <a:buFont typeface="Arial" panose="020B0604020202020204" pitchFamily="34" charset="0"/>
              <a:buChar char="•"/>
              <a:defRPr/>
            </a:pPr>
            <a:r>
              <a:rPr lang="en-US" b="1" dirty="0">
                <a:solidFill>
                  <a:srgbClr val="000000"/>
                </a:solidFill>
                <a:latin typeface="Calibri" panose="020F0502020204030204" pitchFamily="34" charset="0"/>
              </a:rPr>
              <a:t>AWS Management Console</a:t>
            </a:r>
            <a:r>
              <a:rPr lang="en-US" dirty="0">
                <a:solidFill>
                  <a:srgbClr val="000000"/>
                </a:solidFill>
                <a:latin typeface="Calibri" panose="020F0502020204030204" pitchFamily="34" charset="0"/>
              </a:rPr>
              <a:t> – The console provides a rich graphical interface to a majority of the features AWS offers. However, it is often more efficient to work with AWS services programmatically instead of through the console. </a:t>
            </a:r>
          </a:p>
          <a:p>
            <a:pPr marL="171450" lvl="0" indent="-171450">
              <a:buFont typeface="Arial" panose="020B0604020202020204" pitchFamily="34" charset="0"/>
              <a:buChar char="•"/>
              <a:defRPr/>
            </a:pPr>
            <a:r>
              <a:rPr lang="en-US" b="1" dirty="0">
                <a:solidFill>
                  <a:srgbClr val="000000"/>
                </a:solidFill>
                <a:latin typeface="Calibri" panose="020F0502020204030204" pitchFamily="34" charset="0"/>
              </a:rPr>
              <a:t>AWS Command Line Interface (AWS CLI)</a:t>
            </a:r>
            <a:r>
              <a:rPr lang="en-US" dirty="0">
                <a:solidFill>
                  <a:srgbClr val="000000"/>
                </a:solidFill>
                <a:latin typeface="Calibri" panose="020F0502020204030204" pitchFamily="34" charset="0"/>
              </a:rPr>
              <a:t> –You can use the AWS CLI to manage your AWS services directly from the command program in Linux/macOS or Windows. You can create scripts consistently and run them as needed. The AWS CLI uses the Python SDK. </a:t>
            </a:r>
          </a:p>
          <a:p>
            <a:pPr marL="171450" lvl="0" indent="-171450">
              <a:buFont typeface="Arial" panose="020B0604020202020204" pitchFamily="34" charset="0"/>
              <a:buChar char="•"/>
              <a:defRPr/>
            </a:pPr>
            <a:r>
              <a:rPr lang="en-US" b="1" dirty="0">
                <a:solidFill>
                  <a:srgbClr val="000000"/>
                </a:solidFill>
                <a:latin typeface="Calibri" panose="020F0502020204030204" pitchFamily="34" charset="0"/>
              </a:rPr>
              <a:t>Software Development Kits (SDKs)</a:t>
            </a:r>
            <a:r>
              <a:rPr lang="en-US" dirty="0">
                <a:solidFill>
                  <a:srgbClr val="000000"/>
                </a:solidFill>
                <a:latin typeface="Calibri" panose="020F0502020204030204" pitchFamily="34" charset="0"/>
              </a:rPr>
              <a:t> – AWS has created SDKs to simplify the programmatic use of the APIs. Consider the need for HTTP requests to be signed with your AWS access key.  A developer can format the API request with this information. However, when requests are made using the AWS CLI or the AWS SDK, requests are automatically signed. AWS CLI and SDKs also handle retries and errors so that you don’t have to manually program that logic. AWS provides SDK packages that provide functionality to access AWS in a variety of popular programming languages. This flexibility simplifies the use of AWS in your existing applications. It also enables creating applications to deploy and monitor complex systems entirely through code. </a:t>
            </a:r>
          </a:p>
        </p:txBody>
      </p:sp>
    </p:spTree>
    <p:extLst>
      <p:ext uri="{BB962C8B-B14F-4D97-AF65-F5344CB8AC3E}">
        <p14:creationId xmlns:p14="http://schemas.microsoft.com/office/powerpoint/2010/main" val="29988464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902C3056-CEC4-4F2B-81EF-6270DDE860A0}"/>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rPr>
              <a:t>The AWS CLI uses a Python library named Botocore. The AWS Python SDK Boto3 library is built on top of Botocore.</a:t>
            </a:r>
          </a:p>
          <a:p>
            <a:r>
              <a:rPr lang="en-US" dirty="0">
                <a:latin typeface="Calibri" panose="020F0502020204030204" pitchFamily="34" charset="0"/>
              </a:rPr>
              <a:t>The basic structure of an AWS command line call is the </a:t>
            </a:r>
            <a:r>
              <a:rPr lang="en-US" dirty="0">
                <a:latin typeface="Calibri" panose="020F0502020204030204" pitchFamily="34" charset="0"/>
                <a:cs typeface="Courier New" panose="02070309020205020404" pitchFamily="49" charset="0"/>
              </a:rPr>
              <a:t>aws</a:t>
            </a:r>
            <a:r>
              <a:rPr lang="en-US" dirty="0">
                <a:latin typeface="Calibri" panose="020F0502020204030204" pitchFamily="34" charset="0"/>
              </a:rPr>
              <a:t> command, followed by three parts: </a:t>
            </a:r>
          </a:p>
          <a:p>
            <a:pPr marL="165261" marR="0" lvl="0" indent="-16526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latin typeface="Calibri" panose="020F0502020204030204" pitchFamily="34" charset="0"/>
              </a:rPr>
              <a:t>Command </a:t>
            </a:r>
            <a:r>
              <a:rPr lang="en-US" dirty="0">
                <a:latin typeface="Calibri" panose="020F0502020204030204" pitchFamily="34" charset="0"/>
              </a:rPr>
              <a:t>– The top-level service that you are calling (for example, Amazon S3, Amazon EC2, Amazon CloudWatch). For a list of currently supported services, see the AWS CLI Command Reference (</a:t>
            </a:r>
            <a:r>
              <a:rPr lang="en-US" sz="1200" u="sng" kern="1200" dirty="0">
                <a:solidFill>
                  <a:schemeClr val="tx1"/>
                </a:solidFill>
                <a:effectLst/>
                <a:latin typeface="+mn-lt"/>
                <a:ea typeface="+mn-ea"/>
                <a:cs typeface="+mn-cs"/>
                <a:hlinkClick r:id="rId3"/>
              </a:rPr>
              <a:t>http://docs.aws.amazon.com/cli/latest/reference/</a:t>
            </a:r>
            <a:r>
              <a:rPr lang="en-US" dirty="0">
                <a:latin typeface="Calibri" panose="020F0502020204030204" pitchFamily="34" charset="0"/>
              </a:rPr>
              <a:t>). </a:t>
            </a:r>
          </a:p>
          <a:p>
            <a:pPr marL="174625" lvl="1"/>
            <a:endParaRPr lang="en-US" dirty="0">
              <a:latin typeface="Calibri" panose="020F0502020204030204" pitchFamily="34" charset="0"/>
            </a:endParaRPr>
          </a:p>
          <a:p>
            <a:pPr marL="174625" lvl="1"/>
            <a:r>
              <a:rPr lang="en-US" dirty="0">
                <a:latin typeface="Calibri" panose="020F0502020204030204" pitchFamily="34" charset="0"/>
              </a:rPr>
              <a:t>Using the example script, Amazon S3 is being called.</a:t>
            </a:r>
          </a:p>
          <a:p>
            <a:pPr marL="174625" lvl="1"/>
            <a:endParaRPr lang="en-US" dirty="0">
              <a:latin typeface="Calibri" panose="020F0502020204030204" pitchFamily="34" charset="0"/>
            </a:endParaRPr>
          </a:p>
          <a:p>
            <a:pPr marL="165261" indent="-165261">
              <a:buFont typeface="Arial" panose="020B0604020202020204" pitchFamily="34" charset="0"/>
              <a:buChar char="•"/>
            </a:pPr>
            <a:r>
              <a:rPr lang="en-US" b="1" dirty="0">
                <a:latin typeface="Calibri" panose="020F0502020204030204" pitchFamily="34" charset="0"/>
              </a:rPr>
              <a:t>Subcommand </a:t>
            </a:r>
            <a:r>
              <a:rPr lang="en-US" dirty="0">
                <a:latin typeface="Calibri" panose="020F0502020204030204" pitchFamily="34" charset="0"/>
              </a:rPr>
              <a:t>–</a:t>
            </a:r>
            <a:r>
              <a:rPr lang="en-US" b="1" dirty="0">
                <a:latin typeface="Calibri" panose="020F0502020204030204" pitchFamily="34" charset="0"/>
              </a:rPr>
              <a:t> </a:t>
            </a:r>
            <a:r>
              <a:rPr lang="en-US" dirty="0">
                <a:latin typeface="Calibri" panose="020F0502020204030204" pitchFamily="34" charset="0"/>
              </a:rPr>
              <a:t>The operation to perform on that service (for example, run-instances, put-metric-data). In this Amazon S3 example, the </a:t>
            </a:r>
            <a:r>
              <a:rPr lang="en-US" dirty="0">
                <a:latin typeface="Calibri" panose="020F0502020204030204" pitchFamily="34" charset="0"/>
                <a:cs typeface="Courier New" panose="02070309020205020404" pitchFamily="49" charset="0"/>
              </a:rPr>
              <a:t>list </a:t>
            </a:r>
            <a:r>
              <a:rPr lang="en-US" dirty="0">
                <a:latin typeface="Calibri" panose="020F0502020204030204" pitchFamily="34" charset="0"/>
              </a:rPr>
              <a:t>subcommand requests listing the content of the target bucket.</a:t>
            </a:r>
          </a:p>
          <a:p>
            <a:pPr marL="165261" indent="-165261">
              <a:buFont typeface="Arial" panose="020B0604020202020204" pitchFamily="34" charset="0"/>
              <a:buChar char="•"/>
            </a:pPr>
            <a:r>
              <a:rPr lang="en-US" b="1" dirty="0">
                <a:latin typeface="Calibri" panose="020F0502020204030204" pitchFamily="34" charset="0"/>
              </a:rPr>
              <a:t>Parameters </a:t>
            </a:r>
            <a:r>
              <a:rPr lang="en-US" dirty="0">
                <a:latin typeface="Calibri" panose="020F0502020204030204" pitchFamily="34" charset="0"/>
              </a:rPr>
              <a:t>–</a:t>
            </a:r>
            <a:r>
              <a:rPr lang="en-US" b="1" dirty="0">
                <a:latin typeface="Calibri" panose="020F0502020204030204" pitchFamily="34" charset="0"/>
              </a:rPr>
              <a:t> </a:t>
            </a:r>
            <a:r>
              <a:rPr lang="en-US" dirty="0">
                <a:latin typeface="Calibri" panose="020F0502020204030204" pitchFamily="34" charset="0"/>
              </a:rPr>
              <a:t>Any arguments required to perform the operation. Argument names are preceded by two dashes (--). For example, the recursive parameter will list all the content in a bucket in order.</a:t>
            </a:r>
            <a:endParaRPr lang="en-US" i="1" dirty="0">
              <a:latin typeface="Calibri" panose="020F0502020204030204" pitchFamily="34" charset="0"/>
            </a:endParaRPr>
          </a:p>
          <a:p>
            <a:pPr marL="165261" indent="-165261">
              <a:buFont typeface="Arial" panose="020B0604020202020204" pitchFamily="34" charset="0"/>
              <a:buChar char="•"/>
            </a:pPr>
            <a:r>
              <a:rPr lang="en-US" b="1" dirty="0">
                <a:latin typeface="Calibri" panose="020F0502020204030204" pitchFamily="34" charset="0"/>
              </a:rPr>
              <a:t>Options </a:t>
            </a:r>
            <a:r>
              <a:rPr lang="en-US" dirty="0">
                <a:latin typeface="Calibri" panose="020F0502020204030204" pitchFamily="34" charset="0"/>
              </a:rPr>
              <a:t>– The AWS CLI also provides options that you can specify when running the operation. </a:t>
            </a:r>
          </a:p>
          <a:p>
            <a:pPr marL="165261" indent="-165261">
              <a:buFont typeface="Arial" panose="020B0604020202020204" pitchFamily="34" charset="0"/>
              <a:buChar char="•"/>
            </a:pPr>
            <a:endParaRPr lang="en-US" dirty="0">
              <a:latin typeface="Calibri" panose="020F0502020204030204" pitchFamily="34" charset="0"/>
            </a:endParaRPr>
          </a:p>
        </p:txBody>
      </p:sp>
    </p:spTree>
    <p:extLst>
      <p:ext uri="{BB962C8B-B14F-4D97-AF65-F5344CB8AC3E}">
        <p14:creationId xmlns:p14="http://schemas.microsoft.com/office/powerpoint/2010/main" val="41423250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94AB9B15-FF9F-4D4C-849A-6531E4FBEBC9}"/>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dirty="0"/>
              <a:t>In the example, the operation loops </a:t>
            </a:r>
            <a:r>
              <a:rPr lang="en-US" dirty="0"/>
              <a:t>until DynamoDB creates the table and sets its status to ACTIVE. The </a:t>
            </a:r>
            <a:r>
              <a:rPr lang="en-US" dirty="0" err="1"/>
              <a:t>CreateTable</a:t>
            </a:r>
            <a:r>
              <a:rPr lang="en-US" dirty="0"/>
              <a:t> response includes the </a:t>
            </a:r>
            <a:r>
              <a:rPr lang="en-US" dirty="0" err="1"/>
              <a:t>TableDescription</a:t>
            </a:r>
            <a:r>
              <a:rPr lang="en-US" dirty="0"/>
              <a:t> property that provides the necessary table information. </a:t>
            </a:r>
          </a:p>
          <a:p>
            <a:pPr lv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more information about the example, see “Working with DynamoDB Tables in .NET” in the Amazon DynamoDB Developer Guide (</a:t>
            </a:r>
            <a:r>
              <a:rPr lang="en-US" sz="1200" u="sng" kern="1200" dirty="0">
                <a:solidFill>
                  <a:schemeClr val="tx1"/>
                </a:solidFill>
                <a:effectLst/>
                <a:latin typeface="+mn-lt"/>
                <a:ea typeface="+mn-ea"/>
                <a:cs typeface="+mn-cs"/>
                <a:hlinkClick r:id="rId3"/>
              </a:rPr>
              <a:t>https://docs.aws.amazon.com/amazondynamodb/latest/developerguide/LowLevelDotNetWorkingWithTables.html</a:t>
            </a:r>
            <a:r>
              <a:rPr lang="en-US" dirty="0"/>
              <a:t>). </a:t>
            </a:r>
          </a:p>
        </p:txBody>
      </p:sp>
    </p:spTree>
    <p:extLst>
      <p:ext uri="{BB962C8B-B14F-4D97-AF65-F5344CB8AC3E}">
        <p14:creationId xmlns:p14="http://schemas.microsoft.com/office/powerpoint/2010/main" val="7416021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6F98AB9D-89F5-404D-BCFD-3AF1343CD4ED}"/>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dirty="0"/>
              <a:t>The </a:t>
            </a:r>
            <a:r>
              <a:rPr lang="en-US" altLang="en-US" dirty="0" err="1"/>
              <a:t>CreateTable</a:t>
            </a:r>
            <a:r>
              <a:rPr lang="en-US" altLang="en-US" dirty="0"/>
              <a:t> response includes the </a:t>
            </a:r>
            <a:r>
              <a:rPr lang="en-US" altLang="en-US" dirty="0" err="1"/>
              <a:t>TableDescription</a:t>
            </a:r>
            <a:r>
              <a:rPr lang="en-US" altLang="en-US" dirty="0"/>
              <a:t> property that provides the initial table information. You can also call the </a:t>
            </a:r>
            <a:r>
              <a:rPr lang="en-US" altLang="en-US" dirty="0" err="1"/>
              <a:t>DescribeTable</a:t>
            </a:r>
            <a:r>
              <a:rPr lang="en-US" altLang="en-US" dirty="0"/>
              <a:t> method of the client. at any time, to get latest table information.</a:t>
            </a:r>
          </a:p>
          <a:p>
            <a:pPr lvl="0"/>
            <a:r>
              <a:rPr lang="en-US" altLang="en-US" dirty="0"/>
              <a:t>In the example, the operation loops and polls </a:t>
            </a:r>
            <a:r>
              <a:rPr lang="en-US" dirty="0"/>
              <a:t>DynamoDB, until it creates the table and sets its status to ACTIVE. The </a:t>
            </a:r>
            <a:r>
              <a:rPr lang="en-US" dirty="0" err="1"/>
              <a:t>CreateTable</a:t>
            </a:r>
            <a:r>
              <a:rPr lang="en-US" dirty="0"/>
              <a:t> response includes the </a:t>
            </a:r>
            <a:r>
              <a:rPr lang="en-US" dirty="0" err="1"/>
              <a:t>TableDescription</a:t>
            </a:r>
            <a:r>
              <a:rPr lang="en-US" dirty="0"/>
              <a:t> property that provides the necessary table information. </a:t>
            </a:r>
          </a:p>
          <a:p>
            <a:pPr lv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more information about the example, see “Working with DynamoDB Tables in .NET” in the Amazon DynamoDB Developer Guide (</a:t>
            </a:r>
            <a:r>
              <a:rPr lang="en-US" sz="1200" u="sng" kern="1200" dirty="0">
                <a:solidFill>
                  <a:schemeClr val="tx1"/>
                </a:solidFill>
                <a:effectLst/>
                <a:latin typeface="+mn-lt"/>
                <a:ea typeface="+mn-ea"/>
                <a:cs typeface="+mn-cs"/>
                <a:hlinkClick r:id="rId3"/>
              </a:rPr>
              <a:t>https://docs.aws.amazon.com/amazondynamodb/latest/developerguide/LowLevelDotNetWorkingWithTables.html</a:t>
            </a:r>
            <a:r>
              <a:rPr lang="en-US" dirty="0"/>
              <a:t>). </a:t>
            </a:r>
          </a:p>
        </p:txBody>
      </p:sp>
    </p:spTree>
    <p:extLst>
      <p:ext uri="{BB962C8B-B14F-4D97-AF65-F5344CB8AC3E}">
        <p14:creationId xmlns:p14="http://schemas.microsoft.com/office/powerpoint/2010/main" val="162599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2ACA443D-B06E-4C89-A2D5-582BDAD0B4CA}"/>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a:t>All </a:t>
            </a:r>
            <a:r>
              <a:rPr lang="en-US" dirty="0"/>
              <a:t>AWS services support a dedicated application programming interface (API) to expose their features. To connect programmatically to an AWS service, you use an AWS service endpoint. An endpoint is the URL of the entry point for an AWS offering where the API is exposed.</a:t>
            </a:r>
          </a:p>
          <a:p>
            <a:pPr lvl="0"/>
            <a:endParaRPr lang="en-US" dirty="0"/>
          </a:p>
          <a:p>
            <a:pPr lvl="0"/>
            <a:r>
              <a:rPr lang="en-US" dirty="0"/>
              <a:t>For security, most requests to AWS must be signed with an access key, which consists of an access key ID and secret access key. AWS supports Signature Version 4 (SigV4) as the process to add authentication information to AWS requests sent by HTTP. Signing does more than allow AWS to identify who sent the request. It also prevents the following:</a:t>
            </a:r>
          </a:p>
          <a:p>
            <a:pPr lvl="0"/>
            <a:r>
              <a:rPr lang="en-US" dirty="0"/>
              <a:t>Tampering with the request while in transit (uses hash values as part of the request)</a:t>
            </a:r>
          </a:p>
          <a:p>
            <a:pPr lvl="0"/>
            <a:r>
              <a:rPr lang="en-US" dirty="0"/>
              <a:t>Potential replay attacks (uses timestamps to expire events that take too long to arrive)</a:t>
            </a:r>
          </a:p>
        </p:txBody>
      </p:sp>
    </p:spTree>
    <p:extLst>
      <p:ext uri="{BB962C8B-B14F-4D97-AF65-F5344CB8AC3E}">
        <p14:creationId xmlns:p14="http://schemas.microsoft.com/office/powerpoint/2010/main" val="1352912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363198-6239-4DFF-AEDB-1E35FC610E7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F010CF8-47F1-4BA2-8A90-BB7E7BB7D775}"/>
              </a:ext>
            </a:extLst>
          </p:cNvPr>
          <p:cNvSpPr>
            <a:spLocks noGrp="1"/>
          </p:cNvSpPr>
          <p:nvPr>
            <p:ph type="body" idx="1"/>
          </p:nvPr>
        </p:nvSpPr>
        <p:spPr>
          <a:xfrm>
            <a:off x="777875" y="4840288"/>
            <a:ext cx="6216650" cy="2953214"/>
          </a:xfrm>
        </p:spPr>
        <p:txBody>
          <a:bodyPr/>
          <a:lstStyle/>
          <a:p>
            <a:pPr lvl="0"/>
            <a:r>
              <a:rPr lang="en-US"/>
              <a:t>APIs </a:t>
            </a:r>
            <a:r>
              <a:rPr lang="en-US" dirty="0"/>
              <a:t>provide a standard way of communicating. The structure of the request and the response messages are similar. They each have a Start line, and optionally headers and body sections. </a:t>
            </a:r>
          </a:p>
          <a:p>
            <a:pPr lvl="0"/>
            <a:endParaRPr lang="en-US" dirty="0"/>
          </a:p>
          <a:p>
            <a:pPr lvl="0"/>
            <a:r>
              <a:rPr lang="en-US" b="1" dirty="0"/>
              <a:t>Request and response start lines </a:t>
            </a:r>
          </a:p>
          <a:p>
            <a:pPr lvl="0"/>
            <a:r>
              <a:rPr lang="en-US" dirty="0"/>
              <a:t>The start line of the request message indicates the action to be taken on the server. The start line includes the path to the resource on the web server. The resource path must have a value. If it is not specified, it is indicated by a forward slash (/), which represents the server root.</a:t>
            </a:r>
          </a:p>
          <a:p>
            <a:pPr lvl="0"/>
            <a:endParaRPr lang="en-US" dirty="0"/>
          </a:p>
          <a:p>
            <a:pPr lvl="0"/>
            <a:r>
              <a:rPr lang="en-US" dirty="0"/>
              <a:t>The start line of the response indicates the success or failure of the request.</a:t>
            </a:r>
          </a:p>
          <a:p>
            <a:pPr lvl="0"/>
            <a:endParaRPr lang="en-US" dirty="0"/>
          </a:p>
          <a:p>
            <a:pPr lvl="0"/>
            <a:r>
              <a:rPr lang="en-US" dirty="0"/>
              <a:t>Headers provide metadata associated with an API request and response. Some headers—such as Host, which indicates the domain of the server—are well defined. Headers can also be custom. Headers are followed by an empty line to indicate the end of the header fields. </a:t>
            </a:r>
          </a:p>
          <a:p>
            <a:pPr lvl="0"/>
            <a:endParaRPr lang="en-US" dirty="0"/>
          </a:p>
          <a:p>
            <a:pPr lvl="0"/>
            <a:r>
              <a:rPr lang="en-US" dirty="0"/>
              <a:t>The format of a header is as follows: &lt;header field&gt; “:” &lt;field-value&gt;</a:t>
            </a:r>
          </a:p>
          <a:p>
            <a:pPr lvl="0"/>
            <a:endParaRPr lang="en-US" b="1" dirty="0"/>
          </a:p>
          <a:p>
            <a:pPr lvl="0"/>
            <a:r>
              <a:rPr lang="en-US" b="1" dirty="0"/>
              <a:t>Types of headers: </a:t>
            </a:r>
          </a:p>
          <a:p>
            <a:pPr lvl="1"/>
            <a:r>
              <a:rPr lang="en-US" b="1" dirty="0"/>
              <a:t>General </a:t>
            </a:r>
            <a:r>
              <a:rPr lang="en-US" dirty="0"/>
              <a:t>–</a:t>
            </a:r>
            <a:r>
              <a:rPr lang="en-US" b="1" dirty="0"/>
              <a:t> </a:t>
            </a:r>
            <a:r>
              <a:rPr lang="en-US" dirty="0"/>
              <a:t>Apply to both request and response</a:t>
            </a:r>
          </a:p>
          <a:p>
            <a:pPr lvl="2"/>
            <a:r>
              <a:rPr lang="en-US" dirty="0"/>
              <a:t>Example: Date: Wed, 01 Mar 2006 12:00:00 GMT</a:t>
            </a:r>
          </a:p>
          <a:p>
            <a:pPr lvl="1"/>
            <a:r>
              <a:rPr lang="en-US" b="1" dirty="0"/>
              <a:t>Client Request </a:t>
            </a:r>
            <a:r>
              <a:rPr lang="en-US" dirty="0"/>
              <a:t>– Apply to the request message</a:t>
            </a:r>
          </a:p>
          <a:p>
            <a:pPr lvl="2"/>
            <a:r>
              <a:rPr lang="en-US" dirty="0"/>
              <a:t>Example: Host:pollynotes.s3.&lt;Region&gt;.amazonaws.com</a:t>
            </a:r>
          </a:p>
          <a:p>
            <a:pPr lvl="1"/>
            <a:r>
              <a:rPr lang="en-US" b="1" dirty="0"/>
              <a:t>Server Response </a:t>
            </a:r>
            <a:r>
              <a:rPr lang="en-US" dirty="0"/>
              <a:t>– Apply to the respond message</a:t>
            </a:r>
          </a:p>
          <a:p>
            <a:pPr lvl="2"/>
            <a:r>
              <a:rPr lang="en-US" dirty="0"/>
              <a:t>Example: x-</a:t>
            </a:r>
            <a:r>
              <a:rPr lang="en-US" dirty="0" err="1"/>
              <a:t>amz</a:t>
            </a:r>
            <a:r>
              <a:rPr lang="en-US" dirty="0"/>
              <a:t>-request-id: 236A8905248E5A01</a:t>
            </a:r>
          </a:p>
          <a:p>
            <a:pPr lvl="1"/>
            <a:r>
              <a:rPr lang="en-US" b="1" dirty="0"/>
              <a:t>Resource</a:t>
            </a:r>
            <a:r>
              <a:rPr lang="en-US" dirty="0"/>
              <a:t> – Contain metadata about the “body” or the resource identified in the request</a:t>
            </a:r>
          </a:p>
          <a:p>
            <a:pPr lvl="2"/>
            <a:r>
              <a:rPr lang="en-US" dirty="0"/>
              <a:t>Example: Content-Type: text/plain</a:t>
            </a:r>
          </a:p>
          <a:p>
            <a:pPr lvl="0"/>
            <a:endParaRPr lang="en-US" dirty="0"/>
          </a:p>
          <a:p>
            <a:pPr lvl="0"/>
            <a:r>
              <a:rPr lang="en-US" dirty="0"/>
              <a:t>The body, sometimes called a payload, contains content that will be transmitted between the server and the client.</a:t>
            </a:r>
          </a:p>
          <a:p>
            <a:pPr lvl="0"/>
            <a:endParaRPr lang="en-US" dirty="0"/>
          </a:p>
          <a:p>
            <a:pPr lvl="0"/>
            <a:r>
              <a:rPr lang="en-US" b="1" dirty="0"/>
              <a:t>Reference</a:t>
            </a:r>
          </a:p>
          <a:p>
            <a:r>
              <a:rPr lang="en-US" dirty="0"/>
              <a:t>The examples are from “</a:t>
            </a:r>
            <a:r>
              <a:rPr lang="en-US" dirty="0" err="1"/>
              <a:t>CreateBucket</a:t>
            </a:r>
            <a:r>
              <a:rPr lang="en-US" dirty="0"/>
              <a:t>” in the Amazon Simple Storage Service (S3) API Reference ( </a:t>
            </a:r>
            <a:r>
              <a:rPr lang="en-US" u="sng" dirty="0">
                <a:hlinkClick r:id="rId3"/>
              </a:rPr>
              <a:t>https://docs.aws.amazon.com/AmazonS3/latest/API/API_CreateBucket.html</a:t>
            </a:r>
            <a:r>
              <a:rPr lang="en-US" dirty="0"/>
              <a:t> ).</a:t>
            </a:r>
          </a:p>
        </p:txBody>
      </p:sp>
    </p:spTree>
    <p:extLst>
      <p:ext uri="{BB962C8B-B14F-4D97-AF65-F5344CB8AC3E}">
        <p14:creationId xmlns:p14="http://schemas.microsoft.com/office/powerpoint/2010/main" val="3621469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8420B8A7-541B-4302-90E8-9C60B6B985BF}"/>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service responds to a request, the response header contains a status and a status message. </a:t>
            </a:r>
          </a:p>
          <a:p>
            <a:endParaRPr lang="en-US" dirty="0"/>
          </a:p>
          <a:p>
            <a:r>
              <a:rPr lang="en-US" dirty="0"/>
              <a:t>HTTP status code classes:</a:t>
            </a:r>
          </a:p>
          <a:p>
            <a:r>
              <a:rPr lang="en-US" dirty="0"/>
              <a:t>1xx – Informational response indicates that everything is OK so far.</a:t>
            </a:r>
          </a:p>
          <a:p>
            <a:r>
              <a:rPr lang="en-US" dirty="0"/>
              <a:t>2xx – Server successfully received the request and successfully processed the request.</a:t>
            </a:r>
          </a:p>
          <a:p>
            <a:r>
              <a:rPr lang="en-US" dirty="0"/>
              <a:t>3xx – </a:t>
            </a:r>
            <a:r>
              <a:rPr lang="en-US" dirty="0" err="1"/>
              <a:t>Redirectional</a:t>
            </a:r>
            <a:r>
              <a:rPr lang="en-US" dirty="0"/>
              <a:t> response status indicates that a further action is necessary to complete the request.</a:t>
            </a:r>
          </a:p>
          <a:p>
            <a:r>
              <a:rPr lang="en-US" dirty="0"/>
              <a:t>4xx – Client error, indicating possibly incorrect syntax, or a different user error that prevents fulfilling the request.</a:t>
            </a:r>
          </a:p>
          <a:p>
            <a:r>
              <a:rPr lang="en-US" dirty="0"/>
              <a:t>5xx – Server error that presented what seems to be a valid request from being fulfilled.</a:t>
            </a:r>
          </a:p>
        </p:txBody>
      </p:sp>
    </p:spTree>
    <p:extLst>
      <p:ext uri="{BB962C8B-B14F-4D97-AF65-F5344CB8AC3E}">
        <p14:creationId xmlns:p14="http://schemas.microsoft.com/office/powerpoint/2010/main" val="3080087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C2EB3AC7-21B2-4D2A-B430-C278441CE432}"/>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You </a:t>
            </a:r>
            <a:r>
              <a:rPr lang="en-US" dirty="0"/>
              <a:t>can use several ways to access AWS services and features. All four methods are built on the REST API of the AWS services. </a:t>
            </a:r>
          </a:p>
          <a:p>
            <a:pPr lvl="0"/>
            <a:r>
              <a:rPr lang="en-US" dirty="0"/>
              <a:t>Application programming interface (API) – All AWS services support dedicated APIs to expose their features, and you can use these APIs directly. However, formatting requests, interpreting, and responding directly can be significant work, especially because each service has its own specific details. </a:t>
            </a:r>
          </a:p>
          <a:p>
            <a:endParaRPr lang="en-US" dirty="0"/>
          </a:p>
        </p:txBody>
      </p:sp>
    </p:spTree>
    <p:extLst>
      <p:ext uri="{BB962C8B-B14F-4D97-AF65-F5344CB8AC3E}">
        <p14:creationId xmlns:p14="http://schemas.microsoft.com/office/powerpoint/2010/main" val="1144249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267E644C-6B8B-43DA-B7D5-02D92D61AE5E}"/>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Software </a:t>
            </a:r>
            <a:r>
              <a:rPr lang="en-US" dirty="0"/>
              <a:t>Development Kits (SDKs) – AWS has created SDKs to simplify the programmatic use of the APIs. Consider the need for HTTP requests to be signed with your AWS access key.  A developer can format the API request with this information. However, when requests are made using the AWS CLI or the AWS SDK, requests are automatically signed. AWS CLI and SDKs also handle retries and errors so that you don’t have to manually program that logic. AWS provides SDK packages that provide functionality to access AWS in a variety of popular programming languages. This flexibility simplifies the use of AWS in your existing applications. It also enables creating applications to deploy and monitor complex systems entirely through code. </a:t>
            </a:r>
          </a:p>
        </p:txBody>
      </p:sp>
    </p:spTree>
    <p:extLst>
      <p:ext uri="{BB962C8B-B14F-4D97-AF65-F5344CB8AC3E}">
        <p14:creationId xmlns:p14="http://schemas.microsoft.com/office/powerpoint/2010/main" val="3162706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2.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3.wdp"/></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9.xml"/><Relationship Id="rId4" Type="http://schemas.openxmlformats.org/officeDocument/2006/relationships/image" Target="../media/image9.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0.xml"/><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 Id="rId4" Type="http://schemas.microsoft.com/office/2007/relationships/hdphoto" Target="../media/hdphoto1.wdp"/></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1.xml"/><Relationship Id="rId4" Type="http://schemas.openxmlformats.org/officeDocument/2006/relationships/image" Target="../media/image9.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2.xml"/><Relationship Id="rId4" Type="http://schemas.openxmlformats.org/officeDocument/2006/relationships/image" Target="../media/image9.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3.xml"/><Relationship Id="rId4" Type="http://schemas.openxmlformats.org/officeDocument/2006/relationships/image" Target="../media/image9.svg"/></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7.xml"/><Relationship Id="rId4" Type="http://schemas.openxmlformats.org/officeDocument/2006/relationships/image" Target="../media/image3.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8.xml"/><Relationship Id="rId4" Type="http://schemas.openxmlformats.org/officeDocument/2006/relationships/image" Target="../media/image6.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9.xml"/><Relationship Id="rId4" Type="http://schemas.openxmlformats.org/officeDocument/2006/relationships/image" Target="../media/image5.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50.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6.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2.xml"/><Relationship Id="rId4" Type="http://schemas.openxmlformats.org/officeDocument/2006/relationships/image" Target="../media/image6.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3.xml"/><Relationship Id="rId4" Type="http://schemas.openxmlformats.org/officeDocument/2006/relationships/image" Target="../media/image6.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4.xml"/><Relationship Id="rId4" Type="http://schemas.openxmlformats.org/officeDocument/2006/relationships/image" Target="../media/image6.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5.xml"/><Relationship Id="rId4" Type="http://schemas.openxmlformats.org/officeDocument/2006/relationships/image" Target="../media/image13.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2.xml"/><Relationship Id="rId1" Type="http://schemas.openxmlformats.org/officeDocument/2006/relationships/tags" Target="../tags/tag56.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2.wdp"/></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2.xml"/><Relationship Id="rId1" Type="http://schemas.openxmlformats.org/officeDocument/2006/relationships/tags" Target="../tags/tag57.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4.wdp"/></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9.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0.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9.svg"/></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2.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3.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4.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5.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6.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7.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8.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9.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0.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svg"/></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2.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3.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4.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5.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6.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7.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8.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9.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0.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9.svg"/></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3.xml"/><Relationship Id="rId4" Type="http://schemas.openxmlformats.org/officeDocument/2006/relationships/image" Target="../media/image6.sv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4.xml"/><Relationship Id="rId4" Type="http://schemas.openxmlformats.org/officeDocument/2006/relationships/image" Target="../media/image6.sv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5.xml"/><Relationship Id="rId4" Type="http://schemas.openxmlformats.org/officeDocument/2006/relationships/image" Target="../media/image6.sv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6.xml"/><Relationship Id="rId4" Type="http://schemas.openxmlformats.org/officeDocument/2006/relationships/image" Target="../media/image3.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7.xml"/><Relationship Id="rId4" Type="http://schemas.openxmlformats.org/officeDocument/2006/relationships/image" Target="../media/image3.svg"/></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8.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bg2"/>
              </a:solidFill>
            </a:ln>
          </p:spPr>
          <p:style>
            <a:lnRef idx="3">
              <a:schemeClr val="accent3"/>
            </a:lnRef>
            <a:fillRef idx="0">
              <a:schemeClr val="accent3"/>
            </a:fillRef>
            <a:effectRef idx="2">
              <a:schemeClr val="accent3"/>
            </a:effectRef>
            <a:fontRef idx="minor">
              <a:schemeClr val="tx1"/>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bg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bg1"/>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109716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bg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bg2"/>
                </a:solidFill>
              </a:rPr>
              <a:t>Corrections, feedback, or other questions? </a:t>
            </a:r>
            <a:br>
              <a:rPr lang="en-US" sz="2300" dirty="0">
                <a:solidFill>
                  <a:schemeClr val="bg2"/>
                </a:solidFill>
              </a:rPr>
            </a:br>
            <a:r>
              <a:rPr lang="en-US" sz="2300" dirty="0">
                <a:solidFill>
                  <a:schemeClr val="bg2"/>
                </a:solidFill>
              </a:rPr>
              <a:t>Contact us at </a:t>
            </a:r>
            <a:r>
              <a:rPr lang="en-US" sz="2300" u="sng" dirty="0">
                <a:solidFill>
                  <a:schemeClr val="bg2"/>
                </a:solidFill>
              </a:rPr>
              <a:t>https://support.aws.amazon.com/#/contacts/aws-training</a:t>
            </a:r>
            <a:r>
              <a:rPr lang="en-US" sz="2300" dirty="0">
                <a:solidFill>
                  <a:schemeClr val="bg2"/>
                </a:solidFill>
              </a:rPr>
              <a:t>. </a:t>
            </a:r>
            <a:br>
              <a:rPr lang="en-US" sz="2300" dirty="0">
                <a:solidFill>
                  <a:schemeClr val="bg2"/>
                </a:solidFill>
              </a:rPr>
            </a:br>
            <a:r>
              <a:rPr lang="en-US" sz="23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39212362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bg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bg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014638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C4E502B2-1435-4BCB-BD77-B9E6CB7B3BF5}"/>
              </a:ext>
            </a:extLst>
          </p:cNvPr>
          <p:cNvSpPr>
            <a:spLocks noGrp="1"/>
          </p:cNvSpPr>
          <p:nvPr>
            <p:ph sz="quarter" idx="21" hasCustomPrompt="1"/>
          </p:nvPr>
        </p:nvSpPr>
        <p:spPr>
          <a:xfrm>
            <a:off x="365760" y="1143000"/>
            <a:ext cx="11587890" cy="5291750"/>
          </a:xfrm>
        </p:spPr>
        <p:txBody>
          <a:bodyPr/>
          <a:lstStyle>
            <a:lvl1pPr>
              <a:defRPr/>
            </a:lvl1pPr>
            <a:lvl2pPr>
              <a:defRPr/>
            </a:lvl2pPr>
            <a:lvl3pPr>
              <a:defRPr/>
            </a:lvl3pPr>
            <a:lvl4pPr>
              <a:defRPr/>
            </a:lvl4pPr>
            <a:lvl5pPr>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6413890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1803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93138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2019610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tx2"/>
                </a:solidFill>
              </a:defRPr>
            </a:lvl1pPr>
            <a:lvl2pPr marL="461963" indent="-228600">
              <a:lnSpc>
                <a:spcPct val="100000"/>
              </a:lnSpc>
              <a:spcAft>
                <a:spcPts val="600"/>
              </a:spcAft>
              <a:defRPr sz="2800">
                <a:solidFill>
                  <a:schemeClr val="tx2"/>
                </a:solidFill>
              </a:defRPr>
            </a:lvl2pPr>
            <a:lvl3pPr marL="684213" indent="-228600">
              <a:lnSpc>
                <a:spcPct val="100000"/>
              </a:lnSpc>
              <a:spcAft>
                <a:spcPts val="600"/>
              </a:spcAft>
              <a:defRPr sz="2400">
                <a:solidFill>
                  <a:schemeClr val="tx2"/>
                </a:solidFill>
              </a:defRPr>
            </a:lvl3pPr>
            <a:lvl4pPr marL="914400" indent="-228600">
              <a:lnSpc>
                <a:spcPct val="100000"/>
              </a:lnSpc>
              <a:spcAft>
                <a:spcPts val="600"/>
              </a:spcAft>
              <a:defRPr sz="2000">
                <a:solidFill>
                  <a:schemeClr val="tx2"/>
                </a:solidFill>
              </a:defRPr>
            </a:lvl4pPr>
            <a:lvl5pPr marL="1144588" indent="-228600">
              <a:lnSpc>
                <a:spcPct val="100000"/>
              </a:lnSpc>
              <a:spcAft>
                <a:spcPts val="600"/>
              </a:spcAft>
              <a:defRPr sz="20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3127384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6925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2271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1 header, and 2 text columns</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64291722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bg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bg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1668361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headers,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318912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856618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01212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31775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821907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picture3, 3 headers, and 3text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44789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467740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6169270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2628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54287532"/>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12206413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4 Large Pictures,and 4 Header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and 4 headers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1638149"/>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Title, text box, 6 Pictures, and 6 Text Boxe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tx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618213"/>
      </p:ext>
    </p:extLst>
  </p:cSld>
  <p:clrMapOvr>
    <a:masterClrMapping/>
  </p:clrMapOvr>
  <p:hf hdr="0" ftr="0" dt="0"/>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8 Small Pictures, 8 Headers, and 8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tx2"/>
                </a:solidFill>
              </a:defRPr>
            </a:lvl1pPr>
          </a:lstStyle>
          <a:p>
            <a:r>
              <a:rPr lang="en-US" dirty="0"/>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1300843"/>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and Gallar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61730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972315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30636064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11707173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1263127036"/>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bg1"/>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EE3862B2-782C-42D5-9515-66EBE7A19C9A}"/>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C6078C7F-2E33-426C-96FF-E7084DD86E7E}"/>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5D3C4E6B-760F-4EC0-919D-D0EEACF9ACA9}"/>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0E6AE4C-E744-4586-850E-BEDD7EE7AB8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274AB020-3E40-43C9-A671-5C17FEE2F38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bg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6260643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bg1"/>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9D893736-31CD-4275-8671-3253868EBB81}"/>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BF122BEF-CA51-4B5F-A9D2-5B4722001489}"/>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80E3899F-10AE-440C-9957-5E3536890A76}"/>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AFED23B7-B88C-4046-B460-7E08C859BC7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6102431F-55CF-4F10-BCE6-9666CEA4F8C1}"/>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1"/>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47289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grpSp>
        <p:nvGrpSpPr>
          <p:cNvPr id="12" name="Background">
            <a:extLst>
              <a:ext uri="{FF2B5EF4-FFF2-40B4-BE49-F238E27FC236}">
                <a16:creationId xmlns:a16="http://schemas.microsoft.com/office/drawing/2014/main" id="{08931424-66E6-477A-95D2-2C5E26F414C7}"/>
              </a:ext>
            </a:extLst>
          </p:cNvPr>
          <p:cNvGrpSpPr/>
          <p:nvPr/>
        </p:nvGrpSpPr>
        <p:grpSpPr>
          <a:xfrm>
            <a:off x="656659" y="-1"/>
            <a:ext cx="11535342" cy="6858001"/>
            <a:chOff x="656659" y="-1"/>
            <a:chExt cx="11535342" cy="6858001"/>
          </a:xfrm>
        </p:grpSpPr>
        <p:sp>
          <p:nvSpPr>
            <p:cNvPr id="14" name="CubeFront">
              <a:extLst>
                <a:ext uri="{FF2B5EF4-FFF2-40B4-BE49-F238E27FC236}">
                  <a16:creationId xmlns:a16="http://schemas.microsoft.com/office/drawing/2014/main" id="{1BDF6026-D674-4E63-8B3A-CBDFE9E787C1}"/>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Top">
              <a:extLst>
                <a:ext uri="{FF2B5EF4-FFF2-40B4-BE49-F238E27FC236}">
                  <a16:creationId xmlns:a16="http://schemas.microsoft.com/office/drawing/2014/main" id="{06BB4668-D264-4030-8700-4F9782A61534}"/>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KG-RT">
              <a:extLst>
                <a:ext uri="{FF2B5EF4-FFF2-40B4-BE49-F238E27FC236}">
                  <a16:creationId xmlns:a16="http://schemas.microsoft.com/office/drawing/2014/main" id="{8E17F594-599B-4FD9-8BCB-8E1C019CCB44}"/>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 name="Icons">
              <a:extLst>
                <a:ext uri="{FF2B5EF4-FFF2-40B4-BE49-F238E27FC236}">
                  <a16:creationId xmlns:a16="http://schemas.microsoft.com/office/drawing/2014/main" id="{3826BD34-BA31-4D91-BFD2-6BBD94A51D24}"/>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18" name="CopyBackground">
              <a:extLst>
                <a:ext uri="{FF2B5EF4-FFF2-40B4-BE49-F238E27FC236}">
                  <a16:creationId xmlns:a16="http://schemas.microsoft.com/office/drawing/2014/main" id="{3994923B-6EFE-4BB7-A3B5-632436E91DB9}"/>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pyright">
              <a:extLst>
                <a:ext uri="{FF2B5EF4-FFF2-40B4-BE49-F238E27FC236}">
                  <a16:creationId xmlns:a16="http://schemas.microsoft.com/office/drawing/2014/main" id="{D87DDC37-6AB4-424A-BA07-3B0AF81A1053}"/>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Tree>
    <p:custDataLst>
      <p:tags r:id="rId1"/>
    </p:custDataLst>
    <p:extLst>
      <p:ext uri="{BB962C8B-B14F-4D97-AF65-F5344CB8AC3E}">
        <p14:creationId xmlns:p14="http://schemas.microsoft.com/office/powerpoint/2010/main" val="31679876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bg1"/>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18C277CC-8FC8-4D78-AB63-9513759C0783}"/>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1C269943-78A1-4304-AE96-B1F32EC214E6}"/>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A49D8E1E-772D-46F7-9ACE-C06929884B0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2268572E-7A9B-498D-A37E-CFD2934B7AC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bg1"/>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344222302"/>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9728"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90075568"/>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bg1"/>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1"/>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8892894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tx2"/>
                </a:solidFill>
              </a:defRPr>
            </a:lvl1pPr>
          </a:lstStyle>
          <a:p>
            <a:r>
              <a:rPr lang="en-US" dirty="0"/>
              <a:t>Title and vertical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160842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tx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22889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tx2"/>
              </a:solidFill>
            </a:ln>
          </p:spPr>
          <p:style>
            <a:lnRef idx="3">
              <a:schemeClr val="accent3"/>
            </a:lnRef>
            <a:fillRef idx="0">
              <a:schemeClr val="accent3"/>
            </a:fillRef>
            <a:effectRef idx="2">
              <a:schemeClr val="accent3"/>
            </a:effectRef>
            <a:fontRef idx="minor">
              <a:schemeClr val="tx2"/>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tx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tx2"/>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37663674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tx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tx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38367240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17896038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grpSp>
        <p:nvGrpSpPr>
          <p:cNvPr id="6" name="Background">
            <a:extLst>
              <a:ext uri="{FF2B5EF4-FFF2-40B4-BE49-F238E27FC236}">
                <a16:creationId xmlns:a16="http://schemas.microsoft.com/office/drawing/2014/main" id="{4DBD85A0-8590-476C-AFFD-DA7A08D7266E}"/>
              </a:ext>
            </a:extLst>
          </p:cNvPr>
          <p:cNvGrpSpPr/>
          <p:nvPr/>
        </p:nvGrpSpPr>
        <p:grpSpPr>
          <a:xfrm>
            <a:off x="0" y="-1"/>
            <a:ext cx="12192001" cy="6858001"/>
            <a:chOff x="0" y="-1"/>
            <a:chExt cx="12192001" cy="6858001"/>
          </a:xfrm>
        </p:grpSpPr>
        <p:sp>
          <p:nvSpPr>
            <p:cNvPr id="5" name="BKG-BL">
              <a:extLst>
                <a:ext uri="{FF2B5EF4-FFF2-40B4-BE49-F238E27FC236}">
                  <a16:creationId xmlns:a16="http://schemas.microsoft.com/office/drawing/2014/main" id="{37DDE96D-CC24-4499-AE77-61FEFB8795EF}"/>
                </a:ext>
              </a:extLst>
            </p:cNvPr>
            <p:cNvSpPr/>
            <p:nvPr/>
          </p:nvSpPr>
          <p:spPr>
            <a:xfrm>
              <a:off x="0" y="5917721"/>
              <a:ext cx="736600" cy="9402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EB9F2B64-3214-46CE-B26A-76A33B8A082C}"/>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0FF51441-9768-48B1-AE80-CEAE9A021603}"/>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BKG-RT">
              <a:extLst>
                <a:ext uri="{FF2B5EF4-FFF2-40B4-BE49-F238E27FC236}">
                  <a16:creationId xmlns:a16="http://schemas.microsoft.com/office/drawing/2014/main" id="{697F20B3-5BFF-47DC-AE6A-5F9A8918A682}"/>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8" name="Icons">
              <a:extLst>
                <a:ext uri="{FF2B5EF4-FFF2-40B4-BE49-F238E27FC236}">
                  <a16:creationId xmlns:a16="http://schemas.microsoft.com/office/drawing/2014/main" id="{B4EB8A30-C05D-469F-BB6F-51E2087DD9D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4" name="CopyBackground">
              <a:extLst>
                <a:ext uri="{FF2B5EF4-FFF2-40B4-BE49-F238E27FC236}">
                  <a16:creationId xmlns:a16="http://schemas.microsoft.com/office/drawing/2014/main" id="{F06F3491-7AC4-48E9-9C0B-AAB51F148301}"/>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pyright">
              <a:extLst>
                <a:ext uri="{FF2B5EF4-FFF2-40B4-BE49-F238E27FC236}">
                  <a16:creationId xmlns:a16="http://schemas.microsoft.com/office/drawing/2014/main" id="{5A486F92-5B56-43F0-919B-1CB4CEF78BAE}"/>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243599" y="6455664"/>
            <a:ext cx="366979" cy="219456"/>
          </a:xfrm>
          <a:prstGeom prst="rect">
            <a:avLst/>
          </a:prstGeom>
        </p:spPr>
      </p:pic>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685189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4876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898940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tx2"/>
        </a:solidFill>
        <a:effectLst/>
      </p:bgPr>
    </p:bg>
    <p:spTree>
      <p:nvGrpSpPr>
        <p:cNvPr id="1" name=""/>
        <p:cNvGrpSpPr/>
        <p:nvPr/>
      </p:nvGrpSpPr>
      <p:grpSpPr>
        <a:xfrm>
          <a:off x="0" y="0"/>
          <a:ext cx="0" cy="0"/>
          <a:chOff x="0" y="0"/>
          <a:chExt cx="0" cy="0"/>
        </a:xfrm>
      </p:grpSpPr>
      <p:grpSp>
        <p:nvGrpSpPr>
          <p:cNvPr id="15" name="Background Images">
            <a:extLst>
              <a:ext uri="{FF2B5EF4-FFF2-40B4-BE49-F238E27FC236}">
                <a16:creationId xmlns:a16="http://schemas.microsoft.com/office/drawing/2014/main" id="{6918CBFF-64C7-4242-9D92-B727A627002B}"/>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6" name="BKG-LT">
              <a:extLst>
                <a:ext uri="{FF2B5EF4-FFF2-40B4-BE49-F238E27FC236}">
                  <a16:creationId xmlns:a16="http://schemas.microsoft.com/office/drawing/2014/main" id="{0D3232D3-0E84-4C38-B158-7F72DA589E7D}"/>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AWS Logo">
              <a:extLst>
                <a:ext uri="{FF2B5EF4-FFF2-40B4-BE49-F238E27FC236}">
                  <a16:creationId xmlns:a16="http://schemas.microsoft.com/office/drawing/2014/main" id="{089261AA-0F14-417C-997A-C178AB3E9EA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9" name="Copyright">
              <a:extLst>
                <a:ext uri="{FF2B5EF4-FFF2-40B4-BE49-F238E27FC236}">
                  <a16:creationId xmlns:a16="http://schemas.microsoft.com/office/drawing/2014/main" id="{A85FB089-027A-4A6A-A947-A5A38C6F754D}"/>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tx2"/>
                </a:solidFill>
              </a:defRPr>
            </a:lvl1pPr>
          </a:lstStyle>
          <a:p>
            <a:r>
              <a:rPr lang="en-US" dirty="0"/>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Bef>
                <a:spcPts val="500"/>
              </a:spcBef>
              <a:spcAft>
                <a:spcPts val="600"/>
              </a:spcAft>
              <a:defRPr sz="2800">
                <a:solidFill>
                  <a:schemeClr val="bg2"/>
                </a:solidFill>
              </a:defRPr>
            </a:lvl1pPr>
            <a:lvl2pPr marL="461963" indent="-228600">
              <a:lnSpc>
                <a:spcPct val="100000"/>
              </a:lnSpc>
              <a:spcBef>
                <a:spcPts val="500"/>
              </a:spcBef>
              <a:spcAft>
                <a:spcPts val="600"/>
              </a:spcAft>
              <a:defRPr sz="2400">
                <a:solidFill>
                  <a:schemeClr val="bg2"/>
                </a:solidFill>
              </a:defRPr>
            </a:lvl2pPr>
            <a:lvl3pPr marL="684213" indent="-228600">
              <a:lnSpc>
                <a:spcPct val="100000"/>
              </a:lnSpc>
              <a:spcBef>
                <a:spcPts val="500"/>
              </a:spcBef>
              <a:spcAft>
                <a:spcPts val="600"/>
              </a:spcAft>
              <a:defRPr sz="2000">
                <a:solidFill>
                  <a:schemeClr val="bg2"/>
                </a:solidFill>
              </a:defRPr>
            </a:lvl3pPr>
            <a:lvl4pPr marL="914400" indent="-228600">
              <a:lnSpc>
                <a:spcPct val="100000"/>
              </a:lnSpc>
              <a:spcBef>
                <a:spcPts val="500"/>
              </a:spcBef>
              <a:spcAft>
                <a:spcPts val="600"/>
              </a:spcAft>
              <a:defRPr sz="1800">
                <a:solidFill>
                  <a:schemeClr val="bg2"/>
                </a:solidFill>
              </a:defRPr>
            </a:lvl4pPr>
            <a:lvl5pPr marL="1144588" indent="-228600">
              <a:lnSpc>
                <a:spcPct val="100000"/>
              </a:lnSpc>
              <a:spcBef>
                <a:spcPts val="500"/>
              </a:spcBef>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247398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tx2"/>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58FFE71C-343D-42C5-8B57-C18401FB38E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38591614-DC4E-4FB2-BCFA-6E11F0E9F323}"/>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BF0EC8F1-A363-4454-AEA6-CCA2EF99BF8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3" name="Copyright">
              <a:extLst>
                <a:ext uri="{FF2B5EF4-FFF2-40B4-BE49-F238E27FC236}">
                  <a16:creationId xmlns:a16="http://schemas.microsoft.com/office/drawing/2014/main" id="{A653A447-24D5-4EF4-B358-341AAE88C6C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9788814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tx2"/>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37DF70E1-DF63-4C1F-B500-D2286989C4AF}"/>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62AEAF2F-C5EA-4B97-B5A7-736ACAA23F8B}"/>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DAC6100F-B3A1-484D-8A50-BECC6DFAC01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4" name="Copyright">
              <a:extLst>
                <a:ext uri="{FF2B5EF4-FFF2-40B4-BE49-F238E27FC236}">
                  <a16:creationId xmlns:a16="http://schemas.microsoft.com/office/drawing/2014/main" id="{6B065E34-C6EE-43BA-BAA5-4765BD7E6905}"/>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tx2"/>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4460402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tx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tx2"/>
                </a:solidFill>
              </a:rPr>
              <a:t>Corrections, feedback, or other questions? </a:t>
            </a:r>
            <a:br>
              <a:rPr lang="en-US" sz="2000" dirty="0">
                <a:solidFill>
                  <a:schemeClr val="tx2"/>
                </a:solidFill>
              </a:rPr>
            </a:br>
            <a:r>
              <a:rPr lang="en-US" sz="2000" dirty="0">
                <a:solidFill>
                  <a:schemeClr val="tx2"/>
                </a:solidFill>
              </a:rPr>
              <a:t>Contact us at </a:t>
            </a:r>
            <a:r>
              <a:rPr lang="en-US" sz="2000" u="sng" dirty="0">
                <a:solidFill>
                  <a:schemeClr val="tx2"/>
                </a:solidFill>
              </a:rPr>
              <a:t>https://support.aws.amazon.com/#/contacts/aws-training</a:t>
            </a:r>
            <a:r>
              <a:rPr lang="en-US" sz="2000" dirty="0">
                <a:solidFill>
                  <a:schemeClr val="tx2"/>
                </a:solidFill>
              </a:rPr>
              <a:t>. </a:t>
            </a:r>
            <a:br>
              <a:rPr lang="en-US" sz="2000" dirty="0">
                <a:solidFill>
                  <a:schemeClr val="tx2"/>
                </a:solidFill>
              </a:rPr>
            </a:br>
            <a:r>
              <a:rPr lang="en-US" sz="20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23544427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tx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tx2"/>
                </a:solidFill>
              </a:rPr>
              <a:t>Corrections, feedback, or other questions? </a:t>
            </a:r>
            <a:br>
              <a:rPr lang="en-US" sz="2300" dirty="0">
                <a:solidFill>
                  <a:schemeClr val="tx2"/>
                </a:solidFill>
              </a:rPr>
            </a:br>
            <a:r>
              <a:rPr lang="en-US" sz="2300" dirty="0">
                <a:solidFill>
                  <a:schemeClr val="tx2"/>
                </a:solidFill>
              </a:rPr>
              <a:t>Contact us at </a:t>
            </a:r>
            <a:r>
              <a:rPr lang="en-US" sz="2300" u="sng" dirty="0">
                <a:solidFill>
                  <a:schemeClr val="tx2"/>
                </a:solidFill>
              </a:rPr>
              <a:t>https://support.aws.amazon.com/#/contacts/aws-training</a:t>
            </a:r>
            <a:r>
              <a:rPr lang="en-US" sz="2300" dirty="0">
                <a:solidFill>
                  <a:schemeClr val="tx2"/>
                </a:solidFill>
              </a:rPr>
              <a:t>. </a:t>
            </a:r>
            <a:br>
              <a:rPr lang="en-US" sz="2300" dirty="0">
                <a:solidFill>
                  <a:schemeClr val="tx2"/>
                </a:solidFill>
              </a:rPr>
            </a:br>
            <a:r>
              <a:rPr lang="en-US" sz="23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9634909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tx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tx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9179087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5" name="Content">
            <a:extLst>
              <a:ext uri="{FF2B5EF4-FFF2-40B4-BE49-F238E27FC236}">
                <a16:creationId xmlns:a16="http://schemas.microsoft.com/office/drawing/2014/main" id="{8A73B5A2-5001-4FA4-B113-0F6124F1F6A0}"/>
              </a:ext>
            </a:extLst>
          </p:cNvPr>
          <p:cNvSpPr>
            <a:spLocks noGrp="1"/>
          </p:cNvSpPr>
          <p:nvPr>
            <p:ph type="body" idx="1" hasCustomPrompt="1"/>
          </p:nvPr>
        </p:nvSpPr>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65982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106301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204024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210358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48DE57BE-35D1-43C9-81E8-26E8A5D23F6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93" name="BKG-LT">
              <a:extLst>
                <a:ext uri="{FF2B5EF4-FFF2-40B4-BE49-F238E27FC236}">
                  <a16:creationId xmlns:a16="http://schemas.microsoft.com/office/drawing/2014/main" id="{BE65BC3A-8848-4619-963C-BD57EAEC2AA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EDF473F-575B-4FFB-BAF4-E227AF8A9566}"/>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1" name="Copyright">
              <a:extLst>
                <a:ext uri="{FF2B5EF4-FFF2-40B4-BE49-F238E27FC236}">
                  <a16:creationId xmlns:a16="http://schemas.microsoft.com/office/drawing/2014/main" id="{BEF02208-F5B1-43EC-A46B-20F8F8FFD200}"/>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bg1"/>
                </a:solidFill>
              </a:defRPr>
            </a:lvl1pPr>
          </a:lstStyle>
          <a:p>
            <a:r>
              <a:rPr lang="en-US"/>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1613684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72176871-DC12-4214-921B-1ACFA5476A7E}"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bg2"/>
                </a:solidFill>
              </a:defRPr>
            </a:lvl1pPr>
            <a:lvl2pPr marL="461963" indent="-228600">
              <a:lnSpc>
                <a:spcPct val="100000"/>
              </a:lnSpc>
              <a:spcAft>
                <a:spcPts val="600"/>
              </a:spcAft>
              <a:defRPr sz="2800">
                <a:solidFill>
                  <a:schemeClr val="bg2"/>
                </a:solidFill>
              </a:defRPr>
            </a:lvl2pPr>
            <a:lvl3pPr marL="684213" indent="-228600">
              <a:lnSpc>
                <a:spcPct val="100000"/>
              </a:lnSpc>
              <a:spcAft>
                <a:spcPts val="600"/>
              </a:spcAft>
              <a:defRPr sz="2400">
                <a:solidFill>
                  <a:schemeClr val="bg2"/>
                </a:solidFill>
              </a:defRPr>
            </a:lvl3pPr>
            <a:lvl4pPr marL="914400" indent="-228600">
              <a:lnSpc>
                <a:spcPct val="100000"/>
              </a:lnSpc>
              <a:spcAft>
                <a:spcPts val="600"/>
              </a:spcAft>
              <a:defRPr sz="2000">
                <a:solidFill>
                  <a:schemeClr val="bg2"/>
                </a:solidFill>
              </a:defRPr>
            </a:lvl4pPr>
            <a:lvl5pPr marL="1144588" indent="-228600">
              <a:lnSpc>
                <a:spcPct val="100000"/>
              </a:lnSpc>
              <a:spcAft>
                <a:spcPts val="600"/>
              </a:spcAft>
              <a:defRPr sz="20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338358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893446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611380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1 header and 2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799878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2 header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8871498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12280799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147938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494709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2062577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pictures, 3 headers, and 3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0806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bg1"/>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EF85A022-A363-4CD9-B810-5976000CBBC0}"/>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2D6722E9-1C81-4073-B0F0-1BD01679C8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E6ABDCA0-5043-47E4-83F1-F456F798534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3" name="Copyright">
              <a:extLst>
                <a:ext uri="{FF2B5EF4-FFF2-40B4-BE49-F238E27FC236}">
                  <a16:creationId xmlns:a16="http://schemas.microsoft.com/office/drawing/2014/main" id="{425BF081-3501-45D0-B151-25BF351B059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654934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285673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31327438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01408694"/>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fields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486744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text box, 6 Pictures, and 6 Text Boxe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bg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Tree>
    <p:custDataLst>
      <p:tags r:id="rId1"/>
    </p:custDataLst>
    <p:extLst>
      <p:ext uri="{BB962C8B-B14F-4D97-AF65-F5344CB8AC3E}">
        <p14:creationId xmlns:p14="http://schemas.microsoft.com/office/powerpoint/2010/main" val="2254854732"/>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8 Small Pictures, 8 Headers, and 8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23462414"/>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Galler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09874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604788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10684987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348867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bg1"/>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F30563F4-C022-4AE5-AB0E-380E2398A61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E69D2142-6967-490F-8396-213F1FEE99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9BFD0B48-1965-4206-B782-7E2FE7076B82}"/>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4" name="Copyright">
              <a:extLst>
                <a:ext uri="{FF2B5EF4-FFF2-40B4-BE49-F238E27FC236}">
                  <a16:creationId xmlns:a16="http://schemas.microsoft.com/office/drawing/2014/main" id="{D566E69F-D97F-48A7-90BB-52DA3859B7A7}"/>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bg1"/>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74450206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3410106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tx2"/>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CCF42740-AED6-47C9-BE33-EE8BAFE166B1}"/>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5CC58E68-1E20-44FC-B758-FC3E6E017FC2}"/>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A6C234B8-EAE9-4981-8D92-FED1D729953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D7FEFF6-376E-46F0-BD30-5DB06FA459C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5968857B-41C1-49E9-9466-A8AEF64CD910}"/>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219804224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tx2"/>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0B442227-67ED-4FF6-9080-1C66174935B7}"/>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2208AAF0-3A57-4CF5-979A-C7C7BE2B890D}"/>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5044C8F3-C286-49A4-BB45-6A016A3DF36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DF7A6F8F-ED36-4DAA-B659-C90E20A057C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AFDC19C0-89B7-4F95-A49B-989B7BE438A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2"/>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288741841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tx2"/>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9318A803-D1AD-4505-8103-2F1327C1C911}"/>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CF2B40F9-F3C9-4E02-A5E3-676F48162295}"/>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268E7CC2-3713-4B07-87B3-10736D942EF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682B7CEE-38AC-48D7-AEB1-A0037E5176B8}"/>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tx2"/>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815209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159009937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tx2"/>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2"/>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20259043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bg2"/>
                </a:solidFill>
              </a:defRPr>
            </a:lvl1pPr>
          </a:lstStyle>
          <a:p>
            <a:r>
              <a:rPr lang="en-US" dirty="0"/>
              <a:t>Title and vertical text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5534732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bg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414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bg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bg2"/>
                </a:solidFill>
              </a:rPr>
              <a:t>Corrections, feedback, or other questions? </a:t>
            </a:r>
            <a:br>
              <a:rPr lang="en-US" sz="2000" dirty="0">
                <a:solidFill>
                  <a:schemeClr val="bg2"/>
                </a:solidFill>
              </a:rPr>
            </a:br>
            <a:r>
              <a:rPr lang="en-US" sz="2000" dirty="0">
                <a:solidFill>
                  <a:schemeClr val="bg2"/>
                </a:solidFill>
              </a:rPr>
              <a:t>Contact us at </a:t>
            </a:r>
            <a:r>
              <a:rPr lang="en-US" sz="2000" u="sng" dirty="0">
                <a:solidFill>
                  <a:schemeClr val="bg2"/>
                </a:solidFill>
              </a:rPr>
              <a:t>https://support.aws.amazon.com/#/contacts/aws-training</a:t>
            </a:r>
            <a:r>
              <a:rPr lang="en-US" sz="2000" dirty="0">
                <a:solidFill>
                  <a:schemeClr val="bg2"/>
                </a:solidFill>
              </a:rPr>
              <a:t>. </a:t>
            </a:r>
            <a:br>
              <a:rPr lang="en-US" sz="2000" dirty="0">
                <a:solidFill>
                  <a:schemeClr val="bg2"/>
                </a:solidFill>
              </a:rPr>
            </a:br>
            <a:r>
              <a:rPr lang="en-US" sz="20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2615318481"/>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3.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png"/><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image" Target="../media/image4.png"/><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image" Target="../media/image12.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41" Type="http://schemas.openxmlformats.org/officeDocument/2006/relationships/slideLayout" Target="../slideLayouts/slideLayout85.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tags" Target="../tags/tag46.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theme" Target="../theme/theme2.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7">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6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9175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9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243599" y="6452308"/>
            <a:ext cx="366979" cy="219456"/>
          </a:xfrm>
          <a:prstGeom prst="rect">
            <a:avLst/>
          </a:prstGeom>
        </p:spPr>
      </p:pic>
    </p:spTree>
    <p:custDataLst>
      <p:tags r:id="rId46"/>
    </p:custDataLst>
    <p:extLst>
      <p:ext uri="{BB962C8B-B14F-4D97-AF65-F5344CB8AC3E}">
        <p14:creationId xmlns:p14="http://schemas.microsoft.com/office/powerpoint/2010/main" val="192436528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 id="2147484015" r:id="rId17"/>
    <p:sldLayoutId id="2147484016" r:id="rId18"/>
    <p:sldLayoutId id="2147484017" r:id="rId19"/>
    <p:sldLayoutId id="2147484018" r:id="rId20"/>
    <p:sldLayoutId id="2147484019" r:id="rId21"/>
    <p:sldLayoutId id="2147484020" r:id="rId22"/>
    <p:sldLayoutId id="2147484021" r:id="rId23"/>
    <p:sldLayoutId id="2147484022" r:id="rId24"/>
    <p:sldLayoutId id="2147484023" r:id="rId25"/>
    <p:sldLayoutId id="2147484024" r:id="rId26"/>
    <p:sldLayoutId id="2147484025" r:id="rId27"/>
    <p:sldLayoutId id="2147484026" r:id="rId28"/>
    <p:sldLayoutId id="2147484027" r:id="rId29"/>
    <p:sldLayoutId id="2147484028" r:id="rId30"/>
    <p:sldLayoutId id="2147484029" r:id="rId31"/>
    <p:sldLayoutId id="2147484030" r:id="rId32"/>
    <p:sldLayoutId id="2147484031" r:id="rId33"/>
    <p:sldLayoutId id="2147484032" r:id="rId34"/>
    <p:sldLayoutId id="2147484033" r:id="rId35"/>
    <p:sldLayoutId id="2147484034" r:id="rId36"/>
    <p:sldLayoutId id="2147484035" r:id="rId37"/>
    <p:sldLayoutId id="2147484036" r:id="rId38"/>
    <p:sldLayoutId id="2147484037" r:id="rId39"/>
    <p:sldLayoutId id="2147484038" r:id="rId40"/>
    <p:sldLayoutId id="2147484039" r:id="rId41"/>
    <p:sldLayoutId id="2147484040" r:id="rId42"/>
    <p:sldLayoutId id="2147484041" r:id="rId43"/>
    <p:sldLayoutId id="2147484042" r:id="rId44"/>
  </p:sldLayoutIdLst>
  <p:hf hdr="0" ftr="0" dt="0"/>
  <p:txStyles>
    <p:titleStyle>
      <a:lvl1pPr algn="l" defTabSz="228600" rtl="0" eaLnBrk="1" latinLnBrk="0" hangingPunct="1">
        <a:lnSpc>
          <a:spcPct val="100000"/>
        </a:lnSpc>
        <a:spcBef>
          <a:spcPct val="0"/>
        </a:spcBef>
        <a:buNone/>
        <a:defRPr sz="3200" kern="1200">
          <a:solidFill>
            <a:schemeClr val="tx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6">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100">
                <a:solidFill>
                  <a:schemeClr val="bg2"/>
                </a:solidFill>
                <a:latin typeface="Amazon Ember"/>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solidFill>
                  <a:schemeClr val="bg2"/>
                </a:solidFill>
              </a:rPr>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5780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243599" y="6452308"/>
            <a:ext cx="366979" cy="219456"/>
          </a:xfrm>
          <a:prstGeom prst="rect">
            <a:avLst/>
          </a:prstGeom>
        </p:spPr>
      </p:pic>
    </p:spTree>
    <p:custDataLst>
      <p:tags r:id="rId45"/>
    </p:custDataLst>
    <p:extLst>
      <p:ext uri="{BB962C8B-B14F-4D97-AF65-F5344CB8AC3E}">
        <p14:creationId xmlns:p14="http://schemas.microsoft.com/office/powerpoint/2010/main" val="972603508"/>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 id="2147484059" r:id="rId16"/>
    <p:sldLayoutId id="2147484060" r:id="rId17"/>
    <p:sldLayoutId id="2147484061" r:id="rId18"/>
    <p:sldLayoutId id="2147484062" r:id="rId19"/>
    <p:sldLayoutId id="2147484063" r:id="rId20"/>
    <p:sldLayoutId id="2147484064" r:id="rId21"/>
    <p:sldLayoutId id="2147484065" r:id="rId22"/>
    <p:sldLayoutId id="2147484066" r:id="rId23"/>
    <p:sldLayoutId id="2147484067" r:id="rId24"/>
    <p:sldLayoutId id="2147484068" r:id="rId25"/>
    <p:sldLayoutId id="2147484069" r:id="rId26"/>
    <p:sldLayoutId id="2147484070" r:id="rId27"/>
    <p:sldLayoutId id="2147484071" r:id="rId28"/>
    <p:sldLayoutId id="2147484072" r:id="rId29"/>
    <p:sldLayoutId id="2147484073" r:id="rId30"/>
    <p:sldLayoutId id="2147484074" r:id="rId31"/>
    <p:sldLayoutId id="2147484075" r:id="rId32"/>
    <p:sldLayoutId id="2147484076" r:id="rId33"/>
    <p:sldLayoutId id="2147484077" r:id="rId34"/>
    <p:sldLayoutId id="2147484078" r:id="rId35"/>
    <p:sldLayoutId id="2147484079" r:id="rId36"/>
    <p:sldLayoutId id="2147484080" r:id="rId37"/>
    <p:sldLayoutId id="2147484081" r:id="rId38"/>
    <p:sldLayoutId id="2147484082" r:id="rId39"/>
    <p:sldLayoutId id="2147484083" r:id="rId40"/>
    <p:sldLayoutId id="2147484084" r:id="rId41"/>
    <p:sldLayoutId id="2147484085" r:id="rId42"/>
    <p:sldLayoutId id="2147484086" r:id="rId43"/>
  </p:sldLayoutIdLst>
  <p:hf hdr="0" ftr="0" dt="0"/>
  <p:txStyles>
    <p:titleStyle>
      <a:lvl1pPr algn="l" defTabSz="228600" rtl="0" eaLnBrk="1" latinLnBrk="0" hangingPunct="1">
        <a:lnSpc>
          <a:spcPct val="100000"/>
        </a:lnSpc>
        <a:spcBef>
          <a:spcPct val="0"/>
        </a:spcBef>
        <a:buNone/>
        <a:defRPr sz="3200" kern="1200">
          <a:solidFill>
            <a:schemeClr val="bg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bg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bg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bg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9pPr>
    </p:bodyStyle>
    <p:otherStyle>
      <a:defPPr>
        <a:defRPr lang="en-US"/>
      </a:defPPr>
      <a:lvl1pPr marL="0" algn="l" defTabSz="914400" rtl="0" eaLnBrk="1" latinLnBrk="0" hangingPunct="1">
        <a:defRPr sz="1800" kern="1200">
          <a:solidFill>
            <a:schemeClr val="bg2"/>
          </a:solidFill>
          <a:latin typeface="+mn-lt"/>
          <a:ea typeface="+mn-ea"/>
          <a:cs typeface="+mn-cs"/>
        </a:defRPr>
      </a:lvl1pPr>
      <a:lvl2pPr marL="457200" algn="l" defTabSz="914400" rtl="0" eaLnBrk="1" latinLnBrk="0" hangingPunct="1">
        <a:defRPr sz="1800" kern="1200">
          <a:solidFill>
            <a:schemeClr val="bg2"/>
          </a:solidFill>
          <a:latin typeface="+mn-lt"/>
          <a:ea typeface="+mn-ea"/>
          <a:cs typeface="+mn-cs"/>
        </a:defRPr>
      </a:lvl2pPr>
      <a:lvl3pPr marL="914400" algn="l" defTabSz="914400" rtl="0" eaLnBrk="1" latinLnBrk="0" hangingPunct="1">
        <a:defRPr sz="1800" kern="1200">
          <a:solidFill>
            <a:schemeClr val="bg2"/>
          </a:solidFill>
          <a:latin typeface="+mn-lt"/>
          <a:ea typeface="+mn-ea"/>
          <a:cs typeface="+mn-cs"/>
        </a:defRPr>
      </a:lvl3pPr>
      <a:lvl4pPr marL="1371600" algn="l" defTabSz="914400" rtl="0" eaLnBrk="1" latinLnBrk="0" hangingPunct="1">
        <a:defRPr sz="1800" kern="1200">
          <a:solidFill>
            <a:schemeClr val="bg2"/>
          </a:solidFill>
          <a:latin typeface="+mn-lt"/>
          <a:ea typeface="+mn-ea"/>
          <a:cs typeface="+mn-cs"/>
        </a:defRPr>
      </a:lvl4pPr>
      <a:lvl5pPr marL="1828800" algn="l" defTabSz="914400" rtl="0" eaLnBrk="1" latinLnBrk="0" hangingPunct="1">
        <a:defRPr sz="1800" kern="1200">
          <a:solidFill>
            <a:schemeClr val="bg2"/>
          </a:solidFill>
          <a:latin typeface="+mn-lt"/>
          <a:ea typeface="+mn-ea"/>
          <a:cs typeface="+mn-cs"/>
        </a:defRPr>
      </a:lvl5pPr>
      <a:lvl6pPr marL="2286000" algn="l" defTabSz="914400" rtl="0" eaLnBrk="1" latinLnBrk="0" hangingPunct="1">
        <a:defRPr sz="1800" kern="1200">
          <a:solidFill>
            <a:schemeClr val="bg2"/>
          </a:solidFill>
          <a:latin typeface="+mn-lt"/>
          <a:ea typeface="+mn-ea"/>
          <a:cs typeface="+mn-cs"/>
        </a:defRPr>
      </a:lvl6pPr>
      <a:lvl7pPr marL="2743200" algn="l" defTabSz="914400" rtl="0" eaLnBrk="1" latinLnBrk="0" hangingPunct="1">
        <a:defRPr sz="1800" kern="1200">
          <a:solidFill>
            <a:schemeClr val="bg2"/>
          </a:solidFill>
          <a:latin typeface="+mn-lt"/>
          <a:ea typeface="+mn-ea"/>
          <a:cs typeface="+mn-cs"/>
        </a:defRPr>
      </a:lvl7pPr>
      <a:lvl8pPr marL="3200400" algn="l" defTabSz="914400" rtl="0" eaLnBrk="1" latinLnBrk="0" hangingPunct="1">
        <a:defRPr sz="1800" kern="1200">
          <a:solidFill>
            <a:schemeClr val="bg2"/>
          </a:solidFill>
          <a:latin typeface="+mn-lt"/>
          <a:ea typeface="+mn-ea"/>
          <a:cs typeface="+mn-cs"/>
        </a:defRPr>
      </a:lvl8pPr>
      <a:lvl9pPr marL="3657600" algn="l" defTabSz="914400" rtl="0" eaLnBrk="1" latinLnBrk="0" hangingPunct="1">
        <a:defRPr sz="1800" kern="1200">
          <a:solidFill>
            <a:schemeClr val="bg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10.xml"/><Relationship Id="rId7" Type="http://schemas.openxmlformats.org/officeDocument/2006/relationships/image" Target="../media/image23.png"/><Relationship Id="rId2" Type="http://schemas.openxmlformats.org/officeDocument/2006/relationships/slideLayout" Target="../slideLayouts/slideLayout35.xml"/><Relationship Id="rId1" Type="http://schemas.openxmlformats.org/officeDocument/2006/relationships/tags" Target="../tags/tag99.xml"/><Relationship Id="rId6"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image" Target="../media/image27.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11.xml"/><Relationship Id="rId7" Type="http://schemas.openxmlformats.org/officeDocument/2006/relationships/image" Target="../media/image22.png"/><Relationship Id="rId2" Type="http://schemas.openxmlformats.org/officeDocument/2006/relationships/slideLayout" Target="../slideLayouts/slideLayout35.xml"/><Relationship Id="rId1" Type="http://schemas.openxmlformats.org/officeDocument/2006/relationships/tags" Target="../tags/tag100.xml"/><Relationship Id="rId6" Type="http://schemas.openxmlformats.org/officeDocument/2006/relationships/image" Target="../media/image26.png"/><Relationship Id="rId5" Type="http://schemas.openxmlformats.org/officeDocument/2006/relationships/image" Target="../media/image28.png"/><Relationship Id="rId10" Type="http://schemas.openxmlformats.org/officeDocument/2006/relationships/image" Target="../media/image25.png"/><Relationship Id="rId4" Type="http://schemas.openxmlformats.org/officeDocument/2006/relationships/image" Target="../media/image27.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5.jpeg"/><Relationship Id="rId3" Type="http://schemas.openxmlformats.org/officeDocument/2006/relationships/notesSlide" Target="../notesSlides/notesSlide12.xml"/><Relationship Id="rId7" Type="http://schemas.openxmlformats.org/officeDocument/2006/relationships/image" Target="../media/image30.png"/><Relationship Id="rId12" Type="http://schemas.openxmlformats.org/officeDocument/2006/relationships/image" Target="../media/image34.png"/><Relationship Id="rId2" Type="http://schemas.openxmlformats.org/officeDocument/2006/relationships/slideLayout" Target="../slideLayouts/slideLayout35.xml"/><Relationship Id="rId16" Type="http://schemas.openxmlformats.org/officeDocument/2006/relationships/image" Target="../media/image38.png"/><Relationship Id="rId1" Type="http://schemas.openxmlformats.org/officeDocument/2006/relationships/tags" Target="../tags/tag101.xml"/><Relationship Id="rId6" Type="http://schemas.openxmlformats.org/officeDocument/2006/relationships/image" Target="../media/image29.png"/><Relationship Id="rId11" Type="http://schemas.openxmlformats.org/officeDocument/2006/relationships/image" Target="../media/image33.png"/><Relationship Id="rId5" Type="http://schemas.openxmlformats.org/officeDocument/2006/relationships/image" Target="../media/image18.svg"/><Relationship Id="rId15" Type="http://schemas.openxmlformats.org/officeDocument/2006/relationships/image" Target="../media/image37.png"/><Relationship Id="rId10"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32.png"/><Relationship Id="rId14" Type="http://schemas.openxmlformats.org/officeDocument/2006/relationships/image" Target="../media/image36.png"/></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notesSlide" Target="../notesSlides/notesSlide13.xml"/><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slideLayout" Target="../slideLayouts/slideLayout34.xml"/><Relationship Id="rId1" Type="http://schemas.openxmlformats.org/officeDocument/2006/relationships/tags" Target="../tags/tag10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tags" Target="../tags/tag103.xml"/><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5.xml"/><Relationship Id="rId1" Type="http://schemas.openxmlformats.org/officeDocument/2006/relationships/tags" Target="../tags/tag10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5.xml"/><Relationship Id="rId1" Type="http://schemas.openxmlformats.org/officeDocument/2006/relationships/tags" Target="../tags/tag105.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4.xml"/><Relationship Id="rId1" Type="http://schemas.openxmlformats.org/officeDocument/2006/relationships/tags" Target="../tags/tag106.xml"/><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0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4.xml"/><Relationship Id="rId1" Type="http://schemas.openxmlformats.org/officeDocument/2006/relationships/tags" Target="../tags/tag108.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2.xml"/><Relationship Id="rId7" Type="http://schemas.openxmlformats.org/officeDocument/2006/relationships/image" Target="../media/image19.png"/><Relationship Id="rId2" Type="http://schemas.openxmlformats.org/officeDocument/2006/relationships/slideLayout" Target="../slideLayouts/slideLayout34.xml"/><Relationship Id="rId1" Type="http://schemas.openxmlformats.org/officeDocument/2006/relationships/tags" Target="../tags/tag9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4.xml"/><Relationship Id="rId1" Type="http://schemas.openxmlformats.org/officeDocument/2006/relationships/tags" Target="../tags/tag109.xml"/><Relationship Id="rId5" Type="http://schemas.openxmlformats.org/officeDocument/2006/relationships/image" Target="../media/image52.svg"/><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4.xml"/><Relationship Id="rId1" Type="http://schemas.openxmlformats.org/officeDocument/2006/relationships/tags" Target="../tags/tag110.xml"/><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1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4.xml"/><Relationship Id="rId1" Type="http://schemas.openxmlformats.org/officeDocument/2006/relationships/tags" Target="../tags/tag1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4.xml"/><Relationship Id="rId1" Type="http://schemas.openxmlformats.org/officeDocument/2006/relationships/tags" Target="../tags/tag1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4.xml"/><Relationship Id="rId1" Type="http://schemas.openxmlformats.org/officeDocument/2006/relationships/tags" Target="../tags/tag114.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4.xml"/><Relationship Id="rId1" Type="http://schemas.openxmlformats.org/officeDocument/2006/relationships/tags" Target="../tags/tag115.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4.xml"/><Relationship Id="rId1" Type="http://schemas.openxmlformats.org/officeDocument/2006/relationships/tags" Target="../tags/tag116.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4.xml"/><Relationship Id="rId1" Type="http://schemas.openxmlformats.org/officeDocument/2006/relationships/tags" Target="../tags/tag11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56.png"/><Relationship Id="rId2" Type="http://schemas.openxmlformats.org/officeDocument/2006/relationships/slideLayout" Target="../slideLayouts/slideLayout34.xml"/><Relationship Id="rId1" Type="http://schemas.openxmlformats.org/officeDocument/2006/relationships/tags" Target="../tags/tag118.xml"/><Relationship Id="rId6" Type="http://schemas.openxmlformats.org/officeDocument/2006/relationships/image" Target="../media/image55.png"/><Relationship Id="rId5" Type="http://schemas.microsoft.com/office/2007/relationships/hdphoto" Target="../media/hdphoto5.wdp"/><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9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11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4.xml"/><Relationship Id="rId1" Type="http://schemas.openxmlformats.org/officeDocument/2006/relationships/tags" Target="../tags/tag120.xml"/></Relationships>
</file>

<file path=ppt/slides/_rels/slide32.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notesSlide" Target="../notesSlides/notesSlide32.xml"/><Relationship Id="rId7" Type="http://schemas.openxmlformats.org/officeDocument/2006/relationships/image" Target="../media/image60.png"/><Relationship Id="rId2" Type="http://schemas.openxmlformats.org/officeDocument/2006/relationships/slideLayout" Target="../slideLayouts/slideLayout34.xml"/><Relationship Id="rId1" Type="http://schemas.openxmlformats.org/officeDocument/2006/relationships/tags" Target="../tags/tag121.xml"/><Relationship Id="rId6" Type="http://schemas.openxmlformats.org/officeDocument/2006/relationships/image" Target="../media/image59.png"/><Relationship Id="rId5" Type="http://schemas.openxmlformats.org/officeDocument/2006/relationships/image" Target="../media/image58.svg"/><Relationship Id="rId4" Type="http://schemas.openxmlformats.org/officeDocument/2006/relationships/image" Target="../media/image5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12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4.xml"/><Relationship Id="rId1" Type="http://schemas.openxmlformats.org/officeDocument/2006/relationships/tags" Target="../tags/tag123.xml"/><Relationship Id="rId5" Type="http://schemas.openxmlformats.org/officeDocument/2006/relationships/image" Target="../media/image63.png"/><Relationship Id="rId4" Type="http://schemas.openxmlformats.org/officeDocument/2006/relationships/image" Target="../media/image6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12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4.xml"/><Relationship Id="rId1" Type="http://schemas.openxmlformats.org/officeDocument/2006/relationships/tags" Target="../tags/tag12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126.xml"/></Relationships>
</file>

<file path=ppt/slides/_rels/slide38.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notesSlide" Target="../notesSlides/notesSlide38.xml"/><Relationship Id="rId7" Type="http://schemas.openxmlformats.org/officeDocument/2006/relationships/image" Target="../media/image67.png"/><Relationship Id="rId2" Type="http://schemas.openxmlformats.org/officeDocument/2006/relationships/slideLayout" Target="../slideLayouts/slideLayout34.xml"/><Relationship Id="rId1" Type="http://schemas.openxmlformats.org/officeDocument/2006/relationships/tags" Target="../tags/tag12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tags" Target="../tags/tag12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9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9.xml"/><Relationship Id="rId1" Type="http://schemas.openxmlformats.org/officeDocument/2006/relationships/tags" Target="../tags/tag12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130.xml"/></Relationships>
</file>

<file path=ppt/slides/_rels/slide4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42.xml"/><Relationship Id="rId7" Type="http://schemas.openxmlformats.org/officeDocument/2006/relationships/image" Target="../media/image22.png"/><Relationship Id="rId2" Type="http://schemas.openxmlformats.org/officeDocument/2006/relationships/slideLayout" Target="../slideLayouts/slideLayout35.xml"/><Relationship Id="rId1" Type="http://schemas.openxmlformats.org/officeDocument/2006/relationships/tags" Target="../tags/tag131.xml"/><Relationship Id="rId6" Type="http://schemas.openxmlformats.org/officeDocument/2006/relationships/image" Target="../media/image26.png"/><Relationship Id="rId5" Type="http://schemas.openxmlformats.org/officeDocument/2006/relationships/image" Target="../media/image28.png"/><Relationship Id="rId10" Type="http://schemas.openxmlformats.org/officeDocument/2006/relationships/image" Target="../media/image25.png"/><Relationship Id="rId4" Type="http://schemas.openxmlformats.org/officeDocument/2006/relationships/image" Target="../media/image27.png"/><Relationship Id="rId9"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4.xml"/><Relationship Id="rId1" Type="http://schemas.openxmlformats.org/officeDocument/2006/relationships/tags" Target="../tags/tag132.xml"/><Relationship Id="rId5" Type="http://schemas.openxmlformats.org/officeDocument/2006/relationships/image" Target="../media/image52.svg"/><Relationship Id="rId4" Type="http://schemas.openxmlformats.org/officeDocument/2006/relationships/image" Target="../media/image5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4.xml"/><Relationship Id="rId1" Type="http://schemas.openxmlformats.org/officeDocument/2006/relationships/tags" Target="../tags/tag133.xml"/><Relationship Id="rId4" Type="http://schemas.openxmlformats.org/officeDocument/2006/relationships/image" Target="../media/image40.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4.xml"/><Relationship Id="rId1" Type="http://schemas.openxmlformats.org/officeDocument/2006/relationships/tags" Target="../tags/tag134.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5.png"/><Relationship Id="rId2" Type="http://schemas.openxmlformats.org/officeDocument/2006/relationships/slideLayout" Target="../slideLayouts/slideLayout34.xml"/><Relationship Id="rId1" Type="http://schemas.openxmlformats.org/officeDocument/2006/relationships/tags" Target="../tags/tag9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4.xml"/><Relationship Id="rId1" Type="http://schemas.openxmlformats.org/officeDocument/2006/relationships/tags" Target="../tags/tag9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4.xml"/><Relationship Id="rId1" Type="http://schemas.openxmlformats.org/officeDocument/2006/relationships/tags" Target="../tags/tag9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5.png"/><Relationship Id="rId2" Type="http://schemas.openxmlformats.org/officeDocument/2006/relationships/slideLayout" Target="../slideLayouts/slideLayout35.xml"/><Relationship Id="rId1" Type="http://schemas.openxmlformats.org/officeDocument/2006/relationships/tags" Target="../tags/tag9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9.xml"/><Relationship Id="rId7" Type="http://schemas.openxmlformats.org/officeDocument/2006/relationships/image" Target="../media/image24.png"/><Relationship Id="rId2" Type="http://schemas.openxmlformats.org/officeDocument/2006/relationships/slideLayout" Target="../slideLayouts/slideLayout35.xml"/><Relationship Id="rId1" Type="http://schemas.openxmlformats.org/officeDocument/2006/relationships/tags" Target="../tags/tag9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Developing on AWS</a:t>
            </a:r>
          </a:p>
        </p:txBody>
      </p:sp>
      <p:sp>
        <p:nvSpPr>
          <p:cNvPr id="5" name="Text Placeholder 4"/>
          <p:cNvSpPr>
            <a:spLocks noGrp="1"/>
          </p:cNvSpPr>
          <p:nvPr>
            <p:ph type="subTitle" idx="1"/>
          </p:nvPr>
        </p:nvSpPr>
        <p:spPr/>
        <p:txBody>
          <a:bodyPr/>
          <a:lstStyle/>
          <a:p>
            <a:r>
              <a:rPr lang="en-US" dirty="0"/>
              <a:t>Module 3: Getting Started with Development on AWS</a:t>
            </a:r>
          </a:p>
        </p:txBody>
      </p:sp>
    </p:spTree>
    <p:custDataLst>
      <p:tags r:id="rId1"/>
    </p:custDataLst>
    <p:extLst>
      <p:ext uri="{BB962C8B-B14F-4D97-AF65-F5344CB8AC3E}">
        <p14:creationId xmlns:p14="http://schemas.microsoft.com/office/powerpoint/2010/main" val="268358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10</a:t>
            </a:fld>
            <a:endParaRPr lang="en-US" dirty="0"/>
          </a:p>
        </p:txBody>
      </p:sp>
      <p:sp>
        <p:nvSpPr>
          <p:cNvPr id="2" name="Title 1"/>
          <p:cNvSpPr>
            <a:spLocks noGrp="1"/>
          </p:cNvSpPr>
          <p:nvPr>
            <p:ph type="title"/>
          </p:nvPr>
        </p:nvSpPr>
        <p:spPr/>
        <p:txBody>
          <a:bodyPr/>
          <a:lstStyle/>
          <a:p>
            <a:r>
              <a:rPr lang="en-US" dirty="0"/>
              <a:t>Accessing AWS services (3 of 4)</a:t>
            </a:r>
          </a:p>
        </p:txBody>
      </p:sp>
      <p:grpSp>
        <p:nvGrpSpPr>
          <p:cNvPr id="5" name="Console" descr="Clients can communicate with AWS services through the AWS Management Console.">
            <a:extLst>
              <a:ext uri="{FF2B5EF4-FFF2-40B4-BE49-F238E27FC236}">
                <a16:creationId xmlns:a16="http://schemas.microsoft.com/office/drawing/2014/main" id="{5C11212C-0D0F-445B-9E49-E7EB9E237605}"/>
              </a:ext>
            </a:extLst>
          </p:cNvPr>
          <p:cNvGrpSpPr/>
          <p:nvPr/>
        </p:nvGrpSpPr>
        <p:grpSpPr>
          <a:xfrm>
            <a:off x="-9842" y="1138395"/>
            <a:ext cx="12265647" cy="5210060"/>
            <a:chOff x="-9842" y="1138395"/>
            <a:chExt cx="12265647" cy="5210060"/>
          </a:xfrm>
        </p:grpSpPr>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3903" y="1655153"/>
              <a:ext cx="1772630" cy="1871929"/>
            </a:xfrm>
            <a:prstGeom prst="rect">
              <a:avLst/>
            </a:prstGeom>
            <a:ln>
              <a:noFill/>
            </a:ln>
            <a:effectLst/>
          </p:spPr>
        </p:pic>
        <p:grpSp>
          <p:nvGrpSpPr>
            <p:cNvPr id="6" name="Group 5"/>
            <p:cNvGrpSpPr/>
            <p:nvPr/>
          </p:nvGrpSpPr>
          <p:grpSpPr>
            <a:xfrm>
              <a:off x="5351338" y="3301140"/>
              <a:ext cx="2240280" cy="1725930"/>
              <a:chOff x="5351338" y="2921312"/>
              <a:chExt cx="2240280" cy="1725930"/>
            </a:xfrm>
          </p:grpSpPr>
          <p:sp>
            <p:nvSpPr>
              <p:cNvPr id="43" name="Rounded Rectangle 42"/>
              <p:cNvSpPr/>
              <p:nvPr/>
            </p:nvSpPr>
            <p:spPr>
              <a:xfrm>
                <a:off x="5351338" y="2921312"/>
                <a:ext cx="2240280" cy="1725930"/>
              </a:xfrm>
              <a:prstGeom prst="roundRect">
                <a:avLst>
                  <a:gd name="adj" fmla="val 0"/>
                </a:avLst>
              </a:prstGeom>
              <a:noFill/>
              <a:ln w="28575">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tx1"/>
                  </a:solidFill>
                </a:endParaRPr>
              </a:p>
            </p:txBody>
          </p:sp>
          <p:sp>
            <p:nvSpPr>
              <p:cNvPr id="9" name="Rectangle 8"/>
              <p:cNvSpPr/>
              <p:nvPr/>
            </p:nvSpPr>
            <p:spPr>
              <a:xfrm>
                <a:off x="5492108" y="3568833"/>
                <a:ext cx="2020105" cy="430887"/>
              </a:xfrm>
              <a:prstGeom prst="rect">
                <a:avLst/>
              </a:prstGeom>
            </p:spPr>
            <p:txBody>
              <a:bodyPr wrap="none">
                <a:spAutoFit/>
              </a:bodyPr>
              <a:lstStyle/>
              <a:p>
                <a:r>
                  <a:rPr lang="en-US" sz="2200" dirty="0">
                    <a:solidFill>
                      <a:srgbClr val="000000"/>
                    </a:solidFill>
                    <a:ea typeface="Amazon Ember Light" charset="0"/>
                    <a:cs typeface="Amazon Ember Light" charset="0"/>
                  </a:rPr>
                  <a:t>AWS REST API</a:t>
                </a:r>
              </a:p>
            </p:txBody>
          </p:sp>
        </p:grpSp>
        <p:sp>
          <p:nvSpPr>
            <p:cNvPr id="14" name="Rectangle 13"/>
            <p:cNvSpPr/>
            <p:nvPr/>
          </p:nvSpPr>
          <p:spPr>
            <a:xfrm>
              <a:off x="10230892" y="2387976"/>
              <a:ext cx="1846980" cy="400110"/>
            </a:xfrm>
            <a:prstGeom prst="rect">
              <a:avLst/>
            </a:prstGeom>
          </p:spPr>
          <p:txBody>
            <a:bodyPr wrap="none">
              <a:spAutoFit/>
            </a:bodyPr>
            <a:lstStyle/>
            <a:p>
              <a:r>
                <a:rPr lang="en-US" sz="2000" dirty="0">
                  <a:ea typeface="Amazon Ember Light" charset="0"/>
                  <a:cs typeface="Amazon Ember Light" charset="0"/>
                </a:rPr>
                <a:t>Run </a:t>
              </a:r>
              <a:r>
                <a:rPr lang="en-US" sz="2000" dirty="0">
                  <a:solidFill>
                    <a:srgbClr val="000000"/>
                  </a:solidFill>
                  <a:ea typeface="Amazon Ember Light" charset="0"/>
                  <a:cs typeface="Amazon Ember Light" charset="0"/>
                </a:rPr>
                <a:t>instances.</a:t>
              </a:r>
            </a:p>
          </p:txBody>
        </p:sp>
        <p:sp>
          <p:nvSpPr>
            <p:cNvPr id="15" name="Rectangle 14"/>
            <p:cNvSpPr/>
            <p:nvPr/>
          </p:nvSpPr>
          <p:spPr>
            <a:xfrm>
              <a:off x="10230892" y="3679144"/>
              <a:ext cx="2024913" cy="1015663"/>
            </a:xfrm>
            <a:prstGeom prst="rect">
              <a:avLst/>
            </a:prstGeom>
          </p:spPr>
          <p:txBody>
            <a:bodyPr wrap="none">
              <a:spAutoFit/>
            </a:bodyPr>
            <a:lstStyle/>
            <a:p>
              <a:r>
                <a:rPr lang="en-US" sz="2000" dirty="0">
                  <a:ea typeface="Amazon Ember Light" charset="0"/>
                  <a:cs typeface="Amazon Ember Light" charset="0"/>
                </a:rPr>
                <a:t>Upload files </a:t>
              </a:r>
            </a:p>
            <a:p>
              <a:r>
                <a:rPr lang="en-US" sz="2000" dirty="0">
                  <a:solidFill>
                    <a:srgbClr val="000000"/>
                  </a:solidFill>
                  <a:ea typeface="Amazon Ember Light" charset="0"/>
                  <a:cs typeface="Amazon Ember Light" charset="0"/>
                </a:rPr>
                <a:t>to</a:t>
              </a:r>
              <a:r>
                <a:rPr lang="en-US" sz="2000" dirty="0">
                  <a:ea typeface="Amazon Ember Light" charset="0"/>
                  <a:cs typeface="Amazon Ember Light" charset="0"/>
                </a:rPr>
                <a:t> Amazon S3/</a:t>
              </a:r>
            </a:p>
            <a:p>
              <a:r>
                <a:rPr lang="en-US" sz="2000" dirty="0">
                  <a:solidFill>
                    <a:srgbClr val="000000"/>
                  </a:solidFill>
                  <a:ea typeface="Amazon Ember Light" charset="0"/>
                  <a:cs typeface="Amazon Ember Light" charset="0"/>
                </a:rPr>
                <a:t>create</a:t>
              </a:r>
              <a:r>
                <a:rPr lang="en-US" sz="2000" dirty="0">
                  <a:ea typeface="Amazon Ember Light" charset="0"/>
                  <a:cs typeface="Amazon Ember Light" charset="0"/>
                </a:rPr>
                <a:t> a bucket.</a:t>
              </a:r>
            </a:p>
          </p:txBody>
        </p:sp>
        <p:sp>
          <p:nvSpPr>
            <p:cNvPr id="16" name="Rectangle 15"/>
            <p:cNvSpPr/>
            <p:nvPr/>
          </p:nvSpPr>
          <p:spPr>
            <a:xfrm>
              <a:off x="10230892" y="5217400"/>
              <a:ext cx="1457450" cy="1015663"/>
            </a:xfrm>
            <a:prstGeom prst="rect">
              <a:avLst/>
            </a:prstGeom>
          </p:spPr>
          <p:txBody>
            <a:bodyPr wrap="none">
              <a:spAutoFit/>
            </a:bodyPr>
            <a:lstStyle/>
            <a:p>
              <a:r>
                <a:rPr lang="en-US" sz="2000" dirty="0">
                  <a:ea typeface="Amazon Ember Light" charset="0"/>
                  <a:cs typeface="Amazon Ember Light" charset="0"/>
                </a:rPr>
                <a:t>Update an </a:t>
              </a:r>
              <a:br>
                <a:rPr lang="en-US" sz="2000" dirty="0">
                  <a:ea typeface="Amazon Ember Light" charset="0"/>
                  <a:cs typeface="Amazon Ember Light" charset="0"/>
                </a:rPr>
              </a:br>
              <a:r>
                <a:rPr lang="en-US" sz="2000" dirty="0">
                  <a:ea typeface="Amazon Ember Light" charset="0"/>
                  <a:cs typeface="Amazon Ember Light" charset="0"/>
                </a:rPr>
                <a:t>item in </a:t>
              </a:r>
              <a:r>
                <a:rPr lang="en-US" sz="2000" dirty="0">
                  <a:solidFill>
                    <a:srgbClr val="000000"/>
                  </a:solidFill>
                  <a:ea typeface="Amazon Ember Light" charset="0"/>
                  <a:cs typeface="Amazon Ember Light" charset="0"/>
                </a:rPr>
                <a:t>a</a:t>
              </a:r>
            </a:p>
            <a:p>
              <a:r>
                <a:rPr lang="en-US" sz="2000" dirty="0">
                  <a:solidFill>
                    <a:srgbClr val="000000"/>
                  </a:solidFill>
                  <a:ea typeface="Amazon Ember Light" charset="0"/>
                  <a:cs typeface="Amazon Ember Light" charset="0"/>
                </a:rPr>
                <a:t>database.</a:t>
              </a:r>
            </a:p>
          </p:txBody>
        </p:sp>
        <p:pic>
          <p:nvPicPr>
            <p:cNvPr id="28" name="Picture 4" descr="https://media.amazonwebservices.com/blog/aws_php_sdk_doc_brow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2846" y="5101140"/>
              <a:ext cx="1700607" cy="1247315"/>
            </a:xfrm>
            <a:prstGeom prst="rect">
              <a:avLst/>
            </a:prstGeom>
            <a:noFill/>
            <a:ln>
              <a:solidFill>
                <a:schemeClr val="tx1"/>
              </a:solidFill>
            </a:ln>
            <a:effectLst/>
            <a:extLst>
              <a:ext uri="{909E8E84-426E-40DD-AFC4-6F175D3DCCD1}">
                <a14:hiddenFill xmlns:a14="http://schemas.microsoft.com/office/drawing/2010/main">
                  <a:solidFill>
                    <a:srgbClr val="FFFFFF"/>
                  </a:solidFill>
                </a14:hiddenFill>
              </a:ext>
            </a:extLst>
          </p:spPr>
        </p:pic>
        <p:sp>
          <p:nvSpPr>
            <p:cNvPr id="35" name="Rectangle 34"/>
            <p:cNvSpPr/>
            <p:nvPr/>
          </p:nvSpPr>
          <p:spPr>
            <a:xfrm>
              <a:off x="1046118" y="5595894"/>
              <a:ext cx="776175" cy="400110"/>
            </a:xfrm>
            <a:prstGeom prst="rect">
              <a:avLst/>
            </a:prstGeom>
          </p:spPr>
          <p:txBody>
            <a:bodyPr wrap="none">
              <a:spAutoFit/>
            </a:bodyPr>
            <a:lstStyle/>
            <a:p>
              <a:r>
                <a:rPr lang="en-US" sz="2000" dirty="0">
                  <a:ea typeface="Amazon Ember Light" charset="0"/>
                  <a:cs typeface="Amazon Ember Light" charset="0"/>
                </a:rPr>
                <a:t>SDKs</a:t>
              </a:r>
            </a:p>
          </p:txBody>
        </p:sp>
        <p:sp>
          <p:nvSpPr>
            <p:cNvPr id="37" name="Rectangle 36"/>
            <p:cNvSpPr/>
            <p:nvPr/>
          </p:nvSpPr>
          <p:spPr>
            <a:xfrm>
              <a:off x="1046118" y="2146081"/>
              <a:ext cx="1718740" cy="1015663"/>
            </a:xfrm>
            <a:prstGeom prst="rect">
              <a:avLst/>
            </a:prstGeom>
          </p:spPr>
          <p:txBody>
            <a:bodyPr wrap="none">
              <a:spAutoFit/>
            </a:bodyPr>
            <a:lstStyle/>
            <a:p>
              <a:r>
                <a:rPr lang="en-US" sz="2000" dirty="0">
                  <a:ea typeface="Amazon Ember Light" charset="0"/>
                  <a:cs typeface="Amazon Ember Light" charset="0"/>
                </a:rPr>
                <a:t>AWS</a:t>
              </a:r>
              <a:br>
                <a:rPr lang="en-US" sz="2000" dirty="0">
                  <a:ea typeface="Amazon Ember Light" charset="0"/>
                  <a:cs typeface="Amazon Ember Light" charset="0"/>
                </a:rPr>
              </a:br>
              <a:r>
                <a:rPr lang="en-US" sz="2000" dirty="0">
                  <a:ea typeface="Amazon Ember Light" charset="0"/>
                  <a:cs typeface="Amazon Ember Light" charset="0"/>
                </a:rPr>
                <a:t>Management</a:t>
              </a:r>
            </a:p>
            <a:p>
              <a:r>
                <a:rPr lang="en-US" sz="2000" dirty="0">
                  <a:ea typeface="Amazon Ember Light" charset="0"/>
                  <a:cs typeface="Amazon Ember Light" charset="0"/>
                </a:rPr>
                <a:t>Console</a:t>
              </a:r>
            </a:p>
          </p:txBody>
        </p:sp>
        <p:sp>
          <p:nvSpPr>
            <p:cNvPr id="40" name="TextBox 39"/>
            <p:cNvSpPr txBox="1"/>
            <p:nvPr/>
          </p:nvSpPr>
          <p:spPr>
            <a:xfrm>
              <a:off x="-9842" y="1762309"/>
              <a:ext cx="1260601" cy="45504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Client Application</a:t>
              </a:r>
            </a:p>
            <a:p>
              <a:endParaRPr lang="en-US" sz="1400" dirty="0">
                <a:solidFill>
                  <a:srgbClr val="000000"/>
                </a:solidFill>
                <a:ea typeface="Amazon Ember Light" panose="020B0403020204020204" pitchFamily="34" charset="0"/>
                <a:cs typeface="Amazon Ember Light" panose="020B0403020204020204" pitchFamily="34" charset="0"/>
              </a:endParaRPr>
            </a:p>
          </p:txBody>
        </p:sp>
        <p:cxnSp>
          <p:nvCxnSpPr>
            <p:cNvPr id="51" name="Straight Arrow Connector 50"/>
            <p:cNvCxnSpPr/>
            <p:nvPr/>
          </p:nvCxnSpPr>
          <p:spPr>
            <a:xfrm>
              <a:off x="801133" y="1532216"/>
              <a:ext cx="5670345"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3" idx="0"/>
            </p:cNvCxnSpPr>
            <p:nvPr/>
          </p:nvCxnSpPr>
          <p:spPr>
            <a:xfrm>
              <a:off x="6471478" y="1532216"/>
              <a:ext cx="0" cy="1768924"/>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44" name="Graphic 39">
              <a:extLst>
                <a:ext uri="{FF2B5EF4-FFF2-40B4-BE49-F238E27FC236}">
                  <a16:creationId xmlns:a16="http://schemas.microsoft.com/office/drawing/2014/main" id="{6FA71975-EA2D-784E-8A28-738A17320E91}"/>
                </a:ext>
              </a:extLst>
            </p:cNvPr>
            <p:cNvPicPr>
              <a:picLocks noChangeAspect="1"/>
            </p:cNvPicPr>
            <p:nvPr/>
          </p:nvPicPr>
          <p:blipFill>
            <a:blip r:embed="rId6"/>
            <a:stretch>
              <a:fillRect/>
            </a:stretch>
          </p:blipFill>
          <p:spPr>
            <a:xfrm>
              <a:off x="391858" y="1272902"/>
              <a:ext cx="457200" cy="457200"/>
            </a:xfrm>
            <a:prstGeom prst="rect">
              <a:avLst/>
            </a:prstGeom>
          </p:spPr>
        </p:pic>
        <p:pic>
          <p:nvPicPr>
            <p:cNvPr id="45" name="Graphic 137" descr="Instances">
              <a:extLst>
                <a:ext uri="{FF2B5EF4-FFF2-40B4-BE49-F238E27FC236}">
                  <a16:creationId xmlns:a16="http://schemas.microsoft.com/office/drawing/2014/main" id="{5B22B109-5C82-FA40-91FB-DE791C44FEB8}"/>
                </a:ext>
              </a:extLst>
            </p:cNvPr>
            <p:cNvPicPr>
              <a:picLocks noChangeAspect="1"/>
            </p:cNvPicPr>
            <p:nvPr/>
          </p:nvPicPr>
          <p:blipFill>
            <a:blip r:embed="rId7"/>
            <a:stretch>
              <a:fillRect/>
            </a:stretch>
          </p:blipFill>
          <p:spPr>
            <a:xfrm>
              <a:off x="9234846" y="2130831"/>
              <a:ext cx="914400" cy="914400"/>
            </a:xfrm>
            <a:prstGeom prst="rect">
              <a:avLst/>
            </a:prstGeom>
          </p:spPr>
        </p:pic>
        <p:pic>
          <p:nvPicPr>
            <p:cNvPr id="46" name="Graphic 67" descr="S3 Bucket">
              <a:extLst>
                <a:ext uri="{FF2B5EF4-FFF2-40B4-BE49-F238E27FC236}">
                  <a16:creationId xmlns:a16="http://schemas.microsoft.com/office/drawing/2014/main" id="{D1B72367-A3A4-9A45-AFFE-4A9C19E7C494}"/>
                </a:ext>
              </a:extLst>
            </p:cNvPr>
            <p:cNvPicPr>
              <a:picLocks noChangeAspect="1"/>
            </p:cNvPicPr>
            <p:nvPr/>
          </p:nvPicPr>
          <p:blipFill>
            <a:blip r:embed="rId8"/>
            <a:stretch>
              <a:fillRect/>
            </a:stretch>
          </p:blipFill>
          <p:spPr>
            <a:xfrm>
              <a:off x="9234846" y="3729775"/>
              <a:ext cx="914400" cy="914400"/>
            </a:xfrm>
            <a:prstGeom prst="rect">
              <a:avLst/>
            </a:prstGeom>
          </p:spPr>
        </p:pic>
        <p:pic>
          <p:nvPicPr>
            <p:cNvPr id="47" name="Graphic 13" descr="Database">
              <a:extLst>
                <a:ext uri="{FF2B5EF4-FFF2-40B4-BE49-F238E27FC236}">
                  <a16:creationId xmlns:a16="http://schemas.microsoft.com/office/drawing/2014/main" id="{944DE95A-7C95-1E4F-98C7-C689278759EA}"/>
                </a:ext>
              </a:extLst>
            </p:cNvPr>
            <p:cNvPicPr>
              <a:picLocks noChangeAspect="1"/>
            </p:cNvPicPr>
            <p:nvPr/>
          </p:nvPicPr>
          <p:blipFill>
            <a:blip r:embed="rId9"/>
            <a:stretch>
              <a:fillRect/>
            </a:stretch>
          </p:blipFill>
          <p:spPr>
            <a:xfrm>
              <a:off x="9234846" y="5268031"/>
              <a:ext cx="914400" cy="914400"/>
            </a:xfrm>
            <a:prstGeom prst="rect">
              <a:avLst/>
            </a:prstGeom>
          </p:spPr>
        </p:pic>
        <p:cxnSp>
          <p:nvCxnSpPr>
            <p:cNvPr id="61" name="Straight Arrow Connector 60"/>
            <p:cNvCxnSpPr>
              <a:cxnSpLocks/>
              <a:stCxn id="43" idx="3"/>
            </p:cNvCxnSpPr>
            <p:nvPr/>
          </p:nvCxnSpPr>
          <p:spPr>
            <a:xfrm>
              <a:off x="7591618" y="4164105"/>
              <a:ext cx="1617536" cy="0"/>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3" idx="3"/>
            </p:cNvCxnSpPr>
            <p:nvPr/>
          </p:nvCxnSpPr>
          <p:spPr>
            <a:xfrm flipV="1">
              <a:off x="7591618" y="2788087"/>
              <a:ext cx="1438082" cy="1376018"/>
            </a:xfrm>
            <a:prstGeom prst="bentConnector3">
              <a:avLst>
                <a:gd name="adj1" fmla="val 57267"/>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3" idx="3"/>
              <a:endCxn id="47" idx="1"/>
            </p:cNvCxnSpPr>
            <p:nvPr/>
          </p:nvCxnSpPr>
          <p:spPr>
            <a:xfrm>
              <a:off x="7591618" y="4164105"/>
              <a:ext cx="1643228" cy="1561126"/>
            </a:xfrm>
            <a:prstGeom prst="bentConnector3">
              <a:avLst>
                <a:gd name="adj1" fmla="val 50000"/>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223120" y="1138395"/>
              <a:ext cx="3256020" cy="400110"/>
            </a:xfrm>
            <a:prstGeom prst="rect">
              <a:avLst/>
            </a:prstGeom>
          </p:spPr>
          <p:txBody>
            <a:bodyPr wrap="none">
              <a:spAutoFit/>
            </a:bodyPr>
            <a:lstStyle/>
            <a:p>
              <a:r>
                <a:rPr lang="en-US" sz="2000" dirty="0">
                  <a:ea typeface="Amazon Ember Light" charset="0"/>
                  <a:cs typeface="Amazon Ember Light" charset="0"/>
                </a:rPr>
                <a:t>HTTP(S) Request/</a:t>
              </a:r>
              <a:r>
                <a:rPr lang="en-US" sz="2000" dirty="0">
                  <a:ea typeface="Amazon Ember Light" panose="020B0403020204020204" pitchFamily="34" charset="0"/>
                  <a:cs typeface="Amazon Ember Light" panose="020B0403020204020204" pitchFamily="34" charset="0"/>
                </a:rPr>
                <a:t>Respond</a:t>
              </a:r>
            </a:p>
          </p:txBody>
        </p:sp>
        <p:cxnSp>
          <p:nvCxnSpPr>
            <p:cNvPr id="57" name="Elbow Connector 56"/>
            <p:cNvCxnSpPr>
              <a:cxnSpLocks/>
              <a:stCxn id="26" idx="1"/>
              <a:endCxn id="28" idx="1"/>
            </p:cNvCxnSpPr>
            <p:nvPr/>
          </p:nvCxnSpPr>
          <p:spPr>
            <a:xfrm rot="10800000" flipH="1" flipV="1">
              <a:off x="2933902" y="2591118"/>
              <a:ext cx="48943" cy="3133680"/>
            </a:xfrm>
            <a:prstGeom prst="bentConnector3">
              <a:avLst>
                <a:gd name="adj1" fmla="val -467074"/>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2" name="Elbow Connector 61"/>
            <p:cNvCxnSpPr>
              <a:cxnSpLocks/>
              <a:stCxn id="28" idx="3"/>
              <a:endCxn id="43" idx="1"/>
            </p:cNvCxnSpPr>
            <p:nvPr/>
          </p:nvCxnSpPr>
          <p:spPr>
            <a:xfrm flipV="1">
              <a:off x="4683453" y="4164105"/>
              <a:ext cx="667885" cy="1560693"/>
            </a:xfrm>
            <a:prstGeom prst="bentConnector3">
              <a:avLst>
                <a:gd name="adj1" fmla="val 50000"/>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 name="Elbow Connector 21"/>
            <p:cNvCxnSpPr>
              <a:cxnSpLocks/>
              <a:stCxn id="40" idx="2"/>
            </p:cNvCxnSpPr>
            <p:nvPr/>
          </p:nvCxnSpPr>
          <p:spPr>
            <a:xfrm rot="16200000" flipH="1">
              <a:off x="674864" y="2162944"/>
              <a:ext cx="396138" cy="504948"/>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Elbow Connector 63"/>
            <p:cNvCxnSpPr>
              <a:cxnSpLocks/>
              <a:stCxn id="40" idx="2"/>
              <a:endCxn id="35" idx="1"/>
            </p:cNvCxnSpPr>
            <p:nvPr/>
          </p:nvCxnSpPr>
          <p:spPr>
            <a:xfrm rot="16200000" flipH="1">
              <a:off x="-956012" y="3793819"/>
              <a:ext cx="3578600" cy="425659"/>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471478" y="1567286"/>
              <a:ext cx="2249296" cy="1200329"/>
            </a:xfrm>
            <a:prstGeom prst="rect">
              <a:avLst/>
            </a:prstGeom>
          </p:spPr>
          <p:txBody>
            <a:bodyPr wrap="square">
              <a:spAutoFit/>
            </a:bodyPr>
            <a:lstStyle/>
            <a:p>
              <a:pPr marL="342900" indent="-342900">
                <a:buFontTx/>
                <a:buChar char="-"/>
              </a:pPr>
              <a:r>
                <a:rPr lang="en-US" dirty="0">
                  <a:solidFill>
                    <a:srgbClr val="000000"/>
                  </a:solidFill>
                  <a:ea typeface="Amazon Ember Light" charset="0"/>
                  <a:cs typeface="Amazon Ember Light" charset="0"/>
                </a:rPr>
                <a:t>HTTP</a:t>
              </a:r>
            </a:p>
            <a:p>
              <a:pPr marL="342900" indent="-342900">
                <a:buFontTx/>
                <a:buChar char="-"/>
              </a:pPr>
              <a:r>
                <a:rPr lang="en-US" dirty="0">
                  <a:solidFill>
                    <a:srgbClr val="000000"/>
                  </a:solidFill>
                  <a:ea typeface="Amazon Ember Light" charset="0"/>
                  <a:cs typeface="Amazon Ember Light" charset="0"/>
                </a:rPr>
                <a:t>SigV4</a:t>
              </a:r>
            </a:p>
            <a:p>
              <a:pPr marL="342900" indent="-342900">
                <a:buFontTx/>
                <a:buChar char="-"/>
              </a:pPr>
              <a:r>
                <a:rPr lang="en-US" dirty="0">
                  <a:solidFill>
                    <a:srgbClr val="000000"/>
                  </a:solidFill>
                  <a:ea typeface="Amazon Ember Light" charset="0"/>
                  <a:cs typeface="Amazon Ember Light" charset="0"/>
                </a:rPr>
                <a:t>IAM access key</a:t>
              </a:r>
            </a:p>
            <a:p>
              <a:r>
                <a:rPr lang="en-US" dirty="0">
                  <a:solidFill>
                    <a:srgbClr val="000000"/>
                  </a:solidFill>
                  <a:ea typeface="Amazon Ember Light" charset="0"/>
                  <a:cs typeface="Amazon Ember Light" charset="0"/>
                </a:rPr>
                <a:t>      (ID, secret)</a:t>
              </a:r>
            </a:p>
          </p:txBody>
        </p:sp>
      </p:grpSp>
    </p:spTree>
    <p:custDataLst>
      <p:tags r:id="rId1"/>
    </p:custDataLst>
    <p:extLst>
      <p:ext uri="{BB962C8B-B14F-4D97-AF65-F5344CB8AC3E}">
        <p14:creationId xmlns:p14="http://schemas.microsoft.com/office/powerpoint/2010/main" val="3702781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11</a:t>
            </a:fld>
            <a:endParaRPr lang="en-US" dirty="0"/>
          </a:p>
        </p:txBody>
      </p:sp>
      <p:sp>
        <p:nvSpPr>
          <p:cNvPr id="2" name="Title 1"/>
          <p:cNvSpPr>
            <a:spLocks noGrp="1"/>
          </p:cNvSpPr>
          <p:nvPr>
            <p:ph type="title"/>
          </p:nvPr>
        </p:nvSpPr>
        <p:spPr/>
        <p:txBody>
          <a:bodyPr/>
          <a:lstStyle/>
          <a:p>
            <a:r>
              <a:rPr lang="en-US" dirty="0"/>
              <a:t>Accessing AWS services (4 of 4)</a:t>
            </a:r>
          </a:p>
        </p:txBody>
      </p:sp>
      <p:grpSp>
        <p:nvGrpSpPr>
          <p:cNvPr id="5" name="AWSCLI" descr="AWS Command Line Interface is another way for clients to communicate with AWS services. ">
            <a:extLst>
              <a:ext uri="{FF2B5EF4-FFF2-40B4-BE49-F238E27FC236}">
                <a16:creationId xmlns:a16="http://schemas.microsoft.com/office/drawing/2014/main" id="{B3D6358D-18F8-4EFA-A061-A532CA6049FE}"/>
              </a:ext>
            </a:extLst>
          </p:cNvPr>
          <p:cNvGrpSpPr/>
          <p:nvPr/>
        </p:nvGrpSpPr>
        <p:grpSpPr>
          <a:xfrm>
            <a:off x="47458" y="1138395"/>
            <a:ext cx="12208347" cy="5210060"/>
            <a:chOff x="47458" y="1138395"/>
            <a:chExt cx="12208347" cy="5210060"/>
          </a:xfrm>
        </p:grpSpPr>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3903" y="1655153"/>
              <a:ext cx="1772630" cy="1871929"/>
            </a:xfrm>
            <a:prstGeom prst="rect">
              <a:avLst/>
            </a:prstGeom>
            <a:ln>
              <a:noFill/>
            </a:ln>
            <a:effectLst/>
          </p:spPr>
        </p:pic>
        <p:grpSp>
          <p:nvGrpSpPr>
            <p:cNvPr id="6" name="Group 5"/>
            <p:cNvGrpSpPr/>
            <p:nvPr/>
          </p:nvGrpSpPr>
          <p:grpSpPr>
            <a:xfrm>
              <a:off x="5351338" y="3301140"/>
              <a:ext cx="2240280" cy="1725930"/>
              <a:chOff x="5351338" y="2921312"/>
              <a:chExt cx="2240280" cy="1725930"/>
            </a:xfrm>
          </p:grpSpPr>
          <p:sp>
            <p:nvSpPr>
              <p:cNvPr id="43" name="Rounded Rectangle 42"/>
              <p:cNvSpPr/>
              <p:nvPr/>
            </p:nvSpPr>
            <p:spPr>
              <a:xfrm>
                <a:off x="5351338" y="2921312"/>
                <a:ext cx="2240280" cy="1725930"/>
              </a:xfrm>
              <a:prstGeom prst="roundRect">
                <a:avLst>
                  <a:gd name="adj" fmla="val 0"/>
                </a:avLst>
              </a:prstGeom>
              <a:noFill/>
              <a:ln w="28575">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tx1"/>
                  </a:solidFill>
                </a:endParaRPr>
              </a:p>
            </p:txBody>
          </p:sp>
          <p:sp>
            <p:nvSpPr>
              <p:cNvPr id="9" name="Rectangle 8"/>
              <p:cNvSpPr/>
              <p:nvPr/>
            </p:nvSpPr>
            <p:spPr>
              <a:xfrm>
                <a:off x="5492108" y="3568833"/>
                <a:ext cx="2020105" cy="430887"/>
              </a:xfrm>
              <a:prstGeom prst="rect">
                <a:avLst/>
              </a:prstGeom>
            </p:spPr>
            <p:txBody>
              <a:bodyPr wrap="none">
                <a:spAutoFit/>
              </a:bodyPr>
              <a:lstStyle/>
              <a:p>
                <a:r>
                  <a:rPr lang="en-US" sz="2200" dirty="0">
                    <a:solidFill>
                      <a:srgbClr val="000000"/>
                    </a:solidFill>
                    <a:ea typeface="Amazon Ember Light" charset="0"/>
                    <a:cs typeface="Amazon Ember Light" charset="0"/>
                  </a:rPr>
                  <a:t>AWS REST API</a:t>
                </a:r>
              </a:p>
            </p:txBody>
          </p:sp>
        </p:grpSp>
        <p:sp>
          <p:nvSpPr>
            <p:cNvPr id="14" name="Rectangle 13"/>
            <p:cNvSpPr/>
            <p:nvPr/>
          </p:nvSpPr>
          <p:spPr>
            <a:xfrm>
              <a:off x="10230892" y="2387976"/>
              <a:ext cx="1846980" cy="400110"/>
            </a:xfrm>
            <a:prstGeom prst="rect">
              <a:avLst/>
            </a:prstGeom>
          </p:spPr>
          <p:txBody>
            <a:bodyPr wrap="none">
              <a:spAutoFit/>
            </a:bodyPr>
            <a:lstStyle/>
            <a:p>
              <a:r>
                <a:rPr lang="en-US" sz="2000" dirty="0">
                  <a:ea typeface="Amazon Ember Light" charset="0"/>
                  <a:cs typeface="Amazon Ember Light" charset="0"/>
                </a:rPr>
                <a:t>Run </a:t>
              </a:r>
              <a:r>
                <a:rPr lang="en-US" sz="2000" dirty="0">
                  <a:solidFill>
                    <a:srgbClr val="000000"/>
                  </a:solidFill>
                  <a:ea typeface="Amazon Ember Light" charset="0"/>
                  <a:cs typeface="Amazon Ember Light" charset="0"/>
                </a:rPr>
                <a:t>instances.</a:t>
              </a:r>
            </a:p>
          </p:txBody>
        </p:sp>
        <p:sp>
          <p:nvSpPr>
            <p:cNvPr id="15" name="Rectangle 14"/>
            <p:cNvSpPr/>
            <p:nvPr/>
          </p:nvSpPr>
          <p:spPr>
            <a:xfrm>
              <a:off x="10230892" y="3679144"/>
              <a:ext cx="2024913" cy="1015663"/>
            </a:xfrm>
            <a:prstGeom prst="rect">
              <a:avLst/>
            </a:prstGeom>
          </p:spPr>
          <p:txBody>
            <a:bodyPr wrap="none">
              <a:spAutoFit/>
            </a:bodyPr>
            <a:lstStyle/>
            <a:p>
              <a:r>
                <a:rPr lang="en-US" sz="2000" dirty="0">
                  <a:ea typeface="Amazon Ember Light" charset="0"/>
                  <a:cs typeface="Amazon Ember Light" charset="0"/>
                </a:rPr>
                <a:t>Upload files </a:t>
              </a:r>
            </a:p>
            <a:p>
              <a:r>
                <a:rPr lang="en-US" sz="2000" dirty="0">
                  <a:solidFill>
                    <a:srgbClr val="000000"/>
                  </a:solidFill>
                  <a:ea typeface="Amazon Ember Light" charset="0"/>
                  <a:cs typeface="Amazon Ember Light" charset="0"/>
                </a:rPr>
                <a:t>to</a:t>
              </a:r>
              <a:r>
                <a:rPr lang="en-US" sz="2000" dirty="0">
                  <a:ea typeface="Amazon Ember Light" charset="0"/>
                  <a:cs typeface="Amazon Ember Light" charset="0"/>
                </a:rPr>
                <a:t> Amazon S3/</a:t>
              </a:r>
            </a:p>
            <a:p>
              <a:r>
                <a:rPr lang="en-US" sz="2000" dirty="0">
                  <a:solidFill>
                    <a:srgbClr val="000000"/>
                  </a:solidFill>
                  <a:ea typeface="Amazon Ember Light" charset="0"/>
                  <a:cs typeface="Amazon Ember Light" charset="0"/>
                </a:rPr>
                <a:t>create</a:t>
              </a:r>
              <a:r>
                <a:rPr lang="en-US" sz="2000" dirty="0">
                  <a:ea typeface="Amazon Ember Light" charset="0"/>
                  <a:cs typeface="Amazon Ember Light" charset="0"/>
                </a:rPr>
                <a:t> a bucket.</a:t>
              </a:r>
            </a:p>
          </p:txBody>
        </p:sp>
        <p:sp>
          <p:nvSpPr>
            <p:cNvPr id="16" name="Rectangle 15"/>
            <p:cNvSpPr/>
            <p:nvPr/>
          </p:nvSpPr>
          <p:spPr>
            <a:xfrm>
              <a:off x="10230892" y="5217400"/>
              <a:ext cx="1457450" cy="1015663"/>
            </a:xfrm>
            <a:prstGeom prst="rect">
              <a:avLst/>
            </a:prstGeom>
          </p:spPr>
          <p:txBody>
            <a:bodyPr wrap="none">
              <a:spAutoFit/>
            </a:bodyPr>
            <a:lstStyle/>
            <a:p>
              <a:r>
                <a:rPr lang="en-US" sz="2000" dirty="0">
                  <a:ea typeface="Amazon Ember Light" charset="0"/>
                  <a:cs typeface="Amazon Ember Light" charset="0"/>
                </a:rPr>
                <a:t>Update an </a:t>
              </a:r>
              <a:br>
                <a:rPr lang="en-US" sz="2000" dirty="0">
                  <a:ea typeface="Amazon Ember Light" charset="0"/>
                  <a:cs typeface="Amazon Ember Light" charset="0"/>
                </a:rPr>
              </a:br>
              <a:r>
                <a:rPr lang="en-US" sz="2000" dirty="0">
                  <a:ea typeface="Amazon Ember Light" charset="0"/>
                  <a:cs typeface="Amazon Ember Light" charset="0"/>
                </a:rPr>
                <a:t>item in </a:t>
              </a:r>
              <a:r>
                <a:rPr lang="en-US" sz="2000" dirty="0">
                  <a:solidFill>
                    <a:srgbClr val="000000"/>
                  </a:solidFill>
                  <a:ea typeface="Amazon Ember Light" charset="0"/>
                  <a:cs typeface="Amazon Ember Light" charset="0"/>
                </a:rPr>
                <a:t>a</a:t>
              </a:r>
            </a:p>
            <a:p>
              <a:r>
                <a:rPr lang="en-US" sz="2000" dirty="0">
                  <a:solidFill>
                    <a:srgbClr val="000000"/>
                  </a:solidFill>
                  <a:ea typeface="Amazon Ember Light" charset="0"/>
                  <a:cs typeface="Amazon Ember Light" charset="0"/>
                </a:rPr>
                <a:t>database.</a:t>
              </a:r>
            </a:p>
          </p:txBody>
        </p:sp>
        <p:pic>
          <p:nvPicPr>
            <p:cNvPr id="27" name="Picture 2" descr="http://docs.aws.amazon.com/storagegateway/latest/userguide/images/ResetDHCP.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2846" y="3443055"/>
              <a:ext cx="1700606" cy="1154657"/>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28" name="Picture 4" descr="https://media.amazonwebservices.com/blog/aws_php_sdk_doc_brows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82846" y="5101140"/>
              <a:ext cx="1700607" cy="1247315"/>
            </a:xfrm>
            <a:prstGeom prst="rect">
              <a:avLst/>
            </a:prstGeom>
            <a:noFill/>
            <a:ln>
              <a:solidFill>
                <a:schemeClr val="tx1"/>
              </a:solidFill>
            </a:ln>
            <a:effectLst/>
            <a:extLst>
              <a:ext uri="{909E8E84-426E-40DD-AFC4-6F175D3DCCD1}">
                <a14:hiddenFill xmlns:a14="http://schemas.microsoft.com/office/drawing/2010/main">
                  <a:solidFill>
                    <a:srgbClr val="FFFFFF"/>
                  </a:solidFill>
                </a14:hiddenFill>
              </a:ext>
            </a:extLst>
          </p:spPr>
        </p:pic>
        <p:sp>
          <p:nvSpPr>
            <p:cNvPr id="35" name="Rectangle 34"/>
            <p:cNvSpPr/>
            <p:nvPr/>
          </p:nvSpPr>
          <p:spPr>
            <a:xfrm>
              <a:off x="1046118" y="5595894"/>
              <a:ext cx="776175" cy="400110"/>
            </a:xfrm>
            <a:prstGeom prst="rect">
              <a:avLst/>
            </a:prstGeom>
          </p:spPr>
          <p:txBody>
            <a:bodyPr wrap="none">
              <a:spAutoFit/>
            </a:bodyPr>
            <a:lstStyle/>
            <a:p>
              <a:r>
                <a:rPr lang="en-US" sz="2000" dirty="0">
                  <a:ea typeface="Amazon Ember Light" charset="0"/>
                  <a:cs typeface="Amazon Ember Light" charset="0"/>
                </a:rPr>
                <a:t>SDKs</a:t>
              </a:r>
            </a:p>
          </p:txBody>
        </p:sp>
        <p:sp>
          <p:nvSpPr>
            <p:cNvPr id="36" name="Rectangle 35"/>
            <p:cNvSpPr/>
            <p:nvPr/>
          </p:nvSpPr>
          <p:spPr>
            <a:xfrm>
              <a:off x="1046118" y="3883392"/>
              <a:ext cx="1162498" cy="400110"/>
            </a:xfrm>
            <a:prstGeom prst="rect">
              <a:avLst/>
            </a:prstGeom>
          </p:spPr>
          <p:txBody>
            <a:bodyPr wrap="none">
              <a:spAutoFit/>
            </a:bodyPr>
            <a:lstStyle/>
            <a:p>
              <a:r>
                <a:rPr lang="en-US" sz="2000" dirty="0">
                  <a:solidFill>
                    <a:srgbClr val="000000"/>
                  </a:solidFill>
                  <a:ea typeface="Amazon Ember Light" charset="0"/>
                  <a:cs typeface="Amazon Ember Light" charset="0"/>
                </a:rPr>
                <a:t>AWS CLI</a:t>
              </a:r>
            </a:p>
          </p:txBody>
        </p:sp>
        <p:sp>
          <p:nvSpPr>
            <p:cNvPr id="37" name="Rectangle 36"/>
            <p:cNvSpPr/>
            <p:nvPr/>
          </p:nvSpPr>
          <p:spPr>
            <a:xfrm>
              <a:off x="1046118" y="2146081"/>
              <a:ext cx="1718740" cy="1015663"/>
            </a:xfrm>
            <a:prstGeom prst="rect">
              <a:avLst/>
            </a:prstGeom>
          </p:spPr>
          <p:txBody>
            <a:bodyPr wrap="none">
              <a:spAutoFit/>
            </a:bodyPr>
            <a:lstStyle/>
            <a:p>
              <a:r>
                <a:rPr lang="en-US" sz="2000" dirty="0">
                  <a:ea typeface="Amazon Ember Light" charset="0"/>
                  <a:cs typeface="Amazon Ember Light" charset="0"/>
                </a:rPr>
                <a:t>AWS</a:t>
              </a:r>
              <a:br>
                <a:rPr lang="en-US" sz="2000" dirty="0">
                  <a:ea typeface="Amazon Ember Light" charset="0"/>
                  <a:cs typeface="Amazon Ember Light" charset="0"/>
                </a:rPr>
              </a:br>
              <a:r>
                <a:rPr lang="en-US" sz="2000" dirty="0">
                  <a:ea typeface="Amazon Ember Light" charset="0"/>
                  <a:cs typeface="Amazon Ember Light" charset="0"/>
                </a:rPr>
                <a:t>Management</a:t>
              </a:r>
            </a:p>
            <a:p>
              <a:r>
                <a:rPr lang="en-US" sz="2000" dirty="0">
                  <a:ea typeface="Amazon Ember Light" charset="0"/>
                  <a:cs typeface="Amazon Ember Light" charset="0"/>
                </a:rPr>
                <a:t>Console</a:t>
              </a:r>
            </a:p>
          </p:txBody>
        </p:sp>
        <p:cxnSp>
          <p:nvCxnSpPr>
            <p:cNvPr id="32" name="Straight Arrow Connector 31"/>
            <p:cNvCxnSpPr/>
            <p:nvPr/>
          </p:nvCxnSpPr>
          <p:spPr>
            <a:xfrm>
              <a:off x="3820218" y="4607554"/>
              <a:ext cx="0" cy="478187"/>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7458" y="1762309"/>
              <a:ext cx="1146001" cy="45504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Client Application</a:t>
              </a:r>
            </a:p>
            <a:p>
              <a:endParaRPr lang="en-US" sz="1400" dirty="0">
                <a:solidFill>
                  <a:srgbClr val="000000"/>
                </a:solidFill>
                <a:ea typeface="Amazon Ember Light" panose="020B0403020204020204" pitchFamily="34" charset="0"/>
                <a:cs typeface="Amazon Ember Light" panose="020B0403020204020204" pitchFamily="34" charset="0"/>
              </a:endParaRPr>
            </a:p>
          </p:txBody>
        </p:sp>
        <p:cxnSp>
          <p:nvCxnSpPr>
            <p:cNvPr id="51" name="Straight Arrow Connector 50"/>
            <p:cNvCxnSpPr/>
            <p:nvPr/>
          </p:nvCxnSpPr>
          <p:spPr>
            <a:xfrm>
              <a:off x="801133" y="1532216"/>
              <a:ext cx="5670345"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3" idx="0"/>
            </p:cNvCxnSpPr>
            <p:nvPr/>
          </p:nvCxnSpPr>
          <p:spPr>
            <a:xfrm>
              <a:off x="6471478" y="1532216"/>
              <a:ext cx="0" cy="1768924"/>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44" name="Graphic 39">
              <a:extLst>
                <a:ext uri="{FF2B5EF4-FFF2-40B4-BE49-F238E27FC236}">
                  <a16:creationId xmlns:a16="http://schemas.microsoft.com/office/drawing/2014/main" id="{6FA71975-EA2D-784E-8A28-738A17320E91}"/>
                </a:ext>
              </a:extLst>
            </p:cNvPr>
            <p:cNvPicPr>
              <a:picLocks noChangeAspect="1"/>
            </p:cNvPicPr>
            <p:nvPr/>
          </p:nvPicPr>
          <p:blipFill>
            <a:blip r:embed="rId7"/>
            <a:stretch>
              <a:fillRect/>
            </a:stretch>
          </p:blipFill>
          <p:spPr>
            <a:xfrm>
              <a:off x="391858" y="1272902"/>
              <a:ext cx="457200" cy="457200"/>
            </a:xfrm>
            <a:prstGeom prst="rect">
              <a:avLst/>
            </a:prstGeom>
          </p:spPr>
        </p:pic>
        <p:pic>
          <p:nvPicPr>
            <p:cNvPr id="45" name="Graphic 137" descr="Instances">
              <a:extLst>
                <a:ext uri="{FF2B5EF4-FFF2-40B4-BE49-F238E27FC236}">
                  <a16:creationId xmlns:a16="http://schemas.microsoft.com/office/drawing/2014/main" id="{5B22B109-5C82-FA40-91FB-DE791C44FEB8}"/>
                </a:ext>
              </a:extLst>
            </p:cNvPr>
            <p:cNvPicPr>
              <a:picLocks noChangeAspect="1"/>
            </p:cNvPicPr>
            <p:nvPr/>
          </p:nvPicPr>
          <p:blipFill>
            <a:blip r:embed="rId8"/>
            <a:stretch>
              <a:fillRect/>
            </a:stretch>
          </p:blipFill>
          <p:spPr>
            <a:xfrm>
              <a:off x="9234846" y="2130831"/>
              <a:ext cx="914400" cy="914400"/>
            </a:xfrm>
            <a:prstGeom prst="rect">
              <a:avLst/>
            </a:prstGeom>
          </p:spPr>
        </p:pic>
        <p:pic>
          <p:nvPicPr>
            <p:cNvPr id="46" name="Graphic 67" descr="S3 Bucket">
              <a:extLst>
                <a:ext uri="{FF2B5EF4-FFF2-40B4-BE49-F238E27FC236}">
                  <a16:creationId xmlns:a16="http://schemas.microsoft.com/office/drawing/2014/main" id="{D1B72367-A3A4-9A45-AFFE-4A9C19E7C494}"/>
                </a:ext>
              </a:extLst>
            </p:cNvPr>
            <p:cNvPicPr>
              <a:picLocks noChangeAspect="1"/>
            </p:cNvPicPr>
            <p:nvPr/>
          </p:nvPicPr>
          <p:blipFill>
            <a:blip r:embed="rId9"/>
            <a:stretch>
              <a:fillRect/>
            </a:stretch>
          </p:blipFill>
          <p:spPr>
            <a:xfrm>
              <a:off x="9234846" y="3729775"/>
              <a:ext cx="914400" cy="914400"/>
            </a:xfrm>
            <a:prstGeom prst="rect">
              <a:avLst/>
            </a:prstGeom>
          </p:spPr>
        </p:pic>
        <p:pic>
          <p:nvPicPr>
            <p:cNvPr id="47" name="Graphic 13" descr="Database">
              <a:extLst>
                <a:ext uri="{FF2B5EF4-FFF2-40B4-BE49-F238E27FC236}">
                  <a16:creationId xmlns:a16="http://schemas.microsoft.com/office/drawing/2014/main" id="{944DE95A-7C95-1E4F-98C7-C689278759EA}"/>
                </a:ext>
              </a:extLst>
            </p:cNvPr>
            <p:cNvPicPr>
              <a:picLocks noChangeAspect="1"/>
            </p:cNvPicPr>
            <p:nvPr/>
          </p:nvPicPr>
          <p:blipFill>
            <a:blip r:embed="rId10"/>
            <a:stretch>
              <a:fillRect/>
            </a:stretch>
          </p:blipFill>
          <p:spPr>
            <a:xfrm>
              <a:off x="9234846" y="5268031"/>
              <a:ext cx="914400" cy="914400"/>
            </a:xfrm>
            <a:prstGeom prst="rect">
              <a:avLst/>
            </a:prstGeom>
          </p:spPr>
        </p:pic>
        <p:cxnSp>
          <p:nvCxnSpPr>
            <p:cNvPr id="61" name="Straight Arrow Connector 60"/>
            <p:cNvCxnSpPr>
              <a:cxnSpLocks/>
              <a:stCxn id="43" idx="3"/>
            </p:cNvCxnSpPr>
            <p:nvPr/>
          </p:nvCxnSpPr>
          <p:spPr>
            <a:xfrm>
              <a:off x="7591618" y="4164105"/>
              <a:ext cx="1617536" cy="0"/>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3" idx="3"/>
            </p:cNvCxnSpPr>
            <p:nvPr/>
          </p:nvCxnSpPr>
          <p:spPr>
            <a:xfrm flipV="1">
              <a:off x="7591618" y="2788087"/>
              <a:ext cx="1438082" cy="1376018"/>
            </a:xfrm>
            <a:prstGeom prst="bentConnector3">
              <a:avLst>
                <a:gd name="adj1" fmla="val 57267"/>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3" idx="3"/>
              <a:endCxn id="47" idx="1"/>
            </p:cNvCxnSpPr>
            <p:nvPr/>
          </p:nvCxnSpPr>
          <p:spPr>
            <a:xfrm>
              <a:off x="7591618" y="4164105"/>
              <a:ext cx="1643228" cy="1561126"/>
            </a:xfrm>
            <a:prstGeom prst="bentConnector3">
              <a:avLst>
                <a:gd name="adj1" fmla="val 50000"/>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223120" y="1138395"/>
              <a:ext cx="3256020" cy="400110"/>
            </a:xfrm>
            <a:prstGeom prst="rect">
              <a:avLst/>
            </a:prstGeom>
          </p:spPr>
          <p:txBody>
            <a:bodyPr wrap="none">
              <a:spAutoFit/>
            </a:bodyPr>
            <a:lstStyle/>
            <a:p>
              <a:r>
                <a:rPr lang="en-US" sz="2000" dirty="0">
                  <a:ea typeface="Amazon Ember Light" charset="0"/>
                  <a:cs typeface="Amazon Ember Light" charset="0"/>
                </a:rPr>
                <a:t>HTTP(S) Request/</a:t>
              </a:r>
              <a:r>
                <a:rPr lang="en-US" sz="2000" dirty="0">
                  <a:ea typeface="Amazon Ember Light" panose="020B0403020204020204" pitchFamily="34" charset="0"/>
                  <a:cs typeface="Amazon Ember Light" panose="020B0403020204020204" pitchFamily="34" charset="0"/>
                </a:rPr>
                <a:t>Respond</a:t>
              </a:r>
            </a:p>
          </p:txBody>
        </p:sp>
        <p:cxnSp>
          <p:nvCxnSpPr>
            <p:cNvPr id="57" name="Elbow Connector 56"/>
            <p:cNvCxnSpPr>
              <a:cxnSpLocks/>
              <a:stCxn id="26" idx="1"/>
              <a:endCxn id="28" idx="1"/>
            </p:cNvCxnSpPr>
            <p:nvPr/>
          </p:nvCxnSpPr>
          <p:spPr>
            <a:xfrm rot="10800000" flipH="1" flipV="1">
              <a:off x="2933902" y="2591118"/>
              <a:ext cx="48943" cy="3133680"/>
            </a:xfrm>
            <a:prstGeom prst="bentConnector3">
              <a:avLst>
                <a:gd name="adj1" fmla="val -467074"/>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2" name="Elbow Connector 61"/>
            <p:cNvCxnSpPr>
              <a:cxnSpLocks/>
              <a:stCxn id="28" idx="3"/>
              <a:endCxn id="43" idx="1"/>
            </p:cNvCxnSpPr>
            <p:nvPr/>
          </p:nvCxnSpPr>
          <p:spPr>
            <a:xfrm flipV="1">
              <a:off x="4683453" y="4164105"/>
              <a:ext cx="667885" cy="1560693"/>
            </a:xfrm>
            <a:prstGeom prst="bentConnector3">
              <a:avLst>
                <a:gd name="adj1" fmla="val 50000"/>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 name="Elbow Connector 21"/>
            <p:cNvCxnSpPr>
              <a:cxnSpLocks/>
              <a:stCxn id="40" idx="2"/>
            </p:cNvCxnSpPr>
            <p:nvPr/>
          </p:nvCxnSpPr>
          <p:spPr>
            <a:xfrm rot="16200000" flipH="1">
              <a:off x="674864" y="2162944"/>
              <a:ext cx="396138" cy="504948"/>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Elbow Connector 62"/>
            <p:cNvCxnSpPr>
              <a:cxnSpLocks/>
              <a:stCxn id="40" idx="2"/>
              <a:endCxn id="36" idx="1"/>
            </p:cNvCxnSpPr>
            <p:nvPr/>
          </p:nvCxnSpPr>
          <p:spPr>
            <a:xfrm rot="16200000" flipH="1">
              <a:off x="-99761" y="2937568"/>
              <a:ext cx="1866098" cy="425659"/>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Elbow Connector 63"/>
            <p:cNvCxnSpPr>
              <a:cxnSpLocks/>
              <a:stCxn id="40" idx="2"/>
              <a:endCxn id="35" idx="1"/>
            </p:cNvCxnSpPr>
            <p:nvPr/>
          </p:nvCxnSpPr>
          <p:spPr>
            <a:xfrm rot="16200000" flipH="1">
              <a:off x="-956012" y="3793819"/>
              <a:ext cx="3578600" cy="425659"/>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471478" y="1567286"/>
              <a:ext cx="2249296" cy="1200329"/>
            </a:xfrm>
            <a:prstGeom prst="rect">
              <a:avLst/>
            </a:prstGeom>
          </p:spPr>
          <p:txBody>
            <a:bodyPr wrap="square">
              <a:spAutoFit/>
            </a:bodyPr>
            <a:lstStyle/>
            <a:p>
              <a:pPr marL="342900" indent="-342900">
                <a:buFontTx/>
                <a:buChar char="-"/>
              </a:pPr>
              <a:r>
                <a:rPr lang="en-US" dirty="0">
                  <a:solidFill>
                    <a:srgbClr val="000000"/>
                  </a:solidFill>
                  <a:ea typeface="Amazon Ember Light" charset="0"/>
                  <a:cs typeface="Amazon Ember Light" charset="0"/>
                </a:rPr>
                <a:t>HTTP</a:t>
              </a:r>
            </a:p>
            <a:p>
              <a:pPr marL="342900" indent="-342900">
                <a:buFontTx/>
                <a:buChar char="-"/>
              </a:pPr>
              <a:r>
                <a:rPr lang="en-US" dirty="0">
                  <a:solidFill>
                    <a:srgbClr val="000000"/>
                  </a:solidFill>
                  <a:ea typeface="Amazon Ember Light" charset="0"/>
                  <a:cs typeface="Amazon Ember Light" charset="0"/>
                </a:rPr>
                <a:t>SigV4</a:t>
              </a:r>
            </a:p>
            <a:p>
              <a:pPr marL="342900" indent="-342900">
                <a:buFontTx/>
                <a:buChar char="-"/>
              </a:pPr>
              <a:r>
                <a:rPr lang="en-US" dirty="0">
                  <a:solidFill>
                    <a:srgbClr val="000000"/>
                  </a:solidFill>
                  <a:ea typeface="Amazon Ember Light" charset="0"/>
                  <a:cs typeface="Amazon Ember Light" charset="0"/>
                </a:rPr>
                <a:t>IAM access key</a:t>
              </a:r>
            </a:p>
            <a:p>
              <a:r>
                <a:rPr lang="en-US" dirty="0">
                  <a:solidFill>
                    <a:srgbClr val="000000"/>
                  </a:solidFill>
                  <a:ea typeface="Amazon Ember Light" charset="0"/>
                  <a:cs typeface="Amazon Ember Light" charset="0"/>
                </a:rPr>
                <a:t>      (ID, secret)</a:t>
              </a:r>
            </a:p>
          </p:txBody>
        </p:sp>
      </p:grpSp>
    </p:spTree>
    <p:custDataLst>
      <p:tags r:id="rId1"/>
    </p:custDataLst>
    <p:extLst>
      <p:ext uri="{BB962C8B-B14F-4D97-AF65-F5344CB8AC3E}">
        <p14:creationId xmlns:p14="http://schemas.microsoft.com/office/powerpoint/2010/main" val="3108454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20"/>
          </p:nvPr>
        </p:nvSpPr>
        <p:spPr/>
        <p:txBody>
          <a:bodyPr/>
          <a:lstStyle/>
          <a:p>
            <a:fld id="{989D9560-4C13-4692-9687-98ECDD2D9552}" type="slidenum">
              <a:rPr lang="en-US" smtClean="0"/>
              <a:t>12</a:t>
            </a:fld>
            <a:endParaRPr lang="en-US" dirty="0"/>
          </a:p>
        </p:txBody>
      </p:sp>
      <p:sp>
        <p:nvSpPr>
          <p:cNvPr id="2" name="Title 1"/>
          <p:cNvSpPr>
            <a:spLocks noGrp="1"/>
          </p:cNvSpPr>
          <p:nvPr>
            <p:ph type="title"/>
          </p:nvPr>
        </p:nvSpPr>
        <p:spPr/>
        <p:txBody>
          <a:bodyPr>
            <a:normAutofit/>
          </a:bodyPr>
          <a:lstStyle/>
          <a:p>
            <a:r>
              <a:rPr lang="en-US" dirty="0"/>
              <a:t>What you can do using SDKs and service APIs</a:t>
            </a:r>
          </a:p>
        </p:txBody>
      </p:sp>
      <p:grpSp>
        <p:nvGrpSpPr>
          <p:cNvPr id="3" name="ArchitectureHighlights" descr="Architecture highlighting that multiple services and settings are used to build the pollynotes application.">
            <a:extLst>
              <a:ext uri="{FF2B5EF4-FFF2-40B4-BE49-F238E27FC236}">
                <a16:creationId xmlns:a16="http://schemas.microsoft.com/office/drawing/2014/main" id="{0B8CB350-C6F8-4072-B5C3-43888813759D}"/>
              </a:ext>
            </a:extLst>
          </p:cNvPr>
          <p:cNvGrpSpPr/>
          <p:nvPr/>
        </p:nvGrpSpPr>
        <p:grpSpPr>
          <a:xfrm>
            <a:off x="100828" y="992446"/>
            <a:ext cx="12004595" cy="5316325"/>
            <a:chOff x="100828" y="992446"/>
            <a:chExt cx="12004595" cy="5316325"/>
          </a:xfrm>
        </p:grpSpPr>
        <p:cxnSp>
          <p:nvCxnSpPr>
            <p:cNvPr id="170" name="Straight Arrow Connector 169">
              <a:extLst>
                <a:ext uri="{FF2B5EF4-FFF2-40B4-BE49-F238E27FC236}">
                  <a16:creationId xmlns:a16="http://schemas.microsoft.com/office/drawing/2014/main" id="{B8E4CA0B-BE3C-4BE9-B361-23758E9B10F7}"/>
                </a:ext>
              </a:extLst>
            </p:cNvPr>
            <p:cNvCxnSpPr>
              <a:cxnSpLocks/>
            </p:cNvCxnSpPr>
            <p:nvPr/>
          </p:nvCxnSpPr>
          <p:spPr>
            <a:xfrm>
              <a:off x="1761982" y="3238907"/>
              <a:ext cx="2602773" cy="0"/>
            </a:xfrm>
            <a:prstGeom prst="straightConnector1">
              <a:avLst/>
            </a:prstGeom>
            <a:ln w="12700">
              <a:solidFill>
                <a:schemeClr val="tx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71" name="Elbow Connector 109">
              <a:extLst>
                <a:ext uri="{FF2B5EF4-FFF2-40B4-BE49-F238E27FC236}">
                  <a16:creationId xmlns:a16="http://schemas.microsoft.com/office/drawing/2014/main" id="{30C03B2A-6723-4B1E-9EB3-9D741196E676}"/>
                </a:ext>
              </a:extLst>
            </p:cNvPr>
            <p:cNvCxnSpPr>
              <a:cxnSpLocks/>
              <a:stCxn id="172" idx="0"/>
              <a:endCxn id="200" idx="0"/>
            </p:cNvCxnSpPr>
            <p:nvPr/>
          </p:nvCxnSpPr>
          <p:spPr>
            <a:xfrm rot="5400000" flipH="1" flipV="1">
              <a:off x="4009591" y="620108"/>
              <a:ext cx="14120" cy="4766278"/>
            </a:xfrm>
            <a:prstGeom prst="bentConnector3">
              <a:avLst>
                <a:gd name="adj1" fmla="val 6494972"/>
              </a:avLst>
            </a:prstGeom>
            <a:ln w="12700">
              <a:solidFill>
                <a:schemeClr val="tx2"/>
              </a:solidFill>
              <a:prstDash val="dash"/>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72" name="Graphic 22" descr="End user">
              <a:extLst>
                <a:ext uri="{FF2B5EF4-FFF2-40B4-BE49-F238E27FC236}">
                  <a16:creationId xmlns:a16="http://schemas.microsoft.com/office/drawing/2014/main" id="{B4CD81D1-9B40-5F42-95D0-DE45EF244305}"/>
                </a:ext>
              </a:extLst>
            </p:cNvPr>
            <p:cNvPicPr>
              <a:picLocks noChangeArrowheads="1"/>
            </p:cNvPicPr>
            <p:nvPr/>
          </p:nvPicPr>
          <p:blipFill>
            <a:blip r:embed="rId4">
              <a:extLst>
                <a:ext uri="{96DAC541-7B7A-43D3-8B79-37D633B846F1}">
                  <asvg:svgBlip xmlns:asvg="http://schemas.microsoft.com/office/drawing/2016/SVG/main" r:embed="rId5"/>
                </a:ext>
              </a:extLst>
            </a:blip>
            <a:srcRect/>
            <a:stretch/>
          </p:blipFill>
          <p:spPr bwMode="auto">
            <a:xfrm>
              <a:off x="1404912" y="301030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 name="TextBox 172" descr="Website hosting S3 Bucket">
              <a:extLst>
                <a:ext uri="{FF2B5EF4-FFF2-40B4-BE49-F238E27FC236}">
                  <a16:creationId xmlns:a16="http://schemas.microsoft.com/office/drawing/2014/main" id="{7B360DC5-63E7-4A18-9596-6B594754F812}"/>
                </a:ext>
              </a:extLst>
            </p:cNvPr>
            <p:cNvSpPr txBox="1"/>
            <p:nvPr/>
          </p:nvSpPr>
          <p:spPr>
            <a:xfrm>
              <a:off x="5052497" y="2791492"/>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sp>
          <p:nvSpPr>
            <p:cNvPr id="174" name="TextBox 173">
              <a:extLst>
                <a:ext uri="{FF2B5EF4-FFF2-40B4-BE49-F238E27FC236}">
                  <a16:creationId xmlns:a16="http://schemas.microsoft.com/office/drawing/2014/main" id="{BE1E8CA3-911E-42ED-8B43-A46414A38421}"/>
                </a:ext>
              </a:extLst>
            </p:cNvPr>
            <p:cNvSpPr txBox="1"/>
            <p:nvPr/>
          </p:nvSpPr>
          <p:spPr>
            <a:xfrm>
              <a:off x="5069389" y="4172616"/>
              <a:ext cx="955959" cy="471515"/>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Mp3 hosting</a:t>
              </a:r>
            </a:p>
          </p:txBody>
        </p:sp>
        <p:pic>
          <p:nvPicPr>
            <p:cNvPr id="175" name="Graphic 68">
              <a:extLst>
                <a:ext uri="{FF2B5EF4-FFF2-40B4-BE49-F238E27FC236}">
                  <a16:creationId xmlns:a16="http://schemas.microsoft.com/office/drawing/2014/main" id="{16DC68BD-63AC-4CC7-B711-6858AF6BC74D}"/>
                </a:ext>
              </a:extLst>
            </p:cNvPr>
            <p:cNvPicPr>
              <a:picLocks noChangeAspect="1"/>
            </p:cNvPicPr>
            <p:nvPr/>
          </p:nvPicPr>
          <p:blipFill>
            <a:blip r:embed="rId6"/>
            <a:stretch>
              <a:fillRect/>
            </a:stretch>
          </p:blipFill>
          <p:spPr>
            <a:xfrm>
              <a:off x="5332108" y="2257112"/>
              <a:ext cx="457200" cy="457200"/>
            </a:xfrm>
            <a:prstGeom prst="rect">
              <a:avLst/>
            </a:prstGeom>
          </p:spPr>
        </p:pic>
        <p:pic>
          <p:nvPicPr>
            <p:cNvPr id="176" name="Graphic 68" descr="Mp3 hosting Bucket">
              <a:extLst>
                <a:ext uri="{FF2B5EF4-FFF2-40B4-BE49-F238E27FC236}">
                  <a16:creationId xmlns:a16="http://schemas.microsoft.com/office/drawing/2014/main" id="{024E2B7F-114D-4BEC-8A69-94C31BD86F6B}"/>
                </a:ext>
              </a:extLst>
            </p:cNvPr>
            <p:cNvPicPr>
              <a:picLocks noChangeAspect="1"/>
            </p:cNvPicPr>
            <p:nvPr/>
          </p:nvPicPr>
          <p:blipFill>
            <a:blip r:embed="rId6"/>
            <a:stretch>
              <a:fillRect/>
            </a:stretch>
          </p:blipFill>
          <p:spPr>
            <a:xfrm>
              <a:off x="5332108" y="3727413"/>
              <a:ext cx="457200" cy="457200"/>
            </a:xfrm>
            <a:prstGeom prst="rect">
              <a:avLst/>
            </a:prstGeom>
          </p:spPr>
        </p:pic>
        <p:sp>
          <p:nvSpPr>
            <p:cNvPr id="177" name="TextBox 176">
              <a:extLst>
                <a:ext uri="{FF2B5EF4-FFF2-40B4-BE49-F238E27FC236}">
                  <a16:creationId xmlns:a16="http://schemas.microsoft.com/office/drawing/2014/main" id="{68823FF8-34DA-49E3-A208-3482D4B48355}"/>
                </a:ext>
              </a:extLst>
            </p:cNvPr>
            <p:cNvSpPr txBox="1"/>
            <p:nvPr/>
          </p:nvSpPr>
          <p:spPr>
            <a:xfrm>
              <a:off x="2994403" y="1820512"/>
              <a:ext cx="1991223" cy="310987"/>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Application API calls</a:t>
              </a:r>
            </a:p>
          </p:txBody>
        </p:sp>
        <p:cxnSp>
          <p:nvCxnSpPr>
            <p:cNvPr id="178" name="Elbow Connector 58">
              <a:extLst>
                <a:ext uri="{FF2B5EF4-FFF2-40B4-BE49-F238E27FC236}">
                  <a16:creationId xmlns:a16="http://schemas.microsoft.com/office/drawing/2014/main" id="{87C07C63-3C20-45CA-9122-3B407BC04865}"/>
                </a:ext>
              </a:extLst>
            </p:cNvPr>
            <p:cNvCxnSpPr>
              <a:cxnSpLocks/>
              <a:stCxn id="195" idx="1"/>
              <a:endCxn id="200" idx="3"/>
            </p:cNvCxnSpPr>
            <p:nvPr/>
          </p:nvCxnSpPr>
          <p:spPr>
            <a:xfrm rot="10800000">
              <a:off x="6628390" y="3224787"/>
              <a:ext cx="899074" cy="731226"/>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79" name="Elbow Connector 178">
              <a:extLst>
                <a:ext uri="{FF2B5EF4-FFF2-40B4-BE49-F238E27FC236}">
                  <a16:creationId xmlns:a16="http://schemas.microsoft.com/office/drawing/2014/main" id="{D14DECB2-EDFA-4A1C-8C3F-AEE5A5A47969}"/>
                </a:ext>
              </a:extLst>
            </p:cNvPr>
            <p:cNvCxnSpPr>
              <a:cxnSpLocks/>
              <a:stCxn id="211" idx="1"/>
              <a:endCxn id="201" idx="2"/>
            </p:cNvCxnSpPr>
            <p:nvPr/>
          </p:nvCxnSpPr>
          <p:spPr>
            <a:xfrm rot="10800000">
              <a:off x="6399790" y="4019437"/>
              <a:ext cx="1127674" cy="663123"/>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80" name="Elbow Connector 79">
              <a:extLst>
                <a:ext uri="{FF2B5EF4-FFF2-40B4-BE49-F238E27FC236}">
                  <a16:creationId xmlns:a16="http://schemas.microsoft.com/office/drawing/2014/main" id="{C310D941-667E-415A-9F76-E9A393CEC1C0}"/>
                </a:ext>
              </a:extLst>
            </p:cNvPr>
            <p:cNvCxnSpPr>
              <a:cxnSpLocks/>
              <a:stCxn id="185" idx="1"/>
            </p:cNvCxnSpPr>
            <p:nvPr/>
          </p:nvCxnSpPr>
          <p:spPr>
            <a:xfrm rot="10800000" flipV="1">
              <a:off x="6522374" y="1722451"/>
              <a:ext cx="1005091" cy="1273736"/>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81" name="Elbow Connector 76">
              <a:extLst>
                <a:ext uri="{FF2B5EF4-FFF2-40B4-BE49-F238E27FC236}">
                  <a16:creationId xmlns:a16="http://schemas.microsoft.com/office/drawing/2014/main" id="{3A745F4B-12CD-4631-B7A3-ABC98F53FEC2}"/>
                </a:ext>
              </a:extLst>
            </p:cNvPr>
            <p:cNvCxnSpPr>
              <a:cxnSpLocks/>
              <a:stCxn id="211" idx="3"/>
              <a:endCxn id="199" idx="2"/>
            </p:cNvCxnSpPr>
            <p:nvPr/>
          </p:nvCxnSpPr>
          <p:spPr>
            <a:xfrm flipV="1">
              <a:off x="7984664" y="3677008"/>
              <a:ext cx="1314390" cy="1005551"/>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82" name="Elbow Connector 97">
              <a:extLst>
                <a:ext uri="{FF2B5EF4-FFF2-40B4-BE49-F238E27FC236}">
                  <a16:creationId xmlns:a16="http://schemas.microsoft.com/office/drawing/2014/main" id="{06690F6D-3C60-47CC-93A1-4545CF495A4B}"/>
                </a:ext>
              </a:extLst>
            </p:cNvPr>
            <p:cNvCxnSpPr>
              <a:cxnSpLocks/>
              <a:stCxn id="195" idx="3"/>
              <a:endCxn id="198" idx="1"/>
            </p:cNvCxnSpPr>
            <p:nvPr/>
          </p:nvCxnSpPr>
          <p:spPr>
            <a:xfrm flipV="1">
              <a:off x="7984664" y="3224787"/>
              <a:ext cx="1085790" cy="731226"/>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83" name="Elbow Connector 98">
              <a:extLst>
                <a:ext uri="{FF2B5EF4-FFF2-40B4-BE49-F238E27FC236}">
                  <a16:creationId xmlns:a16="http://schemas.microsoft.com/office/drawing/2014/main" id="{B2351EE0-51AB-40FE-81B8-7334F97FC9A9}"/>
                </a:ext>
              </a:extLst>
            </p:cNvPr>
            <p:cNvCxnSpPr>
              <a:cxnSpLocks/>
              <a:stCxn id="185" idx="3"/>
              <a:endCxn id="198" idx="0"/>
            </p:cNvCxnSpPr>
            <p:nvPr/>
          </p:nvCxnSpPr>
          <p:spPr>
            <a:xfrm>
              <a:off x="7984664" y="1722451"/>
              <a:ext cx="1314390" cy="1273736"/>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66838DFF-317C-40B6-BCDC-E3DC323C3062}"/>
                </a:ext>
              </a:extLst>
            </p:cNvPr>
            <p:cNvSpPr txBox="1"/>
            <p:nvPr/>
          </p:nvSpPr>
          <p:spPr>
            <a:xfrm>
              <a:off x="7245392" y="2013433"/>
              <a:ext cx="1042375" cy="33904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List</a:t>
              </a:r>
            </a:p>
          </p:txBody>
        </p:sp>
        <p:pic>
          <p:nvPicPr>
            <p:cNvPr id="185" name="Graphic 42" descr="Lambda List Function">
              <a:extLst>
                <a:ext uri="{FF2B5EF4-FFF2-40B4-BE49-F238E27FC236}">
                  <a16:creationId xmlns:a16="http://schemas.microsoft.com/office/drawing/2014/main" id="{A8428AB1-D6EC-4580-9737-9EF141ABA528}"/>
                </a:ext>
              </a:extLst>
            </p:cNvPr>
            <p:cNvPicPr>
              <a:picLocks noChangeAspect="1"/>
            </p:cNvPicPr>
            <p:nvPr/>
          </p:nvPicPr>
          <p:blipFill>
            <a:blip r:embed="rId7"/>
            <a:stretch>
              <a:fillRect/>
            </a:stretch>
          </p:blipFill>
          <p:spPr>
            <a:xfrm>
              <a:off x="7527464" y="1493851"/>
              <a:ext cx="457200" cy="457200"/>
            </a:xfrm>
            <a:prstGeom prst="rect">
              <a:avLst/>
            </a:prstGeom>
          </p:spPr>
        </p:pic>
        <p:sp>
          <p:nvSpPr>
            <p:cNvPr id="186" name="TextBox 185">
              <a:extLst>
                <a:ext uri="{FF2B5EF4-FFF2-40B4-BE49-F238E27FC236}">
                  <a16:creationId xmlns:a16="http://schemas.microsoft.com/office/drawing/2014/main" id="{E54FA703-C687-4BD4-B25A-B3AFECCADC8F}"/>
                </a:ext>
              </a:extLst>
            </p:cNvPr>
            <p:cNvSpPr txBox="1"/>
            <p:nvPr/>
          </p:nvSpPr>
          <p:spPr>
            <a:xfrm>
              <a:off x="7288600" y="3512615"/>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Search</a:t>
              </a:r>
            </a:p>
          </p:txBody>
        </p:sp>
        <p:pic>
          <p:nvPicPr>
            <p:cNvPr id="193" name="Graphic 42" descr="Lambda Search Function">
              <a:extLst>
                <a:ext uri="{FF2B5EF4-FFF2-40B4-BE49-F238E27FC236}">
                  <a16:creationId xmlns:a16="http://schemas.microsoft.com/office/drawing/2014/main" id="{DBD63E0C-8BC7-4AAF-B284-D0B0D184780A}"/>
                </a:ext>
              </a:extLst>
            </p:cNvPr>
            <p:cNvPicPr>
              <a:picLocks noChangeAspect="1"/>
            </p:cNvPicPr>
            <p:nvPr/>
          </p:nvPicPr>
          <p:blipFill>
            <a:blip r:embed="rId7"/>
            <a:stretch>
              <a:fillRect/>
            </a:stretch>
          </p:blipFill>
          <p:spPr>
            <a:xfrm>
              <a:off x="7527464" y="2996187"/>
              <a:ext cx="457200" cy="457200"/>
            </a:xfrm>
            <a:prstGeom prst="rect">
              <a:avLst/>
            </a:prstGeom>
          </p:spPr>
        </p:pic>
        <p:sp>
          <p:nvSpPr>
            <p:cNvPr id="194" name="TextBox 193">
              <a:extLst>
                <a:ext uri="{FF2B5EF4-FFF2-40B4-BE49-F238E27FC236}">
                  <a16:creationId xmlns:a16="http://schemas.microsoft.com/office/drawing/2014/main" id="{41A5941D-0A8F-41AA-BB05-462F713D54A8}"/>
                </a:ext>
              </a:extLst>
            </p:cNvPr>
            <p:cNvSpPr txBox="1"/>
            <p:nvPr/>
          </p:nvSpPr>
          <p:spPr>
            <a:xfrm>
              <a:off x="7288600" y="4239162"/>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Delete</a:t>
              </a:r>
            </a:p>
          </p:txBody>
        </p:sp>
        <p:pic>
          <p:nvPicPr>
            <p:cNvPr id="195" name="Graphic 42" descr="Lambda Delete Function">
              <a:extLst>
                <a:ext uri="{FF2B5EF4-FFF2-40B4-BE49-F238E27FC236}">
                  <a16:creationId xmlns:a16="http://schemas.microsoft.com/office/drawing/2014/main" id="{2043E59B-8FCF-4C92-B1D0-67DFB5F949D5}"/>
                </a:ext>
              </a:extLst>
            </p:cNvPr>
            <p:cNvPicPr>
              <a:picLocks noChangeAspect="1"/>
            </p:cNvPicPr>
            <p:nvPr/>
          </p:nvPicPr>
          <p:blipFill>
            <a:blip r:embed="rId7"/>
            <a:stretch>
              <a:fillRect/>
            </a:stretch>
          </p:blipFill>
          <p:spPr>
            <a:xfrm>
              <a:off x="7527464" y="3727413"/>
              <a:ext cx="457200" cy="457200"/>
            </a:xfrm>
            <a:prstGeom prst="rect">
              <a:avLst/>
            </a:prstGeom>
          </p:spPr>
        </p:pic>
        <p:sp>
          <p:nvSpPr>
            <p:cNvPr id="196" name="TextBox 195">
              <a:extLst>
                <a:ext uri="{FF2B5EF4-FFF2-40B4-BE49-F238E27FC236}">
                  <a16:creationId xmlns:a16="http://schemas.microsoft.com/office/drawing/2014/main" id="{524D2ED8-79A8-46BB-AC90-00034C19FE9B}"/>
                </a:ext>
              </a:extLst>
            </p:cNvPr>
            <p:cNvSpPr txBox="1"/>
            <p:nvPr/>
          </p:nvSpPr>
          <p:spPr>
            <a:xfrm>
              <a:off x="7073364" y="2780245"/>
              <a:ext cx="1386428" cy="30956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Create/Update</a:t>
              </a:r>
            </a:p>
          </p:txBody>
        </p:sp>
        <p:pic>
          <p:nvPicPr>
            <p:cNvPr id="197" name="Graphic 42" descr="Lambda Create and Update Function">
              <a:extLst>
                <a:ext uri="{FF2B5EF4-FFF2-40B4-BE49-F238E27FC236}">
                  <a16:creationId xmlns:a16="http://schemas.microsoft.com/office/drawing/2014/main" id="{CBB9100A-0F9A-4DA0-8426-465E9ABCBD0C}"/>
                </a:ext>
              </a:extLst>
            </p:cNvPr>
            <p:cNvPicPr>
              <a:picLocks noChangeAspect="1"/>
            </p:cNvPicPr>
            <p:nvPr/>
          </p:nvPicPr>
          <p:blipFill>
            <a:blip r:embed="rId7"/>
            <a:stretch>
              <a:fillRect/>
            </a:stretch>
          </p:blipFill>
          <p:spPr>
            <a:xfrm>
              <a:off x="7527464" y="2257112"/>
              <a:ext cx="457200" cy="457200"/>
            </a:xfrm>
            <a:prstGeom prst="rect">
              <a:avLst/>
            </a:prstGeom>
          </p:spPr>
        </p:pic>
        <p:pic>
          <p:nvPicPr>
            <p:cNvPr id="198" name="Graphic 45" descr="DynamoDB&#10;">
              <a:extLst>
                <a:ext uri="{FF2B5EF4-FFF2-40B4-BE49-F238E27FC236}">
                  <a16:creationId xmlns:a16="http://schemas.microsoft.com/office/drawing/2014/main" id="{492B2F79-DB65-48E2-BB2B-0AE641DFD9AB}"/>
                </a:ext>
              </a:extLst>
            </p:cNvPr>
            <p:cNvPicPr>
              <a:picLocks noChangeAspect="1"/>
            </p:cNvPicPr>
            <p:nvPr/>
          </p:nvPicPr>
          <p:blipFill>
            <a:blip r:embed="rId8"/>
            <a:stretch>
              <a:fillRect/>
            </a:stretch>
          </p:blipFill>
          <p:spPr>
            <a:xfrm>
              <a:off x="9070454" y="2996187"/>
              <a:ext cx="457200" cy="457200"/>
            </a:xfrm>
            <a:prstGeom prst="rect">
              <a:avLst/>
            </a:prstGeom>
          </p:spPr>
        </p:pic>
        <p:sp>
          <p:nvSpPr>
            <p:cNvPr id="199" name="TextBox 198">
              <a:extLst>
                <a:ext uri="{FF2B5EF4-FFF2-40B4-BE49-F238E27FC236}">
                  <a16:creationId xmlns:a16="http://schemas.microsoft.com/office/drawing/2014/main" id="{9D109191-85FE-4667-BA2A-3BB1C898FE87}"/>
                </a:ext>
              </a:extLst>
            </p:cNvPr>
            <p:cNvSpPr txBox="1"/>
            <p:nvPr/>
          </p:nvSpPr>
          <p:spPr>
            <a:xfrm>
              <a:off x="8652422" y="3440596"/>
              <a:ext cx="1293264" cy="23641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pic>
          <p:nvPicPr>
            <p:cNvPr id="200" name="Graphic 17" descr="Amazon API Gateway&#10;">
              <a:extLst>
                <a:ext uri="{FF2B5EF4-FFF2-40B4-BE49-F238E27FC236}">
                  <a16:creationId xmlns:a16="http://schemas.microsoft.com/office/drawing/2014/main" id="{847A7472-D977-624B-9A30-47A44C4FD42F}"/>
                </a:ext>
              </a:extLst>
            </p:cNvPr>
            <p:cNvPicPr>
              <a:picLocks noChangeAspect="1" noChangeArrowheads="1"/>
            </p:cNvPicPr>
            <p:nvPr/>
          </p:nvPicPr>
          <p:blipFill>
            <a:blip r:embed="rId9"/>
            <a:srcRect/>
            <a:stretch/>
          </p:blipFill>
          <p:spPr bwMode="auto">
            <a:xfrm>
              <a:off x="6171190" y="299618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TextBox 9">
              <a:extLst>
                <a:ext uri="{FF2B5EF4-FFF2-40B4-BE49-F238E27FC236}">
                  <a16:creationId xmlns:a16="http://schemas.microsoft.com/office/drawing/2014/main" id="{004BE815-88F2-474B-8554-6940E19F35A1}"/>
                </a:ext>
              </a:extLst>
            </p:cNvPr>
            <p:cNvSpPr txBox="1">
              <a:spLocks noChangeArrowheads="1"/>
            </p:cNvSpPr>
            <p:nvPr/>
          </p:nvSpPr>
          <p:spPr bwMode="auto">
            <a:xfrm>
              <a:off x="5744807" y="3434661"/>
              <a:ext cx="13099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API</a:t>
              </a:r>
              <a:br>
                <a:rPr lang="en-US" altLang="en-US" sz="1600" dirty="0">
                  <a:latin typeface="+mn-lt"/>
                  <a:ea typeface="Amazon Ember" panose="020B0603020204020204" pitchFamily="34" charset="0"/>
                  <a:cs typeface="Amazon Ember Light" panose="020B0403020204020204" pitchFamily="34" charset="0"/>
                </a:rPr>
              </a:br>
              <a:r>
                <a:rPr lang="en-US" altLang="en-US" sz="1600" dirty="0">
                  <a:latin typeface="+mn-lt"/>
                  <a:ea typeface="Amazon Ember" panose="020B0603020204020204" pitchFamily="34" charset="0"/>
                  <a:cs typeface="Amazon Ember Light" panose="020B0403020204020204" pitchFamily="34" charset="0"/>
                </a:rPr>
                <a:t>Gateway</a:t>
              </a:r>
            </a:p>
          </p:txBody>
        </p:sp>
        <p:sp>
          <p:nvSpPr>
            <p:cNvPr id="204" name="Rectangle 203">
              <a:extLst>
                <a:ext uri="{FF2B5EF4-FFF2-40B4-BE49-F238E27FC236}">
                  <a16:creationId xmlns:a16="http://schemas.microsoft.com/office/drawing/2014/main" id="{BEFEC4D9-0FF6-0740-BBB7-9A904CD0D43A}"/>
                </a:ext>
              </a:extLst>
            </p:cNvPr>
            <p:cNvSpPr/>
            <p:nvPr/>
          </p:nvSpPr>
          <p:spPr>
            <a:xfrm>
              <a:off x="2021766" y="1436942"/>
              <a:ext cx="8660087" cy="478640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205"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021539" y="1440750"/>
              <a:ext cx="270455" cy="284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 name="TextBox 205" descr="Amazon Polly&#10;">
              <a:extLst>
                <a:ext uri="{FF2B5EF4-FFF2-40B4-BE49-F238E27FC236}">
                  <a16:creationId xmlns:a16="http://schemas.microsoft.com/office/drawing/2014/main" id="{BE1E8CA3-911E-42ED-8B43-A46414A38421}"/>
                </a:ext>
              </a:extLst>
            </p:cNvPr>
            <p:cNvSpPr txBox="1"/>
            <p:nvPr/>
          </p:nvSpPr>
          <p:spPr>
            <a:xfrm>
              <a:off x="9477438" y="4438374"/>
              <a:ext cx="1065207" cy="469846"/>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Amazon Polly</a:t>
              </a:r>
            </a:p>
          </p:txBody>
        </p:sp>
        <p:pic>
          <p:nvPicPr>
            <p:cNvPr id="207" name="Graphic 8">
              <a:extLst>
                <a:ext uri="{FF2B5EF4-FFF2-40B4-BE49-F238E27FC236}">
                  <a16:creationId xmlns:a16="http://schemas.microsoft.com/office/drawing/2014/main" id="{7878EBC1-8556-5C49-8C35-366F912BECC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822804" y="3990116"/>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 name="Graphic 7" descr="AWS X-Ray&#10;">
              <a:extLst>
                <a:ext uri="{FF2B5EF4-FFF2-40B4-BE49-F238E27FC236}">
                  <a16:creationId xmlns:a16="http://schemas.microsoft.com/office/drawing/2014/main" id="{57FA1F27-A2E2-7D4A-A34C-9636E8580D5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940931" y="5526265"/>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6214121" y="5970217"/>
              <a:ext cx="18372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X-Ray</a:t>
              </a:r>
            </a:p>
          </p:txBody>
        </p:sp>
        <p:sp>
          <p:nvSpPr>
            <p:cNvPr id="210" name="TextBox 209" descr="Lambda Dictate Function">
              <a:extLst>
                <a:ext uri="{FF2B5EF4-FFF2-40B4-BE49-F238E27FC236}">
                  <a16:creationId xmlns:a16="http://schemas.microsoft.com/office/drawing/2014/main" id="{41A5941D-0A8F-41AA-BB05-462F713D54A8}"/>
                </a:ext>
              </a:extLst>
            </p:cNvPr>
            <p:cNvSpPr txBox="1"/>
            <p:nvPr/>
          </p:nvSpPr>
          <p:spPr>
            <a:xfrm>
              <a:off x="7288599" y="4965708"/>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Dictate</a:t>
              </a:r>
            </a:p>
          </p:txBody>
        </p:sp>
        <p:pic>
          <p:nvPicPr>
            <p:cNvPr id="211" name="Graphic 42">
              <a:extLst>
                <a:ext uri="{FF2B5EF4-FFF2-40B4-BE49-F238E27FC236}">
                  <a16:creationId xmlns:a16="http://schemas.microsoft.com/office/drawing/2014/main" id="{2043E59B-8FCF-4C92-B1D0-67DFB5F949D5}"/>
                </a:ext>
              </a:extLst>
            </p:cNvPr>
            <p:cNvPicPr>
              <a:picLocks noChangeAspect="1"/>
            </p:cNvPicPr>
            <p:nvPr/>
          </p:nvPicPr>
          <p:blipFill>
            <a:blip r:embed="rId7"/>
            <a:stretch>
              <a:fillRect/>
            </a:stretch>
          </p:blipFill>
          <p:spPr>
            <a:xfrm>
              <a:off x="7527464" y="4453959"/>
              <a:ext cx="457200" cy="457200"/>
            </a:xfrm>
            <a:prstGeom prst="rect">
              <a:avLst/>
            </a:prstGeom>
          </p:spPr>
        </p:pic>
        <p:pic>
          <p:nvPicPr>
            <p:cNvPr id="212" name="Picture 211" descr="AWS SAM"/>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835052" y="1582933"/>
              <a:ext cx="499359" cy="747038"/>
            </a:xfrm>
            <a:prstGeom prst="rect">
              <a:avLst/>
            </a:prstGeom>
          </p:spPr>
        </p:pic>
        <p:cxnSp>
          <p:nvCxnSpPr>
            <p:cNvPr id="213" name="Elbow Connector 77">
              <a:extLst>
                <a:ext uri="{FF2B5EF4-FFF2-40B4-BE49-F238E27FC236}">
                  <a16:creationId xmlns:a16="http://schemas.microsoft.com/office/drawing/2014/main" id="{C33A0DEA-EA4C-4211-8839-1430CE377022}"/>
                </a:ext>
              </a:extLst>
            </p:cNvPr>
            <p:cNvCxnSpPr>
              <a:cxnSpLocks/>
              <a:stCxn id="197" idx="3"/>
              <a:endCxn id="198" idx="1"/>
            </p:cNvCxnSpPr>
            <p:nvPr/>
          </p:nvCxnSpPr>
          <p:spPr>
            <a:xfrm>
              <a:off x="7984664" y="2485712"/>
              <a:ext cx="1085790" cy="739075"/>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14" name="Elbow Connector 76">
              <a:extLst>
                <a:ext uri="{FF2B5EF4-FFF2-40B4-BE49-F238E27FC236}">
                  <a16:creationId xmlns:a16="http://schemas.microsoft.com/office/drawing/2014/main" id="{3A745F4B-12CD-4631-B7A3-ABC98F53FEC2}"/>
                </a:ext>
              </a:extLst>
            </p:cNvPr>
            <p:cNvCxnSpPr>
              <a:cxnSpLocks/>
              <a:endCxn id="206" idx="2"/>
            </p:cNvCxnSpPr>
            <p:nvPr/>
          </p:nvCxnSpPr>
          <p:spPr>
            <a:xfrm>
              <a:off x="8051398" y="4829030"/>
              <a:ext cx="1958644" cy="79190"/>
            </a:xfrm>
            <a:prstGeom prst="bentConnector4">
              <a:avLst>
                <a:gd name="adj1" fmla="val 63460"/>
                <a:gd name="adj2" fmla="val 388673"/>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15" name="Elbow Connector 214">
              <a:extLst>
                <a:ext uri="{FF2B5EF4-FFF2-40B4-BE49-F238E27FC236}">
                  <a16:creationId xmlns:a16="http://schemas.microsoft.com/office/drawing/2014/main" id="{D14DECB2-EDFA-4A1C-8C3F-AEE5A5A47969}"/>
                </a:ext>
              </a:extLst>
            </p:cNvPr>
            <p:cNvCxnSpPr>
              <a:cxnSpLocks/>
              <a:endCxn id="14" idx="2"/>
            </p:cNvCxnSpPr>
            <p:nvPr/>
          </p:nvCxnSpPr>
          <p:spPr>
            <a:xfrm rot="10800000">
              <a:off x="1633513" y="3748704"/>
              <a:ext cx="1026565" cy="689673"/>
            </a:xfrm>
            <a:prstGeom prst="bentConnector2">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216" name="Freeform 88">
              <a:extLst>
                <a:ext uri="{FF2B5EF4-FFF2-40B4-BE49-F238E27FC236}">
                  <a16:creationId xmlns:a16="http://schemas.microsoft.com/office/drawing/2014/main" id="{3090B44C-0F6F-4B39-B15A-5ABE29C767FB}"/>
                </a:ext>
              </a:extLst>
            </p:cNvPr>
            <p:cNvSpPr/>
            <p:nvPr/>
          </p:nvSpPr>
          <p:spPr>
            <a:xfrm rot="10800000">
              <a:off x="4358096" y="2515069"/>
              <a:ext cx="806285" cy="14409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tx2"/>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17" name="Left Brace 216"/>
            <p:cNvSpPr/>
            <p:nvPr/>
          </p:nvSpPr>
          <p:spPr>
            <a:xfrm rot="16200000">
              <a:off x="6214845" y="1061667"/>
              <a:ext cx="245310" cy="8358928"/>
            </a:xfrm>
            <a:prstGeom prst="leftBrace">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18" name="Elbow Connector 217">
              <a:extLst>
                <a:ext uri="{FF2B5EF4-FFF2-40B4-BE49-F238E27FC236}">
                  <a16:creationId xmlns:a16="http://schemas.microsoft.com/office/drawing/2014/main" id="{D14DECB2-EDFA-4A1C-8C3F-AEE5A5A47969}"/>
                </a:ext>
              </a:extLst>
            </p:cNvPr>
            <p:cNvCxnSpPr>
              <a:cxnSpLocks/>
              <a:endCxn id="174" idx="2"/>
            </p:cNvCxnSpPr>
            <p:nvPr/>
          </p:nvCxnSpPr>
          <p:spPr>
            <a:xfrm rot="10800000">
              <a:off x="5547370" y="4644132"/>
              <a:ext cx="1970753" cy="184899"/>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219"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9606331" y="2351844"/>
              <a:ext cx="956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SAM</a:t>
              </a:r>
            </a:p>
          </p:txBody>
        </p:sp>
        <p:cxnSp>
          <p:nvCxnSpPr>
            <p:cNvPr id="220" name="Elbow Connector 65">
              <a:extLst>
                <a:ext uri="{FF2B5EF4-FFF2-40B4-BE49-F238E27FC236}">
                  <a16:creationId xmlns:a16="http://schemas.microsoft.com/office/drawing/2014/main" id="{6B7975B3-64CF-4664-9B81-F5B08E2FB2F3}"/>
                </a:ext>
              </a:extLst>
            </p:cNvPr>
            <p:cNvCxnSpPr>
              <a:cxnSpLocks/>
              <a:stCxn id="197" idx="1"/>
              <a:endCxn id="200" idx="3"/>
            </p:cNvCxnSpPr>
            <p:nvPr/>
          </p:nvCxnSpPr>
          <p:spPr>
            <a:xfrm rot="10800000" flipV="1">
              <a:off x="6628390" y="2485711"/>
              <a:ext cx="899074" cy="739075"/>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221" name="Graphic 17" descr="Amazon CloudWatch&#10;">
              <a:extLst>
                <a:ext uri="{FF2B5EF4-FFF2-40B4-BE49-F238E27FC236}">
                  <a16:creationId xmlns:a16="http://schemas.microsoft.com/office/drawing/2014/main" id="{443A8EDD-16C2-6848-83A6-4582C7B74B70}"/>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184226" y="552626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 name="TextBox 9">
              <a:extLst>
                <a:ext uri="{FF2B5EF4-FFF2-40B4-BE49-F238E27FC236}">
                  <a16:creationId xmlns:a16="http://schemas.microsoft.com/office/drawing/2014/main" id="{F9D6EE48-441C-334D-8184-61EA0808B9C5}"/>
                </a:ext>
              </a:extLst>
            </p:cNvPr>
            <p:cNvSpPr txBox="1">
              <a:spLocks noChangeArrowheads="1"/>
            </p:cNvSpPr>
            <p:nvPr/>
          </p:nvSpPr>
          <p:spPr bwMode="auto">
            <a:xfrm>
              <a:off x="4358095" y="5957704"/>
              <a:ext cx="21871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CloudWatch</a:t>
              </a:r>
            </a:p>
          </p:txBody>
        </p:sp>
        <p:cxnSp>
          <p:nvCxnSpPr>
            <p:cNvPr id="223" name="Straight Arrow Connector 222">
              <a:extLst>
                <a:ext uri="{FF2B5EF4-FFF2-40B4-BE49-F238E27FC236}">
                  <a16:creationId xmlns:a16="http://schemas.microsoft.com/office/drawing/2014/main" id="{B8E4CA0B-BE3C-4BE9-B361-23758E9B10F7}"/>
                </a:ext>
              </a:extLst>
            </p:cNvPr>
            <p:cNvCxnSpPr>
              <a:cxnSpLocks/>
              <a:stCxn id="200" idx="3"/>
              <a:endCxn id="193" idx="1"/>
            </p:cNvCxnSpPr>
            <p:nvPr/>
          </p:nvCxnSpPr>
          <p:spPr>
            <a:xfrm>
              <a:off x="6628390" y="3224787"/>
              <a:ext cx="899074"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B8E4CA0B-BE3C-4BE9-B361-23758E9B10F7}"/>
                </a:ext>
              </a:extLst>
            </p:cNvPr>
            <p:cNvCxnSpPr>
              <a:cxnSpLocks/>
              <a:stCxn id="193" idx="3"/>
              <a:endCxn id="198" idx="1"/>
            </p:cNvCxnSpPr>
            <p:nvPr/>
          </p:nvCxnSpPr>
          <p:spPr>
            <a:xfrm>
              <a:off x="7984664" y="3224787"/>
              <a:ext cx="1085790"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225" name="Graphic 19" descr="IAM">
              <a:extLst>
                <a:ext uri="{FF2B5EF4-FFF2-40B4-BE49-F238E27FC236}">
                  <a16:creationId xmlns:a16="http://schemas.microsoft.com/office/drawing/2014/main" id="{ED9F78BE-213C-3D47-A534-0B86E72111B5}"/>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32308" y="2257112"/>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 name="TextBox 12">
              <a:extLst>
                <a:ext uri="{FF2B5EF4-FFF2-40B4-BE49-F238E27FC236}">
                  <a16:creationId xmlns:a16="http://schemas.microsoft.com/office/drawing/2014/main" id="{E6D95FBB-6754-2D45-B10F-73837D3E14EA}"/>
                </a:ext>
              </a:extLst>
            </p:cNvPr>
            <p:cNvSpPr txBox="1">
              <a:spLocks noChangeArrowheads="1"/>
            </p:cNvSpPr>
            <p:nvPr/>
          </p:nvSpPr>
          <p:spPr bwMode="auto">
            <a:xfrm>
              <a:off x="1969474" y="2660356"/>
              <a:ext cx="25823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IAM</a:t>
              </a:r>
            </a:p>
          </p:txBody>
        </p:sp>
        <p:pic>
          <p:nvPicPr>
            <p:cNvPr id="227" name="Graphic 17" descr="Amazon Cognito&#10;">
              <a:extLst>
                <a:ext uri="{FF2B5EF4-FFF2-40B4-BE49-F238E27FC236}">
                  <a16:creationId xmlns:a16="http://schemas.microsoft.com/office/drawing/2014/main" id="{29A4B8A3-9C63-104B-986C-E2796ED6BACB}"/>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766063" y="4161908"/>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8" name="TextBox 11">
              <a:extLst>
                <a:ext uri="{FF2B5EF4-FFF2-40B4-BE49-F238E27FC236}">
                  <a16:creationId xmlns:a16="http://schemas.microsoft.com/office/drawing/2014/main" id="{34759C8A-7F9B-B748-9669-9799EF21C22D}"/>
                </a:ext>
              </a:extLst>
            </p:cNvPr>
            <p:cNvSpPr txBox="1">
              <a:spLocks noChangeArrowheads="1"/>
            </p:cNvSpPr>
            <p:nvPr/>
          </p:nvSpPr>
          <p:spPr bwMode="auto">
            <a:xfrm>
              <a:off x="2254978" y="4628636"/>
              <a:ext cx="15117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Cognito</a:t>
              </a:r>
            </a:p>
          </p:txBody>
        </p:sp>
        <p:sp>
          <p:nvSpPr>
            <p:cNvPr id="14" name="Rectangle 13"/>
            <p:cNvSpPr/>
            <p:nvPr/>
          </p:nvSpPr>
          <p:spPr>
            <a:xfrm>
              <a:off x="1138825" y="3410149"/>
              <a:ext cx="989373" cy="338554"/>
            </a:xfrm>
            <a:prstGeom prst="rect">
              <a:avLst/>
            </a:prstGeom>
          </p:spPr>
          <p:txBody>
            <a:bodyPr wrap="none">
              <a:sp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End user</a:t>
              </a:r>
            </a:p>
          </p:txBody>
        </p:sp>
        <p:sp>
          <p:nvSpPr>
            <p:cNvPr id="65" name="Flowchart: Process 64">
              <a:extLst>
                <a:ext uri="{FF2B5EF4-FFF2-40B4-BE49-F238E27FC236}">
                  <a16:creationId xmlns:a16="http://schemas.microsoft.com/office/drawing/2014/main" id="{23B0555C-62BA-4F18-BAFE-4946186039AA}"/>
                </a:ext>
              </a:extLst>
            </p:cNvPr>
            <p:cNvSpPr/>
            <p:nvPr/>
          </p:nvSpPr>
          <p:spPr>
            <a:xfrm>
              <a:off x="100828" y="4227113"/>
              <a:ext cx="1864526" cy="684879"/>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Authenticate users</a:t>
              </a:r>
            </a:p>
          </p:txBody>
        </p:sp>
        <p:cxnSp>
          <p:nvCxnSpPr>
            <p:cNvPr id="69" name="Straight Arrow Connector 68">
              <a:extLst>
                <a:ext uri="{FF2B5EF4-FFF2-40B4-BE49-F238E27FC236}">
                  <a16:creationId xmlns:a16="http://schemas.microsoft.com/office/drawing/2014/main" id="{8AE97B4E-2385-46F8-9768-DB3C4429225D}"/>
                </a:ext>
              </a:extLst>
            </p:cNvPr>
            <p:cNvCxnSpPr>
              <a:cxnSpLocks/>
              <a:stCxn id="65" idx="3"/>
            </p:cNvCxnSpPr>
            <p:nvPr/>
          </p:nvCxnSpPr>
          <p:spPr>
            <a:xfrm>
              <a:off x="1965354" y="4569553"/>
              <a:ext cx="694719" cy="0"/>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83DA52E-48E0-43A4-B57C-2139BF27772C}"/>
                </a:ext>
              </a:extLst>
            </p:cNvPr>
            <p:cNvCxnSpPr>
              <a:cxnSpLocks/>
            </p:cNvCxnSpPr>
            <p:nvPr/>
          </p:nvCxnSpPr>
          <p:spPr>
            <a:xfrm>
              <a:off x="5532448" y="1493851"/>
              <a:ext cx="0" cy="689103"/>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BC2882-B0D2-4FA3-B847-D7A07F2A0B0A}"/>
                </a:ext>
              </a:extLst>
            </p:cNvPr>
            <p:cNvCxnSpPr>
              <a:cxnSpLocks/>
            </p:cNvCxnSpPr>
            <p:nvPr/>
          </p:nvCxnSpPr>
          <p:spPr>
            <a:xfrm flipH="1">
              <a:off x="7425123" y="5740059"/>
              <a:ext cx="862644" cy="0"/>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C8905A22-0972-4726-B0AD-BA16EFCE93B5}"/>
                </a:ext>
              </a:extLst>
            </p:cNvPr>
            <p:cNvCxnSpPr>
              <a:cxnSpLocks/>
            </p:cNvCxnSpPr>
            <p:nvPr/>
          </p:nvCxnSpPr>
          <p:spPr>
            <a:xfrm flipH="1">
              <a:off x="9606332" y="3292465"/>
              <a:ext cx="910632" cy="0"/>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74" name="Flowchart: Process 73">
              <a:extLst>
                <a:ext uri="{FF2B5EF4-FFF2-40B4-BE49-F238E27FC236}">
                  <a16:creationId xmlns:a16="http://schemas.microsoft.com/office/drawing/2014/main" id="{175482E6-0634-4150-A2BB-47ABF2F0B93F}"/>
                </a:ext>
              </a:extLst>
            </p:cNvPr>
            <p:cNvSpPr/>
            <p:nvPr/>
          </p:nvSpPr>
          <p:spPr>
            <a:xfrm>
              <a:off x="4512493" y="1067442"/>
              <a:ext cx="2050979" cy="684879"/>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Check for existing buckets</a:t>
              </a:r>
            </a:p>
          </p:txBody>
        </p:sp>
        <p:sp>
          <p:nvSpPr>
            <p:cNvPr id="79" name="Flowchart: Process 78">
              <a:extLst>
                <a:ext uri="{FF2B5EF4-FFF2-40B4-BE49-F238E27FC236}">
                  <a16:creationId xmlns:a16="http://schemas.microsoft.com/office/drawing/2014/main" id="{AC42CFA9-4679-4B0E-8DFE-BA4DCDC50274}"/>
                </a:ext>
              </a:extLst>
            </p:cNvPr>
            <p:cNvSpPr/>
            <p:nvPr/>
          </p:nvSpPr>
          <p:spPr>
            <a:xfrm>
              <a:off x="10334411" y="1784148"/>
              <a:ext cx="1771012" cy="883493"/>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Adjust throttling</a:t>
              </a:r>
            </a:p>
          </p:txBody>
        </p:sp>
        <p:sp>
          <p:nvSpPr>
            <p:cNvPr id="81" name="Flowchart: Process 80">
              <a:extLst>
                <a:ext uri="{FF2B5EF4-FFF2-40B4-BE49-F238E27FC236}">
                  <a16:creationId xmlns:a16="http://schemas.microsoft.com/office/drawing/2014/main" id="{2EAB605F-0F47-4F83-A834-10BD534ECA02}"/>
                </a:ext>
              </a:extLst>
            </p:cNvPr>
            <p:cNvSpPr/>
            <p:nvPr/>
          </p:nvSpPr>
          <p:spPr>
            <a:xfrm>
              <a:off x="10010041" y="3022596"/>
              <a:ext cx="1899560" cy="684879"/>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Paginate data</a:t>
              </a:r>
            </a:p>
          </p:txBody>
        </p:sp>
        <p:sp>
          <p:nvSpPr>
            <p:cNvPr id="85" name="Flowchart: Process 84">
              <a:extLst>
                <a:ext uri="{FF2B5EF4-FFF2-40B4-BE49-F238E27FC236}">
                  <a16:creationId xmlns:a16="http://schemas.microsoft.com/office/drawing/2014/main" id="{C9004511-926E-4579-8A8C-A7422B1A29DE}"/>
                </a:ext>
              </a:extLst>
            </p:cNvPr>
            <p:cNvSpPr/>
            <p:nvPr/>
          </p:nvSpPr>
          <p:spPr>
            <a:xfrm>
              <a:off x="3675443" y="4659945"/>
              <a:ext cx="3299956" cy="958896"/>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Check the status of an asynchronous call</a:t>
              </a:r>
            </a:p>
          </p:txBody>
        </p:sp>
        <p:sp>
          <p:nvSpPr>
            <p:cNvPr id="83" name="Flowchart: Process 82">
              <a:extLst>
                <a:ext uri="{FF2B5EF4-FFF2-40B4-BE49-F238E27FC236}">
                  <a16:creationId xmlns:a16="http://schemas.microsoft.com/office/drawing/2014/main" id="{3AA7EA28-6B29-4F51-9CFE-2AE29D43115C}"/>
                </a:ext>
              </a:extLst>
            </p:cNvPr>
            <p:cNvSpPr/>
            <p:nvPr/>
          </p:nvSpPr>
          <p:spPr>
            <a:xfrm>
              <a:off x="8283645" y="5375363"/>
              <a:ext cx="1256880" cy="684879"/>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Follow the data</a:t>
              </a:r>
            </a:p>
          </p:txBody>
        </p:sp>
        <p:sp>
          <p:nvSpPr>
            <p:cNvPr id="80" name="Flowchart: Process 79">
              <a:extLst>
                <a:ext uri="{FF2B5EF4-FFF2-40B4-BE49-F238E27FC236}">
                  <a16:creationId xmlns:a16="http://schemas.microsoft.com/office/drawing/2014/main" id="{43E22FA0-0B25-4E1F-BFC1-CEDDF9E55420}"/>
                </a:ext>
              </a:extLst>
            </p:cNvPr>
            <p:cNvSpPr/>
            <p:nvPr/>
          </p:nvSpPr>
          <p:spPr>
            <a:xfrm>
              <a:off x="8305708" y="992446"/>
              <a:ext cx="1864526" cy="684879"/>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Integrate services</a:t>
              </a:r>
            </a:p>
          </p:txBody>
        </p:sp>
        <p:cxnSp>
          <p:nvCxnSpPr>
            <p:cNvPr id="4" name="Connector: Elbow 3">
              <a:extLst>
                <a:ext uri="{FF2B5EF4-FFF2-40B4-BE49-F238E27FC236}">
                  <a16:creationId xmlns:a16="http://schemas.microsoft.com/office/drawing/2014/main" id="{A3A7A908-5BF8-4198-8A60-283885465816}"/>
                </a:ext>
              </a:extLst>
            </p:cNvPr>
            <p:cNvCxnSpPr>
              <a:cxnSpLocks/>
              <a:endCxn id="185" idx="0"/>
            </p:cNvCxnSpPr>
            <p:nvPr/>
          </p:nvCxnSpPr>
          <p:spPr>
            <a:xfrm rot="10800000" flipV="1">
              <a:off x="7756064" y="1117939"/>
              <a:ext cx="549644" cy="375911"/>
            </a:xfrm>
            <a:prstGeom prst="bentConnector2">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21D36B0F-AD02-4397-B4BE-49138F30F2DD}"/>
                </a:ext>
              </a:extLst>
            </p:cNvPr>
            <p:cNvCxnSpPr>
              <a:cxnSpLocks/>
            </p:cNvCxnSpPr>
            <p:nvPr/>
          </p:nvCxnSpPr>
          <p:spPr>
            <a:xfrm rot="10800000" flipV="1">
              <a:off x="9332508" y="2351843"/>
              <a:ext cx="1006845" cy="644344"/>
            </a:xfrm>
            <a:prstGeom prst="bentConnector2">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8D63F731-A9C7-4F83-AB7C-A336F135C05F}"/>
                </a:ext>
              </a:extLst>
            </p:cNvPr>
            <p:cNvCxnSpPr>
              <a:cxnSpLocks/>
            </p:cNvCxnSpPr>
            <p:nvPr/>
          </p:nvCxnSpPr>
          <p:spPr>
            <a:xfrm rot="5400000" flipH="1" flipV="1">
              <a:off x="7120130" y="4193156"/>
              <a:ext cx="113110" cy="835027"/>
            </a:xfrm>
            <a:prstGeom prst="bentConnector2">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745563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20"/>
          </p:nvPr>
        </p:nvSpPr>
        <p:spPr/>
        <p:txBody>
          <a:bodyPr/>
          <a:lstStyle/>
          <a:p>
            <a:fld id="{989D9560-4C13-4692-9687-98ECDD2D9552}" type="slidenum">
              <a:rPr lang="en-US" smtClean="0"/>
              <a:t>13</a:t>
            </a:fld>
            <a:endParaRPr lang="en-US" dirty="0"/>
          </a:p>
        </p:txBody>
      </p:sp>
      <p:sp>
        <p:nvSpPr>
          <p:cNvPr id="2" name="Title 1"/>
          <p:cNvSpPr>
            <a:spLocks noGrp="1"/>
          </p:cNvSpPr>
          <p:nvPr>
            <p:ph type="title"/>
          </p:nvPr>
        </p:nvSpPr>
        <p:spPr/>
        <p:txBody>
          <a:bodyPr/>
          <a:lstStyle/>
          <a:p>
            <a:r>
              <a:rPr lang="en-US" dirty="0"/>
              <a:t>Developer tools: AWS SDKs</a:t>
            </a:r>
          </a:p>
        </p:txBody>
      </p:sp>
      <p:pic>
        <p:nvPicPr>
          <p:cNvPr id="24" name="Picture 23">
            <a:extLst>
              <a:ext uri="{FF2B5EF4-FFF2-40B4-BE49-F238E27FC236}">
                <a16:creationId xmlns:a16="http://schemas.microsoft.com/office/drawing/2014/main" id="{F32ACE5F-C20C-4FB3-B299-569C6B770131}"/>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9765" y="1853584"/>
            <a:ext cx="847023" cy="975359"/>
          </a:xfrm>
          <a:prstGeom prst="rect">
            <a:avLst/>
          </a:prstGeom>
        </p:spPr>
      </p:pic>
      <p:sp>
        <p:nvSpPr>
          <p:cNvPr id="25" name="TextBox 24">
            <a:extLst>
              <a:ext uri="{FF2B5EF4-FFF2-40B4-BE49-F238E27FC236}">
                <a16:creationId xmlns:a16="http://schemas.microsoft.com/office/drawing/2014/main" id="{750CFDB4-F036-4365-BD4C-AA381955E282}"/>
              </a:ext>
            </a:extLst>
          </p:cNvPr>
          <p:cNvSpPr txBox="1"/>
          <p:nvPr/>
        </p:nvSpPr>
        <p:spPr>
          <a:xfrm>
            <a:off x="3111628" y="3089599"/>
            <a:ext cx="1203296" cy="426720"/>
          </a:xfrm>
          <a:prstGeom prst="rect">
            <a:avLst/>
          </a:prstGeom>
          <a:noFill/>
        </p:spPr>
        <p:txBody>
          <a:bodyPr wrap="none" lIns="0" tIns="0" rIns="0" bIns="0" rtlCol="0" anchor="t">
            <a:noAutofit/>
          </a:bodyPr>
          <a:lstStyle/>
          <a:p>
            <a:pPr algn="ctr"/>
            <a:r>
              <a:rPr lang="en-US" dirty="0">
                <a:latin typeface="Amazon Ember" panose="02000000000000000000" pitchFamily="2" charset="0"/>
                <a:ea typeface="Amazon Ember" panose="02000000000000000000" pitchFamily="2" charset="0"/>
                <a:cs typeface="Helvetica Neue"/>
              </a:rPr>
              <a:t>Python</a:t>
            </a:r>
            <a:br>
              <a:rPr lang="en-US" dirty="0">
                <a:latin typeface="Amazon Ember" panose="02000000000000000000" pitchFamily="2" charset="0"/>
                <a:ea typeface="Amazon Ember" panose="02000000000000000000" pitchFamily="2" charset="0"/>
                <a:cs typeface="Helvetica Neue"/>
              </a:rPr>
            </a:br>
            <a:r>
              <a:rPr lang="en-US" dirty="0">
                <a:latin typeface="Amazon Ember" panose="02000000000000000000" pitchFamily="2" charset="0"/>
                <a:ea typeface="Amazon Ember" panose="02000000000000000000" pitchFamily="2" charset="0"/>
                <a:cs typeface="Helvetica Neue"/>
              </a:rPr>
              <a:t>(Boto3)</a:t>
            </a:r>
          </a:p>
        </p:txBody>
      </p:sp>
      <p:pic>
        <p:nvPicPr>
          <p:cNvPr id="34" name="Picture 33">
            <a:extLst>
              <a:ext uri="{FF2B5EF4-FFF2-40B4-BE49-F238E27FC236}">
                <a16:creationId xmlns:a16="http://schemas.microsoft.com/office/drawing/2014/main" id="{1AC4C22C-9C4C-48CB-917B-5006B8E34FE4}"/>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31256" y="1853584"/>
            <a:ext cx="847023" cy="975359"/>
          </a:xfrm>
          <a:prstGeom prst="rect">
            <a:avLst/>
          </a:prstGeom>
        </p:spPr>
      </p:pic>
      <p:sp>
        <p:nvSpPr>
          <p:cNvPr id="35" name="TextBox 34">
            <a:extLst>
              <a:ext uri="{FF2B5EF4-FFF2-40B4-BE49-F238E27FC236}">
                <a16:creationId xmlns:a16="http://schemas.microsoft.com/office/drawing/2014/main" id="{E89DFD3A-46B5-4D69-8E5C-FD3CF193CC27}"/>
              </a:ext>
            </a:extLst>
          </p:cNvPr>
          <p:cNvSpPr txBox="1"/>
          <p:nvPr/>
        </p:nvSpPr>
        <p:spPr>
          <a:xfrm>
            <a:off x="4806127" y="3089599"/>
            <a:ext cx="1097280" cy="426720"/>
          </a:xfrm>
          <a:prstGeom prst="rect">
            <a:avLst/>
          </a:prstGeom>
          <a:noFill/>
        </p:spPr>
        <p:txBody>
          <a:bodyPr wrap="none" lIns="0" tIns="0" rIns="0" bIns="0" rtlCol="0" anchor="t">
            <a:noAutofit/>
          </a:bodyPr>
          <a:lstStyle/>
          <a:p>
            <a:pPr algn="ctr"/>
            <a:r>
              <a:rPr lang="en-US" dirty="0">
                <a:latin typeface="Amazon Ember" panose="02000000000000000000" pitchFamily="2" charset="0"/>
                <a:ea typeface="Amazon Ember" panose="02000000000000000000" pitchFamily="2" charset="0"/>
                <a:cs typeface="Helvetica Neue"/>
              </a:rPr>
              <a:t> .NET</a:t>
            </a:r>
          </a:p>
        </p:txBody>
      </p:sp>
      <p:pic>
        <p:nvPicPr>
          <p:cNvPr id="36" name="Picture 35">
            <a:extLst>
              <a:ext uri="{FF2B5EF4-FFF2-40B4-BE49-F238E27FC236}">
                <a16:creationId xmlns:a16="http://schemas.microsoft.com/office/drawing/2014/main" id="{0BABECD9-47A1-438A-84F5-6CB6E55428A9}"/>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19739" y="1853584"/>
            <a:ext cx="847023" cy="975359"/>
          </a:xfrm>
          <a:prstGeom prst="rect">
            <a:avLst/>
          </a:prstGeom>
        </p:spPr>
      </p:pic>
      <p:sp>
        <p:nvSpPr>
          <p:cNvPr id="37" name="TextBox 36">
            <a:extLst>
              <a:ext uri="{FF2B5EF4-FFF2-40B4-BE49-F238E27FC236}">
                <a16:creationId xmlns:a16="http://schemas.microsoft.com/office/drawing/2014/main" id="{F0363312-8C7E-4852-813E-9292CDFFE4DF}"/>
              </a:ext>
            </a:extLst>
          </p:cNvPr>
          <p:cNvSpPr txBox="1"/>
          <p:nvPr/>
        </p:nvSpPr>
        <p:spPr>
          <a:xfrm>
            <a:off x="6394610" y="3089599"/>
            <a:ext cx="1097280" cy="426720"/>
          </a:xfrm>
          <a:prstGeom prst="rect">
            <a:avLst/>
          </a:prstGeom>
          <a:noFill/>
        </p:spPr>
        <p:txBody>
          <a:bodyPr wrap="none" lIns="0" tIns="0" rIns="0" bIns="0" rtlCol="0" anchor="t">
            <a:noAutofit/>
          </a:bodyPr>
          <a:lstStyle/>
          <a:p>
            <a:pPr algn="ctr"/>
            <a:r>
              <a:rPr lang="en-US" dirty="0">
                <a:latin typeface="Amazon Ember" panose="02000000000000000000" pitchFamily="2" charset="0"/>
                <a:ea typeface="Amazon Ember" panose="02000000000000000000" pitchFamily="2" charset="0"/>
                <a:cs typeface="Helvetica Neue"/>
              </a:rPr>
              <a:t>Java</a:t>
            </a:r>
          </a:p>
        </p:txBody>
      </p:sp>
      <p:pic>
        <p:nvPicPr>
          <p:cNvPr id="38" name="Picture 37">
            <a:extLst>
              <a:ext uri="{FF2B5EF4-FFF2-40B4-BE49-F238E27FC236}">
                <a16:creationId xmlns:a16="http://schemas.microsoft.com/office/drawing/2014/main" id="{05D288FD-F174-4586-B691-632598EB88E6}"/>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08222" y="1841769"/>
            <a:ext cx="847023" cy="975359"/>
          </a:xfrm>
          <a:prstGeom prst="rect">
            <a:avLst/>
          </a:prstGeom>
        </p:spPr>
      </p:pic>
      <p:sp>
        <p:nvSpPr>
          <p:cNvPr id="39" name="TextBox 38">
            <a:extLst>
              <a:ext uri="{FF2B5EF4-FFF2-40B4-BE49-F238E27FC236}">
                <a16:creationId xmlns:a16="http://schemas.microsoft.com/office/drawing/2014/main" id="{4A27573E-8A5F-4F1C-A506-4B9C689E7950}"/>
              </a:ext>
            </a:extLst>
          </p:cNvPr>
          <p:cNvSpPr txBox="1"/>
          <p:nvPr/>
        </p:nvSpPr>
        <p:spPr>
          <a:xfrm>
            <a:off x="7983093" y="3089599"/>
            <a:ext cx="1097280" cy="426720"/>
          </a:xfrm>
          <a:prstGeom prst="rect">
            <a:avLst/>
          </a:prstGeom>
          <a:noFill/>
        </p:spPr>
        <p:txBody>
          <a:bodyPr wrap="none" lIns="0" tIns="0" rIns="0" bIns="0" rtlCol="0" anchor="t">
            <a:noAutofit/>
          </a:bodyPr>
          <a:lstStyle/>
          <a:p>
            <a:pPr algn="ctr"/>
            <a:r>
              <a:rPr lang="en-US" dirty="0">
                <a:latin typeface="Amazon Ember" panose="02000000000000000000" pitchFamily="2" charset="0"/>
                <a:ea typeface="Amazon Ember" panose="02000000000000000000" pitchFamily="2" charset="0"/>
                <a:cs typeface="Helvetica Neue"/>
              </a:rPr>
              <a:t>C++</a:t>
            </a:r>
          </a:p>
        </p:txBody>
      </p:sp>
      <p:pic>
        <p:nvPicPr>
          <p:cNvPr id="40" name="Picture 39">
            <a:extLst>
              <a:ext uri="{FF2B5EF4-FFF2-40B4-BE49-F238E27FC236}">
                <a16:creationId xmlns:a16="http://schemas.microsoft.com/office/drawing/2014/main" id="{778C3C5C-9614-4BD2-A429-6B0D9CE09B3E}"/>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89816" y="4138171"/>
            <a:ext cx="847023" cy="975359"/>
          </a:xfrm>
          <a:prstGeom prst="rect">
            <a:avLst/>
          </a:prstGeom>
        </p:spPr>
      </p:pic>
      <p:sp>
        <p:nvSpPr>
          <p:cNvPr id="41" name="TextBox 40">
            <a:extLst>
              <a:ext uri="{FF2B5EF4-FFF2-40B4-BE49-F238E27FC236}">
                <a16:creationId xmlns:a16="http://schemas.microsoft.com/office/drawing/2014/main" id="{15C03BC1-EACE-4817-8F2D-3755F2B92F24}"/>
              </a:ext>
            </a:extLst>
          </p:cNvPr>
          <p:cNvSpPr txBox="1"/>
          <p:nvPr/>
        </p:nvSpPr>
        <p:spPr>
          <a:xfrm>
            <a:off x="2364687" y="5451032"/>
            <a:ext cx="1097280" cy="426720"/>
          </a:xfrm>
          <a:prstGeom prst="rect">
            <a:avLst/>
          </a:prstGeom>
          <a:noFill/>
        </p:spPr>
        <p:txBody>
          <a:bodyPr wrap="none" lIns="0" tIns="0" rIns="0" bIns="0" rtlCol="0" anchor="t">
            <a:noAutofit/>
          </a:bodyPr>
          <a:lstStyle/>
          <a:p>
            <a:pPr algn="ctr"/>
            <a:r>
              <a:rPr lang="en-US" sz="1600" dirty="0">
                <a:latin typeface="Amazon Ember" panose="02000000000000000000" pitchFamily="2" charset="0"/>
                <a:ea typeface="Amazon Ember" panose="02000000000000000000" pitchFamily="2" charset="0"/>
                <a:cs typeface="Helvetica Neue"/>
              </a:rPr>
              <a:t>Ruby</a:t>
            </a:r>
          </a:p>
        </p:txBody>
      </p:sp>
      <p:pic>
        <p:nvPicPr>
          <p:cNvPr id="43" name="Picture 42">
            <a:extLst>
              <a:ext uri="{FF2B5EF4-FFF2-40B4-BE49-F238E27FC236}">
                <a16:creationId xmlns:a16="http://schemas.microsoft.com/office/drawing/2014/main" id="{E40C71B8-DA6B-44EB-BD72-CC83933286BD}"/>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110409" y="4138171"/>
            <a:ext cx="879624" cy="1012900"/>
          </a:xfrm>
          <a:prstGeom prst="rect">
            <a:avLst/>
          </a:prstGeom>
        </p:spPr>
      </p:pic>
      <p:sp>
        <p:nvSpPr>
          <p:cNvPr id="42" name="TextBox 41">
            <a:extLst>
              <a:ext uri="{FF2B5EF4-FFF2-40B4-BE49-F238E27FC236}">
                <a16:creationId xmlns:a16="http://schemas.microsoft.com/office/drawing/2014/main" id="{7867BA23-CA41-4C5A-97A4-07BB967C8FD9}"/>
              </a:ext>
            </a:extLst>
          </p:cNvPr>
          <p:cNvSpPr txBox="1"/>
          <p:nvPr/>
        </p:nvSpPr>
        <p:spPr>
          <a:xfrm>
            <a:off x="4001581" y="5451032"/>
            <a:ext cx="1097280" cy="426720"/>
          </a:xfrm>
          <a:prstGeom prst="rect">
            <a:avLst/>
          </a:prstGeom>
          <a:noFill/>
        </p:spPr>
        <p:txBody>
          <a:bodyPr wrap="none" lIns="0" tIns="0" rIns="0" bIns="0" rtlCol="0" anchor="t">
            <a:noAutofit/>
          </a:bodyPr>
          <a:lstStyle/>
          <a:p>
            <a:pPr algn="ctr"/>
            <a:r>
              <a:rPr lang="en-US" dirty="0">
                <a:latin typeface="Amazon Ember" panose="02000000000000000000" pitchFamily="2" charset="0"/>
                <a:ea typeface="Amazon Ember" panose="02000000000000000000" pitchFamily="2" charset="0"/>
                <a:cs typeface="Helvetica Neue"/>
              </a:rPr>
              <a:t>JavaScript</a:t>
            </a:r>
          </a:p>
        </p:txBody>
      </p:sp>
      <p:pic>
        <p:nvPicPr>
          <p:cNvPr id="44" name="Picture 43">
            <a:extLst>
              <a:ext uri="{FF2B5EF4-FFF2-40B4-BE49-F238E27FC236}">
                <a16:creationId xmlns:a16="http://schemas.microsoft.com/office/drawing/2014/main" id="{8643F20C-511D-4922-8541-3EC50A8A6F1C}"/>
              </a:ext>
              <a:ext uri="{C183D7F6-B498-43B3-948B-1728B52AA6E4}">
                <adec:decorative xmlns:adec="http://schemas.microsoft.com/office/drawing/2017/decorative" val="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44398" y="4138171"/>
            <a:ext cx="847021" cy="975359"/>
          </a:xfrm>
          <a:prstGeom prst="rect">
            <a:avLst/>
          </a:prstGeom>
        </p:spPr>
      </p:pic>
      <p:sp>
        <p:nvSpPr>
          <p:cNvPr id="45" name="TextBox 44">
            <a:extLst>
              <a:ext uri="{FF2B5EF4-FFF2-40B4-BE49-F238E27FC236}">
                <a16:creationId xmlns:a16="http://schemas.microsoft.com/office/drawing/2014/main" id="{5F51A678-6D45-42B3-9EC5-CBA4C2D8024C}"/>
              </a:ext>
            </a:extLst>
          </p:cNvPr>
          <p:cNvSpPr txBox="1"/>
          <p:nvPr/>
        </p:nvSpPr>
        <p:spPr>
          <a:xfrm>
            <a:off x="5619268" y="5451032"/>
            <a:ext cx="1097280" cy="426720"/>
          </a:xfrm>
          <a:prstGeom prst="rect">
            <a:avLst/>
          </a:prstGeom>
          <a:noFill/>
        </p:spPr>
        <p:txBody>
          <a:bodyPr wrap="none" lIns="0" tIns="0" rIns="0" bIns="0" rtlCol="0" anchor="t">
            <a:noAutofit/>
          </a:bodyPr>
          <a:lstStyle/>
          <a:p>
            <a:pPr algn="ctr"/>
            <a:r>
              <a:rPr lang="en-US" dirty="0">
                <a:latin typeface="Amazon Ember" panose="02000000000000000000" pitchFamily="2" charset="0"/>
                <a:ea typeface="Amazon Ember" panose="02000000000000000000" pitchFamily="2" charset="0"/>
                <a:cs typeface="Helvetica Neue"/>
              </a:rPr>
              <a:t>Go</a:t>
            </a:r>
          </a:p>
        </p:txBody>
      </p:sp>
      <p:pic>
        <p:nvPicPr>
          <p:cNvPr id="46" name="Picture 45">
            <a:extLst>
              <a:ext uri="{FF2B5EF4-FFF2-40B4-BE49-F238E27FC236}">
                <a16:creationId xmlns:a16="http://schemas.microsoft.com/office/drawing/2014/main" id="{24AF9963-67B9-4FFB-A692-2E24DAD813ED}"/>
              </a:ext>
              <a:ext uri="{C183D7F6-B498-43B3-948B-1728B52AA6E4}">
                <adec:decorative xmlns:adec="http://schemas.microsoft.com/office/drawing/2017/decorative" val="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362344" y="4138171"/>
            <a:ext cx="847023" cy="975359"/>
          </a:xfrm>
          <a:prstGeom prst="rect">
            <a:avLst/>
          </a:prstGeom>
        </p:spPr>
      </p:pic>
      <p:sp>
        <p:nvSpPr>
          <p:cNvPr id="47" name="TextBox 46">
            <a:extLst>
              <a:ext uri="{FF2B5EF4-FFF2-40B4-BE49-F238E27FC236}">
                <a16:creationId xmlns:a16="http://schemas.microsoft.com/office/drawing/2014/main" id="{A77260C2-F75F-4C55-A12C-F19ED4623EAC}"/>
              </a:ext>
            </a:extLst>
          </p:cNvPr>
          <p:cNvSpPr txBox="1"/>
          <p:nvPr/>
        </p:nvSpPr>
        <p:spPr>
          <a:xfrm>
            <a:off x="7237215" y="5451032"/>
            <a:ext cx="1097280" cy="426720"/>
          </a:xfrm>
          <a:prstGeom prst="rect">
            <a:avLst/>
          </a:prstGeom>
          <a:noFill/>
        </p:spPr>
        <p:txBody>
          <a:bodyPr wrap="none" lIns="0" tIns="0" rIns="0" bIns="0" rtlCol="0" anchor="t">
            <a:noAutofit/>
          </a:bodyPr>
          <a:lstStyle/>
          <a:p>
            <a:pPr algn="ctr"/>
            <a:r>
              <a:rPr lang="en-US" dirty="0">
                <a:latin typeface="Amazon Ember" panose="02000000000000000000" pitchFamily="2" charset="0"/>
                <a:ea typeface="Amazon Ember" panose="02000000000000000000" pitchFamily="2" charset="0"/>
                <a:cs typeface="Helvetica Neue"/>
              </a:rPr>
              <a:t>Node.js</a:t>
            </a:r>
          </a:p>
        </p:txBody>
      </p:sp>
      <p:pic>
        <p:nvPicPr>
          <p:cNvPr id="48" name="Picture 47">
            <a:extLst>
              <a:ext uri="{FF2B5EF4-FFF2-40B4-BE49-F238E27FC236}">
                <a16:creationId xmlns:a16="http://schemas.microsoft.com/office/drawing/2014/main" id="{9A361186-576C-44A4-BD36-98B6E4E03D9D}"/>
              </a:ext>
              <a:ext uri="{C183D7F6-B498-43B3-948B-1728B52AA6E4}">
                <adec:decorative xmlns:adec="http://schemas.microsoft.com/office/drawing/2017/decorative" val="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855162" y="4138171"/>
            <a:ext cx="847023" cy="975359"/>
          </a:xfrm>
          <a:prstGeom prst="rect">
            <a:avLst/>
          </a:prstGeom>
        </p:spPr>
      </p:pic>
      <p:sp>
        <p:nvSpPr>
          <p:cNvPr id="49" name="TextBox 48">
            <a:extLst>
              <a:ext uri="{FF2B5EF4-FFF2-40B4-BE49-F238E27FC236}">
                <a16:creationId xmlns:a16="http://schemas.microsoft.com/office/drawing/2014/main" id="{075045E6-4DDA-44C5-92BD-7D3664C6FF75}"/>
              </a:ext>
            </a:extLst>
          </p:cNvPr>
          <p:cNvSpPr txBox="1"/>
          <p:nvPr/>
        </p:nvSpPr>
        <p:spPr>
          <a:xfrm>
            <a:off x="8730033" y="5451032"/>
            <a:ext cx="1097280" cy="426720"/>
          </a:xfrm>
          <a:prstGeom prst="rect">
            <a:avLst/>
          </a:prstGeom>
          <a:noFill/>
        </p:spPr>
        <p:txBody>
          <a:bodyPr wrap="none" lIns="0" tIns="0" rIns="0" bIns="0" rtlCol="0" anchor="t">
            <a:noAutofit/>
          </a:bodyPr>
          <a:lstStyle/>
          <a:p>
            <a:pPr algn="ctr"/>
            <a:r>
              <a:rPr lang="en-US" dirty="0">
                <a:latin typeface="Amazon Ember" panose="02000000000000000000" pitchFamily="2" charset="0"/>
                <a:ea typeface="Amazon Ember" panose="02000000000000000000" pitchFamily="2" charset="0"/>
                <a:cs typeface="Helvetica Neue"/>
              </a:rPr>
              <a:t>PHP</a:t>
            </a:r>
          </a:p>
        </p:txBody>
      </p:sp>
    </p:spTree>
    <p:custDataLst>
      <p:tags r:id="rId1"/>
    </p:custDataLst>
    <p:extLst>
      <p:ext uri="{BB962C8B-B14F-4D97-AF65-F5344CB8AC3E}">
        <p14:creationId xmlns:p14="http://schemas.microsoft.com/office/powerpoint/2010/main" val="46292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p:cNvSpPr>
            <a:spLocks noGrp="1"/>
          </p:cNvSpPr>
          <p:nvPr>
            <p:ph type="sldNum" sz="quarter" idx="20"/>
          </p:nvPr>
        </p:nvSpPr>
        <p:spPr/>
        <p:txBody>
          <a:bodyPr/>
          <a:lstStyle/>
          <a:p>
            <a:fld id="{989D9560-4C13-4692-9687-98ECDD2D9552}" type="slidenum">
              <a:rPr lang="en-US" smtClean="0"/>
              <a:pPr/>
              <a:t>14</a:t>
            </a:fld>
            <a:endParaRPr lang="en-US" dirty="0"/>
          </a:p>
        </p:txBody>
      </p:sp>
      <p:sp>
        <p:nvSpPr>
          <p:cNvPr id="4" name="Title 3"/>
          <p:cNvSpPr>
            <a:spLocks noGrp="1"/>
          </p:cNvSpPr>
          <p:nvPr>
            <p:ph type="title"/>
          </p:nvPr>
        </p:nvSpPr>
        <p:spPr/>
        <p:txBody>
          <a:bodyPr/>
          <a:lstStyle/>
          <a:p>
            <a:r>
              <a:rPr lang="en-US"/>
              <a:t>Why use AWS SDKs?</a:t>
            </a:r>
            <a:endParaRPr lang="en-US" dirty="0"/>
          </a:p>
        </p:txBody>
      </p:sp>
      <p:sp>
        <p:nvSpPr>
          <p:cNvPr id="19" name="Text Placeholder 18">
            <a:extLst>
              <a:ext uri="{FF2B5EF4-FFF2-40B4-BE49-F238E27FC236}">
                <a16:creationId xmlns:a16="http://schemas.microsoft.com/office/drawing/2014/main" id="{A101286D-25C9-466F-95EB-4B437D4E7E16}"/>
              </a:ext>
            </a:extLst>
          </p:cNvPr>
          <p:cNvSpPr>
            <a:spLocks noGrp="1"/>
          </p:cNvSpPr>
          <p:nvPr>
            <p:ph type="body" idx="2"/>
          </p:nvPr>
        </p:nvSpPr>
        <p:spPr/>
        <p:txBody>
          <a:bodyPr/>
          <a:lstStyle/>
          <a:p>
            <a:r>
              <a:rPr lang="en-US" dirty="0"/>
              <a:t>Language binding</a:t>
            </a:r>
          </a:p>
          <a:p>
            <a:r>
              <a:rPr lang="en-US" dirty="0"/>
              <a:t>HTTP request signing</a:t>
            </a:r>
          </a:p>
          <a:p>
            <a:r>
              <a:rPr lang="en-US" dirty="0"/>
              <a:t>Built-in resilience</a:t>
            </a:r>
          </a:p>
          <a:p>
            <a:pPr lvl="1"/>
            <a:r>
              <a:rPr lang="en-US" dirty="0"/>
              <a:t>Logic for retries/errors/timeouts</a:t>
            </a:r>
          </a:p>
          <a:p>
            <a:r>
              <a:rPr lang="en-US" dirty="0"/>
              <a:t>Pagination support</a:t>
            </a:r>
          </a:p>
        </p:txBody>
      </p:sp>
      <p:pic>
        <p:nvPicPr>
          <p:cNvPr id="24" name="Content Placeholder 23">
            <a:extLst>
              <a:ext uri="{FF2B5EF4-FFF2-40B4-BE49-F238E27FC236}">
                <a16:creationId xmlns:a16="http://schemas.microsoft.com/office/drawing/2014/main" id="{64681449-5F70-48D6-9DEA-E43EA66894A9}"/>
              </a:ext>
              <a:ext uri="{C183D7F6-B498-43B3-948B-1728B52AA6E4}">
                <adec:decorative xmlns:adec="http://schemas.microsoft.com/office/drawing/2017/decorative" val="1"/>
              </a:ext>
            </a:extLst>
          </p:cNvPr>
          <p:cNvPicPr>
            <a:picLocks noGrp="1" noChangeAspect="1"/>
          </p:cNvPicPr>
          <p:nvPr>
            <p:ph type="pic" sz="quarter" idx="21"/>
          </p:nvPr>
        </p:nvPicPr>
        <p:blipFill>
          <a:blip r:embed="rId4" cstate="print">
            <a:extLst>
              <a:ext uri="{28A0092B-C50C-407E-A947-70E740481C1C}">
                <a14:useLocalDpi xmlns:a14="http://schemas.microsoft.com/office/drawing/2010/main" val="0"/>
              </a:ext>
            </a:extLst>
          </a:blip>
          <a:srcRect l="34" r="34"/>
          <a:stretch>
            <a:fillRect/>
          </a:stretch>
        </p:blipFill>
        <p:spPr/>
      </p:pic>
      <p:sp>
        <p:nvSpPr>
          <p:cNvPr id="22" name="TextBox 21">
            <a:extLst>
              <a:ext uri="{FF2B5EF4-FFF2-40B4-BE49-F238E27FC236}">
                <a16:creationId xmlns:a16="http://schemas.microsoft.com/office/drawing/2014/main" id="{307BB2F3-19B9-44B7-B56F-0F181F3B0BFF}"/>
              </a:ext>
            </a:extLst>
          </p:cNvPr>
          <p:cNvSpPr txBox="1"/>
          <p:nvPr/>
        </p:nvSpPr>
        <p:spPr>
          <a:xfrm>
            <a:off x="4040158" y="5947582"/>
            <a:ext cx="6719974" cy="369332"/>
          </a:xfrm>
          <a:prstGeom prst="rect">
            <a:avLst/>
          </a:prstGeom>
          <a:noFill/>
        </p:spPr>
        <p:txBody>
          <a:bodyPr wrap="square" rtlCol="0">
            <a:spAutoFit/>
          </a:bodyPr>
          <a:lstStyle/>
          <a:p>
            <a:pPr algn="ctr"/>
            <a:r>
              <a:rPr lang="en-US" dirty="0">
                <a:latin typeface="+mj-lt"/>
                <a:ea typeface="Amazon Ember Heavy" panose="020B0803020204020204" pitchFamily="34" charset="0"/>
                <a:cs typeface="Amazon Ember Heavy" panose="020B0803020204020204" pitchFamily="34" charset="0"/>
              </a:rPr>
              <a:t>Familiar tooling + Efficiency + Consistency</a:t>
            </a:r>
          </a:p>
        </p:txBody>
      </p:sp>
    </p:spTree>
    <p:custDataLst>
      <p:tags r:id="rId1"/>
    </p:custDataLst>
    <p:extLst>
      <p:ext uri="{BB962C8B-B14F-4D97-AF65-F5344CB8AC3E}">
        <p14:creationId xmlns:p14="http://schemas.microsoft.com/office/powerpoint/2010/main" val="2794977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20"/>
          </p:nvPr>
        </p:nvSpPr>
        <p:spPr/>
        <p:txBody>
          <a:bodyPr/>
          <a:lstStyle/>
          <a:p>
            <a:fld id="{989D9560-4C13-4692-9687-98ECDD2D9552}" type="slidenum">
              <a:rPr lang="en-US" smtClean="0"/>
              <a:t>15</a:t>
            </a:fld>
            <a:endParaRPr lang="en-US" dirty="0"/>
          </a:p>
        </p:txBody>
      </p:sp>
      <p:sp>
        <p:nvSpPr>
          <p:cNvPr id="4" name="Title 1"/>
          <p:cNvSpPr>
            <a:spLocks noGrp="1"/>
          </p:cNvSpPr>
          <p:nvPr>
            <p:ph type="title"/>
          </p:nvPr>
        </p:nvSpPr>
        <p:spPr/>
        <p:txBody>
          <a:bodyPr/>
          <a:lstStyle/>
          <a:p>
            <a:r>
              <a:rPr lang="en-US" dirty="0"/>
              <a:t>Determining</a:t>
            </a:r>
            <a:r>
              <a:rPr lang="en-US" baseline="0" dirty="0"/>
              <a:t> w</a:t>
            </a:r>
            <a:r>
              <a:rPr lang="en-US" dirty="0"/>
              <a:t>hich SDK API to use</a:t>
            </a:r>
            <a:endParaRPr lang="en-US" dirty="0">
              <a:solidFill>
                <a:srgbClr val="FFFFFF"/>
              </a:solidFill>
              <a:latin typeface="Amazon Ember Light" panose="020B0403020204020204"/>
            </a:endParaRPr>
          </a:p>
        </p:txBody>
      </p:sp>
      <p:grpSp>
        <p:nvGrpSpPr>
          <p:cNvPr id="12" name="Group 1" descr="Low-level API"/>
          <p:cNvGrpSpPr/>
          <p:nvPr/>
        </p:nvGrpSpPr>
        <p:grpSpPr>
          <a:xfrm>
            <a:off x="872802" y="1780546"/>
            <a:ext cx="4568189" cy="2798836"/>
            <a:chOff x="612439" y="993422"/>
            <a:chExt cx="3426142" cy="2615623"/>
          </a:xfrm>
        </p:grpSpPr>
        <p:sp>
          <p:nvSpPr>
            <p:cNvPr id="13" name="Rounded Rectangle 12">
              <a:extLst>
                <a:ext uri="{C183D7F6-B498-43B3-948B-1728B52AA6E4}">
                  <adec:decorative xmlns:adec="http://schemas.microsoft.com/office/drawing/2017/decorative" val="0"/>
                </a:ext>
              </a:extLst>
            </p:cNvPr>
            <p:cNvSpPr/>
            <p:nvPr/>
          </p:nvSpPr>
          <p:spPr>
            <a:xfrm>
              <a:off x="1004711" y="993422"/>
              <a:ext cx="2641600" cy="1603022"/>
            </a:xfrm>
            <a:prstGeom prst="roundRect">
              <a:avLst>
                <a:gd name="adj" fmla="val 0"/>
              </a:avLst>
            </a:prstGeom>
            <a:ln w="28575">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rgbClr val="000000"/>
                  </a:solidFill>
                  <a:ea typeface="Amazon Ember Light" charset="0"/>
                  <a:cs typeface="Amazon Ember Light" charset="0"/>
                </a:rPr>
                <a:t>Low-level API</a:t>
              </a:r>
            </a:p>
          </p:txBody>
        </p:sp>
        <p:sp>
          <p:nvSpPr>
            <p:cNvPr id="14" name="TextBox 13"/>
            <p:cNvSpPr txBox="1"/>
            <p:nvPr/>
          </p:nvSpPr>
          <p:spPr>
            <a:xfrm>
              <a:off x="612439" y="2797930"/>
              <a:ext cx="3426142" cy="811115"/>
            </a:xfrm>
            <a:prstGeom prst="rect">
              <a:avLst/>
            </a:prstGeom>
            <a:noFill/>
          </p:spPr>
          <p:txBody>
            <a:bodyPr wrap="square" rtlCol="0">
              <a:spAutoFit/>
            </a:bodyPr>
            <a:lstStyle>
              <a:defPPr>
                <a:defRPr lang="en-US"/>
              </a:defPPr>
              <a:lvl1pPr>
                <a:spcBef>
                  <a:spcPts val="1200"/>
                </a:spcBef>
                <a:defRPr sz="2800">
                  <a:latin typeface="Amazon Ember Light" charset="0"/>
                  <a:ea typeface="Amazon Ember Light" charset="0"/>
                  <a:cs typeface="Amazon Ember Light" charset="0"/>
                </a:defRPr>
              </a:lvl1pPr>
              <a:lvl2pPr marL="685800" lvl="1" indent="-349250">
                <a:lnSpc>
                  <a:spcPct val="90000"/>
                </a:lnSpc>
                <a:spcBef>
                  <a:spcPts val="1200"/>
                </a:spcBef>
                <a:buFont typeface="Arial" panose="020B0604020202020204" pitchFamily="34" charset="0"/>
                <a:buChar char="•"/>
                <a:defRPr sz="2800">
                  <a:latin typeface="Amazon Ember Light" panose="020B0403020204020204" pitchFamily="34" charset="0"/>
                  <a:ea typeface="Amazon Ember Light" panose="020B0403020204020204" pitchFamily="34" charset="0"/>
                  <a:cs typeface="Amazon Ember Light" panose="020B0403020204020204" pitchFamily="34" charset="0"/>
                </a:defRPr>
              </a:lvl2pPr>
            </a:lstStyle>
            <a:p>
              <a:pPr lvl="1"/>
              <a:r>
                <a:rPr lang="en-US" dirty="0">
                  <a:latin typeface="+mn-lt"/>
                </a:rPr>
                <a:t>Has one method per service operation</a:t>
              </a:r>
            </a:p>
          </p:txBody>
        </p:sp>
      </p:grpSp>
      <p:grpSp>
        <p:nvGrpSpPr>
          <p:cNvPr id="15" name="Group 2" descr="High-level API"/>
          <p:cNvGrpSpPr/>
          <p:nvPr/>
        </p:nvGrpSpPr>
        <p:grpSpPr>
          <a:xfrm>
            <a:off x="6578648" y="1780546"/>
            <a:ext cx="4572000" cy="4092918"/>
            <a:chOff x="4240388" y="993422"/>
            <a:chExt cx="3429000" cy="3678440"/>
          </a:xfrm>
        </p:grpSpPr>
        <p:sp>
          <p:nvSpPr>
            <p:cNvPr id="16" name="Rounded Rectangle 15">
              <a:extLst>
                <a:ext uri="{C183D7F6-B498-43B3-948B-1728B52AA6E4}">
                  <adec:decorative xmlns:adec="http://schemas.microsoft.com/office/drawing/2017/decorative" val="0"/>
                </a:ext>
              </a:extLst>
            </p:cNvPr>
            <p:cNvSpPr/>
            <p:nvPr/>
          </p:nvSpPr>
          <p:spPr>
            <a:xfrm>
              <a:off x="4634088" y="993422"/>
              <a:ext cx="2641600" cy="1541603"/>
            </a:xfrm>
            <a:prstGeom prst="roundRect">
              <a:avLst>
                <a:gd name="adj" fmla="val 0"/>
              </a:avLst>
            </a:prstGeom>
            <a:ln w="28575">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solidFill>
                    <a:schemeClr val="tx1"/>
                  </a:solidFill>
                  <a:ea typeface="Amazon Ember Light" charset="0"/>
                  <a:cs typeface="Amazon Ember Light" charset="0"/>
                </a:rPr>
                <a:t>High-level API</a:t>
              </a:r>
            </a:p>
          </p:txBody>
        </p:sp>
        <p:sp>
          <p:nvSpPr>
            <p:cNvPr id="17" name="TextBox 16"/>
            <p:cNvSpPr txBox="1"/>
            <p:nvPr/>
          </p:nvSpPr>
          <p:spPr>
            <a:xfrm>
              <a:off x="4240388" y="2707938"/>
              <a:ext cx="3429000" cy="1963924"/>
            </a:xfrm>
            <a:prstGeom prst="rect">
              <a:avLst/>
            </a:prstGeom>
            <a:noFill/>
          </p:spPr>
          <p:txBody>
            <a:bodyPr wrap="square" rtlCol="0">
              <a:spAutoFit/>
            </a:bodyPr>
            <a:lstStyle/>
            <a:p>
              <a:pPr marL="685800" lvl="1" indent="-349250">
                <a:lnSpc>
                  <a:spcPct val="90000"/>
                </a:lnSpc>
                <a:spcBef>
                  <a:spcPts val="1200"/>
                </a:spcBef>
                <a:buFont typeface="Arial" panose="020B0604020202020204" pitchFamily="34" charset="0"/>
                <a:buChar char="•"/>
              </a:pPr>
              <a:r>
                <a:rPr lang="en-US" sz="2800" dirty="0">
                  <a:ea typeface="Amazon Ember Light" panose="020B0403020204020204" pitchFamily="34" charset="0"/>
                  <a:cs typeface="Amazon Ember Light" panose="020B0403020204020204" pitchFamily="34" charset="0"/>
                </a:rPr>
                <a:t>Has one class </a:t>
              </a:r>
              <a:r>
                <a:rPr lang="en-US" sz="2800" dirty="0">
                  <a:solidFill>
                    <a:srgbClr val="000000"/>
                  </a:solidFill>
                  <a:ea typeface="Amazon Ember Light" panose="020B0403020204020204" pitchFamily="34" charset="0"/>
                  <a:cs typeface="Amazon Ember Light" panose="020B0403020204020204" pitchFamily="34" charset="0"/>
                </a:rPr>
                <a:t>per</a:t>
              </a:r>
              <a:r>
                <a:rPr lang="en-US" sz="2800" dirty="0">
                  <a:ea typeface="Amazon Ember Light" panose="020B0403020204020204" pitchFamily="34" charset="0"/>
                  <a:cs typeface="Amazon Ember Light" panose="020B0403020204020204" pitchFamily="34" charset="0"/>
                </a:rPr>
                <a:t> conceptual resource</a:t>
              </a:r>
            </a:p>
            <a:p>
              <a:pPr marL="685800" lvl="1" indent="-349250">
                <a:lnSpc>
                  <a:spcPct val="90000"/>
                </a:lnSpc>
                <a:spcBef>
                  <a:spcPts val="1200"/>
                </a:spcBef>
                <a:buFont typeface="Arial" panose="020B0604020202020204" pitchFamily="34" charset="0"/>
                <a:buChar char="•"/>
              </a:pPr>
              <a:r>
                <a:rPr lang="en-US" sz="2800" dirty="0">
                  <a:ea typeface="Amazon Ember Light" panose="020B0403020204020204" pitchFamily="34" charset="0"/>
                  <a:cs typeface="Amazon Ember Light" panose="020B0403020204020204" pitchFamily="34" charset="0"/>
                </a:rPr>
                <a:t>Defines service resources and individual resources</a:t>
              </a:r>
            </a:p>
          </p:txBody>
        </p:sp>
      </p:grpSp>
    </p:spTree>
    <p:custDataLst>
      <p:tags r:id="rId1"/>
    </p:custDataLst>
    <p:extLst>
      <p:ext uri="{BB962C8B-B14F-4D97-AF65-F5344CB8AC3E}">
        <p14:creationId xmlns:p14="http://schemas.microsoft.com/office/powerpoint/2010/main" val="1114540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20"/>
          </p:nvPr>
        </p:nvSpPr>
        <p:spPr/>
        <p:txBody>
          <a:bodyPr/>
          <a:lstStyle/>
          <a:p>
            <a:fld id="{989D9560-4C13-4692-9687-98ECDD2D9552}" type="slidenum">
              <a:rPr lang="en-US" smtClean="0"/>
              <a:t>16</a:t>
            </a:fld>
            <a:endParaRPr lang="en-US" dirty="0"/>
          </a:p>
        </p:txBody>
      </p:sp>
      <p:sp>
        <p:nvSpPr>
          <p:cNvPr id="2" name="Title 1"/>
          <p:cNvSpPr>
            <a:spLocks noGrp="1"/>
          </p:cNvSpPr>
          <p:nvPr>
            <p:ph type="title"/>
          </p:nvPr>
        </p:nvSpPr>
        <p:spPr/>
        <p:txBody>
          <a:bodyPr>
            <a:noAutofit/>
          </a:bodyPr>
          <a:lstStyle/>
          <a:p>
            <a:r>
              <a:rPr lang="en-US" dirty="0"/>
              <a:t>Example: Connecting to a service using API</a:t>
            </a:r>
          </a:p>
        </p:txBody>
      </p:sp>
      <p:grpSp>
        <p:nvGrpSpPr>
          <p:cNvPr id="17" name="SDKPython" descr="SDK Python.">
            <a:extLst>
              <a:ext uri="{FF2B5EF4-FFF2-40B4-BE49-F238E27FC236}">
                <a16:creationId xmlns:a16="http://schemas.microsoft.com/office/drawing/2014/main" id="{77915460-C595-49FD-931E-C6160AC5A0E5}"/>
              </a:ext>
            </a:extLst>
          </p:cNvPr>
          <p:cNvGrpSpPr/>
          <p:nvPr/>
        </p:nvGrpSpPr>
        <p:grpSpPr>
          <a:xfrm>
            <a:off x="10920749" y="1164496"/>
            <a:ext cx="1097280" cy="1454296"/>
            <a:chOff x="11079252" y="857618"/>
            <a:chExt cx="1097280" cy="1454296"/>
          </a:xfrm>
        </p:grpSpPr>
        <p:pic>
          <p:nvPicPr>
            <p:cNvPr id="23" name="Picture 22">
              <a:extLst>
                <a:ext uri="{FF2B5EF4-FFF2-40B4-BE49-F238E27FC236}">
                  <a16:creationId xmlns:a16="http://schemas.microsoft.com/office/drawing/2014/main" id="{DD0FC4C6-E49D-4AA3-A02A-5EDD2336943C}"/>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04381" y="857618"/>
              <a:ext cx="847023" cy="975359"/>
            </a:xfrm>
            <a:prstGeom prst="rect">
              <a:avLst/>
            </a:prstGeom>
          </p:spPr>
        </p:pic>
        <p:sp>
          <p:nvSpPr>
            <p:cNvPr id="25" name="TextBox 24">
              <a:extLst>
                <a:ext uri="{FF2B5EF4-FFF2-40B4-BE49-F238E27FC236}">
                  <a16:creationId xmlns:a16="http://schemas.microsoft.com/office/drawing/2014/main" id="{1A62D032-8177-4057-9A0E-8B6B0A205D60}"/>
                </a:ext>
              </a:extLst>
            </p:cNvPr>
            <p:cNvSpPr txBox="1"/>
            <p:nvPr/>
          </p:nvSpPr>
          <p:spPr>
            <a:xfrm>
              <a:off x="11079252" y="1885194"/>
              <a:ext cx="1097280" cy="426720"/>
            </a:xfrm>
            <a:prstGeom prst="rect">
              <a:avLst/>
            </a:prstGeom>
            <a:noFill/>
          </p:spPr>
          <p:txBody>
            <a:bodyPr wrap="none" lIns="0" tIns="0" rIns="0" bIns="0" rtlCol="0" anchor="t">
              <a:noAutofit/>
            </a:bodyPr>
            <a:lstStyle/>
            <a:p>
              <a:pPr algn="ctr"/>
              <a:r>
                <a:rPr lang="en-US" dirty="0">
                  <a:latin typeface="Amazon Ember" panose="02000000000000000000" pitchFamily="2" charset="0"/>
                  <a:ea typeface="Amazon Ember" panose="02000000000000000000" pitchFamily="2" charset="0"/>
                  <a:cs typeface="Helvetica Neue"/>
                </a:rPr>
                <a:t> Python</a:t>
              </a:r>
            </a:p>
          </p:txBody>
        </p:sp>
      </p:grpSp>
      <p:grpSp>
        <p:nvGrpSpPr>
          <p:cNvPr id="4" name="Group 3" descr="Low-level API">
            <a:extLst>
              <a:ext uri="{FF2B5EF4-FFF2-40B4-BE49-F238E27FC236}">
                <a16:creationId xmlns:a16="http://schemas.microsoft.com/office/drawing/2014/main" id="{FE0E4489-8BDD-48EA-8DAF-5D05802B1E15}"/>
              </a:ext>
            </a:extLst>
          </p:cNvPr>
          <p:cNvGrpSpPr/>
          <p:nvPr/>
        </p:nvGrpSpPr>
        <p:grpSpPr>
          <a:xfrm>
            <a:off x="318837" y="964441"/>
            <a:ext cx="10292456" cy="2431435"/>
            <a:chOff x="318837" y="964441"/>
            <a:chExt cx="10292456" cy="2431435"/>
          </a:xfrm>
        </p:grpSpPr>
        <p:sp>
          <p:nvSpPr>
            <p:cNvPr id="10" name="Rectangle 9"/>
            <p:cNvSpPr/>
            <p:nvPr/>
          </p:nvSpPr>
          <p:spPr>
            <a:xfrm>
              <a:off x="318838" y="964441"/>
              <a:ext cx="5292993"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latin typeface="Amazon Ember Display" panose="020F0603020204020204" pitchFamily="34" charset="0"/>
                  <a:ea typeface="Amazon Ember Display" panose="020F0603020204020204" pitchFamily="34" charset="0"/>
                  <a:cs typeface="Amazon Ember Display" panose="020F0603020204020204" pitchFamily="34" charset="0"/>
                </a:rPr>
                <a:t>Low-level API - List objects in bucket</a:t>
              </a:r>
            </a:p>
          </p:txBody>
        </p:sp>
        <p:sp>
          <p:nvSpPr>
            <p:cNvPr id="13" name="a11y Speech Bubble2" descr="Example code.">
              <a:extLst>
                <a:ext uri="{FF2B5EF4-FFF2-40B4-BE49-F238E27FC236}">
                  <a16:creationId xmlns:a16="http://schemas.microsoft.com/office/drawing/2014/main" id="{5D3564E8-05AA-4FEC-99A9-7EB15B9EA668}"/>
                </a:ext>
              </a:extLst>
            </p:cNvPr>
            <p:cNvSpPr/>
            <p:nvPr/>
          </p:nvSpPr>
          <p:spPr>
            <a:xfrm>
              <a:off x="8322596" y="1688838"/>
              <a:ext cx="1521141" cy="69137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A11y Code Intro.</a:t>
              </a:r>
            </a:p>
          </p:txBody>
        </p:sp>
        <p:sp>
          <p:nvSpPr>
            <p:cNvPr id="3" name="Rectangle 2">
              <a:extLst>
                <a:ext uri="{FF2B5EF4-FFF2-40B4-BE49-F238E27FC236}">
                  <a16:creationId xmlns:a16="http://schemas.microsoft.com/office/drawing/2014/main" id="{DDEFBAE8-CF47-4C4F-BD1D-524348EDC438}"/>
                </a:ext>
                <a:ext uri="{C183D7F6-B498-43B3-948B-1728B52AA6E4}">
                  <adec:decorative xmlns:adec="http://schemas.microsoft.com/office/drawing/2017/decorative" val="0"/>
                </a:ext>
              </a:extLst>
            </p:cNvPr>
            <p:cNvSpPr/>
            <p:nvPr/>
          </p:nvSpPr>
          <p:spPr>
            <a:xfrm>
              <a:off x="318837" y="1364551"/>
              <a:ext cx="10292456"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8000"/>
                  </a:solidFill>
                  <a:latin typeface="Consolas" panose="020B0609020204030204" pitchFamily="49" charset="0"/>
                </a:rPr>
                <a:t># Return type: dict / additional API calls needed to get objects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listClient():</a:t>
              </a:r>
            </a:p>
            <a:p>
              <a:r>
                <a:rPr lang="en-US" dirty="0">
                  <a:solidFill>
                    <a:srgbClr val="000000"/>
                  </a:solidFill>
                  <a:latin typeface="Consolas" panose="020B0609020204030204" pitchFamily="49" charset="0"/>
                </a:rPr>
                <a:t>    s3client = boto3.client(</a:t>
              </a:r>
              <a:r>
                <a:rPr lang="en-US" dirty="0">
                  <a:solidFill>
                    <a:srgbClr val="A31515"/>
                  </a:solidFill>
                  <a:latin typeface="Consolas" panose="020B0609020204030204" pitchFamily="49" charset="0"/>
                </a:rPr>
                <a:t>'s3'</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response = s3client.list_objects_v2(Bucket=</a:t>
              </a:r>
              <a:r>
                <a:rPr lang="en-US" dirty="0">
                  <a:solidFill>
                    <a:srgbClr val="A31515"/>
                  </a:solidFill>
                  <a:latin typeface="Consolas" panose="020B0609020204030204" pitchFamily="49" charset="0"/>
                </a:rPr>
                <a:t>'mybucket'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content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response[</a:t>
              </a:r>
              <a:r>
                <a:rPr lang="en-US" dirty="0">
                  <a:solidFill>
                    <a:srgbClr val="A31515"/>
                  </a:solidFill>
                  <a:latin typeface="Consolas" panose="020B0609020204030204" pitchFamily="49" charset="0"/>
                </a:rPr>
                <a:t>'Contents'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print(content[</a:t>
              </a:r>
              <a:r>
                <a:rPr lang="en-US" dirty="0">
                  <a:solidFill>
                    <a:srgbClr val="A31515"/>
                  </a:solidFill>
                  <a:latin typeface="Consolas" panose="020B0609020204030204" pitchFamily="49" charset="0"/>
                </a:rPr>
                <a:t>'Key'</a:t>
              </a:r>
              <a:r>
                <a:rPr lang="en-US" dirty="0">
                  <a:solidFill>
                    <a:srgbClr val="000000"/>
                  </a:solidFill>
                  <a:latin typeface="Consolas" panose="020B0609020204030204" pitchFamily="49" charset="0"/>
                </a:rPr>
                <a:t>], content[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LastModified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p:txBody>
        </p:sp>
      </p:grpSp>
      <p:grpSp>
        <p:nvGrpSpPr>
          <p:cNvPr id="5" name="Group 4" descr="High-level API">
            <a:extLst>
              <a:ext uri="{FF2B5EF4-FFF2-40B4-BE49-F238E27FC236}">
                <a16:creationId xmlns:a16="http://schemas.microsoft.com/office/drawing/2014/main" id="{2B35168C-A0E8-4230-BD93-714FC5275B51}"/>
              </a:ext>
            </a:extLst>
          </p:cNvPr>
          <p:cNvGrpSpPr/>
          <p:nvPr/>
        </p:nvGrpSpPr>
        <p:grpSpPr>
          <a:xfrm>
            <a:off x="284167" y="3672321"/>
            <a:ext cx="10327126" cy="2620325"/>
            <a:chOff x="284167" y="3672321"/>
            <a:chExt cx="10327126" cy="2620325"/>
          </a:xfrm>
        </p:grpSpPr>
        <p:sp>
          <p:nvSpPr>
            <p:cNvPr id="15" name="Rectangle 14"/>
            <p:cNvSpPr/>
            <p:nvPr/>
          </p:nvSpPr>
          <p:spPr>
            <a:xfrm>
              <a:off x="284167" y="3672321"/>
              <a:ext cx="5292993" cy="400110"/>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rtlCol="0" anchor="ctr">
              <a:spAutoFit/>
            </a:bodyPr>
            <a:lstStyle/>
            <a:p>
              <a:r>
                <a:rPr lang="en-US" sz="2000" dirty="0">
                  <a:latin typeface="Amazon Ember Display" panose="020F0603020204020204" pitchFamily="34" charset="0"/>
                  <a:ea typeface="Amazon Ember Display" panose="020F0603020204020204" pitchFamily="34" charset="0"/>
                  <a:cs typeface="Amazon Ember Display" panose="020F0603020204020204" pitchFamily="34" charset="0"/>
                </a:rPr>
                <a:t>High-level API - List objects in bucket</a:t>
              </a:r>
            </a:p>
          </p:txBody>
        </p:sp>
        <p:sp>
          <p:nvSpPr>
            <p:cNvPr id="14" name="a11y Speech Bubble1" descr="Example code.">
              <a:extLst>
                <a:ext uri="{FF2B5EF4-FFF2-40B4-BE49-F238E27FC236}">
                  <a16:creationId xmlns:a16="http://schemas.microsoft.com/office/drawing/2014/main" id="{DDB02CB8-424A-4906-9EF4-41B26F21F52F}"/>
                </a:ext>
              </a:extLst>
            </p:cNvPr>
            <p:cNvSpPr/>
            <p:nvPr/>
          </p:nvSpPr>
          <p:spPr>
            <a:xfrm>
              <a:off x="8279539" y="4963251"/>
              <a:ext cx="1521141" cy="69137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A11y Code Intro.</a:t>
              </a:r>
            </a:p>
          </p:txBody>
        </p:sp>
        <p:sp>
          <p:nvSpPr>
            <p:cNvPr id="9" name="Rectangle 8">
              <a:extLst>
                <a:ext uri="{FF2B5EF4-FFF2-40B4-BE49-F238E27FC236}">
                  <a16:creationId xmlns:a16="http://schemas.microsoft.com/office/drawing/2014/main" id="{DDEFBAE8-CF47-4C4F-BD1D-524348EDC438}"/>
                </a:ext>
                <a:ext uri="{C183D7F6-B498-43B3-948B-1728B52AA6E4}">
                  <adec:decorative xmlns:adec="http://schemas.microsoft.com/office/drawing/2017/decorative" val="0"/>
                </a:ext>
              </a:extLst>
            </p:cNvPr>
            <p:cNvSpPr/>
            <p:nvPr/>
          </p:nvSpPr>
          <p:spPr>
            <a:xfrm>
              <a:off x="318837" y="4072432"/>
              <a:ext cx="10292456" cy="2220214"/>
            </a:xfrm>
            <a:prstGeom prst="rect">
              <a:avLst/>
            </a:prstGeom>
            <a:solidFill>
              <a:srgbClr val="FFFFFF"/>
            </a:solidFill>
            <a:ln w="12700">
              <a:solidFill>
                <a:schemeClr val="tx1"/>
              </a:solidFill>
            </a:ln>
          </p:spPr>
          <p:txBody>
            <a:bodyPr wrap="square">
              <a:noAutofit/>
            </a:bodyPr>
            <a:lstStyle/>
            <a:p>
              <a:r>
                <a:rPr lang="en-US" dirty="0">
                  <a:solidFill>
                    <a:srgbClr val="008000"/>
                  </a:solidFill>
                  <a:latin typeface="Consolas" panose="020B0609020204030204" pitchFamily="49" charset="0"/>
                </a:rPr>
                <a:t># Resources represent an object-oriented interface to AWS. They provide a</a:t>
              </a:r>
            </a:p>
            <a:p>
              <a:r>
                <a:rPr lang="en-US" dirty="0">
                  <a:solidFill>
                    <a:srgbClr val="008000"/>
                  </a:solidFill>
                  <a:latin typeface="Consolas" panose="020B0609020204030204" pitchFamily="49" charset="0"/>
                </a:rPr>
                <a:t># higher-level abstraction than the raw, low-level calls made by service clients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listResource():</a:t>
              </a:r>
            </a:p>
            <a:p>
              <a:r>
                <a:rPr lang="en-US" dirty="0">
                  <a:solidFill>
                    <a:srgbClr val="000000"/>
                  </a:solidFill>
                  <a:latin typeface="Consolas" panose="020B0609020204030204" pitchFamily="49" charset="0"/>
                </a:rPr>
                <a:t>    s3resource = boto3.resource(</a:t>
              </a:r>
              <a:r>
                <a:rPr lang="en-US" dirty="0">
                  <a:solidFill>
                    <a:srgbClr val="A31515"/>
                  </a:solidFill>
                  <a:latin typeface="Consolas" panose="020B0609020204030204" pitchFamily="49" charset="0"/>
                </a:rPr>
                <a:t>'s3'</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bucket = s3resource.Bucket(</a:t>
              </a:r>
              <a:r>
                <a:rPr lang="en-US" dirty="0">
                  <a:solidFill>
                    <a:srgbClr val="A31515"/>
                  </a:solidFill>
                  <a:latin typeface="Consolas" panose="020B0609020204030204" pitchFamily="49" charset="0"/>
                </a:rPr>
                <a:t>'mybucket'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object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bucket.objects.all():</a:t>
              </a:r>
            </a:p>
            <a:p>
              <a:r>
                <a:rPr lang="en-US" dirty="0">
                  <a:solidFill>
                    <a:srgbClr val="000000"/>
                  </a:solidFill>
                  <a:latin typeface="Consolas" panose="020B0609020204030204" pitchFamily="49" charset="0"/>
                </a:rPr>
                <a:t>        print(object.key, object.last_modified)</a:t>
              </a:r>
            </a:p>
          </p:txBody>
        </p:sp>
      </p:grpSp>
    </p:spTree>
    <p:custDataLst>
      <p:tags r:id="rId1"/>
    </p:custDataLst>
    <p:extLst>
      <p:ext uri="{BB962C8B-B14F-4D97-AF65-F5344CB8AC3E}">
        <p14:creationId xmlns:p14="http://schemas.microsoft.com/office/powerpoint/2010/main" val="1755967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20"/>
          </p:nvPr>
        </p:nvSpPr>
        <p:spPr/>
        <p:txBody>
          <a:bodyPr/>
          <a:lstStyle/>
          <a:p>
            <a:fld id="{989D9560-4C13-4692-9687-98ECDD2D9552}" type="slidenum">
              <a:rPr lang="en-US" smtClean="0"/>
              <a:t>17</a:t>
            </a:fld>
            <a:endParaRPr lang="en-US" dirty="0"/>
          </a:p>
        </p:txBody>
      </p:sp>
      <p:sp>
        <p:nvSpPr>
          <p:cNvPr id="4" name="Title 3"/>
          <p:cNvSpPr>
            <a:spLocks noGrp="1"/>
          </p:cNvSpPr>
          <p:nvPr>
            <p:ph type="title"/>
          </p:nvPr>
        </p:nvSpPr>
        <p:spPr/>
        <p:txBody>
          <a:bodyPr>
            <a:normAutofit fontScale="90000"/>
          </a:bodyPr>
          <a:lstStyle/>
          <a:p>
            <a:pPr marL="0">
              <a:lnSpc>
                <a:spcPct val="150000"/>
              </a:lnSpc>
              <a:spcBef>
                <a:spcPts val="600"/>
              </a:spcBef>
            </a:pPr>
            <a:r>
              <a:rPr lang="en-US" dirty="0"/>
              <a:t>Locking the API version</a:t>
            </a:r>
          </a:p>
        </p:txBody>
      </p:sp>
      <p:sp>
        <p:nvSpPr>
          <p:cNvPr id="10" name="Content Placeholder 9">
            <a:extLst>
              <a:ext uri="{FF2B5EF4-FFF2-40B4-BE49-F238E27FC236}">
                <a16:creationId xmlns:a16="http://schemas.microsoft.com/office/drawing/2014/main" id="{BC4D937C-4CEC-4C7E-82D0-DAB99BB68F02}"/>
              </a:ext>
            </a:extLst>
          </p:cNvPr>
          <p:cNvSpPr>
            <a:spLocks noGrp="1"/>
          </p:cNvSpPr>
          <p:nvPr>
            <p:ph idx="4294967295"/>
          </p:nvPr>
        </p:nvSpPr>
        <p:spPr>
          <a:xfrm>
            <a:off x="365760" y="2707163"/>
            <a:ext cx="5505450" cy="2562225"/>
          </a:xfrm>
        </p:spPr>
        <p:txBody>
          <a:bodyPr/>
          <a:lstStyle/>
          <a:p>
            <a:r>
              <a:rPr lang="en-US" sz="3200" dirty="0"/>
              <a:t>AWS services have versioned APIs</a:t>
            </a:r>
          </a:p>
          <a:p>
            <a:r>
              <a:rPr lang="en-US" sz="3200" dirty="0"/>
              <a:t>You can lock at the SDK level or service level</a:t>
            </a:r>
          </a:p>
          <a:p>
            <a:endParaRPr lang="en-US" dirty="0"/>
          </a:p>
        </p:txBody>
      </p:sp>
      <p:pic>
        <p:nvPicPr>
          <p:cNvPr id="12" name="Graphic 19">
            <a:extLst>
              <a:ext uri="{FF2B5EF4-FFF2-40B4-BE49-F238E27FC236}">
                <a16:creationId xmlns:a16="http://schemas.microsoft.com/office/drawing/2014/main" id="{6084C807-3193-42DD-8484-D59C573FA61A}"/>
              </a:ext>
              <a:ext uri="{C183D7F6-B498-43B3-948B-1728B52AA6E4}">
                <adec:decorative xmlns:adec="http://schemas.microsoft.com/office/drawing/2017/decorative" val="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836" t="16595" r="26529" b="22045"/>
          <a:stretch/>
        </p:blipFill>
        <p:spPr bwMode="auto">
          <a:xfrm>
            <a:off x="8440024" y="2049807"/>
            <a:ext cx="1241344" cy="159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2" descr="Example configuration">
            <a:extLst>
              <a:ext uri="{FF2B5EF4-FFF2-40B4-BE49-F238E27FC236}">
                <a16:creationId xmlns:a16="http://schemas.microsoft.com/office/drawing/2014/main" id="{59EA6DD2-2843-4F9F-9B7A-4DBBB0C2396F}"/>
              </a:ext>
            </a:extLst>
          </p:cNvPr>
          <p:cNvGrpSpPr/>
          <p:nvPr/>
        </p:nvGrpSpPr>
        <p:grpSpPr>
          <a:xfrm>
            <a:off x="7412197" y="3803610"/>
            <a:ext cx="3316359" cy="2153533"/>
            <a:chOff x="7412197" y="3583791"/>
            <a:chExt cx="3316359" cy="2153533"/>
          </a:xfrm>
        </p:grpSpPr>
        <p:sp>
          <p:nvSpPr>
            <p:cNvPr id="7" name="Rectangle 6">
              <a:extLst>
                <a:ext uri="{FF2B5EF4-FFF2-40B4-BE49-F238E27FC236}">
                  <a16:creationId xmlns:a16="http://schemas.microsoft.com/office/drawing/2014/main" id="{906A65A1-BF88-469F-B06D-670FF75B8988}"/>
                </a:ext>
              </a:extLst>
            </p:cNvPr>
            <p:cNvSpPr/>
            <p:nvPr/>
          </p:nvSpPr>
          <p:spPr>
            <a:xfrm>
              <a:off x="7412197" y="3583791"/>
              <a:ext cx="3316357" cy="369332"/>
            </a:xfrm>
            <a:prstGeom prst="rect">
              <a:avLst/>
            </a:prstGeom>
          </p:spPr>
          <p:txBody>
            <a:bodyPr wrap="square">
              <a:spAutoFit/>
            </a:bodyPr>
            <a:lstStyle/>
            <a:p>
              <a:pPr algn="ctr"/>
              <a:r>
                <a:rPr lang="en-US" dirty="0"/>
                <a:t>Example configuration</a:t>
              </a:r>
            </a:p>
          </p:txBody>
        </p:sp>
        <p:sp>
          <p:nvSpPr>
            <p:cNvPr id="5" name="Rectangle 4">
              <a:extLst>
                <a:ext uri="{FF2B5EF4-FFF2-40B4-BE49-F238E27FC236}">
                  <a16:creationId xmlns:a16="http://schemas.microsoft.com/office/drawing/2014/main" id="{D98EDB30-52F1-4ACA-A35F-910384895CAD}"/>
                </a:ext>
              </a:extLst>
            </p:cNvPr>
            <p:cNvSpPr/>
            <p:nvPr/>
          </p:nvSpPr>
          <p:spPr>
            <a:xfrm>
              <a:off x="7412198" y="3982998"/>
              <a:ext cx="3316358" cy="1754326"/>
            </a:xfrm>
            <a:prstGeom prst="rect">
              <a:avLst/>
            </a:prstGeom>
            <a:solidFill>
              <a:schemeClr val="bg1">
                <a:lumMod val="95000"/>
              </a:schemeClr>
            </a:solidFill>
            <a:ln w="12700">
              <a:solidFill>
                <a:srgbClr val="222E3C"/>
              </a:solidFill>
            </a:ln>
          </p:spPr>
          <p:txBody>
            <a:bodyPr wrap="square">
              <a:spAutoFit/>
            </a:bodyPr>
            <a:lstStyle/>
            <a:p>
              <a:r>
                <a:rPr lang="en-US" dirty="0"/>
                <a:t>[profile development]</a:t>
              </a:r>
            </a:p>
            <a:p>
              <a:r>
                <a:rPr lang="en-US" dirty="0"/>
                <a:t>aws_access_key_id=foo</a:t>
              </a:r>
            </a:p>
            <a:p>
              <a:r>
                <a:rPr lang="en-US" dirty="0"/>
                <a:t>aws_secret_access_key=bar</a:t>
              </a:r>
            </a:p>
            <a:p>
              <a:r>
                <a:rPr lang="en-US" dirty="0"/>
                <a:t>api_versions =</a:t>
              </a:r>
            </a:p>
            <a:p>
              <a:r>
                <a:rPr lang="en-US" dirty="0"/>
                <a:t>    ec2 = 2015-03-01</a:t>
              </a:r>
            </a:p>
            <a:p>
              <a:r>
                <a:rPr lang="en-US" dirty="0"/>
                <a:t>    cloudfront = 2015-09-17</a:t>
              </a:r>
            </a:p>
          </p:txBody>
        </p:sp>
      </p:grpSp>
    </p:spTree>
    <p:custDataLst>
      <p:tags r:id="rId1"/>
    </p:custDataLst>
    <p:extLst>
      <p:ext uri="{BB962C8B-B14F-4D97-AF65-F5344CB8AC3E}">
        <p14:creationId xmlns:p14="http://schemas.microsoft.com/office/powerpoint/2010/main" val="909730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Command Line Interface (AWS CLI)</a:t>
            </a:r>
          </a:p>
        </p:txBody>
      </p:sp>
      <p:sp>
        <p:nvSpPr>
          <p:cNvPr id="6" name="Text Placeholder 5">
            <a:extLst>
              <a:ext uri="{FF2B5EF4-FFF2-40B4-BE49-F238E27FC236}">
                <a16:creationId xmlns:a16="http://schemas.microsoft.com/office/drawing/2014/main" id="{3A8BF6E1-4826-4822-89B0-7316C7DFF6F4}"/>
              </a:ext>
            </a:extLst>
          </p:cNvPr>
          <p:cNvSpPr>
            <a:spLocks noGrp="1"/>
          </p:cNvSpPr>
          <p:nvPr>
            <p:ph type="subTitle" idx="1"/>
          </p:nvPr>
        </p:nvSpPr>
        <p:spPr/>
        <p:txBody>
          <a:bodyPr>
            <a:noAutofit/>
          </a:bodyPr>
          <a:lstStyle/>
          <a:p>
            <a:r>
              <a:rPr lang="en-US" dirty="0"/>
              <a:t>Module 3: Getting Started with Development on AWS</a:t>
            </a:r>
          </a:p>
        </p:txBody>
      </p:sp>
    </p:spTree>
    <p:custDataLst>
      <p:tags r:id="rId1"/>
    </p:custDataLst>
    <p:extLst>
      <p:ext uri="{BB962C8B-B14F-4D97-AF65-F5344CB8AC3E}">
        <p14:creationId xmlns:p14="http://schemas.microsoft.com/office/powerpoint/2010/main" val="3958732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20"/>
          </p:nvPr>
        </p:nvSpPr>
        <p:spPr/>
        <p:txBody>
          <a:bodyPr/>
          <a:lstStyle/>
          <a:p>
            <a:fld id="{989D9560-4C13-4692-9687-98ECDD2D9552}" type="slidenum">
              <a:rPr lang="en-US" smtClean="0"/>
              <a:t>19</a:t>
            </a:fld>
            <a:endParaRPr lang="en-US" dirty="0"/>
          </a:p>
        </p:txBody>
      </p:sp>
      <p:sp>
        <p:nvSpPr>
          <p:cNvPr id="2" name="Title 1"/>
          <p:cNvSpPr>
            <a:spLocks noGrp="1"/>
          </p:cNvSpPr>
          <p:nvPr>
            <p:ph type="title"/>
          </p:nvPr>
        </p:nvSpPr>
        <p:spPr/>
        <p:txBody>
          <a:bodyPr/>
          <a:lstStyle/>
          <a:p>
            <a:r>
              <a:rPr lang="en-US" dirty="0"/>
              <a:t>AWS CLI</a:t>
            </a:r>
            <a:endParaRPr lang="en-US" dirty="0">
              <a:solidFill>
                <a:srgbClr val="FFFFFF"/>
              </a:solidFill>
              <a:latin typeface="Amazon Ember Light" panose="020B0403020204020204"/>
            </a:endParaRPr>
          </a:p>
        </p:txBody>
      </p:sp>
      <p:sp>
        <p:nvSpPr>
          <p:cNvPr id="7" name="Content Placeholder 6"/>
          <p:cNvSpPr>
            <a:spLocks noGrp="1"/>
          </p:cNvSpPr>
          <p:nvPr>
            <p:ph idx="4294967295"/>
          </p:nvPr>
        </p:nvSpPr>
        <p:spPr>
          <a:xfrm>
            <a:off x="6462713" y="1550988"/>
            <a:ext cx="5729287" cy="4094162"/>
          </a:xfrm>
        </p:spPr>
        <p:txBody>
          <a:bodyPr>
            <a:normAutofit fontScale="85000" lnSpcReduction="20000"/>
          </a:bodyPr>
          <a:lstStyle/>
          <a:p>
            <a:r>
              <a:rPr lang="en-US" dirty="0">
                <a:latin typeface="Amazon Ember Medium" panose="020B0603020204030204" pitchFamily="34" charset="0"/>
                <a:ea typeface="Amazon Ember Medium" panose="020B0603020204030204" pitchFamily="34" charset="0"/>
                <a:cs typeface="Amazon Ember Medium" panose="020B0603020204030204" pitchFamily="34" charset="0"/>
              </a:rPr>
              <a:t>Invoke locally:</a:t>
            </a:r>
          </a:p>
          <a:p>
            <a:pPr lvl="1"/>
            <a:r>
              <a:rPr lang="en-US" dirty="0">
                <a:latin typeface="+mn-lt"/>
              </a:rPr>
              <a:t>Linux shells </a:t>
            </a:r>
          </a:p>
          <a:p>
            <a:pPr lvl="1"/>
            <a:r>
              <a:rPr lang="en-US" dirty="0">
                <a:latin typeface="+mn-lt"/>
              </a:rPr>
              <a:t>Windows command line</a:t>
            </a:r>
          </a:p>
          <a:p>
            <a:pPr lvl="1"/>
            <a:r>
              <a:rPr lang="en-US" dirty="0">
                <a:latin typeface="+mn-lt"/>
              </a:rPr>
              <a:t>macOS </a:t>
            </a:r>
          </a:p>
          <a:p>
            <a:endParaRPr lang="en-US" dirty="0">
              <a:latin typeface="+mn-lt"/>
            </a:endParaRPr>
          </a:p>
          <a:p>
            <a:r>
              <a:rPr lang="en-US" dirty="0">
                <a:latin typeface="Amazon Ember Medium" panose="020B0603020204030204" pitchFamily="34" charset="0"/>
                <a:ea typeface="Amazon Ember Medium" panose="020B0603020204030204" pitchFamily="34" charset="0"/>
                <a:cs typeface="Amazon Ember Medium" panose="020B0603020204030204" pitchFamily="34" charset="0"/>
              </a:rPr>
              <a:t>Invoke remotely:</a:t>
            </a:r>
          </a:p>
          <a:p>
            <a:pPr lvl="1"/>
            <a:r>
              <a:rPr lang="en-US" dirty="0">
                <a:latin typeface="+mn-lt"/>
              </a:rPr>
              <a:t>EC2 over SSH/PuTTY</a:t>
            </a:r>
          </a:p>
          <a:p>
            <a:pPr lvl="1"/>
            <a:r>
              <a:rPr lang="en-US" dirty="0">
                <a:latin typeface="+mn-lt"/>
              </a:rPr>
              <a:t>AWS Cloud9</a:t>
            </a:r>
          </a:p>
          <a:p>
            <a:pPr lvl="1"/>
            <a:r>
              <a:rPr lang="en-US" dirty="0">
                <a:latin typeface="+mn-lt"/>
              </a:rPr>
              <a:t>AWS CloudShell</a:t>
            </a:r>
          </a:p>
          <a:p>
            <a:pPr lvl="1"/>
            <a:r>
              <a:rPr lang="en-US" dirty="0">
                <a:latin typeface="+mn-lt"/>
              </a:rPr>
              <a:t>AWS Systems Manager Session</a:t>
            </a:r>
          </a:p>
          <a:p>
            <a:endParaRPr lang="en-US" dirty="0">
              <a:latin typeface="+mn-lt"/>
            </a:endParaRPr>
          </a:p>
        </p:txBody>
      </p:sp>
      <p:grpSp>
        <p:nvGrpSpPr>
          <p:cNvPr id="3" name="justGraphic">
            <a:extLst>
              <a:ext uri="{FF2B5EF4-FFF2-40B4-BE49-F238E27FC236}">
                <a16:creationId xmlns:a16="http://schemas.microsoft.com/office/drawing/2014/main" id="{6023F488-AF84-40AF-B8E4-24ED8F65E1CB}"/>
              </a:ext>
              <a:ext uri="{C183D7F6-B498-43B3-948B-1728B52AA6E4}">
                <adec:decorative xmlns:adec="http://schemas.microsoft.com/office/drawing/2017/decorative" val="1"/>
              </a:ext>
            </a:extLst>
          </p:cNvPr>
          <p:cNvGrpSpPr/>
          <p:nvPr/>
        </p:nvGrpSpPr>
        <p:grpSpPr>
          <a:xfrm>
            <a:off x="1400176" y="1694642"/>
            <a:ext cx="3403820" cy="3505552"/>
            <a:chOff x="1400176" y="1694642"/>
            <a:chExt cx="3403820" cy="3505552"/>
          </a:xfrm>
        </p:grpSpPr>
        <p:pic>
          <p:nvPicPr>
            <p:cNvPr id="50" name="Picture 49">
              <a:extLs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0176" y="1694642"/>
              <a:ext cx="3403820" cy="3505552"/>
            </a:xfrm>
            <a:prstGeom prst="rect">
              <a:avLst/>
            </a:prstGeom>
          </p:spPr>
        </p:pic>
        <p:sp>
          <p:nvSpPr>
            <p:cNvPr id="4" name="Rounded Rectangle 3">
              <a:extLst>
                <a:ext uri="{C183D7F6-B498-43B3-948B-1728B52AA6E4}">
                  <adec:decorative xmlns:adec="http://schemas.microsoft.com/office/drawing/2017/decorative" val="1"/>
                </a:ext>
              </a:extLst>
            </p:cNvPr>
            <p:cNvSpPr/>
            <p:nvPr/>
          </p:nvSpPr>
          <p:spPr>
            <a:xfrm>
              <a:off x="1900238" y="2471739"/>
              <a:ext cx="2414587" cy="1700212"/>
            </a:xfrm>
            <a:prstGeom prst="roundRect">
              <a:avLst/>
            </a:prstGeom>
            <a:solidFill>
              <a:schemeClr val="accent1">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Lucida Console" panose="020B0609040504020204" pitchFamily="49" charset="0"/>
                </a:rPr>
                <a:t>&gt;_</a:t>
              </a:r>
            </a:p>
            <a:p>
              <a:r>
                <a:rPr lang="en-US" sz="2400" dirty="0">
                  <a:latin typeface="Lucida Console" panose="020B0609040504020204" pitchFamily="49" charset="0"/>
                </a:rPr>
                <a:t>AWS CLI</a:t>
              </a:r>
            </a:p>
          </p:txBody>
        </p:sp>
      </p:grpSp>
    </p:spTree>
    <p:custDataLst>
      <p:tags r:id="rId1"/>
    </p:custDataLst>
    <p:extLst>
      <p:ext uri="{BB962C8B-B14F-4D97-AF65-F5344CB8AC3E}">
        <p14:creationId xmlns:p14="http://schemas.microsoft.com/office/powerpoint/2010/main" val="401429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39"/>
          <p:cNvSpPr>
            <a:spLocks noGrp="1"/>
          </p:cNvSpPr>
          <p:nvPr>
            <p:ph type="sldNum" sz="quarter" idx="20"/>
          </p:nvPr>
        </p:nvSpPr>
        <p:spPr/>
        <p:txBody>
          <a:bodyPr/>
          <a:lstStyle/>
          <a:p>
            <a:fld id="{989D9560-4C13-4692-9687-98ECDD2D9552}" type="slidenum">
              <a:rPr lang="en-US" smtClean="0"/>
              <a:t>2</a:t>
            </a:fld>
            <a:endParaRPr lang="en-US" dirty="0"/>
          </a:p>
        </p:txBody>
      </p:sp>
      <p:sp>
        <p:nvSpPr>
          <p:cNvPr id="2" name="Title 1"/>
          <p:cNvSpPr>
            <a:spLocks noGrp="1"/>
          </p:cNvSpPr>
          <p:nvPr>
            <p:ph type="title"/>
          </p:nvPr>
        </p:nvSpPr>
        <p:spPr>
          <a:xfrm>
            <a:off x="365760" y="299526"/>
            <a:ext cx="11569209" cy="731318"/>
          </a:xfrm>
        </p:spPr>
        <p:txBody>
          <a:bodyPr/>
          <a:lstStyle/>
          <a:p>
            <a:r>
              <a:rPr lang="en-US" dirty="0"/>
              <a:t>Day 1: Agenda</a:t>
            </a:r>
          </a:p>
        </p:txBody>
      </p:sp>
      <p:grpSp>
        <p:nvGrpSpPr>
          <p:cNvPr id="3" name="completedModule" descr="Module 1 and 2 are now complete. ">
            <a:extLst>
              <a:ext uri="{FF2B5EF4-FFF2-40B4-BE49-F238E27FC236}">
                <a16:creationId xmlns:a16="http://schemas.microsoft.com/office/drawing/2014/main" id="{109AD347-44F1-4F0F-AA8D-622C00C7DA77}"/>
              </a:ext>
            </a:extLst>
          </p:cNvPr>
          <p:cNvGrpSpPr/>
          <p:nvPr/>
        </p:nvGrpSpPr>
        <p:grpSpPr>
          <a:xfrm>
            <a:off x="1165421" y="1288884"/>
            <a:ext cx="5215500" cy="1216234"/>
            <a:chOff x="1165421" y="1288884"/>
            <a:chExt cx="5215500" cy="1216234"/>
          </a:xfrm>
        </p:grpSpPr>
        <p:grpSp>
          <p:nvGrpSpPr>
            <p:cNvPr id="19" name="Group 18"/>
            <p:cNvGrpSpPr/>
            <p:nvPr/>
          </p:nvGrpSpPr>
          <p:grpSpPr>
            <a:xfrm>
              <a:off x="1165421" y="1288884"/>
              <a:ext cx="2102206" cy="1216234"/>
              <a:chOff x="36817" y="1898329"/>
              <a:chExt cx="1911096" cy="1105667"/>
            </a:xfrm>
          </p:grpSpPr>
          <p:sp>
            <p:nvSpPr>
              <p:cNvPr id="20" name="Rectangle 19"/>
              <p:cNvSpPr/>
              <p:nvPr/>
            </p:nvSpPr>
            <p:spPr>
              <a:xfrm>
                <a:off x="36817" y="2181036"/>
                <a:ext cx="1911096"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Course Overview</a:t>
                </a:r>
              </a:p>
            </p:txBody>
          </p:sp>
          <p:sp>
            <p:nvSpPr>
              <p:cNvPr id="21" name="TextBox 20"/>
              <p:cNvSpPr txBox="1"/>
              <p:nvPr/>
            </p:nvSpPr>
            <p:spPr>
              <a:xfrm>
                <a:off x="36817" y="1898329"/>
                <a:ext cx="1911096" cy="274320"/>
              </a:xfrm>
              <a:prstGeom prst="rect">
                <a:avLst/>
              </a:prstGeom>
              <a:solidFill>
                <a:schemeClr val="accent1"/>
              </a:solidFill>
              <a:ln w="12700">
                <a:solidFill>
                  <a:schemeClr val="accent1">
                    <a:shade val="50000"/>
                  </a:schemeClr>
                </a:solidFill>
              </a:ln>
            </p:spPr>
            <p:txBody>
              <a:bodyPr wrap="none" rtlCol="0" anchor="ctr" anchorCtr="0">
                <a:noAutofit/>
              </a:bodyPr>
              <a:lstStyle/>
              <a:p>
                <a:pPr algn="ctr"/>
                <a:r>
                  <a:rPr lang="en-US" dirty="0">
                    <a:solidFill>
                      <a:schemeClr val="bg1"/>
                    </a:solidFill>
                    <a:ea typeface="Amazon Ember Light" panose="020B0403020204020204" pitchFamily="34" charset="0"/>
                    <a:cs typeface="Amazon Ember Light" panose="020B0403020204020204" pitchFamily="34" charset="0"/>
                  </a:rPr>
                  <a:t>Module 1</a:t>
                </a:r>
              </a:p>
            </p:txBody>
          </p:sp>
        </p:grpSp>
        <p:grpSp>
          <p:nvGrpSpPr>
            <p:cNvPr id="22" name="Group 21"/>
            <p:cNvGrpSpPr/>
            <p:nvPr/>
          </p:nvGrpSpPr>
          <p:grpSpPr>
            <a:xfrm>
              <a:off x="3780315" y="1288884"/>
              <a:ext cx="2102207" cy="1216234"/>
              <a:chOff x="2030357" y="1898329"/>
              <a:chExt cx="1911097" cy="1105667"/>
            </a:xfrm>
          </p:grpSpPr>
          <p:sp>
            <p:nvSpPr>
              <p:cNvPr id="23" name="Rectangle 22"/>
              <p:cNvSpPr/>
              <p:nvPr/>
            </p:nvSpPr>
            <p:spPr>
              <a:xfrm>
                <a:off x="2030358" y="2181036"/>
                <a:ext cx="1911096"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Building a Web Application on AWS</a:t>
                </a:r>
              </a:p>
            </p:txBody>
          </p:sp>
          <p:sp>
            <p:nvSpPr>
              <p:cNvPr id="24" name="TextBox 23"/>
              <p:cNvSpPr txBox="1"/>
              <p:nvPr/>
            </p:nvSpPr>
            <p:spPr>
              <a:xfrm>
                <a:off x="2030357" y="1898329"/>
                <a:ext cx="1911096"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Module 2</a:t>
                </a:r>
              </a:p>
            </p:txBody>
          </p:sp>
        </p:grpSp>
        <p:cxnSp>
          <p:nvCxnSpPr>
            <p:cNvPr id="37" name="Straight Arrow Connector 36"/>
            <p:cNvCxnSpPr>
              <a:cxnSpLocks/>
              <a:stCxn id="20" idx="3"/>
              <a:endCxn id="23" idx="1"/>
            </p:cNvCxnSpPr>
            <p:nvPr/>
          </p:nvCxnSpPr>
          <p:spPr>
            <a:xfrm>
              <a:off x="3267627" y="2052490"/>
              <a:ext cx="512689" cy="0"/>
            </a:xfrm>
            <a:prstGeom prst="straightConnector1">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23" idx="3"/>
              <a:endCxn id="26" idx="1"/>
            </p:cNvCxnSpPr>
            <p:nvPr/>
          </p:nvCxnSpPr>
          <p:spPr>
            <a:xfrm>
              <a:off x="5882522" y="2052490"/>
              <a:ext cx="498399" cy="0"/>
            </a:xfrm>
            <a:prstGeom prst="straightConnector1">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grpSp>
      <p:sp>
        <p:nvSpPr>
          <p:cNvPr id="43" name="L-Shape 42">
            <a:extLst>
              <a:ext uri="{FF2B5EF4-FFF2-40B4-BE49-F238E27FC236}">
                <a16:creationId xmlns:a16="http://schemas.microsoft.com/office/drawing/2014/main" id="{BCFF3E69-43DF-463B-B944-1A23D290A8A6}"/>
              </a:ext>
              <a:ext uri="{C183D7F6-B498-43B3-948B-1728B52AA6E4}">
                <adec:decorative xmlns:adec="http://schemas.microsoft.com/office/drawing/2017/decorative" val="1"/>
              </a:ext>
            </a:extLst>
          </p:cNvPr>
          <p:cNvSpPr/>
          <p:nvPr/>
        </p:nvSpPr>
        <p:spPr>
          <a:xfrm rot="18353955">
            <a:off x="3017223" y="1319943"/>
            <a:ext cx="436700" cy="150581"/>
          </a:xfrm>
          <a:prstGeom prst="corne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L-Shape 67">
            <a:extLst>
              <a:ext uri="{FF2B5EF4-FFF2-40B4-BE49-F238E27FC236}">
                <a16:creationId xmlns:a16="http://schemas.microsoft.com/office/drawing/2014/main" id="{FDF73DD7-E915-45C2-A714-07F270BACF03}"/>
              </a:ext>
              <a:ext uri="{C183D7F6-B498-43B3-948B-1728B52AA6E4}">
                <adec:decorative xmlns:adec="http://schemas.microsoft.com/office/drawing/2017/decorative" val="1"/>
              </a:ext>
            </a:extLst>
          </p:cNvPr>
          <p:cNvSpPr/>
          <p:nvPr/>
        </p:nvSpPr>
        <p:spPr>
          <a:xfrm rot="18353955">
            <a:off x="5538987" y="1319943"/>
            <a:ext cx="436700" cy="150581"/>
          </a:xfrm>
          <a:prstGeom prst="corne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Next" descr="You will now start module 3- getting started with development on AWS.">
            <a:extLst>
              <a:ext uri="{FF2B5EF4-FFF2-40B4-BE49-F238E27FC236}">
                <a16:creationId xmlns:a16="http://schemas.microsoft.com/office/drawing/2014/main" id="{979BAD45-274B-49A9-BA0A-AA63E4C023D7}"/>
              </a:ext>
            </a:extLst>
          </p:cNvPr>
          <p:cNvGrpSpPr/>
          <p:nvPr/>
        </p:nvGrpSpPr>
        <p:grpSpPr>
          <a:xfrm>
            <a:off x="1251149" y="1288884"/>
            <a:ext cx="9832584" cy="5302934"/>
            <a:chOff x="1251149" y="1288884"/>
            <a:chExt cx="9832584" cy="5302934"/>
          </a:xfrm>
        </p:grpSpPr>
        <p:grpSp>
          <p:nvGrpSpPr>
            <p:cNvPr id="25" name="Group 24"/>
            <p:cNvGrpSpPr/>
            <p:nvPr/>
          </p:nvGrpSpPr>
          <p:grpSpPr>
            <a:xfrm>
              <a:off x="6380921" y="1288884"/>
              <a:ext cx="2102206" cy="1216234"/>
              <a:chOff x="143571" y="3423863"/>
              <a:chExt cx="1911096" cy="1105667"/>
            </a:xfrm>
          </p:grpSpPr>
          <p:sp>
            <p:nvSpPr>
              <p:cNvPr id="27" name="TextBox 26"/>
              <p:cNvSpPr txBox="1"/>
              <p:nvPr/>
            </p:nvSpPr>
            <p:spPr>
              <a:xfrm>
                <a:off x="143571" y="3423863"/>
                <a:ext cx="1911096"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Module 3</a:t>
                </a:r>
              </a:p>
            </p:txBody>
          </p:sp>
          <p:sp>
            <p:nvSpPr>
              <p:cNvPr id="26" name="Rectangle 25"/>
              <p:cNvSpPr/>
              <p:nvPr/>
            </p:nvSpPr>
            <p:spPr>
              <a:xfrm>
                <a:off x="143571" y="3706570"/>
                <a:ext cx="1911096"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Getting Started with Development on AWS</a:t>
                </a:r>
              </a:p>
            </p:txBody>
          </p:sp>
        </p:grpSp>
        <p:grpSp>
          <p:nvGrpSpPr>
            <p:cNvPr id="4" name="RestAgenda" descr="Next on the agenda are module 4 and the first lab. ">
              <a:extLst>
                <a:ext uri="{FF2B5EF4-FFF2-40B4-BE49-F238E27FC236}">
                  <a16:creationId xmlns:a16="http://schemas.microsoft.com/office/drawing/2014/main" id="{8B0D3999-5998-4CD1-BFB3-4083237E43D4}"/>
                </a:ext>
              </a:extLst>
            </p:cNvPr>
            <p:cNvGrpSpPr/>
            <p:nvPr/>
          </p:nvGrpSpPr>
          <p:grpSpPr>
            <a:xfrm>
              <a:off x="1251149" y="1288884"/>
              <a:ext cx="9832584" cy="5302934"/>
              <a:chOff x="1251149" y="1288884"/>
              <a:chExt cx="9832584" cy="5302934"/>
            </a:xfrm>
          </p:grpSpPr>
          <p:cxnSp>
            <p:nvCxnSpPr>
              <p:cNvPr id="45" name="Straight Arrow Connector 44">
                <a:extLst>
                  <a:ext uri="{FF2B5EF4-FFF2-40B4-BE49-F238E27FC236}">
                    <a16:creationId xmlns:a16="http://schemas.microsoft.com/office/drawing/2014/main" id="{380421AE-293B-469F-89DC-3C1A261350F0}"/>
                  </a:ext>
                </a:extLst>
              </p:cNvPr>
              <p:cNvCxnSpPr>
                <a:stCxn id="50" idx="3"/>
                <a:endCxn id="49" idx="1"/>
              </p:cNvCxnSpPr>
              <p:nvPr/>
            </p:nvCxnSpPr>
            <p:spPr>
              <a:xfrm flipV="1">
                <a:off x="4443412" y="4754169"/>
                <a:ext cx="2658421" cy="6350"/>
              </a:xfrm>
              <a:prstGeom prst="straightConnector1">
                <a:avLst/>
              </a:prstGeom>
              <a:ln w="12700">
                <a:solidFill>
                  <a:schemeClr val="tx2"/>
                </a:solidFill>
                <a:headEnd type="arrow"/>
                <a:tailEnd type="arrow" w="med" len="sm"/>
              </a:ln>
            </p:spPr>
            <p:style>
              <a:lnRef idx="1">
                <a:schemeClr val="accent1"/>
              </a:lnRef>
              <a:fillRef idx="0">
                <a:schemeClr val="accent1"/>
              </a:fillRef>
              <a:effectRef idx="0">
                <a:schemeClr val="accent1"/>
              </a:effectRef>
              <a:fontRef idx="minor">
                <a:schemeClr val="tx1"/>
              </a:fontRef>
            </p:style>
          </p:cxnSp>
          <p:cxnSp>
            <p:nvCxnSpPr>
              <p:cNvPr id="46" name="Elbow Connector 5">
                <a:extLst>
                  <a:ext uri="{FF2B5EF4-FFF2-40B4-BE49-F238E27FC236}">
                    <a16:creationId xmlns:a16="http://schemas.microsoft.com/office/drawing/2014/main" id="{74EFC4A3-DA04-4413-8AF6-7940F682F04F}"/>
                  </a:ext>
                </a:extLst>
              </p:cNvPr>
              <p:cNvCxnSpPr>
                <a:endCxn id="54" idx="1"/>
              </p:cNvCxnSpPr>
              <p:nvPr/>
            </p:nvCxnSpPr>
            <p:spPr>
              <a:xfrm flipV="1">
                <a:off x="7538404" y="4002643"/>
                <a:ext cx="1432155" cy="637855"/>
              </a:xfrm>
              <a:prstGeom prst="bentConnector3">
                <a:avLst/>
              </a:prstGeom>
              <a:ln w="12700">
                <a:solidFill>
                  <a:schemeClr val="tx2"/>
                </a:solidFill>
                <a:headEnd type="arrow"/>
                <a:tailEnd type="arrow" w="med" len="sm"/>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916B87E-9F6F-4754-884E-89DC4DA75704}"/>
                  </a:ext>
                </a:extLst>
              </p:cNvPr>
              <p:cNvSpPr txBox="1"/>
              <p:nvPr/>
            </p:nvSpPr>
            <p:spPr>
              <a:xfrm>
                <a:off x="3841491" y="5024336"/>
                <a:ext cx="733941" cy="338554"/>
              </a:xfrm>
              <a:prstGeom prst="rect">
                <a:avLst/>
              </a:prstGeom>
              <a:noFill/>
            </p:spPr>
            <p:txBody>
              <a:bodyPr wrap="square" rtlCol="0">
                <a:sp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You</a:t>
                </a:r>
              </a:p>
            </p:txBody>
          </p:sp>
          <p:sp>
            <p:nvSpPr>
              <p:cNvPr id="48" name="TextBox 47" descr="Your IDE on an EC2 instance&#10;">
                <a:extLst>
                  <a:ext uri="{FF2B5EF4-FFF2-40B4-BE49-F238E27FC236}">
                    <a16:creationId xmlns:a16="http://schemas.microsoft.com/office/drawing/2014/main" id="{BAB09676-20EB-4CAA-AE64-C6D872DF91B4}"/>
                  </a:ext>
                </a:extLst>
              </p:cNvPr>
              <p:cNvSpPr txBox="1"/>
              <p:nvPr/>
            </p:nvSpPr>
            <p:spPr>
              <a:xfrm>
                <a:off x="6381977" y="5057852"/>
                <a:ext cx="1876284" cy="584775"/>
              </a:xfrm>
              <a:prstGeom prst="rect">
                <a:avLst/>
              </a:prstGeom>
              <a:noFill/>
            </p:spPr>
            <p:txBody>
              <a:bodyPr wrap="square" rtlCol="0">
                <a:sp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Your IDE on an EC2 instance</a:t>
                </a:r>
              </a:p>
            </p:txBody>
          </p:sp>
          <p:pic>
            <p:nvPicPr>
              <p:cNvPr id="49" name="Graphic 60">
                <a:extLst>
                  <a:ext uri="{FF2B5EF4-FFF2-40B4-BE49-F238E27FC236}">
                    <a16:creationId xmlns:a16="http://schemas.microsoft.com/office/drawing/2014/main" id="{3A1BAB6A-DD0E-45A0-B4EA-7D8C4CA815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1833" y="452556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Graphic 22" descr="You&#10;">
                <a:extLst>
                  <a:ext uri="{FF2B5EF4-FFF2-40B4-BE49-F238E27FC236}">
                    <a16:creationId xmlns:a16="http://schemas.microsoft.com/office/drawing/2014/main" id="{6829711D-1AE0-469C-868B-8CA8FCA471D1}"/>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3973512" y="452556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50" descr="AWS Identity and Access Management (IAM)">
                <a:extLst>
                  <a:ext uri="{FF2B5EF4-FFF2-40B4-BE49-F238E27FC236}">
                    <a16:creationId xmlns:a16="http://schemas.microsoft.com/office/drawing/2014/main" id="{49A82BD5-1C9D-47D5-9166-AA9364E0204A}"/>
                  </a:ext>
                </a:extLst>
              </p:cNvPr>
              <p:cNvSpPr txBox="1"/>
              <p:nvPr/>
            </p:nvSpPr>
            <p:spPr>
              <a:xfrm>
                <a:off x="8217457" y="4425608"/>
                <a:ext cx="2420603" cy="830997"/>
              </a:xfrm>
              <a:prstGeom prst="rect">
                <a:avLst/>
              </a:prstGeom>
              <a:noFill/>
            </p:spPr>
            <p:txBody>
              <a:bodyPr wrap="square" rtlCol="0">
                <a:spAutoFit/>
              </a:bodyPr>
              <a:lstStyle/>
              <a:p>
                <a:pPr algn="ctr"/>
                <a:r>
                  <a:rPr lang="en-US" altLang="en-US" sz="1600" dirty="0">
                    <a:ea typeface="Amazon Ember" panose="020B0603020204020204" pitchFamily="34" charset="0"/>
                    <a:cs typeface="Amazon Ember Light" panose="020B0403020204020204" pitchFamily="34" charset="0"/>
                  </a:rPr>
                  <a:t>AWS Identity and Access Management (IAM)</a:t>
                </a:r>
              </a:p>
            </p:txBody>
          </p:sp>
          <p:pic>
            <p:nvPicPr>
              <p:cNvPr id="52" name="Graphic 8" descr="Amazon Simple Storage Service (Amazon S3)&#10;">
                <a:extLst>
                  <a:ext uri="{FF2B5EF4-FFF2-40B4-BE49-F238E27FC236}">
                    <a16:creationId xmlns:a16="http://schemas.microsoft.com/office/drawing/2014/main" id="{5C685268-CFBF-4D15-87BE-975DBFBC83A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66800" y="499723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9">
                <a:extLst>
                  <a:ext uri="{FF2B5EF4-FFF2-40B4-BE49-F238E27FC236}">
                    <a16:creationId xmlns:a16="http://schemas.microsoft.com/office/drawing/2014/main" id="{3282CAE1-89AA-47F1-8B46-1983446CED6D}"/>
                  </a:ext>
                </a:extLst>
              </p:cNvPr>
              <p:cNvSpPr txBox="1">
                <a:spLocks noChangeArrowheads="1"/>
              </p:cNvSpPr>
              <p:nvPr/>
            </p:nvSpPr>
            <p:spPr bwMode="auto">
              <a:xfrm>
                <a:off x="8227025" y="5760821"/>
                <a:ext cx="22399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Simple Storage Service (Amazon S3)</a:t>
                </a:r>
              </a:p>
            </p:txBody>
          </p:sp>
          <p:pic>
            <p:nvPicPr>
              <p:cNvPr id="54" name="Graphic 19">
                <a:extLst>
                  <a:ext uri="{FF2B5EF4-FFF2-40B4-BE49-F238E27FC236}">
                    <a16:creationId xmlns:a16="http://schemas.microsoft.com/office/drawing/2014/main" id="{E19DE5A9-CB8F-492A-830A-E03F0349C1B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70559" y="362164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5" name="Elbow Connector 14">
                <a:extLst>
                  <a:ext uri="{FF2B5EF4-FFF2-40B4-BE49-F238E27FC236}">
                    <a16:creationId xmlns:a16="http://schemas.microsoft.com/office/drawing/2014/main" id="{EE362CEF-1B96-4828-A233-295F5A3D966F}"/>
                  </a:ext>
                </a:extLst>
              </p:cNvPr>
              <p:cNvCxnSpPr>
                <a:endCxn id="52" idx="1"/>
              </p:cNvCxnSpPr>
              <p:nvPr/>
            </p:nvCxnSpPr>
            <p:spPr>
              <a:xfrm>
                <a:off x="7538404" y="4866866"/>
                <a:ext cx="1428396" cy="511368"/>
              </a:xfrm>
              <a:prstGeom prst="bentConnector3">
                <a:avLst/>
              </a:prstGeom>
              <a:ln w="12700">
                <a:solidFill>
                  <a:schemeClr val="tx2"/>
                </a:solidFill>
                <a:headEnd type="arrow"/>
                <a:tailEnd type="arrow" w="med" len="sm"/>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7508D89-78C0-4D43-80D6-783CFFBFC85D}"/>
                  </a:ext>
                </a:extLst>
              </p:cNvPr>
              <p:cNvSpPr/>
              <p:nvPr/>
            </p:nvSpPr>
            <p:spPr>
              <a:xfrm>
                <a:off x="6580478" y="3487115"/>
                <a:ext cx="4177951" cy="30967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57" name="Graphic 20">
                <a:extLst>
                  <a:ext uri="{FF2B5EF4-FFF2-40B4-BE49-F238E27FC236}">
                    <a16:creationId xmlns:a16="http://schemas.microsoft.com/office/drawing/2014/main" id="{E8D6F62C-4E10-4D57-BF1C-D42D4E237FD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80478" y="3494178"/>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57">
                <a:extLst>
                  <a:ext uri="{FF2B5EF4-FFF2-40B4-BE49-F238E27FC236}">
                    <a16:creationId xmlns:a16="http://schemas.microsoft.com/office/drawing/2014/main" id="{5BC958F6-9998-4858-8932-008EE3A57F1B}"/>
                  </a:ext>
                </a:extLst>
              </p:cNvPr>
              <p:cNvSpPr txBox="1"/>
              <p:nvPr/>
            </p:nvSpPr>
            <p:spPr>
              <a:xfrm>
                <a:off x="4487441" y="3923172"/>
                <a:ext cx="2181028" cy="830997"/>
              </a:xfrm>
              <a:prstGeom prst="rect">
                <a:avLst/>
              </a:prstGeom>
              <a:noFill/>
            </p:spPr>
            <p:txBody>
              <a:bodyPr wrap="square" rtlCol="0">
                <a:spAutoFit/>
              </a:bodyPr>
              <a:lstStyle/>
              <a:p>
                <a:r>
                  <a:rPr lang="en-US" sz="1600" dirty="0">
                    <a:solidFill>
                      <a:srgbClr val="000000"/>
                    </a:solidFill>
                    <a:ea typeface="Amazon Ember Light" panose="020B0403020204020204" pitchFamily="34" charset="0"/>
                    <a:cs typeface="Amazon Ember Light" panose="020B0403020204020204" pitchFamily="34" charset="0"/>
                  </a:rPr>
                  <a:t>Connect by using Guacamole, SSH, or Remote Desktop.</a:t>
                </a:r>
              </a:p>
            </p:txBody>
          </p:sp>
          <p:grpSp>
            <p:nvGrpSpPr>
              <p:cNvPr id="59" name="Group 58">
                <a:extLst>
                  <a:ext uri="{FF2B5EF4-FFF2-40B4-BE49-F238E27FC236}">
                    <a16:creationId xmlns:a16="http://schemas.microsoft.com/office/drawing/2014/main" id="{A3A181DC-58CF-4705-A23D-D8A22307D362}"/>
                  </a:ext>
                </a:extLst>
              </p:cNvPr>
              <p:cNvGrpSpPr/>
              <p:nvPr/>
            </p:nvGrpSpPr>
            <p:grpSpPr>
              <a:xfrm>
                <a:off x="8981526" y="1288884"/>
                <a:ext cx="2102207" cy="1216234"/>
                <a:chOff x="2192533" y="3423863"/>
                <a:chExt cx="1911097" cy="1105667"/>
              </a:xfrm>
            </p:grpSpPr>
            <p:sp>
              <p:nvSpPr>
                <p:cNvPr id="60" name="Rectangle 59">
                  <a:extLst>
                    <a:ext uri="{FF2B5EF4-FFF2-40B4-BE49-F238E27FC236}">
                      <a16:creationId xmlns:a16="http://schemas.microsoft.com/office/drawing/2014/main" id="{E5F1AD2A-C293-4852-8FD0-32705DA47A32}"/>
                    </a:ext>
                  </a:extLst>
                </p:cNvPr>
                <p:cNvSpPr/>
                <p:nvPr/>
              </p:nvSpPr>
              <p:spPr>
                <a:xfrm>
                  <a:off x="2192534" y="3706570"/>
                  <a:ext cx="1911096"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Getting Started with Permissions</a:t>
                  </a:r>
                </a:p>
              </p:txBody>
            </p:sp>
            <p:sp>
              <p:nvSpPr>
                <p:cNvPr id="61" name="TextBox 60">
                  <a:extLst>
                    <a:ext uri="{FF2B5EF4-FFF2-40B4-BE49-F238E27FC236}">
                      <a16:creationId xmlns:a16="http://schemas.microsoft.com/office/drawing/2014/main" id="{DB5C414A-9300-4394-B906-C4CAA4DF70F9}"/>
                    </a:ext>
                  </a:extLst>
                </p:cNvPr>
                <p:cNvSpPr txBox="1"/>
                <p:nvPr/>
              </p:nvSpPr>
              <p:spPr>
                <a:xfrm>
                  <a:off x="2192533" y="3423863"/>
                  <a:ext cx="1911096"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Module 4</a:t>
                  </a:r>
                </a:p>
              </p:txBody>
            </p:sp>
          </p:grpSp>
          <p:grpSp>
            <p:nvGrpSpPr>
              <p:cNvPr id="62" name="Group 61">
                <a:extLst>
                  <a:ext uri="{FF2B5EF4-FFF2-40B4-BE49-F238E27FC236}">
                    <a16:creationId xmlns:a16="http://schemas.microsoft.com/office/drawing/2014/main" id="{CF5F99E8-8B74-4150-BC28-8C638A518A62}"/>
                  </a:ext>
                </a:extLst>
              </p:cNvPr>
              <p:cNvGrpSpPr/>
              <p:nvPr/>
            </p:nvGrpSpPr>
            <p:grpSpPr>
              <a:xfrm>
                <a:off x="1251149" y="4145062"/>
                <a:ext cx="2102207" cy="1194720"/>
                <a:chOff x="2139350" y="5325298"/>
                <a:chExt cx="1911097" cy="1086109"/>
              </a:xfrm>
            </p:grpSpPr>
            <p:sp>
              <p:nvSpPr>
                <p:cNvPr id="63" name="Rectangle 62">
                  <a:extLst>
                    <a:ext uri="{FF2B5EF4-FFF2-40B4-BE49-F238E27FC236}">
                      <a16:creationId xmlns:a16="http://schemas.microsoft.com/office/drawing/2014/main" id="{D9B12EF7-3F13-4BF2-8F50-A618B253BEC1}"/>
                    </a:ext>
                  </a:extLst>
                </p:cNvPr>
                <p:cNvSpPr/>
                <p:nvPr/>
              </p:nvSpPr>
              <p:spPr>
                <a:xfrm>
                  <a:off x="2139351" y="5588447"/>
                  <a:ext cx="1911096"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Light" panose="020B0403020204020204" pitchFamily="34" charset="0"/>
                      <a:cs typeface="Amazon Ember Light" panose="020B0403020204020204" pitchFamily="34" charset="0"/>
                    </a:rPr>
                    <a:t>Configure the Development Environment</a:t>
                  </a:r>
                  <a:endParaRPr lang="en-US" sz="1600" dirty="0">
                    <a:solidFill>
                      <a:schemeClr val="tx1"/>
                    </a:solidFill>
                  </a:endParaRPr>
                </a:p>
              </p:txBody>
            </p:sp>
            <p:sp>
              <p:nvSpPr>
                <p:cNvPr id="64" name="TextBox 63">
                  <a:extLst>
                    <a:ext uri="{FF2B5EF4-FFF2-40B4-BE49-F238E27FC236}">
                      <a16:creationId xmlns:a16="http://schemas.microsoft.com/office/drawing/2014/main" id="{21061440-BDCC-416F-BC2C-31F9935F7065}"/>
                    </a:ext>
                  </a:extLst>
                </p:cNvPr>
                <p:cNvSpPr txBox="1"/>
                <p:nvPr/>
              </p:nvSpPr>
              <p:spPr>
                <a:xfrm>
                  <a:off x="2139350" y="5325298"/>
                  <a:ext cx="1911096" cy="274320"/>
                </a:xfrm>
                <a:prstGeom prst="rect">
                  <a:avLst/>
                </a:prstGeom>
                <a:solidFill>
                  <a:schemeClr val="accent5"/>
                </a:solidFill>
                <a:ln w="12700">
                  <a:solidFill>
                    <a:schemeClr val="tx2"/>
                  </a:solidFill>
                </a:ln>
              </p:spPr>
              <p:txBody>
                <a:bodyPr wrap="none" rtlCol="0" anchor="ctr" anchorCtr="0">
                  <a:noAutofit/>
                </a:bodyPr>
                <a:lstStyle>
                  <a:defPPr>
                    <a:defRPr lang="en-US"/>
                  </a:defPPr>
                  <a:lvl1pPr algn="ctr">
                    <a:defRPr>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Lab 1</a:t>
                  </a:r>
                </a:p>
              </p:txBody>
            </p:sp>
          </p:grpSp>
          <p:cxnSp>
            <p:nvCxnSpPr>
              <p:cNvPr id="65" name="Straight Arrow Connector 64">
                <a:extLst>
                  <a:ext uri="{FF2B5EF4-FFF2-40B4-BE49-F238E27FC236}">
                    <a16:creationId xmlns:a16="http://schemas.microsoft.com/office/drawing/2014/main" id="{02A44BDD-69E9-463D-ADEC-B16F384AA8C2}"/>
                  </a:ext>
                </a:extLst>
              </p:cNvPr>
              <p:cNvCxnSpPr>
                <a:cxnSpLocks/>
                <a:stCxn id="26" idx="3"/>
                <a:endCxn id="60" idx="1"/>
              </p:cNvCxnSpPr>
              <p:nvPr/>
            </p:nvCxnSpPr>
            <p:spPr>
              <a:xfrm>
                <a:off x="8483127" y="2052490"/>
                <a:ext cx="498400" cy="0"/>
              </a:xfrm>
              <a:prstGeom prst="straightConnector1">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66" name="Elbow Connector 40">
                <a:extLst>
                  <a:ext uri="{FF2B5EF4-FFF2-40B4-BE49-F238E27FC236}">
                    <a16:creationId xmlns:a16="http://schemas.microsoft.com/office/drawing/2014/main" id="{4F2C1302-FE93-461A-913B-596C10F2F85D}"/>
                  </a:ext>
                </a:extLst>
              </p:cNvPr>
              <p:cNvCxnSpPr>
                <a:stCxn id="60" idx="2"/>
                <a:endCxn id="64" idx="0"/>
              </p:cNvCxnSpPr>
              <p:nvPr/>
            </p:nvCxnSpPr>
            <p:spPr>
              <a:xfrm rot="5400000">
                <a:off x="5347469" y="-540099"/>
                <a:ext cx="1639944" cy="7730378"/>
              </a:xfrm>
              <a:prstGeom prst="bentConnector3">
                <a:avLst>
                  <a:gd name="adj1" fmla="val 50000"/>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99D9679-9058-48F1-85B1-94A108534B83}"/>
                  </a:ext>
                </a:extLst>
              </p:cNvPr>
              <p:cNvCxnSpPr/>
              <p:nvPr/>
            </p:nvCxnSpPr>
            <p:spPr>
              <a:xfrm>
                <a:off x="3359851" y="4760519"/>
                <a:ext cx="654385" cy="0"/>
              </a:xfrm>
              <a:prstGeom prst="straightConnector1">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946107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20"/>
          </p:nvPr>
        </p:nvSpPr>
        <p:spPr/>
        <p:txBody>
          <a:bodyPr/>
          <a:lstStyle/>
          <a:p>
            <a:fld id="{989D9560-4C13-4692-9687-98ECDD2D9552}" type="slidenum">
              <a:rPr lang="en-US" smtClean="0"/>
              <a:t>20</a:t>
            </a:fld>
            <a:endParaRPr lang="en-US" dirty="0"/>
          </a:p>
        </p:txBody>
      </p:sp>
      <p:sp>
        <p:nvSpPr>
          <p:cNvPr id="2" name="Title 1"/>
          <p:cNvSpPr>
            <a:spLocks noGrp="1"/>
          </p:cNvSpPr>
          <p:nvPr>
            <p:ph type="title"/>
          </p:nvPr>
        </p:nvSpPr>
        <p:spPr/>
        <p:txBody>
          <a:bodyPr>
            <a:noAutofit/>
          </a:bodyPr>
          <a:lstStyle/>
          <a:p>
            <a:r>
              <a:rPr lang="en-US" dirty="0"/>
              <a:t>Example: AWS CLI</a:t>
            </a:r>
          </a:p>
        </p:txBody>
      </p:sp>
      <p:grpSp>
        <p:nvGrpSpPr>
          <p:cNvPr id="13" name="CLICommands" descr="Example AWS CLI commands. More details in the notes. ">
            <a:extLst>
              <a:ext uri="{FF2B5EF4-FFF2-40B4-BE49-F238E27FC236}">
                <a16:creationId xmlns:a16="http://schemas.microsoft.com/office/drawing/2014/main" id="{03B4E793-4907-4F5E-B280-009594C52C40}"/>
              </a:ext>
            </a:extLst>
          </p:cNvPr>
          <p:cNvGrpSpPr/>
          <p:nvPr/>
        </p:nvGrpSpPr>
        <p:grpSpPr>
          <a:xfrm>
            <a:off x="1319025" y="2092728"/>
            <a:ext cx="10640387" cy="4024308"/>
            <a:chOff x="1319025" y="2092728"/>
            <a:chExt cx="10640387" cy="4024308"/>
          </a:xfrm>
        </p:grpSpPr>
        <p:sp>
          <p:nvSpPr>
            <p:cNvPr id="24" name="TextBox 23">
              <a:extLst>
                <a:ext uri="{C183D7F6-B498-43B3-948B-1728B52AA6E4}">
                  <adec:decorative xmlns:adec="http://schemas.microsoft.com/office/drawing/2017/decorative" val="1"/>
                </a:ext>
              </a:extLst>
            </p:cNvPr>
            <p:cNvSpPr txBox="1"/>
            <p:nvPr/>
          </p:nvSpPr>
          <p:spPr>
            <a:xfrm>
              <a:off x="1319025" y="3576210"/>
              <a:ext cx="7568778" cy="430887"/>
            </a:xfrm>
            <a:prstGeom prst="rect">
              <a:avLst/>
            </a:prstGeom>
            <a:noFill/>
            <a:ln w="12700">
              <a:solidFill>
                <a:schemeClr val="tx2"/>
              </a:solidFill>
            </a:ln>
          </p:spPr>
          <p:txBody>
            <a:bodyPr wrap="square" rtlCol="0">
              <a:spAutoFit/>
            </a:bodyPr>
            <a:lstStyle/>
            <a:p>
              <a:pPr defTabSz="1219170">
                <a:defRPr/>
              </a:pPr>
              <a:r>
                <a:rPr lang="en-US" sz="2200" kern="0" dirty="0">
                  <a:solidFill>
                    <a:schemeClr val="tx2"/>
                  </a:solidFill>
                  <a:latin typeface="Lucida Console" panose="020B0609040504020204" pitchFamily="49" charset="0"/>
                </a:rPr>
                <a:t>$ aws s3 ls s3://mybucket --recursive</a:t>
              </a:r>
            </a:p>
          </p:txBody>
        </p:sp>
        <p:grpSp>
          <p:nvGrpSpPr>
            <p:cNvPr id="5" name="Group 4">
              <a:extLst>
                <a:ext uri="{FF2B5EF4-FFF2-40B4-BE49-F238E27FC236}">
                  <a16:creationId xmlns:a16="http://schemas.microsoft.com/office/drawing/2014/main" id="{A16DA2F0-5521-4302-82CA-28E52FF90CAA}"/>
                </a:ext>
                <a:ext uri="{C183D7F6-B498-43B3-948B-1728B52AA6E4}">
                  <adec:decorative xmlns:adec="http://schemas.microsoft.com/office/drawing/2017/decorative" val="1"/>
                </a:ext>
              </a:extLst>
            </p:cNvPr>
            <p:cNvGrpSpPr/>
            <p:nvPr/>
          </p:nvGrpSpPr>
          <p:grpSpPr>
            <a:xfrm>
              <a:off x="2664214" y="2092728"/>
              <a:ext cx="9295198" cy="2670090"/>
              <a:chOff x="2664214" y="2092728"/>
              <a:chExt cx="9295198" cy="2670090"/>
            </a:xfrm>
          </p:grpSpPr>
          <p:pic>
            <p:nvPicPr>
              <p:cNvPr id="43" name="service" descr="This example command is based on ">
                <a:extLst>
                  <a:ext uri="{FF2B5EF4-FFF2-40B4-BE49-F238E27FC236}">
                    <a16:creationId xmlns:a16="http://schemas.microsoft.com/office/drawing/2014/main" id="{69CE01F6-5224-461D-B23E-DDD0E4DA1EE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96252" y="3436582"/>
                <a:ext cx="711200" cy="711200"/>
              </a:xfrm>
              <a:prstGeom prst="rect">
                <a:avLst/>
              </a:prstGeom>
            </p:spPr>
          </p:pic>
          <p:sp>
            <p:nvSpPr>
              <p:cNvPr id="44" name="TextBox 43">
                <a:extLst>
                  <a:ext uri="{FF2B5EF4-FFF2-40B4-BE49-F238E27FC236}">
                    <a16:creationId xmlns:a16="http://schemas.microsoft.com/office/drawing/2014/main" id="{B3EA5624-0BDC-48A9-99D9-B399CFFA65B7}"/>
                  </a:ext>
                  <a:ext uri="{C183D7F6-B498-43B3-948B-1728B52AA6E4}">
                    <adec:decorative xmlns:adec="http://schemas.microsoft.com/office/drawing/2017/decorative" val="1"/>
                  </a:ext>
                </a:extLst>
              </p:cNvPr>
              <p:cNvSpPr txBox="1"/>
              <p:nvPr/>
            </p:nvSpPr>
            <p:spPr>
              <a:xfrm>
                <a:off x="9002317" y="4178043"/>
                <a:ext cx="2957095" cy="584775"/>
              </a:xfrm>
              <a:prstGeom prst="rect">
                <a:avLst/>
              </a:prstGeom>
              <a:noFill/>
            </p:spPr>
            <p:txBody>
              <a:bodyPr wrap="square" rtlCol="0">
                <a:spAutoFit/>
              </a:bodyPr>
              <a:lstStyle/>
              <a:p>
                <a:pPr algn="ctr"/>
                <a:r>
                  <a:rPr lang="en-US" sz="1600" dirty="0">
                    <a:latin typeface="Amazon Ember" panose="02000000000000000000" pitchFamily="2" charset="0"/>
                    <a:ea typeface="Amazon Ember" panose="02000000000000000000" pitchFamily="2" charset="0"/>
                  </a:rPr>
                  <a:t>Amazon Simple</a:t>
                </a:r>
                <a:br>
                  <a:rPr lang="en-US" sz="1600" dirty="0">
                    <a:latin typeface="Amazon Ember" panose="02000000000000000000" pitchFamily="2" charset="0"/>
                    <a:ea typeface="Amazon Ember" panose="02000000000000000000" pitchFamily="2" charset="0"/>
                  </a:rPr>
                </a:br>
                <a:r>
                  <a:rPr lang="en-US" sz="1600" dirty="0">
                    <a:latin typeface="Amazon Ember" panose="02000000000000000000" pitchFamily="2" charset="0"/>
                    <a:ea typeface="Amazon Ember" panose="02000000000000000000" pitchFamily="2" charset="0"/>
                  </a:rPr>
                  <a:t>Storage Service (Amazon S3)</a:t>
                </a:r>
              </a:p>
            </p:txBody>
          </p:sp>
          <p:cxnSp>
            <p:nvCxnSpPr>
              <p:cNvPr id="11" name="Connector: Elbow 10">
                <a:extLst>
                  <a:ext uri="{FF2B5EF4-FFF2-40B4-BE49-F238E27FC236}">
                    <a16:creationId xmlns:a16="http://schemas.microsoft.com/office/drawing/2014/main" id="{7A440892-F630-42D5-9FCC-97C86F297126}"/>
                  </a:ext>
                  <a:ext uri="{C183D7F6-B498-43B3-948B-1728B52AA6E4}">
                    <adec:decorative xmlns:adec="http://schemas.microsoft.com/office/drawing/2017/decorative" val="1"/>
                  </a:ext>
                </a:extLst>
              </p:cNvPr>
              <p:cNvCxnSpPr>
                <a:stCxn id="17" idx="0"/>
                <a:endCxn id="43" idx="0"/>
              </p:cNvCxnSpPr>
              <p:nvPr/>
            </p:nvCxnSpPr>
            <p:spPr>
              <a:xfrm rot="16200000" flipH="1">
                <a:off x="5936106" y="-1179164"/>
                <a:ext cx="1343853" cy="7887638"/>
              </a:xfrm>
              <a:prstGeom prst="bentConnector3">
                <a:avLst>
                  <a:gd name="adj1" fmla="val -24328"/>
                </a:avLst>
              </a:prstGeom>
              <a:ln w="25400">
                <a:solidFill>
                  <a:schemeClr val="tx2"/>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a:extLst>
                <a:ext uri="{C183D7F6-B498-43B3-948B-1728B52AA6E4}">
                  <adec:decorative xmlns:adec="http://schemas.microsoft.com/office/drawing/2017/decorative" val="1"/>
                </a:ext>
              </a:extLst>
            </p:cNvPr>
            <p:cNvGrpSpPr/>
            <p:nvPr/>
          </p:nvGrpSpPr>
          <p:grpSpPr>
            <a:xfrm>
              <a:off x="1411198" y="2687983"/>
              <a:ext cx="975726" cy="880155"/>
              <a:chOff x="2560744" y="2454409"/>
              <a:chExt cx="975726" cy="880155"/>
            </a:xfrm>
          </p:grpSpPr>
          <p:cxnSp>
            <p:nvCxnSpPr>
              <p:cNvPr id="23" name="arrow1" descr="AWS is the "/>
              <p:cNvCxnSpPr/>
              <p:nvPr/>
            </p:nvCxnSpPr>
            <p:spPr>
              <a:xfrm>
                <a:off x="3035647" y="2963324"/>
                <a:ext cx="948" cy="371240"/>
              </a:xfrm>
              <a:prstGeom prst="straightConnector1">
                <a:avLst/>
              </a:prstGeom>
              <a:ln w="254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560744" y="2454409"/>
                <a:ext cx="975726" cy="584775"/>
              </a:xfrm>
              <a:prstGeom prst="rect">
                <a:avLst/>
              </a:prstGeom>
              <a:noFill/>
            </p:spPr>
            <p:txBody>
              <a:bodyPr wrap="square" rtlCol="0" anchor="ctr">
                <a:spAutoFit/>
              </a:bodyPr>
              <a:lstStyle/>
              <a:p>
                <a:pPr defTabSz="1219170">
                  <a:defRPr/>
                </a:pPr>
                <a:r>
                  <a:rPr lang="en-US" sz="1600" kern="0" dirty="0">
                    <a:solidFill>
                      <a:sysClr val="windowText" lastClr="000000"/>
                    </a:solidFill>
                    <a:ea typeface="Amazon Ember Light" panose="020B0403020204020204" pitchFamily="34" charset="0"/>
                    <a:cs typeface="Amazon Ember Light" panose="020B0403020204020204" pitchFamily="34" charset="0"/>
                  </a:rPr>
                  <a:t>Base call</a:t>
                </a:r>
              </a:p>
            </p:txBody>
          </p:sp>
        </p:grpSp>
        <p:grpSp>
          <p:nvGrpSpPr>
            <p:cNvPr id="6" name="Group 5">
              <a:extLst>
                <a:ext uri="{C183D7F6-B498-43B3-948B-1728B52AA6E4}">
                  <adec:decorative xmlns:adec="http://schemas.microsoft.com/office/drawing/2017/decorative" val="1"/>
                </a:ext>
              </a:extLst>
            </p:cNvPr>
            <p:cNvGrpSpPr/>
            <p:nvPr/>
          </p:nvGrpSpPr>
          <p:grpSpPr>
            <a:xfrm>
              <a:off x="2028675" y="2092729"/>
              <a:ext cx="1271078" cy="1475409"/>
              <a:chOff x="808699" y="1978834"/>
              <a:chExt cx="1271078" cy="1475409"/>
            </a:xfrm>
          </p:grpSpPr>
          <p:cxnSp>
            <p:nvCxnSpPr>
              <p:cNvPr id="37" name="arrow2" descr="S3 is the "/>
              <p:cNvCxnSpPr>
                <a:cxnSpLocks/>
                <a:stCxn id="17" idx="2"/>
              </p:cNvCxnSpPr>
              <p:nvPr/>
            </p:nvCxnSpPr>
            <p:spPr>
              <a:xfrm>
                <a:off x="1444238" y="2563609"/>
                <a:ext cx="948" cy="890634"/>
              </a:xfrm>
              <a:prstGeom prst="straightConnector1">
                <a:avLst/>
              </a:prstGeom>
              <a:ln w="254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808699" y="1978834"/>
                <a:ext cx="1271078" cy="584775"/>
              </a:xfrm>
              <a:prstGeom prst="rect">
                <a:avLst/>
              </a:prstGeom>
              <a:noFill/>
            </p:spPr>
            <p:txBody>
              <a:bodyPr wrap="square" rtlCol="0" anchor="ctr">
                <a:spAutoFit/>
              </a:bodyPr>
              <a:lstStyle/>
              <a:p>
                <a:pPr algn="ctr" defTabSz="1219170">
                  <a:defRPr/>
                </a:pPr>
                <a:r>
                  <a:rPr lang="en-US" sz="1600" kern="0" dirty="0">
                    <a:solidFill>
                      <a:sysClr val="windowText" lastClr="000000"/>
                    </a:solidFill>
                    <a:ea typeface="Amazon Ember Light" panose="020B0403020204020204" pitchFamily="34" charset="0"/>
                    <a:cs typeface="Amazon Ember Light" panose="020B0403020204020204" pitchFamily="34" charset="0"/>
                  </a:rPr>
                  <a:t>Service (command</a:t>
                </a:r>
                <a:r>
                  <a:rPr lang="en-US" sz="1600" kern="0" dirty="0">
                    <a:solidFill>
                      <a:srgbClr val="000000"/>
                    </a:solidFill>
                    <a:ea typeface="Amazon Ember Light" panose="020B0403020204020204" pitchFamily="34" charset="0"/>
                    <a:cs typeface="Amazon Ember Light" panose="020B0403020204020204" pitchFamily="34" charset="0"/>
                  </a:rPr>
                  <a:t>)</a:t>
                </a:r>
              </a:p>
            </p:txBody>
          </p:sp>
        </p:grpSp>
        <p:grpSp>
          <p:nvGrpSpPr>
            <p:cNvPr id="3" name="Group 2">
              <a:extLst>
                <a:ext uri="{FF2B5EF4-FFF2-40B4-BE49-F238E27FC236}">
                  <a16:creationId xmlns:a16="http://schemas.microsoft.com/office/drawing/2014/main" id="{ECBB38ED-66CE-43ED-9917-9F1187A84C35}"/>
                </a:ext>
                <a:ext uri="{C183D7F6-B498-43B3-948B-1728B52AA6E4}">
                  <adec:decorative xmlns:adec="http://schemas.microsoft.com/office/drawing/2017/decorative" val="1"/>
                </a:ext>
              </a:extLst>
            </p:cNvPr>
            <p:cNvGrpSpPr/>
            <p:nvPr/>
          </p:nvGrpSpPr>
          <p:grpSpPr>
            <a:xfrm>
              <a:off x="3013334" y="2125581"/>
              <a:ext cx="2760860" cy="748253"/>
              <a:chOff x="3013334" y="2125581"/>
              <a:chExt cx="2760860" cy="748253"/>
            </a:xfrm>
          </p:grpSpPr>
          <p:sp>
            <p:nvSpPr>
              <p:cNvPr id="26" name="TextBox 25"/>
              <p:cNvSpPr txBox="1"/>
              <p:nvPr/>
            </p:nvSpPr>
            <p:spPr>
              <a:xfrm>
                <a:off x="3574865" y="2125581"/>
                <a:ext cx="1637798" cy="338554"/>
              </a:xfrm>
              <a:prstGeom prst="rect">
                <a:avLst/>
              </a:prstGeom>
              <a:noFill/>
            </p:spPr>
            <p:txBody>
              <a:bodyPr wrap="square" rtlCol="0" anchor="ctr">
                <a:spAutoFit/>
              </a:bodyPr>
              <a:lstStyle/>
              <a:p>
                <a:pPr algn="ctr" defTabSz="1219170">
                  <a:defRPr/>
                </a:pPr>
                <a:r>
                  <a:rPr lang="en-US" sz="1600" kern="0" dirty="0">
                    <a:solidFill>
                      <a:sysClr val="windowText" lastClr="000000"/>
                    </a:solidFill>
                    <a:ea typeface="Amazon Ember Light" panose="020B0403020204020204" pitchFamily="34" charset="0"/>
                    <a:cs typeface="Amazon Ember Light" panose="020B0403020204020204" pitchFamily="34" charset="0"/>
                  </a:rPr>
                  <a:t>Subcommand</a:t>
                </a:r>
              </a:p>
            </p:txBody>
          </p:sp>
          <p:sp>
            <p:nvSpPr>
              <p:cNvPr id="4" name="subcommands" descr="follow. For example:"/>
              <p:cNvSpPr/>
              <p:nvPr/>
            </p:nvSpPr>
            <p:spPr>
              <a:xfrm rot="16200000">
                <a:off x="4203048" y="1302688"/>
                <a:ext cx="381432" cy="2760860"/>
              </a:xfrm>
              <a:prstGeom prst="rightBrace">
                <a:avLst>
                  <a:gd name="adj1" fmla="val 0"/>
                  <a:gd name="adj2" fmla="val 50808"/>
                </a:avLst>
              </a:prstGeom>
              <a:ln>
                <a:solidFill>
                  <a:schemeClr val="tx2"/>
                </a:solidFill>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grpSp>
          <p:nvGrpSpPr>
            <p:cNvPr id="8" name="Group 7">
              <a:extLst>
                <a:ext uri="{C183D7F6-B498-43B3-948B-1728B52AA6E4}">
                  <adec:decorative xmlns:adec="http://schemas.microsoft.com/office/drawing/2017/decorative" val="1"/>
                </a:ext>
              </a:extLst>
            </p:cNvPr>
            <p:cNvGrpSpPr/>
            <p:nvPr/>
          </p:nvGrpSpPr>
          <p:grpSpPr>
            <a:xfrm>
              <a:off x="3045619" y="2759982"/>
              <a:ext cx="1796668" cy="810604"/>
              <a:chOff x="2884879" y="2308698"/>
              <a:chExt cx="1796668" cy="810604"/>
            </a:xfrm>
          </p:grpSpPr>
          <p:sp>
            <p:nvSpPr>
              <p:cNvPr id="18" name="TextBox 17"/>
              <p:cNvSpPr txBox="1"/>
              <p:nvPr/>
            </p:nvSpPr>
            <p:spPr>
              <a:xfrm>
                <a:off x="2884879" y="2308698"/>
                <a:ext cx="1796668" cy="338554"/>
              </a:xfrm>
              <a:prstGeom prst="rect">
                <a:avLst/>
              </a:prstGeom>
              <a:noFill/>
            </p:spPr>
            <p:txBody>
              <a:bodyPr wrap="square" rtlCol="0" anchor="ctr">
                <a:spAutoFit/>
              </a:bodyPr>
              <a:lstStyle/>
              <a:p>
                <a:pPr defTabSz="1219170">
                  <a:defRPr/>
                </a:pPr>
                <a:r>
                  <a:rPr lang="en-US" sz="1600" kern="0" dirty="0">
                    <a:solidFill>
                      <a:sysClr val="windowText" lastClr="000000"/>
                    </a:solidFill>
                    <a:ea typeface="Amazon Ember Light" panose="020B0403020204020204" pitchFamily="34" charset="0"/>
                    <a:cs typeface="Amazon Ember Light" panose="020B0403020204020204" pitchFamily="34" charset="0"/>
                  </a:rPr>
                  <a:t>S</a:t>
                </a:r>
                <a:r>
                  <a:rPr lang="en-US" sz="1600" kern="0" dirty="0">
                    <a:solidFill>
                      <a:srgbClr val="000000"/>
                    </a:solidFill>
                    <a:ea typeface="Amazon Ember Light" panose="020B0403020204020204" pitchFamily="34" charset="0"/>
                    <a:cs typeface="Amazon Ember Light" panose="020B0403020204020204" pitchFamily="34" charset="0"/>
                  </a:rPr>
                  <a:t>ubcommand</a:t>
                </a:r>
                <a:endParaRPr lang="en-US" sz="1600" kern="0" dirty="0">
                  <a:solidFill>
                    <a:sysClr val="windowText" lastClr="000000"/>
                  </a:solidFill>
                  <a:ea typeface="Amazon Ember Light" panose="020B0403020204020204" pitchFamily="34" charset="0"/>
                  <a:cs typeface="Amazon Ember Light" panose="020B0403020204020204" pitchFamily="34" charset="0"/>
                </a:endParaRPr>
              </a:p>
            </p:txBody>
          </p:sp>
          <p:cxnSp>
            <p:nvCxnSpPr>
              <p:cNvPr id="39" name="arrow3" descr="ls. with"/>
              <p:cNvCxnSpPr/>
              <p:nvPr/>
            </p:nvCxnSpPr>
            <p:spPr>
              <a:xfrm>
                <a:off x="3035647" y="2625182"/>
                <a:ext cx="948" cy="494120"/>
              </a:xfrm>
              <a:prstGeom prst="straightConnector1">
                <a:avLst/>
              </a:prstGeom>
              <a:ln w="254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25" name="Group 24">
              <a:extLst>
                <a:ext uri="{C183D7F6-B498-43B3-948B-1728B52AA6E4}">
                  <adec:decorative xmlns:adec="http://schemas.microsoft.com/office/drawing/2017/decorative" val="1"/>
                </a:ext>
              </a:extLst>
            </p:cNvPr>
            <p:cNvGrpSpPr/>
            <p:nvPr/>
          </p:nvGrpSpPr>
          <p:grpSpPr>
            <a:xfrm>
              <a:off x="3415995" y="3035240"/>
              <a:ext cx="1796668" cy="532898"/>
              <a:chOff x="2624993" y="2470050"/>
              <a:chExt cx="1796668" cy="532898"/>
            </a:xfrm>
          </p:grpSpPr>
          <p:sp>
            <p:nvSpPr>
              <p:cNvPr id="27" name="TextBox 26"/>
              <p:cNvSpPr txBox="1"/>
              <p:nvPr/>
            </p:nvSpPr>
            <p:spPr>
              <a:xfrm>
                <a:off x="2624993" y="2470050"/>
                <a:ext cx="1796668" cy="338554"/>
              </a:xfrm>
              <a:prstGeom prst="rect">
                <a:avLst/>
              </a:prstGeom>
              <a:noFill/>
            </p:spPr>
            <p:txBody>
              <a:bodyPr wrap="square" rtlCol="0" anchor="ctr">
                <a:spAutoFit/>
              </a:bodyPr>
              <a:lstStyle/>
              <a:p>
                <a:pPr defTabSz="1219170">
                  <a:defRPr/>
                </a:pPr>
                <a:r>
                  <a:rPr lang="en-US" sz="1600" kern="0" dirty="0">
                    <a:solidFill>
                      <a:sysClr val="windowText" lastClr="000000"/>
                    </a:solidFill>
                    <a:ea typeface="Amazon Ember Light" panose="020B0403020204020204" pitchFamily="34" charset="0"/>
                    <a:cs typeface="Amazon Ember Light" panose="020B0403020204020204" pitchFamily="34" charset="0"/>
                  </a:rPr>
                  <a:t>Target</a:t>
                </a:r>
              </a:p>
            </p:txBody>
          </p:sp>
          <p:cxnSp>
            <p:nvCxnSpPr>
              <p:cNvPr id="28" name="Straight Arrow Connector 27" descr="S3://mybucket. Subcommands are followed by "/>
              <p:cNvCxnSpPr/>
              <p:nvPr/>
            </p:nvCxnSpPr>
            <p:spPr>
              <a:xfrm>
                <a:off x="2970334" y="2772437"/>
                <a:ext cx="948" cy="230511"/>
              </a:xfrm>
              <a:prstGeom prst="straightConnector1">
                <a:avLst/>
              </a:prstGeom>
              <a:ln w="254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29" name="Group 28">
              <a:extLst>
                <a:ext uri="{C183D7F6-B498-43B3-948B-1728B52AA6E4}">
                  <adec:decorative xmlns:adec="http://schemas.microsoft.com/office/drawing/2017/decorative" val="1"/>
                </a:ext>
              </a:extLst>
            </p:cNvPr>
            <p:cNvGrpSpPr/>
            <p:nvPr/>
          </p:nvGrpSpPr>
          <p:grpSpPr>
            <a:xfrm>
              <a:off x="5861043" y="2873834"/>
              <a:ext cx="1796668" cy="694304"/>
              <a:chOff x="2194750" y="2640260"/>
              <a:chExt cx="1796668" cy="694304"/>
            </a:xfrm>
          </p:grpSpPr>
          <p:sp>
            <p:nvSpPr>
              <p:cNvPr id="30" name="TextBox 29"/>
              <p:cNvSpPr txBox="1"/>
              <p:nvPr/>
            </p:nvSpPr>
            <p:spPr>
              <a:xfrm>
                <a:off x="2194750" y="2640260"/>
                <a:ext cx="1796668" cy="338554"/>
              </a:xfrm>
              <a:prstGeom prst="rect">
                <a:avLst/>
              </a:prstGeom>
              <a:noFill/>
            </p:spPr>
            <p:txBody>
              <a:bodyPr wrap="square" rtlCol="0" anchor="ctr">
                <a:spAutoFit/>
              </a:bodyPr>
              <a:lstStyle/>
              <a:p>
                <a:pPr algn="ctr" defTabSz="1219170">
                  <a:defRPr/>
                </a:pPr>
                <a:r>
                  <a:rPr lang="en-US" sz="1600" kern="0" dirty="0">
                    <a:solidFill>
                      <a:sysClr val="windowText" lastClr="000000"/>
                    </a:solidFill>
                    <a:ea typeface="Amazon Ember Light" panose="020B0403020204020204" pitchFamily="34" charset="0"/>
                    <a:cs typeface="Amazon Ember Light" panose="020B0403020204020204" pitchFamily="34" charset="0"/>
                  </a:rPr>
                  <a:t>Parameters</a:t>
                </a:r>
              </a:p>
            </p:txBody>
          </p:sp>
          <p:cxnSp>
            <p:nvCxnSpPr>
              <p:cNvPr id="31" name="arrow5" descr="such as --recursive."/>
              <p:cNvCxnSpPr/>
              <p:nvPr/>
            </p:nvCxnSpPr>
            <p:spPr>
              <a:xfrm>
                <a:off x="3035647" y="2963324"/>
                <a:ext cx="948" cy="371240"/>
              </a:xfrm>
              <a:prstGeom prst="straightConnector1">
                <a:avLst/>
              </a:prstGeom>
              <a:ln w="254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7" name="TextBox 6">
              <a:extLst>
                <a:ext uri="{C183D7F6-B498-43B3-948B-1728B52AA6E4}">
                  <adec:decorative xmlns:adec="http://schemas.microsoft.com/office/drawing/2017/decorative" val="1"/>
                </a:ext>
              </a:extLst>
            </p:cNvPr>
            <p:cNvSpPr txBox="1"/>
            <p:nvPr/>
          </p:nvSpPr>
          <p:spPr>
            <a:xfrm>
              <a:off x="1319025" y="4301751"/>
              <a:ext cx="7586506" cy="430887"/>
            </a:xfrm>
            <a:prstGeom prst="rect">
              <a:avLst/>
            </a:prstGeom>
            <a:noFill/>
            <a:ln w="12700">
              <a:solidFill>
                <a:schemeClr val="tx2"/>
              </a:solidFill>
            </a:ln>
          </p:spPr>
          <p:txBody>
            <a:bodyPr wrap="square" rtlCol="0">
              <a:spAutoFit/>
            </a:bodyPr>
            <a:lstStyle/>
            <a:p>
              <a:pPr defTabSz="1219170">
                <a:defRPr/>
              </a:pPr>
              <a:r>
                <a:rPr lang="en-US" sz="2200" kern="0" dirty="0">
                  <a:solidFill>
                    <a:schemeClr val="tx2"/>
                  </a:solidFill>
                  <a:latin typeface="Lucida Console" panose="020B0609040504020204" pitchFamily="49" charset="0"/>
                </a:rPr>
                <a:t>$ aws s3 cp myFile.txt s3://mybucket</a:t>
              </a:r>
            </a:p>
          </p:txBody>
        </p:sp>
        <p:sp>
          <p:nvSpPr>
            <p:cNvPr id="16" name="TextBox 15">
              <a:extLst>
                <a:ext uri="{C183D7F6-B498-43B3-948B-1728B52AA6E4}">
                  <adec:decorative xmlns:adec="http://schemas.microsoft.com/office/drawing/2017/decorative" val="1"/>
                </a:ext>
              </a:extLst>
            </p:cNvPr>
            <p:cNvSpPr txBox="1"/>
            <p:nvPr/>
          </p:nvSpPr>
          <p:spPr>
            <a:xfrm>
              <a:off x="1319025" y="5009040"/>
              <a:ext cx="7586506" cy="1107996"/>
            </a:xfrm>
            <a:prstGeom prst="rect">
              <a:avLst/>
            </a:prstGeom>
            <a:noFill/>
            <a:ln w="12700">
              <a:solidFill>
                <a:schemeClr val="tx2"/>
              </a:solidFill>
            </a:ln>
          </p:spPr>
          <p:txBody>
            <a:bodyPr wrap="square" rtlCol="0">
              <a:spAutoFit/>
            </a:bodyPr>
            <a:lstStyle/>
            <a:p>
              <a:pPr defTabSz="1219170">
                <a:defRPr/>
              </a:pPr>
              <a:r>
                <a:rPr lang="en-US" sz="2200" kern="0" dirty="0">
                  <a:solidFill>
                    <a:schemeClr val="tx2"/>
                  </a:solidFill>
                  <a:latin typeface="Lucida Console" panose="020B0609040504020204" pitchFamily="49" charset="0"/>
                </a:rPr>
                <a:t>$ aws help</a:t>
              </a:r>
            </a:p>
            <a:p>
              <a:pPr defTabSz="1219170">
                <a:defRPr/>
              </a:pPr>
              <a:r>
                <a:rPr lang="en-US" sz="2200" kern="0" dirty="0">
                  <a:solidFill>
                    <a:schemeClr val="tx2"/>
                  </a:solidFill>
                  <a:latin typeface="Lucida Console" panose="020B0609040504020204" pitchFamily="49" charset="0"/>
                </a:rPr>
                <a:t>$ aws s3 help</a:t>
              </a:r>
            </a:p>
            <a:p>
              <a:pPr defTabSz="1219170">
                <a:defRPr/>
              </a:pPr>
              <a:r>
                <a:rPr lang="en-US" sz="2200" kern="0" dirty="0">
                  <a:solidFill>
                    <a:schemeClr val="tx2"/>
                  </a:solidFill>
                  <a:latin typeface="Lucida Console" panose="020B0609040504020204" pitchFamily="49" charset="0"/>
                </a:rPr>
                <a:t>$ aws s3 ls help</a:t>
              </a:r>
            </a:p>
          </p:txBody>
        </p:sp>
      </p:grpSp>
    </p:spTree>
    <p:custDataLst>
      <p:tags r:id="rId1"/>
    </p:custDataLst>
    <p:extLst>
      <p:ext uri="{BB962C8B-B14F-4D97-AF65-F5344CB8AC3E}">
        <p14:creationId xmlns:p14="http://schemas.microsoft.com/office/powerpoint/2010/main" val="90378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20"/>
          </p:nvPr>
        </p:nvSpPr>
        <p:spPr/>
        <p:txBody>
          <a:bodyPr/>
          <a:lstStyle/>
          <a:p>
            <a:fld id="{989D9560-4C13-4692-9687-98ECDD2D9552}" type="slidenum">
              <a:rPr lang="en-US" smtClean="0"/>
              <a:t>21</a:t>
            </a:fld>
            <a:endParaRPr lang="en-US" dirty="0"/>
          </a:p>
        </p:txBody>
      </p:sp>
      <p:sp>
        <p:nvSpPr>
          <p:cNvPr id="6" name="Title 5"/>
          <p:cNvSpPr>
            <a:spLocks noGrp="1"/>
          </p:cNvSpPr>
          <p:nvPr>
            <p:ph type="title"/>
          </p:nvPr>
        </p:nvSpPr>
        <p:spPr/>
        <p:txBody>
          <a:bodyPr/>
          <a:lstStyle/>
          <a:p>
            <a:r>
              <a:rPr lang="en-US" dirty="0"/>
              <a:t>Developer tools: AWS CLI</a:t>
            </a:r>
          </a:p>
        </p:txBody>
      </p:sp>
      <p:sp>
        <p:nvSpPr>
          <p:cNvPr id="14" name="Rectangle 3"/>
          <p:cNvSpPr>
            <a:spLocks noChangeArrowheads="1"/>
          </p:cNvSpPr>
          <p:nvPr/>
        </p:nvSpPr>
        <p:spPr bwMode="auto">
          <a:xfrm>
            <a:off x="419100" y="1915795"/>
            <a:ext cx="758698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ea typeface="Amazon Ember Display Light" panose="020F0403020204020204" pitchFamily="34" charset="0"/>
                <a:cs typeface="Amazon Ember Display Light" panose="020F0403020204020204" pitchFamily="34" charset="0"/>
              </a:rPr>
              <a:t>Example:</a:t>
            </a:r>
            <a:r>
              <a:rPr kumimoji="0" lang="en-US" altLang="en-US" sz="2200" b="0" i="0" u="none" strike="noStrike" cap="none" normalizeH="0" dirty="0">
                <a:ln>
                  <a:noFill/>
                </a:ln>
                <a:solidFill>
                  <a:schemeClr val="tx1"/>
                </a:solidFill>
                <a:effectLst/>
                <a:ea typeface="Amazon Ember Display Light" panose="020F0403020204020204" pitchFamily="34" charset="0"/>
                <a:cs typeface="Amazon Ember Display Light" panose="020F0403020204020204" pitchFamily="34" charset="0"/>
              </a:rPr>
              <a:t> </a:t>
            </a:r>
            <a:r>
              <a:rPr kumimoji="0" lang="en-US" altLang="en-US" sz="2200" b="0" i="0" u="none" strike="noStrike" cap="none" normalizeH="0" baseline="0" dirty="0">
                <a:ln>
                  <a:noFill/>
                </a:ln>
                <a:solidFill>
                  <a:schemeClr val="tx1"/>
                </a:solidFill>
                <a:effectLst/>
                <a:ea typeface="Amazon Ember Display Light" panose="020F0403020204020204" pitchFamily="34" charset="0"/>
                <a:cs typeface="Amazon Ember Display Light" panose="020F0403020204020204" pitchFamily="34" charset="0"/>
              </a:rPr>
              <a:t>Create a Lambda function with the </a:t>
            </a:r>
            <a:r>
              <a:rPr kumimoji="0" lang="en-US" altLang="en-US" sz="2200" b="0" i="0" u="none" strike="noStrike" cap="none" normalizeH="0" baseline="0" dirty="0">
                <a:ln>
                  <a:noFill/>
                </a:ln>
                <a:solidFill>
                  <a:schemeClr val="tx1"/>
                </a:solidFill>
                <a:effectLst/>
                <a:latin typeface="Lucida Console" panose="020B0609040504020204" pitchFamily="49" charset="0"/>
                <a:ea typeface="Amazon Ember Display Light" panose="020F0403020204020204" pitchFamily="34" charset="0"/>
                <a:cs typeface="Amazon Ember Display Light" panose="020F0403020204020204" pitchFamily="34" charset="0"/>
              </a:rPr>
              <a:t>create-function</a:t>
            </a:r>
            <a:r>
              <a:rPr kumimoji="0" lang="en-US" altLang="en-US" sz="2200" b="0" i="0" u="none" strike="noStrike" cap="none" normalizeH="0" baseline="0" dirty="0">
                <a:ln>
                  <a:noFill/>
                </a:ln>
                <a:solidFill>
                  <a:schemeClr val="tx1"/>
                </a:solidFill>
                <a:effectLst/>
                <a:ea typeface="Amazon Ember Display Light" panose="020F0403020204020204" pitchFamily="34" charset="0"/>
                <a:cs typeface="Amazon Ember Display Light" panose="020F0403020204020204" pitchFamily="34" charset="0"/>
              </a:rPr>
              <a:t> command</a:t>
            </a:r>
            <a:r>
              <a:rPr kumimoji="0" lang="en-US" altLang="en-US" sz="2200" b="0" i="0" u="none" strike="noStrike" cap="none" normalizeH="0" baseline="0" dirty="0">
                <a:ln>
                  <a:noFill/>
                </a:ln>
                <a:solidFill>
                  <a:schemeClr val="tx1"/>
                </a:solidFill>
                <a:effectLst/>
                <a:latin typeface="Amazon Ember Display Light" panose="020F0403020204020204" pitchFamily="34" charset="0"/>
                <a:ea typeface="Amazon Ember Display Light" panose="020F0403020204020204" pitchFamily="34" charset="0"/>
                <a:cs typeface="Amazon Ember Display Light" panose="020F0403020204020204" pitchFamily="34" charset="0"/>
              </a:rPr>
              <a:t>. </a:t>
            </a:r>
          </a:p>
        </p:txBody>
      </p:sp>
      <p:grpSp>
        <p:nvGrpSpPr>
          <p:cNvPr id="2" name="service" descr="Service AWS Lambda">
            <a:extLst>
              <a:ext uri="{FF2B5EF4-FFF2-40B4-BE49-F238E27FC236}">
                <a16:creationId xmlns:a16="http://schemas.microsoft.com/office/drawing/2014/main" id="{01686C07-488B-40D7-9D66-232F9A0ABEA1}"/>
              </a:ext>
            </a:extLst>
          </p:cNvPr>
          <p:cNvGrpSpPr/>
          <p:nvPr/>
        </p:nvGrpSpPr>
        <p:grpSpPr>
          <a:xfrm>
            <a:off x="10056622" y="1761393"/>
            <a:ext cx="1506537" cy="1085679"/>
            <a:chOff x="10056622" y="1761393"/>
            <a:chExt cx="1506537" cy="1085679"/>
          </a:xfrm>
        </p:grpSpPr>
        <p:pic>
          <p:nvPicPr>
            <p:cNvPr id="9" name="Graphic 7">
              <a:extLst>
                <a:ext uri="{FF2B5EF4-FFF2-40B4-BE49-F238E27FC236}">
                  <a16:creationId xmlns:a16="http://schemas.microsoft.com/office/drawing/2014/main" id="{9C9009EB-15E0-7E48-961A-318398F43D76}"/>
                </a:ext>
                <a:ext uri="{C183D7F6-B498-43B3-948B-1728B52AA6E4}">
                  <adec:decorative xmlns:adec="http://schemas.microsoft.com/office/drawing/2017/decorative" val="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54290" y="1761393"/>
              <a:ext cx="7112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1">
              <a:extLst>
                <a:ext uri="{FF2B5EF4-FFF2-40B4-BE49-F238E27FC236}">
                  <a16:creationId xmlns:a16="http://schemas.microsoft.com/office/drawing/2014/main" id="{99A0DFF8-BDF8-5740-860C-714B27FBE12F}"/>
                </a:ext>
              </a:extLst>
            </p:cNvPr>
            <p:cNvSpPr txBox="1">
              <a:spLocks noChangeArrowheads="1"/>
            </p:cNvSpPr>
            <p:nvPr/>
          </p:nvSpPr>
          <p:spPr bwMode="auto">
            <a:xfrm>
              <a:off x="10056622" y="2508518"/>
              <a:ext cx="15065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AWS Lambda</a:t>
              </a:r>
            </a:p>
          </p:txBody>
        </p:sp>
      </p:grpSp>
      <p:sp>
        <p:nvSpPr>
          <p:cNvPr id="4" name="Rectangle 1">
            <a:extLst>
              <a:ext uri="{C183D7F6-B498-43B3-948B-1728B52AA6E4}">
                <adec:decorative xmlns:adec="http://schemas.microsoft.com/office/drawing/2017/decorative" val="0"/>
              </a:ext>
            </a:extLst>
          </p:cNvPr>
          <p:cNvSpPr>
            <a:spLocks noGrp="1" noChangeArrowheads="1"/>
          </p:cNvSpPr>
          <p:nvPr>
            <p:ph type="body" idx="4294967295"/>
          </p:nvPr>
        </p:nvSpPr>
        <p:spPr>
          <a:xfrm>
            <a:off x="316866" y="3027363"/>
            <a:ext cx="11353800" cy="1338262"/>
          </a:xfrm>
          <a:noFill/>
          <a:ln w="12700">
            <a:solidFill>
              <a:schemeClr val="tx2"/>
            </a:solidFill>
          </a:ln>
        </p:spPr>
        <p:txBody>
          <a:bodyPr wrap="square" rtlCol="0">
            <a:spAutoFit/>
          </a:bodyPr>
          <a:lstStyle/>
          <a:p>
            <a:pPr marL="0" indent="0" defTabSz="1219170">
              <a:lnSpc>
                <a:spcPct val="150000"/>
              </a:lnSpc>
              <a:buNone/>
            </a:pPr>
            <a:r>
              <a:rPr lang="en-US" altLang="en-US" sz="1800" kern="0" dirty="0">
                <a:latin typeface="Lucida Console" panose="020B0609040504020204" pitchFamily="49" charset="0"/>
              </a:rPr>
              <a:t>aws lambda create-function --function-name ProcessDynamoDBRecords \ </a:t>
            </a:r>
            <a:br>
              <a:rPr lang="en-US" altLang="en-US" sz="1800" kern="0" dirty="0">
                <a:latin typeface="Lucida Console" panose="020B0609040504020204" pitchFamily="49" charset="0"/>
              </a:rPr>
            </a:br>
            <a:r>
              <a:rPr lang="en-US" altLang="en-US" sz="1800" kern="0" dirty="0">
                <a:latin typeface="Lucida Console" panose="020B0609040504020204" pitchFamily="49" charset="0"/>
              </a:rPr>
              <a:t>--zip-file fileb://function.zip --handler index.handler --runtime nodejs12.x \</a:t>
            </a:r>
            <a:br>
              <a:rPr lang="en-US" altLang="en-US" sz="1800" kern="0" dirty="0">
                <a:latin typeface="Lucida Console" panose="020B0609040504020204" pitchFamily="49" charset="0"/>
              </a:rPr>
            </a:br>
            <a:r>
              <a:rPr lang="en-US" altLang="en-US" sz="1800" kern="0" dirty="0">
                <a:latin typeface="Lucida Console" panose="020B0609040504020204" pitchFamily="49" charset="0"/>
              </a:rPr>
              <a:t>--role arn:aws:iam::123456789012:role/lambda-dynamodb-role </a:t>
            </a:r>
          </a:p>
        </p:txBody>
      </p:sp>
    </p:spTree>
    <p:custDataLst>
      <p:tags r:id="rId1"/>
    </p:custDataLst>
    <p:extLst>
      <p:ext uri="{BB962C8B-B14F-4D97-AF65-F5344CB8AC3E}">
        <p14:creationId xmlns:p14="http://schemas.microsoft.com/office/powerpoint/2010/main" val="786904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SDK and </a:t>
            </a:r>
            <a:br>
              <a:rPr lang="en-US" dirty="0"/>
            </a:br>
            <a:r>
              <a:rPr lang="en-US" dirty="0"/>
              <a:t>programming patterns</a:t>
            </a:r>
          </a:p>
        </p:txBody>
      </p:sp>
      <p:sp>
        <p:nvSpPr>
          <p:cNvPr id="6" name="Text Placeholder 5">
            <a:extLst>
              <a:ext uri="{FF2B5EF4-FFF2-40B4-BE49-F238E27FC236}">
                <a16:creationId xmlns:a16="http://schemas.microsoft.com/office/drawing/2014/main" id="{9641AD56-18E2-411D-ADD6-2A0D56C2E1B0}"/>
              </a:ext>
            </a:extLst>
          </p:cNvPr>
          <p:cNvSpPr>
            <a:spLocks noGrp="1"/>
          </p:cNvSpPr>
          <p:nvPr>
            <p:ph type="subTitle" idx="1"/>
          </p:nvPr>
        </p:nvSpPr>
        <p:spPr/>
        <p:txBody>
          <a:bodyPr>
            <a:normAutofit/>
          </a:bodyPr>
          <a:lstStyle/>
          <a:p>
            <a:r>
              <a:rPr lang="en-US" dirty="0"/>
              <a:t>Module 3: Getting Started with Development on AWS</a:t>
            </a:r>
          </a:p>
        </p:txBody>
      </p:sp>
    </p:spTree>
    <p:custDataLst>
      <p:tags r:id="rId1"/>
    </p:custDataLst>
    <p:extLst>
      <p:ext uri="{BB962C8B-B14F-4D97-AF65-F5344CB8AC3E}">
        <p14:creationId xmlns:p14="http://schemas.microsoft.com/office/powerpoint/2010/main" val="548125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20"/>
          </p:nvPr>
        </p:nvSpPr>
        <p:spPr/>
        <p:txBody>
          <a:bodyPr/>
          <a:lstStyle/>
          <a:p>
            <a:fld id="{989D9560-4C13-4692-9687-98ECDD2D9552}" type="slidenum">
              <a:rPr lang="en-US" smtClean="0"/>
              <a:t>23</a:t>
            </a:fld>
            <a:endParaRPr lang="en-US" dirty="0"/>
          </a:p>
        </p:txBody>
      </p:sp>
      <p:sp>
        <p:nvSpPr>
          <p:cNvPr id="7" name="Title 6"/>
          <p:cNvSpPr>
            <a:spLocks noGrp="1"/>
          </p:cNvSpPr>
          <p:nvPr>
            <p:ph type="title"/>
          </p:nvPr>
        </p:nvSpPr>
        <p:spPr/>
        <p:txBody>
          <a:bodyPr/>
          <a:lstStyle/>
          <a:p>
            <a:r>
              <a:rPr lang="en-US" dirty="0"/>
              <a:t>Service operations</a:t>
            </a:r>
          </a:p>
        </p:txBody>
      </p:sp>
      <p:sp>
        <p:nvSpPr>
          <p:cNvPr id="6" name="Rectangle 5"/>
          <p:cNvSpPr/>
          <p:nvPr/>
        </p:nvSpPr>
        <p:spPr>
          <a:xfrm>
            <a:off x="131198" y="1255117"/>
            <a:ext cx="11641702" cy="646331"/>
          </a:xfrm>
          <a:prstGeom prst="rect">
            <a:avLst/>
          </a:prstGeom>
          <a:noFill/>
        </p:spPr>
        <p:txBody>
          <a:bodyPr wrap="square" rtlCol="0">
            <a:spAutoFit/>
          </a:bodyPr>
          <a:lstStyle/>
          <a:p>
            <a:r>
              <a:rPr lang="en-US" dirty="0">
                <a:latin typeface="Amazon Ember" panose="020B0703020204020204" pitchFamily="34" charset="0"/>
                <a:ea typeface="Amazon Ember" panose="020B0703020204020204" pitchFamily="34" charset="0"/>
                <a:cs typeface="Amazon Ember" panose="020B0703020204020204" pitchFamily="34" charset="0"/>
              </a:rPr>
              <a:t>Synchronous/Blocking </a:t>
            </a:r>
            <a:r>
              <a:rPr lang="en-US" b="1" dirty="0">
                <a:ea typeface="Amazon Ember Heavy" panose="020B0803020204020204" pitchFamily="34" charset="0"/>
                <a:cs typeface="Amazon Ember Heavy" panose="020B0803020204020204" pitchFamily="34" charset="0"/>
              </a:rPr>
              <a:t>–</a:t>
            </a:r>
            <a:r>
              <a:rPr lang="en-US" dirty="0">
                <a:latin typeface="Amazon Ember Heavy" panose="020B0803020204020204" pitchFamily="34" charset="0"/>
                <a:ea typeface="Amazon Ember Heavy" panose="020B0803020204020204" pitchFamily="34" charset="0"/>
                <a:cs typeface="Amazon Ember Heavy" panose="020B0803020204020204" pitchFamily="34" charset="0"/>
              </a:rPr>
              <a:t> </a:t>
            </a:r>
            <a:r>
              <a:rPr lang="en-US" dirty="0">
                <a:ea typeface="Amazon Ember Medium" panose="020B0603020204030204" pitchFamily="34" charset="0"/>
                <a:cs typeface="Amazon Ember Medium" panose="020B0603020204030204" pitchFamily="34" charset="0"/>
              </a:rPr>
              <a:t>Client makes a request and waits for the command to complete. </a:t>
            </a:r>
            <a:br>
              <a:rPr lang="en-US" dirty="0">
                <a:ea typeface="Amazon Ember Medium" panose="020B0603020204030204" pitchFamily="34" charset="0"/>
                <a:cs typeface="Amazon Ember Medium" panose="020B0603020204030204" pitchFamily="34" charset="0"/>
              </a:rPr>
            </a:br>
            <a:r>
              <a:rPr lang="en-US" dirty="0">
                <a:latin typeface="Amazon Ember" panose="020B0703020204020204" pitchFamily="34" charset="0"/>
                <a:ea typeface="Amazon Ember" panose="020B0703020204020204" pitchFamily="34" charset="0"/>
                <a:cs typeface="Amazon Ember" panose="020B0703020204020204" pitchFamily="34" charset="0"/>
              </a:rPr>
              <a:t>Asynchronous/Non-Blocking </a:t>
            </a:r>
            <a:r>
              <a:rPr lang="en-US" b="1" dirty="0">
                <a:ea typeface="Amazon Ember Heavy" panose="020B0803020204020204" pitchFamily="34" charset="0"/>
                <a:cs typeface="Amazon Ember Heavy" panose="020B0803020204020204" pitchFamily="34" charset="0"/>
              </a:rPr>
              <a:t>–</a:t>
            </a:r>
            <a:r>
              <a:rPr lang="en-US" dirty="0">
                <a:latin typeface="Amazon Ember Heavy" panose="020B0803020204020204" pitchFamily="34" charset="0"/>
                <a:ea typeface="Amazon Ember Heavy" panose="020B0803020204020204" pitchFamily="34" charset="0"/>
                <a:cs typeface="Amazon Ember Heavy" panose="020B0803020204020204" pitchFamily="34" charset="0"/>
              </a:rPr>
              <a:t> </a:t>
            </a:r>
            <a:r>
              <a:rPr lang="en-US" dirty="0">
                <a:ea typeface="Amazon Ember Medium" panose="020B0603020204030204" pitchFamily="34" charset="0"/>
                <a:cs typeface="Amazon Ember Medium" panose="020B0603020204030204" pitchFamily="34" charset="0"/>
              </a:rPr>
              <a:t>Client makes a request but does not wait for the command to be complete.</a:t>
            </a:r>
          </a:p>
        </p:txBody>
      </p:sp>
      <p:grpSp>
        <p:nvGrpSpPr>
          <p:cNvPr id="4" name="Group 3">
            <a:extLst>
              <a:ext uri="{FF2B5EF4-FFF2-40B4-BE49-F238E27FC236}">
                <a16:creationId xmlns:a16="http://schemas.microsoft.com/office/drawing/2014/main" id="{6A41CE09-1AA5-4EB5-BB6E-F0789C451ED1}"/>
              </a:ext>
              <a:ext uri="{C183D7F6-B498-43B3-948B-1728B52AA6E4}">
                <adec:decorative xmlns:adec="http://schemas.microsoft.com/office/drawing/2017/decorative" val="1"/>
              </a:ext>
            </a:extLst>
          </p:cNvPr>
          <p:cNvGrpSpPr/>
          <p:nvPr/>
        </p:nvGrpSpPr>
        <p:grpSpPr>
          <a:xfrm>
            <a:off x="97354" y="3672267"/>
            <a:ext cx="3557933" cy="856170"/>
            <a:chOff x="97354" y="3672267"/>
            <a:chExt cx="3557933" cy="856170"/>
          </a:xfrm>
        </p:grpSpPr>
        <p:sp>
          <p:nvSpPr>
            <p:cNvPr id="12" name="a11y Speech Bubble1" descr="Example request.">
              <a:extLst>
                <a:ext uri="{FF2B5EF4-FFF2-40B4-BE49-F238E27FC236}">
                  <a16:creationId xmlns:a16="http://schemas.microsoft.com/office/drawing/2014/main" id="{1B04A258-B003-4D52-9B4E-F6ECDCA3A4DE}"/>
                </a:ext>
              </a:extLst>
            </p:cNvPr>
            <p:cNvSpPr/>
            <p:nvPr/>
          </p:nvSpPr>
          <p:spPr>
            <a:xfrm>
              <a:off x="652733" y="3701365"/>
              <a:ext cx="1521141" cy="69137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A11y Code Intro.</a:t>
              </a:r>
            </a:p>
          </p:txBody>
        </p:sp>
        <p:sp>
          <p:nvSpPr>
            <p:cNvPr id="14" name="Rectangle 13">
              <a:extLst>
                <a:ext uri="{C183D7F6-B498-43B3-948B-1728B52AA6E4}">
                  <adec:decorative xmlns:adec="http://schemas.microsoft.com/office/drawing/2017/decorative" val="1"/>
                </a:ext>
              </a:extLst>
            </p:cNvPr>
            <p:cNvSpPr/>
            <p:nvPr/>
          </p:nvSpPr>
          <p:spPr>
            <a:xfrm>
              <a:off x="97354" y="3672267"/>
              <a:ext cx="3557933" cy="856170"/>
            </a:xfrm>
            <a:prstGeom prst="rect">
              <a:avLst/>
            </a:prstGeom>
            <a:solidFill>
              <a:schemeClr val="bg2"/>
            </a:solidFill>
            <a:ln w="25400">
              <a:headEnd/>
              <a:tailEn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eaLnBrk="0" fontAlgn="base" hangingPunct="0">
                <a:spcBef>
                  <a:spcPts val="300"/>
                </a:spcBef>
                <a:spcAft>
                  <a:spcPct val="0"/>
                </a:spcAft>
              </a:pPr>
              <a:r>
                <a:rPr lang="en-US" sz="1600" dirty="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rPr>
                <a:t>aws dynamodb create-table /</a:t>
              </a:r>
              <a:br>
                <a:rPr lang="en-US" sz="1600" dirty="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rPr>
              </a:br>
              <a:r>
                <a:rPr lang="en-US" sz="1600" dirty="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rPr>
                <a:t> --table-name ...</a:t>
              </a:r>
            </a:p>
          </p:txBody>
        </p:sp>
      </p:grpSp>
      <p:grpSp>
        <p:nvGrpSpPr>
          <p:cNvPr id="2" name="Group 1" descr="request">
            <a:extLst>
              <a:ext uri="{FF2B5EF4-FFF2-40B4-BE49-F238E27FC236}">
                <a16:creationId xmlns:a16="http://schemas.microsoft.com/office/drawing/2014/main" id="{6124588B-CC0D-4D3B-95C2-B6880BC7F871}"/>
              </a:ext>
            </a:extLst>
          </p:cNvPr>
          <p:cNvGrpSpPr/>
          <p:nvPr/>
        </p:nvGrpSpPr>
        <p:grpSpPr>
          <a:xfrm>
            <a:off x="1876324" y="2106803"/>
            <a:ext cx="6015108" cy="1626212"/>
            <a:chOff x="1876324" y="2106803"/>
            <a:chExt cx="6015108" cy="1626212"/>
          </a:xfrm>
        </p:grpSpPr>
        <p:cxnSp>
          <p:nvCxnSpPr>
            <p:cNvPr id="15" name="Connector: Elbow 14">
              <a:extLst>
                <a:ext uri="{FF2B5EF4-FFF2-40B4-BE49-F238E27FC236}">
                  <a16:creationId xmlns:a16="http://schemas.microsoft.com/office/drawing/2014/main" id="{34FC0807-A4BB-4D6C-887A-A0A0EB89BA68}"/>
                </a:ext>
                <a:ext uri="{C183D7F6-B498-43B3-948B-1728B52AA6E4}">
                  <adec:decorative xmlns:adec="http://schemas.microsoft.com/office/drawing/2017/decorative" val="1"/>
                </a:ext>
              </a:extLst>
            </p:cNvPr>
            <p:cNvCxnSpPr>
              <a:cxnSpLocks/>
            </p:cNvCxnSpPr>
            <p:nvPr/>
          </p:nvCxnSpPr>
          <p:spPr>
            <a:xfrm rot="5400000" flipH="1" flipV="1">
              <a:off x="4158641" y="225"/>
              <a:ext cx="1450473" cy="6015108"/>
            </a:xfrm>
            <a:prstGeom prst="bentConnector3">
              <a:avLst>
                <a:gd name="adj1" fmla="val 11576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945970" y="2106803"/>
              <a:ext cx="1291202" cy="338554"/>
            </a:xfrm>
            <a:prstGeom prst="rect">
              <a:avLst/>
            </a:prstGeom>
            <a:solidFill>
              <a:schemeClr val="bg1"/>
            </a:solidFill>
            <a:ln>
              <a:noFill/>
            </a:ln>
          </p:spPr>
          <p:txBody>
            <a:bodyPr wrap="square" rtlCol="0">
              <a:spAutoFit/>
            </a:bodyPr>
            <a:lstStyle/>
            <a:p>
              <a:pPr algn="ctr"/>
              <a:r>
                <a:rPr lang="en-US" sz="1600" dirty="0">
                  <a:latin typeface="+mj-lt"/>
                  <a:ea typeface="Amazon Ember" panose="02000000000000000000" pitchFamily="2" charset="0"/>
                  <a:cs typeface="Amazon Ember Medium" panose="020B0603020204030204" pitchFamily="34" charset="0"/>
                </a:rPr>
                <a:t>Request</a:t>
              </a:r>
            </a:p>
          </p:txBody>
        </p:sp>
      </p:grpSp>
      <p:grpSp>
        <p:nvGrpSpPr>
          <p:cNvPr id="5" name="Group 4">
            <a:extLst>
              <a:ext uri="{FF2B5EF4-FFF2-40B4-BE49-F238E27FC236}">
                <a16:creationId xmlns:a16="http://schemas.microsoft.com/office/drawing/2014/main" id="{692C3EC0-5709-4624-B4DB-4FB1BA589826}"/>
              </a:ext>
              <a:ext uri="{C183D7F6-B498-43B3-948B-1728B52AA6E4}">
                <adec:decorative xmlns:adec="http://schemas.microsoft.com/office/drawing/2017/decorative" val="1"/>
              </a:ext>
            </a:extLst>
          </p:cNvPr>
          <p:cNvGrpSpPr/>
          <p:nvPr/>
        </p:nvGrpSpPr>
        <p:grpSpPr>
          <a:xfrm>
            <a:off x="3823929" y="2357492"/>
            <a:ext cx="8134999" cy="3754874"/>
            <a:chOff x="3823929" y="2357492"/>
            <a:chExt cx="8134999" cy="3754874"/>
          </a:xfrm>
        </p:grpSpPr>
        <p:sp>
          <p:nvSpPr>
            <p:cNvPr id="19" name="a11y Speech Bubble2" descr="Example response.">
              <a:extLst>
                <a:ext uri="{FF2B5EF4-FFF2-40B4-BE49-F238E27FC236}">
                  <a16:creationId xmlns:a16="http://schemas.microsoft.com/office/drawing/2014/main" id="{63DA50D2-378F-4EB3-B8A2-8D05F7E81167}"/>
                </a:ext>
              </a:extLst>
            </p:cNvPr>
            <p:cNvSpPr/>
            <p:nvPr/>
          </p:nvSpPr>
          <p:spPr>
            <a:xfrm>
              <a:off x="9984151" y="2777765"/>
              <a:ext cx="1521141" cy="69137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A11y Code Intro.</a:t>
              </a:r>
            </a:p>
          </p:txBody>
        </p:sp>
        <p:sp>
          <p:nvSpPr>
            <p:cNvPr id="27" name="Rectangle 26"/>
            <p:cNvSpPr/>
            <p:nvPr/>
          </p:nvSpPr>
          <p:spPr>
            <a:xfrm>
              <a:off x="3823929" y="2357492"/>
              <a:ext cx="8134999" cy="3754874"/>
            </a:xfrm>
            <a:prstGeom prst="rect">
              <a:avLst/>
            </a:prstGeom>
            <a:solidFill>
              <a:schemeClr val="bg2"/>
            </a:solidFill>
            <a:ln>
              <a:solidFill>
                <a:schemeClr val="tx2"/>
              </a:solidFill>
              <a:headEnd/>
              <a:tailEn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eaLnBrk="0" fontAlgn="base" hangingPunct="0">
                <a:spcBef>
                  <a:spcPts val="300"/>
                </a:spcBef>
                <a:spcAft>
                  <a:spcPct val="0"/>
                </a:spcAft>
              </a:pPr>
              <a:r>
                <a:rPr lang="en-US" sz="1600" dirty="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rPr>
                <a:t>{</a:t>
              </a:r>
            </a:p>
            <a:p>
              <a:pPr eaLnBrk="0" fontAlgn="base" hangingPunct="0">
                <a:spcBef>
                  <a:spcPts val="300"/>
                </a:spcBef>
                <a:spcAft>
                  <a:spcPct val="0"/>
                </a:spcAft>
              </a:pPr>
              <a:r>
                <a:rPr lang="en-US" sz="1600" dirty="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rPr>
                <a:t> "TableDescription": {</a:t>
              </a:r>
            </a:p>
            <a:p>
              <a:pPr eaLnBrk="0" fontAlgn="base" hangingPunct="0">
                <a:spcBef>
                  <a:spcPts val="300"/>
                </a:spcBef>
                <a:spcAft>
                  <a:spcPct val="0"/>
                </a:spcAft>
              </a:pPr>
              <a:r>
                <a:rPr lang="en-US" sz="1600" dirty="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rPr>
                <a:t>    "AttributeDefinitions": [ ...  ],</a:t>
              </a:r>
            </a:p>
            <a:p>
              <a:pPr eaLnBrk="0" fontAlgn="base" hangingPunct="0">
                <a:spcBef>
                  <a:spcPts val="300"/>
                </a:spcBef>
                <a:spcAft>
                  <a:spcPct val="0"/>
                </a:spcAft>
              </a:pPr>
              <a:r>
                <a:rPr lang="en-US" sz="1600" dirty="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rPr>
                <a:t>    "TableName": "Notes",</a:t>
              </a:r>
            </a:p>
            <a:p>
              <a:pPr eaLnBrk="0" fontAlgn="base" hangingPunct="0">
                <a:spcBef>
                  <a:spcPts val="300"/>
                </a:spcBef>
                <a:spcAft>
                  <a:spcPct val="0"/>
                </a:spcAft>
              </a:pPr>
              <a:r>
                <a:rPr lang="en-US" sz="1600" dirty="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rPr>
                <a:t>    "KeySchema": [  ...  ],</a:t>
              </a:r>
            </a:p>
            <a:p>
              <a:pPr eaLnBrk="0" fontAlgn="base" hangingPunct="0">
                <a:spcBef>
                  <a:spcPts val="300"/>
                </a:spcBef>
                <a:spcAft>
                  <a:spcPct val="0"/>
                </a:spcAft>
              </a:pPr>
              <a:r>
                <a:rPr lang="en-US" sz="1600" dirty="0">
                  <a:solidFill>
                    <a:schemeClr val="accent6">
                      <a:lumMod val="75000"/>
                    </a:schemeClr>
                  </a:solidFill>
                  <a:latin typeface="Amazon Ember Mono" panose="020B0509020204020204" pitchFamily="49" charset="0"/>
                  <a:ea typeface="Amazon Ember Mono" panose="020B0509020204020204" pitchFamily="49" charset="0"/>
                  <a:cs typeface="Amazon Ember Mono" panose="020B0509020204020204" pitchFamily="49" charset="0"/>
                </a:rPr>
                <a:t>    "TableStatus": "CREATING",</a:t>
              </a:r>
            </a:p>
            <a:p>
              <a:pPr eaLnBrk="0" fontAlgn="base" hangingPunct="0">
                <a:spcBef>
                  <a:spcPts val="300"/>
                </a:spcBef>
                <a:spcAft>
                  <a:spcPct val="0"/>
                </a:spcAft>
              </a:pPr>
              <a:r>
                <a:rPr lang="en-US" sz="1600" dirty="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rPr>
                <a:t>    "CreationDateTime": "2021-05-19T02:24:56.545000-04:00",</a:t>
              </a:r>
            </a:p>
            <a:p>
              <a:pPr eaLnBrk="0" fontAlgn="base" hangingPunct="0">
                <a:spcBef>
                  <a:spcPts val="300"/>
                </a:spcBef>
                <a:spcAft>
                  <a:spcPct val="0"/>
                </a:spcAft>
              </a:pPr>
              <a:r>
                <a:rPr lang="en-US" sz="1600" dirty="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rPr>
                <a:t>    "ProvisionedThroughput": { ... },</a:t>
              </a:r>
            </a:p>
            <a:p>
              <a:pPr eaLnBrk="0" fontAlgn="base" hangingPunct="0">
                <a:spcBef>
                  <a:spcPts val="300"/>
                </a:spcBef>
                <a:spcAft>
                  <a:spcPct val="0"/>
                </a:spcAft>
              </a:pPr>
              <a:r>
                <a:rPr lang="en-US" sz="1600" dirty="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rPr>
                <a:t>    "TableSizeBytes": 0,</a:t>
              </a:r>
            </a:p>
            <a:p>
              <a:pPr eaLnBrk="0" fontAlgn="base" hangingPunct="0">
                <a:spcBef>
                  <a:spcPts val="300"/>
                </a:spcBef>
                <a:spcAft>
                  <a:spcPct val="0"/>
                </a:spcAft>
              </a:pPr>
              <a:r>
                <a:rPr lang="en-US" sz="1600" dirty="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rPr>
                <a:t>    "ItemCount": 0,</a:t>
              </a:r>
            </a:p>
            <a:p>
              <a:pPr eaLnBrk="0" fontAlgn="base" hangingPunct="0">
                <a:spcBef>
                  <a:spcPts val="300"/>
                </a:spcBef>
                <a:spcAft>
                  <a:spcPct val="0"/>
                </a:spcAft>
              </a:pPr>
              <a:r>
                <a:rPr lang="en-US" sz="1600" dirty="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rPr>
                <a:t>    "TableArn": "arn:aws:dynamodb:us-east-2:xxx:table/Music",</a:t>
              </a:r>
            </a:p>
            <a:p>
              <a:pPr eaLnBrk="0" fontAlgn="base" hangingPunct="0">
                <a:spcBef>
                  <a:spcPts val="300"/>
                </a:spcBef>
                <a:spcAft>
                  <a:spcPct val="0"/>
                </a:spcAft>
              </a:pPr>
              <a:r>
                <a:rPr lang="en-US" sz="1600" dirty="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rPr>
                <a:t>    "TableId": "dd4d6498-37b3-4d6c-9383-9781196a933b"  }</a:t>
              </a:r>
            </a:p>
            <a:p>
              <a:pPr eaLnBrk="0" fontAlgn="base" hangingPunct="0">
                <a:spcBef>
                  <a:spcPts val="300"/>
                </a:spcBef>
                <a:spcAft>
                  <a:spcPct val="0"/>
                </a:spcAft>
              </a:pPr>
              <a:r>
                <a:rPr lang="en-US" sz="1600" dirty="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rPr>
                <a:t>}</a:t>
              </a:r>
            </a:p>
          </p:txBody>
        </p:sp>
        <p:sp>
          <p:nvSpPr>
            <p:cNvPr id="17" name="TextBox 1">
              <a:extLst>
                <a:ext uri="{FF2B5EF4-FFF2-40B4-BE49-F238E27FC236}">
                  <a16:creationId xmlns:a16="http://schemas.microsoft.com/office/drawing/2014/main" id="{67581AB6-3D6C-4B8C-A4C6-B097E907148B}"/>
                </a:ext>
              </a:extLst>
            </p:cNvPr>
            <p:cNvSpPr txBox="1"/>
            <p:nvPr/>
          </p:nvSpPr>
          <p:spPr>
            <a:xfrm>
              <a:off x="4159623" y="3807965"/>
              <a:ext cx="3731805" cy="33855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600">
                  <a:solidFill>
                    <a:schemeClr val="accent6">
                      <a:lumMod val="7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grpSp>
      <p:grpSp>
        <p:nvGrpSpPr>
          <p:cNvPr id="3" name="Group 2" descr="Response">
            <a:extLst>
              <a:ext uri="{FF2B5EF4-FFF2-40B4-BE49-F238E27FC236}">
                <a16:creationId xmlns:a16="http://schemas.microsoft.com/office/drawing/2014/main" id="{BCBFBCDB-D06D-48A1-9256-3CADB29BF94A}"/>
              </a:ext>
            </a:extLst>
          </p:cNvPr>
          <p:cNvGrpSpPr/>
          <p:nvPr/>
        </p:nvGrpSpPr>
        <p:grpSpPr>
          <a:xfrm>
            <a:off x="1876322" y="4528436"/>
            <a:ext cx="6015108" cy="1770821"/>
            <a:chOff x="1876322" y="4528436"/>
            <a:chExt cx="6015108" cy="1770821"/>
          </a:xfrm>
        </p:grpSpPr>
        <p:cxnSp>
          <p:nvCxnSpPr>
            <p:cNvPr id="16" name="Connector: Elbow 15" descr="And here is the example response.">
              <a:extLst>
                <a:ext uri="{FF2B5EF4-FFF2-40B4-BE49-F238E27FC236}">
                  <a16:creationId xmlns:a16="http://schemas.microsoft.com/office/drawing/2014/main" id="{6AD0694E-5EC6-443B-BEFA-8374C63219EB}"/>
                </a:ext>
                <a:ext uri="{C183D7F6-B498-43B3-948B-1728B52AA6E4}">
                  <adec:decorative xmlns:adec="http://schemas.microsoft.com/office/drawing/2017/decorative" val="0"/>
                </a:ext>
              </a:extLst>
            </p:cNvPr>
            <p:cNvCxnSpPr>
              <a:cxnSpLocks/>
              <a:stCxn id="14" idx="2"/>
              <a:endCxn id="27" idx="2"/>
            </p:cNvCxnSpPr>
            <p:nvPr/>
          </p:nvCxnSpPr>
          <p:spPr>
            <a:xfrm rot="16200000" flipH="1">
              <a:off x="4091911" y="2312847"/>
              <a:ext cx="1583929" cy="6015108"/>
            </a:xfrm>
            <a:prstGeom prst="bentConnector3">
              <a:avLst>
                <a:gd name="adj1" fmla="val 114432"/>
              </a:avLst>
            </a:prstGeom>
            <a:ln w="25400">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15617" y="5960703"/>
              <a:ext cx="1151905" cy="338554"/>
            </a:xfrm>
            <a:prstGeom prst="rect">
              <a:avLst/>
            </a:prstGeom>
            <a:solidFill>
              <a:schemeClr val="bg1"/>
            </a:solidFill>
            <a:ln>
              <a:noFill/>
            </a:ln>
          </p:spPr>
          <p:txBody>
            <a:bodyPr wrap="square" rtlCol="0">
              <a:spAutoFit/>
            </a:bodyPr>
            <a:lstStyle>
              <a:defPPr>
                <a:defRPr lang="en-US"/>
              </a:defPPr>
              <a:lvl1pPr>
                <a:defRPr sz="2000">
                  <a:latin typeface="Amazon Ember Medium" panose="020B0603020204030204" pitchFamily="34" charset="0"/>
                  <a:ea typeface="Amazon Ember Medium" panose="020B0603020204030204" pitchFamily="34" charset="0"/>
                  <a:cs typeface="Amazon Ember Medium" panose="020B0603020204030204" pitchFamily="34" charset="0"/>
                </a:defRPr>
              </a:lvl1pPr>
            </a:lstStyle>
            <a:p>
              <a:pPr algn="ctr"/>
              <a:r>
                <a:rPr lang="en-US" sz="1600" dirty="0">
                  <a:latin typeface="+mj-lt"/>
                  <a:ea typeface="Amazon Ember" panose="02000000000000000000" pitchFamily="2" charset="0"/>
                </a:rPr>
                <a:t>Response</a:t>
              </a:r>
            </a:p>
          </p:txBody>
        </p:sp>
      </p:grpSp>
    </p:spTree>
    <p:custDataLst>
      <p:tags r:id="rId1"/>
    </p:custDataLst>
    <p:extLst>
      <p:ext uri="{BB962C8B-B14F-4D97-AF65-F5344CB8AC3E}">
        <p14:creationId xmlns:p14="http://schemas.microsoft.com/office/powerpoint/2010/main" val="3079958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p:cNvSpPr>
            <a:spLocks noGrp="1"/>
          </p:cNvSpPr>
          <p:nvPr>
            <p:ph type="sldNum" sz="quarter" idx="20"/>
          </p:nvPr>
        </p:nvSpPr>
        <p:spPr/>
        <p:txBody>
          <a:bodyPr/>
          <a:lstStyle/>
          <a:p>
            <a:fld id="{989D9560-4C13-4692-9687-98ECDD2D9552}" type="slidenum">
              <a:rPr lang="en-US" smtClean="0"/>
              <a:t>24</a:t>
            </a:fld>
            <a:endParaRPr lang="en-US" dirty="0"/>
          </a:p>
        </p:txBody>
      </p:sp>
      <p:sp>
        <p:nvSpPr>
          <p:cNvPr id="2" name="Title 1"/>
          <p:cNvSpPr>
            <a:spLocks noGrp="1"/>
          </p:cNvSpPr>
          <p:nvPr>
            <p:ph type="title"/>
          </p:nvPr>
        </p:nvSpPr>
        <p:spPr/>
        <p:txBody>
          <a:bodyPr/>
          <a:lstStyle/>
          <a:p>
            <a:r>
              <a:rPr lang="en-US" dirty="0"/>
              <a:t>Asynchronous operations</a:t>
            </a:r>
          </a:p>
        </p:txBody>
      </p:sp>
      <p:sp>
        <p:nvSpPr>
          <p:cNvPr id="6" name="Rectangle 5"/>
          <p:cNvSpPr/>
          <p:nvPr/>
        </p:nvSpPr>
        <p:spPr>
          <a:xfrm>
            <a:off x="383925" y="1424019"/>
            <a:ext cx="3049504" cy="523220"/>
          </a:xfrm>
          <a:prstGeom prst="rect">
            <a:avLst/>
          </a:prstGeom>
        </p:spPr>
        <p:txBody>
          <a:bodyPr wrap="square">
            <a:spAutoFit/>
          </a:bodyPr>
          <a:lstStyle/>
          <a:p>
            <a:r>
              <a:rPr lang="en-US" sz="2800" dirty="0">
                <a:latin typeface="Amazon Ember" panose="020B0703020204020204" pitchFamily="34" charset="0"/>
                <a:ea typeface="Amazon Ember" panose="020B0703020204020204" pitchFamily="34" charset="0"/>
                <a:cs typeface="Amazon Ember" panose="020B0703020204020204" pitchFamily="34" charset="0"/>
              </a:rPr>
              <a:t>Poll to get status</a:t>
            </a:r>
          </a:p>
        </p:txBody>
      </p:sp>
      <p:sp>
        <p:nvSpPr>
          <p:cNvPr id="10" name="a11y Speech Bubble1" descr="Example command.">
            <a:extLst>
              <a:ext uri="{FF2B5EF4-FFF2-40B4-BE49-F238E27FC236}">
                <a16:creationId xmlns:a16="http://schemas.microsoft.com/office/drawing/2014/main" id="{52AD8961-2A2D-49DA-8E2E-C16E74C56466}"/>
              </a:ext>
            </a:extLst>
          </p:cNvPr>
          <p:cNvSpPr/>
          <p:nvPr/>
        </p:nvSpPr>
        <p:spPr>
          <a:xfrm>
            <a:off x="9984151" y="1953345"/>
            <a:ext cx="1521141" cy="57138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A11y Code Intro.</a:t>
            </a:r>
          </a:p>
        </p:txBody>
      </p:sp>
      <p:sp>
        <p:nvSpPr>
          <p:cNvPr id="4" name="Rectangle 3">
            <a:extLst>
              <a:ext uri="{C183D7F6-B498-43B3-948B-1728B52AA6E4}">
                <adec:decorative xmlns:adec="http://schemas.microsoft.com/office/drawing/2017/decorative" val="0"/>
              </a:ext>
            </a:extLst>
          </p:cNvPr>
          <p:cNvSpPr/>
          <p:nvPr/>
        </p:nvSpPr>
        <p:spPr>
          <a:xfrm>
            <a:off x="383925" y="1930073"/>
            <a:ext cx="11551044" cy="675925"/>
          </a:xfrm>
          <a:prstGeom prst="rect">
            <a:avLst/>
          </a:prstGeom>
          <a:solidFill>
            <a:schemeClr val="accent4"/>
          </a:solidFill>
          <a:ln w="12700">
            <a:solidFill>
              <a:schemeClr val="tx2"/>
            </a:solidFill>
          </a:ln>
        </p:spPr>
        <p:txBody>
          <a:bodyPr vert="horz" wrap="square" lIns="91440" tIns="45720" rIns="91440" bIns="45720" rtlCol="0">
            <a:spAutoFit/>
          </a:bodyPr>
          <a:lstStyle/>
          <a:p>
            <a:pPr defTabSz="1219170">
              <a:lnSpc>
                <a:spcPct val="150000"/>
              </a:lnSpc>
              <a:spcBef>
                <a:spcPts val="1000"/>
              </a:spcBef>
              <a:buFont typeface="Arial" panose="020B0604020202020204" pitchFamily="34" charset="0"/>
              <a:buNone/>
            </a:pPr>
            <a:r>
              <a:rPr lang="en-US" kern="0" dirty="0">
                <a:solidFill>
                  <a:schemeClr val="tx2"/>
                </a:solidFill>
                <a:latin typeface="Lucida Console" panose="020B0609040504020204" pitchFamily="49" charset="0"/>
                <a:ea typeface="Amazon Ember Light" panose="020B0403020204020204" pitchFamily="34" charset="0"/>
                <a:cs typeface="Amazon Ember Light" panose="020B0403020204020204" pitchFamily="34" charset="0"/>
              </a:rPr>
              <a:t>aws dynamodb describe-table </a:t>
            </a:r>
            <a:r>
              <a:rPr lang="en-US" kern="0" dirty="0">
                <a:solidFill>
                  <a:schemeClr val="accent6"/>
                </a:solidFill>
                <a:latin typeface="Lucida Console" panose="020B0609040504020204" pitchFamily="49" charset="0"/>
                <a:ea typeface="Amazon Ember Light" panose="020B0403020204020204" pitchFamily="34" charset="0"/>
                <a:cs typeface="Amazon Ember Light" panose="020B0403020204020204" pitchFamily="34" charset="0"/>
              </a:rPr>
              <a:t>--table-name Notes --query "Table.TableStatus"</a:t>
            </a:r>
          </a:p>
        </p:txBody>
      </p:sp>
      <p:sp>
        <p:nvSpPr>
          <p:cNvPr id="5" name="Rectangle 1"/>
          <p:cNvSpPr>
            <a:spLocks noChangeArrowheads="1"/>
          </p:cNvSpPr>
          <p:nvPr/>
        </p:nvSpPr>
        <p:spPr bwMode="auto">
          <a:xfrm>
            <a:off x="383924" y="3182989"/>
            <a:ext cx="5193211" cy="523220"/>
          </a:xfrm>
          <a:prstGeom prst="rect">
            <a:avLst/>
          </a:prstGeom>
        </p:spPr>
        <p:txBody>
          <a:bodyPr wrap="square">
            <a:spAutoFit/>
          </a:bodyPr>
          <a:lstStyle/>
          <a:p>
            <a:r>
              <a:rPr lang="en-US" altLang="en-US" sz="2800" dirty="0">
                <a:latin typeface="Amazon Ember" panose="020B0703020204020204" pitchFamily="34" charset="0"/>
                <a:ea typeface="Amazon Ember" panose="020B0703020204020204" pitchFamily="34" charset="0"/>
                <a:cs typeface="Amazon Ember" panose="020B0703020204020204" pitchFamily="34" charset="0"/>
              </a:rPr>
              <a:t>Wait until it becomes ACTIVE </a:t>
            </a:r>
          </a:p>
        </p:txBody>
      </p:sp>
      <p:sp>
        <p:nvSpPr>
          <p:cNvPr id="11" name="a11y Speech Bubble2" descr="Example command.">
            <a:extLst>
              <a:ext uri="{FF2B5EF4-FFF2-40B4-BE49-F238E27FC236}">
                <a16:creationId xmlns:a16="http://schemas.microsoft.com/office/drawing/2014/main" id="{E91BB168-38F4-484E-8092-44CD09039E30}"/>
              </a:ext>
            </a:extLst>
          </p:cNvPr>
          <p:cNvSpPr/>
          <p:nvPr/>
        </p:nvSpPr>
        <p:spPr>
          <a:xfrm>
            <a:off x="10286933" y="3686100"/>
            <a:ext cx="1521141" cy="57138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A11y Code Intro.</a:t>
            </a:r>
          </a:p>
        </p:txBody>
      </p:sp>
      <p:sp>
        <p:nvSpPr>
          <p:cNvPr id="3" name="Rectangle 2">
            <a:extLst>
              <a:ext uri="{C183D7F6-B498-43B3-948B-1728B52AA6E4}">
                <adec:decorative xmlns:adec="http://schemas.microsoft.com/office/drawing/2017/decorative" val="0"/>
              </a:ext>
            </a:extLst>
          </p:cNvPr>
          <p:cNvSpPr/>
          <p:nvPr/>
        </p:nvSpPr>
        <p:spPr>
          <a:xfrm>
            <a:off x="383925" y="3658875"/>
            <a:ext cx="11551044" cy="676958"/>
          </a:xfrm>
          <a:prstGeom prst="rect">
            <a:avLst/>
          </a:prstGeom>
          <a:solidFill>
            <a:schemeClr val="accent4"/>
          </a:solidFill>
          <a:ln w="12700">
            <a:solidFill>
              <a:schemeClr val="tx2"/>
            </a:solidFill>
          </a:ln>
        </p:spPr>
        <p:txBody>
          <a:bodyPr vert="horz" wrap="square" lIns="91440" tIns="45720" rIns="91440" bIns="45720" rtlCol="0">
            <a:spAutoFit/>
          </a:bodyPr>
          <a:lstStyle/>
          <a:p>
            <a:pPr defTabSz="1219170">
              <a:lnSpc>
                <a:spcPct val="150000"/>
              </a:lnSpc>
              <a:spcBef>
                <a:spcPts val="1000"/>
              </a:spcBef>
              <a:buFont typeface="Arial" panose="020B0604020202020204" pitchFamily="34" charset="0"/>
              <a:buNone/>
            </a:pPr>
            <a:r>
              <a:rPr lang="en-US" kern="0" dirty="0">
                <a:solidFill>
                  <a:schemeClr val="tx2"/>
                </a:solidFill>
                <a:latin typeface="Lucida Console" panose="020B0609040504020204" pitchFamily="49" charset="0"/>
                <a:ea typeface="Amazon Ember Light" panose="020B0403020204020204" pitchFamily="34" charset="0"/>
                <a:cs typeface="Amazon Ember Light" panose="020B0403020204020204" pitchFamily="34" charset="0"/>
              </a:rPr>
              <a:t>aws dynamodb </a:t>
            </a:r>
            <a:r>
              <a:rPr lang="en-US" kern="0" dirty="0">
                <a:solidFill>
                  <a:schemeClr val="accent6"/>
                </a:solidFill>
                <a:latin typeface="Lucida Console" panose="020B0609040504020204" pitchFamily="49" charset="0"/>
                <a:ea typeface="Amazon Ember Light" panose="020B0403020204020204" pitchFamily="34" charset="0"/>
                <a:cs typeface="Amazon Ember Light" panose="020B0403020204020204" pitchFamily="34" charset="0"/>
              </a:rPr>
              <a:t>wait table-exists </a:t>
            </a:r>
            <a:r>
              <a:rPr lang="en-US" kern="0" dirty="0">
                <a:solidFill>
                  <a:schemeClr val="tx2"/>
                </a:solidFill>
                <a:latin typeface="Lucida Console" panose="020B0609040504020204" pitchFamily="49" charset="0"/>
                <a:ea typeface="Amazon Ember Light" panose="020B0403020204020204" pitchFamily="34" charset="0"/>
                <a:cs typeface="Amazon Ember Light" panose="020B0403020204020204" pitchFamily="34" charset="0"/>
              </a:rPr>
              <a:t>--table-name Notes</a:t>
            </a:r>
          </a:p>
        </p:txBody>
      </p:sp>
      <p:sp>
        <p:nvSpPr>
          <p:cNvPr id="12" name="a11y Speech Bubble3" descr="Example command.">
            <a:extLst>
              <a:ext uri="{FF2B5EF4-FFF2-40B4-BE49-F238E27FC236}">
                <a16:creationId xmlns:a16="http://schemas.microsoft.com/office/drawing/2014/main" id="{0E1AA143-34F4-42A5-B318-C4199EAF9EEB}"/>
              </a:ext>
            </a:extLst>
          </p:cNvPr>
          <p:cNvSpPr/>
          <p:nvPr/>
        </p:nvSpPr>
        <p:spPr>
          <a:xfrm>
            <a:off x="10286934" y="5421108"/>
            <a:ext cx="1521141" cy="57138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A11y Code Intro.</a:t>
            </a:r>
          </a:p>
        </p:txBody>
      </p:sp>
      <p:sp>
        <p:nvSpPr>
          <p:cNvPr id="19" name="Rectangle 1"/>
          <p:cNvSpPr>
            <a:spLocks noChangeArrowheads="1"/>
          </p:cNvSpPr>
          <p:nvPr/>
        </p:nvSpPr>
        <p:spPr bwMode="auto">
          <a:xfrm>
            <a:off x="383925" y="4911956"/>
            <a:ext cx="1299342" cy="523220"/>
          </a:xfrm>
          <a:prstGeom prst="rect">
            <a:avLst/>
          </a:prstGeom>
        </p:spPr>
        <p:txBody>
          <a:bodyPr wrap="square">
            <a:spAutoFit/>
          </a:bodyPr>
          <a:lstStyle/>
          <a:p>
            <a:r>
              <a:rPr lang="en-US" altLang="en-US" sz="2800" dirty="0">
                <a:latin typeface="Amazon Ember" panose="020B0703020204020204" pitchFamily="34" charset="0"/>
                <a:ea typeface="Amazon Ember" panose="020B0703020204020204" pitchFamily="34" charset="0"/>
                <a:cs typeface="Amazon Ember" panose="020B0703020204020204" pitchFamily="34" charset="0"/>
              </a:rPr>
              <a:t>Cancel</a:t>
            </a:r>
          </a:p>
        </p:txBody>
      </p:sp>
      <p:sp>
        <p:nvSpPr>
          <p:cNvPr id="18" name="Rectangle 17">
            <a:extLst>
              <a:ext uri="{C183D7F6-B498-43B3-948B-1728B52AA6E4}">
                <adec:decorative xmlns:adec="http://schemas.microsoft.com/office/drawing/2017/decorative" val="0"/>
              </a:ext>
            </a:extLst>
          </p:cNvPr>
          <p:cNvSpPr/>
          <p:nvPr/>
        </p:nvSpPr>
        <p:spPr>
          <a:xfrm>
            <a:off x="383925" y="5387842"/>
            <a:ext cx="11551044" cy="676958"/>
          </a:xfrm>
          <a:prstGeom prst="rect">
            <a:avLst/>
          </a:prstGeom>
          <a:solidFill>
            <a:schemeClr val="accent4"/>
          </a:solidFill>
          <a:ln w="12700">
            <a:solidFill>
              <a:schemeClr val="tx2"/>
            </a:solidFill>
          </a:ln>
        </p:spPr>
        <p:txBody>
          <a:bodyPr vert="horz" wrap="square" lIns="91440" tIns="45720" rIns="91440" bIns="45720" rtlCol="0">
            <a:spAutoFit/>
          </a:bodyPr>
          <a:lstStyle/>
          <a:p>
            <a:pPr defTabSz="1219170">
              <a:lnSpc>
                <a:spcPct val="150000"/>
              </a:lnSpc>
              <a:spcBef>
                <a:spcPts val="1000"/>
              </a:spcBef>
              <a:buFont typeface="Arial" panose="020B0604020202020204" pitchFamily="34" charset="0"/>
              <a:buNone/>
            </a:pPr>
            <a:r>
              <a:rPr lang="en-US" kern="0" dirty="0">
                <a:solidFill>
                  <a:schemeClr val="tx2"/>
                </a:solidFill>
                <a:latin typeface="Lucida Console" panose="020B0609040504020204" pitchFamily="49" charset="0"/>
                <a:ea typeface="Amazon Ember Light" panose="020B0403020204020204" pitchFamily="34" charset="0"/>
                <a:cs typeface="Amazon Ember Light" panose="020B0403020204020204" pitchFamily="34" charset="0"/>
              </a:rPr>
              <a:t>aws cloudformation </a:t>
            </a:r>
            <a:r>
              <a:rPr lang="en-US" kern="0" dirty="0">
                <a:solidFill>
                  <a:schemeClr val="accent6"/>
                </a:solidFill>
                <a:latin typeface="Lucida Console" panose="020B0609040504020204" pitchFamily="49" charset="0"/>
                <a:ea typeface="Amazon Ember Light" panose="020B0403020204020204" pitchFamily="34" charset="0"/>
                <a:cs typeface="Amazon Ember Light" panose="020B0403020204020204" pitchFamily="34" charset="0"/>
              </a:rPr>
              <a:t>cancel-update-stack</a:t>
            </a:r>
            <a:r>
              <a:rPr lang="en-US" kern="0" dirty="0">
                <a:solidFill>
                  <a:schemeClr val="tx2"/>
                </a:solidFill>
                <a:latin typeface="Lucida Console" panose="020B0609040504020204" pitchFamily="49" charset="0"/>
                <a:ea typeface="Amazon Ember Light" panose="020B0403020204020204" pitchFamily="34" charset="0"/>
                <a:cs typeface="Amazon Ember Light" panose="020B0403020204020204" pitchFamily="34" charset="0"/>
              </a:rPr>
              <a:t> --stack-name myteststack</a:t>
            </a:r>
          </a:p>
        </p:txBody>
      </p:sp>
    </p:spTree>
    <p:custDataLst>
      <p:tags r:id="rId1"/>
    </p:custDataLst>
    <p:extLst>
      <p:ext uri="{BB962C8B-B14F-4D97-AF65-F5344CB8AC3E}">
        <p14:creationId xmlns:p14="http://schemas.microsoft.com/office/powerpoint/2010/main" val="2396551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25</a:t>
            </a:fld>
            <a:endParaRPr lang="en-US" dirty="0"/>
          </a:p>
        </p:txBody>
      </p:sp>
      <p:sp>
        <p:nvSpPr>
          <p:cNvPr id="2" name="Title 1"/>
          <p:cNvSpPr>
            <a:spLocks noGrp="1"/>
          </p:cNvSpPr>
          <p:nvPr>
            <p:ph type="title"/>
          </p:nvPr>
        </p:nvSpPr>
        <p:spPr/>
        <p:txBody>
          <a:bodyPr/>
          <a:lstStyle/>
          <a:p>
            <a:r>
              <a:rPr lang="en-US" dirty="0"/>
              <a:t>Example: Check table status (.NET)   </a:t>
            </a:r>
          </a:p>
        </p:txBody>
      </p:sp>
      <p:sp>
        <p:nvSpPr>
          <p:cNvPr id="3" name="Content Placeholder 2">
            <a:extLst>
              <a:ext uri="{C183D7F6-B498-43B3-948B-1728B52AA6E4}">
                <adec:decorative xmlns:adec="http://schemas.microsoft.com/office/drawing/2017/decorative" val="0"/>
              </a:ext>
            </a:extLst>
          </p:cNvPr>
          <p:cNvSpPr>
            <a:spLocks noGrp="1"/>
          </p:cNvSpPr>
          <p:nvPr>
            <p:ph type="body" idx="4294967295"/>
          </p:nvPr>
        </p:nvSpPr>
        <p:spPr>
          <a:xfrm>
            <a:off x="706167" y="1077913"/>
            <a:ext cx="9866313" cy="5432425"/>
          </a:xfrm>
          <a:prstGeom prst="rect">
            <a:avLst/>
          </a:prstGeom>
          <a:ln w="12700">
            <a:solidFill>
              <a:schemeClr val="tx1"/>
            </a:solidFill>
          </a:ln>
        </p:spPr>
        <p:txBody>
          <a:bodyPr wrap="square">
            <a:spAutoFit/>
          </a:bodyPr>
          <a:lstStyle/>
          <a:p>
            <a:pPr marL="0" indent="0">
              <a:lnSpc>
                <a:spcPct val="100000"/>
              </a:lnSpc>
              <a:spcBef>
                <a:spcPts val="0"/>
              </a:spcBef>
              <a:buNone/>
            </a:pPr>
            <a:r>
              <a:rPr lang="en-US" sz="1600" dirty="0">
                <a:solidFill>
                  <a:srgbClr val="008000"/>
                </a:solidFill>
                <a:latin typeface="Lucida Console" panose="020B0609040504020204" pitchFamily="49" charset="0"/>
              </a:rPr>
              <a:t>// creates a table with "request" information such as table name</a:t>
            </a:r>
            <a:endParaRPr lang="en-US" sz="1600" dirty="0">
              <a:solidFill>
                <a:srgbClr val="000000"/>
              </a:solidFill>
              <a:latin typeface="Lucida Console" panose="020B0609040504020204" pitchFamily="49" charset="0"/>
            </a:endParaRPr>
          </a:p>
          <a:p>
            <a:pPr marL="0" indent="0">
              <a:lnSpc>
                <a:spcPct val="100000"/>
              </a:lnSpc>
              <a:spcBef>
                <a:spcPts val="0"/>
              </a:spcBef>
              <a:buNone/>
            </a:pPr>
            <a:r>
              <a:rPr lang="en-US" sz="1600" dirty="0">
                <a:solidFill>
                  <a:srgbClr val="0000FF"/>
                </a:solidFill>
                <a:latin typeface="Lucida Console" panose="020B0609040504020204" pitchFamily="49" charset="0"/>
              </a:rPr>
              <a:t>var</a:t>
            </a:r>
            <a:r>
              <a:rPr lang="en-US" sz="1600" dirty="0">
                <a:solidFill>
                  <a:srgbClr val="000000"/>
                </a:solidFill>
                <a:latin typeface="Lucida Console" panose="020B0609040504020204" pitchFamily="49" charset="0"/>
              </a:rPr>
              <a:t> response = </a:t>
            </a:r>
            <a:r>
              <a:rPr lang="en-US" sz="1600" dirty="0" err="1">
                <a:solidFill>
                  <a:srgbClr val="000000"/>
                </a:solidFill>
                <a:latin typeface="Lucida Console" panose="020B0609040504020204" pitchFamily="49" charset="0"/>
              </a:rPr>
              <a:t>client.CreateTable</a:t>
            </a:r>
            <a:r>
              <a:rPr lang="en-US" sz="1600" dirty="0">
                <a:solidFill>
                  <a:srgbClr val="000000"/>
                </a:solidFill>
                <a:latin typeface="Lucida Console" panose="020B0609040504020204" pitchFamily="49" charset="0"/>
              </a:rPr>
              <a:t>(request);</a:t>
            </a:r>
          </a:p>
          <a:p>
            <a:pPr marL="0" indent="0">
              <a:lnSpc>
                <a:spcPct val="100000"/>
              </a:lnSpc>
              <a:spcBef>
                <a:spcPts val="0"/>
              </a:spcBef>
              <a:buNone/>
            </a:pPr>
            <a:r>
              <a:rPr lang="en-US" sz="1600" dirty="0">
                <a:solidFill>
                  <a:srgbClr val="0000FF"/>
                </a:solidFill>
                <a:latin typeface="Lucida Console" panose="020B0609040504020204" pitchFamily="49" charset="0"/>
              </a:rPr>
              <a:t>var</a:t>
            </a:r>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tableDescription</a:t>
            </a:r>
            <a:r>
              <a:rPr lang="en-US" sz="1600" dirty="0">
                <a:solidFill>
                  <a:srgbClr val="000000"/>
                </a:solidFill>
                <a:latin typeface="Lucida Console" panose="020B0609040504020204" pitchFamily="49" charset="0"/>
              </a:rPr>
              <a:t> = </a:t>
            </a:r>
            <a:r>
              <a:rPr lang="en-US" sz="1600" dirty="0" err="1">
                <a:solidFill>
                  <a:srgbClr val="000000"/>
                </a:solidFill>
                <a:latin typeface="Lucida Console" panose="020B0609040504020204" pitchFamily="49" charset="0"/>
              </a:rPr>
              <a:t>response.TableDescription</a:t>
            </a:r>
            <a:r>
              <a:rPr lang="en-US" sz="1600" dirty="0">
                <a:solidFill>
                  <a:srgbClr val="000000"/>
                </a:solidFill>
                <a:latin typeface="Lucida Console" panose="020B0609040504020204" pitchFamily="49" charset="0"/>
              </a:rPr>
              <a:t>;</a:t>
            </a:r>
          </a:p>
          <a:p>
            <a:pPr marL="0" indent="0">
              <a:spcBef>
                <a:spcPts val="0"/>
              </a:spcBef>
              <a:buNone/>
            </a:pPr>
            <a:endParaRPr lang="en-US" sz="1600" dirty="0">
              <a:solidFill>
                <a:srgbClr val="008000"/>
              </a:solidFill>
              <a:latin typeface="Lucida Console" panose="020B0609040504020204" pitchFamily="49" charset="0"/>
            </a:endParaRPr>
          </a:p>
          <a:p>
            <a:pPr marL="0" indent="0">
              <a:spcBef>
                <a:spcPts val="0"/>
              </a:spcBef>
              <a:buNone/>
            </a:pPr>
            <a:r>
              <a:rPr lang="en-US" sz="1600" dirty="0">
                <a:solidFill>
                  <a:srgbClr val="008000"/>
                </a:solidFill>
                <a:latin typeface="Lucida Console" panose="020B0609040504020204" pitchFamily="49" charset="0"/>
              </a:rPr>
              <a:t>//Initial status of the table</a:t>
            </a:r>
          </a:p>
          <a:p>
            <a:pPr marL="0" indent="0">
              <a:lnSpc>
                <a:spcPct val="100000"/>
              </a:lnSpc>
              <a:spcBef>
                <a:spcPts val="0"/>
              </a:spcBef>
              <a:buNone/>
            </a:pPr>
            <a:r>
              <a:rPr lang="en-US" sz="1600" dirty="0">
                <a:solidFill>
                  <a:srgbClr val="000000"/>
                </a:solidFill>
                <a:latin typeface="Lucida Console" panose="020B0609040504020204" pitchFamily="49" charset="0"/>
              </a:rPr>
              <a:t>status = </a:t>
            </a:r>
            <a:r>
              <a:rPr lang="en-US" altLang="en-US" sz="1600" dirty="0" err="1">
                <a:solidFill>
                  <a:srgbClr val="000000"/>
                </a:solidFill>
                <a:latin typeface="Lucida Console" panose="020B0609040504020204" pitchFamily="49" charset="0"/>
              </a:rPr>
              <a:t>tableDescription.TableStatus</a:t>
            </a:r>
            <a:r>
              <a:rPr lang="en-US" sz="1600" dirty="0">
                <a:solidFill>
                  <a:srgbClr val="000000"/>
                </a:solidFill>
                <a:latin typeface="Lucida Console" panose="020B0609040504020204" pitchFamily="49" charset="0"/>
              </a:rPr>
              <a:t>;</a:t>
            </a:r>
          </a:p>
          <a:p>
            <a:pPr marL="0" indent="0">
              <a:lnSpc>
                <a:spcPct val="100000"/>
              </a:lnSpc>
              <a:spcBef>
                <a:spcPts val="0"/>
              </a:spcBef>
              <a:buNone/>
            </a:pPr>
            <a:endParaRPr lang="en-US" sz="1600" dirty="0">
              <a:solidFill>
                <a:srgbClr val="000000"/>
              </a:solidFill>
              <a:latin typeface="Lucida Console" panose="020B0609040504020204" pitchFamily="49" charset="0"/>
            </a:endParaRPr>
          </a:p>
          <a:p>
            <a:pPr marL="0" indent="0">
              <a:spcBef>
                <a:spcPts val="0"/>
              </a:spcBef>
              <a:buNone/>
            </a:pPr>
            <a:r>
              <a:rPr lang="en-US" sz="1600" dirty="0">
                <a:solidFill>
                  <a:srgbClr val="0000FF"/>
                </a:solidFill>
                <a:latin typeface="Lucida Console" panose="020B0609040504020204" pitchFamily="49" charset="0"/>
              </a:rPr>
              <a:t>while</a:t>
            </a:r>
            <a:r>
              <a:rPr lang="en-US" sz="1600" dirty="0">
                <a:solidFill>
                  <a:srgbClr val="000000"/>
                </a:solidFill>
                <a:latin typeface="Lucida Console" panose="020B0609040504020204" pitchFamily="49" charset="0"/>
              </a:rPr>
              <a:t> (status != </a:t>
            </a:r>
            <a:r>
              <a:rPr lang="en-US" sz="1600" dirty="0">
                <a:solidFill>
                  <a:srgbClr val="A31515"/>
                </a:solidFill>
                <a:latin typeface="Lucida Console" panose="020B0609040504020204" pitchFamily="49" charset="0"/>
              </a:rPr>
              <a:t>"ACTIVE"</a:t>
            </a:r>
            <a:r>
              <a:rPr lang="en-US" sz="1600" dirty="0">
                <a:solidFill>
                  <a:srgbClr val="000000"/>
                </a:solidFill>
                <a:latin typeface="Lucida Console" panose="020B0609040504020204" pitchFamily="49" charset="0"/>
              </a:rPr>
              <a:t>)</a:t>
            </a:r>
          </a:p>
          <a:p>
            <a:pPr marL="0" indent="0">
              <a:spcBef>
                <a:spcPts val="0"/>
              </a:spcBef>
              <a:buNone/>
            </a:pPr>
            <a:r>
              <a:rPr lang="en-US" sz="1600" dirty="0">
                <a:solidFill>
                  <a:srgbClr val="000000"/>
                </a:solidFill>
                <a:latin typeface="Lucida Console" panose="020B0609040504020204" pitchFamily="49" charset="0"/>
              </a:rPr>
              <a:t>{</a:t>
            </a:r>
            <a:r>
              <a:rPr lang="en-US" sz="1600" dirty="0">
                <a:solidFill>
                  <a:srgbClr val="008000"/>
                </a:solidFill>
                <a:latin typeface="Lucida Console" panose="020B0609040504020204" pitchFamily="49" charset="0"/>
              </a:rPr>
              <a:t>// After the table is created, its status is set to ACTIVE </a:t>
            </a:r>
            <a:endParaRPr lang="en-US" sz="1600" dirty="0">
              <a:solidFill>
                <a:srgbClr val="000000"/>
              </a:solidFill>
              <a:latin typeface="Lucida Console" panose="020B0609040504020204" pitchFamily="49" charset="0"/>
            </a:endParaRPr>
          </a:p>
          <a:p>
            <a:pPr marL="0" indent="0">
              <a:lnSpc>
                <a:spcPct val="100000"/>
              </a:lnSpc>
              <a:spcBef>
                <a:spcPts val="0"/>
              </a:spcBef>
              <a:buNone/>
            </a:pPr>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System.Threading.Thread.Sleep</a:t>
            </a:r>
            <a:r>
              <a:rPr lang="en-US" sz="1600" dirty="0">
                <a:solidFill>
                  <a:srgbClr val="000000"/>
                </a:solidFill>
                <a:latin typeface="Lucida Console" panose="020B0609040504020204" pitchFamily="49" charset="0"/>
              </a:rPr>
              <a:t>(</a:t>
            </a:r>
            <a:r>
              <a:rPr lang="en-US" sz="1600" dirty="0">
                <a:solidFill>
                  <a:srgbClr val="098658"/>
                </a:solidFill>
                <a:latin typeface="Lucida Console" panose="020B0609040504020204" pitchFamily="49" charset="0"/>
              </a:rPr>
              <a:t>5000</a:t>
            </a:r>
            <a:r>
              <a:rPr lang="en-US" sz="1600" dirty="0">
                <a:solidFill>
                  <a:srgbClr val="000000"/>
                </a:solidFill>
                <a:latin typeface="Lucida Console" panose="020B0609040504020204" pitchFamily="49" charset="0"/>
              </a:rPr>
              <a:t>); </a:t>
            </a:r>
            <a:r>
              <a:rPr lang="en-US" sz="1600" dirty="0">
                <a:solidFill>
                  <a:srgbClr val="008000"/>
                </a:solidFill>
                <a:latin typeface="Lucida Console" panose="020B0609040504020204" pitchFamily="49" charset="0"/>
              </a:rPr>
              <a:t>// Wait 5 seconds</a:t>
            </a:r>
          </a:p>
          <a:p>
            <a:pPr marL="0" indent="0">
              <a:spcBef>
                <a:spcPts val="0"/>
              </a:spcBef>
              <a:buNone/>
            </a:pPr>
            <a:r>
              <a:rPr lang="en-US" sz="1600" dirty="0">
                <a:solidFill>
                  <a:srgbClr val="008000"/>
                </a:solidFill>
                <a:latin typeface="Lucida Console" panose="020B0609040504020204" pitchFamily="49" charset="0"/>
              </a:rPr>
              <a:t>    //Get the latest table information.</a:t>
            </a:r>
          </a:p>
          <a:p>
            <a:pPr marL="0" indent="0">
              <a:lnSpc>
                <a:spcPct val="100000"/>
              </a:lnSpc>
              <a:spcBef>
                <a:spcPts val="0"/>
              </a:spcBef>
              <a:buNone/>
            </a:pPr>
            <a:r>
              <a:rPr lang="en-US" sz="1600" dirty="0">
                <a:solidFill>
                  <a:srgbClr val="008000"/>
                </a:solidFill>
                <a:latin typeface="Lucida Console" panose="020B0609040504020204" pitchFamily="49" charset="0"/>
              </a:rPr>
              <a:t>    </a:t>
            </a:r>
            <a:r>
              <a:rPr lang="en-US" sz="1600" dirty="0">
                <a:solidFill>
                  <a:srgbClr val="0000FF"/>
                </a:solidFill>
                <a:latin typeface="Lucida Console" panose="020B0609040504020204" pitchFamily="49" charset="0"/>
              </a:rPr>
              <a:t>var</a:t>
            </a:r>
            <a:r>
              <a:rPr lang="en-US" sz="1600" dirty="0">
                <a:solidFill>
                  <a:srgbClr val="000000"/>
                </a:solidFill>
                <a:latin typeface="Lucida Console" panose="020B0609040504020204" pitchFamily="49" charset="0"/>
              </a:rPr>
              <a:t> response = </a:t>
            </a:r>
            <a:r>
              <a:rPr lang="en-US" sz="1600" dirty="0" err="1">
                <a:solidFill>
                  <a:srgbClr val="000000"/>
                </a:solidFill>
                <a:latin typeface="Lucida Console" panose="020B0609040504020204" pitchFamily="49" charset="0"/>
              </a:rPr>
              <a:t>client.DescribeTable</a:t>
            </a:r>
            <a:r>
              <a:rPr lang="en-US" sz="1600" dirty="0">
                <a:solidFill>
                  <a:srgbClr val="000000"/>
                </a:solidFill>
                <a:latin typeface="Lucida Console" panose="020B0609040504020204" pitchFamily="49" charset="0"/>
              </a:rPr>
              <a:t>(</a:t>
            </a:r>
            <a:r>
              <a:rPr lang="en-US" sz="1600" dirty="0">
                <a:solidFill>
                  <a:srgbClr val="0000FF"/>
                </a:solidFill>
                <a:latin typeface="Lucida Console" panose="020B0609040504020204" pitchFamily="49" charset="0"/>
              </a:rPr>
              <a:t>new</a:t>
            </a:r>
            <a:r>
              <a:rPr lang="en-US" sz="1600" dirty="0">
                <a:solidFill>
                  <a:srgbClr val="000000"/>
                </a:solidFill>
                <a:latin typeface="Lucida Console" panose="020B0609040504020204" pitchFamily="49" charset="0"/>
              </a:rPr>
              <a:t> </a:t>
            </a:r>
            <a:r>
              <a:rPr lang="en-US" sz="1600" dirty="0" err="1">
                <a:solidFill>
                  <a:srgbClr val="0000FF"/>
                </a:solidFill>
                <a:latin typeface="Lucida Console" panose="020B0609040504020204" pitchFamily="49" charset="0"/>
              </a:rPr>
              <a:t>DescribeTableRequest</a:t>
            </a:r>
            <a:r>
              <a:rPr lang="en-US" sz="1600" dirty="0">
                <a:solidFill>
                  <a:srgbClr val="0000FF"/>
                </a:solidFill>
                <a:latin typeface="Lucida Console" panose="020B0609040504020204" pitchFamily="49" charset="0"/>
              </a:rPr>
              <a:t> </a:t>
            </a:r>
          </a:p>
          <a:p>
            <a:pPr marL="0" indent="0">
              <a:lnSpc>
                <a:spcPct val="100000"/>
              </a:lnSpc>
              <a:spcBef>
                <a:spcPts val="0"/>
              </a:spcBef>
              <a:spcAft>
                <a:spcPts val="0"/>
              </a:spcAft>
              <a:buNone/>
            </a:pPr>
            <a:r>
              <a:rPr lang="en-US" sz="1600" dirty="0">
                <a:solidFill>
                  <a:srgbClr val="0000FF"/>
                </a:solidFill>
                <a:latin typeface="Lucida Console" panose="020B0609040504020204" pitchFamily="49" charset="0"/>
              </a:rPr>
              <a:t>			</a:t>
            </a:r>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TableName</a:t>
            </a:r>
            <a:r>
              <a:rPr lang="en-US" sz="1600" dirty="0">
                <a:solidFill>
                  <a:srgbClr val="000000"/>
                </a:solidFill>
                <a:latin typeface="Lucida Console" panose="020B0609040504020204" pitchFamily="49" charset="0"/>
              </a:rPr>
              <a:t> = </a:t>
            </a:r>
            <a:r>
              <a:rPr lang="en-US" sz="1600" dirty="0" err="1">
                <a:solidFill>
                  <a:srgbClr val="000000"/>
                </a:solidFill>
                <a:latin typeface="Lucida Console" panose="020B0609040504020204" pitchFamily="49" charset="0"/>
              </a:rPr>
              <a:t>tableName</a:t>
            </a:r>
            <a:r>
              <a:rPr lang="en-US" sz="1600" dirty="0">
                <a:solidFill>
                  <a:srgbClr val="000000"/>
                </a:solidFill>
                <a:latin typeface="Lucida Console" panose="020B0609040504020204" pitchFamily="49" charset="0"/>
              </a:rPr>
              <a:t> });</a:t>
            </a:r>
          </a:p>
          <a:p>
            <a:pPr marL="0" indent="0">
              <a:lnSpc>
                <a:spcPct val="100000"/>
              </a:lnSpc>
              <a:spcBef>
                <a:spcPts val="0"/>
              </a:spcBef>
              <a:buNone/>
            </a:pPr>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Console.WriteLine</a:t>
            </a:r>
            <a:r>
              <a:rPr lang="en-US" sz="1600" dirty="0">
                <a:solidFill>
                  <a:srgbClr val="000000"/>
                </a:solidFill>
                <a:latin typeface="Lucida Console" panose="020B0609040504020204" pitchFamily="49" charset="0"/>
              </a:rPr>
              <a:t>(</a:t>
            </a:r>
            <a:r>
              <a:rPr lang="en-US" sz="1600" dirty="0">
                <a:solidFill>
                  <a:srgbClr val="A31515"/>
                </a:solidFill>
                <a:latin typeface="Lucida Console" panose="020B0609040504020204" pitchFamily="49" charset="0"/>
              </a:rPr>
              <a:t>"Table name: {0}, status: {1}"</a:t>
            </a:r>
            <a:r>
              <a:rPr lang="en-US" sz="1600" dirty="0">
                <a:solidFill>
                  <a:srgbClr val="000000"/>
                </a:solidFill>
                <a:latin typeface="Lucida Console" panose="020B0609040504020204" pitchFamily="49" charset="0"/>
              </a:rPr>
              <a:t>,</a:t>
            </a:r>
          </a:p>
          <a:p>
            <a:pPr marL="0" indent="0">
              <a:lnSpc>
                <a:spcPct val="100000"/>
              </a:lnSpc>
              <a:spcBef>
                <a:spcPts val="0"/>
              </a:spcBef>
              <a:buNone/>
            </a:pPr>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response.Table.TableName</a:t>
            </a:r>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response.Table.TableStatus</a:t>
            </a:r>
            <a:r>
              <a:rPr lang="en-US" sz="1600" dirty="0">
                <a:solidFill>
                  <a:srgbClr val="000000"/>
                </a:solidFill>
                <a:latin typeface="Lucida Console" panose="020B0609040504020204" pitchFamily="49" charset="0"/>
              </a:rPr>
              <a:t>);</a:t>
            </a:r>
          </a:p>
          <a:p>
            <a:pPr marL="0" indent="0">
              <a:lnSpc>
                <a:spcPct val="100000"/>
              </a:lnSpc>
              <a:spcBef>
                <a:spcPts val="0"/>
              </a:spcBef>
              <a:buNone/>
            </a:pPr>
            <a:r>
              <a:rPr lang="en-US" sz="1600" dirty="0">
                <a:solidFill>
                  <a:srgbClr val="000000"/>
                </a:solidFill>
                <a:latin typeface="Lucida Console" panose="020B0609040504020204" pitchFamily="49" charset="0"/>
              </a:rPr>
              <a:t>    status = </a:t>
            </a:r>
            <a:r>
              <a:rPr lang="en-US" sz="1600" dirty="0" err="1">
                <a:solidFill>
                  <a:srgbClr val="000000"/>
                </a:solidFill>
                <a:latin typeface="Lucida Console" panose="020B0609040504020204" pitchFamily="49" charset="0"/>
              </a:rPr>
              <a:t>response.Table.TableStatus</a:t>
            </a:r>
            <a:r>
              <a:rPr lang="en-US" sz="1600" dirty="0">
                <a:solidFill>
                  <a:srgbClr val="000000"/>
                </a:solidFill>
                <a:latin typeface="Lucida Console" panose="020B0609040504020204" pitchFamily="49" charset="0"/>
              </a:rPr>
              <a:t>;</a:t>
            </a:r>
          </a:p>
          <a:p>
            <a:pPr marL="0" indent="0">
              <a:lnSpc>
                <a:spcPct val="100000"/>
              </a:lnSpc>
              <a:spcBef>
                <a:spcPts val="0"/>
              </a:spcBef>
              <a:buNone/>
            </a:pPr>
            <a:r>
              <a:rPr lang="en-US" sz="1600" dirty="0">
                <a:solidFill>
                  <a:srgbClr val="000000"/>
                </a:solidFill>
                <a:latin typeface="Lucida Console" panose="020B0609040504020204" pitchFamily="49" charset="0"/>
              </a:rPr>
              <a:t>}</a:t>
            </a:r>
          </a:p>
        </p:txBody>
      </p:sp>
      <p:grpSp>
        <p:nvGrpSpPr>
          <p:cNvPr id="10" name="JustGraphicSDK">
            <a:extLst>
              <a:ext uri="{FF2B5EF4-FFF2-40B4-BE49-F238E27FC236}">
                <a16:creationId xmlns:a16="http://schemas.microsoft.com/office/drawing/2014/main" id="{35823605-9223-47AF-BFE9-246D38095936}"/>
              </a:ext>
              <a:ext uri="{C183D7F6-B498-43B3-948B-1728B52AA6E4}">
                <adec:decorative xmlns:adec="http://schemas.microsoft.com/office/drawing/2017/decorative" val="1"/>
              </a:ext>
            </a:extLst>
          </p:cNvPr>
          <p:cNvGrpSpPr/>
          <p:nvPr/>
        </p:nvGrpSpPr>
        <p:grpSpPr>
          <a:xfrm>
            <a:off x="11094720" y="1225296"/>
            <a:ext cx="1097280" cy="1460112"/>
            <a:chOff x="11094720" y="1225296"/>
            <a:chExt cx="1097280" cy="1460112"/>
          </a:xfrm>
        </p:grpSpPr>
        <p:pic>
          <p:nvPicPr>
            <p:cNvPr id="7" name="Picture 6" descr="SDK">
              <a:extLst>
                <a:ext uri="{FF2B5EF4-FFF2-40B4-BE49-F238E27FC236}">
                  <a16:creationId xmlns:a16="http://schemas.microsoft.com/office/drawing/2014/main" id="{3037AABA-5DCE-486D-96C4-761D693A44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9849" y="1225296"/>
              <a:ext cx="847023" cy="975359"/>
            </a:xfrm>
            <a:prstGeom prst="rect">
              <a:avLst/>
            </a:prstGeom>
          </p:spPr>
        </p:pic>
        <p:sp>
          <p:nvSpPr>
            <p:cNvPr id="8" name="TextBox 7">
              <a:extLst>
                <a:ext uri="{FF2B5EF4-FFF2-40B4-BE49-F238E27FC236}">
                  <a16:creationId xmlns:a16="http://schemas.microsoft.com/office/drawing/2014/main" id="{EA367066-06CF-42D2-B05B-703FCAB2D5CF}"/>
                </a:ext>
              </a:extLst>
            </p:cNvPr>
            <p:cNvSpPr txBox="1"/>
            <p:nvPr/>
          </p:nvSpPr>
          <p:spPr>
            <a:xfrm>
              <a:off x="11094720" y="2258688"/>
              <a:ext cx="1097280" cy="426720"/>
            </a:xfrm>
            <a:prstGeom prst="rect">
              <a:avLst/>
            </a:prstGeom>
            <a:noFill/>
          </p:spPr>
          <p:txBody>
            <a:bodyPr wrap="none" lIns="0" tIns="0" rIns="0" bIns="0" rtlCol="0" anchor="t">
              <a:noAutofit/>
            </a:bodyPr>
            <a:lstStyle/>
            <a:p>
              <a:pPr algn="ctr"/>
              <a:r>
                <a:rPr lang="en-US" dirty="0">
                  <a:latin typeface="Amazon Ember" panose="02000000000000000000" pitchFamily="2" charset="0"/>
                  <a:ea typeface="Amazon Ember" panose="02000000000000000000" pitchFamily="2" charset="0"/>
                  <a:cs typeface="Helvetica Neue"/>
                </a:rPr>
                <a:t> .NET</a:t>
              </a:r>
            </a:p>
          </p:txBody>
        </p:sp>
      </p:grpSp>
    </p:spTree>
    <p:custDataLst>
      <p:tags r:id="rId1"/>
    </p:custDataLst>
    <p:extLst>
      <p:ext uri="{BB962C8B-B14F-4D97-AF65-F5344CB8AC3E}">
        <p14:creationId xmlns:p14="http://schemas.microsoft.com/office/powerpoint/2010/main" val="1806324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pPr/>
              <a:t>26</a:t>
            </a:fld>
            <a:endParaRPr lang="en-US" dirty="0"/>
          </a:p>
        </p:txBody>
      </p:sp>
      <p:sp>
        <p:nvSpPr>
          <p:cNvPr id="2" name="Title 1"/>
          <p:cNvSpPr>
            <a:spLocks noGrp="1"/>
          </p:cNvSpPr>
          <p:nvPr>
            <p:ph type="title"/>
          </p:nvPr>
        </p:nvSpPr>
        <p:spPr/>
        <p:txBody>
          <a:bodyPr/>
          <a:lstStyle/>
          <a:p>
            <a:r>
              <a:rPr lang="en-US" dirty="0"/>
              <a:t>Example: Waiter (Python)</a:t>
            </a:r>
          </a:p>
        </p:txBody>
      </p:sp>
      <p:sp>
        <p:nvSpPr>
          <p:cNvPr id="3" name="Content Placeholder 2">
            <a:extLst>
              <a:ext uri="{C183D7F6-B498-43B3-948B-1728B52AA6E4}">
                <adec:decorative xmlns:adec="http://schemas.microsoft.com/office/drawing/2017/decorative" val="0"/>
              </a:ext>
            </a:extLst>
          </p:cNvPr>
          <p:cNvSpPr>
            <a:spLocks noGrp="1"/>
          </p:cNvSpPr>
          <p:nvPr>
            <p:ph type="body" idx="4294967295"/>
          </p:nvPr>
        </p:nvSpPr>
        <p:spPr>
          <a:xfrm>
            <a:off x="353074" y="1228725"/>
            <a:ext cx="10490200" cy="5127625"/>
          </a:xfrm>
          <a:ln w="12700">
            <a:solidFill>
              <a:schemeClr val="tx1"/>
            </a:solidFill>
          </a:ln>
        </p:spPr>
        <p:txBody>
          <a:bodyPr/>
          <a:lstStyle/>
          <a:p>
            <a:pPr marL="0" indent="0">
              <a:spcBef>
                <a:spcPts val="0"/>
              </a:spcBef>
              <a:spcAft>
                <a:spcPts val="0"/>
              </a:spcAft>
              <a:buNone/>
            </a:pPr>
            <a:r>
              <a:rPr lang="en-US" sz="1800" dirty="0">
                <a:solidFill>
                  <a:srgbClr val="008000"/>
                </a:solidFill>
                <a:latin typeface="Consolas" panose="020B0609020204030204" pitchFamily="49" charset="0"/>
              </a:rPr>
              <a:t># Create table and wait until it is ready</a:t>
            </a:r>
            <a:br>
              <a:rPr lang="en-US" sz="1800" dirty="0">
                <a:solidFill>
                  <a:srgbClr val="008000"/>
                </a:solidFill>
                <a:latin typeface="Consolas" panose="020B0609020204030204" pitchFamily="49" charset="0"/>
              </a:rPr>
            </a:br>
            <a:endParaRPr lang="en-US" sz="1800" dirty="0">
              <a:solidFill>
                <a:srgbClr val="000000"/>
              </a:solidFill>
              <a:latin typeface="Consolas" panose="020B0609020204030204" pitchFamily="49" charset="0"/>
            </a:endParaRPr>
          </a:p>
          <a:p>
            <a:pPr marL="0" indent="0">
              <a:spcBef>
                <a:spcPts val="0"/>
              </a:spcBef>
              <a:spcAft>
                <a:spcPts val="0"/>
              </a:spcAft>
              <a:buNone/>
            </a:pPr>
            <a:r>
              <a:rPr lang="en-US" sz="1800" dirty="0">
                <a:solidFill>
                  <a:srgbClr val="008000"/>
                </a:solidFill>
                <a:latin typeface="Consolas" panose="020B0609020204030204" pitchFamily="49" charset="0"/>
              </a:rPr>
              <a:t># Get the service resource.</a:t>
            </a:r>
            <a:endParaRPr lang="en-US" sz="1800" dirty="0">
              <a:solidFill>
                <a:srgbClr val="000000"/>
              </a:solidFill>
              <a:latin typeface="Consolas" panose="020B0609020204030204" pitchFamily="49" charset="0"/>
            </a:endParaRPr>
          </a:p>
          <a:p>
            <a:pPr marL="0" indent="0">
              <a:spcBef>
                <a:spcPts val="0"/>
              </a:spcBef>
              <a:spcAft>
                <a:spcPts val="0"/>
              </a:spcAft>
              <a:buNone/>
            </a:pPr>
            <a:r>
              <a:rPr lang="en-US" sz="1800" dirty="0">
                <a:solidFill>
                  <a:srgbClr val="000000"/>
                </a:solidFill>
                <a:latin typeface="Consolas" panose="020B0609020204030204" pitchFamily="49" charset="0"/>
              </a:rPr>
              <a:t>dynamodb = boto3.resource(</a:t>
            </a:r>
            <a:r>
              <a:rPr lang="en-US" sz="1800" dirty="0">
                <a:solidFill>
                  <a:srgbClr val="A31515"/>
                </a:solidFill>
                <a:latin typeface="Consolas" panose="020B0609020204030204" pitchFamily="49" charset="0"/>
              </a:rPr>
              <a:t>'dynamodb'</a:t>
            </a:r>
            <a:r>
              <a:rPr lang="en-US" sz="1800" dirty="0">
                <a:solidFill>
                  <a:srgbClr val="000000"/>
                </a:solidFill>
                <a:latin typeface="Consolas" panose="020B0609020204030204" pitchFamily="49" charset="0"/>
              </a:rPr>
              <a:t>)</a:t>
            </a:r>
          </a:p>
          <a:p>
            <a:pPr marL="0" indent="0">
              <a:spcBef>
                <a:spcPts val="0"/>
              </a:spcBef>
              <a:spcAft>
                <a:spcPts val="0"/>
              </a:spcAft>
              <a:buNone/>
            </a:pPr>
            <a:br>
              <a:rPr lang="en-US" sz="1800" dirty="0">
                <a:solidFill>
                  <a:srgbClr val="000000"/>
                </a:solidFill>
                <a:latin typeface="Consolas" panose="020B0609020204030204" pitchFamily="49" charset="0"/>
              </a:rPr>
            </a:br>
            <a:r>
              <a:rPr lang="en-US" sz="1800" dirty="0">
                <a:solidFill>
                  <a:srgbClr val="008000"/>
                </a:solidFill>
                <a:latin typeface="Consolas" panose="020B0609020204030204" pitchFamily="49" charset="0"/>
              </a:rPr>
              <a:t># Create the DynamoDB table.</a:t>
            </a:r>
            <a:endParaRPr lang="en-US" sz="1800" dirty="0">
              <a:solidFill>
                <a:srgbClr val="000000"/>
              </a:solidFill>
              <a:latin typeface="Consolas" panose="020B0609020204030204" pitchFamily="49" charset="0"/>
            </a:endParaRPr>
          </a:p>
          <a:p>
            <a:pPr marL="0" indent="0">
              <a:spcBef>
                <a:spcPts val="0"/>
              </a:spcBef>
              <a:spcAft>
                <a:spcPts val="0"/>
              </a:spcAft>
              <a:buNone/>
            </a:pPr>
            <a:r>
              <a:rPr lang="en-US" sz="1800" dirty="0">
                <a:solidFill>
                  <a:srgbClr val="000000"/>
                </a:solidFill>
                <a:latin typeface="Consolas" panose="020B0609020204030204" pitchFamily="49" charset="0"/>
              </a:rPr>
              <a:t>table = dynamodb.create_table(</a:t>
            </a:r>
          </a:p>
          <a:p>
            <a:pPr marL="0" indent="0">
              <a:spcBef>
                <a:spcPts val="0"/>
              </a:spcBef>
              <a:spcAft>
                <a:spcPts val="0"/>
              </a:spcAft>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TableName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'Notes'</a:t>
            </a:r>
            <a:r>
              <a:rPr lang="en-US" sz="1800" dirty="0">
                <a:solidFill>
                  <a:srgbClr val="000000"/>
                </a:solidFill>
                <a:latin typeface="Consolas" panose="020B0609020204030204" pitchFamily="49" charset="0"/>
              </a:rPr>
              <a:t>,</a:t>
            </a:r>
          </a:p>
          <a:p>
            <a:pPr marL="0" indent="0">
              <a:spcBef>
                <a:spcPts val="0"/>
              </a:spcBef>
              <a:spcAft>
                <a:spcPts val="0"/>
              </a:spcAft>
              <a:buNone/>
            </a:pPr>
            <a:r>
              <a:rPr lang="en-US" sz="1800" dirty="0">
                <a:solidFill>
                  <a:srgbClr val="000000"/>
                </a:solidFill>
                <a:latin typeface="Consolas" panose="020B0609020204030204" pitchFamily="49" charset="0"/>
              </a:rPr>
              <a:t>    ...)</a:t>
            </a:r>
          </a:p>
          <a:p>
            <a:pPr marL="0" indent="0">
              <a:spcBef>
                <a:spcPts val="0"/>
              </a:spcBef>
              <a:spcAft>
                <a:spcPts val="0"/>
              </a:spcAft>
              <a:buNone/>
            </a:pPr>
            <a:br>
              <a:rPr lang="en-US" sz="1800" dirty="0">
                <a:solidFill>
                  <a:srgbClr val="000000"/>
                </a:solidFill>
                <a:latin typeface="Consolas" panose="020B0609020204030204" pitchFamily="49" charset="0"/>
              </a:rPr>
            </a:br>
            <a:r>
              <a:rPr lang="en-US" sz="1800" dirty="0">
                <a:solidFill>
                  <a:srgbClr val="008000"/>
                </a:solidFill>
                <a:latin typeface="Consolas" panose="020B0609020204030204" pitchFamily="49" charset="0"/>
              </a:rPr>
              <a:t># Wait until the table exists.</a:t>
            </a:r>
            <a:endParaRPr lang="en-US" sz="1800" dirty="0">
              <a:solidFill>
                <a:srgbClr val="000000"/>
              </a:solidFill>
              <a:latin typeface="Consolas" panose="020B0609020204030204" pitchFamily="49" charset="0"/>
            </a:endParaRPr>
          </a:p>
          <a:p>
            <a:pPr marL="0" indent="0">
              <a:spcBef>
                <a:spcPts val="0"/>
              </a:spcBef>
              <a:spcAft>
                <a:spcPts val="0"/>
              </a:spcAft>
              <a:buNone/>
            </a:pPr>
            <a:r>
              <a:rPr lang="en-US" sz="1800" dirty="0">
                <a:solidFill>
                  <a:srgbClr val="000000"/>
                </a:solidFill>
                <a:latin typeface="Consolas" panose="020B0609020204030204" pitchFamily="49" charset="0"/>
              </a:rPr>
              <a:t>table.meta.client.get_waiter(</a:t>
            </a:r>
            <a:r>
              <a:rPr lang="en-US" sz="1800" dirty="0">
                <a:solidFill>
                  <a:srgbClr val="A31515"/>
                </a:solidFill>
                <a:latin typeface="Consolas" panose="020B0609020204030204" pitchFamily="49" charset="0"/>
              </a:rPr>
              <a:t>'table_exists'</a:t>
            </a:r>
            <a:r>
              <a:rPr lang="en-US" sz="1800" dirty="0">
                <a:solidFill>
                  <a:srgbClr val="000000"/>
                </a:solidFill>
                <a:latin typeface="Consolas" panose="020B0609020204030204" pitchFamily="49" charset="0"/>
              </a:rPr>
              <a:t>).wait(</a:t>
            </a:r>
            <a:r>
              <a:rPr lang="en-US" sz="1800" dirty="0" err="1">
                <a:solidFill>
                  <a:srgbClr val="000000"/>
                </a:solidFill>
                <a:latin typeface="Consolas" panose="020B0609020204030204" pitchFamily="49" charset="0"/>
              </a:rPr>
              <a:t>TableName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'Notes'</a:t>
            </a:r>
            <a:r>
              <a:rPr lang="en-US" sz="1800" dirty="0">
                <a:solidFill>
                  <a:srgbClr val="000000"/>
                </a:solidFill>
                <a:latin typeface="Consolas" panose="020B0609020204030204" pitchFamily="49" charset="0"/>
              </a:rPr>
              <a:t>)</a:t>
            </a:r>
          </a:p>
          <a:p>
            <a:pPr marL="0" indent="0">
              <a:spcBef>
                <a:spcPts val="0"/>
              </a:spcBef>
              <a:spcAft>
                <a:spcPts val="0"/>
              </a:spcAft>
              <a:buNone/>
            </a:pPr>
            <a:br>
              <a:rPr lang="en-US" sz="1800" dirty="0">
                <a:solidFill>
                  <a:srgbClr val="000000"/>
                </a:solidFill>
                <a:latin typeface="Consolas" panose="020B0609020204030204" pitchFamily="49" charset="0"/>
              </a:rPr>
            </a:br>
            <a:r>
              <a:rPr lang="en-US" sz="1800" dirty="0">
                <a:solidFill>
                  <a:srgbClr val="008000"/>
                </a:solidFill>
                <a:latin typeface="Consolas" panose="020B0609020204030204" pitchFamily="49" charset="0"/>
              </a:rPr>
              <a:t># Print out some data about the table.</a:t>
            </a:r>
            <a:endParaRPr lang="en-US" sz="1800" dirty="0">
              <a:solidFill>
                <a:srgbClr val="000000"/>
              </a:solidFill>
              <a:latin typeface="Consolas" panose="020B0609020204030204" pitchFamily="49" charset="0"/>
            </a:endParaRPr>
          </a:p>
          <a:p>
            <a:pPr marL="0" indent="0">
              <a:spcBef>
                <a:spcPts val="0"/>
              </a:spcBef>
              <a:spcAft>
                <a:spcPts val="0"/>
              </a:spcAft>
              <a:buNone/>
            </a:pPr>
            <a:r>
              <a:rPr lang="en-US" sz="1800" dirty="0">
                <a:solidFill>
                  <a:srgbClr val="000000"/>
                </a:solidFill>
                <a:latin typeface="Consolas" panose="020B0609020204030204" pitchFamily="49" charset="0"/>
              </a:rPr>
              <a:t>print(table.item_count)</a:t>
            </a:r>
          </a:p>
          <a:p>
            <a:pPr marL="0" indent="0">
              <a:spcBef>
                <a:spcPts val="0"/>
              </a:spcBef>
              <a:spcAft>
                <a:spcPts val="0"/>
              </a:spcAft>
              <a:buNone/>
            </a:pPr>
            <a:br>
              <a:rPr lang="en-US" sz="1800" dirty="0">
                <a:solidFill>
                  <a:srgbClr val="000000"/>
                </a:solidFill>
                <a:latin typeface="Consolas" panose="020B0609020204030204" pitchFamily="49" charset="0"/>
              </a:rPr>
            </a:br>
            <a:endParaRPr lang="en-US" sz="1800" dirty="0">
              <a:solidFill>
                <a:srgbClr val="000000"/>
              </a:solidFill>
              <a:latin typeface="Consolas" panose="020B0609020204030204" pitchFamily="49" charset="0"/>
            </a:endParaRPr>
          </a:p>
        </p:txBody>
      </p:sp>
      <p:grpSp>
        <p:nvGrpSpPr>
          <p:cNvPr id="5" name="JustGraphicSDK">
            <a:extLst>
              <a:ext uri="{FF2B5EF4-FFF2-40B4-BE49-F238E27FC236}">
                <a16:creationId xmlns:a16="http://schemas.microsoft.com/office/drawing/2014/main" id="{46C8EA93-595B-4631-9BBB-A9527E9CE14C}"/>
              </a:ext>
              <a:ext uri="{C183D7F6-B498-43B3-948B-1728B52AA6E4}">
                <adec:decorative xmlns:adec="http://schemas.microsoft.com/office/drawing/2017/decorative" val="1"/>
              </a:ext>
            </a:extLst>
          </p:cNvPr>
          <p:cNvGrpSpPr/>
          <p:nvPr/>
        </p:nvGrpSpPr>
        <p:grpSpPr>
          <a:xfrm>
            <a:off x="11094720" y="1225296"/>
            <a:ext cx="1097280" cy="1454296"/>
            <a:chOff x="11094720" y="1225296"/>
            <a:chExt cx="1097280" cy="1454296"/>
          </a:xfrm>
        </p:grpSpPr>
        <p:pic>
          <p:nvPicPr>
            <p:cNvPr id="7" name="Picture 6" descr="SDK">
              <a:extLst>
                <a:ext uri="{FF2B5EF4-FFF2-40B4-BE49-F238E27FC236}">
                  <a16:creationId xmlns:a16="http://schemas.microsoft.com/office/drawing/2014/main" id="{4B1E7FB5-06EA-4348-A0EC-C6A62B813D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9849" y="1225296"/>
              <a:ext cx="847023" cy="975359"/>
            </a:xfrm>
            <a:prstGeom prst="rect">
              <a:avLst/>
            </a:prstGeom>
          </p:spPr>
        </p:pic>
        <p:sp>
          <p:nvSpPr>
            <p:cNvPr id="8" name="TextBox 7">
              <a:extLst>
                <a:ext uri="{FF2B5EF4-FFF2-40B4-BE49-F238E27FC236}">
                  <a16:creationId xmlns:a16="http://schemas.microsoft.com/office/drawing/2014/main" id="{DECB15F4-9FC2-4109-AA30-0D7C412112EC}"/>
                </a:ext>
              </a:extLst>
            </p:cNvPr>
            <p:cNvSpPr txBox="1"/>
            <p:nvPr/>
          </p:nvSpPr>
          <p:spPr>
            <a:xfrm>
              <a:off x="11094720" y="2252872"/>
              <a:ext cx="1097280" cy="426720"/>
            </a:xfrm>
            <a:prstGeom prst="rect">
              <a:avLst/>
            </a:prstGeom>
            <a:noFill/>
          </p:spPr>
          <p:txBody>
            <a:bodyPr wrap="none" lIns="0" tIns="0" rIns="0" bIns="0" rtlCol="0" anchor="t">
              <a:noAutofit/>
            </a:bodyPr>
            <a:lstStyle/>
            <a:p>
              <a:pPr algn="ctr"/>
              <a:r>
                <a:rPr lang="en-US" dirty="0">
                  <a:latin typeface="Amazon Ember" panose="02000000000000000000" pitchFamily="2" charset="0"/>
                  <a:ea typeface="Amazon Ember" panose="02000000000000000000" pitchFamily="2" charset="0"/>
                  <a:cs typeface="Helvetica Neue"/>
                </a:rPr>
                <a:t> Python</a:t>
              </a:r>
            </a:p>
          </p:txBody>
        </p:sp>
      </p:grpSp>
    </p:spTree>
    <p:custDataLst>
      <p:tags r:id="rId1"/>
    </p:custDataLst>
    <p:extLst>
      <p:ext uri="{BB962C8B-B14F-4D97-AF65-F5344CB8AC3E}">
        <p14:creationId xmlns:p14="http://schemas.microsoft.com/office/powerpoint/2010/main" val="1064193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20"/>
          </p:nvPr>
        </p:nvSpPr>
        <p:spPr/>
        <p:txBody>
          <a:bodyPr/>
          <a:lstStyle/>
          <a:p>
            <a:fld id="{989D9560-4C13-4692-9687-98ECDD2D9552}" type="slidenum">
              <a:rPr lang="en-US" smtClean="0"/>
              <a:t>27</a:t>
            </a:fld>
            <a:endParaRPr lang="en-US" dirty="0"/>
          </a:p>
        </p:txBody>
      </p:sp>
      <p:sp>
        <p:nvSpPr>
          <p:cNvPr id="2" name="Title 1"/>
          <p:cNvSpPr>
            <a:spLocks noGrp="1"/>
          </p:cNvSpPr>
          <p:nvPr>
            <p:ph type="title"/>
          </p:nvPr>
        </p:nvSpPr>
        <p:spPr/>
        <p:txBody>
          <a:bodyPr/>
          <a:lstStyle/>
          <a:p>
            <a:r>
              <a:rPr lang="en-US" dirty="0"/>
              <a:t>Example: Polling with waiters (Java) </a:t>
            </a:r>
          </a:p>
        </p:txBody>
      </p:sp>
      <p:sp>
        <p:nvSpPr>
          <p:cNvPr id="12" name="Rectangle 11">
            <a:extLst>
              <a:ext uri="{C183D7F6-B498-43B3-948B-1728B52AA6E4}">
                <adec:decorative xmlns:adec="http://schemas.microsoft.com/office/drawing/2017/decorative" val="0"/>
              </a:ext>
            </a:extLst>
          </p:cNvPr>
          <p:cNvSpPr/>
          <p:nvPr/>
        </p:nvSpPr>
        <p:spPr>
          <a:xfrm>
            <a:off x="419100" y="1225296"/>
            <a:ext cx="10489905" cy="4524315"/>
          </a:xfrm>
          <a:prstGeom prst="rect">
            <a:avLst/>
          </a:prstGeom>
          <a:ln w="12700">
            <a:solidFill>
              <a:schemeClr val="tx1"/>
            </a:solidFill>
          </a:ln>
        </p:spPr>
        <p:txBody>
          <a:bodyPr vert="horz" wrap="square" lIns="91440" tIns="45720" rIns="91440" bIns="45720" rtlCol="0">
            <a:spAutoFit/>
          </a:bodyPr>
          <a:lstStyle/>
          <a:p>
            <a:r>
              <a:rPr lang="en-US" dirty="0">
                <a:solidFill>
                  <a:srgbClr val="008000"/>
                </a:solidFill>
                <a:latin typeface="Consolas" panose="020B0609020204030204" pitchFamily="49" charset="0"/>
              </a:rPr>
              <a:t>// Create waiter to wait on successful creation of table.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Waiter</a:t>
            </a:r>
            <a:r>
              <a:rPr lang="en-US" dirty="0">
                <a:solidFill>
                  <a:srgbClr val="000000"/>
                </a:solidFill>
                <a:latin typeface="Consolas" panose="020B0609020204030204" pitchFamily="49" charset="0"/>
              </a:rPr>
              <a:t> waiter = client.waiters().tableExists();</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try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waiter.run(</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WaiterParameters</a:t>
            </a:r>
            <a:r>
              <a:rPr lang="en-US" dirty="0">
                <a:solidFill>
                  <a:srgbClr val="000000"/>
                </a:solidFill>
                <a:latin typeface="Consolas" panose="020B0609020204030204" pitchFamily="49" charset="0"/>
              </a:rPr>
              <a:t>&lt;&gt;(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DescribeTableRequest</a:t>
            </a:r>
            <a:r>
              <a:rPr lang="en-US" dirty="0">
                <a:solidFill>
                  <a:srgbClr val="000000"/>
                </a:solidFill>
                <a:latin typeface="Consolas" panose="020B0609020204030204" pitchFamily="49" charset="0"/>
              </a:rPr>
              <a:t>(tableName)); </a:t>
            </a:r>
          </a:p>
          <a:p>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catch </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WaiterUnrecoverableException</a:t>
            </a:r>
            <a:r>
              <a:rPr lang="en-US" dirty="0">
                <a:solidFill>
                  <a:srgbClr val="000000"/>
                </a:solidFill>
                <a:latin typeface="Consolas" panose="020B0609020204030204" pitchFamily="49" charset="0"/>
              </a:rPr>
              <a:t> e)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Explicit short circuit when the resource transitions into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an undesired state.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catch </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WaiterTimedOutException</a:t>
            </a:r>
            <a:r>
              <a:rPr lang="en-US" dirty="0">
                <a:solidFill>
                  <a:srgbClr val="000000"/>
                </a:solidFill>
                <a:latin typeface="Consolas" panose="020B0609020204030204" pitchFamily="49" charset="0"/>
              </a:rPr>
              <a:t> e)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Failed to transition into desired state even after polling</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catch </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DynamoDBException</a:t>
            </a:r>
            <a:r>
              <a:rPr lang="en-US" dirty="0">
                <a:solidFill>
                  <a:srgbClr val="000000"/>
                </a:solidFill>
                <a:latin typeface="Consolas" panose="020B0609020204030204" pitchFamily="49" charset="0"/>
              </a:rPr>
              <a:t> e)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Unexpected service exception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p:txBody>
      </p:sp>
      <p:grpSp>
        <p:nvGrpSpPr>
          <p:cNvPr id="7" name="JustGraphicSDK">
            <a:extLst>
              <a:ext uri="{FF2B5EF4-FFF2-40B4-BE49-F238E27FC236}">
                <a16:creationId xmlns:a16="http://schemas.microsoft.com/office/drawing/2014/main" id="{5B040219-6F8F-4404-8D54-8E61AFD31056}"/>
              </a:ext>
              <a:ext uri="{C183D7F6-B498-43B3-948B-1728B52AA6E4}">
                <adec:decorative xmlns:adec="http://schemas.microsoft.com/office/drawing/2017/decorative" val="1"/>
              </a:ext>
            </a:extLst>
          </p:cNvPr>
          <p:cNvGrpSpPr/>
          <p:nvPr/>
        </p:nvGrpSpPr>
        <p:grpSpPr>
          <a:xfrm>
            <a:off x="11219262" y="1225296"/>
            <a:ext cx="847024" cy="1535126"/>
            <a:chOff x="7797727" y="3366758"/>
            <a:chExt cx="847024" cy="1535126"/>
          </a:xfrm>
        </p:grpSpPr>
        <p:pic>
          <p:nvPicPr>
            <p:cNvPr id="8" name="Picture 7" descr="SDK">
              <a:extLst>
                <a:ext uri="{FF2B5EF4-FFF2-40B4-BE49-F238E27FC236}">
                  <a16:creationId xmlns:a16="http://schemas.microsoft.com/office/drawing/2014/main" id="{30A3B366-0FDE-4D73-8CFE-F5F38F6410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7728" y="3366758"/>
              <a:ext cx="847023" cy="975359"/>
            </a:xfrm>
            <a:prstGeom prst="rect">
              <a:avLst/>
            </a:prstGeom>
          </p:spPr>
        </p:pic>
        <p:sp>
          <p:nvSpPr>
            <p:cNvPr id="9" name="TextBox 8">
              <a:extLst>
                <a:ext uri="{FF2B5EF4-FFF2-40B4-BE49-F238E27FC236}">
                  <a16:creationId xmlns:a16="http://schemas.microsoft.com/office/drawing/2014/main" id="{74EADF4A-FCD1-4AA0-890F-CB68D03735AE}"/>
                </a:ext>
              </a:extLst>
            </p:cNvPr>
            <p:cNvSpPr txBox="1"/>
            <p:nvPr/>
          </p:nvSpPr>
          <p:spPr>
            <a:xfrm>
              <a:off x="7797727" y="4422719"/>
              <a:ext cx="847023" cy="479165"/>
            </a:xfrm>
            <a:prstGeom prst="rect">
              <a:avLst/>
            </a:prstGeom>
            <a:noFill/>
          </p:spPr>
          <p:txBody>
            <a:bodyPr wrap="none" lIns="0" tIns="0" rIns="0" bIns="0" rtlCol="0" anchor="t">
              <a:noAutofit/>
            </a:bodyPr>
            <a:lstStyle/>
            <a:p>
              <a:pPr algn="ctr"/>
              <a:r>
                <a:rPr lang="en-US" dirty="0">
                  <a:latin typeface="Amazon Ember" panose="02000000000000000000" pitchFamily="2" charset="0"/>
                  <a:ea typeface="Amazon Ember" panose="02000000000000000000" pitchFamily="2" charset="0"/>
                  <a:cs typeface="Helvetica Neue"/>
                </a:rPr>
                <a:t> Java</a:t>
              </a:r>
            </a:p>
          </p:txBody>
        </p:sp>
      </p:grpSp>
    </p:spTree>
    <p:custDataLst>
      <p:tags r:id="rId1"/>
    </p:custDataLst>
    <p:extLst>
      <p:ext uri="{BB962C8B-B14F-4D97-AF65-F5344CB8AC3E}">
        <p14:creationId xmlns:p14="http://schemas.microsoft.com/office/powerpoint/2010/main" val="1422605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28</a:t>
            </a:fld>
            <a:endParaRPr lang="en-US" dirty="0"/>
          </a:p>
        </p:txBody>
      </p:sp>
      <p:sp>
        <p:nvSpPr>
          <p:cNvPr id="8" name="Title 1"/>
          <p:cNvSpPr>
            <a:spLocks noGrp="1"/>
          </p:cNvSpPr>
          <p:nvPr>
            <p:ph type="title"/>
          </p:nvPr>
        </p:nvSpPr>
        <p:spPr/>
        <p:txBody>
          <a:bodyPr/>
          <a:lstStyle/>
          <a:p>
            <a:r>
              <a:rPr lang="en-US" dirty="0"/>
              <a:t>Exceptions and errors happen</a:t>
            </a:r>
          </a:p>
        </p:txBody>
      </p:sp>
      <p:sp>
        <p:nvSpPr>
          <p:cNvPr id="13" name="Rounded Rectangle 12">
            <a:extLst>
              <a:ext uri="{C183D7F6-B498-43B3-948B-1728B52AA6E4}">
                <adec:decorative xmlns:adec="http://schemas.microsoft.com/office/drawing/2017/decorative" val="0"/>
              </a:ext>
            </a:extLst>
          </p:cNvPr>
          <p:cNvSpPr/>
          <p:nvPr/>
        </p:nvSpPr>
        <p:spPr>
          <a:xfrm>
            <a:off x="2961322" y="1429652"/>
            <a:ext cx="6111052" cy="1153438"/>
          </a:xfrm>
          <a:prstGeom prst="roundRect">
            <a:avLst>
              <a:gd name="adj" fmla="val 0"/>
            </a:avLst>
          </a:prstGeom>
          <a:ln w="28575">
            <a:solidFill>
              <a:schemeClr val="accent1"/>
            </a:solidFill>
          </a:ln>
        </p:spPr>
        <p:style>
          <a:lnRef idx="2">
            <a:schemeClr val="accent3"/>
          </a:lnRef>
          <a:fillRef idx="1">
            <a:schemeClr val="lt1"/>
          </a:fillRef>
          <a:effectRef idx="0">
            <a:schemeClr val="accent3"/>
          </a:effectRef>
          <a:fontRef idx="minor">
            <a:schemeClr val="dk1"/>
          </a:fontRef>
        </p:style>
        <p:txBody>
          <a:bodyPr rtlCol="0" anchor="t"/>
          <a:lstStyle/>
          <a:p>
            <a:r>
              <a:rPr lang="en-US" sz="2400" dirty="0">
                <a:solidFill>
                  <a:schemeClr val="tx2"/>
                </a:solidFill>
                <a:ea typeface="Amazon Ember Light" charset="0"/>
                <a:cs typeface="Amazon Ember Light" charset="0"/>
              </a:rPr>
              <a:t>AWS service returns error code</a:t>
            </a:r>
          </a:p>
          <a:p>
            <a:pPr marL="685800" lvl="1" indent="-349250">
              <a:lnSpc>
                <a:spcPct val="90000"/>
              </a:lnSpc>
              <a:spcBef>
                <a:spcPts val="500"/>
              </a:spcBef>
              <a:buFont typeface="Arial" panose="020B0604020202020204" pitchFamily="34" charset="0"/>
              <a:buChar char="•"/>
            </a:pPr>
            <a:r>
              <a:rPr lang="en-US" sz="2000" dirty="0">
                <a:solidFill>
                  <a:schemeClr val="tx2"/>
                </a:solidFill>
                <a:ea typeface="Amazon Ember Light" panose="020B0403020204020204" pitchFamily="34" charset="0"/>
                <a:cs typeface="Amazon Ember Light" panose="020B0403020204020204" pitchFamily="34" charset="0"/>
              </a:rPr>
              <a:t>400 series: Handle error in application</a:t>
            </a:r>
          </a:p>
          <a:p>
            <a:pPr marL="685800" lvl="1" indent="-349250">
              <a:lnSpc>
                <a:spcPct val="90000"/>
              </a:lnSpc>
              <a:spcBef>
                <a:spcPts val="500"/>
              </a:spcBef>
              <a:buFont typeface="Arial" panose="020B0604020202020204" pitchFamily="34" charset="0"/>
              <a:buChar char="•"/>
            </a:pPr>
            <a:r>
              <a:rPr lang="en-US" sz="2000" dirty="0">
                <a:solidFill>
                  <a:schemeClr val="tx2"/>
                </a:solidFill>
                <a:ea typeface="Amazon Ember Light" panose="020B0403020204020204" pitchFamily="34" charset="0"/>
                <a:cs typeface="Amazon Ember Light" panose="020B0403020204020204" pitchFamily="34" charset="0"/>
              </a:rPr>
              <a:t>500 series: Retry operation</a:t>
            </a:r>
          </a:p>
        </p:txBody>
      </p:sp>
      <p:sp>
        <p:nvSpPr>
          <p:cNvPr id="14" name="Rounded Rectangle 13">
            <a:extLst>
              <a:ext uri="{C183D7F6-B498-43B3-948B-1728B52AA6E4}">
                <adec:decorative xmlns:adec="http://schemas.microsoft.com/office/drawing/2017/decorative" val="0"/>
              </a:ext>
            </a:extLst>
          </p:cNvPr>
          <p:cNvSpPr/>
          <p:nvPr/>
        </p:nvSpPr>
        <p:spPr>
          <a:xfrm>
            <a:off x="2961323" y="3236970"/>
            <a:ext cx="6111051" cy="1039209"/>
          </a:xfrm>
          <a:prstGeom prst="roundRect">
            <a:avLst>
              <a:gd name="adj" fmla="val 0"/>
            </a:avLst>
          </a:prstGeom>
          <a:ln w="28575">
            <a:solidFill>
              <a:schemeClr val="accent2"/>
            </a:solidFill>
          </a:ln>
        </p:spPr>
        <p:style>
          <a:lnRef idx="2">
            <a:schemeClr val="accent1"/>
          </a:lnRef>
          <a:fillRef idx="1">
            <a:schemeClr val="lt1"/>
          </a:fillRef>
          <a:effectRef idx="0">
            <a:schemeClr val="accent1"/>
          </a:effectRef>
          <a:fontRef idx="minor">
            <a:schemeClr val="dk1"/>
          </a:fontRef>
        </p:style>
        <p:txBody>
          <a:bodyPr rtlCol="0" anchor="t"/>
          <a:lstStyle/>
          <a:p>
            <a:r>
              <a:rPr lang="en-US" sz="2400" dirty="0">
                <a:solidFill>
                  <a:schemeClr val="tx2"/>
                </a:solidFill>
                <a:ea typeface="Amazon Ember Light" charset="0"/>
                <a:cs typeface="Amazon Ember Light" charset="0"/>
              </a:rPr>
              <a:t>Java and .NET SDK</a:t>
            </a:r>
          </a:p>
          <a:p>
            <a:pPr marL="742950" lvl="1" indent="-285750">
              <a:buFont typeface="Arial" panose="020B0604020202020204" pitchFamily="34" charset="0"/>
              <a:buChar char="•"/>
            </a:pPr>
            <a:r>
              <a:rPr lang="en-US" dirty="0">
                <a:solidFill>
                  <a:schemeClr val="tx2"/>
                </a:solidFill>
                <a:latin typeface="Lucida Console" panose="020B0609040504020204" pitchFamily="49" charset="0"/>
                <a:ea typeface="Amazon Ember Light" charset="0"/>
                <a:cs typeface="Amazon Ember Light" charset="0"/>
              </a:rPr>
              <a:t>AmazonServiceException</a:t>
            </a:r>
            <a:r>
              <a:rPr lang="en-US" dirty="0">
                <a:solidFill>
                  <a:schemeClr val="tx2"/>
                </a:solidFill>
                <a:latin typeface="Amazon Ember Light" charset="0"/>
                <a:ea typeface="Amazon Ember Light" charset="0"/>
                <a:cs typeface="Amazon Ember Light" charset="0"/>
              </a:rPr>
              <a:t> </a:t>
            </a:r>
            <a:r>
              <a:rPr lang="en-US" dirty="0">
                <a:solidFill>
                  <a:schemeClr val="tx2"/>
                </a:solidFill>
                <a:ea typeface="Amazon Ember Light" charset="0"/>
                <a:cs typeface="Amazon Ember Light" charset="0"/>
              </a:rPr>
              <a:t>or subclass</a:t>
            </a:r>
          </a:p>
          <a:p>
            <a:pPr marL="742950" lvl="1" indent="-285750">
              <a:buFont typeface="Arial" panose="020B0604020202020204" pitchFamily="34" charset="0"/>
              <a:buChar char="•"/>
            </a:pPr>
            <a:r>
              <a:rPr lang="en-US" dirty="0">
                <a:solidFill>
                  <a:schemeClr val="tx2"/>
                </a:solidFill>
                <a:latin typeface="Lucida Console" panose="020B0609040504020204" pitchFamily="49" charset="0"/>
                <a:ea typeface="Amazon Ember Light" charset="0"/>
                <a:cs typeface="Amazon Ember Light" charset="0"/>
              </a:rPr>
              <a:t>AmazonClientException</a:t>
            </a:r>
          </a:p>
          <a:p>
            <a:endParaRPr lang="en-US" sz="1400" dirty="0">
              <a:solidFill>
                <a:schemeClr val="tx1"/>
              </a:solidFill>
              <a:latin typeface="Amazon Ember Light" charset="0"/>
              <a:ea typeface="Amazon Ember Light" charset="0"/>
              <a:cs typeface="Amazon Ember Light" charset="0"/>
            </a:endParaRPr>
          </a:p>
        </p:txBody>
      </p:sp>
      <p:sp>
        <p:nvSpPr>
          <p:cNvPr id="15" name="Rounded Rectangle 14">
            <a:extLst>
              <a:ext uri="{C183D7F6-B498-43B3-948B-1728B52AA6E4}">
                <adec:decorative xmlns:adec="http://schemas.microsoft.com/office/drawing/2017/decorative" val="0"/>
              </a:ext>
            </a:extLst>
          </p:cNvPr>
          <p:cNvSpPr/>
          <p:nvPr/>
        </p:nvSpPr>
        <p:spPr>
          <a:xfrm>
            <a:off x="2961323" y="4930059"/>
            <a:ext cx="6111051" cy="1029661"/>
          </a:xfrm>
          <a:prstGeom prst="roundRect">
            <a:avLst>
              <a:gd name="adj" fmla="val 260"/>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t"/>
          <a:lstStyle/>
          <a:p>
            <a:r>
              <a:rPr lang="en-US" sz="2400" dirty="0">
                <a:solidFill>
                  <a:schemeClr val="tx2"/>
                </a:solidFill>
                <a:ea typeface="Amazon Ember Light" charset="0"/>
                <a:cs typeface="Amazon Ember Light" charset="0"/>
              </a:rPr>
              <a:t>AWS SDK for Python (Boto3)</a:t>
            </a:r>
          </a:p>
          <a:p>
            <a:pPr marL="742950" lvl="1" indent="-285750">
              <a:buFont typeface="Arial" panose="020B0604020202020204" pitchFamily="34" charset="0"/>
              <a:buChar char="•"/>
            </a:pPr>
            <a:r>
              <a:rPr lang="en-US" dirty="0">
                <a:solidFill>
                  <a:schemeClr val="tx2"/>
                </a:solidFill>
                <a:latin typeface="Lucida Console" panose="020B0609040504020204" pitchFamily="49" charset="0"/>
                <a:ea typeface="Amazon Ember Light" charset="0"/>
                <a:cs typeface="Amazon Ember Light" charset="0"/>
              </a:rPr>
              <a:t>botocore.exceptions.ClientError</a:t>
            </a:r>
          </a:p>
          <a:p>
            <a:pPr marL="742950" lvl="1" indent="-285750">
              <a:buFont typeface="Arial" panose="020B0604020202020204" pitchFamily="34" charset="0"/>
              <a:buChar char="•"/>
            </a:pPr>
            <a:endParaRPr lang="en-US" dirty="0">
              <a:solidFill>
                <a:schemeClr val="tx2"/>
              </a:solidFill>
              <a:latin typeface="Lucida Console" panose="020B0609040504020204" pitchFamily="49" charset="0"/>
              <a:ea typeface="Amazon Ember Light" charset="0"/>
              <a:cs typeface="Amazon Ember Light" charset="0"/>
            </a:endParaRPr>
          </a:p>
          <a:p>
            <a:endParaRPr lang="en-US" sz="2400" dirty="0">
              <a:solidFill>
                <a:schemeClr val="tx2"/>
              </a:solidFill>
              <a:ea typeface="Amazon Ember Light" charset="0"/>
              <a:cs typeface="Amazon Ember Light" charset="0"/>
            </a:endParaRPr>
          </a:p>
          <a:p>
            <a:endParaRPr lang="en-US" sz="2400" dirty="0">
              <a:solidFill>
                <a:schemeClr val="tx2"/>
              </a:solidFill>
              <a:ea typeface="Amazon Ember Light" charset="0"/>
              <a:cs typeface="Amazon Ember Light" charset="0"/>
            </a:endParaRPr>
          </a:p>
        </p:txBody>
      </p:sp>
    </p:spTree>
    <p:custDataLst>
      <p:tags r:id="rId1"/>
    </p:custDataLst>
    <p:extLst>
      <p:ext uri="{BB962C8B-B14F-4D97-AF65-F5344CB8AC3E}">
        <p14:creationId xmlns:p14="http://schemas.microsoft.com/office/powerpoint/2010/main" val="4249881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29</a:t>
            </a:fld>
            <a:endParaRPr lang="en-US" dirty="0"/>
          </a:p>
        </p:txBody>
      </p:sp>
      <p:sp>
        <p:nvSpPr>
          <p:cNvPr id="2" name="Title 1"/>
          <p:cNvSpPr>
            <a:spLocks noGrp="1"/>
          </p:cNvSpPr>
          <p:nvPr>
            <p:ph type="title"/>
          </p:nvPr>
        </p:nvSpPr>
        <p:spPr/>
        <p:txBody>
          <a:bodyPr/>
          <a:lstStyle/>
          <a:p>
            <a:r>
              <a:rPr lang="en-US" dirty="0"/>
              <a:t>Gain insight into your application</a:t>
            </a:r>
          </a:p>
        </p:txBody>
      </p:sp>
      <p:grpSp>
        <p:nvGrpSpPr>
          <p:cNvPr id="5" name="Group 1" descr="SDK">
            <a:extLst>
              <a:ext uri="{FF2B5EF4-FFF2-40B4-BE49-F238E27FC236}">
                <a16:creationId xmlns:a16="http://schemas.microsoft.com/office/drawing/2014/main" id="{9A2DCF50-3D6C-4E9C-9167-646D0CC695BB}"/>
              </a:ext>
            </a:extLst>
          </p:cNvPr>
          <p:cNvGrpSpPr/>
          <p:nvPr/>
        </p:nvGrpSpPr>
        <p:grpSpPr>
          <a:xfrm>
            <a:off x="1259833" y="1179902"/>
            <a:ext cx="9325036" cy="2444230"/>
            <a:chOff x="1259833" y="1179902"/>
            <a:chExt cx="9325036" cy="2444230"/>
          </a:xfrm>
        </p:grpSpPr>
        <p:sp>
          <p:nvSpPr>
            <p:cNvPr id="19" name="Rectangle 18">
              <a:extLst>
                <a:ext uri="{FF2B5EF4-FFF2-40B4-BE49-F238E27FC236}">
                  <a16:creationId xmlns:a16="http://schemas.microsoft.com/office/drawing/2014/main" id="{96E8CAE0-7568-4825-839F-730E8B7B4EC0}"/>
                </a:ext>
                <a:ext uri="{C183D7F6-B498-43B3-948B-1728B52AA6E4}">
                  <adec:decorative xmlns:adec="http://schemas.microsoft.com/office/drawing/2017/decorative" val="1"/>
                </a:ext>
              </a:extLst>
            </p:cNvPr>
            <p:cNvSpPr/>
            <p:nvPr/>
          </p:nvSpPr>
          <p:spPr>
            <a:xfrm>
              <a:off x="1259833" y="1179902"/>
              <a:ext cx="9325036" cy="2444230"/>
            </a:xfrm>
            <a:prstGeom prst="rect">
              <a:avLst/>
            </a:prstGeom>
            <a:solidFill>
              <a:schemeClr val="accent4"/>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62D66248-47E5-499C-99E1-0222132AAA9E}"/>
                </a:ext>
                <a:ext uri="{C183D7F6-B498-43B3-948B-1728B52AA6E4}">
                  <adec:decorative xmlns:adec="http://schemas.microsoft.com/office/drawing/2017/decorative" val="1"/>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1425496" y="1441543"/>
              <a:ext cx="847023" cy="975359"/>
            </a:xfrm>
            <a:prstGeom prst="rect">
              <a:avLst/>
            </a:prstGeom>
          </p:spPr>
        </p:pic>
        <p:sp>
          <p:nvSpPr>
            <p:cNvPr id="27" name="TextBox 26">
              <a:extLst>
                <a:ext uri="{FF2B5EF4-FFF2-40B4-BE49-F238E27FC236}">
                  <a16:creationId xmlns:a16="http://schemas.microsoft.com/office/drawing/2014/main" id="{A086B5F5-CC1B-42C1-B9AF-36785D68989B}"/>
                </a:ext>
              </a:extLst>
            </p:cNvPr>
            <p:cNvSpPr txBox="1"/>
            <p:nvPr/>
          </p:nvSpPr>
          <p:spPr>
            <a:xfrm>
              <a:off x="1425495" y="2497504"/>
              <a:ext cx="847023" cy="479165"/>
            </a:xfrm>
            <a:prstGeom prst="rect">
              <a:avLst/>
            </a:prstGeom>
            <a:noFill/>
          </p:spPr>
          <p:txBody>
            <a:bodyPr wrap="none" lIns="0" tIns="0" rIns="0" bIns="0" rtlCol="0" anchor="t">
              <a:noAutofit/>
            </a:bodyPr>
            <a:lstStyle/>
            <a:p>
              <a:pPr algn="ctr"/>
              <a:r>
                <a:rPr lang="en-US" sz="1600" dirty="0">
                  <a:solidFill>
                    <a:schemeClr val="tx2"/>
                  </a:solidFill>
                  <a:latin typeface="Amazon Ember" panose="02000000000000000000" pitchFamily="2" charset="0"/>
                  <a:ea typeface="Amazon Ember" panose="02000000000000000000" pitchFamily="2" charset="0"/>
                </a:rPr>
                <a:t>SDK</a:t>
              </a:r>
            </a:p>
          </p:txBody>
        </p:sp>
        <p:sp>
          <p:nvSpPr>
            <p:cNvPr id="20" name="Built-in metrics">
              <a:extLst>
                <a:ext uri="{FF2B5EF4-FFF2-40B4-BE49-F238E27FC236}">
                  <a16:creationId xmlns:a16="http://schemas.microsoft.com/office/drawing/2014/main" id="{9E1D425C-2ACE-452A-967B-85706F932DD3}"/>
                </a:ext>
              </a:extLst>
            </p:cNvPr>
            <p:cNvSpPr txBox="1">
              <a:spLocks/>
            </p:cNvSpPr>
            <p:nvPr/>
          </p:nvSpPr>
          <p:spPr>
            <a:xfrm>
              <a:off x="2694858" y="1258558"/>
              <a:ext cx="3133626" cy="2321260"/>
            </a:xfrm>
            <a:prstGeom prst="rect">
              <a:avLst/>
            </a:prstGeom>
          </p:spPr>
          <p:txBody>
            <a:bodyPr vert="horz" lIns="91440" tIns="45720" rIns="91440" bIns="45720" rtlCol="0">
              <a:noAutofit/>
            </a:bodyPr>
            <a:lst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61963" indent="-228600"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4213" indent="-228600"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28600"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4588" indent="-228600"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a:lstStyle>
            <a:p>
              <a:pPr>
                <a:spcBef>
                  <a:spcPts val="0"/>
                </a:spcBef>
                <a:spcAft>
                  <a:spcPts val="0"/>
                </a:spcAft>
              </a:pPr>
              <a:r>
                <a:rPr lang="en-US" sz="2000" dirty="0">
                  <a:latin typeface="+mn-lt"/>
                </a:rPr>
                <a:t>Built-in metrics</a:t>
              </a:r>
            </a:p>
            <a:p>
              <a:pPr lvl="1">
                <a:spcAft>
                  <a:spcPts val="0"/>
                </a:spcAft>
              </a:pPr>
              <a:r>
                <a:rPr lang="en-US" sz="1600" dirty="0">
                  <a:latin typeface="+mn-lt"/>
                </a:rPr>
                <a:t>4xx/5xx errors</a:t>
              </a:r>
            </a:p>
            <a:p>
              <a:pPr lvl="1">
                <a:spcAft>
                  <a:spcPts val="0"/>
                </a:spcAft>
              </a:pPr>
              <a:r>
                <a:rPr lang="en-US" sz="1600" dirty="0">
                  <a:latin typeface="+mn-lt"/>
                </a:rPr>
                <a:t>Number of API requests</a:t>
              </a:r>
            </a:p>
            <a:p>
              <a:pPr lvl="1">
                <a:spcAft>
                  <a:spcPts val="0"/>
                </a:spcAft>
              </a:pPr>
              <a:r>
                <a:rPr lang="en-US" sz="1600" dirty="0">
                  <a:latin typeface="+mn-lt"/>
                </a:rPr>
                <a:t>Retries</a:t>
              </a:r>
            </a:p>
            <a:p>
              <a:pPr lvl="1">
                <a:spcAft>
                  <a:spcPts val="0"/>
                </a:spcAft>
              </a:pPr>
              <a:r>
                <a:rPr lang="en-US" sz="1600" dirty="0">
                  <a:latin typeface="+mn-lt"/>
                </a:rPr>
                <a:t>Throttling</a:t>
              </a:r>
            </a:p>
            <a:p>
              <a:pPr lvl="1">
                <a:spcAft>
                  <a:spcPts val="0"/>
                </a:spcAft>
              </a:pPr>
              <a:r>
                <a:rPr lang="en-US" sz="1600" dirty="0">
                  <a:latin typeface="+mn-lt"/>
                </a:rPr>
                <a:t>Duration</a:t>
              </a:r>
            </a:p>
            <a:p>
              <a:pPr lvl="1">
                <a:spcAft>
                  <a:spcPts val="0"/>
                </a:spcAft>
              </a:pPr>
              <a:r>
                <a:rPr lang="en-US" sz="1600" dirty="0">
                  <a:latin typeface="+mn-lt"/>
                </a:rPr>
                <a:t>Latency </a:t>
              </a:r>
            </a:p>
          </p:txBody>
        </p:sp>
        <p:sp>
          <p:nvSpPr>
            <p:cNvPr id="21" name="LoggingFrameworks">
              <a:extLst>
                <a:ext uri="{FF2B5EF4-FFF2-40B4-BE49-F238E27FC236}">
                  <a16:creationId xmlns:a16="http://schemas.microsoft.com/office/drawing/2014/main" id="{B8562C8B-3C52-4B7F-934C-D2F279DD249C}"/>
                </a:ext>
              </a:extLst>
            </p:cNvPr>
            <p:cNvSpPr txBox="1">
              <a:spLocks/>
            </p:cNvSpPr>
            <p:nvPr/>
          </p:nvSpPr>
          <p:spPr>
            <a:xfrm>
              <a:off x="6363518" y="1258558"/>
              <a:ext cx="3937770" cy="21772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2"/>
                  </a:solidFill>
                  <a:latin typeface="+mn-lt"/>
                </a:rPr>
                <a:t>Support logging frameworks</a:t>
              </a:r>
            </a:p>
            <a:p>
              <a:pPr lvl="1"/>
              <a:r>
                <a:rPr lang="en-US" sz="1600" dirty="0">
                  <a:solidFill>
                    <a:schemeClr val="tx2"/>
                  </a:solidFill>
                  <a:latin typeface="+mn-lt"/>
                </a:rPr>
                <a:t>Examples: </a:t>
              </a:r>
            </a:p>
            <a:p>
              <a:pPr lvl="2"/>
              <a:r>
                <a:rPr lang="en-US" sz="1600" dirty="0">
                  <a:solidFill>
                    <a:schemeClr val="tx2"/>
                  </a:solidFill>
                  <a:latin typeface="+mn-lt"/>
                </a:rPr>
                <a:t>Log4j</a:t>
              </a:r>
            </a:p>
            <a:p>
              <a:pPr lvl="2"/>
              <a:r>
                <a:rPr lang="en-US" sz="1600" dirty="0">
                  <a:solidFill>
                    <a:schemeClr val="tx2"/>
                  </a:solidFill>
                  <a:latin typeface="+mn-lt"/>
                </a:rPr>
                <a:t>NLog</a:t>
              </a:r>
            </a:p>
            <a:p>
              <a:pPr lvl="2"/>
              <a:r>
                <a:rPr lang="en-US" sz="1600" dirty="0">
                  <a:solidFill>
                    <a:schemeClr val="tx2"/>
                  </a:solidFill>
                  <a:latin typeface="+mn-lt"/>
                </a:rPr>
                <a:t>Log4net</a:t>
              </a:r>
            </a:p>
            <a:p>
              <a:pPr lvl="2"/>
              <a:r>
                <a:rPr lang="en-US" sz="1600" dirty="0">
                  <a:solidFill>
                    <a:schemeClr val="tx2"/>
                  </a:solidFill>
                  <a:latin typeface="+mn-lt"/>
                </a:rPr>
                <a:t>Django</a:t>
              </a:r>
            </a:p>
          </p:txBody>
        </p:sp>
      </p:grpSp>
      <p:grpSp>
        <p:nvGrpSpPr>
          <p:cNvPr id="8" name="Group 2" descr="Amazon Cloudwatch.">
            <a:extLst>
              <a:ext uri="{FF2B5EF4-FFF2-40B4-BE49-F238E27FC236}">
                <a16:creationId xmlns:a16="http://schemas.microsoft.com/office/drawing/2014/main" id="{047189C3-6BC5-455D-B320-01127656973B}"/>
              </a:ext>
            </a:extLst>
          </p:cNvPr>
          <p:cNvGrpSpPr/>
          <p:nvPr/>
        </p:nvGrpSpPr>
        <p:grpSpPr>
          <a:xfrm>
            <a:off x="1142359" y="3954860"/>
            <a:ext cx="4498709" cy="2029693"/>
            <a:chOff x="1142359" y="3954860"/>
            <a:chExt cx="4498709" cy="2029693"/>
          </a:xfrm>
        </p:grpSpPr>
        <p:sp>
          <p:nvSpPr>
            <p:cNvPr id="45" name="Rectangle 44">
              <a:extLst>
                <a:ext uri="{C183D7F6-B498-43B3-948B-1728B52AA6E4}">
                  <adec:decorative xmlns:adec="http://schemas.microsoft.com/office/drawing/2017/decorative" val="1"/>
                </a:ext>
              </a:extLst>
            </p:cNvPr>
            <p:cNvSpPr/>
            <p:nvPr/>
          </p:nvSpPr>
          <p:spPr>
            <a:xfrm>
              <a:off x="1259833" y="3954860"/>
              <a:ext cx="4381235" cy="2029693"/>
            </a:xfrm>
            <a:prstGeom prst="rect">
              <a:avLst/>
            </a:prstGeom>
            <a:solidFill>
              <a:schemeClr val="accent4"/>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6" name="Graphic 29">
              <a:extLst>
                <a:ext uri="{FF2B5EF4-FFF2-40B4-BE49-F238E27FC236}">
                  <a16:creationId xmlns:a16="http://schemas.microsoft.com/office/drawing/2014/main" id="{4994548E-B041-504E-B148-6A1CB65E45BB}"/>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628101" y="4376117"/>
              <a:ext cx="680199" cy="680200"/>
            </a:xfrm>
            <a:prstGeom prst="rect">
              <a:avLst/>
            </a:prstGeom>
          </p:spPr>
        </p:pic>
        <p:sp>
          <p:nvSpPr>
            <p:cNvPr id="7" name="TextBox 6">
              <a:extLst>
                <a:ext uri="{FF2B5EF4-FFF2-40B4-BE49-F238E27FC236}">
                  <a16:creationId xmlns:a16="http://schemas.microsoft.com/office/drawing/2014/main" id="{CBE62718-B3C1-9347-88A2-FA6EC002EBE0}"/>
                </a:ext>
              </a:extLst>
            </p:cNvPr>
            <p:cNvSpPr txBox="1"/>
            <p:nvPr/>
          </p:nvSpPr>
          <p:spPr>
            <a:xfrm>
              <a:off x="1142359" y="5053532"/>
              <a:ext cx="1651683" cy="584775"/>
            </a:xfrm>
            <a:prstGeom prst="rect">
              <a:avLst/>
            </a:prstGeom>
            <a:noFill/>
          </p:spPr>
          <p:txBody>
            <a:bodyPr wrap="square" rtlCol="0">
              <a:spAutoFit/>
            </a:bodyPr>
            <a:lstStyle/>
            <a:p>
              <a:pPr algn="ctr"/>
              <a:r>
                <a:rPr lang="en-US" sz="1600" dirty="0">
                  <a:solidFill>
                    <a:schemeClr val="tx2"/>
                  </a:solidFill>
                  <a:latin typeface="Amazon Ember" panose="02000000000000000000" pitchFamily="2" charset="0"/>
                  <a:ea typeface="Amazon Ember" panose="02000000000000000000" pitchFamily="2" charset="0"/>
                </a:rPr>
                <a:t>Amazon CloudWatch</a:t>
              </a:r>
            </a:p>
          </p:txBody>
        </p:sp>
        <p:sp>
          <p:nvSpPr>
            <p:cNvPr id="22" name="TextBox 21"/>
            <p:cNvSpPr txBox="1"/>
            <p:nvPr/>
          </p:nvSpPr>
          <p:spPr>
            <a:xfrm>
              <a:off x="2694858" y="4146413"/>
              <a:ext cx="2320745"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2"/>
                  </a:solidFill>
                  <a:ea typeface="Amazon Ember Light" panose="020B0403020204020204" pitchFamily="34" charset="0"/>
                  <a:cs typeface="Amazon Ember Light" panose="020B0403020204020204" pitchFamily="34" charset="0"/>
                </a:rPr>
                <a:t>Dashboards</a:t>
              </a:r>
            </a:p>
            <a:p>
              <a:pPr marL="342900" indent="-342900">
                <a:buFont typeface="Arial" panose="020B0604020202020204" pitchFamily="34" charset="0"/>
                <a:buChar char="•"/>
              </a:pPr>
              <a:r>
                <a:rPr lang="en-US" sz="2000" dirty="0">
                  <a:solidFill>
                    <a:schemeClr val="tx2"/>
                  </a:solidFill>
                  <a:ea typeface="Amazon Ember Light" panose="020B0403020204020204" pitchFamily="34" charset="0"/>
                  <a:cs typeface="Amazon Ember Light" panose="020B0403020204020204" pitchFamily="34" charset="0"/>
                </a:rPr>
                <a:t>Logs</a:t>
              </a:r>
            </a:p>
            <a:p>
              <a:pPr marL="342900" indent="-342900">
                <a:buFont typeface="Arial" panose="020B0604020202020204" pitchFamily="34" charset="0"/>
                <a:buChar char="•"/>
              </a:pPr>
              <a:r>
                <a:rPr lang="en-US" sz="2000" dirty="0">
                  <a:solidFill>
                    <a:schemeClr val="tx2"/>
                  </a:solidFill>
                  <a:ea typeface="Amazon Ember Light" panose="020B0403020204020204" pitchFamily="34" charset="0"/>
                  <a:cs typeface="Amazon Ember Light" panose="020B0403020204020204" pitchFamily="34" charset="0"/>
                </a:rPr>
                <a:t>Metrics</a:t>
              </a:r>
            </a:p>
            <a:p>
              <a:pPr marL="342900" indent="-342900">
                <a:buFont typeface="Arial" panose="020B0604020202020204" pitchFamily="34" charset="0"/>
                <a:buChar char="•"/>
              </a:pPr>
              <a:r>
                <a:rPr lang="en-US" sz="2000" dirty="0">
                  <a:solidFill>
                    <a:schemeClr val="tx2"/>
                  </a:solidFill>
                  <a:ea typeface="Amazon Ember Light" panose="020B0403020204020204" pitchFamily="34" charset="0"/>
                  <a:cs typeface="Amazon Ember Light" panose="020B0403020204020204" pitchFamily="34" charset="0"/>
                </a:rPr>
                <a:t>Alarms</a:t>
              </a:r>
            </a:p>
            <a:p>
              <a:pPr marL="342900" indent="-342900">
                <a:buFont typeface="Arial" panose="020B0604020202020204" pitchFamily="34" charset="0"/>
                <a:buChar char="•"/>
              </a:pPr>
              <a:r>
                <a:rPr lang="en-US" sz="2000" dirty="0">
                  <a:solidFill>
                    <a:schemeClr val="tx2"/>
                  </a:solidFill>
                  <a:ea typeface="Amazon Ember Light" panose="020B0403020204020204" pitchFamily="34" charset="0"/>
                  <a:cs typeface="Amazon Ember Light" panose="020B0403020204020204" pitchFamily="34" charset="0"/>
                </a:rPr>
                <a:t>Events</a:t>
              </a:r>
            </a:p>
          </p:txBody>
        </p:sp>
      </p:grpSp>
      <p:grpSp>
        <p:nvGrpSpPr>
          <p:cNvPr id="18" name="Group 3" descr="AWS x-Ray.">
            <a:extLst>
              <a:ext uri="{FF2B5EF4-FFF2-40B4-BE49-F238E27FC236}">
                <a16:creationId xmlns:a16="http://schemas.microsoft.com/office/drawing/2014/main" id="{ACF675B3-2B54-49F7-A6C7-97DB320EE0CB}"/>
              </a:ext>
            </a:extLst>
          </p:cNvPr>
          <p:cNvGrpSpPr/>
          <p:nvPr/>
        </p:nvGrpSpPr>
        <p:grpSpPr>
          <a:xfrm>
            <a:off x="6203634" y="3958226"/>
            <a:ext cx="4381235" cy="2029692"/>
            <a:chOff x="6203634" y="3958226"/>
            <a:chExt cx="4381235" cy="2029692"/>
          </a:xfrm>
        </p:grpSpPr>
        <p:sp>
          <p:nvSpPr>
            <p:cNvPr id="46" name="Rectangle 45">
              <a:extLst>
                <a:ext uri="{C183D7F6-B498-43B3-948B-1728B52AA6E4}">
                  <adec:decorative xmlns:adec="http://schemas.microsoft.com/office/drawing/2017/decorative" val="1"/>
                </a:ext>
              </a:extLst>
            </p:cNvPr>
            <p:cNvSpPr/>
            <p:nvPr/>
          </p:nvSpPr>
          <p:spPr>
            <a:xfrm>
              <a:off x="6203634" y="3958226"/>
              <a:ext cx="4381235" cy="2029692"/>
            </a:xfrm>
            <a:prstGeom prst="rect">
              <a:avLst/>
            </a:prstGeom>
            <a:solidFill>
              <a:schemeClr val="accent4"/>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10" name="Graphic 13">
              <a:extLst>
                <a:ext uri="{FF2B5EF4-FFF2-40B4-BE49-F238E27FC236}">
                  <a16:creationId xmlns:a16="http://schemas.microsoft.com/office/drawing/2014/main" id="{D7F89FC3-BF05-7B44-8087-6C91C6D8AA3B}"/>
                </a:ext>
                <a:ext uri="{C183D7F6-B498-43B3-948B-1728B52AA6E4}">
                  <adec:decorative xmlns:adec="http://schemas.microsoft.com/office/drawing/2017/decorative" val="1"/>
                </a:ext>
              </a:extLst>
            </p:cNvPr>
            <p:cNvPicPr>
              <a:picLocks/>
            </p:cNvPicPr>
            <p:nvPr/>
          </p:nvPicPr>
          <p:blipFill>
            <a:blip r:embed="rId7"/>
            <a:stretch>
              <a:fillRect/>
            </a:stretch>
          </p:blipFill>
          <p:spPr>
            <a:xfrm>
              <a:off x="6586995" y="4376117"/>
              <a:ext cx="676656" cy="676656"/>
            </a:xfrm>
            <a:prstGeom prst="rect">
              <a:avLst/>
            </a:prstGeom>
          </p:spPr>
        </p:pic>
        <p:sp>
          <p:nvSpPr>
            <p:cNvPr id="11" name="TextBox 10">
              <a:extLst>
                <a:ext uri="{FF2B5EF4-FFF2-40B4-BE49-F238E27FC236}">
                  <a16:creationId xmlns:a16="http://schemas.microsoft.com/office/drawing/2014/main" id="{1FAE541B-4AF8-8345-AB0B-10C408B6227D}"/>
                </a:ext>
              </a:extLst>
            </p:cNvPr>
            <p:cNvSpPr txBox="1"/>
            <p:nvPr/>
          </p:nvSpPr>
          <p:spPr>
            <a:xfrm>
              <a:off x="6203634" y="5053532"/>
              <a:ext cx="1443379" cy="338554"/>
            </a:xfrm>
            <a:prstGeom prst="rect">
              <a:avLst/>
            </a:prstGeom>
            <a:noFill/>
          </p:spPr>
          <p:txBody>
            <a:bodyPr wrap="square" rtlCol="0">
              <a:spAutoFit/>
            </a:bodyPr>
            <a:lstStyle/>
            <a:p>
              <a:pPr algn="ctr"/>
              <a:r>
                <a:rPr lang="en-US" sz="1600" dirty="0">
                  <a:solidFill>
                    <a:schemeClr val="tx2"/>
                  </a:solidFill>
                  <a:latin typeface="Amazon Ember" panose="02000000000000000000" pitchFamily="2" charset="0"/>
                  <a:ea typeface="Amazon Ember" panose="02000000000000000000" pitchFamily="2" charset="0"/>
                </a:rPr>
                <a:t>AWS X-Ray</a:t>
              </a:r>
            </a:p>
          </p:txBody>
        </p:sp>
        <p:sp>
          <p:nvSpPr>
            <p:cNvPr id="38" name="TextBox 37"/>
            <p:cNvSpPr txBox="1"/>
            <p:nvPr/>
          </p:nvSpPr>
          <p:spPr>
            <a:xfrm>
              <a:off x="7647013" y="4454190"/>
              <a:ext cx="2654275"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2"/>
                  </a:solidFill>
                  <a:ea typeface="Amazon Ember Light" panose="020B0403020204020204" pitchFamily="34" charset="0"/>
                  <a:cs typeface="Amazon Ember Light" panose="020B0403020204020204" pitchFamily="34" charset="0"/>
                </a:rPr>
                <a:t>Traces</a:t>
              </a:r>
            </a:p>
            <a:p>
              <a:pPr marL="342900" indent="-342900">
                <a:buFont typeface="Arial" panose="020B0604020202020204" pitchFamily="34" charset="0"/>
                <a:buChar char="•"/>
              </a:pPr>
              <a:r>
                <a:rPr lang="en-US" sz="2000" dirty="0">
                  <a:solidFill>
                    <a:schemeClr val="tx2"/>
                  </a:solidFill>
                  <a:ea typeface="Amazon Ember Light" panose="020B0403020204020204" pitchFamily="34" charset="0"/>
                  <a:cs typeface="Amazon Ember Light" panose="020B0403020204020204" pitchFamily="34" charset="0"/>
                </a:rPr>
                <a:t>Analysis</a:t>
              </a:r>
            </a:p>
            <a:p>
              <a:pPr marL="342900" indent="-342900">
                <a:buFont typeface="Arial" panose="020B0604020202020204" pitchFamily="34" charset="0"/>
                <a:buChar char="•"/>
              </a:pPr>
              <a:r>
                <a:rPr lang="en-US" sz="2000" dirty="0">
                  <a:solidFill>
                    <a:schemeClr val="tx2"/>
                  </a:solidFill>
                  <a:ea typeface="Amazon Ember Light" panose="020B0403020204020204" pitchFamily="34" charset="0"/>
                  <a:cs typeface="Amazon Ember Light" panose="020B0403020204020204" pitchFamily="34" charset="0"/>
                </a:rPr>
                <a:t>Service maps</a:t>
              </a:r>
            </a:p>
          </p:txBody>
        </p:sp>
      </p:grpSp>
    </p:spTree>
    <p:custDataLst>
      <p:tags r:id="rId1"/>
    </p:custDataLst>
    <p:extLst>
      <p:ext uri="{BB962C8B-B14F-4D97-AF65-F5344CB8AC3E}">
        <p14:creationId xmlns:p14="http://schemas.microsoft.com/office/powerpoint/2010/main" val="218270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pPr/>
              <a:t>3</a:t>
            </a:fld>
            <a:endParaRPr lang="en-US" dirty="0"/>
          </a:p>
        </p:txBody>
      </p:sp>
      <p:sp>
        <p:nvSpPr>
          <p:cNvPr id="2" name="Title 1"/>
          <p:cNvSpPr>
            <a:spLocks noGrp="1"/>
          </p:cNvSpPr>
          <p:nvPr>
            <p:ph type="title"/>
          </p:nvPr>
        </p:nvSpPr>
        <p:spPr/>
        <p:txBody>
          <a:bodyPr/>
          <a:lstStyle/>
          <a:p>
            <a:r>
              <a:rPr lang="en-US"/>
              <a:t>Objectives</a:t>
            </a:r>
            <a:endParaRPr lang="en-US" dirty="0"/>
          </a:p>
        </p:txBody>
      </p:sp>
      <p:sp>
        <p:nvSpPr>
          <p:cNvPr id="5" name="Content Placeholder 4"/>
          <p:cNvSpPr>
            <a:spLocks noGrp="1"/>
          </p:cNvSpPr>
          <p:nvPr>
            <p:ph sz="quarter" idx="21"/>
          </p:nvPr>
        </p:nvSpPr>
        <p:spPr/>
        <p:txBody>
          <a:bodyPr/>
          <a:lstStyle/>
          <a:p>
            <a:pPr marL="0" indent="0">
              <a:buNone/>
            </a:pPr>
            <a:r>
              <a:rPr lang="en-US" dirty="0"/>
              <a:t>By the end of this module, you will be able to: </a:t>
            </a:r>
          </a:p>
          <a:p>
            <a:pPr lvl="1"/>
            <a:r>
              <a:rPr lang="en-US" dirty="0"/>
              <a:t>Describe how to access AWS services programmatically</a:t>
            </a:r>
          </a:p>
          <a:p>
            <a:pPr lvl="1"/>
            <a:r>
              <a:rPr lang="en-US" dirty="0"/>
              <a:t>List programmatic patterns within AWS SDKs</a:t>
            </a:r>
          </a:p>
          <a:p>
            <a:pPr lvl="1"/>
            <a:r>
              <a:rPr lang="en-US" dirty="0"/>
              <a:t>Explain the value of AWS Cloud9</a:t>
            </a:r>
          </a:p>
          <a:p>
            <a:pPr lvl="1"/>
            <a:endParaRPr lang="en-US" dirty="0"/>
          </a:p>
        </p:txBody>
      </p:sp>
    </p:spTree>
    <p:custDataLst>
      <p:tags r:id="rId1"/>
    </p:custDataLst>
    <p:extLst>
      <p:ext uri="{BB962C8B-B14F-4D97-AF65-F5344CB8AC3E}">
        <p14:creationId xmlns:p14="http://schemas.microsoft.com/office/powerpoint/2010/main" val="1937914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development environments (IDE)</a:t>
            </a:r>
          </a:p>
        </p:txBody>
      </p:sp>
      <p:sp>
        <p:nvSpPr>
          <p:cNvPr id="6" name="Text Placeholder 5">
            <a:extLst>
              <a:ext uri="{FF2B5EF4-FFF2-40B4-BE49-F238E27FC236}">
                <a16:creationId xmlns:a16="http://schemas.microsoft.com/office/drawing/2014/main" id="{BEC5C315-DE6D-4AB6-950B-85761A7ACBB9}"/>
              </a:ext>
            </a:extLst>
          </p:cNvPr>
          <p:cNvSpPr>
            <a:spLocks noGrp="1"/>
          </p:cNvSpPr>
          <p:nvPr>
            <p:ph type="subTitle" idx="1"/>
          </p:nvPr>
        </p:nvSpPr>
        <p:spPr/>
        <p:txBody>
          <a:bodyPr>
            <a:noAutofit/>
          </a:bodyPr>
          <a:lstStyle/>
          <a:p>
            <a:r>
              <a:rPr lang="en-US" dirty="0"/>
              <a:t>Module 3: Getting Started with Development on AWS</a:t>
            </a:r>
          </a:p>
        </p:txBody>
      </p:sp>
    </p:spTree>
    <p:custDataLst>
      <p:tags r:id="rId1"/>
    </p:custDataLst>
    <p:extLst>
      <p:ext uri="{BB962C8B-B14F-4D97-AF65-F5344CB8AC3E}">
        <p14:creationId xmlns:p14="http://schemas.microsoft.com/office/powerpoint/2010/main" val="3563813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0"/>
          </p:nvPr>
        </p:nvSpPr>
        <p:spPr/>
        <p:txBody>
          <a:bodyPr/>
          <a:lstStyle/>
          <a:p>
            <a:fld id="{989D9560-4C13-4692-9687-98ECDD2D9552}" type="slidenum">
              <a:rPr lang="en-US" smtClean="0"/>
              <a:t>31</a:t>
            </a:fld>
            <a:endParaRPr lang="en-US" dirty="0"/>
          </a:p>
        </p:txBody>
      </p:sp>
      <p:sp>
        <p:nvSpPr>
          <p:cNvPr id="2" name="Title 1"/>
          <p:cNvSpPr>
            <a:spLocks noGrp="1"/>
          </p:cNvSpPr>
          <p:nvPr>
            <p:ph type="title"/>
          </p:nvPr>
        </p:nvSpPr>
        <p:spPr/>
        <p:txBody>
          <a:bodyPr>
            <a:normAutofit/>
          </a:bodyPr>
          <a:lstStyle/>
          <a:p>
            <a:r>
              <a:rPr lang="en-US" dirty="0"/>
              <a:t>AWS IDE Toolkits</a:t>
            </a:r>
            <a:endParaRPr lang="en-US" dirty="0">
              <a:solidFill>
                <a:srgbClr val="FFFFFF"/>
              </a:solidFill>
              <a:latin typeface="Amazon Ember Light" panose="020B0403020204020204"/>
            </a:endParaRPr>
          </a:p>
        </p:txBody>
      </p:sp>
      <p:sp>
        <p:nvSpPr>
          <p:cNvPr id="49" name="Freeform 19" descr="Eclipse.">
            <a:extLst>
              <a:ext uri="{FF2B5EF4-FFF2-40B4-BE49-F238E27FC236}">
                <a16:creationId xmlns:a16="http://schemas.microsoft.com/office/drawing/2014/main" id="{34A0930E-5624-4CB5-AFD4-088C2442B7EE}"/>
              </a:ext>
              <a:ext uri="{C183D7F6-B498-43B3-948B-1728B52AA6E4}">
                <adec:decorative xmlns:adec="http://schemas.microsoft.com/office/drawing/2017/decorative" val="0"/>
              </a:ext>
            </a:extLst>
          </p:cNvPr>
          <p:cNvSpPr/>
          <p:nvPr/>
        </p:nvSpPr>
        <p:spPr>
          <a:xfrm>
            <a:off x="4372443" y="1400024"/>
            <a:ext cx="1307592" cy="1200953"/>
          </a:xfrm>
          <a:custGeom>
            <a:avLst/>
            <a:gdLst>
              <a:gd name="connsiteX0" fmla="*/ 0 w 1213996"/>
              <a:gd name="connsiteY0" fmla="*/ 0 h 242799"/>
              <a:gd name="connsiteX1" fmla="*/ 1213996 w 1213996"/>
              <a:gd name="connsiteY1" fmla="*/ 0 h 242799"/>
              <a:gd name="connsiteX2" fmla="*/ 1213996 w 1213996"/>
              <a:gd name="connsiteY2" fmla="*/ 242799 h 242799"/>
              <a:gd name="connsiteX3" fmla="*/ 0 w 1213996"/>
              <a:gd name="connsiteY3" fmla="*/ 242799 h 242799"/>
              <a:gd name="connsiteX4" fmla="*/ 0 w 1213996"/>
              <a:gd name="connsiteY4" fmla="*/ 0 h 24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3996" h="242799">
                <a:moveTo>
                  <a:pt x="0" y="0"/>
                </a:moveTo>
                <a:lnTo>
                  <a:pt x="1213996" y="0"/>
                </a:lnTo>
                <a:lnTo>
                  <a:pt x="1213996" y="242799"/>
                </a:lnTo>
                <a:lnTo>
                  <a:pt x="0" y="242799"/>
                </a:lnTo>
                <a:lnTo>
                  <a:pt x="0" y="0"/>
                </a:lnTo>
                <a:close/>
              </a:path>
            </a:pathLst>
          </a:custGeom>
          <a:ln w="25400">
            <a:solidFill>
              <a:schemeClr val="accent1"/>
            </a:solid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7432" tIns="0" rIns="27432" bIns="11430" numCol="1" spcCol="1270" anchor="ctr" anchorCtr="0">
            <a:noAutofit/>
          </a:bodyPr>
          <a:lstStyle/>
          <a:p>
            <a:pPr lvl="0" algn="ctr" defTabSz="800100">
              <a:lnSpc>
                <a:spcPct val="90000"/>
              </a:lnSpc>
              <a:spcBef>
                <a:spcPct val="0"/>
              </a:spcBef>
              <a:spcAft>
                <a:spcPct val="35000"/>
              </a:spcAft>
            </a:pPr>
            <a:r>
              <a:rPr lang="en-US" sz="1600" kern="1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Eclipse</a:t>
            </a:r>
          </a:p>
        </p:txBody>
      </p:sp>
      <p:sp>
        <p:nvSpPr>
          <p:cNvPr id="50" name="Freeform 21" descr="Rider.">
            <a:extLst>
              <a:ext uri="{FF2B5EF4-FFF2-40B4-BE49-F238E27FC236}">
                <a16:creationId xmlns:a16="http://schemas.microsoft.com/office/drawing/2014/main" id="{488E96B7-99E4-4558-A9D7-805C833CDB24}"/>
              </a:ext>
              <a:ext uri="{C183D7F6-B498-43B3-948B-1728B52AA6E4}">
                <adec:decorative xmlns:adec="http://schemas.microsoft.com/office/drawing/2017/decorative" val="0"/>
              </a:ext>
            </a:extLst>
          </p:cNvPr>
          <p:cNvSpPr/>
          <p:nvPr/>
        </p:nvSpPr>
        <p:spPr>
          <a:xfrm>
            <a:off x="6282240" y="1400024"/>
            <a:ext cx="1307592" cy="1200953"/>
          </a:xfrm>
          <a:custGeom>
            <a:avLst/>
            <a:gdLst>
              <a:gd name="connsiteX0" fmla="*/ 0 w 1213996"/>
              <a:gd name="connsiteY0" fmla="*/ 0 h 242799"/>
              <a:gd name="connsiteX1" fmla="*/ 1213996 w 1213996"/>
              <a:gd name="connsiteY1" fmla="*/ 0 h 242799"/>
              <a:gd name="connsiteX2" fmla="*/ 1213996 w 1213996"/>
              <a:gd name="connsiteY2" fmla="*/ 242799 h 242799"/>
              <a:gd name="connsiteX3" fmla="*/ 0 w 1213996"/>
              <a:gd name="connsiteY3" fmla="*/ 242799 h 242799"/>
              <a:gd name="connsiteX4" fmla="*/ 0 w 1213996"/>
              <a:gd name="connsiteY4" fmla="*/ 0 h 24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3996" h="242799">
                <a:moveTo>
                  <a:pt x="0" y="0"/>
                </a:moveTo>
                <a:lnTo>
                  <a:pt x="1213996" y="0"/>
                </a:lnTo>
                <a:lnTo>
                  <a:pt x="1213996" y="242799"/>
                </a:lnTo>
                <a:lnTo>
                  <a:pt x="0" y="242799"/>
                </a:lnTo>
                <a:lnTo>
                  <a:pt x="0" y="0"/>
                </a:lnTo>
                <a:close/>
              </a:path>
            </a:pathLst>
          </a:custGeom>
          <a:ln w="25400">
            <a:solidFill>
              <a:schemeClr val="accent1"/>
            </a:solid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7432" tIns="0" rIns="27432" bIns="11430" numCol="1" spcCol="1270" anchor="ctr" anchorCtr="0">
            <a:noAutofit/>
          </a:bodyPr>
          <a:lstStyle/>
          <a:p>
            <a:pPr algn="ctr" defTabSz="800100">
              <a:lnSpc>
                <a:spcPct val="90000"/>
              </a:lnSpc>
              <a:spcBef>
                <a:spcPct val="0"/>
              </a:spcBef>
              <a:spcAft>
                <a:spcPct val="35000"/>
              </a:spcAft>
            </a:pP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Rider</a:t>
            </a:r>
          </a:p>
        </p:txBody>
      </p:sp>
      <p:sp>
        <p:nvSpPr>
          <p:cNvPr id="42" name="Freeform 39" descr="WebStorm.">
            <a:extLst>
              <a:ext uri="{FF2B5EF4-FFF2-40B4-BE49-F238E27FC236}">
                <a16:creationId xmlns:a16="http://schemas.microsoft.com/office/drawing/2014/main" id="{FE6A3940-228A-4E04-B52B-C58AE683A333}"/>
              </a:ext>
              <a:ext uri="{C183D7F6-B498-43B3-948B-1728B52AA6E4}">
                <adec:decorative xmlns:adec="http://schemas.microsoft.com/office/drawing/2017/decorative" val="0"/>
              </a:ext>
            </a:extLst>
          </p:cNvPr>
          <p:cNvSpPr/>
          <p:nvPr/>
        </p:nvSpPr>
        <p:spPr>
          <a:xfrm>
            <a:off x="8078435" y="1400024"/>
            <a:ext cx="1307592" cy="1200953"/>
          </a:xfrm>
          <a:custGeom>
            <a:avLst/>
            <a:gdLst>
              <a:gd name="connsiteX0" fmla="*/ 0 w 1213996"/>
              <a:gd name="connsiteY0" fmla="*/ 0 h 242799"/>
              <a:gd name="connsiteX1" fmla="*/ 1213996 w 1213996"/>
              <a:gd name="connsiteY1" fmla="*/ 0 h 242799"/>
              <a:gd name="connsiteX2" fmla="*/ 1213996 w 1213996"/>
              <a:gd name="connsiteY2" fmla="*/ 242799 h 242799"/>
              <a:gd name="connsiteX3" fmla="*/ 0 w 1213996"/>
              <a:gd name="connsiteY3" fmla="*/ 242799 h 242799"/>
              <a:gd name="connsiteX4" fmla="*/ 0 w 1213996"/>
              <a:gd name="connsiteY4" fmla="*/ 0 h 24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3996" h="242799">
                <a:moveTo>
                  <a:pt x="0" y="0"/>
                </a:moveTo>
                <a:lnTo>
                  <a:pt x="1213996" y="0"/>
                </a:lnTo>
                <a:lnTo>
                  <a:pt x="1213996" y="242799"/>
                </a:lnTo>
                <a:lnTo>
                  <a:pt x="0" y="242799"/>
                </a:lnTo>
                <a:lnTo>
                  <a:pt x="0" y="0"/>
                </a:lnTo>
                <a:close/>
              </a:path>
            </a:pathLst>
          </a:custGeom>
          <a:ln w="25400">
            <a:solidFill>
              <a:schemeClr val="accent1"/>
            </a:solid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7432" tIns="0" rIns="27432" bIns="11430" numCol="1" spcCol="1270" anchor="ctr" anchorCtr="0">
            <a:noAutofit/>
          </a:bodyPr>
          <a:lstStyle/>
          <a:p>
            <a:pPr lvl="0" algn="ctr" defTabSz="800100">
              <a:lnSpc>
                <a:spcPct val="90000"/>
              </a:lnSpc>
              <a:spcBef>
                <a:spcPct val="0"/>
              </a:spcBef>
              <a:spcAft>
                <a:spcPct val="35000"/>
              </a:spcAft>
            </a:pPr>
            <a:r>
              <a:rPr lang="en-US" sz="1600" kern="1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WebStorm</a:t>
            </a:r>
          </a:p>
        </p:txBody>
      </p:sp>
      <p:sp>
        <p:nvSpPr>
          <p:cNvPr id="46" name="Freeform 12" descr="Visual Studio.">
            <a:extLst>
              <a:ext uri="{FF2B5EF4-FFF2-40B4-BE49-F238E27FC236}">
                <a16:creationId xmlns:a16="http://schemas.microsoft.com/office/drawing/2014/main" id="{2ED55829-42B9-498C-980E-AF239B4D87F6}"/>
              </a:ext>
              <a:ext uri="{C183D7F6-B498-43B3-948B-1728B52AA6E4}">
                <adec:decorative xmlns:adec="http://schemas.microsoft.com/office/drawing/2017/decorative" val="0"/>
              </a:ext>
            </a:extLst>
          </p:cNvPr>
          <p:cNvSpPr/>
          <p:nvPr/>
        </p:nvSpPr>
        <p:spPr>
          <a:xfrm>
            <a:off x="2437989" y="2928221"/>
            <a:ext cx="1307592" cy="1200953"/>
          </a:xfrm>
          <a:custGeom>
            <a:avLst/>
            <a:gdLst>
              <a:gd name="connsiteX0" fmla="*/ 0 w 1213996"/>
              <a:gd name="connsiteY0" fmla="*/ 0 h 242799"/>
              <a:gd name="connsiteX1" fmla="*/ 1213996 w 1213996"/>
              <a:gd name="connsiteY1" fmla="*/ 0 h 242799"/>
              <a:gd name="connsiteX2" fmla="*/ 1213996 w 1213996"/>
              <a:gd name="connsiteY2" fmla="*/ 242799 h 242799"/>
              <a:gd name="connsiteX3" fmla="*/ 0 w 1213996"/>
              <a:gd name="connsiteY3" fmla="*/ 242799 h 242799"/>
              <a:gd name="connsiteX4" fmla="*/ 0 w 1213996"/>
              <a:gd name="connsiteY4" fmla="*/ 0 h 24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3996" h="242799">
                <a:moveTo>
                  <a:pt x="0" y="0"/>
                </a:moveTo>
                <a:lnTo>
                  <a:pt x="1213996" y="0"/>
                </a:lnTo>
                <a:lnTo>
                  <a:pt x="1213996" y="242799"/>
                </a:lnTo>
                <a:lnTo>
                  <a:pt x="0" y="242799"/>
                </a:lnTo>
                <a:lnTo>
                  <a:pt x="0" y="0"/>
                </a:lnTo>
                <a:close/>
              </a:path>
            </a:pathLst>
          </a:custGeom>
          <a:ln w="25400">
            <a:solidFill>
              <a:schemeClr val="accent1"/>
            </a:solid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7432" tIns="0" rIns="27432" bIns="11430" numCol="1" spcCol="1270" anchor="ctr" anchorCtr="0">
            <a:noAutofit/>
          </a:bodyPr>
          <a:lstStyle/>
          <a:p>
            <a:pPr lvl="0" algn="ctr" defTabSz="800100">
              <a:lnSpc>
                <a:spcPct val="90000"/>
              </a:lnSpc>
              <a:spcBef>
                <a:spcPct val="0"/>
              </a:spcBef>
              <a:spcAft>
                <a:spcPct val="35000"/>
              </a:spcAft>
            </a:pPr>
            <a:r>
              <a:rPr lang="en-US" sz="1600" kern="1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Visual </a:t>
            </a:r>
          </a:p>
          <a:p>
            <a:pPr lvl="0" algn="ctr" defTabSz="800100">
              <a:lnSpc>
                <a:spcPct val="90000"/>
              </a:lnSpc>
              <a:spcBef>
                <a:spcPct val="0"/>
              </a:spcBef>
              <a:spcAft>
                <a:spcPct val="35000"/>
              </a:spcAft>
            </a:pPr>
            <a:r>
              <a:rPr lang="en-US" sz="1600" kern="1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Studio</a:t>
            </a:r>
          </a:p>
        </p:txBody>
      </p:sp>
      <p:sp>
        <p:nvSpPr>
          <p:cNvPr id="47" name="Freeform 14" descr="PyCharm.">
            <a:extLst>
              <a:ext uri="{FF2B5EF4-FFF2-40B4-BE49-F238E27FC236}">
                <a16:creationId xmlns:a16="http://schemas.microsoft.com/office/drawing/2014/main" id="{27F2ED4B-44E4-4B20-A392-3FF9E2B3ACF3}"/>
              </a:ext>
              <a:ext uri="{C183D7F6-B498-43B3-948B-1728B52AA6E4}">
                <adec:decorative xmlns:adec="http://schemas.microsoft.com/office/drawing/2017/decorative" val="0"/>
              </a:ext>
            </a:extLst>
          </p:cNvPr>
          <p:cNvSpPr/>
          <p:nvPr/>
        </p:nvSpPr>
        <p:spPr>
          <a:xfrm>
            <a:off x="4372443" y="2928221"/>
            <a:ext cx="1307592" cy="1200953"/>
          </a:xfrm>
          <a:custGeom>
            <a:avLst/>
            <a:gdLst>
              <a:gd name="connsiteX0" fmla="*/ 0 w 1213996"/>
              <a:gd name="connsiteY0" fmla="*/ 0 h 242799"/>
              <a:gd name="connsiteX1" fmla="*/ 1213996 w 1213996"/>
              <a:gd name="connsiteY1" fmla="*/ 0 h 242799"/>
              <a:gd name="connsiteX2" fmla="*/ 1213996 w 1213996"/>
              <a:gd name="connsiteY2" fmla="*/ 242799 h 242799"/>
              <a:gd name="connsiteX3" fmla="*/ 0 w 1213996"/>
              <a:gd name="connsiteY3" fmla="*/ 242799 h 242799"/>
              <a:gd name="connsiteX4" fmla="*/ 0 w 1213996"/>
              <a:gd name="connsiteY4" fmla="*/ 0 h 24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3996" h="242799">
                <a:moveTo>
                  <a:pt x="0" y="0"/>
                </a:moveTo>
                <a:lnTo>
                  <a:pt x="1213996" y="0"/>
                </a:lnTo>
                <a:lnTo>
                  <a:pt x="1213996" y="242799"/>
                </a:lnTo>
                <a:lnTo>
                  <a:pt x="0" y="242799"/>
                </a:lnTo>
                <a:lnTo>
                  <a:pt x="0" y="0"/>
                </a:lnTo>
                <a:close/>
              </a:path>
            </a:pathLst>
          </a:custGeom>
          <a:ln w="25400">
            <a:solidFill>
              <a:schemeClr val="accent1"/>
            </a:solid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7432" tIns="0" rIns="27432" bIns="11430" numCol="1" spcCol="1270" anchor="ctr" anchorCtr="0">
            <a:noAutofit/>
          </a:bodyPr>
          <a:lstStyle/>
          <a:p>
            <a:pPr lvl="0" algn="ctr" defTabSz="800100">
              <a:lnSpc>
                <a:spcPct val="90000"/>
              </a:lnSpc>
              <a:spcBef>
                <a:spcPct val="0"/>
              </a:spcBef>
              <a:spcAft>
                <a:spcPct val="35000"/>
              </a:spcAft>
            </a:pPr>
            <a:r>
              <a:rPr lang="en-US" sz="1600" kern="1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PyCharm</a:t>
            </a:r>
          </a:p>
        </p:txBody>
      </p:sp>
      <p:sp>
        <p:nvSpPr>
          <p:cNvPr id="48" name="Freeform 16" descr="IntelliJ.">
            <a:extLst>
              <a:ext uri="{FF2B5EF4-FFF2-40B4-BE49-F238E27FC236}">
                <a16:creationId xmlns:a16="http://schemas.microsoft.com/office/drawing/2014/main" id="{37515306-3415-4C28-9F47-EDF1E81E80D7}"/>
              </a:ext>
              <a:ext uri="{C183D7F6-B498-43B3-948B-1728B52AA6E4}">
                <adec:decorative xmlns:adec="http://schemas.microsoft.com/office/drawing/2017/decorative" val="0"/>
              </a:ext>
            </a:extLst>
          </p:cNvPr>
          <p:cNvSpPr/>
          <p:nvPr/>
        </p:nvSpPr>
        <p:spPr>
          <a:xfrm>
            <a:off x="6282240" y="2928221"/>
            <a:ext cx="1307592" cy="1200953"/>
          </a:xfrm>
          <a:custGeom>
            <a:avLst/>
            <a:gdLst>
              <a:gd name="connsiteX0" fmla="*/ 0 w 1213996"/>
              <a:gd name="connsiteY0" fmla="*/ 0 h 242799"/>
              <a:gd name="connsiteX1" fmla="*/ 1213996 w 1213996"/>
              <a:gd name="connsiteY1" fmla="*/ 0 h 242799"/>
              <a:gd name="connsiteX2" fmla="*/ 1213996 w 1213996"/>
              <a:gd name="connsiteY2" fmla="*/ 242799 h 242799"/>
              <a:gd name="connsiteX3" fmla="*/ 0 w 1213996"/>
              <a:gd name="connsiteY3" fmla="*/ 242799 h 242799"/>
              <a:gd name="connsiteX4" fmla="*/ 0 w 1213996"/>
              <a:gd name="connsiteY4" fmla="*/ 0 h 24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3996" h="242799">
                <a:moveTo>
                  <a:pt x="0" y="0"/>
                </a:moveTo>
                <a:lnTo>
                  <a:pt x="1213996" y="0"/>
                </a:lnTo>
                <a:lnTo>
                  <a:pt x="1213996" y="242799"/>
                </a:lnTo>
                <a:lnTo>
                  <a:pt x="0" y="242799"/>
                </a:lnTo>
                <a:lnTo>
                  <a:pt x="0" y="0"/>
                </a:lnTo>
                <a:close/>
              </a:path>
            </a:pathLst>
          </a:custGeom>
          <a:ln w="25400">
            <a:solidFill>
              <a:schemeClr val="accent1"/>
            </a:solid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7432" tIns="0" rIns="27432" bIns="11430" numCol="1" spcCol="1270" anchor="ctr" anchorCtr="0">
            <a:noAutofit/>
          </a:bodyPr>
          <a:lstStyle/>
          <a:p>
            <a:pPr lvl="0" algn="ctr" defTabSz="800100">
              <a:lnSpc>
                <a:spcPct val="90000"/>
              </a:lnSpc>
              <a:spcBef>
                <a:spcPct val="0"/>
              </a:spcBef>
              <a:spcAft>
                <a:spcPct val="35000"/>
              </a:spcAft>
            </a:pPr>
            <a:r>
              <a:rPr lang="en-US" sz="1600" kern="1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IntelliJ</a:t>
            </a:r>
          </a:p>
        </p:txBody>
      </p:sp>
      <p:sp>
        <p:nvSpPr>
          <p:cNvPr id="44" name="Freeform 5" descr="AWS Cloud9.">
            <a:extLst>
              <a:ext uri="{FF2B5EF4-FFF2-40B4-BE49-F238E27FC236}">
                <a16:creationId xmlns:a16="http://schemas.microsoft.com/office/drawing/2014/main" id="{6B361571-F820-4587-9BAE-594D71253978}"/>
              </a:ext>
              <a:ext uri="{C183D7F6-B498-43B3-948B-1728B52AA6E4}">
                <adec:decorative xmlns:adec="http://schemas.microsoft.com/office/drawing/2017/decorative" val="0"/>
              </a:ext>
            </a:extLst>
          </p:cNvPr>
          <p:cNvSpPr/>
          <p:nvPr/>
        </p:nvSpPr>
        <p:spPr>
          <a:xfrm>
            <a:off x="549120" y="4559398"/>
            <a:ext cx="1307592" cy="1200953"/>
          </a:xfrm>
          <a:custGeom>
            <a:avLst/>
            <a:gdLst>
              <a:gd name="connsiteX0" fmla="*/ 0 w 1213996"/>
              <a:gd name="connsiteY0" fmla="*/ 0 h 242799"/>
              <a:gd name="connsiteX1" fmla="*/ 1213996 w 1213996"/>
              <a:gd name="connsiteY1" fmla="*/ 0 h 242799"/>
              <a:gd name="connsiteX2" fmla="*/ 1213996 w 1213996"/>
              <a:gd name="connsiteY2" fmla="*/ 242799 h 242799"/>
              <a:gd name="connsiteX3" fmla="*/ 0 w 1213996"/>
              <a:gd name="connsiteY3" fmla="*/ 242799 h 242799"/>
              <a:gd name="connsiteX4" fmla="*/ 0 w 1213996"/>
              <a:gd name="connsiteY4" fmla="*/ 0 h 24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3996" h="242799">
                <a:moveTo>
                  <a:pt x="0" y="0"/>
                </a:moveTo>
                <a:lnTo>
                  <a:pt x="1213996" y="0"/>
                </a:lnTo>
                <a:lnTo>
                  <a:pt x="1213996" y="242799"/>
                </a:lnTo>
                <a:lnTo>
                  <a:pt x="0" y="242799"/>
                </a:lnTo>
                <a:lnTo>
                  <a:pt x="0" y="0"/>
                </a:lnTo>
                <a:close/>
              </a:path>
            </a:pathLst>
          </a:custGeom>
          <a:ln w="25400">
            <a:solidFill>
              <a:schemeClr val="accent1"/>
            </a:solid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7432" tIns="0" rIns="27432" bIns="11430" numCol="1" spcCol="1270" anchor="ctr" anchorCtr="0">
            <a:noAutofit/>
          </a:bodyPr>
          <a:lstStyle/>
          <a:p>
            <a:pPr lvl="0" algn="ctr" defTabSz="800100">
              <a:lnSpc>
                <a:spcPct val="90000"/>
              </a:lnSpc>
              <a:spcBef>
                <a:spcPct val="0"/>
              </a:spcBef>
              <a:spcAft>
                <a:spcPct val="35000"/>
              </a:spcAft>
            </a:pPr>
            <a:r>
              <a:rPr lang="en-US" sz="1600" kern="1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AWS </a:t>
            </a:r>
          </a:p>
          <a:p>
            <a:pPr lvl="0" algn="ctr" defTabSz="800100">
              <a:lnSpc>
                <a:spcPct val="90000"/>
              </a:lnSpc>
              <a:spcBef>
                <a:spcPct val="0"/>
              </a:spcBef>
              <a:spcAft>
                <a:spcPct val="35000"/>
              </a:spcAft>
            </a:pPr>
            <a:r>
              <a:rPr lang="en-US" sz="1600" kern="1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Cloud9</a:t>
            </a:r>
          </a:p>
        </p:txBody>
      </p:sp>
      <p:sp>
        <p:nvSpPr>
          <p:cNvPr id="41" name="Freeform 42" descr="Visual Studio Code.">
            <a:extLst>
              <a:ext uri="{FF2B5EF4-FFF2-40B4-BE49-F238E27FC236}">
                <a16:creationId xmlns:a16="http://schemas.microsoft.com/office/drawing/2014/main" id="{530E925B-9DE6-4BF2-B3E7-1CF32D84DCBF}"/>
              </a:ext>
              <a:ext uri="{C183D7F6-B498-43B3-948B-1728B52AA6E4}">
                <adec:decorative xmlns:adec="http://schemas.microsoft.com/office/drawing/2017/decorative" val="0"/>
              </a:ext>
            </a:extLst>
          </p:cNvPr>
          <p:cNvSpPr/>
          <p:nvPr/>
        </p:nvSpPr>
        <p:spPr>
          <a:xfrm>
            <a:off x="2437989" y="4559398"/>
            <a:ext cx="1307592" cy="1200953"/>
          </a:xfrm>
          <a:custGeom>
            <a:avLst/>
            <a:gdLst>
              <a:gd name="connsiteX0" fmla="*/ 0 w 1213996"/>
              <a:gd name="connsiteY0" fmla="*/ 0 h 242799"/>
              <a:gd name="connsiteX1" fmla="*/ 1213996 w 1213996"/>
              <a:gd name="connsiteY1" fmla="*/ 0 h 242799"/>
              <a:gd name="connsiteX2" fmla="*/ 1213996 w 1213996"/>
              <a:gd name="connsiteY2" fmla="*/ 242799 h 242799"/>
              <a:gd name="connsiteX3" fmla="*/ 0 w 1213996"/>
              <a:gd name="connsiteY3" fmla="*/ 242799 h 242799"/>
              <a:gd name="connsiteX4" fmla="*/ 0 w 1213996"/>
              <a:gd name="connsiteY4" fmla="*/ 0 h 24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3996" h="242799">
                <a:moveTo>
                  <a:pt x="0" y="0"/>
                </a:moveTo>
                <a:lnTo>
                  <a:pt x="1213996" y="0"/>
                </a:lnTo>
                <a:lnTo>
                  <a:pt x="1213996" y="242799"/>
                </a:lnTo>
                <a:lnTo>
                  <a:pt x="0" y="242799"/>
                </a:lnTo>
                <a:lnTo>
                  <a:pt x="0" y="0"/>
                </a:lnTo>
                <a:close/>
              </a:path>
            </a:pathLst>
          </a:custGeom>
          <a:ln w="25400">
            <a:solidFill>
              <a:schemeClr val="accent1"/>
            </a:solid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7432" tIns="0" rIns="27432" bIns="11430" numCol="1" spcCol="1270" anchor="ctr" anchorCtr="0">
            <a:noAutofit/>
          </a:bodyPr>
          <a:lstStyle/>
          <a:p>
            <a:pPr lvl="0" algn="ctr" defTabSz="800100">
              <a:lnSpc>
                <a:spcPct val="90000"/>
              </a:lnSpc>
              <a:spcBef>
                <a:spcPct val="0"/>
              </a:spcBef>
              <a:spcAft>
                <a:spcPct val="35000"/>
              </a:spcAft>
            </a:pPr>
            <a:r>
              <a:rPr lang="en-US" sz="1600" kern="1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Visual </a:t>
            </a:r>
          </a:p>
          <a:p>
            <a:pPr lvl="0" algn="ctr" defTabSz="800100">
              <a:lnSpc>
                <a:spcPct val="90000"/>
              </a:lnSpc>
              <a:spcBef>
                <a:spcPct val="0"/>
              </a:spcBef>
              <a:spcAft>
                <a:spcPct val="35000"/>
              </a:spcAft>
            </a:pPr>
            <a:r>
              <a:rPr lang="en-US" sz="1600" kern="1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Studio</a:t>
            </a: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a:t>
            </a:r>
            <a:r>
              <a:rPr lang="en-US" sz="1600" kern="1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Code</a:t>
            </a:r>
          </a:p>
        </p:txBody>
      </p:sp>
      <p:sp>
        <p:nvSpPr>
          <p:cNvPr id="45" name="Freeform 10" descr="Azure DevOps.">
            <a:extLst>
              <a:ext uri="{FF2B5EF4-FFF2-40B4-BE49-F238E27FC236}">
                <a16:creationId xmlns:a16="http://schemas.microsoft.com/office/drawing/2014/main" id="{AF7C8079-5A2C-4BF0-9A8C-D3928F607D23}"/>
              </a:ext>
              <a:ext uri="{C183D7F6-B498-43B3-948B-1728B52AA6E4}">
                <adec:decorative xmlns:adec="http://schemas.microsoft.com/office/drawing/2017/decorative" val="0"/>
              </a:ext>
            </a:extLst>
          </p:cNvPr>
          <p:cNvSpPr/>
          <p:nvPr/>
        </p:nvSpPr>
        <p:spPr>
          <a:xfrm>
            <a:off x="4372443" y="4559398"/>
            <a:ext cx="1307592" cy="1200953"/>
          </a:xfrm>
          <a:custGeom>
            <a:avLst/>
            <a:gdLst>
              <a:gd name="connsiteX0" fmla="*/ 0 w 1213996"/>
              <a:gd name="connsiteY0" fmla="*/ 0 h 242799"/>
              <a:gd name="connsiteX1" fmla="*/ 1213996 w 1213996"/>
              <a:gd name="connsiteY1" fmla="*/ 0 h 242799"/>
              <a:gd name="connsiteX2" fmla="*/ 1213996 w 1213996"/>
              <a:gd name="connsiteY2" fmla="*/ 242799 h 242799"/>
              <a:gd name="connsiteX3" fmla="*/ 0 w 1213996"/>
              <a:gd name="connsiteY3" fmla="*/ 242799 h 242799"/>
              <a:gd name="connsiteX4" fmla="*/ 0 w 1213996"/>
              <a:gd name="connsiteY4" fmla="*/ 0 h 24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3996" h="242799">
                <a:moveTo>
                  <a:pt x="0" y="0"/>
                </a:moveTo>
                <a:lnTo>
                  <a:pt x="1213996" y="0"/>
                </a:lnTo>
                <a:lnTo>
                  <a:pt x="1213996" y="242799"/>
                </a:lnTo>
                <a:lnTo>
                  <a:pt x="0" y="242799"/>
                </a:lnTo>
                <a:lnTo>
                  <a:pt x="0" y="0"/>
                </a:lnTo>
                <a:close/>
              </a:path>
            </a:pathLst>
          </a:custGeom>
          <a:ln w="25400">
            <a:solidFill>
              <a:schemeClr val="accent1"/>
            </a:solid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7432" tIns="0" rIns="27432" bIns="11430" numCol="1" spcCol="1270" anchor="ctr" anchorCtr="0">
            <a:noAutofit/>
          </a:bodyPr>
          <a:lstStyle/>
          <a:p>
            <a:pPr lvl="0" algn="ctr" defTabSz="800100">
              <a:lnSpc>
                <a:spcPct val="90000"/>
              </a:lnSpc>
              <a:spcBef>
                <a:spcPct val="0"/>
              </a:spcBef>
              <a:spcAft>
                <a:spcPct val="35000"/>
              </a:spcAft>
            </a:pPr>
            <a:r>
              <a:rPr lang="en-US" sz="1600" kern="1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Azure DevOps</a:t>
            </a:r>
          </a:p>
        </p:txBody>
      </p:sp>
      <p:sp>
        <p:nvSpPr>
          <p:cNvPr id="3" name="Rectangle 2">
            <a:extLst>
              <a:ext uri="{C183D7F6-B498-43B3-948B-1728B52AA6E4}">
                <adec:decorative xmlns:adec="http://schemas.microsoft.com/office/drawing/2017/decorative" val="1"/>
              </a:ext>
            </a:extLst>
          </p:cNvPr>
          <p:cNvSpPr/>
          <p:nvPr/>
        </p:nvSpPr>
        <p:spPr>
          <a:xfrm>
            <a:off x="6282240" y="4559398"/>
            <a:ext cx="5455126" cy="1200953"/>
          </a:xfrm>
          <a:prstGeom prst="rect">
            <a:avLst/>
          </a:prstGeom>
          <a:solidFill>
            <a:schemeClr val="accent3">
              <a:lumMod val="20000"/>
              <a:lumOff val="80000"/>
            </a:schemeClr>
          </a:solidFill>
          <a:ln w="25400">
            <a:solidFill>
              <a:schemeClr val="accent1">
                <a:hueOff val="0"/>
                <a:satOff val="0"/>
                <a:lumOff val="0"/>
              </a:schemeClr>
            </a:solidFill>
          </a:ln>
        </p:spPr>
        <p:txBody>
          <a:bodyPr wrap="square">
            <a:noAutofit/>
          </a:bodyPr>
          <a:lstStyle/>
          <a:p>
            <a:r>
              <a:rPr lang="en-US" sz="1600" dirty="0">
                <a:solidFill>
                  <a:schemeClr val="tx2"/>
                </a:solidFill>
              </a:rPr>
              <a:t>AWS Toolkits:</a:t>
            </a:r>
          </a:p>
          <a:p>
            <a:pPr marL="342900" indent="-342900">
              <a:buFont typeface="Arial" panose="020B0604020202020204" pitchFamily="34" charset="0"/>
              <a:buChar char="•"/>
            </a:pPr>
            <a:r>
              <a:rPr lang="en-US" sz="1600" dirty="0">
                <a:solidFill>
                  <a:schemeClr val="tx2"/>
                </a:solidFill>
              </a:rPr>
              <a:t>Available for multiple IDEs</a:t>
            </a:r>
          </a:p>
          <a:p>
            <a:pPr marL="342900" indent="-342900">
              <a:buFont typeface="Arial" panose="020B0604020202020204" pitchFamily="34" charset="0"/>
              <a:buChar char="•"/>
            </a:pPr>
            <a:r>
              <a:rPr lang="en-US" sz="1600" dirty="0">
                <a:solidFill>
                  <a:schemeClr val="tx2"/>
                </a:solidFill>
              </a:rPr>
              <a:t>Make it easier to create, debug, and deploy applications using AWS</a:t>
            </a:r>
          </a:p>
        </p:txBody>
      </p:sp>
    </p:spTree>
    <p:custDataLst>
      <p:tags r:id="rId1"/>
    </p:custDataLst>
    <p:extLst>
      <p:ext uri="{BB962C8B-B14F-4D97-AF65-F5344CB8AC3E}">
        <p14:creationId xmlns:p14="http://schemas.microsoft.com/office/powerpoint/2010/main" val="263355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20"/>
          </p:nvPr>
        </p:nvSpPr>
        <p:spPr/>
        <p:txBody>
          <a:bodyPr/>
          <a:lstStyle/>
          <a:p>
            <a:fld id="{989D9560-4C13-4692-9687-98ECDD2D9552}" type="slidenum">
              <a:rPr lang="en-US" smtClean="0"/>
              <a:t>32</a:t>
            </a:fld>
            <a:endParaRPr lang="en-US" dirty="0"/>
          </a:p>
        </p:txBody>
      </p:sp>
      <p:sp>
        <p:nvSpPr>
          <p:cNvPr id="2" name="Title 1"/>
          <p:cNvSpPr>
            <a:spLocks noGrp="1"/>
          </p:cNvSpPr>
          <p:nvPr>
            <p:ph type="title"/>
          </p:nvPr>
        </p:nvSpPr>
        <p:spPr/>
        <p:txBody>
          <a:bodyPr/>
          <a:lstStyle/>
          <a:p>
            <a:r>
              <a:rPr lang="en-US" dirty="0"/>
              <a:t>AWS Cloud9</a:t>
            </a:r>
          </a:p>
        </p:txBody>
      </p:sp>
      <p:pic>
        <p:nvPicPr>
          <p:cNvPr id="4" name="Graphic 55">
            <a:extLst>
              <a:ext uri="{FF2B5EF4-FFF2-40B4-BE49-F238E27FC236}">
                <a16:creationId xmlns:a16="http://schemas.microsoft.com/office/drawing/2014/main" id="{06DDFE3B-529E-1E45-83C5-B33FEEF99743}"/>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83159" y="1273084"/>
            <a:ext cx="1552084" cy="1552084"/>
          </a:xfrm>
          <a:prstGeom prst="rect">
            <a:avLst/>
          </a:prstGeom>
        </p:spPr>
      </p:pic>
      <p:sp>
        <p:nvSpPr>
          <p:cNvPr id="3" name="TextBox 2">
            <a:extLst>
              <a:ext uri="{FF2B5EF4-FFF2-40B4-BE49-F238E27FC236}">
                <a16:creationId xmlns:a16="http://schemas.microsoft.com/office/drawing/2014/main" id="{2F1B828E-B692-DD42-B361-AD3B4B4FA767}"/>
              </a:ext>
              <a:ext uri="{C183D7F6-B498-43B3-948B-1728B52AA6E4}">
                <adec:decorative xmlns:adec="http://schemas.microsoft.com/office/drawing/2017/decorative" val="1"/>
              </a:ext>
            </a:extLst>
          </p:cNvPr>
          <p:cNvSpPr txBox="1"/>
          <p:nvPr/>
        </p:nvSpPr>
        <p:spPr>
          <a:xfrm>
            <a:off x="3937032" y="1598305"/>
            <a:ext cx="6401397" cy="954107"/>
          </a:xfrm>
          <a:prstGeom prst="rect">
            <a:avLst/>
          </a:prstGeom>
          <a:noFill/>
        </p:spPr>
        <p:txBody>
          <a:bodyPr wrap="square" rtlCol="0">
            <a:spAutoFit/>
          </a:bodyPr>
          <a:lstStyle/>
          <a:p>
            <a:r>
              <a:rPr lang="en-US" sz="2800" dirty="0"/>
              <a:t>A cloud IDE for writing, running, and debugging code</a:t>
            </a:r>
          </a:p>
        </p:txBody>
      </p:sp>
      <p:grpSp>
        <p:nvGrpSpPr>
          <p:cNvPr id="6" name="Group 5" descr="Benefit 1.">
            <a:extLst>
              <a:ext uri="{FF2B5EF4-FFF2-40B4-BE49-F238E27FC236}">
                <a16:creationId xmlns:a16="http://schemas.microsoft.com/office/drawing/2014/main" id="{4E034894-D837-442E-8C82-3C62E3BD52AF}"/>
              </a:ext>
            </a:extLst>
          </p:cNvPr>
          <p:cNvGrpSpPr/>
          <p:nvPr/>
        </p:nvGrpSpPr>
        <p:grpSpPr>
          <a:xfrm>
            <a:off x="667424" y="3581361"/>
            <a:ext cx="3438032" cy="2989817"/>
            <a:chOff x="667424" y="3581361"/>
            <a:chExt cx="3438032" cy="2989817"/>
          </a:xfrm>
        </p:grpSpPr>
        <p:pic>
          <p:nvPicPr>
            <p:cNvPr id="13" name="Picture 12">
              <a:extLs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7424" y="3581361"/>
              <a:ext cx="3438032" cy="1614825"/>
            </a:xfrm>
            <a:prstGeom prst="rect">
              <a:avLst/>
            </a:prstGeom>
          </p:spPr>
        </p:pic>
        <p:sp>
          <p:nvSpPr>
            <p:cNvPr id="10" name="TextBox 9"/>
            <p:cNvSpPr txBox="1"/>
            <p:nvPr/>
          </p:nvSpPr>
          <p:spPr>
            <a:xfrm>
              <a:off x="845200" y="5555515"/>
              <a:ext cx="3036468" cy="1015663"/>
            </a:xfrm>
            <a:prstGeom prst="rect">
              <a:avLst/>
            </a:prstGeom>
            <a:noFill/>
          </p:spPr>
          <p:txBody>
            <a:bodyPr wrap="square" rtlCol="0">
              <a:spAutoFit/>
            </a:bodyPr>
            <a:lstStyle/>
            <a:p>
              <a:pPr algn="ctr"/>
              <a:r>
                <a:rPr lang="en-US" sz="2000" dirty="0">
                  <a:solidFill>
                    <a:srgbClr val="000000"/>
                  </a:solidFill>
                  <a:ea typeface="Amazon Ember Light" panose="020B0403020204020204" pitchFamily="34" charset="0"/>
                  <a:cs typeface="Amazon Ember Light" panose="020B0403020204020204" pitchFamily="34" charset="0"/>
                </a:rPr>
                <a:t>Start</a:t>
              </a:r>
              <a:r>
                <a:rPr lang="en-US" sz="2000" dirty="0">
                  <a:ea typeface="Amazon Ember Light" panose="020B0403020204020204" pitchFamily="34" charset="0"/>
                  <a:cs typeface="Amazon Ember Light" panose="020B0403020204020204" pitchFamily="34" charset="0"/>
                </a:rPr>
                <a:t> projects quickly and code with </a:t>
              </a:r>
              <a:r>
                <a:rPr lang="en-US" sz="2000" dirty="0">
                  <a:solidFill>
                    <a:srgbClr val="000000"/>
                  </a:solidFill>
                  <a:ea typeface="Amazon Ember Light" panose="020B0403020204020204" pitchFamily="34" charset="0"/>
                  <a:cs typeface="Amazon Ember Light" panose="020B0403020204020204" pitchFamily="34" charset="0"/>
                </a:rPr>
                <a:t>only</a:t>
              </a:r>
              <a:r>
                <a:rPr lang="en-US" sz="2000" dirty="0">
                  <a:ea typeface="Amazon Ember Light" panose="020B0403020204020204" pitchFamily="34" charset="0"/>
                  <a:cs typeface="Amazon Ember Light" panose="020B0403020204020204" pitchFamily="34" charset="0"/>
                </a:rPr>
                <a:t> a </a:t>
              </a:r>
              <a:r>
                <a:rPr lang="en-US" sz="2000" dirty="0">
                  <a:solidFill>
                    <a:srgbClr val="000000"/>
                  </a:solidFill>
                  <a:ea typeface="Amazon Ember Light" panose="020B0403020204020204" pitchFamily="34" charset="0"/>
                  <a:cs typeface="Amazon Ember Light" panose="020B0403020204020204" pitchFamily="34" charset="0"/>
                </a:rPr>
                <a:t>browser.</a:t>
              </a:r>
            </a:p>
          </p:txBody>
        </p:sp>
      </p:grpSp>
      <p:grpSp>
        <p:nvGrpSpPr>
          <p:cNvPr id="5" name="Group 4" descr="Benefit 2.">
            <a:extLst>
              <a:ext uri="{FF2B5EF4-FFF2-40B4-BE49-F238E27FC236}">
                <a16:creationId xmlns:a16="http://schemas.microsoft.com/office/drawing/2014/main" id="{89218DEE-9D45-43FA-B70C-887D1FBC18A6}"/>
              </a:ext>
            </a:extLst>
          </p:cNvPr>
          <p:cNvGrpSpPr/>
          <p:nvPr/>
        </p:nvGrpSpPr>
        <p:grpSpPr>
          <a:xfrm>
            <a:off x="4579115" y="3031376"/>
            <a:ext cx="3672193" cy="2924249"/>
            <a:chOff x="4579115" y="3031376"/>
            <a:chExt cx="3672193" cy="2924249"/>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60556" y="3031376"/>
              <a:ext cx="3490752" cy="2607417"/>
            </a:xfrm>
            <a:prstGeom prst="rect">
              <a:avLst/>
            </a:prstGeom>
          </p:spPr>
        </p:pic>
        <p:sp>
          <p:nvSpPr>
            <p:cNvPr id="12" name="TextBox 11"/>
            <p:cNvSpPr txBox="1"/>
            <p:nvPr/>
          </p:nvSpPr>
          <p:spPr>
            <a:xfrm>
              <a:off x="4579115" y="5555515"/>
              <a:ext cx="3308919" cy="400110"/>
            </a:xfrm>
            <a:prstGeom prst="rect">
              <a:avLst/>
            </a:prstGeom>
            <a:noFill/>
          </p:spPr>
          <p:txBody>
            <a:bodyPr wrap="none" rtlCol="0">
              <a:spAutoFit/>
            </a:bodyPr>
            <a:lstStyle/>
            <a:p>
              <a:pPr algn="ctr"/>
              <a:r>
                <a:rPr lang="en-US" sz="2000" dirty="0">
                  <a:ea typeface="Amazon Ember Light" panose="020B0403020204020204" pitchFamily="34" charset="0"/>
                  <a:cs typeface="Amazon Ember Light" panose="020B0403020204020204" pitchFamily="34" charset="0"/>
                </a:rPr>
                <a:t>Code together in real time.</a:t>
              </a:r>
            </a:p>
          </p:txBody>
        </p:sp>
      </p:grpSp>
      <p:grpSp>
        <p:nvGrpSpPr>
          <p:cNvPr id="7" name="Group 6" descr="Benefit 3.">
            <a:extLst>
              <a:ext uri="{FF2B5EF4-FFF2-40B4-BE49-F238E27FC236}">
                <a16:creationId xmlns:a16="http://schemas.microsoft.com/office/drawing/2014/main" id="{8670F8A7-71AC-4A80-B96A-11D2DE0604B9}"/>
              </a:ext>
            </a:extLst>
          </p:cNvPr>
          <p:cNvGrpSpPr/>
          <p:nvPr/>
        </p:nvGrpSpPr>
        <p:grpSpPr>
          <a:xfrm>
            <a:off x="8319857" y="3555356"/>
            <a:ext cx="3528810" cy="2708045"/>
            <a:chOff x="8319857" y="3555356"/>
            <a:chExt cx="3528810" cy="2708045"/>
          </a:xfrm>
        </p:grpSpPr>
        <p:pic>
          <p:nvPicPr>
            <p:cNvPr id="14" name="Picture 13">
              <a:extLs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19857" y="3555356"/>
              <a:ext cx="3528810" cy="1695150"/>
            </a:xfrm>
            <a:prstGeom prst="rect">
              <a:avLst/>
            </a:prstGeom>
          </p:spPr>
        </p:pic>
        <p:sp>
          <p:nvSpPr>
            <p:cNvPr id="11" name="TextBox 10"/>
            <p:cNvSpPr txBox="1"/>
            <p:nvPr/>
          </p:nvSpPr>
          <p:spPr>
            <a:xfrm>
              <a:off x="8584299" y="5555515"/>
              <a:ext cx="2953914" cy="707886"/>
            </a:xfrm>
            <a:prstGeom prst="rect">
              <a:avLst/>
            </a:prstGeom>
            <a:noFill/>
          </p:spPr>
          <p:txBody>
            <a:bodyPr wrap="square" rtlCol="0">
              <a:spAutoFit/>
            </a:bodyPr>
            <a:lstStyle/>
            <a:p>
              <a:pPr algn="ctr"/>
              <a:r>
                <a:rPr lang="en-US" sz="2000" dirty="0">
                  <a:ea typeface="Amazon Ember Light" panose="020B0403020204020204" pitchFamily="34" charset="0"/>
                  <a:cs typeface="Amazon Ember Light" panose="020B0403020204020204" pitchFamily="34" charset="0"/>
                </a:rPr>
                <a:t>Build serverless </a:t>
              </a:r>
              <a:r>
                <a:rPr lang="en-US" sz="2000" dirty="0">
                  <a:solidFill>
                    <a:srgbClr val="000000"/>
                  </a:solidFill>
                  <a:ea typeface="Amazon Ember Light" panose="020B0403020204020204" pitchFamily="34" charset="0"/>
                  <a:cs typeface="Amazon Ember Light" panose="020B0403020204020204" pitchFamily="34" charset="0"/>
                </a:rPr>
                <a:t>applications</a:t>
              </a:r>
              <a:r>
                <a:rPr lang="en-US" sz="2000" dirty="0">
                  <a:ea typeface="Amazon Ember Light" panose="020B0403020204020204" pitchFamily="34" charset="0"/>
                  <a:cs typeface="Amazon Ember Light" panose="020B0403020204020204" pitchFamily="34" charset="0"/>
                </a:rPr>
                <a:t> with </a:t>
              </a:r>
              <a:r>
                <a:rPr lang="en-US" sz="2000" dirty="0">
                  <a:solidFill>
                    <a:srgbClr val="000000"/>
                  </a:solidFill>
                  <a:ea typeface="Amazon Ember Light" panose="020B0403020204020204" pitchFamily="34" charset="0"/>
                  <a:cs typeface="Amazon Ember Light" panose="020B0403020204020204" pitchFamily="34" charset="0"/>
                </a:rPr>
                <a:t>ease.</a:t>
              </a:r>
            </a:p>
          </p:txBody>
        </p:sp>
      </p:grpSp>
    </p:spTree>
    <p:custDataLst>
      <p:tags r:id="rId1"/>
    </p:custDataLst>
    <p:extLst>
      <p:ext uri="{BB962C8B-B14F-4D97-AF65-F5344CB8AC3E}">
        <p14:creationId xmlns:p14="http://schemas.microsoft.com/office/powerpoint/2010/main" val="48512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6" name="Text Placeholder 5">
            <a:extLst>
              <a:ext uri="{FF2B5EF4-FFF2-40B4-BE49-F238E27FC236}">
                <a16:creationId xmlns:a16="http://schemas.microsoft.com/office/drawing/2014/main" id="{28AD9107-DED3-461A-8562-B9E300DCC5B2}"/>
              </a:ext>
            </a:extLst>
          </p:cNvPr>
          <p:cNvSpPr>
            <a:spLocks noGrp="1"/>
          </p:cNvSpPr>
          <p:nvPr>
            <p:ph type="subTitle" idx="1"/>
          </p:nvPr>
        </p:nvSpPr>
        <p:spPr/>
        <p:txBody>
          <a:bodyPr>
            <a:noAutofit/>
          </a:bodyPr>
          <a:lstStyle/>
          <a:p>
            <a:r>
              <a:rPr lang="en-US" dirty="0"/>
              <a:t>Module 3: Getting Started with Development on AWS</a:t>
            </a:r>
          </a:p>
        </p:txBody>
      </p:sp>
    </p:spTree>
    <p:custDataLst>
      <p:tags r:id="rId1"/>
    </p:custDataLst>
    <p:extLst>
      <p:ext uri="{BB962C8B-B14F-4D97-AF65-F5344CB8AC3E}">
        <p14:creationId xmlns:p14="http://schemas.microsoft.com/office/powerpoint/2010/main" val="1796561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34</a:t>
            </a:fld>
            <a:endParaRPr lang="en-US" dirty="0"/>
          </a:p>
        </p:txBody>
      </p:sp>
      <p:sp>
        <p:nvSpPr>
          <p:cNvPr id="2" name="Title 1"/>
          <p:cNvSpPr>
            <a:spLocks noGrp="1"/>
          </p:cNvSpPr>
          <p:nvPr>
            <p:ph type="title"/>
          </p:nvPr>
        </p:nvSpPr>
        <p:spPr/>
        <p:txBody>
          <a:bodyPr vert="horz" lIns="91440" tIns="45720" rIns="91440" bIns="45720" rtlCol="0" anchor="ctr">
            <a:noAutofit/>
          </a:bodyPr>
          <a:lstStyle/>
          <a:p>
            <a:r>
              <a:rPr lang="en-US" sz="3200" dirty="0">
                <a:latin typeface="+mj-lt"/>
                <a:ea typeface="Amazon Ember Light" panose="020B0403020204020204" pitchFamily="34" charset="0"/>
                <a:cs typeface="Amazon Ember Light" panose="020B0403020204020204" pitchFamily="34" charset="0"/>
              </a:rPr>
              <a:t>Product demonstration: AWS Cloud9 and AWS CLI</a:t>
            </a:r>
          </a:p>
        </p:txBody>
      </p:sp>
      <p:sp>
        <p:nvSpPr>
          <p:cNvPr id="9" name="Content Placeholder 8"/>
          <p:cNvSpPr>
            <a:spLocks noGrp="1"/>
          </p:cNvSpPr>
          <p:nvPr>
            <p:ph idx="4294967295"/>
          </p:nvPr>
        </p:nvSpPr>
        <p:spPr>
          <a:xfrm>
            <a:off x="6268213" y="1708150"/>
            <a:ext cx="5923787" cy="4648200"/>
          </a:xfrm>
        </p:spPr>
        <p:txBody>
          <a:bodyPr/>
          <a:lstStyle/>
          <a:p>
            <a:r>
              <a:rPr lang="en-US" dirty="0"/>
              <a:t>Overview of the AWS Cloud9 UI </a:t>
            </a:r>
          </a:p>
          <a:p>
            <a:r>
              <a:rPr lang="en-US" dirty="0"/>
              <a:t>Working with AWS services from the command line interface</a:t>
            </a:r>
          </a:p>
          <a:p>
            <a:endParaRPr lang="en-US" dirty="0"/>
          </a:p>
        </p:txBody>
      </p:sp>
      <p:pic>
        <p:nvPicPr>
          <p:cNvPr id="11" name="Picture 10">
            <a:extLst>
              <a:ext uri="{C183D7F6-B498-43B3-948B-1728B52AA6E4}">
                <adec:decorative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43" t="11148" r="945" b="13034"/>
          <a:stretch/>
        </p:blipFill>
        <p:spPr>
          <a:xfrm>
            <a:off x="252249" y="1524228"/>
            <a:ext cx="5671540" cy="4512703"/>
          </a:xfrm>
          <a:prstGeom prst="rect">
            <a:avLst/>
          </a:prstGeom>
        </p:spPr>
      </p:pic>
      <p:pic>
        <p:nvPicPr>
          <p:cNvPr id="5122" name="Picture 2">
            <a:extLs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311" y="2033848"/>
            <a:ext cx="5055995" cy="284295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713644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 knowledge</a:t>
            </a:r>
          </a:p>
        </p:txBody>
      </p:sp>
      <p:sp>
        <p:nvSpPr>
          <p:cNvPr id="6" name="Text Placeholder 5">
            <a:extLst>
              <a:ext uri="{FF2B5EF4-FFF2-40B4-BE49-F238E27FC236}">
                <a16:creationId xmlns:a16="http://schemas.microsoft.com/office/drawing/2014/main" id="{516C4706-B1BC-4959-8E1B-4EBFEC147BC2}"/>
              </a:ext>
            </a:extLst>
          </p:cNvPr>
          <p:cNvSpPr>
            <a:spLocks noGrp="1"/>
          </p:cNvSpPr>
          <p:nvPr>
            <p:ph type="subTitle" idx="1"/>
          </p:nvPr>
        </p:nvSpPr>
        <p:spPr/>
        <p:txBody>
          <a:bodyPr>
            <a:noAutofit/>
          </a:bodyPr>
          <a:lstStyle/>
          <a:p>
            <a:r>
              <a:rPr lang="en-US" dirty="0"/>
              <a:t>Module 3: Getting Started with Development on AWS</a:t>
            </a:r>
          </a:p>
        </p:txBody>
      </p:sp>
    </p:spTree>
    <p:custDataLst>
      <p:tags r:id="rId1"/>
    </p:custDataLst>
    <p:extLst>
      <p:ext uri="{BB962C8B-B14F-4D97-AF65-F5344CB8AC3E}">
        <p14:creationId xmlns:p14="http://schemas.microsoft.com/office/powerpoint/2010/main" val="3506890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36</a:t>
            </a:fld>
            <a:endParaRPr lang="en-US" dirty="0"/>
          </a:p>
        </p:txBody>
      </p:sp>
      <p:sp>
        <p:nvSpPr>
          <p:cNvPr id="5" name="Title 4"/>
          <p:cNvSpPr>
            <a:spLocks noGrp="1"/>
          </p:cNvSpPr>
          <p:nvPr>
            <p:ph type="title"/>
          </p:nvPr>
        </p:nvSpPr>
        <p:spPr/>
        <p:txBody>
          <a:bodyPr/>
          <a:lstStyle/>
          <a:p>
            <a:r>
              <a:rPr lang="en-US" dirty="0"/>
              <a:t>Knowledge check</a:t>
            </a:r>
          </a:p>
        </p:txBody>
      </p:sp>
      <p:sp>
        <p:nvSpPr>
          <p:cNvPr id="19" name="TextBox 18"/>
          <p:cNvSpPr txBox="1"/>
          <p:nvPr/>
        </p:nvSpPr>
        <p:spPr>
          <a:xfrm>
            <a:off x="10672625" y="1753082"/>
            <a:ext cx="1382741" cy="830997"/>
          </a:xfrm>
          <a:prstGeom prst="rect">
            <a:avLst/>
          </a:prstGeom>
          <a:noFill/>
        </p:spPr>
        <p:txBody>
          <a:bodyPr wrap="square" rtlCol="0">
            <a:spAutoFit/>
          </a:bodyPr>
          <a:lstStyle/>
          <a:p>
            <a:r>
              <a:rPr lang="en-US" sz="2400" dirty="0">
                <a:solidFill>
                  <a:srgbClr val="0C9B2E"/>
                </a:solidFill>
                <a:latin typeface="Amazon Ember Light" charset="0"/>
                <a:ea typeface="Amazon Ember Light" charset="0"/>
                <a:cs typeface="Amazon Ember Light" charset="0"/>
                <a:sym typeface="Wingdings"/>
              </a:rPr>
              <a:t></a:t>
            </a:r>
            <a:r>
              <a:rPr lang="en-US" sz="2400" dirty="0">
                <a:latin typeface="Amazon Ember Light" charset="0"/>
                <a:ea typeface="Amazon Ember Light" charset="0"/>
                <a:cs typeface="Amazon Ember Light" charset="0"/>
                <a:sym typeface="Wingdings"/>
              </a:rPr>
              <a:t> </a:t>
            </a:r>
            <a:r>
              <a:rPr lang="en-US" sz="2400" dirty="0">
                <a:latin typeface="Amazon Ember Light" charset="0"/>
                <a:ea typeface="Amazon Ember Light" charset="0"/>
                <a:cs typeface="Amazon Ember Light" charset="0"/>
              </a:rPr>
              <a:t>True</a:t>
            </a:r>
          </a:p>
          <a:p>
            <a:r>
              <a:rPr lang="en-US" sz="2400" dirty="0">
                <a:solidFill>
                  <a:srgbClr val="FF0000"/>
                </a:solidFill>
                <a:latin typeface="Amazon Ember Light" charset="0"/>
                <a:ea typeface="Amazon Ember Light" charset="0"/>
                <a:cs typeface="Amazon Ember Light" charset="0"/>
                <a:sym typeface="Wingdings"/>
              </a:rPr>
              <a:t></a:t>
            </a:r>
            <a:r>
              <a:rPr lang="en-US" sz="2400" dirty="0">
                <a:latin typeface="Amazon Ember Light" charset="0"/>
                <a:ea typeface="Amazon Ember Light" charset="0"/>
                <a:cs typeface="Amazon Ember Light" charset="0"/>
                <a:sym typeface="Wingdings"/>
              </a:rPr>
              <a:t> </a:t>
            </a:r>
            <a:r>
              <a:rPr lang="en-US" sz="2400" dirty="0">
                <a:latin typeface="Amazon Ember Light" charset="0"/>
                <a:ea typeface="Amazon Ember Light" charset="0"/>
                <a:cs typeface="Amazon Ember Light" charset="0"/>
              </a:rPr>
              <a:t>False</a:t>
            </a:r>
          </a:p>
        </p:txBody>
      </p:sp>
      <p:sp>
        <p:nvSpPr>
          <p:cNvPr id="20" name="TextBox 19">
            <a:extLst>
              <a:ext uri="{FF2B5EF4-FFF2-40B4-BE49-F238E27FC236}">
                <a16:creationId xmlns:a16="http://schemas.microsoft.com/office/drawing/2014/main" id="{740E6E3E-6701-420A-810E-5EB5CBDE1A98}"/>
              </a:ext>
            </a:extLst>
          </p:cNvPr>
          <p:cNvSpPr txBox="1"/>
          <p:nvPr/>
        </p:nvSpPr>
        <p:spPr>
          <a:xfrm>
            <a:off x="286945" y="1824241"/>
            <a:ext cx="351323" cy="400110"/>
          </a:xfrm>
          <a:prstGeom prst="rect">
            <a:avLst/>
          </a:prstGeom>
          <a:solidFill>
            <a:schemeClr val="accent1"/>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1</a:t>
            </a:r>
          </a:p>
        </p:txBody>
      </p:sp>
      <p:sp>
        <p:nvSpPr>
          <p:cNvPr id="11" name="Freeform 10"/>
          <p:cNvSpPr/>
          <p:nvPr/>
        </p:nvSpPr>
        <p:spPr>
          <a:xfrm>
            <a:off x="286944" y="1823002"/>
            <a:ext cx="3200400" cy="2111904"/>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274320" rIns="66040" bIns="66040" numCol="1" spcCol="1270" anchor="t" anchorCtr="0">
            <a:noAutofit/>
          </a:bodyPr>
          <a:lstStyle/>
          <a:p>
            <a:pPr defTabSz="770447">
              <a:lnSpc>
                <a:spcPts val="2667"/>
              </a:lnSpc>
              <a:spcBef>
                <a:spcPct val="0"/>
              </a:spcBef>
              <a:spcAft>
                <a:spcPct val="35000"/>
              </a:spcAft>
            </a:pPr>
            <a:r>
              <a:rPr lang="en-US" sz="1600" dirty="0">
                <a:solidFill>
                  <a:schemeClr val="tx2"/>
                </a:solidFill>
                <a:ea typeface="Amazon Ember Light" panose="020B0403020204020204" pitchFamily="34" charset="0"/>
                <a:cs typeface="Amazon Ember Light" panose="020B0403020204020204" pitchFamily="34" charset="0"/>
              </a:rPr>
              <a:t>		</a:t>
            </a:r>
          </a:p>
          <a:p>
            <a:pPr defTabSz="770447">
              <a:lnSpc>
                <a:spcPts val="2667"/>
              </a:lnSpc>
              <a:spcBef>
                <a:spcPct val="0"/>
              </a:spcBef>
              <a:spcAft>
                <a:spcPct val="35000"/>
              </a:spcAft>
            </a:pPr>
            <a:r>
              <a:rPr lang="en-US" sz="1600" dirty="0">
                <a:solidFill>
                  <a:schemeClr val="tx2"/>
                </a:solidFill>
                <a:ea typeface="Amazon Ember Light" panose="020B0403020204020204" pitchFamily="34" charset="0"/>
                <a:cs typeface="Amazon Ember Light" panose="020B0403020204020204" pitchFamily="34" charset="0"/>
              </a:rPr>
              <a:t>The service client APIs provide a higher-level abstraction than the low-level calls made by resource APIs.</a:t>
            </a:r>
          </a:p>
        </p:txBody>
      </p:sp>
      <p:sp>
        <p:nvSpPr>
          <p:cNvPr id="15" name="TextBox 14"/>
          <p:cNvSpPr txBox="1"/>
          <p:nvPr/>
        </p:nvSpPr>
        <p:spPr>
          <a:xfrm>
            <a:off x="2936693" y="1751338"/>
            <a:ext cx="611065" cy="666786"/>
          </a:xfrm>
          <a:prstGeom prst="rect">
            <a:avLst/>
          </a:prstGeom>
          <a:noFill/>
        </p:spPr>
        <p:txBody>
          <a:bodyPr wrap="none" rtlCol="0">
            <a:spAutoFit/>
          </a:bodyPr>
          <a:lstStyle/>
          <a:p>
            <a:r>
              <a:rPr lang="en-US"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2" name="TextBox 21">
            <a:extLst>
              <a:ext uri="{FF2B5EF4-FFF2-40B4-BE49-F238E27FC236}">
                <a16:creationId xmlns:a16="http://schemas.microsoft.com/office/drawing/2014/main" id="{6A34372C-9FE6-4239-9BAF-BD140F3224A2}"/>
              </a:ext>
            </a:extLst>
          </p:cNvPr>
          <p:cNvSpPr txBox="1"/>
          <p:nvPr/>
        </p:nvSpPr>
        <p:spPr>
          <a:xfrm>
            <a:off x="3836749" y="1824241"/>
            <a:ext cx="351323" cy="400110"/>
          </a:xfrm>
          <a:prstGeom prst="rect">
            <a:avLst/>
          </a:prstGeom>
          <a:solidFill>
            <a:schemeClr val="accent1"/>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2</a:t>
            </a:r>
          </a:p>
        </p:txBody>
      </p:sp>
      <p:sp>
        <p:nvSpPr>
          <p:cNvPr id="7" name="Freeform 6"/>
          <p:cNvSpPr/>
          <p:nvPr/>
        </p:nvSpPr>
        <p:spPr>
          <a:xfrm>
            <a:off x="3830550" y="1823002"/>
            <a:ext cx="3200400" cy="2111904"/>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274320" rIns="66040" bIns="66040" numCol="1" spcCol="1270" anchor="t" anchorCtr="0">
            <a:noAutofit/>
          </a:bodyPr>
          <a:lstStyle/>
          <a:p>
            <a:pPr algn="ctr" defTabSz="770447">
              <a:lnSpc>
                <a:spcPts val="2667"/>
              </a:lnSpc>
              <a:spcBef>
                <a:spcPct val="0"/>
              </a:spcBef>
              <a:spcAft>
                <a:spcPct val="35000"/>
              </a:spcAft>
            </a:pPr>
            <a:endParaRPr lang="en-US" sz="1600" dirty="0">
              <a:ea typeface="Amazon Ember Light" panose="020B0403020204020204" pitchFamily="34" charset="0"/>
              <a:cs typeface="Amazon Ember Light" panose="020B0403020204020204" pitchFamily="34" charset="0"/>
            </a:endParaRPr>
          </a:p>
          <a:p>
            <a:pPr defTabSz="770447">
              <a:lnSpc>
                <a:spcPts val="2667"/>
              </a:lnSpc>
              <a:spcBef>
                <a:spcPct val="0"/>
              </a:spcBef>
              <a:spcAft>
                <a:spcPct val="35000"/>
              </a:spcAft>
            </a:pPr>
            <a:r>
              <a:rPr lang="en-US" sz="1600" dirty="0">
                <a:ea typeface="Amazon Ember Light" panose="020B0403020204020204" pitchFamily="34" charset="0"/>
                <a:cs typeface="Amazon Ember Light" panose="020B0403020204020204" pitchFamily="34" charset="0"/>
              </a:rPr>
              <a:t>You can use Amazon CloudWatch to monitor CPU, disk I/O, and network throughput.</a:t>
            </a:r>
          </a:p>
        </p:txBody>
      </p:sp>
      <p:sp>
        <p:nvSpPr>
          <p:cNvPr id="18" name="TextBox 17"/>
          <p:cNvSpPr txBox="1"/>
          <p:nvPr/>
        </p:nvSpPr>
        <p:spPr>
          <a:xfrm>
            <a:off x="6502572" y="1783562"/>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3" name="TextBox 22">
            <a:extLst>
              <a:ext uri="{FF2B5EF4-FFF2-40B4-BE49-F238E27FC236}">
                <a16:creationId xmlns:a16="http://schemas.microsoft.com/office/drawing/2014/main" id="{32F91CAA-7CB6-4D2F-B14A-5860CD746A72}"/>
              </a:ext>
            </a:extLst>
          </p:cNvPr>
          <p:cNvSpPr txBox="1"/>
          <p:nvPr/>
        </p:nvSpPr>
        <p:spPr>
          <a:xfrm>
            <a:off x="7374157" y="1824241"/>
            <a:ext cx="351323" cy="400110"/>
          </a:xfrm>
          <a:prstGeom prst="rect">
            <a:avLst/>
          </a:prstGeom>
          <a:solidFill>
            <a:schemeClr val="accent1"/>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3</a:t>
            </a:r>
          </a:p>
        </p:txBody>
      </p:sp>
      <p:sp>
        <p:nvSpPr>
          <p:cNvPr id="8" name="Freeform 7"/>
          <p:cNvSpPr/>
          <p:nvPr/>
        </p:nvSpPr>
        <p:spPr>
          <a:xfrm>
            <a:off x="7374156" y="1823002"/>
            <a:ext cx="3200400" cy="2111904"/>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274320" rIns="66040" bIns="66040" numCol="1" spcCol="1270" anchor="t" anchorCtr="0">
            <a:noAutofit/>
          </a:bodyPr>
          <a:lstStyle/>
          <a:p>
            <a:pPr algn="ctr" defTabSz="770447">
              <a:lnSpc>
                <a:spcPts val="2667"/>
              </a:lnSpc>
              <a:spcBef>
                <a:spcPct val="0"/>
              </a:spcBef>
              <a:spcAft>
                <a:spcPct val="35000"/>
              </a:spcAft>
            </a:pPr>
            <a:endParaRPr lang="en-US" sz="1600" dirty="0">
              <a:solidFill>
                <a:schemeClr val="tx2"/>
              </a:solidFill>
              <a:ea typeface="Amazon Ember Light" panose="020B0403020204020204" pitchFamily="34" charset="0"/>
              <a:cs typeface="Amazon Ember Light" panose="020B0403020204020204" pitchFamily="34" charset="0"/>
            </a:endParaRPr>
          </a:p>
          <a:p>
            <a:pPr defTabSz="770447">
              <a:lnSpc>
                <a:spcPts val="2667"/>
              </a:lnSpc>
              <a:spcBef>
                <a:spcPct val="0"/>
              </a:spcBef>
              <a:spcAft>
                <a:spcPct val="35000"/>
              </a:spcAft>
            </a:pPr>
            <a:r>
              <a:rPr lang="en-US" sz="1600" dirty="0">
                <a:solidFill>
                  <a:schemeClr val="tx2"/>
                </a:solidFill>
                <a:ea typeface="Amazon Ember Light" panose="020B0403020204020204" pitchFamily="34" charset="0"/>
                <a:cs typeface="Amazon Ember Light" panose="020B0403020204020204" pitchFamily="34" charset="0"/>
              </a:rPr>
              <a:t>Each AWS SDK implements automatic retry logic.</a:t>
            </a:r>
          </a:p>
        </p:txBody>
      </p:sp>
      <p:sp>
        <p:nvSpPr>
          <p:cNvPr id="16" name="TextBox 15"/>
          <p:cNvSpPr txBox="1"/>
          <p:nvPr/>
        </p:nvSpPr>
        <p:spPr>
          <a:xfrm>
            <a:off x="10010760" y="1748484"/>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4" name="TextBox 23">
            <a:extLst>
              <a:ext uri="{FF2B5EF4-FFF2-40B4-BE49-F238E27FC236}">
                <a16:creationId xmlns:a16="http://schemas.microsoft.com/office/drawing/2014/main" id="{7C410870-86DA-488C-9F8A-E3BD67024562}"/>
              </a:ext>
            </a:extLst>
          </p:cNvPr>
          <p:cNvSpPr txBox="1"/>
          <p:nvPr/>
        </p:nvSpPr>
        <p:spPr>
          <a:xfrm>
            <a:off x="287982" y="4084610"/>
            <a:ext cx="351323" cy="400110"/>
          </a:xfrm>
          <a:prstGeom prst="rect">
            <a:avLst/>
          </a:prstGeom>
          <a:solidFill>
            <a:schemeClr val="accent1"/>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4</a:t>
            </a:r>
          </a:p>
        </p:txBody>
      </p:sp>
      <p:sp>
        <p:nvSpPr>
          <p:cNvPr id="9" name="Freeform 8"/>
          <p:cNvSpPr/>
          <p:nvPr/>
        </p:nvSpPr>
        <p:spPr>
          <a:xfrm>
            <a:off x="286944" y="4084610"/>
            <a:ext cx="3200400" cy="2111904"/>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274320" rIns="66040" bIns="66040" numCol="1" spcCol="1270" anchor="t" anchorCtr="0">
            <a:noAutofit/>
          </a:bodyPr>
          <a:lstStyle/>
          <a:p>
            <a:pPr algn="ctr" defTabSz="770447">
              <a:lnSpc>
                <a:spcPts val="2667"/>
              </a:lnSpc>
              <a:spcBef>
                <a:spcPct val="0"/>
              </a:spcBef>
              <a:spcAft>
                <a:spcPct val="35000"/>
              </a:spcAft>
            </a:pPr>
            <a:endParaRPr lang="en-US" sz="1600" dirty="0">
              <a:solidFill>
                <a:schemeClr val="tx2"/>
              </a:solidFill>
              <a:ea typeface="Amazon Ember Light" panose="020B0403020204020204" pitchFamily="34" charset="0"/>
              <a:cs typeface="Amazon Ember Light" panose="020B0403020204020204" pitchFamily="34" charset="0"/>
            </a:endParaRPr>
          </a:p>
          <a:p>
            <a:pPr defTabSz="770447">
              <a:lnSpc>
                <a:spcPts val="2667"/>
              </a:lnSpc>
              <a:spcBef>
                <a:spcPct val="0"/>
              </a:spcBef>
              <a:spcAft>
                <a:spcPct val="35000"/>
              </a:spcAft>
            </a:pPr>
            <a:r>
              <a:rPr lang="en-US" sz="1600" dirty="0">
                <a:solidFill>
                  <a:schemeClr val="tx2"/>
                </a:solidFill>
                <a:ea typeface="Amazon Ember Light" panose="020B0403020204020204" pitchFamily="34" charset="0"/>
                <a:cs typeface="Amazon Ember Light" panose="020B0403020204020204" pitchFamily="34" charset="0"/>
              </a:rPr>
              <a:t>A 500-series error code indicates that the server cannot process the request sent by the client due to invalid syntax.</a:t>
            </a:r>
          </a:p>
        </p:txBody>
      </p:sp>
      <p:sp>
        <p:nvSpPr>
          <p:cNvPr id="17" name="TextBox 16"/>
          <p:cNvSpPr txBox="1"/>
          <p:nvPr/>
        </p:nvSpPr>
        <p:spPr>
          <a:xfrm>
            <a:off x="2951137" y="4017195"/>
            <a:ext cx="611065" cy="666786"/>
          </a:xfrm>
          <a:prstGeom prst="rect">
            <a:avLst/>
          </a:prstGeom>
          <a:noFill/>
        </p:spPr>
        <p:txBody>
          <a:bodyPr wrap="none" rtlCol="0">
            <a:spAutoFit/>
          </a:bodyPr>
          <a:lstStyle/>
          <a:p>
            <a:r>
              <a:rPr lang="en-US"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5" name="TextBox 24">
            <a:extLst>
              <a:ext uri="{FF2B5EF4-FFF2-40B4-BE49-F238E27FC236}">
                <a16:creationId xmlns:a16="http://schemas.microsoft.com/office/drawing/2014/main" id="{820E03F0-067C-43B9-846F-5DA1269AF21B}"/>
              </a:ext>
            </a:extLst>
          </p:cNvPr>
          <p:cNvSpPr txBox="1"/>
          <p:nvPr/>
        </p:nvSpPr>
        <p:spPr>
          <a:xfrm>
            <a:off x="3823320" y="4084610"/>
            <a:ext cx="351323" cy="400110"/>
          </a:xfrm>
          <a:prstGeom prst="rect">
            <a:avLst/>
          </a:prstGeom>
          <a:solidFill>
            <a:schemeClr val="accent1"/>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5</a:t>
            </a:r>
          </a:p>
        </p:txBody>
      </p:sp>
      <p:sp>
        <p:nvSpPr>
          <p:cNvPr id="10" name="Freeform 9"/>
          <p:cNvSpPr/>
          <p:nvPr/>
        </p:nvSpPr>
        <p:spPr>
          <a:xfrm>
            <a:off x="3830550" y="4084610"/>
            <a:ext cx="3200400" cy="2111904"/>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274320" rIns="66040" bIns="66040" numCol="1" spcCol="1270" anchor="t" anchorCtr="0">
            <a:noAutofit/>
          </a:bodyPr>
          <a:lstStyle/>
          <a:p>
            <a:pPr algn="ctr" defTabSz="770447">
              <a:lnSpc>
                <a:spcPts val="2667"/>
              </a:lnSpc>
              <a:spcBef>
                <a:spcPct val="0"/>
              </a:spcBef>
              <a:spcAft>
                <a:spcPct val="35000"/>
              </a:spcAft>
            </a:pPr>
            <a:endParaRPr lang="en-US" sz="1600" dirty="0">
              <a:solidFill>
                <a:schemeClr val="tx2"/>
              </a:solidFill>
              <a:ea typeface="Amazon Ember Light" panose="020B0403020204020204" pitchFamily="34" charset="0"/>
              <a:cs typeface="Amazon Ember Light" panose="020B0403020204020204" pitchFamily="34" charset="0"/>
            </a:endParaRPr>
          </a:p>
          <a:p>
            <a:pPr defTabSz="770447">
              <a:lnSpc>
                <a:spcPts val="2667"/>
              </a:lnSpc>
              <a:spcBef>
                <a:spcPct val="0"/>
              </a:spcBef>
              <a:spcAft>
                <a:spcPct val="35000"/>
              </a:spcAft>
            </a:pPr>
            <a:r>
              <a:rPr lang="en-US" sz="1600" dirty="0">
                <a:solidFill>
                  <a:schemeClr val="tx2"/>
                </a:solidFill>
                <a:ea typeface="Amazon Ember Light" panose="020B0403020204020204" pitchFamily="34" charset="0"/>
                <a:cs typeface="Amazon Ember Light" panose="020B0403020204020204" pitchFamily="34" charset="0"/>
              </a:rPr>
              <a:t>You can manage AWS resources using the APIs, SDKs, AWS CLI, or the AWS Management Console. </a:t>
            </a:r>
          </a:p>
        </p:txBody>
      </p:sp>
      <p:sp>
        <p:nvSpPr>
          <p:cNvPr id="21" name="TextBox 20"/>
          <p:cNvSpPr txBox="1"/>
          <p:nvPr/>
        </p:nvSpPr>
        <p:spPr>
          <a:xfrm>
            <a:off x="6492411" y="4017195"/>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7" name="TextBox 26">
            <a:extLst>
              <a:ext uri="{FF2B5EF4-FFF2-40B4-BE49-F238E27FC236}">
                <a16:creationId xmlns:a16="http://schemas.microsoft.com/office/drawing/2014/main" id="{ADAA8AAE-7289-4E59-870C-A7453FA5085E}"/>
              </a:ext>
            </a:extLst>
          </p:cNvPr>
          <p:cNvSpPr txBox="1"/>
          <p:nvPr/>
        </p:nvSpPr>
        <p:spPr>
          <a:xfrm>
            <a:off x="7379948" y="4084610"/>
            <a:ext cx="351323" cy="400110"/>
          </a:xfrm>
          <a:prstGeom prst="rect">
            <a:avLst/>
          </a:prstGeom>
          <a:solidFill>
            <a:schemeClr val="accent1"/>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6</a:t>
            </a:r>
          </a:p>
        </p:txBody>
      </p:sp>
      <p:sp>
        <p:nvSpPr>
          <p:cNvPr id="26" name="Freeform 9">
            <a:extLst>
              <a:ext uri="{FF2B5EF4-FFF2-40B4-BE49-F238E27FC236}">
                <a16:creationId xmlns:a16="http://schemas.microsoft.com/office/drawing/2014/main" id="{517D31AB-8405-42E9-B4A5-2EA6D6577264}"/>
              </a:ext>
            </a:extLst>
          </p:cNvPr>
          <p:cNvSpPr/>
          <p:nvPr/>
        </p:nvSpPr>
        <p:spPr>
          <a:xfrm>
            <a:off x="7374156" y="4084610"/>
            <a:ext cx="3200400" cy="2111904"/>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274320" rIns="66040" bIns="66040" numCol="1" spcCol="1270" anchor="t" anchorCtr="0">
            <a:noAutofit/>
          </a:bodyPr>
          <a:lstStyle/>
          <a:p>
            <a:pPr defTabSz="770447">
              <a:lnSpc>
                <a:spcPts val="2667"/>
              </a:lnSpc>
              <a:spcBef>
                <a:spcPct val="0"/>
              </a:spcBef>
              <a:spcAft>
                <a:spcPct val="35000"/>
              </a:spcAft>
            </a:pPr>
            <a:br>
              <a:rPr lang="en-US" sz="1600" dirty="0">
                <a:solidFill>
                  <a:schemeClr val="tx2"/>
                </a:solidFill>
                <a:ea typeface="Amazon Ember Light" panose="020B0403020204020204" pitchFamily="34" charset="0"/>
                <a:cs typeface="Amazon Ember Light" panose="020B0403020204020204" pitchFamily="34" charset="0"/>
              </a:rPr>
            </a:br>
            <a:r>
              <a:rPr lang="en-US" sz="1600" dirty="0">
                <a:solidFill>
                  <a:schemeClr val="tx2"/>
                </a:solidFill>
                <a:ea typeface="Amazon Ember Light" panose="020B0403020204020204" pitchFamily="34" charset="0"/>
                <a:cs typeface="Amazon Ember Light" panose="020B0403020204020204" pitchFamily="34" charset="0"/>
              </a:rPr>
              <a:t>You can isolate your application from service API changes by locking your code to a specific AWS service API version.</a:t>
            </a:r>
          </a:p>
        </p:txBody>
      </p:sp>
      <p:sp>
        <p:nvSpPr>
          <p:cNvPr id="28" name="TextBox 27">
            <a:extLst>
              <a:ext uri="{FF2B5EF4-FFF2-40B4-BE49-F238E27FC236}">
                <a16:creationId xmlns:a16="http://schemas.microsoft.com/office/drawing/2014/main" id="{B24AB4C4-9E53-40D9-BE07-E69E39BC716F}"/>
              </a:ext>
            </a:extLst>
          </p:cNvPr>
          <p:cNvSpPr txBox="1"/>
          <p:nvPr/>
        </p:nvSpPr>
        <p:spPr>
          <a:xfrm>
            <a:off x="10038937" y="4009424"/>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Tree>
    <p:custDataLst>
      <p:tags r:id="rId1"/>
    </p:custDataLst>
    <p:extLst>
      <p:ext uri="{BB962C8B-B14F-4D97-AF65-F5344CB8AC3E}">
        <p14:creationId xmlns:p14="http://schemas.microsoft.com/office/powerpoint/2010/main" val="360594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16" grpId="0"/>
      <p:bldP spid="17" grpId="0"/>
      <p:bldP spid="21" grpId="0"/>
      <p:bldP spid="2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Wrap-up</a:t>
            </a:r>
          </a:p>
        </p:txBody>
      </p:sp>
      <p:sp>
        <p:nvSpPr>
          <p:cNvPr id="6" name="Text Placeholder 5">
            <a:extLst>
              <a:ext uri="{FF2B5EF4-FFF2-40B4-BE49-F238E27FC236}">
                <a16:creationId xmlns:a16="http://schemas.microsoft.com/office/drawing/2014/main" id="{426C964D-B914-422E-BF8F-A7B3F22E768C}"/>
              </a:ext>
            </a:extLst>
          </p:cNvPr>
          <p:cNvSpPr>
            <a:spLocks noGrp="1"/>
          </p:cNvSpPr>
          <p:nvPr>
            <p:ph type="subTitle" idx="1"/>
          </p:nvPr>
        </p:nvSpPr>
        <p:spPr/>
        <p:txBody>
          <a:bodyPr>
            <a:noAutofit/>
          </a:bodyPr>
          <a:lstStyle/>
          <a:p>
            <a:r>
              <a:rPr lang="en-US" dirty="0"/>
              <a:t>Module 3: Getting Started with Development on AWS</a:t>
            </a:r>
          </a:p>
        </p:txBody>
      </p:sp>
    </p:spTree>
    <p:custDataLst>
      <p:tags r:id="rId1"/>
    </p:custDataLst>
    <p:extLst>
      <p:ext uri="{BB962C8B-B14F-4D97-AF65-F5344CB8AC3E}">
        <p14:creationId xmlns:p14="http://schemas.microsoft.com/office/powerpoint/2010/main" val="224917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38</a:t>
            </a:fld>
            <a:endParaRPr lang="en-US" dirty="0"/>
          </a:p>
        </p:txBody>
      </p:sp>
      <p:sp>
        <p:nvSpPr>
          <p:cNvPr id="5" name="Title 4"/>
          <p:cNvSpPr>
            <a:spLocks noGrp="1"/>
          </p:cNvSpPr>
          <p:nvPr>
            <p:ph type="title"/>
          </p:nvPr>
        </p:nvSpPr>
        <p:spPr/>
        <p:txBody>
          <a:bodyPr/>
          <a:lstStyle/>
          <a:p>
            <a:r>
              <a:rPr lang="en-US" dirty="0"/>
              <a:t>Starting with AWS SDKs</a:t>
            </a:r>
          </a:p>
        </p:txBody>
      </p:sp>
      <p:grpSp>
        <p:nvGrpSpPr>
          <p:cNvPr id="20" name="Group 1" descr="Step 1.">
            <a:extLst>
              <a:ext uri="{FF2B5EF4-FFF2-40B4-BE49-F238E27FC236}">
                <a16:creationId xmlns:a16="http://schemas.microsoft.com/office/drawing/2014/main" id="{FE202841-F663-4D2A-BBD6-7197777F0D20}"/>
              </a:ext>
            </a:extLst>
          </p:cNvPr>
          <p:cNvGrpSpPr/>
          <p:nvPr/>
        </p:nvGrpSpPr>
        <p:grpSpPr>
          <a:xfrm>
            <a:off x="1901608" y="2383363"/>
            <a:ext cx="2466422" cy="2367229"/>
            <a:chOff x="1901608" y="2383363"/>
            <a:chExt cx="2466422" cy="2367229"/>
          </a:xfrm>
        </p:grpSpPr>
        <p:pic>
          <p:nvPicPr>
            <p:cNvPr id="7" name="Picture 6">
              <a:extLst>
                <a:ext uri="{FF2B5EF4-FFF2-40B4-BE49-F238E27FC236}">
                  <a16:creationId xmlns:a16="http://schemas.microsoft.com/office/drawing/2014/main" id="{4FE0B156-3F1B-1745-8D30-C3E5C312EC56}"/>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1608" y="2383363"/>
              <a:ext cx="1861517" cy="1861517"/>
            </a:xfrm>
            <a:prstGeom prst="rect">
              <a:avLst/>
            </a:prstGeom>
          </p:spPr>
        </p:pic>
        <p:sp>
          <p:nvSpPr>
            <p:cNvPr id="29" name="Rectangle 28">
              <a:extLst>
                <a:ext uri="{FF2B5EF4-FFF2-40B4-BE49-F238E27FC236}">
                  <a16:creationId xmlns:a16="http://schemas.microsoft.com/office/drawing/2014/main" id="{D30EFDED-05A8-4221-B5FB-213B32AB3655}"/>
                </a:ext>
                <a:ext uri="{C183D7F6-B498-43B3-948B-1728B52AA6E4}">
                  <adec:decorative xmlns:adec="http://schemas.microsoft.com/office/drawing/2017/decorative" val="0"/>
                </a:ext>
              </a:extLst>
            </p:cNvPr>
            <p:cNvSpPr/>
            <p:nvPr/>
          </p:nvSpPr>
          <p:spPr>
            <a:xfrm>
              <a:off x="1901608" y="4303723"/>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1</a:t>
              </a:r>
            </a:p>
          </p:txBody>
        </p:sp>
        <p:sp>
          <p:nvSpPr>
            <p:cNvPr id="24" name="Content Placeholder 2">
              <a:extLst>
                <a:ext uri="{FF2B5EF4-FFF2-40B4-BE49-F238E27FC236}">
                  <a16:creationId xmlns:a16="http://schemas.microsoft.com/office/drawing/2014/main" id="{72E1F845-4D50-1542-8010-D9D23D9D7505}"/>
                </a:ext>
              </a:extLst>
            </p:cNvPr>
            <p:cNvSpPr txBox="1">
              <a:spLocks/>
            </p:cNvSpPr>
            <p:nvPr/>
          </p:nvSpPr>
          <p:spPr>
            <a:xfrm>
              <a:off x="2293801" y="4303723"/>
              <a:ext cx="2074229" cy="446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Tx/>
                <a:buBlip>
                  <a:blip r:embed="rId5"/>
                </a:buBlip>
                <a:defRPr sz="2800" b="0" i="0" kern="1200">
                  <a:solidFill>
                    <a:schemeClr val="tx1"/>
                  </a:solidFill>
                  <a:latin typeface="Amazon Ember Light" charset="0"/>
                  <a:ea typeface="Amazon Ember Light" charset="0"/>
                  <a:cs typeface="Amazon Ember Light" charset="0"/>
                </a:defRPr>
              </a:lvl1pPr>
              <a:lvl2pPr marL="685800" indent="-228600" algn="l" defTabSz="914400" rtl="0" eaLnBrk="1" latinLnBrk="0" hangingPunct="1">
                <a:lnSpc>
                  <a:spcPct val="90000"/>
                </a:lnSpc>
                <a:spcBef>
                  <a:spcPts val="500"/>
                </a:spcBef>
                <a:buFontTx/>
                <a:buBlip>
                  <a:blip r:embed="rId5"/>
                </a:buBlip>
                <a:defRPr sz="2400" b="0" i="0" kern="1200">
                  <a:solidFill>
                    <a:schemeClr val="tx1"/>
                  </a:solidFill>
                  <a:latin typeface="Amazon Ember Light" charset="0"/>
                  <a:ea typeface="Amazon Ember Light" charset="0"/>
                  <a:cs typeface="Amazon Ember Light" charset="0"/>
                </a:defRPr>
              </a:lvl2pPr>
              <a:lvl3pPr marL="1143000" indent="-228600" algn="l" defTabSz="914400" rtl="0" eaLnBrk="1" latinLnBrk="0" hangingPunct="1">
                <a:lnSpc>
                  <a:spcPct val="90000"/>
                </a:lnSpc>
                <a:spcBef>
                  <a:spcPts val="500"/>
                </a:spcBef>
                <a:buFontTx/>
                <a:buBlip>
                  <a:blip r:embed="rId5"/>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5"/>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5"/>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Tx/>
                <a:buNone/>
              </a:pPr>
              <a:r>
                <a:rPr lang="en-US" sz="1800" dirty="0">
                  <a:latin typeface="+mn-lt"/>
                </a:rPr>
                <a:t>Install the </a:t>
              </a:r>
              <a:r>
                <a:rPr lang="en-US" sz="1800" dirty="0">
                  <a:solidFill>
                    <a:srgbClr val="000000"/>
                  </a:solidFill>
                  <a:latin typeface="+mn-lt"/>
                </a:rPr>
                <a:t>development environment.</a:t>
              </a:r>
              <a:endParaRPr lang="en-US" sz="1800" dirty="0">
                <a:latin typeface="+mn-lt"/>
              </a:endParaRPr>
            </a:p>
          </p:txBody>
        </p:sp>
      </p:grpSp>
      <p:sp>
        <p:nvSpPr>
          <p:cNvPr id="21" name="Right Arrow 20">
            <a:extLst>
              <a:ext uri="{FF2B5EF4-FFF2-40B4-BE49-F238E27FC236}">
                <a16:creationId xmlns:a16="http://schemas.microsoft.com/office/drawing/2014/main" id="{8FFA4B73-E171-4348-B645-4AAA869AD2CA}"/>
              </a:ext>
              <a:ext uri="{C183D7F6-B498-43B3-948B-1728B52AA6E4}">
                <adec:decorative xmlns:adec="http://schemas.microsoft.com/office/drawing/2017/decorative" val="1"/>
              </a:ext>
            </a:extLst>
          </p:cNvPr>
          <p:cNvSpPr/>
          <p:nvPr/>
        </p:nvSpPr>
        <p:spPr>
          <a:xfrm>
            <a:off x="4005867" y="3310476"/>
            <a:ext cx="518615" cy="30025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2" descr="Step 3">
            <a:extLst>
              <a:ext uri="{FF2B5EF4-FFF2-40B4-BE49-F238E27FC236}">
                <a16:creationId xmlns:a16="http://schemas.microsoft.com/office/drawing/2014/main" id="{10B5B56C-A7F1-4961-9174-29325E5BA85F}"/>
              </a:ext>
            </a:extLst>
          </p:cNvPr>
          <p:cNvGrpSpPr/>
          <p:nvPr/>
        </p:nvGrpSpPr>
        <p:grpSpPr>
          <a:xfrm>
            <a:off x="4671176" y="2537110"/>
            <a:ext cx="2653968" cy="2296856"/>
            <a:chOff x="4671176" y="2537110"/>
            <a:chExt cx="2653968" cy="2296856"/>
          </a:xfrm>
        </p:grpSpPr>
        <p:grpSp>
          <p:nvGrpSpPr>
            <p:cNvPr id="6" name="SDKs" descr="Java, .NET, Python (Boto3) SDKs.">
              <a:extLst>
                <a:ext uri="{FF2B5EF4-FFF2-40B4-BE49-F238E27FC236}">
                  <a16:creationId xmlns:a16="http://schemas.microsoft.com/office/drawing/2014/main" id="{4390E767-A33E-4197-BE02-7199C3C033ED}"/>
                </a:ext>
                <a:ext uri="{C183D7F6-B498-43B3-948B-1728B52AA6E4}">
                  <adec:decorative xmlns:adec="http://schemas.microsoft.com/office/drawing/2017/decorative" val="0"/>
                </a:ext>
              </a:extLst>
            </p:cNvPr>
            <p:cNvGrpSpPr/>
            <p:nvPr/>
          </p:nvGrpSpPr>
          <p:grpSpPr>
            <a:xfrm>
              <a:off x="4916208" y="2537110"/>
              <a:ext cx="2254603" cy="1580858"/>
              <a:chOff x="4916208" y="2537110"/>
              <a:chExt cx="2254603" cy="1580858"/>
            </a:xfrm>
          </p:grpSpPr>
          <p:pic>
            <p:nvPicPr>
              <p:cNvPr id="17" name="Picture 16">
                <a:extLst>
                  <a:ext uri="{FF2B5EF4-FFF2-40B4-BE49-F238E27FC236}">
                    <a16:creationId xmlns:a16="http://schemas.microsoft.com/office/drawing/2014/main" id="{7A14E926-EC61-8D45-9DAF-80B7FF6C74AB}"/>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10055" y="2537110"/>
                <a:ext cx="635267" cy="731519"/>
              </a:xfrm>
              <a:prstGeom prst="rect">
                <a:avLst/>
              </a:prstGeom>
            </p:spPr>
          </p:pic>
          <p:sp>
            <p:nvSpPr>
              <p:cNvPr id="18" name="TextBox 17" descr="Java SDK">
                <a:extLst>
                  <a:ext uri="{FF2B5EF4-FFF2-40B4-BE49-F238E27FC236}">
                    <a16:creationId xmlns:a16="http://schemas.microsoft.com/office/drawing/2014/main" id="{09F4A541-D198-FD48-9F47-12CD5387C019}"/>
                  </a:ext>
                </a:extLst>
              </p:cNvPr>
              <p:cNvSpPr txBox="1"/>
              <p:nvPr/>
            </p:nvSpPr>
            <p:spPr>
              <a:xfrm>
                <a:off x="4916208" y="3347652"/>
                <a:ext cx="822960" cy="320040"/>
              </a:xfrm>
              <a:prstGeom prst="rect">
                <a:avLst/>
              </a:prstGeom>
              <a:noFill/>
            </p:spPr>
            <p:txBody>
              <a:bodyPr wrap="none" lIns="0" tIns="0" rIns="0" bIns="0" rtlCol="0" anchor="t">
                <a:noAutofit/>
              </a:bodyPr>
              <a:lstStyle/>
              <a:p>
                <a:pPr algn="ctr"/>
                <a:r>
                  <a:rPr lang="en-US" sz="1600" dirty="0">
                    <a:ea typeface="Amazon Ember" panose="02000000000000000000" pitchFamily="2" charset="0"/>
                    <a:cs typeface="Amazon Ember Light" panose="020B0403020204020204" pitchFamily="34" charset="0"/>
                  </a:rPr>
                  <a:t>Java</a:t>
                </a:r>
              </a:p>
            </p:txBody>
          </p:sp>
          <p:pic>
            <p:nvPicPr>
              <p:cNvPr id="15" name="Picture 14">
                <a:extLst>
                  <a:ext uri="{FF2B5EF4-FFF2-40B4-BE49-F238E27FC236}">
                    <a16:creationId xmlns:a16="http://schemas.microsoft.com/office/drawing/2014/main" id="{DBF1DD26-92B2-6041-81AF-BDD2C46CDBF2}"/>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18483" y="3028560"/>
                <a:ext cx="635267" cy="731519"/>
              </a:xfrm>
              <a:prstGeom prst="rect">
                <a:avLst/>
              </a:prstGeom>
            </p:spPr>
          </p:pic>
          <p:sp>
            <p:nvSpPr>
              <p:cNvPr id="16" name="TextBox 15" descr="Python (Boto3) SDK">
                <a:extLst>
                  <a:ext uri="{FF2B5EF4-FFF2-40B4-BE49-F238E27FC236}">
                    <a16:creationId xmlns:a16="http://schemas.microsoft.com/office/drawing/2014/main" id="{AE86BD36-B382-644B-AAD2-A6589E347056}"/>
                  </a:ext>
                </a:extLst>
              </p:cNvPr>
              <p:cNvSpPr txBox="1"/>
              <p:nvPr/>
            </p:nvSpPr>
            <p:spPr>
              <a:xfrm>
                <a:off x="5624636" y="3797928"/>
                <a:ext cx="822960" cy="320040"/>
              </a:xfrm>
              <a:prstGeom prst="rect">
                <a:avLst/>
              </a:prstGeom>
              <a:noFill/>
            </p:spPr>
            <p:txBody>
              <a:bodyPr wrap="none" lIns="0" tIns="0" rIns="0" bIns="0" rtlCol="0" anchor="t">
                <a:noAutofit/>
              </a:bodyPr>
              <a:lstStyle/>
              <a:p>
                <a:pPr algn="ctr"/>
                <a:r>
                  <a:rPr lang="en-US" sz="1600" dirty="0">
                    <a:ea typeface="Amazon Ember" panose="02000000000000000000" pitchFamily="2" charset="0"/>
                    <a:cs typeface="Helvetica Neue"/>
                  </a:rPr>
                  <a:t>Python </a:t>
                </a:r>
                <a:r>
                  <a:rPr lang="en-US" sz="1600" dirty="0">
                    <a:ea typeface="Amazon Ember" panose="02000000000000000000" pitchFamily="2" charset="0"/>
                    <a:cs typeface="Amazon Ember Light" panose="020B0403020204020204" pitchFamily="34" charset="0"/>
                  </a:rPr>
                  <a:t>(</a:t>
                </a:r>
                <a:r>
                  <a:rPr lang="en-US" sz="1600" dirty="0">
                    <a:ea typeface="Amazon Ember" panose="02000000000000000000" pitchFamily="2" charset="0"/>
                    <a:cs typeface="Helvetica Neue"/>
                  </a:rPr>
                  <a:t>Boto3)</a:t>
                </a:r>
              </a:p>
            </p:txBody>
          </p:sp>
          <p:pic>
            <p:nvPicPr>
              <p:cNvPr id="13" name="Picture 12">
                <a:extLst>
                  <a:ext uri="{FF2B5EF4-FFF2-40B4-BE49-F238E27FC236}">
                    <a16:creationId xmlns:a16="http://schemas.microsoft.com/office/drawing/2014/main" id="{0DE489B9-A701-6B4B-ACCD-1BD82526B759}"/>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41698" y="2537110"/>
                <a:ext cx="635267" cy="731519"/>
              </a:xfrm>
              <a:prstGeom prst="rect">
                <a:avLst/>
              </a:prstGeom>
            </p:spPr>
          </p:pic>
          <p:sp>
            <p:nvSpPr>
              <p:cNvPr id="14" name="TextBox 13" descr=" .NET SDK">
                <a:extLst>
                  <a:ext uri="{FF2B5EF4-FFF2-40B4-BE49-F238E27FC236}">
                    <a16:creationId xmlns:a16="http://schemas.microsoft.com/office/drawing/2014/main" id="{D44354DA-0B21-5749-83E4-B839790FBEB8}"/>
                  </a:ext>
                </a:extLst>
              </p:cNvPr>
              <p:cNvSpPr txBox="1"/>
              <p:nvPr/>
            </p:nvSpPr>
            <p:spPr>
              <a:xfrm>
                <a:off x="6347851" y="3301492"/>
                <a:ext cx="822960" cy="301631"/>
              </a:xfrm>
              <a:prstGeom prst="rect">
                <a:avLst/>
              </a:prstGeom>
              <a:noFill/>
            </p:spPr>
            <p:txBody>
              <a:bodyPr wrap="none" lIns="0" tIns="0" rIns="0" bIns="0" rtlCol="0" anchor="t">
                <a:noAutofit/>
              </a:bodyPr>
              <a:lstStyle/>
              <a:p>
                <a:pPr algn="ctr"/>
                <a:r>
                  <a:rPr lang="en-US" sz="1600" dirty="0">
                    <a:ea typeface="Amazon Ember" panose="02000000000000000000" pitchFamily="2" charset="0"/>
                    <a:cs typeface="Helvetica Neue"/>
                  </a:rPr>
                  <a:t> .NET</a:t>
                </a:r>
              </a:p>
            </p:txBody>
          </p:sp>
        </p:grpSp>
        <p:grpSp>
          <p:nvGrpSpPr>
            <p:cNvPr id="8" name="Group 7">
              <a:extLst>
                <a:ext uri="{FF2B5EF4-FFF2-40B4-BE49-F238E27FC236}">
                  <a16:creationId xmlns:a16="http://schemas.microsoft.com/office/drawing/2014/main" id="{F6D0855F-7C33-42A3-8948-73C2A2AB1D45}"/>
                </a:ext>
              </a:extLst>
            </p:cNvPr>
            <p:cNvGrpSpPr/>
            <p:nvPr/>
          </p:nvGrpSpPr>
          <p:grpSpPr>
            <a:xfrm>
              <a:off x="4671176" y="4303723"/>
              <a:ext cx="2653968" cy="530243"/>
              <a:chOff x="4671176" y="4303723"/>
              <a:chExt cx="2653968" cy="530243"/>
            </a:xfrm>
          </p:grpSpPr>
          <p:sp>
            <p:nvSpPr>
              <p:cNvPr id="31" name="Rectangle 30">
                <a:extLst>
                  <a:ext uri="{FF2B5EF4-FFF2-40B4-BE49-F238E27FC236}">
                    <a16:creationId xmlns:a16="http://schemas.microsoft.com/office/drawing/2014/main" id="{D930CDA2-89E1-4DAD-A7EB-0BDBE5B8F85C}"/>
                  </a:ext>
                  <a:ext uri="{C183D7F6-B498-43B3-948B-1728B52AA6E4}">
                    <adec:decorative xmlns:adec="http://schemas.microsoft.com/office/drawing/2017/decorative" val="0"/>
                  </a:ext>
                </a:extLst>
              </p:cNvPr>
              <p:cNvSpPr/>
              <p:nvPr/>
            </p:nvSpPr>
            <p:spPr>
              <a:xfrm>
                <a:off x="4671176" y="4303723"/>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2</a:t>
                </a:r>
              </a:p>
            </p:txBody>
          </p:sp>
          <p:sp>
            <p:nvSpPr>
              <p:cNvPr id="27" name="Content Placeholder 2">
                <a:extLst>
                  <a:ext uri="{FF2B5EF4-FFF2-40B4-BE49-F238E27FC236}">
                    <a16:creationId xmlns:a16="http://schemas.microsoft.com/office/drawing/2014/main" id="{EDB21F11-4678-C14F-8022-E8892D11D230}"/>
                  </a:ext>
                </a:extLst>
              </p:cNvPr>
              <p:cNvSpPr txBox="1">
                <a:spLocks/>
              </p:cNvSpPr>
              <p:nvPr/>
            </p:nvSpPr>
            <p:spPr>
              <a:xfrm>
                <a:off x="5040508" y="4303723"/>
                <a:ext cx="2284636" cy="5302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Tx/>
                  <a:buBlip>
                    <a:blip r:embed="rId5"/>
                  </a:buBlip>
                  <a:defRPr sz="2800" b="0" i="0" kern="1200">
                    <a:solidFill>
                      <a:schemeClr val="tx1"/>
                    </a:solidFill>
                    <a:latin typeface="Amazon Ember Light" charset="0"/>
                    <a:ea typeface="Amazon Ember Light" charset="0"/>
                    <a:cs typeface="Amazon Ember Light" charset="0"/>
                  </a:defRPr>
                </a:lvl1pPr>
                <a:lvl2pPr marL="685800" indent="-228600" algn="l" defTabSz="914400" rtl="0" eaLnBrk="1" latinLnBrk="0" hangingPunct="1">
                  <a:lnSpc>
                    <a:spcPct val="90000"/>
                  </a:lnSpc>
                  <a:spcBef>
                    <a:spcPts val="500"/>
                  </a:spcBef>
                  <a:buFontTx/>
                  <a:buBlip>
                    <a:blip r:embed="rId5"/>
                  </a:buBlip>
                  <a:defRPr sz="2400" b="0" i="0" kern="1200">
                    <a:solidFill>
                      <a:schemeClr val="tx1"/>
                    </a:solidFill>
                    <a:latin typeface="Amazon Ember Light" charset="0"/>
                    <a:ea typeface="Amazon Ember Light" charset="0"/>
                    <a:cs typeface="Amazon Ember Light" charset="0"/>
                  </a:defRPr>
                </a:lvl2pPr>
                <a:lvl3pPr marL="1143000" indent="-228600" algn="l" defTabSz="914400" rtl="0" eaLnBrk="1" latinLnBrk="0" hangingPunct="1">
                  <a:lnSpc>
                    <a:spcPct val="90000"/>
                  </a:lnSpc>
                  <a:spcBef>
                    <a:spcPts val="500"/>
                  </a:spcBef>
                  <a:buFontTx/>
                  <a:buBlip>
                    <a:blip r:embed="rId5"/>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5"/>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5"/>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Tx/>
                  <a:buNone/>
                </a:pPr>
                <a:r>
                  <a:rPr lang="en-US" sz="1800" dirty="0">
                    <a:latin typeface="+mn-lt"/>
                  </a:rPr>
                  <a:t>Install AWS SDK for a specific </a:t>
                </a:r>
                <a:r>
                  <a:rPr lang="en-US" sz="1800" dirty="0">
                    <a:solidFill>
                      <a:srgbClr val="000000"/>
                    </a:solidFill>
                    <a:latin typeface="+mn-lt"/>
                  </a:rPr>
                  <a:t>language.</a:t>
                </a:r>
              </a:p>
            </p:txBody>
          </p:sp>
        </p:grpSp>
      </p:grpSp>
      <p:sp>
        <p:nvSpPr>
          <p:cNvPr id="22" name="Right Arrow 21">
            <a:extLst>
              <a:ext uri="{FF2B5EF4-FFF2-40B4-BE49-F238E27FC236}">
                <a16:creationId xmlns:a16="http://schemas.microsoft.com/office/drawing/2014/main" id="{F9C1709D-FA6F-B14A-976D-19A60F294845}"/>
              </a:ext>
              <a:ext uri="{C183D7F6-B498-43B3-948B-1728B52AA6E4}">
                <adec:decorative xmlns:adec="http://schemas.microsoft.com/office/drawing/2017/decorative" val="1"/>
              </a:ext>
            </a:extLst>
          </p:cNvPr>
          <p:cNvSpPr/>
          <p:nvPr/>
        </p:nvSpPr>
        <p:spPr>
          <a:xfrm>
            <a:off x="7445885" y="3310476"/>
            <a:ext cx="518615" cy="30025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3" descr="Step 3.">
            <a:extLst>
              <a:ext uri="{FF2B5EF4-FFF2-40B4-BE49-F238E27FC236}">
                <a16:creationId xmlns:a16="http://schemas.microsoft.com/office/drawing/2014/main" id="{1F29E387-722A-43D3-8520-C0D85A7EF9DD}"/>
              </a:ext>
            </a:extLst>
          </p:cNvPr>
          <p:cNvGrpSpPr/>
          <p:nvPr/>
        </p:nvGrpSpPr>
        <p:grpSpPr>
          <a:xfrm>
            <a:off x="7964500" y="2321073"/>
            <a:ext cx="2594112" cy="2429519"/>
            <a:chOff x="7964500" y="2321073"/>
            <a:chExt cx="2594112" cy="2429519"/>
          </a:xfrm>
        </p:grpSpPr>
        <p:pic>
          <p:nvPicPr>
            <p:cNvPr id="19" name="Picture 18">
              <a:extLst>
                <a:ext uri="{FF2B5EF4-FFF2-40B4-BE49-F238E27FC236}">
                  <a16:creationId xmlns:a16="http://schemas.microsoft.com/office/drawing/2014/main" id="{707C5199-3326-874C-9FEE-097E6ADD192A}"/>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64500" y="2321073"/>
              <a:ext cx="1986097" cy="1986097"/>
            </a:xfrm>
            <a:prstGeom prst="rect">
              <a:avLst/>
            </a:prstGeom>
          </p:spPr>
        </p:pic>
        <p:grpSp>
          <p:nvGrpSpPr>
            <p:cNvPr id="9" name="Group 8">
              <a:extLst>
                <a:ext uri="{FF2B5EF4-FFF2-40B4-BE49-F238E27FC236}">
                  <a16:creationId xmlns:a16="http://schemas.microsoft.com/office/drawing/2014/main" id="{5DC59F6C-B9FA-46F2-AAB0-60FA81D3A488}"/>
                </a:ext>
              </a:extLst>
            </p:cNvPr>
            <p:cNvGrpSpPr/>
            <p:nvPr/>
          </p:nvGrpSpPr>
          <p:grpSpPr>
            <a:xfrm>
              <a:off x="8115051" y="4303723"/>
              <a:ext cx="2443561" cy="446869"/>
              <a:chOff x="8115051" y="4303723"/>
              <a:chExt cx="2443561" cy="446869"/>
            </a:xfrm>
          </p:grpSpPr>
          <p:sp>
            <p:nvSpPr>
              <p:cNvPr id="32" name="Rectangle 31">
                <a:extLst>
                  <a:ext uri="{FF2B5EF4-FFF2-40B4-BE49-F238E27FC236}">
                    <a16:creationId xmlns:a16="http://schemas.microsoft.com/office/drawing/2014/main" id="{89185134-C979-4BEC-B20A-A96CD9842ACB}"/>
                  </a:ext>
                  <a:ext uri="{C183D7F6-B498-43B3-948B-1728B52AA6E4}">
                    <adec:decorative xmlns:adec="http://schemas.microsoft.com/office/drawing/2017/decorative" val="0"/>
                  </a:ext>
                </a:extLst>
              </p:cNvPr>
              <p:cNvSpPr/>
              <p:nvPr/>
            </p:nvSpPr>
            <p:spPr>
              <a:xfrm>
                <a:off x="8115051" y="4303723"/>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3</a:t>
                </a:r>
              </a:p>
            </p:txBody>
          </p:sp>
          <p:sp>
            <p:nvSpPr>
              <p:cNvPr id="30" name="Content Placeholder 2">
                <a:extLst>
                  <a:ext uri="{FF2B5EF4-FFF2-40B4-BE49-F238E27FC236}">
                    <a16:creationId xmlns:a16="http://schemas.microsoft.com/office/drawing/2014/main" id="{E4800C12-4471-5740-9D33-C550D912B29F}"/>
                  </a:ext>
                </a:extLst>
              </p:cNvPr>
              <p:cNvSpPr txBox="1">
                <a:spLocks/>
              </p:cNvSpPr>
              <p:nvPr/>
            </p:nvSpPr>
            <p:spPr>
              <a:xfrm>
                <a:off x="8484383" y="4303723"/>
                <a:ext cx="2074229" cy="446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Tx/>
                  <a:buBlip>
                    <a:blip r:embed="rId5"/>
                  </a:buBlip>
                  <a:defRPr sz="2800" b="0" i="0" kern="1200">
                    <a:solidFill>
                      <a:schemeClr val="tx1"/>
                    </a:solidFill>
                    <a:latin typeface="Amazon Ember Light" charset="0"/>
                    <a:ea typeface="Amazon Ember Light" charset="0"/>
                    <a:cs typeface="Amazon Ember Light" charset="0"/>
                  </a:defRPr>
                </a:lvl1pPr>
                <a:lvl2pPr marL="685800" indent="-228600" algn="l" defTabSz="914400" rtl="0" eaLnBrk="1" latinLnBrk="0" hangingPunct="1">
                  <a:lnSpc>
                    <a:spcPct val="90000"/>
                  </a:lnSpc>
                  <a:spcBef>
                    <a:spcPts val="500"/>
                  </a:spcBef>
                  <a:buFontTx/>
                  <a:buBlip>
                    <a:blip r:embed="rId5"/>
                  </a:buBlip>
                  <a:defRPr sz="2400" b="0" i="0" kern="1200">
                    <a:solidFill>
                      <a:schemeClr val="tx1"/>
                    </a:solidFill>
                    <a:latin typeface="Amazon Ember Light" charset="0"/>
                    <a:ea typeface="Amazon Ember Light" charset="0"/>
                    <a:cs typeface="Amazon Ember Light" charset="0"/>
                  </a:defRPr>
                </a:lvl2pPr>
                <a:lvl3pPr marL="1143000" indent="-228600" algn="l" defTabSz="914400" rtl="0" eaLnBrk="1" latinLnBrk="0" hangingPunct="1">
                  <a:lnSpc>
                    <a:spcPct val="90000"/>
                  </a:lnSpc>
                  <a:spcBef>
                    <a:spcPts val="500"/>
                  </a:spcBef>
                  <a:buFontTx/>
                  <a:buBlip>
                    <a:blip r:embed="rId5"/>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5"/>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5"/>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Tx/>
                  <a:buNone/>
                </a:pPr>
                <a:r>
                  <a:rPr lang="en-US" sz="1800" dirty="0">
                    <a:latin typeface="+mn-lt"/>
                  </a:rPr>
                  <a:t>Set up AWS credentials.</a:t>
                </a:r>
              </a:p>
            </p:txBody>
          </p:sp>
        </p:grpSp>
      </p:grpSp>
      <p:sp>
        <p:nvSpPr>
          <p:cNvPr id="35" name="TextBox 34"/>
          <p:cNvSpPr txBox="1"/>
          <p:nvPr/>
        </p:nvSpPr>
        <p:spPr>
          <a:xfrm>
            <a:off x="3713305" y="5828155"/>
            <a:ext cx="4874117"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More on AWS credentials later!</a:t>
            </a:r>
          </a:p>
        </p:txBody>
      </p:sp>
    </p:spTree>
    <p:custDataLst>
      <p:tags r:id="rId1"/>
    </p:custDataLst>
    <p:extLst>
      <p:ext uri="{BB962C8B-B14F-4D97-AF65-F5344CB8AC3E}">
        <p14:creationId xmlns:p14="http://schemas.microsoft.com/office/powerpoint/2010/main" val="2695926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2203B2-764B-489C-9719-0B7CAA15B689}"/>
              </a:ext>
            </a:extLst>
          </p:cNvPr>
          <p:cNvSpPr>
            <a:spLocks noGrp="1"/>
          </p:cNvSpPr>
          <p:nvPr>
            <p:ph sz="quarter" idx="21"/>
          </p:nvPr>
        </p:nvSpPr>
        <p:spPr/>
        <p:txBody>
          <a:bodyPr/>
          <a:lstStyle/>
          <a:p>
            <a:pPr marL="0" indent="0">
              <a:buNone/>
            </a:pPr>
            <a:r>
              <a:rPr lang="en-US" dirty="0"/>
              <a:t>You are now able to:</a:t>
            </a:r>
          </a:p>
          <a:p>
            <a:pPr lvl="1"/>
            <a:r>
              <a:rPr lang="en-US" dirty="0"/>
              <a:t>Describe how to access AWS services programmatically</a:t>
            </a:r>
          </a:p>
          <a:p>
            <a:pPr lvl="1"/>
            <a:r>
              <a:rPr lang="en-US" dirty="0"/>
              <a:t>List programmatic patterns within AWS SDKs</a:t>
            </a:r>
          </a:p>
          <a:p>
            <a:pPr lvl="1"/>
            <a:r>
              <a:rPr lang="en-US" dirty="0"/>
              <a:t>Explain the value of AWS Cloud9</a:t>
            </a:r>
          </a:p>
        </p:txBody>
      </p:sp>
      <p:sp>
        <p:nvSpPr>
          <p:cNvPr id="4" name="Slide Number Placeholder 3">
            <a:extLst>
              <a:ext uri="{FF2B5EF4-FFF2-40B4-BE49-F238E27FC236}">
                <a16:creationId xmlns:a16="http://schemas.microsoft.com/office/drawing/2014/main" id="{85ED15E1-0925-4FD9-A609-737B5B01878B}"/>
              </a:ext>
            </a:extLst>
          </p:cNvPr>
          <p:cNvSpPr>
            <a:spLocks noGrp="1"/>
          </p:cNvSpPr>
          <p:nvPr>
            <p:ph type="sldNum" sz="quarter" idx="20"/>
          </p:nvPr>
        </p:nvSpPr>
        <p:spPr/>
        <p:txBody>
          <a:bodyPr/>
          <a:lstStyle/>
          <a:p>
            <a:fld id="{989D9560-4C13-4692-9687-98ECDD2D9552}" type="slidenum">
              <a:rPr lang="en-US" smtClean="0"/>
              <a:pPr/>
              <a:t>39</a:t>
            </a:fld>
            <a:endParaRPr lang="en-US" dirty="0"/>
          </a:p>
        </p:txBody>
      </p:sp>
      <p:sp>
        <p:nvSpPr>
          <p:cNvPr id="2" name="Title 1">
            <a:extLst>
              <a:ext uri="{FF2B5EF4-FFF2-40B4-BE49-F238E27FC236}">
                <a16:creationId xmlns:a16="http://schemas.microsoft.com/office/drawing/2014/main" id="{61CCFF04-A742-4E72-AA88-8E7957B2F10E}"/>
              </a:ext>
            </a:extLst>
          </p:cNvPr>
          <p:cNvSpPr>
            <a:spLocks noGrp="1"/>
          </p:cNvSpPr>
          <p:nvPr>
            <p:ph type="title"/>
          </p:nvPr>
        </p:nvSpPr>
        <p:spPr/>
        <p:txBody>
          <a:bodyPr/>
          <a:lstStyle/>
          <a:p>
            <a:r>
              <a:rPr lang="en-US"/>
              <a:t>Module summary</a:t>
            </a:r>
            <a:endParaRPr lang="en-US" dirty="0"/>
          </a:p>
        </p:txBody>
      </p:sp>
    </p:spTree>
    <p:custDataLst>
      <p:tags r:id="rId1"/>
    </p:custDataLst>
    <p:extLst>
      <p:ext uri="{BB962C8B-B14F-4D97-AF65-F5344CB8AC3E}">
        <p14:creationId xmlns:p14="http://schemas.microsoft.com/office/powerpoint/2010/main" val="3050197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AWS services programmatically </a:t>
            </a:r>
          </a:p>
        </p:txBody>
      </p:sp>
      <p:sp>
        <p:nvSpPr>
          <p:cNvPr id="6" name="Text Placeholder 5">
            <a:extLst>
              <a:ext uri="{FF2B5EF4-FFF2-40B4-BE49-F238E27FC236}">
                <a16:creationId xmlns:a16="http://schemas.microsoft.com/office/drawing/2014/main" id="{516C4706-B1BC-4959-8E1B-4EBFEC147BC2}"/>
              </a:ext>
            </a:extLst>
          </p:cNvPr>
          <p:cNvSpPr>
            <a:spLocks noGrp="1"/>
          </p:cNvSpPr>
          <p:nvPr>
            <p:ph type="subTitle" idx="1"/>
          </p:nvPr>
        </p:nvSpPr>
        <p:spPr/>
        <p:txBody>
          <a:bodyPr>
            <a:noAutofit/>
          </a:bodyPr>
          <a:lstStyle/>
          <a:p>
            <a:r>
              <a:rPr lang="en-US" dirty="0"/>
              <a:t>Module 3: Getting Started with Development on AWS</a:t>
            </a:r>
          </a:p>
        </p:txBody>
      </p:sp>
    </p:spTree>
    <p:custDataLst>
      <p:tags r:id="rId1"/>
    </p:custDataLst>
    <p:extLst>
      <p:ext uri="{BB962C8B-B14F-4D97-AF65-F5344CB8AC3E}">
        <p14:creationId xmlns:p14="http://schemas.microsoft.com/office/powerpoint/2010/main" val="1077246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n-lt"/>
                <a:ea typeface="Amazon Ember Light" charset="0"/>
                <a:cs typeface="Amazon Ember Light" charset="0"/>
              </a:rPr>
              <a:t>Thank you</a:t>
            </a:r>
          </a:p>
        </p:txBody>
      </p:sp>
    </p:spTree>
    <p:custDataLst>
      <p:tags r:id="rId1"/>
    </p:custDataLst>
    <p:extLst>
      <p:ext uri="{BB962C8B-B14F-4D97-AF65-F5344CB8AC3E}">
        <p14:creationId xmlns:p14="http://schemas.microsoft.com/office/powerpoint/2010/main" val="33348589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44F57A8-9C79-43F0-B18B-F840824E7DC3}"/>
              </a:ext>
            </a:extLst>
          </p:cNvPr>
          <p:cNvSpPr>
            <a:spLocks noGrp="1"/>
          </p:cNvSpPr>
          <p:nvPr>
            <p:ph type="title"/>
          </p:nvPr>
        </p:nvSpPr>
        <p:spPr/>
        <p:txBody>
          <a:bodyPr/>
          <a:lstStyle/>
          <a:p>
            <a:r>
              <a:rPr lang="en-US" dirty="0"/>
              <a:t>Backup</a:t>
            </a:r>
          </a:p>
        </p:txBody>
      </p:sp>
      <p:sp>
        <p:nvSpPr>
          <p:cNvPr id="7" name="Subtitle 6">
            <a:extLst>
              <a:ext uri="{FF2B5EF4-FFF2-40B4-BE49-F238E27FC236}">
                <a16:creationId xmlns:a16="http://schemas.microsoft.com/office/drawing/2014/main" id="{AD3C3487-5AA7-4930-B14D-1127055F23C1}"/>
              </a:ext>
            </a:extLst>
          </p:cNvPr>
          <p:cNvSpPr>
            <a:spLocks noGrp="1"/>
          </p:cNvSpPr>
          <p:nvPr>
            <p:ph type="subTitle" idx="1"/>
          </p:nvPr>
        </p:nvSpPr>
        <p:spPr/>
        <p:txBody>
          <a:bodyPr/>
          <a:lstStyle/>
          <a:p>
            <a:endParaRPr lang="en-US"/>
          </a:p>
        </p:txBody>
      </p:sp>
      <p:sp>
        <p:nvSpPr>
          <p:cNvPr id="2" name="Slide Number Placeholder 1">
            <a:extLst>
              <a:ext uri="{FF2B5EF4-FFF2-40B4-BE49-F238E27FC236}">
                <a16:creationId xmlns:a16="http://schemas.microsoft.com/office/drawing/2014/main" id="{4841CEC7-1593-4B1F-AE6F-18C35A46B22F}"/>
              </a:ext>
            </a:extLst>
          </p:cNvPr>
          <p:cNvSpPr>
            <a:spLocks noGrp="1"/>
          </p:cNvSpPr>
          <p:nvPr>
            <p:ph type="sldNum" sz="quarter" idx="4294967295"/>
          </p:nvPr>
        </p:nvSpPr>
        <p:spPr>
          <a:xfrm>
            <a:off x="11707813" y="6569075"/>
            <a:ext cx="484187" cy="265113"/>
          </a:xfrm>
        </p:spPr>
        <p:txBody>
          <a:bodyPr/>
          <a:lstStyle/>
          <a:p>
            <a:fld id="{930176A1-BCF0-4712-97A6-6B495F55390B}" type="slidenum">
              <a:rPr lang="en-US" smtClean="0"/>
              <a:pPr/>
              <a:t>41</a:t>
            </a:fld>
            <a:endParaRPr lang="en-US"/>
          </a:p>
        </p:txBody>
      </p:sp>
    </p:spTree>
    <p:custDataLst>
      <p:tags r:id="rId1"/>
    </p:custDataLst>
    <p:extLst>
      <p:ext uri="{BB962C8B-B14F-4D97-AF65-F5344CB8AC3E}">
        <p14:creationId xmlns:p14="http://schemas.microsoft.com/office/powerpoint/2010/main" val="40698370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42</a:t>
            </a:fld>
            <a:endParaRPr lang="en-US" dirty="0"/>
          </a:p>
        </p:txBody>
      </p:sp>
      <p:sp>
        <p:nvSpPr>
          <p:cNvPr id="2" name="Title 1"/>
          <p:cNvSpPr>
            <a:spLocks noGrp="1"/>
          </p:cNvSpPr>
          <p:nvPr>
            <p:ph type="title"/>
          </p:nvPr>
        </p:nvSpPr>
        <p:spPr/>
        <p:txBody>
          <a:bodyPr/>
          <a:lstStyle/>
          <a:p>
            <a:r>
              <a:rPr lang="en-US" dirty="0"/>
              <a:t>Accessing AWS services</a:t>
            </a:r>
          </a:p>
        </p:txBody>
      </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3903" y="1655153"/>
            <a:ext cx="1772630" cy="1871929"/>
          </a:xfrm>
          <a:prstGeom prst="rect">
            <a:avLst/>
          </a:prstGeom>
          <a:ln>
            <a:noFill/>
          </a:ln>
          <a:effectLst/>
        </p:spPr>
      </p:pic>
      <p:grpSp>
        <p:nvGrpSpPr>
          <p:cNvPr id="6" name="Group 5"/>
          <p:cNvGrpSpPr/>
          <p:nvPr/>
        </p:nvGrpSpPr>
        <p:grpSpPr>
          <a:xfrm>
            <a:off x="5351338" y="3301140"/>
            <a:ext cx="2240280" cy="1725930"/>
            <a:chOff x="5351338" y="2921312"/>
            <a:chExt cx="2240280" cy="1725930"/>
          </a:xfrm>
        </p:grpSpPr>
        <p:sp>
          <p:nvSpPr>
            <p:cNvPr id="43" name="Rounded Rectangle 42"/>
            <p:cNvSpPr/>
            <p:nvPr/>
          </p:nvSpPr>
          <p:spPr>
            <a:xfrm>
              <a:off x="5351338" y="2921312"/>
              <a:ext cx="2240280" cy="1725930"/>
            </a:xfrm>
            <a:prstGeom prst="roundRect">
              <a:avLst>
                <a:gd name="adj" fmla="val 0"/>
              </a:avLst>
            </a:prstGeom>
            <a:noFill/>
            <a:ln w="28575">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tx1"/>
                </a:solidFill>
              </a:endParaRPr>
            </a:p>
          </p:txBody>
        </p:sp>
        <p:sp>
          <p:nvSpPr>
            <p:cNvPr id="9" name="Rectangle 8"/>
            <p:cNvSpPr/>
            <p:nvPr/>
          </p:nvSpPr>
          <p:spPr>
            <a:xfrm>
              <a:off x="5492108" y="3568833"/>
              <a:ext cx="2020105" cy="430887"/>
            </a:xfrm>
            <a:prstGeom prst="rect">
              <a:avLst/>
            </a:prstGeom>
          </p:spPr>
          <p:txBody>
            <a:bodyPr wrap="none">
              <a:spAutoFit/>
            </a:bodyPr>
            <a:lstStyle/>
            <a:p>
              <a:r>
                <a:rPr lang="en-US" sz="2200" dirty="0">
                  <a:solidFill>
                    <a:srgbClr val="000000"/>
                  </a:solidFill>
                  <a:ea typeface="Amazon Ember Light" charset="0"/>
                  <a:cs typeface="Amazon Ember Light" charset="0"/>
                </a:rPr>
                <a:t>AWS REST API</a:t>
              </a:r>
            </a:p>
          </p:txBody>
        </p:sp>
      </p:grpSp>
      <p:sp>
        <p:nvSpPr>
          <p:cNvPr id="14" name="Rectangle 13"/>
          <p:cNvSpPr/>
          <p:nvPr/>
        </p:nvSpPr>
        <p:spPr>
          <a:xfrm>
            <a:off x="10230892" y="2387976"/>
            <a:ext cx="1846980" cy="400110"/>
          </a:xfrm>
          <a:prstGeom prst="rect">
            <a:avLst/>
          </a:prstGeom>
        </p:spPr>
        <p:txBody>
          <a:bodyPr wrap="none">
            <a:spAutoFit/>
          </a:bodyPr>
          <a:lstStyle/>
          <a:p>
            <a:r>
              <a:rPr lang="en-US" sz="2000" dirty="0">
                <a:ea typeface="Amazon Ember Light" charset="0"/>
                <a:cs typeface="Amazon Ember Light" charset="0"/>
              </a:rPr>
              <a:t>Run </a:t>
            </a:r>
            <a:r>
              <a:rPr lang="en-US" sz="2000" dirty="0">
                <a:solidFill>
                  <a:srgbClr val="000000"/>
                </a:solidFill>
                <a:ea typeface="Amazon Ember Light" charset="0"/>
                <a:cs typeface="Amazon Ember Light" charset="0"/>
              </a:rPr>
              <a:t>instances.</a:t>
            </a:r>
          </a:p>
        </p:txBody>
      </p:sp>
      <p:sp>
        <p:nvSpPr>
          <p:cNvPr id="15" name="Rectangle 14"/>
          <p:cNvSpPr/>
          <p:nvPr/>
        </p:nvSpPr>
        <p:spPr>
          <a:xfrm>
            <a:off x="10230892" y="3679144"/>
            <a:ext cx="2024913" cy="1015663"/>
          </a:xfrm>
          <a:prstGeom prst="rect">
            <a:avLst/>
          </a:prstGeom>
        </p:spPr>
        <p:txBody>
          <a:bodyPr wrap="none">
            <a:spAutoFit/>
          </a:bodyPr>
          <a:lstStyle/>
          <a:p>
            <a:r>
              <a:rPr lang="en-US" sz="2000" dirty="0">
                <a:ea typeface="Amazon Ember Light" charset="0"/>
                <a:cs typeface="Amazon Ember Light" charset="0"/>
              </a:rPr>
              <a:t>Upload files </a:t>
            </a:r>
          </a:p>
          <a:p>
            <a:r>
              <a:rPr lang="en-US" sz="2000" dirty="0">
                <a:solidFill>
                  <a:srgbClr val="000000"/>
                </a:solidFill>
                <a:ea typeface="Amazon Ember Light" charset="0"/>
                <a:cs typeface="Amazon Ember Light" charset="0"/>
              </a:rPr>
              <a:t>to</a:t>
            </a:r>
            <a:r>
              <a:rPr lang="en-US" sz="2000" dirty="0">
                <a:ea typeface="Amazon Ember Light" charset="0"/>
                <a:cs typeface="Amazon Ember Light" charset="0"/>
              </a:rPr>
              <a:t> Amazon S3/</a:t>
            </a:r>
          </a:p>
          <a:p>
            <a:r>
              <a:rPr lang="en-US" sz="2000" dirty="0">
                <a:solidFill>
                  <a:srgbClr val="000000"/>
                </a:solidFill>
                <a:ea typeface="Amazon Ember Light" charset="0"/>
                <a:cs typeface="Amazon Ember Light" charset="0"/>
              </a:rPr>
              <a:t>create</a:t>
            </a:r>
            <a:r>
              <a:rPr lang="en-US" sz="2000" dirty="0">
                <a:ea typeface="Amazon Ember Light" charset="0"/>
                <a:cs typeface="Amazon Ember Light" charset="0"/>
              </a:rPr>
              <a:t> a bucket.</a:t>
            </a:r>
          </a:p>
        </p:txBody>
      </p:sp>
      <p:sp>
        <p:nvSpPr>
          <p:cNvPr id="16" name="Rectangle 15"/>
          <p:cNvSpPr/>
          <p:nvPr/>
        </p:nvSpPr>
        <p:spPr>
          <a:xfrm>
            <a:off x="10230892" y="5217400"/>
            <a:ext cx="1457450" cy="1015663"/>
          </a:xfrm>
          <a:prstGeom prst="rect">
            <a:avLst/>
          </a:prstGeom>
        </p:spPr>
        <p:txBody>
          <a:bodyPr wrap="none">
            <a:spAutoFit/>
          </a:bodyPr>
          <a:lstStyle/>
          <a:p>
            <a:r>
              <a:rPr lang="en-US" sz="2000" dirty="0">
                <a:ea typeface="Amazon Ember Light" charset="0"/>
                <a:cs typeface="Amazon Ember Light" charset="0"/>
              </a:rPr>
              <a:t>Update an </a:t>
            </a:r>
            <a:br>
              <a:rPr lang="en-US" sz="2000" dirty="0">
                <a:ea typeface="Amazon Ember Light" charset="0"/>
                <a:cs typeface="Amazon Ember Light" charset="0"/>
              </a:rPr>
            </a:br>
            <a:r>
              <a:rPr lang="en-US" sz="2000" dirty="0">
                <a:ea typeface="Amazon Ember Light" charset="0"/>
                <a:cs typeface="Amazon Ember Light" charset="0"/>
              </a:rPr>
              <a:t>item in </a:t>
            </a:r>
            <a:r>
              <a:rPr lang="en-US" sz="2000" dirty="0">
                <a:solidFill>
                  <a:srgbClr val="000000"/>
                </a:solidFill>
                <a:ea typeface="Amazon Ember Light" charset="0"/>
                <a:cs typeface="Amazon Ember Light" charset="0"/>
              </a:rPr>
              <a:t>a</a:t>
            </a:r>
          </a:p>
          <a:p>
            <a:r>
              <a:rPr lang="en-US" sz="2000" dirty="0">
                <a:solidFill>
                  <a:srgbClr val="000000"/>
                </a:solidFill>
                <a:ea typeface="Amazon Ember Light" charset="0"/>
                <a:cs typeface="Amazon Ember Light" charset="0"/>
              </a:rPr>
              <a:t>database.</a:t>
            </a:r>
          </a:p>
        </p:txBody>
      </p:sp>
      <p:pic>
        <p:nvPicPr>
          <p:cNvPr id="27" name="Picture 2" descr="http://docs.aws.amazon.com/storagegateway/latest/userguide/images/ResetDHCP.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2846" y="3443055"/>
            <a:ext cx="1700606" cy="1154657"/>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28" name="Picture 4" descr="https://media.amazonwebservices.com/blog/aws_php_sdk_doc_brows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82846" y="5101140"/>
            <a:ext cx="1700607" cy="1247315"/>
          </a:xfrm>
          <a:prstGeom prst="rect">
            <a:avLst/>
          </a:prstGeom>
          <a:noFill/>
          <a:ln>
            <a:solidFill>
              <a:schemeClr val="tx1"/>
            </a:solidFill>
          </a:ln>
          <a:effectLst/>
          <a:extLst>
            <a:ext uri="{909E8E84-426E-40DD-AFC4-6F175D3DCCD1}">
              <a14:hiddenFill xmlns:a14="http://schemas.microsoft.com/office/drawing/2010/main">
                <a:solidFill>
                  <a:srgbClr val="FFFFFF"/>
                </a:solidFill>
              </a14:hiddenFill>
            </a:ext>
          </a:extLst>
        </p:spPr>
      </p:pic>
      <p:sp>
        <p:nvSpPr>
          <p:cNvPr id="35" name="Rectangle 34"/>
          <p:cNvSpPr/>
          <p:nvPr/>
        </p:nvSpPr>
        <p:spPr>
          <a:xfrm>
            <a:off x="1046118" y="5595894"/>
            <a:ext cx="776175" cy="400110"/>
          </a:xfrm>
          <a:prstGeom prst="rect">
            <a:avLst/>
          </a:prstGeom>
        </p:spPr>
        <p:txBody>
          <a:bodyPr wrap="none">
            <a:spAutoFit/>
          </a:bodyPr>
          <a:lstStyle/>
          <a:p>
            <a:r>
              <a:rPr lang="en-US" sz="2000" dirty="0">
                <a:ea typeface="Amazon Ember Light" charset="0"/>
                <a:cs typeface="Amazon Ember Light" charset="0"/>
              </a:rPr>
              <a:t>SDKs</a:t>
            </a:r>
          </a:p>
        </p:txBody>
      </p:sp>
      <p:sp>
        <p:nvSpPr>
          <p:cNvPr id="36" name="Rectangle 35"/>
          <p:cNvSpPr/>
          <p:nvPr/>
        </p:nvSpPr>
        <p:spPr>
          <a:xfrm>
            <a:off x="1046118" y="3883392"/>
            <a:ext cx="1162498" cy="400110"/>
          </a:xfrm>
          <a:prstGeom prst="rect">
            <a:avLst/>
          </a:prstGeom>
        </p:spPr>
        <p:txBody>
          <a:bodyPr wrap="none">
            <a:spAutoFit/>
          </a:bodyPr>
          <a:lstStyle/>
          <a:p>
            <a:r>
              <a:rPr lang="en-US" sz="2000" dirty="0">
                <a:solidFill>
                  <a:srgbClr val="000000"/>
                </a:solidFill>
                <a:ea typeface="Amazon Ember Light" charset="0"/>
                <a:cs typeface="Amazon Ember Light" charset="0"/>
              </a:rPr>
              <a:t>AWS CLI</a:t>
            </a:r>
          </a:p>
        </p:txBody>
      </p:sp>
      <p:sp>
        <p:nvSpPr>
          <p:cNvPr id="37" name="Rectangle 36"/>
          <p:cNvSpPr/>
          <p:nvPr/>
        </p:nvSpPr>
        <p:spPr>
          <a:xfrm>
            <a:off x="1046118" y="2146081"/>
            <a:ext cx="1718740" cy="1015663"/>
          </a:xfrm>
          <a:prstGeom prst="rect">
            <a:avLst/>
          </a:prstGeom>
        </p:spPr>
        <p:txBody>
          <a:bodyPr wrap="none">
            <a:spAutoFit/>
          </a:bodyPr>
          <a:lstStyle/>
          <a:p>
            <a:r>
              <a:rPr lang="en-US" sz="2000" dirty="0">
                <a:ea typeface="Amazon Ember Light" charset="0"/>
                <a:cs typeface="Amazon Ember Light" charset="0"/>
              </a:rPr>
              <a:t>AWS</a:t>
            </a:r>
            <a:br>
              <a:rPr lang="en-US" sz="2000" dirty="0">
                <a:ea typeface="Amazon Ember Light" charset="0"/>
                <a:cs typeface="Amazon Ember Light" charset="0"/>
              </a:rPr>
            </a:br>
            <a:r>
              <a:rPr lang="en-US" sz="2000" dirty="0">
                <a:ea typeface="Amazon Ember Light" charset="0"/>
                <a:cs typeface="Amazon Ember Light" charset="0"/>
              </a:rPr>
              <a:t>Management</a:t>
            </a:r>
          </a:p>
          <a:p>
            <a:r>
              <a:rPr lang="en-US" sz="2000" dirty="0">
                <a:ea typeface="Amazon Ember Light" charset="0"/>
                <a:cs typeface="Amazon Ember Light" charset="0"/>
              </a:rPr>
              <a:t>Console</a:t>
            </a:r>
          </a:p>
        </p:txBody>
      </p:sp>
      <p:cxnSp>
        <p:nvCxnSpPr>
          <p:cNvPr id="32" name="Straight Arrow Connector 31"/>
          <p:cNvCxnSpPr/>
          <p:nvPr/>
        </p:nvCxnSpPr>
        <p:spPr>
          <a:xfrm>
            <a:off x="3820218" y="4607554"/>
            <a:ext cx="0" cy="478187"/>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5558" y="1762309"/>
            <a:ext cx="1146001" cy="45504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Client Application</a:t>
            </a:r>
          </a:p>
          <a:p>
            <a:endParaRPr lang="en-US" sz="1400" dirty="0">
              <a:solidFill>
                <a:srgbClr val="000000"/>
              </a:solidFill>
              <a:ea typeface="Amazon Ember Light" panose="020B0403020204020204" pitchFamily="34" charset="0"/>
              <a:cs typeface="Amazon Ember Light" panose="020B0403020204020204" pitchFamily="34" charset="0"/>
            </a:endParaRPr>
          </a:p>
        </p:txBody>
      </p:sp>
      <p:cxnSp>
        <p:nvCxnSpPr>
          <p:cNvPr id="51" name="Straight Arrow Connector 50"/>
          <p:cNvCxnSpPr/>
          <p:nvPr/>
        </p:nvCxnSpPr>
        <p:spPr>
          <a:xfrm>
            <a:off x="801133" y="1532216"/>
            <a:ext cx="5670345"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3" idx="0"/>
          </p:cNvCxnSpPr>
          <p:nvPr/>
        </p:nvCxnSpPr>
        <p:spPr>
          <a:xfrm>
            <a:off x="6471478" y="1532216"/>
            <a:ext cx="0" cy="1768924"/>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44" name="Graphic 39">
            <a:extLst>
              <a:ext uri="{FF2B5EF4-FFF2-40B4-BE49-F238E27FC236}">
                <a16:creationId xmlns:a16="http://schemas.microsoft.com/office/drawing/2014/main" id="{6FA71975-EA2D-784E-8A28-738A17320E91}"/>
              </a:ext>
            </a:extLst>
          </p:cNvPr>
          <p:cNvPicPr>
            <a:picLocks noChangeAspect="1"/>
          </p:cNvPicPr>
          <p:nvPr/>
        </p:nvPicPr>
        <p:blipFill>
          <a:blip r:embed="rId7"/>
          <a:stretch>
            <a:fillRect/>
          </a:stretch>
        </p:blipFill>
        <p:spPr>
          <a:xfrm>
            <a:off x="429958" y="1272902"/>
            <a:ext cx="457200" cy="457200"/>
          </a:xfrm>
          <a:prstGeom prst="rect">
            <a:avLst/>
          </a:prstGeom>
        </p:spPr>
      </p:pic>
      <p:pic>
        <p:nvPicPr>
          <p:cNvPr id="45" name="Graphic 137" descr="Instances">
            <a:extLst>
              <a:ext uri="{FF2B5EF4-FFF2-40B4-BE49-F238E27FC236}">
                <a16:creationId xmlns:a16="http://schemas.microsoft.com/office/drawing/2014/main" id="{5B22B109-5C82-FA40-91FB-DE791C44FEB8}"/>
              </a:ext>
            </a:extLst>
          </p:cNvPr>
          <p:cNvPicPr>
            <a:picLocks noChangeAspect="1"/>
          </p:cNvPicPr>
          <p:nvPr/>
        </p:nvPicPr>
        <p:blipFill>
          <a:blip r:embed="rId8"/>
          <a:stretch>
            <a:fillRect/>
          </a:stretch>
        </p:blipFill>
        <p:spPr>
          <a:xfrm>
            <a:off x="9234846" y="2130831"/>
            <a:ext cx="914400" cy="914400"/>
          </a:xfrm>
          <a:prstGeom prst="rect">
            <a:avLst/>
          </a:prstGeom>
        </p:spPr>
      </p:pic>
      <p:pic>
        <p:nvPicPr>
          <p:cNvPr id="46" name="Graphic 67" descr="S3 Bucket">
            <a:extLst>
              <a:ext uri="{FF2B5EF4-FFF2-40B4-BE49-F238E27FC236}">
                <a16:creationId xmlns:a16="http://schemas.microsoft.com/office/drawing/2014/main" id="{D1B72367-A3A4-9A45-AFFE-4A9C19E7C494}"/>
              </a:ext>
            </a:extLst>
          </p:cNvPr>
          <p:cNvPicPr>
            <a:picLocks noChangeAspect="1"/>
          </p:cNvPicPr>
          <p:nvPr/>
        </p:nvPicPr>
        <p:blipFill>
          <a:blip r:embed="rId9"/>
          <a:stretch>
            <a:fillRect/>
          </a:stretch>
        </p:blipFill>
        <p:spPr>
          <a:xfrm>
            <a:off x="9234846" y="3729775"/>
            <a:ext cx="914400" cy="914400"/>
          </a:xfrm>
          <a:prstGeom prst="rect">
            <a:avLst/>
          </a:prstGeom>
        </p:spPr>
      </p:pic>
      <p:pic>
        <p:nvPicPr>
          <p:cNvPr id="47" name="Graphic 13" descr="Database">
            <a:extLst>
              <a:ext uri="{FF2B5EF4-FFF2-40B4-BE49-F238E27FC236}">
                <a16:creationId xmlns:a16="http://schemas.microsoft.com/office/drawing/2014/main" id="{944DE95A-7C95-1E4F-98C7-C689278759EA}"/>
              </a:ext>
            </a:extLst>
          </p:cNvPr>
          <p:cNvPicPr>
            <a:picLocks noChangeAspect="1"/>
          </p:cNvPicPr>
          <p:nvPr/>
        </p:nvPicPr>
        <p:blipFill>
          <a:blip r:embed="rId10"/>
          <a:stretch>
            <a:fillRect/>
          </a:stretch>
        </p:blipFill>
        <p:spPr>
          <a:xfrm>
            <a:off x="9234846" y="5268031"/>
            <a:ext cx="914400" cy="914400"/>
          </a:xfrm>
          <a:prstGeom prst="rect">
            <a:avLst/>
          </a:prstGeom>
        </p:spPr>
      </p:pic>
      <p:cxnSp>
        <p:nvCxnSpPr>
          <p:cNvPr id="61" name="Straight Arrow Connector 60"/>
          <p:cNvCxnSpPr>
            <a:cxnSpLocks/>
            <a:stCxn id="43" idx="3"/>
          </p:cNvCxnSpPr>
          <p:nvPr/>
        </p:nvCxnSpPr>
        <p:spPr>
          <a:xfrm>
            <a:off x="7591618" y="4164105"/>
            <a:ext cx="1617536" cy="0"/>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3" idx="3"/>
          </p:cNvCxnSpPr>
          <p:nvPr/>
        </p:nvCxnSpPr>
        <p:spPr>
          <a:xfrm flipV="1">
            <a:off x="7591618" y="2788087"/>
            <a:ext cx="1438082" cy="1376018"/>
          </a:xfrm>
          <a:prstGeom prst="bentConnector3">
            <a:avLst>
              <a:gd name="adj1" fmla="val 57267"/>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3" idx="3"/>
            <a:endCxn id="47" idx="1"/>
          </p:cNvCxnSpPr>
          <p:nvPr/>
        </p:nvCxnSpPr>
        <p:spPr>
          <a:xfrm>
            <a:off x="7591618" y="4164105"/>
            <a:ext cx="1643228" cy="1561126"/>
          </a:xfrm>
          <a:prstGeom prst="bentConnector3">
            <a:avLst>
              <a:gd name="adj1" fmla="val 50000"/>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223120" y="1138395"/>
            <a:ext cx="3256020" cy="400110"/>
          </a:xfrm>
          <a:prstGeom prst="rect">
            <a:avLst/>
          </a:prstGeom>
        </p:spPr>
        <p:txBody>
          <a:bodyPr wrap="none">
            <a:spAutoFit/>
          </a:bodyPr>
          <a:lstStyle/>
          <a:p>
            <a:r>
              <a:rPr lang="en-US" sz="2000" dirty="0">
                <a:ea typeface="Amazon Ember Light" charset="0"/>
                <a:cs typeface="Amazon Ember Light" charset="0"/>
              </a:rPr>
              <a:t>HTTP(S) Request/</a:t>
            </a:r>
            <a:r>
              <a:rPr lang="en-US" sz="2000" dirty="0">
                <a:ea typeface="Amazon Ember Light" panose="020B0403020204020204" pitchFamily="34" charset="0"/>
                <a:cs typeface="Amazon Ember Light" panose="020B0403020204020204" pitchFamily="34" charset="0"/>
              </a:rPr>
              <a:t>Respond</a:t>
            </a:r>
          </a:p>
        </p:txBody>
      </p:sp>
      <p:cxnSp>
        <p:nvCxnSpPr>
          <p:cNvPr id="57" name="Elbow Connector 56"/>
          <p:cNvCxnSpPr>
            <a:cxnSpLocks/>
            <a:stCxn id="26" idx="1"/>
            <a:endCxn id="28" idx="1"/>
          </p:cNvCxnSpPr>
          <p:nvPr/>
        </p:nvCxnSpPr>
        <p:spPr>
          <a:xfrm rot="10800000" flipH="1" flipV="1">
            <a:off x="2933902" y="2591118"/>
            <a:ext cx="48943" cy="3133680"/>
          </a:xfrm>
          <a:prstGeom prst="bentConnector3">
            <a:avLst>
              <a:gd name="adj1" fmla="val -467074"/>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2" name="Elbow Connector 61"/>
          <p:cNvCxnSpPr>
            <a:cxnSpLocks/>
            <a:stCxn id="28" idx="3"/>
            <a:endCxn id="43" idx="1"/>
          </p:cNvCxnSpPr>
          <p:nvPr/>
        </p:nvCxnSpPr>
        <p:spPr>
          <a:xfrm flipV="1">
            <a:off x="4683453" y="4164105"/>
            <a:ext cx="667885" cy="1560693"/>
          </a:xfrm>
          <a:prstGeom prst="bentConnector3">
            <a:avLst>
              <a:gd name="adj1" fmla="val 50000"/>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 name="Elbow Connector 21"/>
          <p:cNvCxnSpPr>
            <a:cxnSpLocks/>
            <a:stCxn id="40" idx="2"/>
            <a:endCxn id="37" idx="1"/>
          </p:cNvCxnSpPr>
          <p:nvPr/>
        </p:nvCxnSpPr>
        <p:spPr>
          <a:xfrm rot="16200000" flipH="1">
            <a:off x="634056" y="2241851"/>
            <a:ext cx="436564" cy="387559"/>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Elbow Connector 62"/>
          <p:cNvCxnSpPr>
            <a:cxnSpLocks/>
            <a:stCxn id="40" idx="2"/>
            <a:endCxn id="36" idx="1"/>
          </p:cNvCxnSpPr>
          <p:nvPr/>
        </p:nvCxnSpPr>
        <p:spPr>
          <a:xfrm rot="16200000" flipH="1">
            <a:off x="-80711" y="2956618"/>
            <a:ext cx="1866098" cy="387559"/>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Elbow Connector 63"/>
          <p:cNvCxnSpPr>
            <a:cxnSpLocks/>
            <a:stCxn id="40" idx="2"/>
            <a:endCxn id="35" idx="1"/>
          </p:cNvCxnSpPr>
          <p:nvPr/>
        </p:nvCxnSpPr>
        <p:spPr>
          <a:xfrm rot="16200000" flipH="1">
            <a:off x="-936962" y="3812869"/>
            <a:ext cx="3578600" cy="387559"/>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471478" y="1567286"/>
            <a:ext cx="2249296" cy="1200329"/>
          </a:xfrm>
          <a:prstGeom prst="rect">
            <a:avLst/>
          </a:prstGeom>
        </p:spPr>
        <p:txBody>
          <a:bodyPr wrap="square">
            <a:spAutoFit/>
          </a:bodyPr>
          <a:lstStyle/>
          <a:p>
            <a:pPr marL="342900" indent="-342900">
              <a:buFontTx/>
              <a:buChar char="-"/>
            </a:pPr>
            <a:r>
              <a:rPr lang="en-US" dirty="0">
                <a:solidFill>
                  <a:srgbClr val="000000"/>
                </a:solidFill>
                <a:ea typeface="Amazon Ember Light" charset="0"/>
                <a:cs typeface="Amazon Ember Light" charset="0"/>
              </a:rPr>
              <a:t>HTTP</a:t>
            </a:r>
          </a:p>
          <a:p>
            <a:pPr marL="342900" indent="-342900">
              <a:buFontTx/>
              <a:buChar char="-"/>
            </a:pPr>
            <a:r>
              <a:rPr lang="en-US" dirty="0">
                <a:solidFill>
                  <a:srgbClr val="000000"/>
                </a:solidFill>
                <a:ea typeface="Amazon Ember Light" charset="0"/>
                <a:cs typeface="Amazon Ember Light" charset="0"/>
              </a:rPr>
              <a:t>SigV4</a:t>
            </a:r>
          </a:p>
          <a:p>
            <a:pPr marL="342900" indent="-342900">
              <a:buFontTx/>
              <a:buChar char="-"/>
            </a:pPr>
            <a:r>
              <a:rPr lang="en-US" dirty="0">
                <a:solidFill>
                  <a:srgbClr val="000000"/>
                </a:solidFill>
                <a:ea typeface="Amazon Ember Light" charset="0"/>
                <a:cs typeface="Amazon Ember Light" charset="0"/>
              </a:rPr>
              <a:t>IAM access key</a:t>
            </a:r>
          </a:p>
          <a:p>
            <a:r>
              <a:rPr lang="en-US" dirty="0">
                <a:solidFill>
                  <a:srgbClr val="000000"/>
                </a:solidFill>
                <a:ea typeface="Amazon Ember Light" charset="0"/>
                <a:cs typeface="Amazon Ember Light" charset="0"/>
              </a:rPr>
              <a:t>      (ID, secret)</a:t>
            </a:r>
          </a:p>
        </p:txBody>
      </p:sp>
    </p:spTree>
    <p:custDataLst>
      <p:tags r:id="rId1"/>
    </p:custDataLst>
    <p:extLst>
      <p:ext uri="{BB962C8B-B14F-4D97-AF65-F5344CB8AC3E}">
        <p14:creationId xmlns:p14="http://schemas.microsoft.com/office/powerpoint/2010/main" val="295861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up)">
                                      <p:cBhvr>
                                        <p:cTn id="7" dur="100"/>
                                        <p:tgtEl>
                                          <p:spTgt spid="64"/>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
                                        <p:tgtEl>
                                          <p:spTgt spid="35"/>
                                        </p:tgtEl>
                                      </p:cBhvr>
                                    </p:animEffect>
                                  </p:childTnLst>
                                </p:cTn>
                              </p:par>
                            </p:childTnLst>
                          </p:cTn>
                        </p:par>
                        <p:par>
                          <p:cTn id="12" fill="hold">
                            <p:stCondLst>
                              <p:cond delay="200"/>
                            </p:stCondLst>
                            <p:childTnLst>
                              <p:par>
                                <p:cTn id="13" presetID="10" presetClass="entr" presetSubtype="0"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100"/>
                                        <p:tgtEl>
                                          <p:spTgt spid="28"/>
                                        </p:tgtEl>
                                      </p:cBhvr>
                                    </p:animEffect>
                                  </p:childTnLst>
                                </p:cTn>
                              </p:par>
                            </p:childTnLst>
                          </p:cTn>
                        </p:par>
                        <p:par>
                          <p:cTn id="16" fill="hold">
                            <p:stCondLst>
                              <p:cond delay="300"/>
                            </p:stCondLst>
                            <p:childTnLst>
                              <p:par>
                                <p:cTn id="17" presetID="22" presetClass="entr" presetSubtype="4" fill="hold" nodeType="after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wipe(down)">
                                      <p:cBhvr>
                                        <p:cTn id="19" dur="100"/>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
                                        <p:tgtEl>
                                          <p:spTgt spid="22"/>
                                        </p:tgtEl>
                                      </p:cBhvr>
                                    </p:animEffect>
                                  </p:childTnLst>
                                </p:cTn>
                              </p:par>
                            </p:childTnLst>
                          </p:cTn>
                        </p:par>
                        <p:par>
                          <p:cTn id="25" fill="hold">
                            <p:stCondLst>
                              <p:cond delay="100"/>
                            </p:stCondLst>
                            <p:childTnLst>
                              <p:par>
                                <p:cTn id="26" presetID="10" presetClass="entr" presetSubtype="0"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100"/>
                                        <p:tgtEl>
                                          <p:spTgt spid="37"/>
                                        </p:tgtEl>
                                      </p:cBhvr>
                                    </p:animEffect>
                                  </p:childTnLst>
                                </p:cTn>
                              </p:par>
                            </p:childTnLst>
                          </p:cTn>
                        </p:par>
                        <p:par>
                          <p:cTn id="29" fill="hold">
                            <p:stCondLst>
                              <p:cond delay="200"/>
                            </p:stCondLst>
                            <p:childTnLst>
                              <p:par>
                                <p:cTn id="30" presetID="10" presetClass="entr" presetSubtype="0"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
                                        <p:tgtEl>
                                          <p:spTgt spid="26"/>
                                        </p:tgtEl>
                                      </p:cBhvr>
                                    </p:animEffect>
                                  </p:childTnLst>
                                </p:cTn>
                              </p:par>
                            </p:childTnLst>
                          </p:cTn>
                        </p:par>
                        <p:par>
                          <p:cTn id="33" fill="hold">
                            <p:stCondLst>
                              <p:cond delay="300"/>
                            </p:stCondLst>
                            <p:childTnLst>
                              <p:par>
                                <p:cTn id="34" presetID="10" presetClass="entr" presetSubtype="0" fill="hold" nodeType="after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100"/>
                                        <p:tgtEl>
                                          <p:spTgt spid="5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wipe(up)">
                                      <p:cBhvr>
                                        <p:cTn id="41" dur="100"/>
                                        <p:tgtEl>
                                          <p:spTgt spid="63"/>
                                        </p:tgtEl>
                                      </p:cBhvr>
                                    </p:animEffect>
                                  </p:childTnLst>
                                </p:cTn>
                              </p:par>
                            </p:childTnLst>
                          </p:cTn>
                        </p:par>
                        <p:par>
                          <p:cTn id="42" fill="hold">
                            <p:stCondLst>
                              <p:cond delay="100"/>
                            </p:stCondLst>
                            <p:childTnLst>
                              <p:par>
                                <p:cTn id="43" presetID="10" presetClass="entr" presetSubtype="0" fill="hold" grpId="0"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100"/>
                                        <p:tgtEl>
                                          <p:spTgt spid="36"/>
                                        </p:tgtEl>
                                      </p:cBhvr>
                                    </p:animEffect>
                                  </p:childTnLst>
                                </p:cTn>
                              </p:par>
                            </p:childTnLst>
                          </p:cTn>
                        </p:par>
                        <p:par>
                          <p:cTn id="46" fill="hold">
                            <p:stCondLst>
                              <p:cond delay="200"/>
                            </p:stCondLst>
                            <p:childTnLst>
                              <p:par>
                                <p:cTn id="47" presetID="10" presetClass="entr" presetSubtype="0"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
                                        <p:tgtEl>
                                          <p:spTgt spid="27"/>
                                        </p:tgtEl>
                                      </p:cBhvr>
                                    </p:animEffect>
                                  </p:childTnLst>
                                </p:cTn>
                              </p:par>
                            </p:childTnLst>
                          </p:cTn>
                        </p:par>
                        <p:par>
                          <p:cTn id="50" fill="hold">
                            <p:stCondLst>
                              <p:cond delay="300"/>
                            </p:stCondLst>
                            <p:childTnLst>
                              <p:par>
                                <p:cTn id="51" presetID="10" presetClass="entr" presetSubtype="0" fill="hold" nodeType="after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Slide Number Placeholder 8"/>
          <p:cNvSpPr>
            <a:spLocks noGrp="1"/>
          </p:cNvSpPr>
          <p:nvPr>
            <p:ph type="sldNum" sz="quarter" idx="20"/>
          </p:nvPr>
        </p:nvSpPr>
        <p:spPr/>
        <p:txBody>
          <a:bodyPr/>
          <a:lstStyle/>
          <a:p>
            <a:fld id="{989D9560-4C13-4692-9687-98ECDD2D9552}" type="slidenum">
              <a:rPr lang="en-US" smtClean="0"/>
              <a:t>43</a:t>
            </a:fld>
            <a:endParaRPr lang="en-US" dirty="0"/>
          </a:p>
        </p:txBody>
      </p:sp>
      <p:sp>
        <p:nvSpPr>
          <p:cNvPr id="2" name="Title 1"/>
          <p:cNvSpPr>
            <a:spLocks noGrp="1"/>
          </p:cNvSpPr>
          <p:nvPr>
            <p:ph type="title"/>
          </p:nvPr>
        </p:nvSpPr>
        <p:spPr/>
        <p:txBody>
          <a:bodyPr>
            <a:noAutofit/>
          </a:bodyPr>
          <a:lstStyle/>
          <a:p>
            <a:r>
              <a:rPr lang="en-US" dirty="0"/>
              <a:t>Example: AWS CLI</a:t>
            </a:r>
          </a:p>
        </p:txBody>
      </p:sp>
      <p:sp>
        <p:nvSpPr>
          <p:cNvPr id="24" name="TextBox 23">
            <a:extLst>
              <a:ext uri="{C183D7F6-B498-43B3-948B-1728B52AA6E4}">
                <adec:decorative xmlns:adec="http://schemas.microsoft.com/office/drawing/2017/decorative" val="1"/>
              </a:ext>
            </a:extLst>
          </p:cNvPr>
          <p:cNvSpPr txBox="1"/>
          <p:nvPr/>
        </p:nvSpPr>
        <p:spPr>
          <a:xfrm>
            <a:off x="1319025" y="3576210"/>
            <a:ext cx="7568778" cy="430887"/>
          </a:xfrm>
          <a:prstGeom prst="rect">
            <a:avLst/>
          </a:prstGeom>
          <a:noFill/>
          <a:ln w="12700">
            <a:solidFill>
              <a:schemeClr val="tx2"/>
            </a:solidFill>
          </a:ln>
        </p:spPr>
        <p:txBody>
          <a:bodyPr wrap="square" rtlCol="0">
            <a:spAutoFit/>
          </a:bodyPr>
          <a:lstStyle/>
          <a:p>
            <a:pPr defTabSz="1219170">
              <a:defRPr/>
            </a:pPr>
            <a:r>
              <a:rPr lang="en-US" sz="2200" kern="0" dirty="0">
                <a:solidFill>
                  <a:schemeClr val="tx2"/>
                </a:solidFill>
                <a:latin typeface="Lucida Console" panose="020B0609040504020204" pitchFamily="49" charset="0"/>
              </a:rPr>
              <a:t>$ aws s3 ls s3://mybucket --recursive</a:t>
            </a:r>
          </a:p>
        </p:txBody>
      </p:sp>
      <p:grpSp>
        <p:nvGrpSpPr>
          <p:cNvPr id="5" name="Group 4" descr="Example.">
            <a:extLst>
              <a:ext uri="{FF2B5EF4-FFF2-40B4-BE49-F238E27FC236}">
                <a16:creationId xmlns:a16="http://schemas.microsoft.com/office/drawing/2014/main" id="{A16DA2F0-5521-4302-82CA-28E52FF90CAA}"/>
              </a:ext>
            </a:extLst>
          </p:cNvPr>
          <p:cNvGrpSpPr/>
          <p:nvPr/>
        </p:nvGrpSpPr>
        <p:grpSpPr>
          <a:xfrm>
            <a:off x="2664214" y="2092728"/>
            <a:ext cx="9295198" cy="2670090"/>
            <a:chOff x="2664214" y="2092728"/>
            <a:chExt cx="9295198" cy="2670090"/>
          </a:xfrm>
        </p:grpSpPr>
        <p:pic>
          <p:nvPicPr>
            <p:cNvPr id="43" name="service" descr="This example command is based on ">
              <a:extLst>
                <a:ext uri="{FF2B5EF4-FFF2-40B4-BE49-F238E27FC236}">
                  <a16:creationId xmlns:a16="http://schemas.microsoft.com/office/drawing/2014/main" id="{69CE01F6-5224-461D-B23E-DDD0E4DA1EE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96252" y="3436582"/>
              <a:ext cx="711200" cy="711200"/>
            </a:xfrm>
            <a:prstGeom prst="rect">
              <a:avLst/>
            </a:prstGeom>
          </p:spPr>
        </p:pic>
        <p:sp>
          <p:nvSpPr>
            <p:cNvPr id="44" name="TextBox 43">
              <a:extLst>
                <a:ext uri="{FF2B5EF4-FFF2-40B4-BE49-F238E27FC236}">
                  <a16:creationId xmlns:a16="http://schemas.microsoft.com/office/drawing/2014/main" id="{B3EA5624-0BDC-48A9-99D9-B399CFFA65B7}"/>
                </a:ext>
                <a:ext uri="{C183D7F6-B498-43B3-948B-1728B52AA6E4}">
                  <adec:decorative xmlns:adec="http://schemas.microsoft.com/office/drawing/2017/decorative" val="1"/>
                </a:ext>
              </a:extLst>
            </p:cNvPr>
            <p:cNvSpPr txBox="1"/>
            <p:nvPr/>
          </p:nvSpPr>
          <p:spPr>
            <a:xfrm>
              <a:off x="9002317" y="4178043"/>
              <a:ext cx="2957095" cy="584775"/>
            </a:xfrm>
            <a:prstGeom prst="rect">
              <a:avLst/>
            </a:prstGeom>
            <a:noFill/>
          </p:spPr>
          <p:txBody>
            <a:bodyPr wrap="square" rtlCol="0">
              <a:spAutoFit/>
            </a:bodyPr>
            <a:lstStyle/>
            <a:p>
              <a:pPr algn="ctr"/>
              <a:r>
                <a:rPr lang="en-US" sz="1600" dirty="0">
                  <a:latin typeface="Amazon Ember" panose="02000000000000000000" pitchFamily="2" charset="0"/>
                  <a:ea typeface="Amazon Ember" panose="02000000000000000000" pitchFamily="2" charset="0"/>
                </a:rPr>
                <a:t>Amazon Simple</a:t>
              </a:r>
              <a:br>
                <a:rPr lang="en-US" sz="1600" dirty="0">
                  <a:latin typeface="Amazon Ember" panose="02000000000000000000" pitchFamily="2" charset="0"/>
                  <a:ea typeface="Amazon Ember" panose="02000000000000000000" pitchFamily="2" charset="0"/>
                </a:rPr>
              </a:br>
              <a:r>
                <a:rPr lang="en-US" sz="1600" dirty="0">
                  <a:latin typeface="Amazon Ember" panose="02000000000000000000" pitchFamily="2" charset="0"/>
                  <a:ea typeface="Amazon Ember" panose="02000000000000000000" pitchFamily="2" charset="0"/>
                </a:rPr>
                <a:t>Storage Service (Amazon S3)</a:t>
              </a:r>
            </a:p>
          </p:txBody>
        </p:sp>
        <p:cxnSp>
          <p:nvCxnSpPr>
            <p:cNvPr id="11" name="Connector: Elbow 10">
              <a:extLst>
                <a:ext uri="{FF2B5EF4-FFF2-40B4-BE49-F238E27FC236}">
                  <a16:creationId xmlns:a16="http://schemas.microsoft.com/office/drawing/2014/main" id="{7A440892-F630-42D5-9FCC-97C86F297126}"/>
                </a:ext>
                <a:ext uri="{C183D7F6-B498-43B3-948B-1728B52AA6E4}">
                  <adec:decorative xmlns:adec="http://schemas.microsoft.com/office/drawing/2017/decorative" val="1"/>
                </a:ext>
              </a:extLst>
            </p:cNvPr>
            <p:cNvCxnSpPr>
              <a:stCxn id="17" idx="0"/>
              <a:endCxn id="43" idx="0"/>
            </p:cNvCxnSpPr>
            <p:nvPr/>
          </p:nvCxnSpPr>
          <p:spPr>
            <a:xfrm rot="16200000" flipH="1">
              <a:off x="5936106" y="-1179164"/>
              <a:ext cx="1343853" cy="7887638"/>
            </a:xfrm>
            <a:prstGeom prst="bentConnector3">
              <a:avLst>
                <a:gd name="adj1" fmla="val -24328"/>
              </a:avLst>
            </a:prstGeom>
            <a:ln w="25400">
              <a:solidFill>
                <a:schemeClr val="tx2"/>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1174936" y="2811093"/>
            <a:ext cx="1211988" cy="757045"/>
            <a:chOff x="2324482" y="2577519"/>
            <a:chExt cx="1211988" cy="757045"/>
          </a:xfrm>
        </p:grpSpPr>
        <p:cxnSp>
          <p:nvCxnSpPr>
            <p:cNvPr id="23" name="arrow1" descr="AWS is the "/>
            <p:cNvCxnSpPr/>
            <p:nvPr/>
          </p:nvCxnSpPr>
          <p:spPr>
            <a:xfrm>
              <a:off x="3035647" y="2963324"/>
              <a:ext cx="948" cy="371240"/>
            </a:xfrm>
            <a:prstGeom prst="straightConnector1">
              <a:avLst/>
            </a:prstGeom>
            <a:ln w="254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324482" y="2577519"/>
              <a:ext cx="1211988" cy="338554"/>
            </a:xfrm>
            <a:prstGeom prst="rect">
              <a:avLst/>
            </a:prstGeom>
            <a:noFill/>
          </p:spPr>
          <p:txBody>
            <a:bodyPr wrap="square" rtlCol="0" anchor="ctr">
              <a:spAutoFit/>
            </a:bodyPr>
            <a:lstStyle/>
            <a:p>
              <a:pPr algn="ctr" defTabSz="1219170">
                <a:defRPr/>
              </a:pPr>
              <a:r>
                <a:rPr lang="en-US" sz="1600" kern="0" dirty="0">
                  <a:solidFill>
                    <a:sysClr val="windowText" lastClr="000000"/>
                  </a:solidFill>
                  <a:ea typeface="Amazon Ember Light" panose="020B0403020204020204" pitchFamily="34" charset="0"/>
                  <a:cs typeface="Amazon Ember Light" panose="020B0403020204020204" pitchFamily="34" charset="0"/>
                </a:rPr>
                <a:t>Base call</a:t>
              </a:r>
            </a:p>
          </p:txBody>
        </p:sp>
      </p:grpSp>
      <p:grpSp>
        <p:nvGrpSpPr>
          <p:cNvPr id="6" name="Group 5"/>
          <p:cNvGrpSpPr/>
          <p:nvPr/>
        </p:nvGrpSpPr>
        <p:grpSpPr>
          <a:xfrm>
            <a:off x="2028675" y="2092729"/>
            <a:ext cx="1271078" cy="1475409"/>
            <a:chOff x="808699" y="1978834"/>
            <a:chExt cx="1271078" cy="1475409"/>
          </a:xfrm>
        </p:grpSpPr>
        <p:cxnSp>
          <p:nvCxnSpPr>
            <p:cNvPr id="37" name="arrow2" descr="S3 is the "/>
            <p:cNvCxnSpPr>
              <a:cxnSpLocks/>
              <a:stCxn id="17" idx="2"/>
            </p:cNvCxnSpPr>
            <p:nvPr/>
          </p:nvCxnSpPr>
          <p:spPr>
            <a:xfrm>
              <a:off x="1444238" y="2563609"/>
              <a:ext cx="948" cy="890634"/>
            </a:xfrm>
            <a:prstGeom prst="straightConnector1">
              <a:avLst/>
            </a:prstGeom>
            <a:ln w="254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808699" y="1978834"/>
              <a:ext cx="1271078" cy="584775"/>
            </a:xfrm>
            <a:prstGeom prst="rect">
              <a:avLst/>
            </a:prstGeom>
            <a:noFill/>
          </p:spPr>
          <p:txBody>
            <a:bodyPr wrap="square" rtlCol="0" anchor="ctr">
              <a:spAutoFit/>
            </a:bodyPr>
            <a:lstStyle/>
            <a:p>
              <a:pPr algn="ctr" defTabSz="1219170">
                <a:defRPr/>
              </a:pPr>
              <a:r>
                <a:rPr lang="en-US" sz="1600" kern="0" dirty="0">
                  <a:solidFill>
                    <a:sysClr val="windowText" lastClr="000000"/>
                  </a:solidFill>
                  <a:ea typeface="Amazon Ember Light" panose="020B0403020204020204" pitchFamily="34" charset="0"/>
                  <a:cs typeface="Amazon Ember Light" panose="020B0403020204020204" pitchFamily="34" charset="0"/>
                </a:rPr>
                <a:t>Service (command</a:t>
              </a:r>
              <a:r>
                <a:rPr lang="en-US" sz="1600" kern="0" dirty="0">
                  <a:solidFill>
                    <a:srgbClr val="000000"/>
                  </a:solidFill>
                  <a:ea typeface="Amazon Ember Light" panose="020B0403020204020204" pitchFamily="34" charset="0"/>
                  <a:cs typeface="Amazon Ember Light" panose="020B0403020204020204" pitchFamily="34" charset="0"/>
                </a:rPr>
                <a:t>)</a:t>
              </a:r>
            </a:p>
          </p:txBody>
        </p:sp>
      </p:grpSp>
      <p:grpSp>
        <p:nvGrpSpPr>
          <p:cNvPr id="3" name="Group 2">
            <a:extLst>
              <a:ext uri="{FF2B5EF4-FFF2-40B4-BE49-F238E27FC236}">
                <a16:creationId xmlns:a16="http://schemas.microsoft.com/office/drawing/2014/main" id="{ECBB38ED-66CE-43ED-9917-9F1187A84C35}"/>
              </a:ext>
            </a:extLst>
          </p:cNvPr>
          <p:cNvGrpSpPr/>
          <p:nvPr/>
        </p:nvGrpSpPr>
        <p:grpSpPr>
          <a:xfrm>
            <a:off x="3013334" y="2125581"/>
            <a:ext cx="2760860" cy="748253"/>
            <a:chOff x="3013334" y="2125581"/>
            <a:chExt cx="2760860" cy="748253"/>
          </a:xfrm>
        </p:grpSpPr>
        <p:sp>
          <p:nvSpPr>
            <p:cNvPr id="26" name="TextBox 25"/>
            <p:cNvSpPr txBox="1"/>
            <p:nvPr/>
          </p:nvSpPr>
          <p:spPr>
            <a:xfrm>
              <a:off x="3574865" y="2125581"/>
              <a:ext cx="1637798" cy="338554"/>
            </a:xfrm>
            <a:prstGeom prst="rect">
              <a:avLst/>
            </a:prstGeom>
            <a:noFill/>
          </p:spPr>
          <p:txBody>
            <a:bodyPr wrap="square" rtlCol="0" anchor="ctr">
              <a:spAutoFit/>
            </a:bodyPr>
            <a:lstStyle/>
            <a:p>
              <a:pPr algn="ctr" defTabSz="1219170">
                <a:defRPr/>
              </a:pPr>
              <a:r>
                <a:rPr lang="en-US" sz="1600" kern="0" dirty="0">
                  <a:solidFill>
                    <a:sysClr val="windowText" lastClr="000000"/>
                  </a:solidFill>
                  <a:ea typeface="Amazon Ember Light" panose="020B0403020204020204" pitchFamily="34" charset="0"/>
                  <a:cs typeface="Amazon Ember Light" panose="020B0403020204020204" pitchFamily="34" charset="0"/>
                </a:rPr>
                <a:t>Subcommand</a:t>
              </a:r>
            </a:p>
          </p:txBody>
        </p:sp>
        <p:sp>
          <p:nvSpPr>
            <p:cNvPr id="4" name="subcommands" descr="follow. For example:"/>
            <p:cNvSpPr/>
            <p:nvPr/>
          </p:nvSpPr>
          <p:spPr>
            <a:xfrm rot="16200000">
              <a:off x="4203048" y="1302688"/>
              <a:ext cx="381432" cy="2760860"/>
            </a:xfrm>
            <a:prstGeom prst="rightBrace">
              <a:avLst>
                <a:gd name="adj1" fmla="val 0"/>
                <a:gd name="adj2" fmla="val 50808"/>
              </a:avLst>
            </a:prstGeom>
            <a:ln>
              <a:solidFill>
                <a:schemeClr val="tx2"/>
              </a:solidFill>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grpSp>
        <p:nvGrpSpPr>
          <p:cNvPr id="8" name="Group 7"/>
          <p:cNvGrpSpPr/>
          <p:nvPr/>
        </p:nvGrpSpPr>
        <p:grpSpPr>
          <a:xfrm>
            <a:off x="3045619" y="2759982"/>
            <a:ext cx="1796668" cy="810604"/>
            <a:chOff x="2884879" y="2308698"/>
            <a:chExt cx="1796668" cy="810604"/>
          </a:xfrm>
        </p:grpSpPr>
        <p:sp>
          <p:nvSpPr>
            <p:cNvPr id="18" name="TextBox 17"/>
            <p:cNvSpPr txBox="1"/>
            <p:nvPr/>
          </p:nvSpPr>
          <p:spPr>
            <a:xfrm>
              <a:off x="2884879" y="2308698"/>
              <a:ext cx="1796668" cy="338554"/>
            </a:xfrm>
            <a:prstGeom prst="rect">
              <a:avLst/>
            </a:prstGeom>
            <a:noFill/>
          </p:spPr>
          <p:txBody>
            <a:bodyPr wrap="square" rtlCol="0" anchor="ctr">
              <a:spAutoFit/>
            </a:bodyPr>
            <a:lstStyle/>
            <a:p>
              <a:pPr defTabSz="1219170">
                <a:defRPr/>
              </a:pPr>
              <a:r>
                <a:rPr lang="en-US" sz="1600" kern="0" dirty="0">
                  <a:solidFill>
                    <a:sysClr val="windowText" lastClr="000000"/>
                  </a:solidFill>
                  <a:ea typeface="Amazon Ember Light" panose="020B0403020204020204" pitchFamily="34" charset="0"/>
                  <a:cs typeface="Amazon Ember Light" panose="020B0403020204020204" pitchFamily="34" charset="0"/>
                </a:rPr>
                <a:t>S</a:t>
              </a:r>
              <a:r>
                <a:rPr lang="en-US" sz="1600" kern="0" dirty="0">
                  <a:solidFill>
                    <a:srgbClr val="000000"/>
                  </a:solidFill>
                  <a:ea typeface="Amazon Ember Light" panose="020B0403020204020204" pitchFamily="34" charset="0"/>
                  <a:cs typeface="Amazon Ember Light" panose="020B0403020204020204" pitchFamily="34" charset="0"/>
                </a:rPr>
                <a:t>ubcommand</a:t>
              </a:r>
              <a:endParaRPr lang="en-US" sz="1600" kern="0" dirty="0">
                <a:solidFill>
                  <a:sysClr val="windowText" lastClr="000000"/>
                </a:solidFill>
                <a:ea typeface="Amazon Ember Light" panose="020B0403020204020204" pitchFamily="34" charset="0"/>
                <a:cs typeface="Amazon Ember Light" panose="020B0403020204020204" pitchFamily="34" charset="0"/>
              </a:endParaRPr>
            </a:p>
          </p:txBody>
        </p:sp>
        <p:cxnSp>
          <p:nvCxnSpPr>
            <p:cNvPr id="39" name="arrow3" descr="ls. with"/>
            <p:cNvCxnSpPr/>
            <p:nvPr/>
          </p:nvCxnSpPr>
          <p:spPr>
            <a:xfrm>
              <a:off x="3035647" y="2625182"/>
              <a:ext cx="948" cy="494120"/>
            </a:xfrm>
            <a:prstGeom prst="straightConnector1">
              <a:avLst/>
            </a:prstGeom>
            <a:ln w="254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3415995" y="3035240"/>
            <a:ext cx="1796668" cy="532898"/>
            <a:chOff x="2624993" y="2470050"/>
            <a:chExt cx="1796668" cy="532898"/>
          </a:xfrm>
        </p:grpSpPr>
        <p:sp>
          <p:nvSpPr>
            <p:cNvPr id="27" name="TextBox 26"/>
            <p:cNvSpPr txBox="1"/>
            <p:nvPr/>
          </p:nvSpPr>
          <p:spPr>
            <a:xfrm>
              <a:off x="2624993" y="2470050"/>
              <a:ext cx="1796668" cy="338554"/>
            </a:xfrm>
            <a:prstGeom prst="rect">
              <a:avLst/>
            </a:prstGeom>
            <a:noFill/>
          </p:spPr>
          <p:txBody>
            <a:bodyPr wrap="square" rtlCol="0" anchor="ctr">
              <a:spAutoFit/>
            </a:bodyPr>
            <a:lstStyle/>
            <a:p>
              <a:pPr defTabSz="1219170">
                <a:defRPr/>
              </a:pPr>
              <a:r>
                <a:rPr lang="en-US" sz="1600" kern="0" dirty="0">
                  <a:solidFill>
                    <a:sysClr val="windowText" lastClr="000000"/>
                  </a:solidFill>
                  <a:ea typeface="Amazon Ember Light" panose="020B0403020204020204" pitchFamily="34" charset="0"/>
                  <a:cs typeface="Amazon Ember Light" panose="020B0403020204020204" pitchFamily="34" charset="0"/>
                </a:rPr>
                <a:t>Target</a:t>
              </a:r>
            </a:p>
          </p:txBody>
        </p:sp>
        <p:cxnSp>
          <p:nvCxnSpPr>
            <p:cNvPr id="28" name="Straight Arrow Connector 27" descr="S3://mybucket. Subcommands are followed by "/>
            <p:cNvCxnSpPr/>
            <p:nvPr/>
          </p:nvCxnSpPr>
          <p:spPr>
            <a:xfrm>
              <a:off x="2970334" y="2772437"/>
              <a:ext cx="948" cy="230511"/>
            </a:xfrm>
            <a:prstGeom prst="straightConnector1">
              <a:avLst/>
            </a:prstGeom>
            <a:ln w="254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5861043" y="2873834"/>
            <a:ext cx="1796668" cy="694304"/>
            <a:chOff x="2194750" y="2640260"/>
            <a:chExt cx="1796668" cy="694304"/>
          </a:xfrm>
        </p:grpSpPr>
        <p:sp>
          <p:nvSpPr>
            <p:cNvPr id="30" name="TextBox 29"/>
            <p:cNvSpPr txBox="1"/>
            <p:nvPr/>
          </p:nvSpPr>
          <p:spPr>
            <a:xfrm>
              <a:off x="2194750" y="2640260"/>
              <a:ext cx="1796668" cy="338554"/>
            </a:xfrm>
            <a:prstGeom prst="rect">
              <a:avLst/>
            </a:prstGeom>
            <a:noFill/>
          </p:spPr>
          <p:txBody>
            <a:bodyPr wrap="square" rtlCol="0" anchor="ctr">
              <a:spAutoFit/>
            </a:bodyPr>
            <a:lstStyle/>
            <a:p>
              <a:pPr algn="ctr" defTabSz="1219170">
                <a:defRPr/>
              </a:pPr>
              <a:r>
                <a:rPr lang="en-US" sz="1600" kern="0" dirty="0">
                  <a:solidFill>
                    <a:sysClr val="windowText" lastClr="000000"/>
                  </a:solidFill>
                  <a:ea typeface="Amazon Ember Light" panose="020B0403020204020204" pitchFamily="34" charset="0"/>
                  <a:cs typeface="Amazon Ember Light" panose="020B0403020204020204" pitchFamily="34" charset="0"/>
                </a:rPr>
                <a:t>Parameters</a:t>
              </a:r>
            </a:p>
          </p:txBody>
        </p:sp>
        <p:cxnSp>
          <p:nvCxnSpPr>
            <p:cNvPr id="31" name="arrow5" descr="such as --recursive."/>
            <p:cNvCxnSpPr/>
            <p:nvPr/>
          </p:nvCxnSpPr>
          <p:spPr>
            <a:xfrm>
              <a:off x="3035647" y="2963324"/>
              <a:ext cx="948" cy="371240"/>
            </a:xfrm>
            <a:prstGeom prst="straightConnector1">
              <a:avLst/>
            </a:prstGeom>
            <a:ln w="254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7" name="TextBox 6">
            <a:extLst>
              <a:ext uri="{C183D7F6-B498-43B3-948B-1728B52AA6E4}">
                <adec:decorative xmlns:adec="http://schemas.microsoft.com/office/drawing/2017/decorative" val="1"/>
              </a:ext>
            </a:extLst>
          </p:cNvPr>
          <p:cNvSpPr txBox="1"/>
          <p:nvPr/>
        </p:nvSpPr>
        <p:spPr>
          <a:xfrm>
            <a:off x="1319025" y="4301751"/>
            <a:ext cx="7586506" cy="430887"/>
          </a:xfrm>
          <a:prstGeom prst="rect">
            <a:avLst/>
          </a:prstGeom>
          <a:noFill/>
          <a:ln w="12700">
            <a:solidFill>
              <a:schemeClr val="tx2"/>
            </a:solidFill>
          </a:ln>
        </p:spPr>
        <p:txBody>
          <a:bodyPr wrap="square" rtlCol="0">
            <a:spAutoFit/>
          </a:bodyPr>
          <a:lstStyle/>
          <a:p>
            <a:pPr defTabSz="1219170">
              <a:defRPr/>
            </a:pPr>
            <a:r>
              <a:rPr lang="en-US" sz="2200" kern="0" dirty="0">
                <a:solidFill>
                  <a:schemeClr val="tx2"/>
                </a:solidFill>
                <a:latin typeface="Lucida Console" panose="020B0609040504020204" pitchFamily="49" charset="0"/>
              </a:rPr>
              <a:t>$ aws s3 cp myFile.txt s3://mybucket</a:t>
            </a:r>
          </a:p>
        </p:txBody>
      </p:sp>
      <p:sp>
        <p:nvSpPr>
          <p:cNvPr id="16" name="TextBox 15">
            <a:extLst>
              <a:ext uri="{C183D7F6-B498-43B3-948B-1728B52AA6E4}">
                <adec:decorative xmlns:adec="http://schemas.microsoft.com/office/drawing/2017/decorative" val="1"/>
              </a:ext>
            </a:extLst>
          </p:cNvPr>
          <p:cNvSpPr txBox="1"/>
          <p:nvPr/>
        </p:nvSpPr>
        <p:spPr>
          <a:xfrm>
            <a:off x="1319025" y="5009040"/>
            <a:ext cx="7586506" cy="1107996"/>
          </a:xfrm>
          <a:prstGeom prst="rect">
            <a:avLst/>
          </a:prstGeom>
          <a:noFill/>
          <a:ln w="12700">
            <a:solidFill>
              <a:schemeClr val="tx2"/>
            </a:solidFill>
          </a:ln>
        </p:spPr>
        <p:txBody>
          <a:bodyPr wrap="square" rtlCol="0">
            <a:spAutoFit/>
          </a:bodyPr>
          <a:lstStyle/>
          <a:p>
            <a:pPr defTabSz="1219170">
              <a:defRPr/>
            </a:pPr>
            <a:r>
              <a:rPr lang="en-US" sz="2200" kern="0" dirty="0">
                <a:solidFill>
                  <a:schemeClr val="tx2"/>
                </a:solidFill>
                <a:latin typeface="Lucida Console" panose="020B0609040504020204" pitchFamily="49" charset="0"/>
              </a:rPr>
              <a:t>$ aws help</a:t>
            </a:r>
          </a:p>
          <a:p>
            <a:pPr defTabSz="1219170">
              <a:defRPr/>
            </a:pPr>
            <a:r>
              <a:rPr lang="en-US" sz="2200" kern="0" dirty="0">
                <a:solidFill>
                  <a:schemeClr val="tx2"/>
                </a:solidFill>
                <a:latin typeface="Lucida Console" panose="020B0609040504020204" pitchFamily="49" charset="0"/>
              </a:rPr>
              <a:t>$ aws s3 help</a:t>
            </a:r>
          </a:p>
          <a:p>
            <a:pPr defTabSz="1219170">
              <a:defRPr/>
            </a:pPr>
            <a:r>
              <a:rPr lang="en-US" sz="2200" kern="0" dirty="0">
                <a:solidFill>
                  <a:schemeClr val="tx2"/>
                </a:solidFill>
                <a:latin typeface="Lucida Console" panose="020B0609040504020204" pitchFamily="49" charset="0"/>
              </a:rPr>
              <a:t>$ aws s3 ls help</a:t>
            </a:r>
          </a:p>
        </p:txBody>
      </p:sp>
    </p:spTree>
    <p:custDataLst>
      <p:tags r:id="rId1"/>
    </p:custDataLst>
    <p:extLst>
      <p:ext uri="{BB962C8B-B14F-4D97-AF65-F5344CB8AC3E}">
        <p14:creationId xmlns:p14="http://schemas.microsoft.com/office/powerpoint/2010/main" val="2991965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44</a:t>
            </a:fld>
            <a:endParaRPr lang="en-US" dirty="0"/>
          </a:p>
        </p:txBody>
      </p:sp>
      <p:sp>
        <p:nvSpPr>
          <p:cNvPr id="2" name="Title 1"/>
          <p:cNvSpPr>
            <a:spLocks noGrp="1"/>
          </p:cNvSpPr>
          <p:nvPr>
            <p:ph type="title"/>
          </p:nvPr>
        </p:nvSpPr>
        <p:spPr/>
        <p:txBody>
          <a:bodyPr>
            <a:normAutofit/>
          </a:bodyPr>
          <a:lstStyle/>
          <a:p>
            <a:r>
              <a:rPr lang="en-US" dirty="0"/>
              <a:t>Example: Check table status (.NET)   </a:t>
            </a:r>
          </a:p>
        </p:txBody>
      </p:sp>
      <p:grpSp>
        <p:nvGrpSpPr>
          <p:cNvPr id="6" name="justGraphic">
            <a:extLst>
              <a:ext uri="{FF2B5EF4-FFF2-40B4-BE49-F238E27FC236}">
                <a16:creationId xmlns:a16="http://schemas.microsoft.com/office/drawing/2014/main" id="{440FB4D2-0B8F-4A93-992B-32AD47F34F64}"/>
              </a:ext>
              <a:ext uri="{C183D7F6-B498-43B3-948B-1728B52AA6E4}">
                <adec:decorative xmlns:adec="http://schemas.microsoft.com/office/drawing/2017/decorative" val="1"/>
              </a:ext>
            </a:extLst>
          </p:cNvPr>
          <p:cNvGrpSpPr/>
          <p:nvPr/>
        </p:nvGrpSpPr>
        <p:grpSpPr>
          <a:xfrm>
            <a:off x="11094720" y="1225296"/>
            <a:ext cx="1097280" cy="1460112"/>
            <a:chOff x="532867" y="2065679"/>
            <a:chExt cx="1097280" cy="1460112"/>
          </a:xfrm>
        </p:grpSpPr>
        <p:pic>
          <p:nvPicPr>
            <p:cNvPr id="7" name="Picture 6" descr="SDK">
              <a:extLst>
                <a:ext uri="{FF2B5EF4-FFF2-40B4-BE49-F238E27FC236}">
                  <a16:creationId xmlns:a16="http://schemas.microsoft.com/office/drawing/2014/main" id="{3037AABA-5DCE-486D-96C4-761D693A44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996" y="2065679"/>
              <a:ext cx="847023" cy="975359"/>
            </a:xfrm>
            <a:prstGeom prst="rect">
              <a:avLst/>
            </a:prstGeom>
          </p:spPr>
        </p:pic>
        <p:sp>
          <p:nvSpPr>
            <p:cNvPr id="8" name="TextBox 7">
              <a:extLst>
                <a:ext uri="{FF2B5EF4-FFF2-40B4-BE49-F238E27FC236}">
                  <a16:creationId xmlns:a16="http://schemas.microsoft.com/office/drawing/2014/main" id="{EA367066-06CF-42D2-B05B-703FCAB2D5CF}"/>
                </a:ext>
              </a:extLst>
            </p:cNvPr>
            <p:cNvSpPr txBox="1"/>
            <p:nvPr/>
          </p:nvSpPr>
          <p:spPr>
            <a:xfrm>
              <a:off x="532867" y="3099071"/>
              <a:ext cx="1097280" cy="426720"/>
            </a:xfrm>
            <a:prstGeom prst="rect">
              <a:avLst/>
            </a:prstGeom>
            <a:noFill/>
          </p:spPr>
          <p:txBody>
            <a:bodyPr wrap="none" lIns="0" tIns="0" rIns="0" bIns="0" rtlCol="0" anchor="t">
              <a:noAutofit/>
            </a:bodyPr>
            <a:lstStyle/>
            <a:p>
              <a:pPr algn="ctr"/>
              <a:r>
                <a:rPr lang="en-US" dirty="0">
                  <a:latin typeface="Amazon Ember" panose="02000000000000000000" pitchFamily="2" charset="0"/>
                  <a:ea typeface="Amazon Ember" panose="02000000000000000000" pitchFamily="2" charset="0"/>
                  <a:cs typeface="Helvetica Neue"/>
                </a:rPr>
                <a:t> .NET</a:t>
              </a:r>
            </a:p>
          </p:txBody>
        </p:sp>
      </p:grpSp>
      <p:sp>
        <p:nvSpPr>
          <p:cNvPr id="3" name="Content Placeholder 2">
            <a:extLst>
              <a:ext uri="{C183D7F6-B498-43B3-948B-1728B52AA6E4}">
                <adec:decorative xmlns:adec="http://schemas.microsoft.com/office/drawing/2017/decorative" val="1"/>
              </a:ext>
            </a:extLst>
          </p:cNvPr>
          <p:cNvSpPr>
            <a:spLocks noGrp="1"/>
          </p:cNvSpPr>
          <p:nvPr>
            <p:ph type="body" idx="4294967295"/>
          </p:nvPr>
        </p:nvSpPr>
        <p:spPr>
          <a:xfrm>
            <a:off x="365760" y="1225296"/>
            <a:ext cx="10629342" cy="5078413"/>
          </a:xfrm>
          <a:ln w="12700">
            <a:solidFill>
              <a:schemeClr val="tx1"/>
            </a:solidFill>
          </a:ln>
        </p:spPr>
        <p:txBody>
          <a:bodyPr wrap="square">
            <a:spAutoFit/>
          </a:bodyPr>
          <a:lstStyle/>
          <a:p>
            <a:pPr marL="0" indent="0">
              <a:spcBef>
                <a:spcPts val="0"/>
              </a:spcBef>
              <a:spcAft>
                <a:spcPts val="0"/>
              </a:spcAft>
              <a:buNone/>
            </a:pPr>
            <a:r>
              <a:rPr lang="en-US" sz="1800" dirty="0">
                <a:solidFill>
                  <a:srgbClr val="008000"/>
                </a:solidFill>
                <a:latin typeface="Consolas" panose="020B0609020204030204" pitchFamily="49" charset="0"/>
              </a:rPr>
              <a:t>// creates a table with "request" information such as table name</a:t>
            </a:r>
            <a:endParaRPr lang="en-US" sz="1800" dirty="0">
              <a:solidFill>
                <a:srgbClr val="000000"/>
              </a:solidFill>
              <a:latin typeface="Consolas" panose="020B0609020204030204" pitchFamily="49" charset="0"/>
            </a:endParaRPr>
          </a:p>
          <a:p>
            <a:pPr marL="0" indent="0">
              <a:spcBef>
                <a:spcPts val="0"/>
              </a:spcBef>
              <a:spcAft>
                <a:spcPts val="0"/>
              </a:spcAft>
              <a:buNone/>
            </a:pP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response = </a:t>
            </a:r>
            <a:r>
              <a:rPr lang="en-US" sz="1800" dirty="0" err="1">
                <a:solidFill>
                  <a:srgbClr val="000000"/>
                </a:solidFill>
                <a:latin typeface="Consolas" panose="020B0609020204030204" pitchFamily="49" charset="0"/>
              </a:rPr>
              <a:t>client.CreateTable</a:t>
            </a:r>
            <a:r>
              <a:rPr lang="en-US" sz="1800" dirty="0">
                <a:solidFill>
                  <a:srgbClr val="000000"/>
                </a:solidFill>
                <a:latin typeface="Consolas" panose="020B0609020204030204" pitchFamily="49" charset="0"/>
              </a:rPr>
              <a:t>(request);</a:t>
            </a:r>
          </a:p>
          <a:p>
            <a:pPr marL="0" indent="0">
              <a:spcBef>
                <a:spcPts val="0"/>
              </a:spcBef>
              <a:spcAft>
                <a:spcPts val="0"/>
              </a:spcAft>
              <a:buNone/>
            </a:pPr>
            <a:endParaRPr lang="en-US" sz="1800" dirty="0">
              <a:solidFill>
                <a:srgbClr val="000000"/>
              </a:solidFill>
              <a:latin typeface="Consolas" panose="020B0609020204030204" pitchFamily="49" charset="0"/>
            </a:endParaRPr>
          </a:p>
          <a:p>
            <a:pPr marL="0" indent="0">
              <a:spcBef>
                <a:spcPts val="0"/>
              </a:spcBef>
              <a:spcAft>
                <a:spcPts val="0"/>
              </a:spcAft>
              <a:buNone/>
            </a:pPr>
            <a:r>
              <a:rPr lang="en-US" sz="1800" dirty="0">
                <a:solidFill>
                  <a:srgbClr val="0000FF"/>
                </a:solidFill>
                <a:latin typeface="Consolas" panose="020B0609020204030204" pitchFamily="49" charset="0"/>
              </a:rPr>
              <a:t>do</a:t>
            </a:r>
            <a:endParaRPr lang="en-US" sz="1800" dirty="0">
              <a:solidFill>
                <a:srgbClr val="000000"/>
              </a:solidFill>
              <a:latin typeface="Consolas" panose="020B0609020204030204" pitchFamily="49" charset="0"/>
            </a:endParaRPr>
          </a:p>
          <a:p>
            <a:pPr marL="0" indent="0">
              <a:spcBef>
                <a:spcPts val="0"/>
              </a:spcBef>
              <a:spcAft>
                <a:spcPts val="0"/>
              </a:spcAft>
              <a:buNone/>
            </a:pPr>
            <a:r>
              <a:rPr lang="en-US" sz="1800" dirty="0">
                <a:solidFill>
                  <a:srgbClr val="000000"/>
                </a:solidFill>
                <a:latin typeface="Consolas" panose="020B0609020204030204" pitchFamily="49" charset="0"/>
              </a:rPr>
              <a:t>{</a:t>
            </a:r>
          </a:p>
          <a:p>
            <a:pPr marL="0" indent="0">
              <a:spcBef>
                <a:spcPts val="0"/>
              </a:spcBef>
              <a:spcAft>
                <a:spcPts val="0"/>
              </a:spcAft>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System.Threading.Thread.Sleep</a:t>
            </a:r>
            <a:r>
              <a:rPr lang="en-US" sz="1800" dirty="0">
                <a:solidFill>
                  <a:srgbClr val="000000"/>
                </a:solidFill>
                <a:latin typeface="Consolas" panose="020B0609020204030204" pitchFamily="49" charset="0"/>
              </a:rPr>
              <a:t>(</a:t>
            </a:r>
            <a:r>
              <a:rPr lang="en-US" sz="1800" dirty="0">
                <a:solidFill>
                  <a:srgbClr val="098658"/>
                </a:solidFill>
                <a:latin typeface="Consolas" panose="020B0609020204030204" pitchFamily="49" charset="0"/>
              </a:rPr>
              <a:t>5000</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Wait 5 seconds.</a:t>
            </a:r>
            <a:endParaRPr lang="en-US" sz="1800" dirty="0">
              <a:solidFill>
                <a:srgbClr val="000000"/>
              </a:solidFill>
              <a:latin typeface="Consolas" panose="020B0609020204030204" pitchFamily="49" charset="0"/>
            </a:endParaRPr>
          </a:p>
          <a:p>
            <a:pPr marL="0" indent="0">
              <a:spcBef>
                <a:spcPts val="0"/>
              </a:spcBef>
              <a:spcAft>
                <a:spcPts val="0"/>
              </a:spcAft>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try</a:t>
            </a:r>
            <a:endParaRPr lang="en-US" sz="1800" dirty="0">
              <a:solidFill>
                <a:srgbClr val="000000"/>
              </a:solidFill>
              <a:latin typeface="Consolas" panose="020B0609020204030204" pitchFamily="49" charset="0"/>
            </a:endParaRPr>
          </a:p>
          <a:p>
            <a:pPr marL="0" indent="0">
              <a:spcBef>
                <a:spcPts val="0"/>
              </a:spcBef>
              <a:spcAft>
                <a:spcPts val="0"/>
              </a:spcAft>
              <a:buNone/>
            </a:pPr>
            <a:r>
              <a:rPr lang="en-US" sz="1800" dirty="0">
                <a:solidFill>
                  <a:srgbClr val="000000"/>
                </a:solidFill>
                <a:latin typeface="Consolas" panose="020B0609020204030204" pitchFamily="49" charset="0"/>
              </a:rPr>
              <a:t>    {</a:t>
            </a:r>
          </a:p>
          <a:p>
            <a:pPr marL="0" indent="0">
              <a:spcBef>
                <a:spcPts val="0"/>
              </a:spcBef>
              <a:spcAft>
                <a:spcPts val="0"/>
              </a:spcAft>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res = </a:t>
            </a:r>
            <a:r>
              <a:rPr lang="en-US" sz="1800" dirty="0" err="1">
                <a:solidFill>
                  <a:srgbClr val="000000"/>
                </a:solidFill>
                <a:latin typeface="Consolas" panose="020B0609020204030204" pitchFamily="49" charset="0"/>
              </a:rPr>
              <a:t>client.DescribeTable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DescribeTableRequest</a:t>
            </a:r>
            <a:endParaRPr lang="en-US" sz="1800" dirty="0">
              <a:solidFill>
                <a:srgbClr val="000000"/>
              </a:solidFill>
              <a:latin typeface="Consolas" panose="020B0609020204030204" pitchFamily="49" charset="0"/>
            </a:endParaRPr>
          </a:p>
          <a:p>
            <a:pPr marL="0" indent="0">
              <a:spcBef>
                <a:spcPts val="0"/>
              </a:spcBef>
              <a:spcAft>
                <a:spcPts val="0"/>
              </a:spcAft>
              <a:buNone/>
            </a:pP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TableName</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tableName</a:t>
            </a:r>
            <a:r>
              <a:rPr lang="en-US" sz="1800" dirty="0">
                <a:solidFill>
                  <a:srgbClr val="000000"/>
                </a:solidFill>
                <a:latin typeface="Consolas" panose="020B0609020204030204" pitchFamily="49" charset="0"/>
              </a:rPr>
              <a:t> });</a:t>
            </a:r>
          </a:p>
          <a:p>
            <a:pPr marL="0" indent="0">
              <a:spcBef>
                <a:spcPts val="0"/>
              </a:spcBef>
              <a:spcAft>
                <a:spcPts val="0"/>
              </a:spcAft>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"Table name: {0}, status: {1}"</a:t>
            </a:r>
            <a:r>
              <a:rPr lang="en-US" sz="1800" dirty="0">
                <a:solidFill>
                  <a:srgbClr val="000000"/>
                </a:solidFill>
                <a:latin typeface="Consolas" panose="020B0609020204030204" pitchFamily="49" charset="0"/>
              </a:rPr>
              <a:t>,</a:t>
            </a:r>
          </a:p>
          <a:p>
            <a:pPr marL="0" indent="0">
              <a:spcBef>
                <a:spcPts val="0"/>
              </a:spcBef>
              <a:spcAft>
                <a:spcPts val="0"/>
              </a:spcAft>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res.Table.TableName</a:t>
            </a:r>
            <a:r>
              <a:rPr lang="en-US" sz="1800" dirty="0">
                <a:solidFill>
                  <a:srgbClr val="000000"/>
                </a:solidFill>
                <a:latin typeface="Consolas" panose="020B0609020204030204" pitchFamily="49" charset="0"/>
              </a:rPr>
              <a:t>,</a:t>
            </a:r>
          </a:p>
          <a:p>
            <a:pPr marL="0" indent="0">
              <a:spcBef>
                <a:spcPts val="0"/>
              </a:spcBef>
              <a:spcAft>
                <a:spcPts val="0"/>
              </a:spcAft>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res.Table.TableStatus</a:t>
            </a:r>
            <a:r>
              <a:rPr lang="en-US" sz="1800" dirty="0">
                <a:solidFill>
                  <a:srgbClr val="000000"/>
                </a:solidFill>
                <a:latin typeface="Consolas" panose="020B0609020204030204" pitchFamily="49" charset="0"/>
              </a:rPr>
              <a:t>);</a:t>
            </a:r>
          </a:p>
          <a:p>
            <a:pPr marL="0" indent="0">
              <a:spcBef>
                <a:spcPts val="0"/>
              </a:spcBef>
              <a:spcAft>
                <a:spcPts val="0"/>
              </a:spcAft>
              <a:buNone/>
            </a:pPr>
            <a:r>
              <a:rPr lang="en-US" sz="1800" dirty="0">
                <a:solidFill>
                  <a:srgbClr val="000000"/>
                </a:solidFill>
                <a:latin typeface="Consolas" panose="020B0609020204030204" pitchFamily="49" charset="0"/>
              </a:rPr>
              <a:t>        status = </a:t>
            </a:r>
            <a:r>
              <a:rPr lang="en-US" sz="1800" dirty="0" err="1">
                <a:solidFill>
                  <a:srgbClr val="000000"/>
                </a:solidFill>
                <a:latin typeface="Consolas" panose="020B0609020204030204" pitchFamily="49" charset="0"/>
              </a:rPr>
              <a:t>res.Table.TableStatus</a:t>
            </a:r>
            <a:r>
              <a:rPr lang="en-US" sz="1800" dirty="0">
                <a:solidFill>
                  <a:srgbClr val="000000"/>
                </a:solidFill>
                <a:latin typeface="Consolas" panose="020B0609020204030204" pitchFamily="49" charset="0"/>
              </a:rPr>
              <a:t>;</a:t>
            </a:r>
          </a:p>
          <a:p>
            <a:pPr marL="0" indent="0">
              <a:spcBef>
                <a:spcPts val="0"/>
              </a:spcBef>
              <a:spcAft>
                <a:spcPts val="0"/>
              </a:spcAft>
              <a:buNone/>
            </a:pPr>
            <a:r>
              <a:rPr lang="en-US" sz="1800" dirty="0">
                <a:solidFill>
                  <a:srgbClr val="000000"/>
                </a:solidFill>
                <a:latin typeface="Consolas" panose="020B0609020204030204" pitchFamily="49" charset="0"/>
              </a:rPr>
              <a:t>    }</a:t>
            </a:r>
          </a:p>
          <a:p>
            <a:pPr marL="0" indent="0">
              <a:spcBef>
                <a:spcPts val="0"/>
              </a:spcBef>
              <a:spcAft>
                <a:spcPts val="0"/>
              </a:spcAft>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catch</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ResourceNotFoundException</a:t>
            </a:r>
            <a:r>
              <a:rPr lang="en-US" sz="1800" dirty="0">
                <a:solidFill>
                  <a:srgbClr val="000000"/>
                </a:solidFill>
                <a:latin typeface="Consolas" panose="020B0609020204030204" pitchFamily="49" charset="0"/>
              </a:rPr>
              <a:t>)</a:t>
            </a:r>
          </a:p>
          <a:p>
            <a:pPr marL="0" indent="0">
              <a:spcBef>
                <a:spcPts val="0"/>
              </a:spcBef>
              <a:spcAft>
                <a:spcPts val="0"/>
              </a:spcAft>
              <a:buNone/>
            </a:pPr>
            <a:r>
              <a:rPr lang="en-US" sz="1800" dirty="0">
                <a:solidFill>
                  <a:srgbClr val="000000"/>
                </a:solidFill>
                <a:latin typeface="Consolas" panose="020B0609020204030204" pitchFamily="49" charset="0"/>
              </a:rPr>
              <a:t>    { </a:t>
            </a:r>
            <a:r>
              <a:rPr lang="en-US" sz="1800" dirty="0">
                <a:solidFill>
                  <a:srgbClr val="008000"/>
                </a:solidFill>
                <a:latin typeface="Consolas" panose="020B0609020204030204" pitchFamily="49" charset="0"/>
              </a:rPr>
              <a:t>/* handle the potential exception. */</a:t>
            </a:r>
            <a:r>
              <a:rPr lang="en-US" sz="1800" dirty="0">
                <a:solidFill>
                  <a:srgbClr val="000000"/>
                </a:solidFill>
                <a:latin typeface="Consolas" panose="020B0609020204030204" pitchFamily="49" charset="0"/>
              </a:rPr>
              <a:t> }</a:t>
            </a:r>
          </a:p>
          <a:p>
            <a:pPr marL="0" indent="0">
              <a:spcBef>
                <a:spcPts val="0"/>
              </a:spcBef>
              <a:spcAft>
                <a:spcPts val="0"/>
              </a:spcAft>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while</a:t>
            </a:r>
            <a:r>
              <a:rPr lang="en-US" sz="1800" dirty="0">
                <a:solidFill>
                  <a:srgbClr val="000000"/>
                </a:solidFill>
                <a:latin typeface="Consolas" panose="020B0609020204030204" pitchFamily="49" charset="0"/>
              </a:rPr>
              <a:t> (status != </a:t>
            </a:r>
            <a:r>
              <a:rPr lang="en-US" sz="1800" dirty="0">
                <a:solidFill>
                  <a:srgbClr val="A31515"/>
                </a:solidFill>
                <a:latin typeface="Consolas" panose="020B0609020204030204" pitchFamily="49" charset="0"/>
              </a:rPr>
              <a:t>"ACTIVE"</a:t>
            </a:r>
            <a:r>
              <a:rPr lang="en-US" sz="1800" dirty="0">
                <a:solidFill>
                  <a:srgbClr val="000000"/>
                </a:solidFill>
                <a:latin typeface="Consolas" panose="020B0609020204030204" pitchFamily="49" charset="0"/>
              </a:rPr>
              <a:t>);</a:t>
            </a:r>
          </a:p>
        </p:txBody>
      </p:sp>
      <p:grpSp>
        <p:nvGrpSpPr>
          <p:cNvPr id="9" name="Group 8">
            <a:extLst>
              <a:ext uri="{FF2B5EF4-FFF2-40B4-BE49-F238E27FC236}">
                <a16:creationId xmlns:a16="http://schemas.microsoft.com/office/drawing/2014/main" id="{7D8B477C-3E7C-4ADB-81BE-BEACC7CDA0A5}"/>
              </a:ext>
            </a:extLst>
          </p:cNvPr>
          <p:cNvGrpSpPr/>
          <p:nvPr/>
        </p:nvGrpSpPr>
        <p:grpSpPr>
          <a:xfrm>
            <a:off x="8641731" y="3002179"/>
            <a:ext cx="2578118" cy="994971"/>
            <a:chOff x="8641731" y="3002179"/>
            <a:chExt cx="2578118" cy="994971"/>
          </a:xfrm>
        </p:grpSpPr>
        <p:cxnSp>
          <p:nvCxnSpPr>
            <p:cNvPr id="18" name="Straight Arrow Connector 17">
              <a:extLst>
                <a:ext uri="{FF2B5EF4-FFF2-40B4-BE49-F238E27FC236}">
                  <a16:creationId xmlns:a16="http://schemas.microsoft.com/office/drawing/2014/main" id="{BAED058C-FD2F-4DAF-9A37-BB94916EB750}"/>
                </a:ext>
                <a:ext uri="{C183D7F6-B498-43B3-948B-1728B52AA6E4}">
                  <adec:decorative xmlns:adec="http://schemas.microsoft.com/office/drawing/2017/decorative" val="1"/>
                </a:ext>
              </a:extLst>
            </p:cNvPr>
            <p:cNvCxnSpPr>
              <a:cxnSpLocks/>
            </p:cNvCxnSpPr>
            <p:nvPr/>
          </p:nvCxnSpPr>
          <p:spPr>
            <a:xfrm flipH="1">
              <a:off x="8641731" y="3649741"/>
              <a:ext cx="580643" cy="1"/>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9" name="Flowchart: Process 18">
              <a:extLst>
                <a:ext uri="{FF2B5EF4-FFF2-40B4-BE49-F238E27FC236}">
                  <a16:creationId xmlns:a16="http://schemas.microsoft.com/office/drawing/2014/main" id="{C220DBA0-0AA7-4240-B888-BEB5772DB44D}"/>
                </a:ext>
                <a:ext uri="{C183D7F6-B498-43B3-948B-1728B52AA6E4}">
                  <adec:decorative xmlns:adec="http://schemas.microsoft.com/office/drawing/2017/decorative" val="0"/>
                </a:ext>
              </a:extLst>
            </p:cNvPr>
            <p:cNvSpPr/>
            <p:nvPr/>
          </p:nvSpPr>
          <p:spPr>
            <a:xfrm>
              <a:off x="9222374" y="3002179"/>
              <a:ext cx="1997475" cy="994971"/>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2000" dirty="0"/>
                <a:t>Retrieve information </a:t>
              </a:r>
              <a:br>
                <a:rPr lang="en-US" sz="2000" dirty="0"/>
              </a:br>
              <a:r>
                <a:rPr lang="en-US" sz="2000" dirty="0"/>
                <a:t>about the table</a:t>
              </a:r>
            </a:p>
          </p:txBody>
        </p:sp>
      </p:grpSp>
      <p:grpSp>
        <p:nvGrpSpPr>
          <p:cNvPr id="5" name="Group 4">
            <a:extLst>
              <a:ext uri="{FF2B5EF4-FFF2-40B4-BE49-F238E27FC236}">
                <a16:creationId xmlns:a16="http://schemas.microsoft.com/office/drawing/2014/main" id="{51EE239D-E5B1-4C54-A04F-00EE5FFBDFF0}"/>
              </a:ext>
            </a:extLst>
          </p:cNvPr>
          <p:cNvGrpSpPr/>
          <p:nvPr/>
        </p:nvGrpSpPr>
        <p:grpSpPr>
          <a:xfrm>
            <a:off x="6096000" y="4313921"/>
            <a:ext cx="4578292" cy="685850"/>
            <a:chOff x="6096000" y="4313921"/>
            <a:chExt cx="4578292" cy="685850"/>
          </a:xfrm>
        </p:grpSpPr>
        <p:cxnSp>
          <p:nvCxnSpPr>
            <p:cNvPr id="11" name="Straight Arrow Connector 10">
              <a:extLst>
                <a:ext uri="{FF2B5EF4-FFF2-40B4-BE49-F238E27FC236}">
                  <a16:creationId xmlns:a16="http://schemas.microsoft.com/office/drawing/2014/main" id="{36508A5E-A80B-40DC-AB46-5D7C481AD2F2}"/>
                </a:ext>
                <a:ext uri="{C183D7F6-B498-43B3-948B-1728B52AA6E4}">
                  <adec:decorative xmlns:adec="http://schemas.microsoft.com/office/drawing/2017/decorative" val="1"/>
                </a:ext>
              </a:extLst>
            </p:cNvPr>
            <p:cNvCxnSpPr>
              <a:cxnSpLocks/>
            </p:cNvCxnSpPr>
            <p:nvPr/>
          </p:nvCxnSpPr>
          <p:spPr>
            <a:xfrm flipH="1" flipV="1">
              <a:off x="6096000" y="4696010"/>
              <a:ext cx="1330919" cy="1"/>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2" name="Flowchart: Process 11">
              <a:extLst>
                <a:ext uri="{FF2B5EF4-FFF2-40B4-BE49-F238E27FC236}">
                  <a16:creationId xmlns:a16="http://schemas.microsoft.com/office/drawing/2014/main" id="{C4C4BCE7-B41B-4D1D-973B-8BD696A130D7}"/>
                </a:ext>
                <a:ext uri="{C183D7F6-B498-43B3-948B-1728B52AA6E4}">
                  <adec:decorative xmlns:adec="http://schemas.microsoft.com/office/drawing/2017/decorative" val="0"/>
                </a:ext>
              </a:extLst>
            </p:cNvPr>
            <p:cNvSpPr/>
            <p:nvPr/>
          </p:nvSpPr>
          <p:spPr>
            <a:xfrm>
              <a:off x="7426919" y="4313921"/>
              <a:ext cx="3247373" cy="685850"/>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2000" dirty="0"/>
                <a:t>Once the table is created, its status is set to ACTIVE</a:t>
              </a:r>
            </a:p>
          </p:txBody>
        </p:sp>
      </p:grpSp>
    </p:spTree>
    <p:custDataLst>
      <p:tags r:id="rId1"/>
    </p:custDataLst>
    <p:extLst>
      <p:ext uri="{BB962C8B-B14F-4D97-AF65-F5344CB8AC3E}">
        <p14:creationId xmlns:p14="http://schemas.microsoft.com/office/powerpoint/2010/main" val="657374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45</a:t>
            </a:fld>
            <a:endParaRPr lang="en-US" dirty="0"/>
          </a:p>
        </p:txBody>
      </p:sp>
      <p:sp>
        <p:nvSpPr>
          <p:cNvPr id="2" name="Title 1"/>
          <p:cNvSpPr>
            <a:spLocks noGrp="1"/>
          </p:cNvSpPr>
          <p:nvPr>
            <p:ph type="title"/>
          </p:nvPr>
        </p:nvSpPr>
        <p:spPr/>
        <p:txBody>
          <a:bodyPr/>
          <a:lstStyle/>
          <a:p>
            <a:r>
              <a:rPr lang="en-US" dirty="0"/>
              <a:t>Example: Check table status (.NET)   </a:t>
            </a:r>
          </a:p>
        </p:txBody>
      </p:sp>
      <p:sp>
        <p:nvSpPr>
          <p:cNvPr id="3" name="Content Placeholder 2">
            <a:extLst>
              <a:ext uri="{C183D7F6-B498-43B3-948B-1728B52AA6E4}">
                <adec:decorative xmlns:adec="http://schemas.microsoft.com/office/drawing/2017/decorative" val="1"/>
              </a:ext>
            </a:extLst>
          </p:cNvPr>
          <p:cNvSpPr>
            <a:spLocks noGrp="1"/>
          </p:cNvSpPr>
          <p:nvPr>
            <p:ph type="body" idx="4294967295"/>
          </p:nvPr>
        </p:nvSpPr>
        <p:spPr>
          <a:xfrm>
            <a:off x="374076" y="1225550"/>
            <a:ext cx="10544175" cy="4786313"/>
          </a:xfrm>
          <a:prstGeom prst="rect">
            <a:avLst/>
          </a:prstGeom>
          <a:ln w="12700">
            <a:solidFill>
              <a:schemeClr val="tx1"/>
            </a:solidFill>
          </a:ln>
        </p:spPr>
        <p:txBody>
          <a:bodyPr wrap="square">
            <a:spAutoFit/>
          </a:bodyPr>
          <a:lstStyle/>
          <a:p>
            <a:pPr marL="0" indent="0">
              <a:lnSpc>
                <a:spcPct val="100000"/>
              </a:lnSpc>
              <a:spcBef>
                <a:spcPts val="0"/>
              </a:spcBef>
              <a:buNone/>
            </a:pPr>
            <a:r>
              <a:rPr lang="en-US" sz="1600" dirty="0">
                <a:solidFill>
                  <a:srgbClr val="008000"/>
                </a:solidFill>
                <a:latin typeface="Lucida Console" panose="020B0609040504020204" pitchFamily="49" charset="0"/>
              </a:rPr>
              <a:t>// creates a table with "request" information such as table name</a:t>
            </a:r>
            <a:endParaRPr lang="en-US" sz="1600" dirty="0">
              <a:solidFill>
                <a:srgbClr val="000000"/>
              </a:solidFill>
              <a:latin typeface="Lucida Console" panose="020B0609040504020204" pitchFamily="49" charset="0"/>
            </a:endParaRPr>
          </a:p>
          <a:p>
            <a:pPr marL="0" indent="0">
              <a:lnSpc>
                <a:spcPct val="100000"/>
              </a:lnSpc>
              <a:spcBef>
                <a:spcPts val="0"/>
              </a:spcBef>
              <a:buNone/>
            </a:pPr>
            <a:r>
              <a:rPr lang="en-US" sz="1600" dirty="0">
                <a:solidFill>
                  <a:srgbClr val="0000FF"/>
                </a:solidFill>
                <a:latin typeface="Lucida Console" panose="020B0609040504020204" pitchFamily="49" charset="0"/>
              </a:rPr>
              <a:t>var</a:t>
            </a:r>
            <a:r>
              <a:rPr lang="en-US" sz="1600" dirty="0">
                <a:solidFill>
                  <a:srgbClr val="000000"/>
                </a:solidFill>
                <a:latin typeface="Lucida Console" panose="020B0609040504020204" pitchFamily="49" charset="0"/>
              </a:rPr>
              <a:t> response = </a:t>
            </a:r>
            <a:r>
              <a:rPr lang="en-US" sz="1600" dirty="0" err="1">
                <a:solidFill>
                  <a:srgbClr val="000000"/>
                </a:solidFill>
                <a:latin typeface="Lucida Console" panose="020B0609040504020204" pitchFamily="49" charset="0"/>
              </a:rPr>
              <a:t>client.CreateTable</a:t>
            </a:r>
            <a:r>
              <a:rPr lang="en-US" sz="1600" dirty="0">
                <a:solidFill>
                  <a:srgbClr val="000000"/>
                </a:solidFill>
                <a:latin typeface="Lucida Console" panose="020B0609040504020204" pitchFamily="49" charset="0"/>
              </a:rPr>
              <a:t>(request);</a:t>
            </a:r>
          </a:p>
          <a:p>
            <a:pPr marL="0" indent="0">
              <a:lnSpc>
                <a:spcPct val="100000"/>
              </a:lnSpc>
              <a:spcBef>
                <a:spcPts val="0"/>
              </a:spcBef>
              <a:buNone/>
            </a:pPr>
            <a:r>
              <a:rPr lang="en-US" sz="1600" dirty="0">
                <a:solidFill>
                  <a:srgbClr val="0000FF"/>
                </a:solidFill>
                <a:latin typeface="Lucida Console" panose="020B0609040504020204" pitchFamily="49" charset="0"/>
              </a:rPr>
              <a:t>var</a:t>
            </a:r>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tableDescription</a:t>
            </a:r>
            <a:r>
              <a:rPr lang="en-US" sz="1600" dirty="0">
                <a:solidFill>
                  <a:srgbClr val="000000"/>
                </a:solidFill>
                <a:latin typeface="Lucida Console" panose="020B0609040504020204" pitchFamily="49" charset="0"/>
              </a:rPr>
              <a:t> = </a:t>
            </a:r>
            <a:r>
              <a:rPr lang="en-US" sz="1600" dirty="0" err="1">
                <a:solidFill>
                  <a:srgbClr val="000000"/>
                </a:solidFill>
                <a:latin typeface="Lucida Console" panose="020B0609040504020204" pitchFamily="49" charset="0"/>
              </a:rPr>
              <a:t>response.TableDescription</a:t>
            </a:r>
            <a:r>
              <a:rPr lang="en-US" sz="1600" dirty="0">
                <a:solidFill>
                  <a:srgbClr val="000000"/>
                </a:solidFill>
                <a:latin typeface="Lucida Console" panose="020B0609040504020204" pitchFamily="49" charset="0"/>
              </a:rPr>
              <a:t>;</a:t>
            </a:r>
          </a:p>
          <a:p>
            <a:pPr marL="0" indent="0">
              <a:lnSpc>
                <a:spcPct val="100000"/>
              </a:lnSpc>
              <a:spcBef>
                <a:spcPts val="0"/>
              </a:spcBef>
              <a:buNone/>
            </a:pPr>
            <a:r>
              <a:rPr lang="en-US" sz="1600" dirty="0">
                <a:solidFill>
                  <a:srgbClr val="000000"/>
                </a:solidFill>
                <a:latin typeface="Lucida Console" panose="020B0609040504020204" pitchFamily="49" charset="0"/>
              </a:rPr>
              <a:t>status = </a:t>
            </a:r>
            <a:r>
              <a:rPr lang="en-US" altLang="en-US" sz="1600" dirty="0" err="1">
                <a:solidFill>
                  <a:srgbClr val="000000"/>
                </a:solidFill>
                <a:latin typeface="Lucida Console" panose="020B0609040504020204" pitchFamily="49" charset="0"/>
              </a:rPr>
              <a:t>tableDescription.TableStatus</a:t>
            </a:r>
            <a:r>
              <a:rPr lang="en-US" sz="1600" dirty="0">
                <a:solidFill>
                  <a:srgbClr val="000000"/>
                </a:solidFill>
                <a:latin typeface="Lucida Console" panose="020B0609040504020204" pitchFamily="49" charset="0"/>
              </a:rPr>
              <a:t>;</a:t>
            </a:r>
          </a:p>
          <a:p>
            <a:pPr marL="0" indent="0">
              <a:lnSpc>
                <a:spcPct val="100000"/>
              </a:lnSpc>
              <a:spcBef>
                <a:spcPts val="0"/>
              </a:spcBef>
              <a:buNone/>
            </a:pPr>
            <a:endParaRPr lang="en-US" sz="1600" dirty="0">
              <a:solidFill>
                <a:srgbClr val="000000"/>
              </a:solidFill>
              <a:latin typeface="Lucida Console" panose="020B0609040504020204" pitchFamily="49" charset="0"/>
            </a:endParaRPr>
          </a:p>
          <a:p>
            <a:pPr marL="0" indent="0">
              <a:lnSpc>
                <a:spcPct val="100000"/>
              </a:lnSpc>
              <a:spcBef>
                <a:spcPts val="0"/>
              </a:spcBef>
              <a:buNone/>
            </a:pPr>
            <a:r>
              <a:rPr lang="en-US" sz="1600" dirty="0">
                <a:solidFill>
                  <a:srgbClr val="0000FF"/>
                </a:solidFill>
                <a:latin typeface="Lucida Console" panose="020B0609040504020204" pitchFamily="49" charset="0"/>
              </a:rPr>
              <a:t>while</a:t>
            </a:r>
            <a:r>
              <a:rPr lang="en-US" sz="1600" dirty="0">
                <a:solidFill>
                  <a:srgbClr val="000000"/>
                </a:solidFill>
                <a:latin typeface="Lucida Console" panose="020B0609040504020204" pitchFamily="49" charset="0"/>
              </a:rPr>
              <a:t> (status != </a:t>
            </a:r>
            <a:r>
              <a:rPr lang="en-US" sz="1600" dirty="0">
                <a:solidFill>
                  <a:srgbClr val="A31515"/>
                </a:solidFill>
                <a:latin typeface="Lucida Console" panose="020B0609040504020204" pitchFamily="49" charset="0"/>
              </a:rPr>
              <a:t>"ACTIVE"</a:t>
            </a:r>
            <a:r>
              <a:rPr lang="en-US" sz="1600" dirty="0">
                <a:solidFill>
                  <a:srgbClr val="000000"/>
                </a:solidFill>
                <a:latin typeface="Lucida Console" panose="020B0609040504020204" pitchFamily="49" charset="0"/>
              </a:rPr>
              <a:t>)</a:t>
            </a:r>
          </a:p>
          <a:p>
            <a:pPr marL="0" indent="0">
              <a:lnSpc>
                <a:spcPct val="100000"/>
              </a:lnSpc>
              <a:spcBef>
                <a:spcPts val="0"/>
              </a:spcBef>
              <a:buNone/>
            </a:pPr>
            <a:r>
              <a:rPr lang="en-US" sz="1600" dirty="0">
                <a:solidFill>
                  <a:srgbClr val="000000"/>
                </a:solidFill>
                <a:latin typeface="Lucida Console" panose="020B0609040504020204" pitchFamily="49" charset="0"/>
              </a:rPr>
              <a:t>{</a:t>
            </a:r>
          </a:p>
          <a:p>
            <a:pPr marL="0" indent="0">
              <a:lnSpc>
                <a:spcPct val="100000"/>
              </a:lnSpc>
              <a:spcBef>
                <a:spcPts val="0"/>
              </a:spcBef>
              <a:buNone/>
            </a:pPr>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System.Threading.Thread.Sleep</a:t>
            </a:r>
            <a:r>
              <a:rPr lang="en-US" sz="1600" dirty="0">
                <a:solidFill>
                  <a:srgbClr val="000000"/>
                </a:solidFill>
                <a:latin typeface="Lucida Console" panose="020B0609040504020204" pitchFamily="49" charset="0"/>
              </a:rPr>
              <a:t>(</a:t>
            </a:r>
            <a:r>
              <a:rPr lang="en-US" sz="1600" dirty="0">
                <a:solidFill>
                  <a:srgbClr val="098658"/>
                </a:solidFill>
                <a:latin typeface="Lucida Console" panose="020B0609040504020204" pitchFamily="49" charset="0"/>
              </a:rPr>
              <a:t>5000</a:t>
            </a:r>
            <a:r>
              <a:rPr lang="en-US" sz="1600" dirty="0">
                <a:solidFill>
                  <a:srgbClr val="000000"/>
                </a:solidFill>
                <a:latin typeface="Lucida Console" panose="020B0609040504020204" pitchFamily="49" charset="0"/>
              </a:rPr>
              <a:t>); </a:t>
            </a:r>
            <a:r>
              <a:rPr lang="en-US" sz="1600" dirty="0">
                <a:solidFill>
                  <a:srgbClr val="008000"/>
                </a:solidFill>
                <a:latin typeface="Lucida Console" panose="020B0609040504020204" pitchFamily="49" charset="0"/>
              </a:rPr>
              <a:t>// Wait 5 seconds</a:t>
            </a:r>
          </a:p>
          <a:p>
            <a:pPr marL="0" indent="0">
              <a:lnSpc>
                <a:spcPct val="100000"/>
              </a:lnSpc>
              <a:spcBef>
                <a:spcPts val="0"/>
              </a:spcBef>
              <a:buNone/>
            </a:pPr>
            <a:r>
              <a:rPr lang="en-US" sz="1600" dirty="0">
                <a:solidFill>
                  <a:srgbClr val="008000"/>
                </a:solidFill>
                <a:latin typeface="Lucida Console" panose="020B0609040504020204" pitchFamily="49" charset="0"/>
              </a:rPr>
              <a:t>    </a:t>
            </a:r>
            <a:r>
              <a:rPr lang="en-US" sz="1600" dirty="0">
                <a:solidFill>
                  <a:srgbClr val="0000FF"/>
                </a:solidFill>
                <a:latin typeface="Lucida Console" panose="020B0609040504020204" pitchFamily="49" charset="0"/>
              </a:rPr>
              <a:t>var</a:t>
            </a:r>
            <a:r>
              <a:rPr lang="en-US" sz="1600" dirty="0">
                <a:solidFill>
                  <a:srgbClr val="000000"/>
                </a:solidFill>
                <a:latin typeface="Lucida Console" panose="020B0609040504020204" pitchFamily="49" charset="0"/>
              </a:rPr>
              <a:t> response = </a:t>
            </a:r>
            <a:r>
              <a:rPr lang="en-US" sz="1600" dirty="0" err="1">
                <a:solidFill>
                  <a:srgbClr val="000000"/>
                </a:solidFill>
                <a:latin typeface="Lucida Console" panose="020B0609040504020204" pitchFamily="49" charset="0"/>
              </a:rPr>
              <a:t>client.DescribeTable</a:t>
            </a:r>
            <a:r>
              <a:rPr lang="en-US" sz="1600" dirty="0">
                <a:solidFill>
                  <a:srgbClr val="000000"/>
                </a:solidFill>
                <a:latin typeface="Lucida Console" panose="020B0609040504020204" pitchFamily="49" charset="0"/>
              </a:rPr>
              <a:t>(</a:t>
            </a:r>
            <a:r>
              <a:rPr lang="en-US" sz="1600" dirty="0">
                <a:solidFill>
                  <a:srgbClr val="0000FF"/>
                </a:solidFill>
                <a:latin typeface="Lucida Console" panose="020B0609040504020204" pitchFamily="49" charset="0"/>
              </a:rPr>
              <a:t>new</a:t>
            </a:r>
            <a:r>
              <a:rPr lang="en-US" sz="1600" dirty="0">
                <a:solidFill>
                  <a:srgbClr val="000000"/>
                </a:solidFill>
                <a:latin typeface="Lucida Console" panose="020B0609040504020204" pitchFamily="49" charset="0"/>
              </a:rPr>
              <a:t> </a:t>
            </a:r>
            <a:r>
              <a:rPr lang="en-US" sz="1600" dirty="0" err="1">
                <a:solidFill>
                  <a:srgbClr val="0000FF"/>
                </a:solidFill>
                <a:latin typeface="Lucida Console" panose="020B0609040504020204" pitchFamily="49" charset="0"/>
              </a:rPr>
              <a:t>DescribeTableRequest</a:t>
            </a:r>
            <a:r>
              <a:rPr lang="en-US" sz="1600" dirty="0">
                <a:solidFill>
                  <a:srgbClr val="0000FF"/>
                </a:solidFill>
                <a:latin typeface="Lucida Console" panose="020B0609040504020204" pitchFamily="49" charset="0"/>
              </a:rPr>
              <a:t> </a:t>
            </a:r>
          </a:p>
          <a:p>
            <a:pPr marL="0" indent="0">
              <a:lnSpc>
                <a:spcPct val="100000"/>
              </a:lnSpc>
              <a:spcBef>
                <a:spcPts val="0"/>
              </a:spcBef>
              <a:spcAft>
                <a:spcPts val="0"/>
              </a:spcAft>
              <a:buNone/>
            </a:pPr>
            <a:r>
              <a:rPr lang="en-US" sz="1600" dirty="0">
                <a:solidFill>
                  <a:srgbClr val="0000FF"/>
                </a:solidFill>
                <a:latin typeface="Lucida Console" panose="020B0609040504020204" pitchFamily="49" charset="0"/>
              </a:rPr>
              <a:t>			</a:t>
            </a:r>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TableName</a:t>
            </a:r>
            <a:r>
              <a:rPr lang="en-US" sz="1600" dirty="0">
                <a:solidFill>
                  <a:srgbClr val="000000"/>
                </a:solidFill>
                <a:latin typeface="Lucida Console" panose="020B0609040504020204" pitchFamily="49" charset="0"/>
              </a:rPr>
              <a:t> = </a:t>
            </a:r>
            <a:r>
              <a:rPr lang="en-US" sz="1600" dirty="0" err="1">
                <a:solidFill>
                  <a:srgbClr val="000000"/>
                </a:solidFill>
                <a:latin typeface="Lucida Console" panose="020B0609040504020204" pitchFamily="49" charset="0"/>
              </a:rPr>
              <a:t>tableName</a:t>
            </a:r>
            <a:r>
              <a:rPr lang="en-US" sz="1600" dirty="0">
                <a:solidFill>
                  <a:srgbClr val="000000"/>
                </a:solidFill>
                <a:latin typeface="Lucida Console" panose="020B0609040504020204" pitchFamily="49" charset="0"/>
              </a:rPr>
              <a:t> });</a:t>
            </a:r>
          </a:p>
          <a:p>
            <a:pPr marL="0" indent="0">
              <a:lnSpc>
                <a:spcPct val="100000"/>
              </a:lnSpc>
              <a:spcBef>
                <a:spcPts val="0"/>
              </a:spcBef>
              <a:buNone/>
            </a:pPr>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Console.WriteLine</a:t>
            </a:r>
            <a:r>
              <a:rPr lang="en-US" sz="1600" dirty="0">
                <a:solidFill>
                  <a:srgbClr val="000000"/>
                </a:solidFill>
                <a:latin typeface="Lucida Console" panose="020B0609040504020204" pitchFamily="49" charset="0"/>
              </a:rPr>
              <a:t>(</a:t>
            </a:r>
            <a:r>
              <a:rPr lang="en-US" sz="1600" dirty="0">
                <a:solidFill>
                  <a:srgbClr val="A31515"/>
                </a:solidFill>
                <a:latin typeface="Lucida Console" panose="020B0609040504020204" pitchFamily="49" charset="0"/>
              </a:rPr>
              <a:t>"Table name: {0}, status: {1}"</a:t>
            </a:r>
            <a:r>
              <a:rPr lang="en-US" sz="1600" dirty="0">
                <a:solidFill>
                  <a:srgbClr val="000000"/>
                </a:solidFill>
                <a:latin typeface="Lucida Console" panose="020B0609040504020204" pitchFamily="49" charset="0"/>
              </a:rPr>
              <a:t>,</a:t>
            </a:r>
          </a:p>
          <a:p>
            <a:pPr marL="0" indent="0">
              <a:lnSpc>
                <a:spcPct val="100000"/>
              </a:lnSpc>
              <a:spcBef>
                <a:spcPts val="0"/>
              </a:spcBef>
              <a:buNone/>
            </a:pPr>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response.Table.TableName</a:t>
            </a:r>
            <a:r>
              <a:rPr lang="en-US" sz="1600" dirty="0">
                <a:solidFill>
                  <a:srgbClr val="000000"/>
                </a:solidFill>
                <a:latin typeface="Lucida Console" panose="020B0609040504020204" pitchFamily="49" charset="0"/>
              </a:rPr>
              <a:t>,</a:t>
            </a:r>
          </a:p>
          <a:p>
            <a:pPr marL="0" indent="0">
              <a:lnSpc>
                <a:spcPct val="100000"/>
              </a:lnSpc>
              <a:spcBef>
                <a:spcPts val="0"/>
              </a:spcBef>
              <a:buNone/>
            </a:pPr>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response.Table.TableStatus</a:t>
            </a:r>
            <a:r>
              <a:rPr lang="en-US" sz="1600" dirty="0">
                <a:solidFill>
                  <a:srgbClr val="000000"/>
                </a:solidFill>
                <a:latin typeface="Lucida Console" panose="020B0609040504020204" pitchFamily="49" charset="0"/>
              </a:rPr>
              <a:t>);</a:t>
            </a:r>
          </a:p>
          <a:p>
            <a:pPr marL="0" indent="0">
              <a:lnSpc>
                <a:spcPct val="100000"/>
              </a:lnSpc>
              <a:spcBef>
                <a:spcPts val="0"/>
              </a:spcBef>
              <a:buNone/>
            </a:pPr>
            <a:r>
              <a:rPr lang="en-US" sz="1600" dirty="0">
                <a:solidFill>
                  <a:srgbClr val="000000"/>
                </a:solidFill>
                <a:latin typeface="Lucida Console" panose="020B0609040504020204" pitchFamily="49" charset="0"/>
              </a:rPr>
              <a:t>    status = </a:t>
            </a:r>
            <a:r>
              <a:rPr lang="en-US" sz="1600" dirty="0" err="1">
                <a:solidFill>
                  <a:srgbClr val="000000"/>
                </a:solidFill>
                <a:latin typeface="Lucida Console" panose="020B0609040504020204" pitchFamily="49" charset="0"/>
              </a:rPr>
              <a:t>response.Table.TableStatus</a:t>
            </a:r>
            <a:r>
              <a:rPr lang="en-US" sz="1600" dirty="0">
                <a:solidFill>
                  <a:srgbClr val="000000"/>
                </a:solidFill>
                <a:latin typeface="Lucida Console" panose="020B0609040504020204" pitchFamily="49" charset="0"/>
              </a:rPr>
              <a:t>;</a:t>
            </a:r>
          </a:p>
          <a:p>
            <a:pPr marL="0" indent="0">
              <a:lnSpc>
                <a:spcPct val="100000"/>
              </a:lnSpc>
              <a:spcBef>
                <a:spcPts val="0"/>
              </a:spcBef>
              <a:buNone/>
            </a:pPr>
            <a:r>
              <a:rPr lang="en-US" sz="1600" dirty="0">
                <a:solidFill>
                  <a:srgbClr val="000000"/>
                </a:solidFill>
                <a:latin typeface="Lucida Console" panose="020B0609040504020204" pitchFamily="49" charset="0"/>
              </a:rPr>
              <a:t>}</a:t>
            </a:r>
          </a:p>
        </p:txBody>
      </p:sp>
      <p:grpSp>
        <p:nvGrpSpPr>
          <p:cNvPr id="10" name="Group 9">
            <a:extLst>
              <a:ext uri="{FF2B5EF4-FFF2-40B4-BE49-F238E27FC236}">
                <a16:creationId xmlns:a16="http://schemas.microsoft.com/office/drawing/2014/main" id="{35823605-9223-47AF-BFE9-246D38095936}"/>
              </a:ext>
            </a:extLst>
          </p:cNvPr>
          <p:cNvGrpSpPr/>
          <p:nvPr/>
        </p:nvGrpSpPr>
        <p:grpSpPr>
          <a:xfrm>
            <a:off x="11094720" y="1225296"/>
            <a:ext cx="1097280" cy="1460112"/>
            <a:chOff x="11094720" y="1225296"/>
            <a:chExt cx="1097280" cy="1460112"/>
          </a:xfrm>
        </p:grpSpPr>
        <p:pic>
          <p:nvPicPr>
            <p:cNvPr id="7" name="Picture 6" descr="SDK">
              <a:extLst>
                <a:ext uri="{FF2B5EF4-FFF2-40B4-BE49-F238E27FC236}">
                  <a16:creationId xmlns:a16="http://schemas.microsoft.com/office/drawing/2014/main" id="{3037AABA-5DCE-486D-96C4-761D693A44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9849" y="1225296"/>
              <a:ext cx="847023" cy="975359"/>
            </a:xfrm>
            <a:prstGeom prst="rect">
              <a:avLst/>
            </a:prstGeom>
          </p:spPr>
        </p:pic>
        <p:sp>
          <p:nvSpPr>
            <p:cNvPr id="8" name="TextBox 7">
              <a:extLst>
                <a:ext uri="{FF2B5EF4-FFF2-40B4-BE49-F238E27FC236}">
                  <a16:creationId xmlns:a16="http://schemas.microsoft.com/office/drawing/2014/main" id="{EA367066-06CF-42D2-B05B-703FCAB2D5CF}"/>
                </a:ext>
              </a:extLst>
            </p:cNvPr>
            <p:cNvSpPr txBox="1"/>
            <p:nvPr/>
          </p:nvSpPr>
          <p:spPr>
            <a:xfrm>
              <a:off x="11094720" y="2258688"/>
              <a:ext cx="1097280" cy="426720"/>
            </a:xfrm>
            <a:prstGeom prst="rect">
              <a:avLst/>
            </a:prstGeom>
            <a:noFill/>
          </p:spPr>
          <p:txBody>
            <a:bodyPr wrap="none" lIns="0" tIns="0" rIns="0" bIns="0" rtlCol="0" anchor="t">
              <a:noAutofit/>
            </a:bodyPr>
            <a:lstStyle/>
            <a:p>
              <a:pPr algn="ctr"/>
              <a:r>
                <a:rPr lang="en-US" dirty="0">
                  <a:latin typeface="Amazon Ember" panose="02000000000000000000" pitchFamily="2" charset="0"/>
                  <a:ea typeface="Amazon Ember" panose="02000000000000000000" pitchFamily="2" charset="0"/>
                  <a:cs typeface="Helvetica Neue"/>
                </a:rPr>
                <a:t> .NET</a:t>
              </a:r>
            </a:p>
          </p:txBody>
        </p:sp>
      </p:grpSp>
      <p:grpSp>
        <p:nvGrpSpPr>
          <p:cNvPr id="13" name="Comments" descr="In the code, status holds the initial status of the table. While the table is not active, wait 5 seconds and get its status again. ">
            <a:extLst>
              <a:ext uri="{FF2B5EF4-FFF2-40B4-BE49-F238E27FC236}">
                <a16:creationId xmlns:a16="http://schemas.microsoft.com/office/drawing/2014/main" id="{55159D2F-6A29-4036-B1C9-A77D9618F2B7}"/>
              </a:ext>
            </a:extLst>
          </p:cNvPr>
          <p:cNvGrpSpPr/>
          <p:nvPr/>
        </p:nvGrpSpPr>
        <p:grpSpPr>
          <a:xfrm>
            <a:off x="3923262" y="1818565"/>
            <a:ext cx="7848114" cy="2669880"/>
            <a:chOff x="3923262" y="1818565"/>
            <a:chExt cx="7848114" cy="2669880"/>
          </a:xfrm>
        </p:grpSpPr>
        <p:grpSp>
          <p:nvGrpSpPr>
            <p:cNvPr id="5" name="Group 4">
              <a:extLst>
                <a:ext uri="{FF2B5EF4-FFF2-40B4-BE49-F238E27FC236}">
                  <a16:creationId xmlns:a16="http://schemas.microsoft.com/office/drawing/2014/main" id="{FCA42A43-5FFD-4A1A-B079-99F919034483}"/>
                </a:ext>
              </a:extLst>
            </p:cNvPr>
            <p:cNvGrpSpPr/>
            <p:nvPr/>
          </p:nvGrpSpPr>
          <p:grpSpPr>
            <a:xfrm>
              <a:off x="5430542" y="1818565"/>
              <a:ext cx="5121634" cy="685850"/>
              <a:chOff x="5430542" y="1818565"/>
              <a:chExt cx="5121634" cy="685850"/>
            </a:xfrm>
          </p:grpSpPr>
          <p:cxnSp>
            <p:nvCxnSpPr>
              <p:cNvPr id="17" name="Straight Arrow Connector 16">
                <a:extLst>
                  <a:ext uri="{FF2B5EF4-FFF2-40B4-BE49-F238E27FC236}">
                    <a16:creationId xmlns:a16="http://schemas.microsoft.com/office/drawing/2014/main" id="{F4D65D8A-FB1A-4FC8-938E-1C9CC210E5AD}"/>
                  </a:ext>
                  <a:ext uri="{C183D7F6-B498-43B3-948B-1728B52AA6E4}">
                    <adec:decorative xmlns:adec="http://schemas.microsoft.com/office/drawing/2017/decorative" val="1"/>
                  </a:ext>
                </a:extLst>
              </p:cNvPr>
              <p:cNvCxnSpPr>
                <a:cxnSpLocks/>
              </p:cNvCxnSpPr>
              <p:nvPr/>
            </p:nvCxnSpPr>
            <p:spPr>
              <a:xfrm flipH="1">
                <a:off x="5430542" y="2372119"/>
                <a:ext cx="2233556" cy="0"/>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20" name="Flowchart: Process 19">
                <a:extLst>
                  <a:ext uri="{FF2B5EF4-FFF2-40B4-BE49-F238E27FC236}">
                    <a16:creationId xmlns:a16="http://schemas.microsoft.com/office/drawing/2014/main" id="{0C03BECD-32C8-4DE9-9EF4-02E817B806C2}"/>
                  </a:ext>
                  <a:ext uri="{C183D7F6-B498-43B3-948B-1728B52AA6E4}">
                    <adec:decorative xmlns:adec="http://schemas.microsoft.com/office/drawing/2017/decorative" val="1"/>
                  </a:ext>
                </a:extLst>
              </p:cNvPr>
              <p:cNvSpPr/>
              <p:nvPr/>
            </p:nvSpPr>
            <p:spPr>
              <a:xfrm>
                <a:off x="7664098" y="1818565"/>
                <a:ext cx="2888078" cy="685850"/>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2000" dirty="0"/>
                  <a:t>Initial status of the table.</a:t>
                </a:r>
              </a:p>
            </p:txBody>
          </p:sp>
        </p:grpSp>
        <p:grpSp>
          <p:nvGrpSpPr>
            <p:cNvPr id="6" name="Group 5">
              <a:extLst>
                <a:ext uri="{FF2B5EF4-FFF2-40B4-BE49-F238E27FC236}">
                  <a16:creationId xmlns:a16="http://schemas.microsoft.com/office/drawing/2014/main" id="{6D2DDF6F-E71B-479E-A53F-1F82AA96CD9E}"/>
                </a:ext>
              </a:extLst>
            </p:cNvPr>
            <p:cNvGrpSpPr/>
            <p:nvPr/>
          </p:nvGrpSpPr>
          <p:grpSpPr>
            <a:xfrm>
              <a:off x="3923262" y="2685408"/>
              <a:ext cx="7375133" cy="685850"/>
              <a:chOff x="3923262" y="2685408"/>
              <a:chExt cx="7375133" cy="685850"/>
            </a:xfrm>
          </p:grpSpPr>
          <p:cxnSp>
            <p:nvCxnSpPr>
              <p:cNvPr id="11" name="Straight Arrow Connector 10">
                <a:extLst>
                  <a:ext uri="{FF2B5EF4-FFF2-40B4-BE49-F238E27FC236}">
                    <a16:creationId xmlns:a16="http://schemas.microsoft.com/office/drawing/2014/main" id="{36508A5E-A80B-40DC-AB46-5D7C481AD2F2}"/>
                  </a:ext>
                  <a:ext uri="{C183D7F6-B498-43B3-948B-1728B52AA6E4}">
                    <adec:decorative xmlns:adec="http://schemas.microsoft.com/office/drawing/2017/decorative" val="1"/>
                  </a:ext>
                </a:extLst>
              </p:cNvPr>
              <p:cNvCxnSpPr>
                <a:cxnSpLocks/>
              </p:cNvCxnSpPr>
              <p:nvPr/>
            </p:nvCxnSpPr>
            <p:spPr>
              <a:xfrm flipH="1">
                <a:off x="3923262" y="3003948"/>
                <a:ext cx="4679177" cy="1"/>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2" name="Flowchart: Process 11">
                <a:extLst>
                  <a:ext uri="{FF2B5EF4-FFF2-40B4-BE49-F238E27FC236}">
                    <a16:creationId xmlns:a16="http://schemas.microsoft.com/office/drawing/2014/main" id="{C4C4BCE7-B41B-4D1D-973B-8BD696A130D7}"/>
                  </a:ext>
                  <a:ext uri="{C183D7F6-B498-43B3-948B-1728B52AA6E4}">
                    <adec:decorative xmlns:adec="http://schemas.microsoft.com/office/drawing/2017/decorative" val="1"/>
                  </a:ext>
                </a:extLst>
              </p:cNvPr>
              <p:cNvSpPr/>
              <p:nvPr/>
            </p:nvSpPr>
            <p:spPr>
              <a:xfrm>
                <a:off x="8051022" y="2685408"/>
                <a:ext cx="3247373" cy="685850"/>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2000" dirty="0"/>
                  <a:t>After the table is created, its status is set to ACTIVE.</a:t>
                </a:r>
              </a:p>
            </p:txBody>
          </p:sp>
        </p:grpSp>
        <p:grpSp>
          <p:nvGrpSpPr>
            <p:cNvPr id="9" name="Group 8">
              <a:extLst>
                <a:ext uri="{FF2B5EF4-FFF2-40B4-BE49-F238E27FC236}">
                  <a16:creationId xmlns:a16="http://schemas.microsoft.com/office/drawing/2014/main" id="{99B1D90E-5F3F-4D45-B131-0F909E55A2CA}"/>
                </a:ext>
              </a:extLst>
            </p:cNvPr>
            <p:cNvGrpSpPr/>
            <p:nvPr/>
          </p:nvGrpSpPr>
          <p:grpSpPr>
            <a:xfrm>
              <a:off x="8454158" y="3802595"/>
              <a:ext cx="3317218" cy="685850"/>
              <a:chOff x="8454158" y="3802595"/>
              <a:chExt cx="3317218" cy="685850"/>
            </a:xfrm>
          </p:grpSpPr>
          <p:cxnSp>
            <p:nvCxnSpPr>
              <p:cNvPr id="21" name="Straight Arrow Connector 20">
                <a:extLst>
                  <a:ext uri="{FF2B5EF4-FFF2-40B4-BE49-F238E27FC236}">
                    <a16:creationId xmlns:a16="http://schemas.microsoft.com/office/drawing/2014/main" id="{F8024AC6-1F38-41BE-B3F0-24C56C7C5D74}"/>
                  </a:ext>
                  <a:ext uri="{C183D7F6-B498-43B3-948B-1728B52AA6E4}">
                    <adec:decorative xmlns:adec="http://schemas.microsoft.com/office/drawing/2017/decorative" val="1"/>
                  </a:ext>
                </a:extLst>
              </p:cNvPr>
              <p:cNvCxnSpPr>
                <a:cxnSpLocks/>
              </p:cNvCxnSpPr>
              <p:nvPr/>
            </p:nvCxnSpPr>
            <p:spPr>
              <a:xfrm flipH="1">
                <a:off x="8454158" y="4038730"/>
                <a:ext cx="1652015" cy="0"/>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22" name="Flowchart: Process 21">
                <a:extLst>
                  <a:ext uri="{FF2B5EF4-FFF2-40B4-BE49-F238E27FC236}">
                    <a16:creationId xmlns:a16="http://schemas.microsoft.com/office/drawing/2014/main" id="{3E46D104-8442-4562-9D0C-7E9134711691}"/>
                  </a:ext>
                  <a:ext uri="{C183D7F6-B498-43B3-948B-1728B52AA6E4}">
                    <adec:decorative xmlns:adec="http://schemas.microsoft.com/office/drawing/2017/decorative" val="1"/>
                  </a:ext>
                </a:extLst>
              </p:cNvPr>
              <p:cNvSpPr/>
              <p:nvPr/>
            </p:nvSpPr>
            <p:spPr>
              <a:xfrm>
                <a:off x="9028176" y="3802595"/>
                <a:ext cx="2743200" cy="685850"/>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2000" dirty="0"/>
                  <a:t>Get the latest table information.</a:t>
                </a:r>
              </a:p>
            </p:txBody>
          </p:sp>
        </p:grpSp>
      </p:grpSp>
    </p:spTree>
    <p:custDataLst>
      <p:tags r:id="rId1"/>
    </p:custDataLst>
    <p:extLst>
      <p:ext uri="{BB962C8B-B14F-4D97-AF65-F5344CB8AC3E}">
        <p14:creationId xmlns:p14="http://schemas.microsoft.com/office/powerpoint/2010/main" val="222069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5</a:t>
            </a:fld>
            <a:endParaRPr lang="en-US" dirty="0"/>
          </a:p>
        </p:txBody>
      </p:sp>
      <p:sp>
        <p:nvSpPr>
          <p:cNvPr id="2" name="Title 1"/>
          <p:cNvSpPr>
            <a:spLocks noGrp="1"/>
          </p:cNvSpPr>
          <p:nvPr>
            <p:ph type="title"/>
          </p:nvPr>
        </p:nvSpPr>
        <p:spPr/>
        <p:txBody>
          <a:bodyPr/>
          <a:lstStyle/>
          <a:p>
            <a:r>
              <a:rPr lang="en-US" dirty="0"/>
              <a:t>AWS REST API</a:t>
            </a:r>
          </a:p>
        </p:txBody>
      </p:sp>
      <p:grpSp>
        <p:nvGrpSpPr>
          <p:cNvPr id="4" name="imageAWSRestAPI" descr="Client application making a request to AWS Services using their APIs and getting  a response.">
            <a:extLst>
              <a:ext uri="{FF2B5EF4-FFF2-40B4-BE49-F238E27FC236}">
                <a16:creationId xmlns:a16="http://schemas.microsoft.com/office/drawing/2014/main" id="{C58E66E6-EC4D-4C6E-A7B1-106B511B7A1A}"/>
              </a:ext>
            </a:extLst>
          </p:cNvPr>
          <p:cNvGrpSpPr/>
          <p:nvPr/>
        </p:nvGrpSpPr>
        <p:grpSpPr>
          <a:xfrm>
            <a:off x="159762" y="2130831"/>
            <a:ext cx="11795995" cy="4102232"/>
            <a:chOff x="374082" y="2130831"/>
            <a:chExt cx="11795995" cy="4102232"/>
          </a:xfrm>
        </p:grpSpPr>
        <p:grpSp>
          <p:nvGrpSpPr>
            <p:cNvPr id="6" name="Group 5"/>
            <p:cNvGrpSpPr/>
            <p:nvPr/>
          </p:nvGrpSpPr>
          <p:grpSpPr>
            <a:xfrm>
              <a:off x="5351338" y="3301140"/>
              <a:ext cx="2240280" cy="1725930"/>
              <a:chOff x="5351338" y="2921312"/>
              <a:chExt cx="2240280" cy="1725930"/>
            </a:xfrm>
          </p:grpSpPr>
          <p:sp>
            <p:nvSpPr>
              <p:cNvPr id="43" name="Rounded Rectangle 42"/>
              <p:cNvSpPr/>
              <p:nvPr/>
            </p:nvSpPr>
            <p:spPr>
              <a:xfrm>
                <a:off x="5351338" y="2921312"/>
                <a:ext cx="2240280" cy="1725930"/>
              </a:xfrm>
              <a:prstGeom prst="roundRect">
                <a:avLst>
                  <a:gd name="adj" fmla="val 0"/>
                </a:avLst>
              </a:prstGeom>
              <a:solidFill>
                <a:schemeClr val="accent4"/>
              </a:solidFill>
              <a:ln w="25400">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tx1"/>
                  </a:solidFill>
                </a:endParaRPr>
              </a:p>
            </p:txBody>
          </p:sp>
          <p:sp>
            <p:nvSpPr>
              <p:cNvPr id="9" name="Rectangle 8"/>
              <p:cNvSpPr/>
              <p:nvPr/>
            </p:nvSpPr>
            <p:spPr>
              <a:xfrm>
                <a:off x="5492108" y="3568833"/>
                <a:ext cx="2020105" cy="430887"/>
              </a:xfrm>
              <a:prstGeom prst="rect">
                <a:avLst/>
              </a:prstGeom>
            </p:spPr>
            <p:txBody>
              <a:bodyPr wrap="none">
                <a:spAutoFit/>
              </a:bodyPr>
              <a:lstStyle/>
              <a:p>
                <a:r>
                  <a:rPr lang="en-US" sz="2200" dirty="0">
                    <a:solidFill>
                      <a:srgbClr val="000000"/>
                    </a:solidFill>
                    <a:ea typeface="Amazon Ember Light" charset="0"/>
                    <a:cs typeface="Amazon Ember Light" charset="0"/>
                  </a:rPr>
                  <a:t>AWS REST API</a:t>
                </a:r>
              </a:p>
            </p:txBody>
          </p:sp>
        </p:grpSp>
        <p:sp>
          <p:nvSpPr>
            <p:cNvPr id="14" name="Rectangle 13"/>
            <p:cNvSpPr/>
            <p:nvPr/>
          </p:nvSpPr>
          <p:spPr>
            <a:xfrm>
              <a:off x="10145164" y="2387976"/>
              <a:ext cx="1846980" cy="400110"/>
            </a:xfrm>
            <a:prstGeom prst="rect">
              <a:avLst/>
            </a:prstGeom>
          </p:spPr>
          <p:txBody>
            <a:bodyPr wrap="none">
              <a:spAutoFit/>
            </a:bodyPr>
            <a:lstStyle/>
            <a:p>
              <a:r>
                <a:rPr lang="en-US" sz="2000" dirty="0">
                  <a:ea typeface="Amazon Ember Light" charset="0"/>
                  <a:cs typeface="Amazon Ember Light" charset="0"/>
                </a:rPr>
                <a:t>Run </a:t>
              </a:r>
              <a:r>
                <a:rPr lang="en-US" sz="2000" dirty="0">
                  <a:solidFill>
                    <a:srgbClr val="000000"/>
                  </a:solidFill>
                  <a:ea typeface="Amazon Ember Light" charset="0"/>
                  <a:cs typeface="Amazon Ember Light" charset="0"/>
                </a:rPr>
                <a:t>instances.</a:t>
              </a:r>
            </a:p>
          </p:txBody>
        </p:sp>
        <p:sp>
          <p:nvSpPr>
            <p:cNvPr id="15" name="Rectangle 14"/>
            <p:cNvSpPr/>
            <p:nvPr/>
          </p:nvSpPr>
          <p:spPr>
            <a:xfrm>
              <a:off x="10145164" y="3679144"/>
              <a:ext cx="2024913" cy="1015663"/>
            </a:xfrm>
            <a:prstGeom prst="rect">
              <a:avLst/>
            </a:prstGeom>
          </p:spPr>
          <p:txBody>
            <a:bodyPr wrap="none">
              <a:spAutoFit/>
            </a:bodyPr>
            <a:lstStyle/>
            <a:p>
              <a:r>
                <a:rPr lang="en-US" sz="2000" dirty="0">
                  <a:ea typeface="Amazon Ember Light" charset="0"/>
                  <a:cs typeface="Amazon Ember Light" charset="0"/>
                </a:rPr>
                <a:t>Upload files </a:t>
              </a:r>
            </a:p>
            <a:p>
              <a:r>
                <a:rPr lang="en-US" sz="2000" dirty="0">
                  <a:solidFill>
                    <a:srgbClr val="000000"/>
                  </a:solidFill>
                  <a:ea typeface="Amazon Ember Light" charset="0"/>
                  <a:cs typeface="Amazon Ember Light" charset="0"/>
                </a:rPr>
                <a:t>to</a:t>
              </a:r>
              <a:r>
                <a:rPr lang="en-US" sz="2000" dirty="0">
                  <a:ea typeface="Amazon Ember Light" charset="0"/>
                  <a:cs typeface="Amazon Ember Light" charset="0"/>
                </a:rPr>
                <a:t> Amazon S3/</a:t>
              </a:r>
            </a:p>
            <a:p>
              <a:r>
                <a:rPr lang="en-US" sz="2000" dirty="0">
                  <a:solidFill>
                    <a:srgbClr val="000000"/>
                  </a:solidFill>
                  <a:ea typeface="Amazon Ember Light" charset="0"/>
                  <a:cs typeface="Amazon Ember Light" charset="0"/>
                </a:rPr>
                <a:t>create</a:t>
              </a:r>
              <a:r>
                <a:rPr lang="en-US" sz="2000" dirty="0">
                  <a:ea typeface="Amazon Ember Light" charset="0"/>
                  <a:cs typeface="Amazon Ember Light" charset="0"/>
                </a:rPr>
                <a:t> a bucket.</a:t>
              </a:r>
            </a:p>
          </p:txBody>
        </p:sp>
        <p:sp>
          <p:nvSpPr>
            <p:cNvPr id="16" name="Rectangle 15"/>
            <p:cNvSpPr/>
            <p:nvPr/>
          </p:nvSpPr>
          <p:spPr>
            <a:xfrm>
              <a:off x="10145164" y="5217400"/>
              <a:ext cx="1457450" cy="1015663"/>
            </a:xfrm>
            <a:prstGeom prst="rect">
              <a:avLst/>
            </a:prstGeom>
          </p:spPr>
          <p:txBody>
            <a:bodyPr wrap="none">
              <a:spAutoFit/>
            </a:bodyPr>
            <a:lstStyle/>
            <a:p>
              <a:r>
                <a:rPr lang="en-US" sz="2000" dirty="0">
                  <a:ea typeface="Amazon Ember Light" charset="0"/>
                  <a:cs typeface="Amazon Ember Light" charset="0"/>
                </a:rPr>
                <a:t>Update an </a:t>
              </a:r>
              <a:br>
                <a:rPr lang="en-US" sz="2000" dirty="0">
                  <a:ea typeface="Amazon Ember Light" charset="0"/>
                  <a:cs typeface="Amazon Ember Light" charset="0"/>
                </a:rPr>
              </a:br>
              <a:r>
                <a:rPr lang="en-US" sz="2000" dirty="0">
                  <a:ea typeface="Amazon Ember Light" charset="0"/>
                  <a:cs typeface="Amazon Ember Light" charset="0"/>
                </a:rPr>
                <a:t>item in </a:t>
              </a:r>
              <a:r>
                <a:rPr lang="en-US" sz="2000" dirty="0">
                  <a:solidFill>
                    <a:srgbClr val="000000"/>
                  </a:solidFill>
                  <a:ea typeface="Amazon Ember Light" charset="0"/>
                  <a:cs typeface="Amazon Ember Light" charset="0"/>
                </a:rPr>
                <a:t>a</a:t>
              </a:r>
            </a:p>
            <a:p>
              <a:r>
                <a:rPr lang="en-US" sz="2000" dirty="0">
                  <a:solidFill>
                    <a:srgbClr val="000000"/>
                  </a:solidFill>
                  <a:ea typeface="Amazon Ember Light" charset="0"/>
                  <a:cs typeface="Amazon Ember Light" charset="0"/>
                </a:rPr>
                <a:t>database.</a:t>
              </a:r>
            </a:p>
          </p:txBody>
        </p:sp>
        <p:grpSp>
          <p:nvGrpSpPr>
            <p:cNvPr id="7" name="Group 6"/>
            <p:cNvGrpSpPr/>
            <p:nvPr/>
          </p:nvGrpSpPr>
          <p:grpSpPr>
            <a:xfrm>
              <a:off x="374082" y="3462006"/>
              <a:ext cx="1518851" cy="1404199"/>
              <a:chOff x="-230977" y="1272902"/>
              <a:chExt cx="1518851" cy="1404199"/>
            </a:xfrm>
          </p:grpSpPr>
          <p:sp>
            <p:nvSpPr>
              <p:cNvPr id="40" name="TextBox 39"/>
              <p:cNvSpPr txBox="1"/>
              <p:nvPr/>
            </p:nvSpPr>
            <p:spPr>
              <a:xfrm>
                <a:off x="-230977" y="1991301"/>
                <a:ext cx="1518851" cy="685800"/>
              </a:xfrm>
              <a:prstGeom prst="rect">
                <a:avLst/>
              </a:prstGeom>
              <a:noFill/>
            </p:spPr>
            <p:txBody>
              <a:bodyPr wrap="square" lIns="0" tIns="0" rIns="0" bIns="0" rtlCol="0">
                <a:noAutofit/>
              </a:bodyPr>
              <a:lstStyle/>
              <a:p>
                <a:pPr algn="ctr"/>
                <a:r>
                  <a:rPr lang="en-US" sz="2000" dirty="0">
                    <a:solidFill>
                      <a:srgbClr val="000000"/>
                    </a:solidFill>
                    <a:ea typeface="Amazon Ember Light" panose="020B0403020204020204" pitchFamily="34" charset="0"/>
                    <a:cs typeface="Amazon Ember Light" panose="020B0403020204020204" pitchFamily="34" charset="0"/>
                  </a:rPr>
                  <a:t>Client application</a:t>
                </a:r>
              </a:p>
            </p:txBody>
          </p:sp>
          <p:pic>
            <p:nvPicPr>
              <p:cNvPr id="44" name="Graphic 39">
                <a:extLst>
                  <a:ext uri="{FF2B5EF4-FFF2-40B4-BE49-F238E27FC236}">
                    <a16:creationId xmlns:a16="http://schemas.microsoft.com/office/drawing/2014/main" id="{6FA71975-EA2D-784E-8A28-738A17320E91}"/>
                  </a:ext>
                </a:extLst>
              </p:cNvPr>
              <p:cNvPicPr>
                <a:picLocks noChangeAspect="1"/>
              </p:cNvPicPr>
              <p:nvPr/>
            </p:nvPicPr>
            <p:blipFill>
              <a:blip r:embed="rId4"/>
              <a:stretch>
                <a:fillRect/>
              </a:stretch>
            </p:blipFill>
            <p:spPr>
              <a:xfrm>
                <a:off x="247029" y="1272902"/>
                <a:ext cx="685800" cy="685800"/>
              </a:xfrm>
              <a:prstGeom prst="rect">
                <a:avLst/>
              </a:prstGeom>
            </p:spPr>
          </p:pic>
        </p:grpSp>
        <p:pic>
          <p:nvPicPr>
            <p:cNvPr id="45" name="Graphic 137" descr="Instances.">
              <a:extLst>
                <a:ext uri="{FF2B5EF4-FFF2-40B4-BE49-F238E27FC236}">
                  <a16:creationId xmlns:a16="http://schemas.microsoft.com/office/drawing/2014/main" id="{5B22B109-5C82-FA40-91FB-DE791C44FEB8}"/>
                </a:ext>
              </a:extLst>
            </p:cNvPr>
            <p:cNvPicPr>
              <a:picLocks noChangeAspect="1"/>
            </p:cNvPicPr>
            <p:nvPr/>
          </p:nvPicPr>
          <p:blipFill>
            <a:blip r:embed="rId5"/>
            <a:stretch>
              <a:fillRect/>
            </a:stretch>
          </p:blipFill>
          <p:spPr>
            <a:xfrm>
              <a:off x="9234846" y="2130831"/>
              <a:ext cx="914400" cy="914400"/>
            </a:xfrm>
            <a:prstGeom prst="rect">
              <a:avLst/>
            </a:prstGeom>
          </p:spPr>
        </p:pic>
        <p:pic>
          <p:nvPicPr>
            <p:cNvPr id="46" name="Graphic 67" descr="S3 Bucket">
              <a:extLst>
                <a:ext uri="{FF2B5EF4-FFF2-40B4-BE49-F238E27FC236}">
                  <a16:creationId xmlns:a16="http://schemas.microsoft.com/office/drawing/2014/main" id="{D1B72367-A3A4-9A45-AFFE-4A9C19E7C494}"/>
                </a:ext>
              </a:extLst>
            </p:cNvPr>
            <p:cNvPicPr>
              <a:picLocks noChangeAspect="1"/>
            </p:cNvPicPr>
            <p:nvPr/>
          </p:nvPicPr>
          <p:blipFill>
            <a:blip r:embed="rId6"/>
            <a:stretch>
              <a:fillRect/>
            </a:stretch>
          </p:blipFill>
          <p:spPr>
            <a:xfrm>
              <a:off x="9234846" y="3706905"/>
              <a:ext cx="914400" cy="914400"/>
            </a:xfrm>
            <a:prstGeom prst="rect">
              <a:avLst/>
            </a:prstGeom>
          </p:spPr>
        </p:pic>
        <p:pic>
          <p:nvPicPr>
            <p:cNvPr id="47" name="Graphic 13" descr="Database">
              <a:extLst>
                <a:ext uri="{FF2B5EF4-FFF2-40B4-BE49-F238E27FC236}">
                  <a16:creationId xmlns:a16="http://schemas.microsoft.com/office/drawing/2014/main" id="{944DE95A-7C95-1E4F-98C7-C689278759EA}"/>
                </a:ext>
              </a:extLst>
            </p:cNvPr>
            <p:cNvPicPr>
              <a:picLocks noChangeAspect="1"/>
            </p:cNvPicPr>
            <p:nvPr/>
          </p:nvPicPr>
          <p:blipFill>
            <a:blip r:embed="rId7"/>
            <a:stretch>
              <a:fillRect/>
            </a:stretch>
          </p:blipFill>
          <p:spPr>
            <a:xfrm>
              <a:off x="9234846" y="5268031"/>
              <a:ext cx="914400" cy="914400"/>
            </a:xfrm>
            <a:prstGeom prst="rect">
              <a:avLst/>
            </a:prstGeom>
          </p:spPr>
        </p:pic>
        <p:cxnSp>
          <p:nvCxnSpPr>
            <p:cNvPr id="61" name="Straight Arrow Connector 60"/>
            <p:cNvCxnSpPr>
              <a:cxnSpLocks/>
            </p:cNvCxnSpPr>
            <p:nvPr/>
          </p:nvCxnSpPr>
          <p:spPr>
            <a:xfrm flipV="1">
              <a:off x="8416413" y="4175540"/>
              <a:ext cx="818433" cy="4865"/>
            </a:xfrm>
            <a:prstGeom prst="straightConnector1">
              <a:avLst/>
            </a:prstGeom>
            <a:ln w="25400">
              <a:solidFill>
                <a:schemeClr val="tx2"/>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11811A5-85DC-C94E-8ACD-DC473D0F5D19}"/>
                </a:ext>
              </a:extLst>
            </p:cNvPr>
            <p:cNvSpPr txBox="1"/>
            <p:nvPr/>
          </p:nvSpPr>
          <p:spPr>
            <a:xfrm>
              <a:off x="3306540" y="2244188"/>
              <a:ext cx="984565" cy="338554"/>
            </a:xfrm>
            <a:prstGeom prst="rect">
              <a:avLst/>
            </a:prstGeom>
            <a:noFill/>
          </p:spPr>
          <p:txBody>
            <a:bodyPr wrap="none" rtlCol="0">
              <a:spAutoFit/>
            </a:bodyPr>
            <a:lstStyle/>
            <a:p>
              <a:pPr algn="ctr"/>
              <a:r>
                <a:rPr lang="en-US" sz="1600" dirty="0">
                  <a:latin typeface="+mj-lt"/>
                  <a:ea typeface="Amazon Ember Display Medium" panose="020F0603020204020204" pitchFamily="34" charset="0"/>
                  <a:cs typeface="Amazon Ember Display Medium" panose="020F0603020204020204" pitchFamily="34" charset="0"/>
                </a:rPr>
                <a:t>Request</a:t>
              </a:r>
            </a:p>
          </p:txBody>
        </p:sp>
        <p:sp>
          <p:nvSpPr>
            <p:cNvPr id="42" name="TextBox 41">
              <a:extLst>
                <a:ext uri="{FF2B5EF4-FFF2-40B4-BE49-F238E27FC236}">
                  <a16:creationId xmlns:a16="http://schemas.microsoft.com/office/drawing/2014/main" id="{AF88FA02-A50D-DA49-9383-F8860C8945E2}"/>
                </a:ext>
              </a:extLst>
            </p:cNvPr>
            <p:cNvSpPr txBox="1"/>
            <p:nvPr/>
          </p:nvSpPr>
          <p:spPr>
            <a:xfrm>
              <a:off x="3237612" y="5710197"/>
              <a:ext cx="1122423" cy="338554"/>
            </a:xfrm>
            <a:prstGeom prst="rect">
              <a:avLst/>
            </a:prstGeom>
            <a:noFill/>
          </p:spPr>
          <p:txBody>
            <a:bodyPr wrap="none" rtlCol="0">
              <a:spAutoFit/>
            </a:bodyPr>
            <a:lstStyle/>
            <a:p>
              <a:pPr algn="ctr"/>
              <a:r>
                <a:rPr lang="en-US" sz="1600" dirty="0">
                  <a:latin typeface="+mj-lt"/>
                  <a:ea typeface="Amazon Ember Display Medium" panose="020F0603020204020204" pitchFamily="34" charset="0"/>
                  <a:cs typeface="Amazon Ember Display Medium" panose="020F0603020204020204" pitchFamily="34" charset="0"/>
                </a:rPr>
                <a:t>Response</a:t>
              </a:r>
            </a:p>
          </p:txBody>
        </p:sp>
        <p:sp>
          <p:nvSpPr>
            <p:cNvPr id="8" name="Rectangle 7"/>
            <p:cNvSpPr/>
            <p:nvPr/>
          </p:nvSpPr>
          <p:spPr>
            <a:xfrm>
              <a:off x="2957154" y="2607134"/>
              <a:ext cx="2112308" cy="1077218"/>
            </a:xfrm>
            <a:prstGeom prst="rect">
              <a:avLst/>
            </a:prstGeom>
          </p:spPr>
          <p:txBody>
            <a:bodyPr wrap="square">
              <a:spAutoFit/>
            </a:bodyPr>
            <a:lstStyle/>
            <a:p>
              <a:pPr marL="342900" indent="-342900">
                <a:buFontTx/>
                <a:buChar char="-"/>
              </a:pPr>
              <a:r>
                <a:rPr lang="en-US" sz="1600" dirty="0">
                  <a:solidFill>
                    <a:srgbClr val="000000"/>
                  </a:solidFill>
                  <a:ea typeface="Amazon Ember Light" charset="0"/>
                  <a:cs typeface="Amazon Ember Light" charset="0"/>
                </a:rPr>
                <a:t>HTTP(S)</a:t>
              </a:r>
            </a:p>
            <a:p>
              <a:pPr marL="342900" indent="-342900">
                <a:buFontTx/>
                <a:buChar char="-"/>
              </a:pPr>
              <a:r>
                <a:rPr lang="en-US" sz="1600" dirty="0">
                  <a:solidFill>
                    <a:srgbClr val="000000"/>
                  </a:solidFill>
                  <a:ea typeface="Amazon Ember Light" charset="0"/>
                  <a:cs typeface="Amazon Ember Light" charset="0"/>
                </a:rPr>
                <a:t>SigV4</a:t>
              </a:r>
            </a:p>
            <a:p>
              <a:pPr marL="342900" indent="-342900">
                <a:buFontTx/>
                <a:buChar char="-"/>
              </a:pPr>
              <a:r>
                <a:rPr lang="en-US" sz="1600" dirty="0">
                  <a:solidFill>
                    <a:srgbClr val="000000"/>
                  </a:solidFill>
                  <a:ea typeface="Amazon Ember Light" charset="0"/>
                  <a:cs typeface="Amazon Ember Light" charset="0"/>
                </a:rPr>
                <a:t>IAM access key</a:t>
              </a:r>
            </a:p>
            <a:p>
              <a:r>
                <a:rPr lang="en-US" sz="1600" dirty="0">
                  <a:solidFill>
                    <a:srgbClr val="000000"/>
                  </a:solidFill>
                  <a:ea typeface="Amazon Ember Light" charset="0"/>
                  <a:cs typeface="Amazon Ember Light" charset="0"/>
                </a:rPr>
                <a:t>      (ID, secret)</a:t>
              </a:r>
            </a:p>
          </p:txBody>
        </p:sp>
        <p:cxnSp>
          <p:nvCxnSpPr>
            <p:cNvPr id="11" name="Connector: Elbow 10">
              <a:extLst>
                <a:ext uri="{FF2B5EF4-FFF2-40B4-BE49-F238E27FC236}">
                  <a16:creationId xmlns:a16="http://schemas.microsoft.com/office/drawing/2014/main" id="{B7B74ECC-EEDF-4A8D-B961-F8AAF87B7F0D}"/>
                </a:ext>
              </a:extLst>
            </p:cNvPr>
            <p:cNvCxnSpPr>
              <a:cxnSpLocks/>
              <a:stCxn id="44" idx="0"/>
              <a:endCxn id="43" idx="0"/>
            </p:cNvCxnSpPr>
            <p:nvPr/>
          </p:nvCxnSpPr>
          <p:spPr>
            <a:xfrm rot="5400000" flipH="1" flipV="1">
              <a:off x="3752800" y="743328"/>
              <a:ext cx="160866" cy="5276490"/>
            </a:xfrm>
            <a:prstGeom prst="bentConnector3">
              <a:avLst>
                <a:gd name="adj1" fmla="val 541598"/>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94D2E767-5768-4CD6-9BBB-21BDC2536930}"/>
                </a:ext>
              </a:extLst>
            </p:cNvPr>
            <p:cNvCxnSpPr>
              <a:cxnSpLocks/>
              <a:stCxn id="40" idx="2"/>
              <a:endCxn id="43" idx="2"/>
            </p:cNvCxnSpPr>
            <p:nvPr/>
          </p:nvCxnSpPr>
          <p:spPr>
            <a:xfrm rot="16200000" flipH="1">
              <a:off x="3722061" y="2277652"/>
              <a:ext cx="160865" cy="5337970"/>
            </a:xfrm>
            <a:prstGeom prst="bentConnector3">
              <a:avLst>
                <a:gd name="adj1" fmla="val 529376"/>
              </a:avLst>
            </a:prstGeom>
            <a:ln w="25400">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00467DF4-5411-4809-9B91-EC660BD9452A}"/>
                </a:ext>
              </a:extLst>
            </p:cNvPr>
            <p:cNvCxnSpPr>
              <a:cxnSpLocks/>
            </p:cNvCxnSpPr>
            <p:nvPr/>
          </p:nvCxnSpPr>
          <p:spPr>
            <a:xfrm flipV="1">
              <a:off x="7591618" y="2607134"/>
              <a:ext cx="1643228" cy="1576074"/>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19F90998-582A-46BF-9B08-E18B14039C9B}"/>
                </a:ext>
              </a:extLst>
            </p:cNvPr>
            <p:cNvCxnSpPr>
              <a:cxnSpLocks/>
              <a:endCxn id="47" idx="1"/>
            </p:cNvCxnSpPr>
            <p:nvPr/>
          </p:nvCxnSpPr>
          <p:spPr>
            <a:xfrm rot="16200000" flipH="1">
              <a:off x="8036917" y="4527301"/>
              <a:ext cx="1577425" cy="818433"/>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88911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0"/>
          </p:nvPr>
        </p:nvSpPr>
        <p:spPr/>
        <p:txBody>
          <a:bodyPr/>
          <a:lstStyle/>
          <a:p>
            <a:fld id="{989D9560-4C13-4692-9687-98ECDD2D9552}" type="slidenum">
              <a:rPr lang="en-US" smtClean="0"/>
              <a:t>6</a:t>
            </a:fld>
            <a:endParaRPr lang="en-US" dirty="0"/>
          </a:p>
        </p:txBody>
      </p:sp>
      <p:sp>
        <p:nvSpPr>
          <p:cNvPr id="2" name="Title 1"/>
          <p:cNvSpPr>
            <a:spLocks noGrp="1"/>
          </p:cNvSpPr>
          <p:nvPr>
            <p:ph type="title"/>
          </p:nvPr>
        </p:nvSpPr>
        <p:spPr/>
        <p:txBody>
          <a:bodyPr>
            <a:normAutofit/>
          </a:bodyPr>
          <a:lstStyle/>
          <a:p>
            <a:r>
              <a:rPr lang="en-US" dirty="0">
                <a:latin typeface="+mj-lt"/>
              </a:rPr>
              <a:t>Example: HTTP request/response (S3 API)</a:t>
            </a:r>
          </a:p>
        </p:txBody>
      </p:sp>
      <p:sp>
        <p:nvSpPr>
          <p:cNvPr id="36" name="Content Placeholder 4"/>
          <p:cNvSpPr txBox="1">
            <a:spLocks/>
          </p:cNvSpPr>
          <p:nvPr/>
        </p:nvSpPr>
        <p:spPr>
          <a:xfrm>
            <a:off x="127275" y="1243804"/>
            <a:ext cx="5767688" cy="9000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mj-lt"/>
                <a:ea typeface="Amazon Ember" panose="020B0703020204020204" pitchFamily="34" charset="0"/>
                <a:cs typeface="Amazon Ember" panose="020B0703020204020204" pitchFamily="34" charset="0"/>
              </a:rPr>
              <a:t>Request</a:t>
            </a:r>
          </a:p>
          <a:p>
            <a:pPr marL="0" indent="0">
              <a:buNone/>
            </a:pPr>
            <a:r>
              <a:rPr lang="en-US" sz="2000" dirty="0">
                <a:latin typeface="Lucida Console" panose="020B0609040504020204" pitchFamily="49" charset="0"/>
              </a:rPr>
              <a:t>CreateBucket</a:t>
            </a:r>
            <a:r>
              <a:rPr lang="en-US" sz="2000" dirty="0"/>
              <a:t> </a:t>
            </a:r>
            <a:r>
              <a:rPr lang="en-US" sz="2000" dirty="0">
                <a:latin typeface="+mn-lt"/>
              </a:rPr>
              <a:t>request for a bucket named pollynotes in the default AWS Region</a:t>
            </a:r>
            <a:endParaRPr lang="en-US" sz="2000" dirty="0">
              <a:solidFill>
                <a:srgbClr val="407630"/>
              </a:solidFill>
              <a:latin typeface="+mn-lt"/>
              <a:ea typeface="Amazon Ember Cd RC Light" panose="020B0406020204020204" pitchFamily="34" charset="0"/>
              <a:cs typeface="Amazon Ember Cd RC Light" panose="020B0406020204020204" pitchFamily="34" charset="0"/>
            </a:endParaRPr>
          </a:p>
        </p:txBody>
      </p:sp>
      <p:sp>
        <p:nvSpPr>
          <p:cNvPr id="32" name="a11y Speech Bubble2" descr="Example request.">
            <a:extLst>
              <a:ext uri="{FF2B5EF4-FFF2-40B4-BE49-F238E27FC236}">
                <a16:creationId xmlns:a16="http://schemas.microsoft.com/office/drawing/2014/main" id="{D99B1DA2-F672-4265-9FFB-4AA8329CD620}"/>
              </a:ext>
            </a:extLst>
          </p:cNvPr>
          <p:cNvSpPr/>
          <p:nvPr/>
        </p:nvSpPr>
        <p:spPr>
          <a:xfrm>
            <a:off x="3490108" y="3307031"/>
            <a:ext cx="1382855" cy="69137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A11y Code Intro.</a:t>
            </a:r>
          </a:p>
        </p:txBody>
      </p:sp>
      <p:sp>
        <p:nvSpPr>
          <p:cNvPr id="5" name="Content Placeholder 4">
            <a:extLst>
              <a:ext uri="{C183D7F6-B498-43B3-948B-1728B52AA6E4}">
                <adec:decorative xmlns:adec="http://schemas.microsoft.com/office/drawing/2017/decorative" val="0"/>
              </a:ext>
            </a:extLst>
          </p:cNvPr>
          <p:cNvSpPr>
            <a:spLocks noGrp="1"/>
          </p:cNvSpPr>
          <p:nvPr>
            <p:ph type="body" idx="4294967295"/>
          </p:nvPr>
        </p:nvSpPr>
        <p:spPr>
          <a:xfrm>
            <a:off x="132196" y="2749497"/>
            <a:ext cx="5207206" cy="3572505"/>
          </a:xfrm>
          <a:solidFill>
            <a:schemeClr val="bg2"/>
          </a:solidFill>
          <a:ln>
            <a:solidFill>
              <a:schemeClr val="accent1"/>
            </a:solidFill>
          </a:ln>
        </p:spPr>
        <p:txBody>
          <a:bodyPr anchor="t"/>
          <a:lstStyle/>
          <a:p>
            <a:pPr marL="0" indent="0">
              <a:buNone/>
            </a:pPr>
            <a:br>
              <a:rPr lang="en-US" sz="1600" dirty="0">
                <a:solidFill>
                  <a:srgbClr val="407630"/>
                </a:solidFill>
                <a:latin typeface="Amazon Ember Mono" panose="020B0509020204020204" pitchFamily="49" charset="0"/>
                <a:ea typeface="Amazon Ember Mono" panose="020B0509020204020204" pitchFamily="49" charset="0"/>
                <a:cs typeface="Amazon Ember Mono" panose="020B0509020204020204" pitchFamily="49" charset="0"/>
              </a:rPr>
            </a:br>
            <a:r>
              <a:rPr lang="en-US" sz="16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PUT / HTTP/1.1</a:t>
            </a:r>
          </a:p>
          <a:p>
            <a:pPr marL="0" indent="0">
              <a:buNone/>
            </a:pPr>
            <a:r>
              <a:rPr lang="en-US" sz="1600" dirty="0">
                <a:solidFill>
                  <a:schemeClr val="accent6"/>
                </a:solidFill>
                <a:latin typeface="Lucida Console" panose="020B0609040504020204" pitchFamily="49" charset="0"/>
                <a:ea typeface="Amazon Ember Mono" panose="020B0509020204020204" pitchFamily="49" charset="0"/>
                <a:cs typeface="Amazon Ember Mono" panose="020B0509020204020204" pitchFamily="49" charset="0"/>
              </a:rPr>
              <a:t>Host:</a:t>
            </a:r>
            <a:r>
              <a:rPr lang="en-US" sz="16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pollynotes.s3.&lt;Region&gt;.amazonaws.com</a:t>
            </a:r>
          </a:p>
          <a:p>
            <a:pPr marL="0" indent="0">
              <a:buNone/>
            </a:pPr>
            <a:r>
              <a:rPr lang="en-US" sz="1600" dirty="0">
                <a:solidFill>
                  <a:schemeClr val="accent6"/>
                </a:solidFill>
                <a:latin typeface="Lucida Console" panose="020B0609040504020204" pitchFamily="49" charset="0"/>
                <a:ea typeface="Amazon Ember Mono" panose="020B0509020204020204" pitchFamily="49" charset="0"/>
                <a:cs typeface="Amazon Ember Mono" panose="020B0509020204020204" pitchFamily="49" charset="0"/>
              </a:rPr>
              <a:t>Content-Length: </a:t>
            </a:r>
            <a:r>
              <a:rPr lang="en-US" sz="16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0</a:t>
            </a:r>
          </a:p>
          <a:p>
            <a:pPr marL="0" indent="0">
              <a:buNone/>
            </a:pPr>
            <a:r>
              <a:rPr lang="en-US" sz="1600" dirty="0">
                <a:solidFill>
                  <a:schemeClr val="accent6"/>
                </a:solidFill>
                <a:latin typeface="Lucida Console" panose="020B0609040504020204" pitchFamily="49" charset="0"/>
                <a:ea typeface="Amazon Ember Mono" panose="020B0509020204020204" pitchFamily="49" charset="0"/>
                <a:cs typeface="Amazon Ember Mono" panose="020B0509020204020204" pitchFamily="49" charset="0"/>
              </a:rPr>
              <a:t>Date: </a:t>
            </a:r>
            <a:r>
              <a:rPr lang="en-US" sz="16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Wed, 01 Mar  2006 12:00:00 GMT</a:t>
            </a:r>
          </a:p>
          <a:p>
            <a:pPr marL="0" indent="0">
              <a:buNone/>
            </a:pPr>
            <a:r>
              <a:rPr lang="en-US" sz="1600" dirty="0">
                <a:solidFill>
                  <a:schemeClr val="accent6"/>
                </a:solidFill>
                <a:latin typeface="Lucida Console" panose="020B0609040504020204" pitchFamily="49" charset="0"/>
                <a:ea typeface="Amazon Ember Mono" panose="020B0509020204020204" pitchFamily="49" charset="0"/>
                <a:cs typeface="Amazon Ember Mono" panose="020B0509020204020204" pitchFamily="49" charset="0"/>
              </a:rPr>
              <a:t>Authorization: </a:t>
            </a:r>
            <a:r>
              <a:rPr lang="en-US" sz="16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authorization string</a:t>
            </a:r>
          </a:p>
        </p:txBody>
      </p:sp>
      <p:sp>
        <p:nvSpPr>
          <p:cNvPr id="38" name="Content Placeholder 4"/>
          <p:cNvSpPr txBox="1">
            <a:spLocks/>
          </p:cNvSpPr>
          <p:nvPr/>
        </p:nvSpPr>
        <p:spPr>
          <a:xfrm>
            <a:off x="7102546" y="1243804"/>
            <a:ext cx="5089453" cy="9000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mj-lt"/>
                <a:ea typeface="Amazon Ember" panose="020B0703020204020204" pitchFamily="34" charset="0"/>
                <a:cs typeface="Amazon Ember" panose="020B0703020204020204" pitchFamily="34" charset="0"/>
              </a:rPr>
              <a:t>Response</a:t>
            </a:r>
          </a:p>
          <a:p>
            <a:pPr marL="0" indent="0">
              <a:buFont typeface="Arial" panose="020B0604020202020204" pitchFamily="34" charset="0"/>
              <a:buNone/>
            </a:pPr>
            <a:r>
              <a:rPr lang="en-US" sz="2000" dirty="0">
                <a:latin typeface="+mn-lt"/>
              </a:rPr>
              <a:t>Response to </a:t>
            </a:r>
            <a:r>
              <a:rPr lang="en-US" sz="2000" dirty="0">
                <a:latin typeface="Lucida Console" panose="020B0609040504020204" pitchFamily="49" charset="0"/>
              </a:rPr>
              <a:t>CreateBucket </a:t>
            </a:r>
            <a:r>
              <a:rPr lang="en-US" sz="2000" dirty="0">
                <a:latin typeface="+mn-lt"/>
              </a:rPr>
              <a:t>request</a:t>
            </a:r>
          </a:p>
        </p:txBody>
      </p:sp>
      <p:sp>
        <p:nvSpPr>
          <p:cNvPr id="34" name="a11y Speech Bubble1" descr="Example response.">
            <a:extLst>
              <a:ext uri="{FF2B5EF4-FFF2-40B4-BE49-F238E27FC236}">
                <a16:creationId xmlns:a16="http://schemas.microsoft.com/office/drawing/2014/main" id="{F59B0382-D3E4-4457-A736-966EF24B222D}"/>
              </a:ext>
            </a:extLst>
          </p:cNvPr>
          <p:cNvSpPr/>
          <p:nvPr/>
        </p:nvSpPr>
        <p:spPr>
          <a:xfrm>
            <a:off x="10190378" y="3171829"/>
            <a:ext cx="1521141" cy="69137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A11y Code Intro.</a:t>
            </a:r>
          </a:p>
        </p:txBody>
      </p:sp>
      <p:sp>
        <p:nvSpPr>
          <p:cNvPr id="37" name="Content Placeholder 4">
            <a:extLst>
              <a:ext uri="{C183D7F6-B498-43B3-948B-1728B52AA6E4}">
                <adec:decorative xmlns:adec="http://schemas.microsoft.com/office/drawing/2017/decorative" val="0"/>
              </a:ext>
            </a:extLst>
          </p:cNvPr>
          <p:cNvSpPr txBox="1">
            <a:spLocks/>
          </p:cNvSpPr>
          <p:nvPr/>
        </p:nvSpPr>
        <p:spPr>
          <a:xfrm>
            <a:off x="7102549" y="2742224"/>
            <a:ext cx="4894000" cy="3579778"/>
          </a:xfrm>
          <a:prstGeom prst="rect">
            <a:avLst/>
          </a:prstGeom>
          <a:solidFill>
            <a:schemeClr val="bg2"/>
          </a:solidFill>
          <a:ln>
            <a:solidFill>
              <a:schemeClr val="accent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HTTP/1.1</a:t>
            </a:r>
            <a:r>
              <a:rPr lang="en-US" sz="1600" dirty="0">
                <a:solidFill>
                  <a:schemeClr val="accent6"/>
                </a:solidFill>
                <a:latin typeface="Lucida Console" panose="020B0609040504020204" pitchFamily="49" charset="0"/>
                <a:ea typeface="Amazon Ember Mono" panose="020B0509020204020204" pitchFamily="49" charset="0"/>
                <a:cs typeface="Amazon Ember Mono" panose="020B0509020204020204" pitchFamily="49" charset="0"/>
              </a:rPr>
              <a:t> 200 </a:t>
            </a:r>
            <a:r>
              <a:rPr lang="en-US" sz="16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OK</a:t>
            </a:r>
          </a:p>
          <a:p>
            <a:pPr marL="0" indent="0">
              <a:buNone/>
            </a:pPr>
            <a:r>
              <a:rPr lang="en-US" sz="1600" dirty="0">
                <a:solidFill>
                  <a:schemeClr val="accent6"/>
                </a:solidFill>
                <a:latin typeface="Lucida Console" panose="020B0609040504020204" pitchFamily="49" charset="0"/>
                <a:ea typeface="Amazon Ember Mono" panose="020B0509020204020204" pitchFamily="49" charset="0"/>
                <a:cs typeface="Amazon Ember Mono" panose="020B0509020204020204" pitchFamily="49" charset="0"/>
              </a:rPr>
              <a:t>x-amz-id-2: </a:t>
            </a:r>
            <a:r>
              <a:rPr lang="en-US" sz="1600" dirty="0" err="1">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yyyyy</a:t>
            </a:r>
            <a:r>
              <a:rPr lang="en-US" sz="16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a:t>
            </a:r>
            <a:r>
              <a:rPr lang="en-US" sz="1600" dirty="0" err="1">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xxxxxxx</a:t>
            </a:r>
            <a:endParaRPr lang="en-US" sz="16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endParaRPr>
          </a:p>
          <a:p>
            <a:pPr marL="0" indent="0">
              <a:buNone/>
            </a:pPr>
            <a:r>
              <a:rPr lang="en-US" sz="1600" dirty="0">
                <a:solidFill>
                  <a:schemeClr val="accent6"/>
                </a:solidFill>
                <a:latin typeface="Lucida Console" panose="020B0609040504020204" pitchFamily="49" charset="0"/>
                <a:ea typeface="Amazon Ember Mono" panose="020B0509020204020204" pitchFamily="49" charset="0"/>
                <a:cs typeface="Amazon Ember Mono" panose="020B0509020204020204" pitchFamily="49" charset="0"/>
              </a:rPr>
              <a:t>x-amz-request-id: </a:t>
            </a:r>
            <a:r>
              <a:rPr lang="en-US" sz="16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236A8905248E5A01</a:t>
            </a:r>
          </a:p>
          <a:p>
            <a:pPr marL="0" indent="0">
              <a:buNone/>
            </a:pPr>
            <a:r>
              <a:rPr lang="en-US" sz="1600" dirty="0">
                <a:solidFill>
                  <a:schemeClr val="accent6"/>
                </a:solidFill>
                <a:latin typeface="Lucida Console" panose="020B0609040504020204" pitchFamily="49" charset="0"/>
                <a:ea typeface="Amazon Ember Mono" panose="020B0509020204020204" pitchFamily="49" charset="0"/>
                <a:cs typeface="Amazon Ember Mono" panose="020B0509020204020204" pitchFamily="49" charset="0"/>
              </a:rPr>
              <a:t>Date: </a:t>
            </a:r>
            <a:r>
              <a:rPr lang="en-US" sz="16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Wed, 01 Mar  2006 12:00:00 GMT</a:t>
            </a:r>
          </a:p>
          <a:p>
            <a:pPr marL="0" indent="0">
              <a:buNone/>
            </a:pPr>
            <a:endParaRPr lang="en-US" sz="1600" dirty="0">
              <a:solidFill>
                <a:srgbClr val="407630"/>
              </a:solidFill>
              <a:latin typeface="Lucida Console" panose="020B0609040504020204" pitchFamily="49" charset="0"/>
              <a:ea typeface="Amazon Ember Mono" panose="020B0509020204020204" pitchFamily="49" charset="0"/>
              <a:cs typeface="Amazon Ember Mono" panose="020B0509020204020204" pitchFamily="49" charset="0"/>
            </a:endParaRPr>
          </a:p>
          <a:p>
            <a:pPr marL="0" indent="0">
              <a:buNone/>
            </a:pPr>
            <a:r>
              <a:rPr lang="en-US" sz="1600" dirty="0">
                <a:solidFill>
                  <a:schemeClr val="accent6"/>
                </a:solidFill>
                <a:latin typeface="Lucida Console" panose="020B0609040504020204" pitchFamily="49" charset="0"/>
                <a:ea typeface="Amazon Ember Mono" panose="020B0509020204020204" pitchFamily="49" charset="0"/>
                <a:cs typeface="Amazon Ember Mono" panose="020B0509020204020204" pitchFamily="49" charset="0"/>
              </a:rPr>
              <a:t>Location: </a:t>
            </a:r>
            <a:r>
              <a:rPr lang="en-US" sz="16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/pollynotes</a:t>
            </a:r>
          </a:p>
          <a:p>
            <a:pPr marL="0" indent="0">
              <a:buNone/>
            </a:pPr>
            <a:r>
              <a:rPr lang="en-US" sz="1600" dirty="0">
                <a:solidFill>
                  <a:schemeClr val="accent6"/>
                </a:solidFill>
                <a:latin typeface="Lucida Console" panose="020B0609040504020204" pitchFamily="49" charset="0"/>
                <a:ea typeface="Amazon Ember Mono" panose="020B0509020204020204" pitchFamily="49" charset="0"/>
                <a:cs typeface="Amazon Ember Mono" panose="020B0509020204020204" pitchFamily="49" charset="0"/>
              </a:rPr>
              <a:t>Content-Length: </a:t>
            </a:r>
            <a:r>
              <a:rPr lang="en-US" sz="16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0</a:t>
            </a:r>
          </a:p>
          <a:p>
            <a:pPr marL="0" indent="0">
              <a:buNone/>
            </a:pPr>
            <a:r>
              <a:rPr lang="en-US" sz="1600" dirty="0">
                <a:solidFill>
                  <a:schemeClr val="accent6"/>
                </a:solidFill>
                <a:latin typeface="Lucida Console" panose="020B0609040504020204" pitchFamily="49" charset="0"/>
                <a:ea typeface="Amazon Ember Mono" panose="020B0509020204020204" pitchFamily="49" charset="0"/>
                <a:cs typeface="Amazon Ember Mono" panose="020B0509020204020204" pitchFamily="49" charset="0"/>
              </a:rPr>
              <a:t>Connection: </a:t>
            </a:r>
            <a:r>
              <a:rPr lang="en-US" sz="16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close</a:t>
            </a:r>
          </a:p>
          <a:p>
            <a:pPr marL="0" indent="0">
              <a:buNone/>
            </a:pPr>
            <a:r>
              <a:rPr lang="en-US" sz="1600" dirty="0">
                <a:solidFill>
                  <a:schemeClr val="accent6"/>
                </a:solidFill>
                <a:latin typeface="Lucida Console" panose="020B0609040504020204" pitchFamily="49" charset="0"/>
                <a:ea typeface="Amazon Ember Mono" panose="020B0509020204020204" pitchFamily="49" charset="0"/>
                <a:cs typeface="Amazon Ember Mono" panose="020B0509020204020204" pitchFamily="49" charset="0"/>
              </a:rPr>
              <a:t>Server: </a:t>
            </a:r>
            <a:r>
              <a:rPr lang="en-US" sz="16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AmazonS3</a:t>
            </a:r>
          </a:p>
        </p:txBody>
      </p:sp>
      <p:grpSp>
        <p:nvGrpSpPr>
          <p:cNvPr id="3" name="StartLine" descr="The Start line is first line of the HTTP Request and the Response.">
            <a:extLst>
              <a:ext uri="{FF2B5EF4-FFF2-40B4-BE49-F238E27FC236}">
                <a16:creationId xmlns:a16="http://schemas.microsoft.com/office/drawing/2014/main" id="{2A997A46-9D56-464E-AF46-41F11588A87C}"/>
              </a:ext>
            </a:extLst>
          </p:cNvPr>
          <p:cNvGrpSpPr/>
          <p:nvPr/>
        </p:nvGrpSpPr>
        <p:grpSpPr>
          <a:xfrm>
            <a:off x="2301078" y="2833275"/>
            <a:ext cx="4840798" cy="338554"/>
            <a:chOff x="2301078" y="2833275"/>
            <a:chExt cx="4840798" cy="338554"/>
          </a:xfrm>
        </p:grpSpPr>
        <p:sp>
          <p:nvSpPr>
            <p:cNvPr id="14" name="TextBox 13"/>
            <p:cNvSpPr txBox="1"/>
            <p:nvPr/>
          </p:nvSpPr>
          <p:spPr>
            <a:xfrm>
              <a:off x="5445530" y="2833275"/>
              <a:ext cx="1130174" cy="338554"/>
            </a:xfrm>
            <a:prstGeom prst="rect">
              <a:avLst/>
            </a:prstGeom>
            <a:noFill/>
          </p:spPr>
          <p:txBody>
            <a:bodyPr wrap="square" rtlCol="0">
              <a:spAutoFit/>
            </a:bodyPr>
            <a:lstStyle/>
            <a:p>
              <a:pPr algn="ctr"/>
              <a:r>
                <a:rPr lang="en-US" sz="1600" dirty="0">
                  <a:latin typeface="Amazon Ember" panose="020B0703020204020204" pitchFamily="34" charset="0"/>
                  <a:ea typeface="Amazon Ember" panose="020B0703020204020204" pitchFamily="34" charset="0"/>
                  <a:cs typeface="Amazon Ember" panose="020B0703020204020204" pitchFamily="34" charset="0"/>
                </a:rPr>
                <a:t>Start line</a:t>
              </a:r>
            </a:p>
          </p:txBody>
        </p:sp>
        <p:cxnSp>
          <p:nvCxnSpPr>
            <p:cNvPr id="17" name="Straight Arrow Connector 16"/>
            <p:cNvCxnSpPr>
              <a:cxnSpLocks/>
              <a:stCxn id="4" idx="3"/>
              <a:endCxn id="12" idx="1"/>
            </p:cNvCxnSpPr>
            <p:nvPr/>
          </p:nvCxnSpPr>
          <p:spPr>
            <a:xfrm>
              <a:off x="2301078" y="3139187"/>
              <a:ext cx="4840798" cy="0"/>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6" name="RequestStartLIne" descr="The request start line identified the command, in this case PUT, and the path to the resource.">
            <a:extLst>
              <a:ext uri="{FF2B5EF4-FFF2-40B4-BE49-F238E27FC236}">
                <a16:creationId xmlns:a16="http://schemas.microsoft.com/office/drawing/2014/main" id="{DBB4C41F-3C36-4FC4-A00B-CEDCBDB1AC1F}"/>
              </a:ext>
            </a:extLst>
          </p:cNvPr>
          <p:cNvGrpSpPr/>
          <p:nvPr/>
        </p:nvGrpSpPr>
        <p:grpSpPr>
          <a:xfrm>
            <a:off x="-42314" y="2362259"/>
            <a:ext cx="3555759" cy="968314"/>
            <a:chOff x="-42314" y="2362259"/>
            <a:chExt cx="3555759" cy="968314"/>
          </a:xfrm>
        </p:grpSpPr>
        <p:sp>
          <p:nvSpPr>
            <p:cNvPr id="4" name="Rectangle 3"/>
            <p:cNvSpPr/>
            <p:nvPr/>
          </p:nvSpPr>
          <p:spPr>
            <a:xfrm>
              <a:off x="146732" y="2947801"/>
              <a:ext cx="2154346" cy="382772"/>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42314" y="2362259"/>
              <a:ext cx="1130174" cy="338554"/>
            </a:xfrm>
            <a:prstGeom prst="rect">
              <a:avLst/>
            </a:prstGeom>
            <a:noFill/>
          </p:spPr>
          <p:txBody>
            <a:bodyPr wrap="square" rtlCol="0">
              <a:spAutoFit/>
            </a:bodyPr>
            <a:lstStyle/>
            <a:p>
              <a:pPr algn="ctr"/>
              <a:r>
                <a:rPr lang="en-US" sz="1600" dirty="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rPr>
                <a:t>Action</a:t>
              </a:r>
            </a:p>
          </p:txBody>
        </p:sp>
        <p:cxnSp>
          <p:nvCxnSpPr>
            <p:cNvPr id="42" name="Straight Arrow Connector 41"/>
            <p:cNvCxnSpPr>
              <a:cxnSpLocks/>
              <a:stCxn id="41" idx="2"/>
            </p:cNvCxnSpPr>
            <p:nvPr/>
          </p:nvCxnSpPr>
          <p:spPr>
            <a:xfrm>
              <a:off x="522773" y="2700813"/>
              <a:ext cx="0" cy="338554"/>
            </a:xfrm>
            <a:prstGeom prst="straightConnector1">
              <a:avLst/>
            </a:prstGeom>
            <a:ln w="25400">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236324" y="2362259"/>
              <a:ext cx="2277121" cy="338554"/>
            </a:xfrm>
            <a:prstGeom prst="rect">
              <a:avLst/>
            </a:prstGeom>
            <a:noFill/>
          </p:spPr>
          <p:txBody>
            <a:bodyPr wrap="square" rtlCol="0">
              <a:spAutoFit/>
            </a:bodyPr>
            <a:lstStyle/>
            <a:p>
              <a:pPr algn="ctr"/>
              <a:r>
                <a:rPr lang="en-US" sz="1600" dirty="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rPr>
                <a:t>Path to the resource</a:t>
              </a:r>
            </a:p>
          </p:txBody>
        </p:sp>
        <p:cxnSp>
          <p:nvCxnSpPr>
            <p:cNvPr id="18" name="Connector: Elbow 17">
              <a:extLst>
                <a:ext uri="{FF2B5EF4-FFF2-40B4-BE49-F238E27FC236}">
                  <a16:creationId xmlns:a16="http://schemas.microsoft.com/office/drawing/2014/main" id="{4B1AC405-3B37-40E3-BEB2-1751F9C3E8D3}"/>
                </a:ext>
              </a:extLst>
            </p:cNvPr>
            <p:cNvCxnSpPr>
              <a:cxnSpLocks/>
            </p:cNvCxnSpPr>
            <p:nvPr/>
          </p:nvCxnSpPr>
          <p:spPr>
            <a:xfrm rot="5400000">
              <a:off x="1366283" y="2111165"/>
              <a:ext cx="362192" cy="1507395"/>
            </a:xfrm>
            <a:prstGeom prst="bentConnector3">
              <a:avLst>
                <a:gd name="adj1" fmla="val 40158"/>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 name="ResponseStartLine" descr="The start line of an HTTP response contain the status information indicating success or failure. ">
            <a:extLst>
              <a:ext uri="{FF2B5EF4-FFF2-40B4-BE49-F238E27FC236}">
                <a16:creationId xmlns:a16="http://schemas.microsoft.com/office/drawing/2014/main" id="{16A228F8-470D-49A9-8A82-B0BB8E59371D}"/>
              </a:ext>
            </a:extLst>
          </p:cNvPr>
          <p:cNvGrpSpPr/>
          <p:nvPr/>
        </p:nvGrpSpPr>
        <p:grpSpPr>
          <a:xfrm>
            <a:off x="7141876" y="2345049"/>
            <a:ext cx="2906692" cy="985524"/>
            <a:chOff x="7141876" y="2345049"/>
            <a:chExt cx="2906692" cy="985524"/>
          </a:xfrm>
        </p:grpSpPr>
        <p:sp>
          <p:nvSpPr>
            <p:cNvPr id="12" name="Rectangle 11"/>
            <p:cNvSpPr/>
            <p:nvPr/>
          </p:nvSpPr>
          <p:spPr>
            <a:xfrm>
              <a:off x="7141876" y="2947801"/>
              <a:ext cx="2906692" cy="382772"/>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8113469" y="2345049"/>
              <a:ext cx="1130174" cy="338554"/>
            </a:xfrm>
            <a:prstGeom prst="rect">
              <a:avLst/>
            </a:prstGeom>
            <a:noFill/>
          </p:spPr>
          <p:txBody>
            <a:bodyPr wrap="square" rtlCol="0">
              <a:spAutoFit/>
            </a:bodyPr>
            <a:lstStyle/>
            <a:p>
              <a:pPr algn="ctr"/>
              <a:r>
                <a:rPr lang="en-US" sz="1600" dirty="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rPr>
                <a:t>Status</a:t>
              </a:r>
            </a:p>
          </p:txBody>
        </p:sp>
        <p:cxnSp>
          <p:nvCxnSpPr>
            <p:cNvPr id="33" name="Straight Arrow Connector 32"/>
            <p:cNvCxnSpPr>
              <a:cxnSpLocks/>
              <a:stCxn id="31" idx="2"/>
            </p:cNvCxnSpPr>
            <p:nvPr/>
          </p:nvCxnSpPr>
          <p:spPr>
            <a:xfrm>
              <a:off x="8678556" y="2683603"/>
              <a:ext cx="0" cy="264198"/>
            </a:xfrm>
            <a:prstGeom prst="straightConnector1">
              <a:avLst/>
            </a:prstGeom>
            <a:ln w="25400">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grpSp>
        <p:nvGrpSpPr>
          <p:cNvPr id="9" name="Headers" descr="Headers follow the start line and provide additional information, such as authorization string for request, and x-amz-request-id, a unique ID assigned to each request by the system.">
            <a:extLst>
              <a:ext uri="{FF2B5EF4-FFF2-40B4-BE49-F238E27FC236}">
                <a16:creationId xmlns:a16="http://schemas.microsoft.com/office/drawing/2014/main" id="{AD65133F-1BF9-4334-B7B8-93E5A2A6E4B7}"/>
              </a:ext>
            </a:extLst>
          </p:cNvPr>
          <p:cNvGrpSpPr/>
          <p:nvPr/>
        </p:nvGrpSpPr>
        <p:grpSpPr>
          <a:xfrm>
            <a:off x="5256023" y="3455565"/>
            <a:ext cx="1713612" cy="1307801"/>
            <a:chOff x="5256023" y="3455565"/>
            <a:chExt cx="1713612" cy="1307801"/>
          </a:xfrm>
        </p:grpSpPr>
        <p:sp>
          <p:nvSpPr>
            <p:cNvPr id="19" name="Left Brace 18"/>
            <p:cNvSpPr/>
            <p:nvPr/>
          </p:nvSpPr>
          <p:spPr>
            <a:xfrm>
              <a:off x="6709413" y="3455565"/>
              <a:ext cx="260222" cy="928957"/>
            </a:xfrm>
            <a:prstGeom prst="leftBrace">
              <a:avLst>
                <a:gd name="adj1" fmla="val 0"/>
                <a:gd name="adj2"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Left Brace 22"/>
            <p:cNvSpPr/>
            <p:nvPr/>
          </p:nvSpPr>
          <p:spPr>
            <a:xfrm flipH="1">
              <a:off x="5256023" y="3455566"/>
              <a:ext cx="386245" cy="1307800"/>
            </a:xfrm>
            <a:prstGeom prst="leftBrace">
              <a:avLst>
                <a:gd name="adj1" fmla="val 0"/>
                <a:gd name="adj2"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TextBox 23"/>
            <p:cNvSpPr txBox="1"/>
            <p:nvPr/>
          </p:nvSpPr>
          <p:spPr>
            <a:xfrm>
              <a:off x="5628093" y="3546831"/>
              <a:ext cx="1203040" cy="1077218"/>
            </a:xfrm>
            <a:prstGeom prst="rect">
              <a:avLst/>
            </a:prstGeom>
            <a:noFill/>
          </p:spPr>
          <p:txBody>
            <a:bodyPr wrap="square" rtlCol="0">
              <a:spAutoFit/>
            </a:bodyPr>
            <a:lstStyle/>
            <a:p>
              <a:pPr algn="ctr"/>
              <a:r>
                <a:rPr lang="en-US" sz="1600" dirty="0">
                  <a:ea typeface="Amazon Ember" panose="020B0703020204020204" pitchFamily="34" charset="0"/>
                  <a:cs typeface="Amazon Ember" panose="020B0703020204020204" pitchFamily="34" charset="0"/>
                </a:rPr>
                <a:t>Headers</a:t>
              </a: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followed by empty line</a:t>
              </a:r>
            </a:p>
          </p:txBody>
        </p:sp>
      </p:grpSp>
      <p:grpSp>
        <p:nvGrpSpPr>
          <p:cNvPr id="10" name="Body" descr="Following the headers is an empty line followed by the body of the request or response.">
            <a:extLst>
              <a:ext uri="{FF2B5EF4-FFF2-40B4-BE49-F238E27FC236}">
                <a16:creationId xmlns:a16="http://schemas.microsoft.com/office/drawing/2014/main" id="{2713FB89-DA43-4782-84ED-79C0572167B9}"/>
              </a:ext>
            </a:extLst>
          </p:cNvPr>
          <p:cNvGrpSpPr/>
          <p:nvPr/>
        </p:nvGrpSpPr>
        <p:grpSpPr>
          <a:xfrm>
            <a:off x="5805381" y="4422850"/>
            <a:ext cx="4243187" cy="1740670"/>
            <a:chOff x="5805381" y="4422850"/>
            <a:chExt cx="4243187" cy="1740670"/>
          </a:xfrm>
        </p:grpSpPr>
        <p:sp>
          <p:nvSpPr>
            <p:cNvPr id="25" name="Rectangle 24"/>
            <p:cNvSpPr/>
            <p:nvPr/>
          </p:nvSpPr>
          <p:spPr>
            <a:xfrm>
              <a:off x="7141876" y="4766320"/>
              <a:ext cx="2906692" cy="13972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5805381" y="5293322"/>
              <a:ext cx="1130174" cy="338554"/>
            </a:xfrm>
            <a:prstGeom prst="rect">
              <a:avLst/>
            </a:prstGeom>
            <a:noFill/>
          </p:spPr>
          <p:txBody>
            <a:bodyPr wrap="square" rtlCol="0">
              <a:spAutoFit/>
            </a:bodyPr>
            <a:lstStyle/>
            <a:p>
              <a:pPr algn="ctr"/>
              <a:r>
                <a:rPr lang="en-US" sz="1600" dirty="0">
                  <a:latin typeface="Amazon Ember" panose="020B0703020204020204" pitchFamily="34" charset="0"/>
                  <a:ea typeface="Amazon Ember" panose="020B0703020204020204" pitchFamily="34" charset="0"/>
                  <a:cs typeface="Amazon Ember" panose="020B0703020204020204" pitchFamily="34" charset="0"/>
                </a:rPr>
                <a:t>Body</a:t>
              </a:r>
            </a:p>
          </p:txBody>
        </p:sp>
        <p:sp>
          <p:nvSpPr>
            <p:cNvPr id="52" name="Rectangle 51"/>
            <p:cNvSpPr/>
            <p:nvPr/>
          </p:nvSpPr>
          <p:spPr>
            <a:xfrm>
              <a:off x="7141876" y="4422850"/>
              <a:ext cx="2906692" cy="263615"/>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Left Brace 52"/>
            <p:cNvSpPr/>
            <p:nvPr/>
          </p:nvSpPr>
          <p:spPr>
            <a:xfrm>
              <a:off x="6740105" y="4763386"/>
              <a:ext cx="195450" cy="1397200"/>
            </a:xfrm>
            <a:prstGeom prst="leftBrace">
              <a:avLst>
                <a:gd name="adj1" fmla="val 0"/>
                <a:gd name="adj2"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8" name="Connector: Elbow 47">
              <a:extLst>
                <a:ext uri="{FF2B5EF4-FFF2-40B4-BE49-F238E27FC236}">
                  <a16:creationId xmlns:a16="http://schemas.microsoft.com/office/drawing/2014/main" id="{7BF3ADB6-77A8-48ED-BF10-E5B7F5409239}"/>
                </a:ext>
              </a:extLst>
            </p:cNvPr>
            <p:cNvCxnSpPr>
              <a:cxnSpLocks/>
              <a:stCxn id="24" idx="2"/>
              <a:endCxn id="52" idx="1"/>
            </p:cNvCxnSpPr>
            <p:nvPr/>
          </p:nvCxnSpPr>
          <p:spPr>
            <a:xfrm rot="5400000" flipH="1" flipV="1">
              <a:off x="6651048" y="4133222"/>
              <a:ext cx="69391" cy="912263"/>
            </a:xfrm>
            <a:prstGeom prst="bentConnector4">
              <a:avLst>
                <a:gd name="adj1" fmla="val -329438"/>
                <a:gd name="adj2" fmla="val 49558"/>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885765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0"/>
          </p:nvPr>
        </p:nvSpPr>
        <p:spPr/>
        <p:txBody>
          <a:bodyPr/>
          <a:lstStyle/>
          <a:p>
            <a:fld id="{989D9560-4C13-4692-9687-98ECDD2D9552}" type="slidenum">
              <a:rPr lang="en-US" smtClean="0"/>
              <a:t>7</a:t>
            </a:fld>
            <a:endParaRPr lang="en-US" dirty="0"/>
          </a:p>
        </p:txBody>
      </p:sp>
      <p:sp>
        <p:nvSpPr>
          <p:cNvPr id="2" name="Title 1"/>
          <p:cNvSpPr>
            <a:spLocks noGrp="1"/>
          </p:cNvSpPr>
          <p:nvPr>
            <p:ph type="title"/>
          </p:nvPr>
        </p:nvSpPr>
        <p:spPr/>
        <p:txBody>
          <a:bodyPr/>
          <a:lstStyle/>
          <a:p>
            <a:r>
              <a:rPr lang="en-US" dirty="0"/>
              <a:t>HTTP status codes</a:t>
            </a:r>
          </a:p>
        </p:txBody>
      </p:sp>
      <p:grpSp>
        <p:nvGrpSpPr>
          <p:cNvPr id="8" name="Group 7" descr="HTTP status codes.">
            <a:extLst>
              <a:ext uri="{FF2B5EF4-FFF2-40B4-BE49-F238E27FC236}">
                <a16:creationId xmlns:a16="http://schemas.microsoft.com/office/drawing/2014/main" id="{82FEBCBA-D3C1-4EB4-A210-ECCCEAB2C015}"/>
              </a:ext>
            </a:extLst>
          </p:cNvPr>
          <p:cNvGrpSpPr/>
          <p:nvPr/>
        </p:nvGrpSpPr>
        <p:grpSpPr>
          <a:xfrm>
            <a:off x="424642" y="1376810"/>
            <a:ext cx="11342713" cy="1503627"/>
            <a:chOff x="424642" y="1376810"/>
            <a:chExt cx="11342713" cy="1503627"/>
          </a:xfrm>
        </p:grpSpPr>
        <p:sp>
          <p:nvSpPr>
            <p:cNvPr id="10" name="Freeform: Shape 9">
              <a:extLst>
                <a:ext uri="{FF2B5EF4-FFF2-40B4-BE49-F238E27FC236}">
                  <a16:creationId xmlns:a16="http://schemas.microsoft.com/office/drawing/2014/main" id="{00CE911B-817B-4297-B85D-356E59DC95FD}"/>
                </a:ext>
                <a:ext uri="{C183D7F6-B498-43B3-948B-1728B52AA6E4}">
                  <adec:decorative xmlns:adec="http://schemas.microsoft.com/office/drawing/2017/decorative" val="0"/>
                </a:ext>
              </a:extLst>
            </p:cNvPr>
            <p:cNvSpPr/>
            <p:nvPr/>
          </p:nvSpPr>
          <p:spPr>
            <a:xfrm>
              <a:off x="424642" y="1376810"/>
              <a:ext cx="1890452" cy="570614"/>
            </a:xfrm>
            <a:custGeom>
              <a:avLst/>
              <a:gdLst>
                <a:gd name="connsiteX0" fmla="*/ 0 w 1890452"/>
                <a:gd name="connsiteY0" fmla="*/ 57061 h 570614"/>
                <a:gd name="connsiteX1" fmla="*/ 57061 w 1890452"/>
                <a:gd name="connsiteY1" fmla="*/ 0 h 570614"/>
                <a:gd name="connsiteX2" fmla="*/ 1833391 w 1890452"/>
                <a:gd name="connsiteY2" fmla="*/ 0 h 570614"/>
                <a:gd name="connsiteX3" fmla="*/ 1890452 w 1890452"/>
                <a:gd name="connsiteY3" fmla="*/ 57061 h 570614"/>
                <a:gd name="connsiteX4" fmla="*/ 1890452 w 1890452"/>
                <a:gd name="connsiteY4" fmla="*/ 513553 h 570614"/>
                <a:gd name="connsiteX5" fmla="*/ 1833391 w 1890452"/>
                <a:gd name="connsiteY5" fmla="*/ 570614 h 570614"/>
                <a:gd name="connsiteX6" fmla="*/ 57061 w 1890452"/>
                <a:gd name="connsiteY6" fmla="*/ 570614 h 570614"/>
                <a:gd name="connsiteX7" fmla="*/ 0 w 1890452"/>
                <a:gd name="connsiteY7" fmla="*/ 513553 h 570614"/>
                <a:gd name="connsiteX8" fmla="*/ 0 w 1890452"/>
                <a:gd name="connsiteY8" fmla="*/ 57061 h 57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0452" h="570614">
                  <a:moveTo>
                    <a:pt x="0" y="57061"/>
                  </a:moveTo>
                  <a:cubicBezTo>
                    <a:pt x="0" y="25547"/>
                    <a:pt x="25547" y="0"/>
                    <a:pt x="57061" y="0"/>
                  </a:cubicBezTo>
                  <a:lnTo>
                    <a:pt x="1833391" y="0"/>
                  </a:lnTo>
                  <a:cubicBezTo>
                    <a:pt x="1864905" y="0"/>
                    <a:pt x="1890452" y="25547"/>
                    <a:pt x="1890452" y="57061"/>
                  </a:cubicBezTo>
                  <a:lnTo>
                    <a:pt x="1890452" y="513553"/>
                  </a:lnTo>
                  <a:cubicBezTo>
                    <a:pt x="1890452" y="545067"/>
                    <a:pt x="1864905" y="570614"/>
                    <a:pt x="1833391" y="570614"/>
                  </a:cubicBezTo>
                  <a:lnTo>
                    <a:pt x="57061" y="570614"/>
                  </a:lnTo>
                  <a:cubicBezTo>
                    <a:pt x="25547" y="570614"/>
                    <a:pt x="0" y="545067"/>
                    <a:pt x="0" y="513553"/>
                  </a:cubicBezTo>
                  <a:lnTo>
                    <a:pt x="0" y="5706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913" tIns="67513" rIns="92913" bIns="67513" numCol="1" spcCol="1270" anchor="ctr" anchorCtr="0">
              <a:noAutofit/>
            </a:bodyPr>
            <a:lstStyle/>
            <a:p>
              <a:pPr marL="0" lvl="0" indent="0" algn="ctr" defTabSz="1778000" rtl="0">
                <a:lnSpc>
                  <a:spcPct val="90000"/>
                </a:lnSpc>
                <a:spcBef>
                  <a:spcPct val="0"/>
                </a:spcBef>
                <a:spcAft>
                  <a:spcPct val="35000"/>
                </a:spcAft>
                <a:buNone/>
              </a:pPr>
              <a:r>
                <a:rPr lang="en-US" sz="4000" b="0" i="0" kern="1200" dirty="0"/>
                <a:t>100s</a:t>
              </a:r>
              <a:endParaRPr lang="en-US" sz="4000" kern="1200" dirty="0"/>
            </a:p>
          </p:txBody>
        </p:sp>
        <p:sp>
          <p:nvSpPr>
            <p:cNvPr id="11" name="Freeform: Shape 10">
              <a:extLst>
                <a:ext uri="{FF2B5EF4-FFF2-40B4-BE49-F238E27FC236}">
                  <a16:creationId xmlns:a16="http://schemas.microsoft.com/office/drawing/2014/main" id="{6B3CB8D4-1A02-4113-B85C-C37D8F36BEEB}"/>
                </a:ext>
                <a:ext uri="{C183D7F6-B498-43B3-948B-1728B52AA6E4}">
                  <adec:decorative xmlns:adec="http://schemas.microsoft.com/office/drawing/2017/decorative" val="1"/>
                </a:ext>
              </a:extLst>
            </p:cNvPr>
            <p:cNvSpPr/>
            <p:nvPr/>
          </p:nvSpPr>
          <p:spPr>
            <a:xfrm>
              <a:off x="613688" y="1947424"/>
              <a:ext cx="189045" cy="584660"/>
            </a:xfrm>
            <a:custGeom>
              <a:avLst/>
              <a:gdLst/>
              <a:ahLst/>
              <a:cxnLst/>
              <a:rect l="0" t="0" r="0" b="0"/>
              <a:pathLst>
                <a:path>
                  <a:moveTo>
                    <a:pt x="0" y="0"/>
                  </a:moveTo>
                  <a:lnTo>
                    <a:pt x="0" y="584660"/>
                  </a:lnTo>
                  <a:lnTo>
                    <a:pt x="189045" y="584660"/>
                  </a:lnTo>
                </a:path>
              </a:pathLst>
            </a:custGeom>
            <a:noFill/>
            <a:ln w="25400">
              <a:tailEnd type="triangle" w="lg" len="lg"/>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Freeform: Shape 11">
              <a:extLst>
                <a:ext uri="{FF2B5EF4-FFF2-40B4-BE49-F238E27FC236}">
                  <a16:creationId xmlns:a16="http://schemas.microsoft.com/office/drawing/2014/main" id="{F246B7AB-55C8-40C6-A27C-3D5607386546}"/>
                </a:ext>
                <a:ext uri="{C183D7F6-B498-43B3-948B-1728B52AA6E4}">
                  <adec:decorative xmlns:adec="http://schemas.microsoft.com/office/drawing/2017/decorative" val="0"/>
                </a:ext>
              </a:extLst>
            </p:cNvPr>
            <p:cNvSpPr/>
            <p:nvPr/>
          </p:nvSpPr>
          <p:spPr>
            <a:xfrm>
              <a:off x="802733" y="2183730"/>
              <a:ext cx="1512361" cy="696707"/>
            </a:xfrm>
            <a:custGeom>
              <a:avLst/>
              <a:gdLst>
                <a:gd name="connsiteX0" fmla="*/ 0 w 1512361"/>
                <a:gd name="connsiteY0" fmla="*/ 69671 h 696707"/>
                <a:gd name="connsiteX1" fmla="*/ 69671 w 1512361"/>
                <a:gd name="connsiteY1" fmla="*/ 0 h 696707"/>
                <a:gd name="connsiteX2" fmla="*/ 1442690 w 1512361"/>
                <a:gd name="connsiteY2" fmla="*/ 0 h 696707"/>
                <a:gd name="connsiteX3" fmla="*/ 1512361 w 1512361"/>
                <a:gd name="connsiteY3" fmla="*/ 69671 h 696707"/>
                <a:gd name="connsiteX4" fmla="*/ 1512361 w 1512361"/>
                <a:gd name="connsiteY4" fmla="*/ 627036 h 696707"/>
                <a:gd name="connsiteX5" fmla="*/ 1442690 w 1512361"/>
                <a:gd name="connsiteY5" fmla="*/ 696707 h 696707"/>
                <a:gd name="connsiteX6" fmla="*/ 69671 w 1512361"/>
                <a:gd name="connsiteY6" fmla="*/ 696707 h 696707"/>
                <a:gd name="connsiteX7" fmla="*/ 0 w 1512361"/>
                <a:gd name="connsiteY7" fmla="*/ 627036 h 696707"/>
                <a:gd name="connsiteX8" fmla="*/ 0 w 1512361"/>
                <a:gd name="connsiteY8" fmla="*/ 69671 h 69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2361" h="696707">
                  <a:moveTo>
                    <a:pt x="0" y="69671"/>
                  </a:moveTo>
                  <a:cubicBezTo>
                    <a:pt x="0" y="31193"/>
                    <a:pt x="31193" y="0"/>
                    <a:pt x="69671" y="0"/>
                  </a:cubicBezTo>
                  <a:lnTo>
                    <a:pt x="1442690" y="0"/>
                  </a:lnTo>
                  <a:cubicBezTo>
                    <a:pt x="1481168" y="0"/>
                    <a:pt x="1512361" y="31193"/>
                    <a:pt x="1512361" y="69671"/>
                  </a:cubicBezTo>
                  <a:lnTo>
                    <a:pt x="1512361" y="627036"/>
                  </a:lnTo>
                  <a:cubicBezTo>
                    <a:pt x="1512361" y="665514"/>
                    <a:pt x="1481168" y="696707"/>
                    <a:pt x="1442690" y="696707"/>
                  </a:cubicBezTo>
                  <a:lnTo>
                    <a:pt x="69671" y="696707"/>
                  </a:lnTo>
                  <a:cubicBezTo>
                    <a:pt x="31193" y="696707"/>
                    <a:pt x="0" y="665514"/>
                    <a:pt x="0" y="627036"/>
                  </a:cubicBezTo>
                  <a:lnTo>
                    <a:pt x="0" y="69671"/>
                  </a:lnTo>
                  <a:close/>
                </a:path>
              </a:pathLst>
            </a:custGeom>
            <a:solidFill>
              <a:schemeClr val="accent3">
                <a:lumMod val="20000"/>
                <a:lumOff val="8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791" tIns="41996" rIns="52791" bIns="41996" numCol="1" spcCol="1270" anchor="ctr" anchorCtr="0">
              <a:noAutofit/>
            </a:bodyPr>
            <a:lstStyle/>
            <a:p>
              <a:pPr marL="0" lvl="0" indent="0" algn="ctr" defTabSz="755650" rtl="0">
                <a:lnSpc>
                  <a:spcPct val="90000"/>
                </a:lnSpc>
                <a:spcBef>
                  <a:spcPct val="0"/>
                </a:spcBef>
                <a:spcAft>
                  <a:spcPct val="35000"/>
                </a:spcAft>
                <a:buNone/>
              </a:pPr>
              <a:r>
                <a:rPr lang="en-US" sz="1700" b="0" i="0" kern="1200" dirty="0"/>
                <a:t>Informational</a:t>
              </a:r>
              <a:endParaRPr lang="en-US" sz="1700" kern="1200" dirty="0"/>
            </a:p>
          </p:txBody>
        </p:sp>
        <p:sp>
          <p:nvSpPr>
            <p:cNvPr id="13" name="Freeform: Shape 12">
              <a:extLst>
                <a:ext uri="{FF2B5EF4-FFF2-40B4-BE49-F238E27FC236}">
                  <a16:creationId xmlns:a16="http://schemas.microsoft.com/office/drawing/2014/main" id="{8355E533-F792-4367-9B80-1AA58F350C6E}"/>
                </a:ext>
                <a:ext uri="{C183D7F6-B498-43B3-948B-1728B52AA6E4}">
                  <adec:decorative xmlns:adec="http://schemas.microsoft.com/office/drawing/2017/decorative" val="0"/>
                </a:ext>
              </a:extLst>
            </p:cNvPr>
            <p:cNvSpPr/>
            <p:nvPr/>
          </p:nvSpPr>
          <p:spPr>
            <a:xfrm>
              <a:off x="2787707" y="1376810"/>
              <a:ext cx="1890452" cy="570614"/>
            </a:xfrm>
            <a:custGeom>
              <a:avLst/>
              <a:gdLst>
                <a:gd name="connsiteX0" fmla="*/ 0 w 1890452"/>
                <a:gd name="connsiteY0" fmla="*/ 57061 h 570614"/>
                <a:gd name="connsiteX1" fmla="*/ 57061 w 1890452"/>
                <a:gd name="connsiteY1" fmla="*/ 0 h 570614"/>
                <a:gd name="connsiteX2" fmla="*/ 1833391 w 1890452"/>
                <a:gd name="connsiteY2" fmla="*/ 0 h 570614"/>
                <a:gd name="connsiteX3" fmla="*/ 1890452 w 1890452"/>
                <a:gd name="connsiteY3" fmla="*/ 57061 h 570614"/>
                <a:gd name="connsiteX4" fmla="*/ 1890452 w 1890452"/>
                <a:gd name="connsiteY4" fmla="*/ 513553 h 570614"/>
                <a:gd name="connsiteX5" fmla="*/ 1833391 w 1890452"/>
                <a:gd name="connsiteY5" fmla="*/ 570614 h 570614"/>
                <a:gd name="connsiteX6" fmla="*/ 57061 w 1890452"/>
                <a:gd name="connsiteY6" fmla="*/ 570614 h 570614"/>
                <a:gd name="connsiteX7" fmla="*/ 0 w 1890452"/>
                <a:gd name="connsiteY7" fmla="*/ 513553 h 570614"/>
                <a:gd name="connsiteX8" fmla="*/ 0 w 1890452"/>
                <a:gd name="connsiteY8" fmla="*/ 57061 h 57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0452" h="570614">
                  <a:moveTo>
                    <a:pt x="0" y="57061"/>
                  </a:moveTo>
                  <a:cubicBezTo>
                    <a:pt x="0" y="25547"/>
                    <a:pt x="25547" y="0"/>
                    <a:pt x="57061" y="0"/>
                  </a:cubicBezTo>
                  <a:lnTo>
                    <a:pt x="1833391" y="0"/>
                  </a:lnTo>
                  <a:cubicBezTo>
                    <a:pt x="1864905" y="0"/>
                    <a:pt x="1890452" y="25547"/>
                    <a:pt x="1890452" y="57061"/>
                  </a:cubicBezTo>
                  <a:lnTo>
                    <a:pt x="1890452" y="513553"/>
                  </a:lnTo>
                  <a:cubicBezTo>
                    <a:pt x="1890452" y="545067"/>
                    <a:pt x="1864905" y="570614"/>
                    <a:pt x="1833391" y="570614"/>
                  </a:cubicBezTo>
                  <a:lnTo>
                    <a:pt x="57061" y="570614"/>
                  </a:lnTo>
                  <a:cubicBezTo>
                    <a:pt x="25547" y="570614"/>
                    <a:pt x="0" y="545067"/>
                    <a:pt x="0" y="513553"/>
                  </a:cubicBezTo>
                  <a:lnTo>
                    <a:pt x="0" y="5706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913" tIns="67513" rIns="92913" bIns="67513" numCol="1" spcCol="1270" anchor="ctr" anchorCtr="0">
              <a:noAutofit/>
            </a:bodyPr>
            <a:lstStyle/>
            <a:p>
              <a:pPr marL="0" lvl="0" indent="0" algn="ctr" defTabSz="1778000" rtl="0">
                <a:lnSpc>
                  <a:spcPct val="90000"/>
                </a:lnSpc>
                <a:spcBef>
                  <a:spcPct val="0"/>
                </a:spcBef>
                <a:spcAft>
                  <a:spcPct val="35000"/>
                </a:spcAft>
                <a:buNone/>
              </a:pPr>
              <a:r>
                <a:rPr lang="en-US" sz="4000" b="0" i="0" kern="1200" dirty="0"/>
                <a:t>200s </a:t>
              </a:r>
              <a:endParaRPr lang="en-US" sz="4000" kern="1200" dirty="0"/>
            </a:p>
          </p:txBody>
        </p:sp>
        <p:sp>
          <p:nvSpPr>
            <p:cNvPr id="14" name="Freeform: Shape 13">
              <a:extLst>
                <a:ext uri="{FF2B5EF4-FFF2-40B4-BE49-F238E27FC236}">
                  <a16:creationId xmlns:a16="http://schemas.microsoft.com/office/drawing/2014/main" id="{60F5FB3B-F092-4866-B62D-35954FD469CA}"/>
                </a:ext>
                <a:ext uri="{C183D7F6-B498-43B3-948B-1728B52AA6E4}">
                  <adec:decorative xmlns:adec="http://schemas.microsoft.com/office/drawing/2017/decorative" val="1"/>
                </a:ext>
              </a:extLst>
            </p:cNvPr>
            <p:cNvSpPr/>
            <p:nvPr/>
          </p:nvSpPr>
          <p:spPr>
            <a:xfrm>
              <a:off x="2976753" y="1947424"/>
              <a:ext cx="189045" cy="584660"/>
            </a:xfrm>
            <a:custGeom>
              <a:avLst/>
              <a:gdLst/>
              <a:ahLst/>
              <a:cxnLst/>
              <a:rect l="0" t="0" r="0" b="0"/>
              <a:pathLst>
                <a:path>
                  <a:moveTo>
                    <a:pt x="0" y="0"/>
                  </a:moveTo>
                  <a:lnTo>
                    <a:pt x="0" y="584660"/>
                  </a:lnTo>
                  <a:lnTo>
                    <a:pt x="189045" y="584660"/>
                  </a:lnTo>
                </a:path>
              </a:pathLst>
            </a:custGeom>
            <a:noFill/>
            <a:ln w="25400">
              <a:tailEnd type="triangle" w="lg" len="lg"/>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Freeform: Shape 14">
              <a:extLst>
                <a:ext uri="{FF2B5EF4-FFF2-40B4-BE49-F238E27FC236}">
                  <a16:creationId xmlns:a16="http://schemas.microsoft.com/office/drawing/2014/main" id="{652C2531-04AA-44A2-BB9E-3E96489CB313}"/>
                </a:ext>
                <a:ext uri="{C183D7F6-B498-43B3-948B-1728B52AA6E4}">
                  <adec:decorative xmlns:adec="http://schemas.microsoft.com/office/drawing/2017/decorative" val="0"/>
                </a:ext>
              </a:extLst>
            </p:cNvPr>
            <p:cNvSpPr/>
            <p:nvPr/>
          </p:nvSpPr>
          <p:spPr>
            <a:xfrm>
              <a:off x="3165798" y="2183730"/>
              <a:ext cx="1512361" cy="696707"/>
            </a:xfrm>
            <a:custGeom>
              <a:avLst/>
              <a:gdLst>
                <a:gd name="connsiteX0" fmla="*/ 0 w 1512361"/>
                <a:gd name="connsiteY0" fmla="*/ 69671 h 696707"/>
                <a:gd name="connsiteX1" fmla="*/ 69671 w 1512361"/>
                <a:gd name="connsiteY1" fmla="*/ 0 h 696707"/>
                <a:gd name="connsiteX2" fmla="*/ 1442690 w 1512361"/>
                <a:gd name="connsiteY2" fmla="*/ 0 h 696707"/>
                <a:gd name="connsiteX3" fmla="*/ 1512361 w 1512361"/>
                <a:gd name="connsiteY3" fmla="*/ 69671 h 696707"/>
                <a:gd name="connsiteX4" fmla="*/ 1512361 w 1512361"/>
                <a:gd name="connsiteY4" fmla="*/ 627036 h 696707"/>
                <a:gd name="connsiteX5" fmla="*/ 1442690 w 1512361"/>
                <a:gd name="connsiteY5" fmla="*/ 696707 h 696707"/>
                <a:gd name="connsiteX6" fmla="*/ 69671 w 1512361"/>
                <a:gd name="connsiteY6" fmla="*/ 696707 h 696707"/>
                <a:gd name="connsiteX7" fmla="*/ 0 w 1512361"/>
                <a:gd name="connsiteY7" fmla="*/ 627036 h 696707"/>
                <a:gd name="connsiteX8" fmla="*/ 0 w 1512361"/>
                <a:gd name="connsiteY8" fmla="*/ 69671 h 69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2361" h="696707">
                  <a:moveTo>
                    <a:pt x="0" y="69671"/>
                  </a:moveTo>
                  <a:cubicBezTo>
                    <a:pt x="0" y="31193"/>
                    <a:pt x="31193" y="0"/>
                    <a:pt x="69671" y="0"/>
                  </a:cubicBezTo>
                  <a:lnTo>
                    <a:pt x="1442690" y="0"/>
                  </a:lnTo>
                  <a:cubicBezTo>
                    <a:pt x="1481168" y="0"/>
                    <a:pt x="1512361" y="31193"/>
                    <a:pt x="1512361" y="69671"/>
                  </a:cubicBezTo>
                  <a:lnTo>
                    <a:pt x="1512361" y="627036"/>
                  </a:lnTo>
                  <a:cubicBezTo>
                    <a:pt x="1512361" y="665514"/>
                    <a:pt x="1481168" y="696707"/>
                    <a:pt x="1442690" y="696707"/>
                  </a:cubicBezTo>
                  <a:lnTo>
                    <a:pt x="69671" y="696707"/>
                  </a:lnTo>
                  <a:cubicBezTo>
                    <a:pt x="31193" y="696707"/>
                    <a:pt x="0" y="665514"/>
                    <a:pt x="0" y="627036"/>
                  </a:cubicBezTo>
                  <a:lnTo>
                    <a:pt x="0" y="69671"/>
                  </a:lnTo>
                  <a:close/>
                </a:path>
              </a:pathLst>
            </a:custGeom>
            <a:solidFill>
              <a:schemeClr val="accent3">
                <a:lumMod val="20000"/>
                <a:lumOff val="8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791" tIns="41996" rIns="52791" bIns="41996" numCol="1" spcCol="1270" anchor="ctr" anchorCtr="0">
              <a:noAutofit/>
            </a:bodyPr>
            <a:lstStyle/>
            <a:p>
              <a:pPr marL="0" lvl="0" indent="0" algn="ctr" defTabSz="755650" rtl="0">
                <a:lnSpc>
                  <a:spcPct val="90000"/>
                </a:lnSpc>
                <a:spcBef>
                  <a:spcPct val="0"/>
                </a:spcBef>
                <a:spcAft>
                  <a:spcPct val="35000"/>
                </a:spcAft>
                <a:buNone/>
              </a:pPr>
              <a:r>
                <a:rPr lang="en-US" sz="1700" b="0" i="0" kern="1200" dirty="0"/>
                <a:t>Success</a:t>
              </a:r>
              <a:endParaRPr lang="en-US" sz="1700" kern="1200" dirty="0"/>
            </a:p>
          </p:txBody>
        </p:sp>
        <p:sp>
          <p:nvSpPr>
            <p:cNvPr id="16" name="Freeform: Shape 15">
              <a:extLst>
                <a:ext uri="{FF2B5EF4-FFF2-40B4-BE49-F238E27FC236}">
                  <a16:creationId xmlns:a16="http://schemas.microsoft.com/office/drawing/2014/main" id="{611E9979-207B-4777-91A9-D084F96DCA41}"/>
                </a:ext>
                <a:ext uri="{C183D7F6-B498-43B3-948B-1728B52AA6E4}">
                  <adec:decorative xmlns:adec="http://schemas.microsoft.com/office/drawing/2017/decorative" val="0"/>
                </a:ext>
              </a:extLst>
            </p:cNvPr>
            <p:cNvSpPr/>
            <p:nvPr/>
          </p:nvSpPr>
          <p:spPr>
            <a:xfrm>
              <a:off x="5150772" y="1376810"/>
              <a:ext cx="1890452" cy="570614"/>
            </a:xfrm>
            <a:custGeom>
              <a:avLst/>
              <a:gdLst>
                <a:gd name="connsiteX0" fmla="*/ 0 w 1890452"/>
                <a:gd name="connsiteY0" fmla="*/ 57061 h 570614"/>
                <a:gd name="connsiteX1" fmla="*/ 57061 w 1890452"/>
                <a:gd name="connsiteY1" fmla="*/ 0 h 570614"/>
                <a:gd name="connsiteX2" fmla="*/ 1833391 w 1890452"/>
                <a:gd name="connsiteY2" fmla="*/ 0 h 570614"/>
                <a:gd name="connsiteX3" fmla="*/ 1890452 w 1890452"/>
                <a:gd name="connsiteY3" fmla="*/ 57061 h 570614"/>
                <a:gd name="connsiteX4" fmla="*/ 1890452 w 1890452"/>
                <a:gd name="connsiteY4" fmla="*/ 513553 h 570614"/>
                <a:gd name="connsiteX5" fmla="*/ 1833391 w 1890452"/>
                <a:gd name="connsiteY5" fmla="*/ 570614 h 570614"/>
                <a:gd name="connsiteX6" fmla="*/ 57061 w 1890452"/>
                <a:gd name="connsiteY6" fmla="*/ 570614 h 570614"/>
                <a:gd name="connsiteX7" fmla="*/ 0 w 1890452"/>
                <a:gd name="connsiteY7" fmla="*/ 513553 h 570614"/>
                <a:gd name="connsiteX8" fmla="*/ 0 w 1890452"/>
                <a:gd name="connsiteY8" fmla="*/ 57061 h 57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0452" h="570614">
                  <a:moveTo>
                    <a:pt x="0" y="57061"/>
                  </a:moveTo>
                  <a:cubicBezTo>
                    <a:pt x="0" y="25547"/>
                    <a:pt x="25547" y="0"/>
                    <a:pt x="57061" y="0"/>
                  </a:cubicBezTo>
                  <a:lnTo>
                    <a:pt x="1833391" y="0"/>
                  </a:lnTo>
                  <a:cubicBezTo>
                    <a:pt x="1864905" y="0"/>
                    <a:pt x="1890452" y="25547"/>
                    <a:pt x="1890452" y="57061"/>
                  </a:cubicBezTo>
                  <a:lnTo>
                    <a:pt x="1890452" y="513553"/>
                  </a:lnTo>
                  <a:cubicBezTo>
                    <a:pt x="1890452" y="545067"/>
                    <a:pt x="1864905" y="570614"/>
                    <a:pt x="1833391" y="570614"/>
                  </a:cubicBezTo>
                  <a:lnTo>
                    <a:pt x="57061" y="570614"/>
                  </a:lnTo>
                  <a:cubicBezTo>
                    <a:pt x="25547" y="570614"/>
                    <a:pt x="0" y="545067"/>
                    <a:pt x="0" y="513553"/>
                  </a:cubicBezTo>
                  <a:lnTo>
                    <a:pt x="0" y="5706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913" tIns="67513" rIns="92913" bIns="67513" numCol="1" spcCol="1270" anchor="ctr" anchorCtr="0">
              <a:noAutofit/>
            </a:bodyPr>
            <a:lstStyle/>
            <a:p>
              <a:pPr marL="0" lvl="0" indent="0" algn="ctr" defTabSz="1778000" rtl="0">
                <a:lnSpc>
                  <a:spcPct val="90000"/>
                </a:lnSpc>
                <a:spcBef>
                  <a:spcPct val="0"/>
                </a:spcBef>
                <a:spcAft>
                  <a:spcPct val="35000"/>
                </a:spcAft>
                <a:buNone/>
              </a:pPr>
              <a:r>
                <a:rPr lang="en-US" sz="4000" b="0" i="0" kern="1200" dirty="0"/>
                <a:t>300s</a:t>
              </a:r>
              <a:endParaRPr lang="en-US" sz="4000" kern="1200" dirty="0"/>
            </a:p>
          </p:txBody>
        </p:sp>
        <p:sp>
          <p:nvSpPr>
            <p:cNvPr id="17" name="Freeform: Shape 16">
              <a:extLst>
                <a:ext uri="{FF2B5EF4-FFF2-40B4-BE49-F238E27FC236}">
                  <a16:creationId xmlns:a16="http://schemas.microsoft.com/office/drawing/2014/main" id="{7A81C73F-CA07-4FFA-BA02-D554553C7727}"/>
                </a:ext>
                <a:ext uri="{C183D7F6-B498-43B3-948B-1728B52AA6E4}">
                  <adec:decorative xmlns:adec="http://schemas.microsoft.com/office/drawing/2017/decorative" val="1"/>
                </a:ext>
              </a:extLst>
            </p:cNvPr>
            <p:cNvSpPr/>
            <p:nvPr/>
          </p:nvSpPr>
          <p:spPr>
            <a:xfrm>
              <a:off x="5339818" y="1947424"/>
              <a:ext cx="189045" cy="584660"/>
            </a:xfrm>
            <a:custGeom>
              <a:avLst/>
              <a:gdLst/>
              <a:ahLst/>
              <a:cxnLst/>
              <a:rect l="0" t="0" r="0" b="0"/>
              <a:pathLst>
                <a:path>
                  <a:moveTo>
                    <a:pt x="0" y="0"/>
                  </a:moveTo>
                  <a:lnTo>
                    <a:pt x="0" y="584660"/>
                  </a:lnTo>
                  <a:lnTo>
                    <a:pt x="189045" y="584660"/>
                  </a:lnTo>
                </a:path>
              </a:pathLst>
            </a:custGeom>
            <a:noFill/>
            <a:ln w="25400">
              <a:tailEnd type="triangle" w="lg" len="lg"/>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8" name="Freeform: Shape 17">
              <a:extLst>
                <a:ext uri="{FF2B5EF4-FFF2-40B4-BE49-F238E27FC236}">
                  <a16:creationId xmlns:a16="http://schemas.microsoft.com/office/drawing/2014/main" id="{827BFECF-5739-466F-8944-D147CA6FFA6E}"/>
                </a:ext>
                <a:ext uri="{C183D7F6-B498-43B3-948B-1728B52AA6E4}">
                  <adec:decorative xmlns:adec="http://schemas.microsoft.com/office/drawing/2017/decorative" val="0"/>
                </a:ext>
              </a:extLst>
            </p:cNvPr>
            <p:cNvSpPr/>
            <p:nvPr/>
          </p:nvSpPr>
          <p:spPr>
            <a:xfrm>
              <a:off x="5528863" y="2183730"/>
              <a:ext cx="1512361" cy="696707"/>
            </a:xfrm>
            <a:custGeom>
              <a:avLst/>
              <a:gdLst>
                <a:gd name="connsiteX0" fmla="*/ 0 w 1512361"/>
                <a:gd name="connsiteY0" fmla="*/ 69671 h 696707"/>
                <a:gd name="connsiteX1" fmla="*/ 69671 w 1512361"/>
                <a:gd name="connsiteY1" fmla="*/ 0 h 696707"/>
                <a:gd name="connsiteX2" fmla="*/ 1442690 w 1512361"/>
                <a:gd name="connsiteY2" fmla="*/ 0 h 696707"/>
                <a:gd name="connsiteX3" fmla="*/ 1512361 w 1512361"/>
                <a:gd name="connsiteY3" fmla="*/ 69671 h 696707"/>
                <a:gd name="connsiteX4" fmla="*/ 1512361 w 1512361"/>
                <a:gd name="connsiteY4" fmla="*/ 627036 h 696707"/>
                <a:gd name="connsiteX5" fmla="*/ 1442690 w 1512361"/>
                <a:gd name="connsiteY5" fmla="*/ 696707 h 696707"/>
                <a:gd name="connsiteX6" fmla="*/ 69671 w 1512361"/>
                <a:gd name="connsiteY6" fmla="*/ 696707 h 696707"/>
                <a:gd name="connsiteX7" fmla="*/ 0 w 1512361"/>
                <a:gd name="connsiteY7" fmla="*/ 627036 h 696707"/>
                <a:gd name="connsiteX8" fmla="*/ 0 w 1512361"/>
                <a:gd name="connsiteY8" fmla="*/ 69671 h 69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2361" h="696707">
                  <a:moveTo>
                    <a:pt x="0" y="69671"/>
                  </a:moveTo>
                  <a:cubicBezTo>
                    <a:pt x="0" y="31193"/>
                    <a:pt x="31193" y="0"/>
                    <a:pt x="69671" y="0"/>
                  </a:cubicBezTo>
                  <a:lnTo>
                    <a:pt x="1442690" y="0"/>
                  </a:lnTo>
                  <a:cubicBezTo>
                    <a:pt x="1481168" y="0"/>
                    <a:pt x="1512361" y="31193"/>
                    <a:pt x="1512361" y="69671"/>
                  </a:cubicBezTo>
                  <a:lnTo>
                    <a:pt x="1512361" y="627036"/>
                  </a:lnTo>
                  <a:cubicBezTo>
                    <a:pt x="1512361" y="665514"/>
                    <a:pt x="1481168" y="696707"/>
                    <a:pt x="1442690" y="696707"/>
                  </a:cubicBezTo>
                  <a:lnTo>
                    <a:pt x="69671" y="696707"/>
                  </a:lnTo>
                  <a:cubicBezTo>
                    <a:pt x="31193" y="696707"/>
                    <a:pt x="0" y="665514"/>
                    <a:pt x="0" y="627036"/>
                  </a:cubicBezTo>
                  <a:lnTo>
                    <a:pt x="0" y="69671"/>
                  </a:lnTo>
                  <a:close/>
                </a:path>
              </a:pathLst>
            </a:custGeom>
            <a:solidFill>
              <a:schemeClr val="accent3">
                <a:lumMod val="20000"/>
                <a:lumOff val="8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791" tIns="41996" rIns="52791" bIns="41996" numCol="1" spcCol="1270" anchor="ctr" anchorCtr="0">
              <a:noAutofit/>
            </a:bodyPr>
            <a:lstStyle/>
            <a:p>
              <a:pPr marL="0" lvl="0" indent="0" algn="ctr" defTabSz="755650" rtl="0">
                <a:lnSpc>
                  <a:spcPct val="90000"/>
                </a:lnSpc>
                <a:spcBef>
                  <a:spcPct val="0"/>
                </a:spcBef>
                <a:spcAft>
                  <a:spcPct val="35000"/>
                </a:spcAft>
                <a:buNone/>
              </a:pPr>
              <a:r>
                <a:rPr lang="en-US" sz="1700" b="0" i="0" kern="1200" dirty="0"/>
                <a:t>Redirectional</a:t>
              </a:r>
              <a:endParaRPr lang="en-US" sz="1700" kern="1200" dirty="0"/>
            </a:p>
          </p:txBody>
        </p:sp>
        <p:sp>
          <p:nvSpPr>
            <p:cNvPr id="19" name="Freeform: Shape 18">
              <a:extLst>
                <a:ext uri="{FF2B5EF4-FFF2-40B4-BE49-F238E27FC236}">
                  <a16:creationId xmlns:a16="http://schemas.microsoft.com/office/drawing/2014/main" id="{29FAC068-04FC-4B83-A782-E4B696AFBBFC}"/>
                </a:ext>
                <a:ext uri="{C183D7F6-B498-43B3-948B-1728B52AA6E4}">
                  <adec:decorative xmlns:adec="http://schemas.microsoft.com/office/drawing/2017/decorative" val="0"/>
                </a:ext>
              </a:extLst>
            </p:cNvPr>
            <p:cNvSpPr/>
            <p:nvPr/>
          </p:nvSpPr>
          <p:spPr>
            <a:xfrm>
              <a:off x="7513838" y="1376810"/>
              <a:ext cx="1890452" cy="570614"/>
            </a:xfrm>
            <a:custGeom>
              <a:avLst/>
              <a:gdLst>
                <a:gd name="connsiteX0" fmla="*/ 0 w 1890452"/>
                <a:gd name="connsiteY0" fmla="*/ 57061 h 570614"/>
                <a:gd name="connsiteX1" fmla="*/ 57061 w 1890452"/>
                <a:gd name="connsiteY1" fmla="*/ 0 h 570614"/>
                <a:gd name="connsiteX2" fmla="*/ 1833391 w 1890452"/>
                <a:gd name="connsiteY2" fmla="*/ 0 h 570614"/>
                <a:gd name="connsiteX3" fmla="*/ 1890452 w 1890452"/>
                <a:gd name="connsiteY3" fmla="*/ 57061 h 570614"/>
                <a:gd name="connsiteX4" fmla="*/ 1890452 w 1890452"/>
                <a:gd name="connsiteY4" fmla="*/ 513553 h 570614"/>
                <a:gd name="connsiteX5" fmla="*/ 1833391 w 1890452"/>
                <a:gd name="connsiteY5" fmla="*/ 570614 h 570614"/>
                <a:gd name="connsiteX6" fmla="*/ 57061 w 1890452"/>
                <a:gd name="connsiteY6" fmla="*/ 570614 h 570614"/>
                <a:gd name="connsiteX7" fmla="*/ 0 w 1890452"/>
                <a:gd name="connsiteY7" fmla="*/ 513553 h 570614"/>
                <a:gd name="connsiteX8" fmla="*/ 0 w 1890452"/>
                <a:gd name="connsiteY8" fmla="*/ 57061 h 57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0452" h="570614">
                  <a:moveTo>
                    <a:pt x="0" y="57061"/>
                  </a:moveTo>
                  <a:cubicBezTo>
                    <a:pt x="0" y="25547"/>
                    <a:pt x="25547" y="0"/>
                    <a:pt x="57061" y="0"/>
                  </a:cubicBezTo>
                  <a:lnTo>
                    <a:pt x="1833391" y="0"/>
                  </a:lnTo>
                  <a:cubicBezTo>
                    <a:pt x="1864905" y="0"/>
                    <a:pt x="1890452" y="25547"/>
                    <a:pt x="1890452" y="57061"/>
                  </a:cubicBezTo>
                  <a:lnTo>
                    <a:pt x="1890452" y="513553"/>
                  </a:lnTo>
                  <a:cubicBezTo>
                    <a:pt x="1890452" y="545067"/>
                    <a:pt x="1864905" y="570614"/>
                    <a:pt x="1833391" y="570614"/>
                  </a:cubicBezTo>
                  <a:lnTo>
                    <a:pt x="57061" y="570614"/>
                  </a:lnTo>
                  <a:cubicBezTo>
                    <a:pt x="25547" y="570614"/>
                    <a:pt x="0" y="545067"/>
                    <a:pt x="0" y="513553"/>
                  </a:cubicBezTo>
                  <a:lnTo>
                    <a:pt x="0" y="5706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913" tIns="67513" rIns="92913" bIns="67513" numCol="1" spcCol="1270" anchor="ctr" anchorCtr="0">
              <a:noAutofit/>
            </a:bodyPr>
            <a:lstStyle/>
            <a:p>
              <a:pPr marL="0" lvl="0" indent="0" algn="ctr" defTabSz="1778000" rtl="0">
                <a:lnSpc>
                  <a:spcPct val="90000"/>
                </a:lnSpc>
                <a:spcBef>
                  <a:spcPct val="0"/>
                </a:spcBef>
                <a:spcAft>
                  <a:spcPct val="35000"/>
                </a:spcAft>
                <a:buNone/>
              </a:pPr>
              <a:r>
                <a:rPr lang="en-US" sz="4000" b="0" i="0" kern="1200" dirty="0"/>
                <a:t>400s</a:t>
              </a:r>
              <a:endParaRPr lang="en-US" sz="4000" kern="1200" dirty="0"/>
            </a:p>
          </p:txBody>
        </p:sp>
        <p:sp>
          <p:nvSpPr>
            <p:cNvPr id="20" name="Freeform: Shape 19">
              <a:extLst>
                <a:ext uri="{FF2B5EF4-FFF2-40B4-BE49-F238E27FC236}">
                  <a16:creationId xmlns:a16="http://schemas.microsoft.com/office/drawing/2014/main" id="{0D13098B-7B7A-4E93-8ECA-F8302309CBBB}"/>
                </a:ext>
                <a:ext uri="{C183D7F6-B498-43B3-948B-1728B52AA6E4}">
                  <adec:decorative xmlns:adec="http://schemas.microsoft.com/office/drawing/2017/decorative" val="1"/>
                </a:ext>
              </a:extLst>
            </p:cNvPr>
            <p:cNvSpPr/>
            <p:nvPr/>
          </p:nvSpPr>
          <p:spPr>
            <a:xfrm>
              <a:off x="7702883" y="1947424"/>
              <a:ext cx="189045" cy="584660"/>
            </a:xfrm>
            <a:custGeom>
              <a:avLst/>
              <a:gdLst/>
              <a:ahLst/>
              <a:cxnLst/>
              <a:rect l="0" t="0" r="0" b="0"/>
              <a:pathLst>
                <a:path>
                  <a:moveTo>
                    <a:pt x="0" y="0"/>
                  </a:moveTo>
                  <a:lnTo>
                    <a:pt x="0" y="584660"/>
                  </a:lnTo>
                  <a:lnTo>
                    <a:pt x="189045" y="584660"/>
                  </a:lnTo>
                </a:path>
              </a:pathLst>
            </a:custGeom>
            <a:noFill/>
            <a:ln w="25400">
              <a:tailEnd type="triangle" w="lg" len="lg"/>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1" name="Freeform: Shape 20">
              <a:extLst>
                <a:ext uri="{FF2B5EF4-FFF2-40B4-BE49-F238E27FC236}">
                  <a16:creationId xmlns:a16="http://schemas.microsoft.com/office/drawing/2014/main" id="{DE5D1EC6-1A36-4985-B308-FD3AC1879A87}"/>
                </a:ext>
                <a:ext uri="{C183D7F6-B498-43B3-948B-1728B52AA6E4}">
                  <adec:decorative xmlns:adec="http://schemas.microsoft.com/office/drawing/2017/decorative" val="0"/>
                </a:ext>
              </a:extLst>
            </p:cNvPr>
            <p:cNvSpPr/>
            <p:nvPr/>
          </p:nvSpPr>
          <p:spPr>
            <a:xfrm>
              <a:off x="7891928" y="2183730"/>
              <a:ext cx="1512361" cy="696707"/>
            </a:xfrm>
            <a:custGeom>
              <a:avLst/>
              <a:gdLst>
                <a:gd name="connsiteX0" fmla="*/ 0 w 1512361"/>
                <a:gd name="connsiteY0" fmla="*/ 69671 h 696707"/>
                <a:gd name="connsiteX1" fmla="*/ 69671 w 1512361"/>
                <a:gd name="connsiteY1" fmla="*/ 0 h 696707"/>
                <a:gd name="connsiteX2" fmla="*/ 1442690 w 1512361"/>
                <a:gd name="connsiteY2" fmla="*/ 0 h 696707"/>
                <a:gd name="connsiteX3" fmla="*/ 1512361 w 1512361"/>
                <a:gd name="connsiteY3" fmla="*/ 69671 h 696707"/>
                <a:gd name="connsiteX4" fmla="*/ 1512361 w 1512361"/>
                <a:gd name="connsiteY4" fmla="*/ 627036 h 696707"/>
                <a:gd name="connsiteX5" fmla="*/ 1442690 w 1512361"/>
                <a:gd name="connsiteY5" fmla="*/ 696707 h 696707"/>
                <a:gd name="connsiteX6" fmla="*/ 69671 w 1512361"/>
                <a:gd name="connsiteY6" fmla="*/ 696707 h 696707"/>
                <a:gd name="connsiteX7" fmla="*/ 0 w 1512361"/>
                <a:gd name="connsiteY7" fmla="*/ 627036 h 696707"/>
                <a:gd name="connsiteX8" fmla="*/ 0 w 1512361"/>
                <a:gd name="connsiteY8" fmla="*/ 69671 h 69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2361" h="696707">
                  <a:moveTo>
                    <a:pt x="0" y="69671"/>
                  </a:moveTo>
                  <a:cubicBezTo>
                    <a:pt x="0" y="31193"/>
                    <a:pt x="31193" y="0"/>
                    <a:pt x="69671" y="0"/>
                  </a:cubicBezTo>
                  <a:lnTo>
                    <a:pt x="1442690" y="0"/>
                  </a:lnTo>
                  <a:cubicBezTo>
                    <a:pt x="1481168" y="0"/>
                    <a:pt x="1512361" y="31193"/>
                    <a:pt x="1512361" y="69671"/>
                  </a:cubicBezTo>
                  <a:lnTo>
                    <a:pt x="1512361" y="627036"/>
                  </a:lnTo>
                  <a:cubicBezTo>
                    <a:pt x="1512361" y="665514"/>
                    <a:pt x="1481168" y="696707"/>
                    <a:pt x="1442690" y="696707"/>
                  </a:cubicBezTo>
                  <a:lnTo>
                    <a:pt x="69671" y="696707"/>
                  </a:lnTo>
                  <a:cubicBezTo>
                    <a:pt x="31193" y="696707"/>
                    <a:pt x="0" y="665514"/>
                    <a:pt x="0" y="627036"/>
                  </a:cubicBezTo>
                  <a:lnTo>
                    <a:pt x="0" y="69671"/>
                  </a:lnTo>
                  <a:close/>
                </a:path>
              </a:pathLst>
            </a:custGeom>
            <a:solidFill>
              <a:schemeClr val="accent3">
                <a:lumMod val="20000"/>
                <a:lumOff val="8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791" tIns="41996" rIns="52791" bIns="41996" numCol="1" spcCol="1270" anchor="ctr" anchorCtr="0">
              <a:noAutofit/>
            </a:bodyPr>
            <a:lstStyle/>
            <a:p>
              <a:pPr marL="0" lvl="0" indent="0" algn="ctr" defTabSz="755650" rtl="0">
                <a:lnSpc>
                  <a:spcPct val="90000"/>
                </a:lnSpc>
                <a:spcBef>
                  <a:spcPct val="0"/>
                </a:spcBef>
                <a:spcAft>
                  <a:spcPct val="35000"/>
                </a:spcAft>
                <a:buNone/>
              </a:pPr>
              <a:r>
                <a:rPr lang="en-US" sz="1700" b="0" i="0" kern="1200" dirty="0"/>
                <a:t>Client error</a:t>
              </a:r>
              <a:endParaRPr lang="en-US" sz="1700" kern="1200" dirty="0"/>
            </a:p>
          </p:txBody>
        </p:sp>
        <p:sp>
          <p:nvSpPr>
            <p:cNvPr id="22" name="Freeform: Shape 21">
              <a:extLst>
                <a:ext uri="{FF2B5EF4-FFF2-40B4-BE49-F238E27FC236}">
                  <a16:creationId xmlns:a16="http://schemas.microsoft.com/office/drawing/2014/main" id="{A8B850CD-7FDA-42F6-AE83-58D5AC2D1D59}"/>
                </a:ext>
                <a:ext uri="{C183D7F6-B498-43B3-948B-1728B52AA6E4}">
                  <adec:decorative xmlns:adec="http://schemas.microsoft.com/office/drawing/2017/decorative" val="0"/>
                </a:ext>
              </a:extLst>
            </p:cNvPr>
            <p:cNvSpPr/>
            <p:nvPr/>
          </p:nvSpPr>
          <p:spPr>
            <a:xfrm>
              <a:off x="9876903" y="1376810"/>
              <a:ext cx="1890452" cy="570614"/>
            </a:xfrm>
            <a:custGeom>
              <a:avLst/>
              <a:gdLst>
                <a:gd name="connsiteX0" fmla="*/ 0 w 1890452"/>
                <a:gd name="connsiteY0" fmla="*/ 57061 h 570614"/>
                <a:gd name="connsiteX1" fmla="*/ 57061 w 1890452"/>
                <a:gd name="connsiteY1" fmla="*/ 0 h 570614"/>
                <a:gd name="connsiteX2" fmla="*/ 1833391 w 1890452"/>
                <a:gd name="connsiteY2" fmla="*/ 0 h 570614"/>
                <a:gd name="connsiteX3" fmla="*/ 1890452 w 1890452"/>
                <a:gd name="connsiteY3" fmla="*/ 57061 h 570614"/>
                <a:gd name="connsiteX4" fmla="*/ 1890452 w 1890452"/>
                <a:gd name="connsiteY4" fmla="*/ 513553 h 570614"/>
                <a:gd name="connsiteX5" fmla="*/ 1833391 w 1890452"/>
                <a:gd name="connsiteY5" fmla="*/ 570614 h 570614"/>
                <a:gd name="connsiteX6" fmla="*/ 57061 w 1890452"/>
                <a:gd name="connsiteY6" fmla="*/ 570614 h 570614"/>
                <a:gd name="connsiteX7" fmla="*/ 0 w 1890452"/>
                <a:gd name="connsiteY7" fmla="*/ 513553 h 570614"/>
                <a:gd name="connsiteX8" fmla="*/ 0 w 1890452"/>
                <a:gd name="connsiteY8" fmla="*/ 57061 h 57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0452" h="570614">
                  <a:moveTo>
                    <a:pt x="0" y="57061"/>
                  </a:moveTo>
                  <a:cubicBezTo>
                    <a:pt x="0" y="25547"/>
                    <a:pt x="25547" y="0"/>
                    <a:pt x="57061" y="0"/>
                  </a:cubicBezTo>
                  <a:lnTo>
                    <a:pt x="1833391" y="0"/>
                  </a:lnTo>
                  <a:cubicBezTo>
                    <a:pt x="1864905" y="0"/>
                    <a:pt x="1890452" y="25547"/>
                    <a:pt x="1890452" y="57061"/>
                  </a:cubicBezTo>
                  <a:lnTo>
                    <a:pt x="1890452" y="513553"/>
                  </a:lnTo>
                  <a:cubicBezTo>
                    <a:pt x="1890452" y="545067"/>
                    <a:pt x="1864905" y="570614"/>
                    <a:pt x="1833391" y="570614"/>
                  </a:cubicBezTo>
                  <a:lnTo>
                    <a:pt x="57061" y="570614"/>
                  </a:lnTo>
                  <a:cubicBezTo>
                    <a:pt x="25547" y="570614"/>
                    <a:pt x="0" y="545067"/>
                    <a:pt x="0" y="513553"/>
                  </a:cubicBezTo>
                  <a:lnTo>
                    <a:pt x="0" y="5706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913" tIns="67513" rIns="92913" bIns="67513" numCol="1" spcCol="1270" anchor="ctr" anchorCtr="0">
              <a:noAutofit/>
            </a:bodyPr>
            <a:lstStyle/>
            <a:p>
              <a:pPr marL="0" lvl="0" indent="0" algn="ctr" defTabSz="1778000" rtl="0">
                <a:lnSpc>
                  <a:spcPct val="90000"/>
                </a:lnSpc>
                <a:spcBef>
                  <a:spcPct val="0"/>
                </a:spcBef>
                <a:spcAft>
                  <a:spcPct val="35000"/>
                </a:spcAft>
                <a:buNone/>
              </a:pPr>
              <a:r>
                <a:rPr lang="en-US" sz="4000" b="0" i="0" kern="1200" dirty="0"/>
                <a:t>500s</a:t>
              </a:r>
              <a:endParaRPr lang="en-US" sz="4000" kern="1200" dirty="0"/>
            </a:p>
          </p:txBody>
        </p:sp>
        <p:sp>
          <p:nvSpPr>
            <p:cNvPr id="23" name="Freeform: Shape 22">
              <a:extLst>
                <a:ext uri="{FF2B5EF4-FFF2-40B4-BE49-F238E27FC236}">
                  <a16:creationId xmlns:a16="http://schemas.microsoft.com/office/drawing/2014/main" id="{5604AB2E-387E-4FB7-B64B-4F5B0797F7A6}"/>
                </a:ext>
                <a:ext uri="{C183D7F6-B498-43B3-948B-1728B52AA6E4}">
                  <adec:decorative xmlns:adec="http://schemas.microsoft.com/office/drawing/2017/decorative" val="1"/>
                </a:ext>
              </a:extLst>
            </p:cNvPr>
            <p:cNvSpPr/>
            <p:nvPr/>
          </p:nvSpPr>
          <p:spPr>
            <a:xfrm>
              <a:off x="10065948" y="1947424"/>
              <a:ext cx="189045" cy="584660"/>
            </a:xfrm>
            <a:custGeom>
              <a:avLst/>
              <a:gdLst/>
              <a:ahLst/>
              <a:cxnLst/>
              <a:rect l="0" t="0" r="0" b="0"/>
              <a:pathLst>
                <a:path>
                  <a:moveTo>
                    <a:pt x="0" y="0"/>
                  </a:moveTo>
                  <a:lnTo>
                    <a:pt x="0" y="584660"/>
                  </a:lnTo>
                  <a:lnTo>
                    <a:pt x="189045" y="584660"/>
                  </a:lnTo>
                </a:path>
              </a:pathLst>
            </a:custGeom>
            <a:noFill/>
            <a:ln w="25400">
              <a:tailEnd type="triangle" w="lg" len="lg"/>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4" name="Freeform: Shape 23">
              <a:extLst>
                <a:ext uri="{FF2B5EF4-FFF2-40B4-BE49-F238E27FC236}">
                  <a16:creationId xmlns:a16="http://schemas.microsoft.com/office/drawing/2014/main" id="{9CF45192-D87D-4BC7-9BAA-F3CDB046805E}"/>
                </a:ext>
                <a:ext uri="{C183D7F6-B498-43B3-948B-1728B52AA6E4}">
                  <adec:decorative xmlns:adec="http://schemas.microsoft.com/office/drawing/2017/decorative" val="0"/>
                </a:ext>
              </a:extLst>
            </p:cNvPr>
            <p:cNvSpPr/>
            <p:nvPr/>
          </p:nvSpPr>
          <p:spPr>
            <a:xfrm>
              <a:off x="10254993" y="2183730"/>
              <a:ext cx="1512361" cy="696707"/>
            </a:xfrm>
            <a:custGeom>
              <a:avLst/>
              <a:gdLst>
                <a:gd name="connsiteX0" fmla="*/ 0 w 1512361"/>
                <a:gd name="connsiteY0" fmla="*/ 69671 h 696707"/>
                <a:gd name="connsiteX1" fmla="*/ 69671 w 1512361"/>
                <a:gd name="connsiteY1" fmla="*/ 0 h 696707"/>
                <a:gd name="connsiteX2" fmla="*/ 1442690 w 1512361"/>
                <a:gd name="connsiteY2" fmla="*/ 0 h 696707"/>
                <a:gd name="connsiteX3" fmla="*/ 1512361 w 1512361"/>
                <a:gd name="connsiteY3" fmla="*/ 69671 h 696707"/>
                <a:gd name="connsiteX4" fmla="*/ 1512361 w 1512361"/>
                <a:gd name="connsiteY4" fmla="*/ 627036 h 696707"/>
                <a:gd name="connsiteX5" fmla="*/ 1442690 w 1512361"/>
                <a:gd name="connsiteY5" fmla="*/ 696707 h 696707"/>
                <a:gd name="connsiteX6" fmla="*/ 69671 w 1512361"/>
                <a:gd name="connsiteY6" fmla="*/ 696707 h 696707"/>
                <a:gd name="connsiteX7" fmla="*/ 0 w 1512361"/>
                <a:gd name="connsiteY7" fmla="*/ 627036 h 696707"/>
                <a:gd name="connsiteX8" fmla="*/ 0 w 1512361"/>
                <a:gd name="connsiteY8" fmla="*/ 69671 h 69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2361" h="696707">
                  <a:moveTo>
                    <a:pt x="0" y="69671"/>
                  </a:moveTo>
                  <a:cubicBezTo>
                    <a:pt x="0" y="31193"/>
                    <a:pt x="31193" y="0"/>
                    <a:pt x="69671" y="0"/>
                  </a:cubicBezTo>
                  <a:lnTo>
                    <a:pt x="1442690" y="0"/>
                  </a:lnTo>
                  <a:cubicBezTo>
                    <a:pt x="1481168" y="0"/>
                    <a:pt x="1512361" y="31193"/>
                    <a:pt x="1512361" y="69671"/>
                  </a:cubicBezTo>
                  <a:lnTo>
                    <a:pt x="1512361" y="627036"/>
                  </a:lnTo>
                  <a:cubicBezTo>
                    <a:pt x="1512361" y="665514"/>
                    <a:pt x="1481168" y="696707"/>
                    <a:pt x="1442690" y="696707"/>
                  </a:cubicBezTo>
                  <a:lnTo>
                    <a:pt x="69671" y="696707"/>
                  </a:lnTo>
                  <a:cubicBezTo>
                    <a:pt x="31193" y="696707"/>
                    <a:pt x="0" y="665514"/>
                    <a:pt x="0" y="627036"/>
                  </a:cubicBezTo>
                  <a:lnTo>
                    <a:pt x="0" y="69671"/>
                  </a:lnTo>
                  <a:close/>
                </a:path>
              </a:pathLst>
            </a:custGeom>
            <a:solidFill>
              <a:schemeClr val="accent3">
                <a:lumMod val="20000"/>
                <a:lumOff val="8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791" tIns="41996" rIns="52791" bIns="41996" numCol="1" spcCol="1270" anchor="ctr" anchorCtr="0">
              <a:noAutofit/>
            </a:bodyPr>
            <a:lstStyle/>
            <a:p>
              <a:pPr marL="0" lvl="0" indent="0" algn="ctr" defTabSz="755650" rtl="0">
                <a:lnSpc>
                  <a:spcPct val="90000"/>
                </a:lnSpc>
                <a:spcBef>
                  <a:spcPct val="0"/>
                </a:spcBef>
                <a:spcAft>
                  <a:spcPct val="35000"/>
                </a:spcAft>
                <a:buNone/>
              </a:pPr>
              <a:r>
                <a:rPr lang="en-US" sz="1700" b="0" i="0" kern="1200" dirty="0"/>
                <a:t>Server error</a:t>
              </a:r>
              <a:endParaRPr lang="en-US" sz="1700" kern="1200" dirty="0"/>
            </a:p>
          </p:txBody>
        </p:sp>
      </p:grpSp>
      <p:grpSp>
        <p:nvGrpSpPr>
          <p:cNvPr id="3" name="Group 2" descr="Example."/>
          <p:cNvGrpSpPr/>
          <p:nvPr/>
        </p:nvGrpSpPr>
        <p:grpSpPr>
          <a:xfrm>
            <a:off x="3045713" y="3306571"/>
            <a:ext cx="6100573" cy="3049779"/>
            <a:chOff x="3299012" y="3232493"/>
            <a:chExt cx="6100573" cy="3049779"/>
          </a:xfrm>
        </p:grpSpPr>
        <p:sp>
          <p:nvSpPr>
            <p:cNvPr id="9" name="TextBox 8"/>
            <p:cNvSpPr txBox="1"/>
            <p:nvPr/>
          </p:nvSpPr>
          <p:spPr>
            <a:xfrm>
              <a:off x="3299012" y="3232493"/>
              <a:ext cx="6100573" cy="338554"/>
            </a:xfrm>
            <a:prstGeom prst="rect">
              <a:avLst/>
            </a:prstGeom>
            <a:solidFill>
              <a:schemeClr val="bg1"/>
            </a:solidFill>
            <a:ln>
              <a:noFill/>
            </a:ln>
          </p:spPr>
          <p:txBody>
            <a:bodyPr wrap="square" rtlCol="0">
              <a:spAutoFit/>
            </a:bodyPr>
            <a:lstStyle/>
            <a:p>
              <a:pPr algn="ctr"/>
              <a:r>
                <a:rPr lang="en-US" sz="1600" dirty="0">
                  <a:latin typeface="+mj-lt"/>
                  <a:ea typeface="Amazon Ember Medium" panose="020B0603020204030204" pitchFamily="34" charset="0"/>
                  <a:cs typeface="Amazon Ember Medium" panose="020B0603020204030204" pitchFamily="34" charset="0"/>
                </a:rPr>
                <a:t>Example Query response on DynamoDB</a:t>
              </a:r>
            </a:p>
          </p:txBody>
        </p:sp>
        <p:sp>
          <p:nvSpPr>
            <p:cNvPr id="6" name="Rectangle 5"/>
            <p:cNvSpPr/>
            <p:nvPr/>
          </p:nvSpPr>
          <p:spPr>
            <a:xfrm>
              <a:off x="3299012" y="3601825"/>
              <a:ext cx="6100573" cy="2680447"/>
            </a:xfrm>
            <a:prstGeom prst="rect">
              <a:avLst/>
            </a:prstGeom>
            <a:solidFill>
              <a:schemeClr val="bg1">
                <a:lumMod val="95000"/>
              </a:schemeClr>
            </a:solidFill>
            <a:ln>
              <a:solidFill>
                <a:schemeClr val="accent1"/>
              </a:solidFill>
            </a:ln>
          </p:spPr>
          <p:txBody>
            <a:bodyPr vert="horz" lIns="91440" tIns="45720" rIns="91440" bIns="45720" rtlCol="0" anchor="b">
              <a:noAutofit/>
            </a:bodyPr>
            <a:lstStyle/>
            <a:p>
              <a:pPr>
                <a:buFont typeface="Arial" panose="020B0604020202020204" pitchFamily="34" charset="0"/>
                <a:buNone/>
              </a:pPr>
              <a:r>
                <a:rPr lang="en-US" sz="17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HTTP/1.1 </a:t>
              </a:r>
              <a:r>
                <a:rPr lang="en-US" sz="1700" dirty="0">
                  <a:solidFill>
                    <a:schemeClr val="accent6"/>
                  </a:solidFill>
                  <a:latin typeface="Lucida Console" panose="020B0609040504020204" pitchFamily="49" charset="0"/>
                  <a:ea typeface="Amazon Ember Mono" panose="020B0509020204020204" pitchFamily="49" charset="0"/>
                  <a:cs typeface="Amazon Ember Mono" panose="020B0509020204020204" pitchFamily="49" charset="0"/>
                </a:rPr>
                <a:t>200 </a:t>
              </a:r>
              <a:r>
                <a:rPr lang="en-US" sz="17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OK</a:t>
              </a:r>
            </a:p>
            <a:p>
              <a:pPr>
                <a:buFont typeface="Arial" panose="020B0604020202020204" pitchFamily="34" charset="0"/>
                <a:buNone/>
              </a:pPr>
              <a:r>
                <a:rPr lang="en-US" sz="1700" dirty="0">
                  <a:solidFill>
                    <a:schemeClr val="accent6"/>
                  </a:solidFill>
                  <a:latin typeface="Lucida Console" panose="020B0609040504020204" pitchFamily="49" charset="0"/>
                  <a:ea typeface="Amazon Ember Mono" panose="020B0509020204020204" pitchFamily="49" charset="0"/>
                  <a:cs typeface="Amazon Ember Mono" panose="020B0509020204020204" pitchFamily="49" charset="0"/>
                </a:rPr>
                <a:t>x-amzn-RequestId: </a:t>
              </a:r>
              <a:r>
                <a:rPr lang="en-US" sz="17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&lt;RequestId&gt;</a:t>
              </a:r>
            </a:p>
            <a:p>
              <a:pPr>
                <a:buFont typeface="Arial" panose="020B0604020202020204" pitchFamily="34" charset="0"/>
                <a:buNone/>
              </a:pPr>
              <a:r>
                <a:rPr lang="en-US" sz="1700" dirty="0">
                  <a:solidFill>
                    <a:schemeClr val="accent6"/>
                  </a:solidFill>
                  <a:latin typeface="Lucida Console" panose="020B0609040504020204" pitchFamily="49" charset="0"/>
                  <a:ea typeface="Amazon Ember Mono" panose="020B0509020204020204" pitchFamily="49" charset="0"/>
                  <a:cs typeface="Amazon Ember Mono" panose="020B0509020204020204" pitchFamily="49" charset="0"/>
                </a:rPr>
                <a:t>x-amz-crc32: </a:t>
              </a:r>
              <a:r>
                <a:rPr lang="en-US" sz="17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&lt;Checksum&gt;</a:t>
              </a:r>
            </a:p>
            <a:p>
              <a:pPr>
                <a:buFont typeface="Arial" panose="020B0604020202020204" pitchFamily="34" charset="0"/>
                <a:buNone/>
              </a:pPr>
              <a:r>
                <a:rPr lang="en-US" sz="1700" dirty="0">
                  <a:solidFill>
                    <a:schemeClr val="accent6"/>
                  </a:solidFill>
                  <a:latin typeface="Lucida Console" panose="020B0609040504020204" pitchFamily="49" charset="0"/>
                  <a:ea typeface="Amazon Ember Mono" panose="020B0509020204020204" pitchFamily="49" charset="0"/>
                  <a:cs typeface="Amazon Ember Mono" panose="020B0509020204020204" pitchFamily="49" charset="0"/>
                </a:rPr>
                <a:t>Content-Type: </a:t>
              </a:r>
              <a:r>
                <a:rPr lang="en-US" sz="17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application/x-amz-json-1.0</a:t>
              </a:r>
            </a:p>
            <a:p>
              <a:pPr>
                <a:buFont typeface="Arial" panose="020B0604020202020204" pitchFamily="34" charset="0"/>
                <a:buNone/>
              </a:pPr>
              <a:r>
                <a:rPr lang="en-US" sz="1700" dirty="0">
                  <a:solidFill>
                    <a:schemeClr val="accent6"/>
                  </a:solidFill>
                  <a:latin typeface="Lucida Console" panose="020B0609040504020204" pitchFamily="49" charset="0"/>
                  <a:ea typeface="Amazon Ember Mono" panose="020B0509020204020204" pitchFamily="49" charset="0"/>
                  <a:cs typeface="Amazon Ember Mono" panose="020B0509020204020204" pitchFamily="49" charset="0"/>
                </a:rPr>
                <a:t>Content-Length: </a:t>
              </a:r>
              <a:r>
                <a:rPr lang="en-US" sz="17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&lt;PayloadSizeBytes&gt;</a:t>
              </a:r>
            </a:p>
            <a:p>
              <a:pPr>
                <a:buFont typeface="Arial" panose="020B0604020202020204" pitchFamily="34" charset="0"/>
                <a:buNone/>
              </a:pPr>
              <a:r>
                <a:rPr lang="en-US" sz="1700" dirty="0">
                  <a:solidFill>
                    <a:schemeClr val="accent6"/>
                  </a:solidFill>
                  <a:latin typeface="Lucida Console" panose="020B0609040504020204" pitchFamily="49" charset="0"/>
                  <a:ea typeface="Amazon Ember Mono" panose="020B0509020204020204" pitchFamily="49" charset="0"/>
                  <a:cs typeface="Amazon Ember Mono" panose="020B0509020204020204" pitchFamily="49" charset="0"/>
                </a:rPr>
                <a:t>Date: </a:t>
              </a:r>
              <a:r>
                <a:rPr lang="en-US" sz="17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&lt;Date&gt;</a:t>
              </a:r>
            </a:p>
            <a:p>
              <a:pPr>
                <a:buFont typeface="Arial" panose="020B0604020202020204" pitchFamily="34" charset="0"/>
                <a:buNone/>
              </a:pPr>
              <a:r>
                <a:rPr lang="en-US" sz="17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a:t>
              </a:r>
            </a:p>
            <a:p>
              <a:pPr>
                <a:buFont typeface="Arial" panose="020B0604020202020204" pitchFamily="34" charset="0"/>
                <a:buNone/>
              </a:pPr>
              <a:r>
                <a:rPr lang="en-US" sz="17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          "Count":2,</a:t>
              </a:r>
            </a:p>
            <a:p>
              <a:pPr>
                <a:buFont typeface="Arial" panose="020B0604020202020204" pitchFamily="34" charset="0"/>
                <a:buNone/>
              </a:pPr>
              <a:r>
                <a:rPr lang="en-US" sz="17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          "ScannedCount":2</a:t>
              </a:r>
            </a:p>
            <a:p>
              <a:pPr>
                <a:buFont typeface="Arial" panose="020B0604020202020204" pitchFamily="34" charset="0"/>
                <a:buNone/>
              </a:pPr>
              <a:r>
                <a:rPr lang="en-US" sz="1700" dirty="0">
                  <a:solidFill>
                    <a:schemeClr val="accent1"/>
                  </a:solidFill>
                  <a:latin typeface="Lucida Console" panose="020B0609040504020204" pitchFamily="49" charset="0"/>
                  <a:ea typeface="Amazon Ember Mono" panose="020B0509020204020204" pitchFamily="49" charset="0"/>
                  <a:cs typeface="Amazon Ember Mono" panose="020B0509020204020204" pitchFamily="49" charset="0"/>
                </a:rPr>
                <a:t>}</a:t>
              </a:r>
            </a:p>
          </p:txBody>
        </p:sp>
      </p:grpSp>
    </p:spTree>
    <p:custDataLst>
      <p:tags r:id="rId1"/>
    </p:custDataLst>
    <p:extLst>
      <p:ext uri="{BB962C8B-B14F-4D97-AF65-F5344CB8AC3E}">
        <p14:creationId xmlns:p14="http://schemas.microsoft.com/office/powerpoint/2010/main" val="179435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8</a:t>
            </a:fld>
            <a:endParaRPr lang="en-US" dirty="0"/>
          </a:p>
        </p:txBody>
      </p:sp>
      <p:sp>
        <p:nvSpPr>
          <p:cNvPr id="2" name="Title 1"/>
          <p:cNvSpPr>
            <a:spLocks noGrp="1"/>
          </p:cNvSpPr>
          <p:nvPr>
            <p:ph type="title"/>
          </p:nvPr>
        </p:nvSpPr>
        <p:spPr/>
        <p:txBody>
          <a:bodyPr/>
          <a:lstStyle/>
          <a:p>
            <a:r>
              <a:rPr lang="en-US" dirty="0"/>
              <a:t>Accessing AWS services (1 of 4)</a:t>
            </a:r>
          </a:p>
        </p:txBody>
      </p:sp>
      <p:grpSp>
        <p:nvGrpSpPr>
          <p:cNvPr id="5" name="API" descr="Client application communicates with AWS services through the AWS REST API.">
            <a:extLst>
              <a:ext uri="{FF2B5EF4-FFF2-40B4-BE49-F238E27FC236}">
                <a16:creationId xmlns:a16="http://schemas.microsoft.com/office/drawing/2014/main" id="{7FF890A8-C1E7-446C-BEE8-E7C3555C53E8}"/>
              </a:ext>
            </a:extLst>
          </p:cNvPr>
          <p:cNvGrpSpPr/>
          <p:nvPr/>
        </p:nvGrpSpPr>
        <p:grpSpPr>
          <a:xfrm>
            <a:off x="50516" y="1138395"/>
            <a:ext cx="11875509" cy="5094668"/>
            <a:chOff x="380296" y="1138395"/>
            <a:chExt cx="11875509" cy="5094668"/>
          </a:xfrm>
        </p:grpSpPr>
        <p:grpSp>
          <p:nvGrpSpPr>
            <p:cNvPr id="6" name="Group 5"/>
            <p:cNvGrpSpPr/>
            <p:nvPr/>
          </p:nvGrpSpPr>
          <p:grpSpPr>
            <a:xfrm>
              <a:off x="5351338" y="3301140"/>
              <a:ext cx="2240280" cy="1725930"/>
              <a:chOff x="5351338" y="2921312"/>
              <a:chExt cx="2240280" cy="1725930"/>
            </a:xfrm>
          </p:grpSpPr>
          <p:sp>
            <p:nvSpPr>
              <p:cNvPr id="43" name="Rounded Rectangle 42"/>
              <p:cNvSpPr/>
              <p:nvPr/>
            </p:nvSpPr>
            <p:spPr>
              <a:xfrm>
                <a:off x="5351338" y="2921312"/>
                <a:ext cx="2240280" cy="1725930"/>
              </a:xfrm>
              <a:prstGeom prst="roundRect">
                <a:avLst>
                  <a:gd name="adj" fmla="val 0"/>
                </a:avLst>
              </a:prstGeom>
              <a:noFill/>
              <a:ln w="28575">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tx1"/>
                  </a:solidFill>
                </a:endParaRPr>
              </a:p>
            </p:txBody>
          </p:sp>
          <p:sp>
            <p:nvSpPr>
              <p:cNvPr id="9" name="Rectangle 8"/>
              <p:cNvSpPr/>
              <p:nvPr/>
            </p:nvSpPr>
            <p:spPr>
              <a:xfrm>
                <a:off x="5492108" y="3568833"/>
                <a:ext cx="2020105" cy="430887"/>
              </a:xfrm>
              <a:prstGeom prst="rect">
                <a:avLst/>
              </a:prstGeom>
            </p:spPr>
            <p:txBody>
              <a:bodyPr wrap="none">
                <a:spAutoFit/>
              </a:bodyPr>
              <a:lstStyle/>
              <a:p>
                <a:r>
                  <a:rPr lang="en-US" sz="2200" dirty="0">
                    <a:solidFill>
                      <a:srgbClr val="000000"/>
                    </a:solidFill>
                    <a:ea typeface="Amazon Ember Light" charset="0"/>
                    <a:cs typeface="Amazon Ember Light" charset="0"/>
                  </a:rPr>
                  <a:t>AWS REST API</a:t>
                </a:r>
              </a:p>
            </p:txBody>
          </p:sp>
        </p:grpSp>
        <p:sp>
          <p:nvSpPr>
            <p:cNvPr id="14" name="Rectangle 13"/>
            <p:cNvSpPr/>
            <p:nvPr/>
          </p:nvSpPr>
          <p:spPr>
            <a:xfrm>
              <a:off x="10230892" y="2387976"/>
              <a:ext cx="1846980" cy="400110"/>
            </a:xfrm>
            <a:prstGeom prst="rect">
              <a:avLst/>
            </a:prstGeom>
          </p:spPr>
          <p:txBody>
            <a:bodyPr wrap="none">
              <a:spAutoFit/>
            </a:bodyPr>
            <a:lstStyle/>
            <a:p>
              <a:r>
                <a:rPr lang="en-US" sz="2000" dirty="0">
                  <a:ea typeface="Amazon Ember Light" charset="0"/>
                  <a:cs typeface="Amazon Ember Light" charset="0"/>
                </a:rPr>
                <a:t>Run </a:t>
              </a:r>
              <a:r>
                <a:rPr lang="en-US" sz="2000" dirty="0">
                  <a:solidFill>
                    <a:srgbClr val="000000"/>
                  </a:solidFill>
                  <a:ea typeface="Amazon Ember Light" charset="0"/>
                  <a:cs typeface="Amazon Ember Light" charset="0"/>
                </a:rPr>
                <a:t>instances.</a:t>
              </a:r>
            </a:p>
          </p:txBody>
        </p:sp>
        <p:sp>
          <p:nvSpPr>
            <p:cNvPr id="15" name="Rectangle 14"/>
            <p:cNvSpPr/>
            <p:nvPr/>
          </p:nvSpPr>
          <p:spPr>
            <a:xfrm>
              <a:off x="10230892" y="3679144"/>
              <a:ext cx="2024913" cy="1015663"/>
            </a:xfrm>
            <a:prstGeom prst="rect">
              <a:avLst/>
            </a:prstGeom>
          </p:spPr>
          <p:txBody>
            <a:bodyPr wrap="none">
              <a:spAutoFit/>
            </a:bodyPr>
            <a:lstStyle/>
            <a:p>
              <a:r>
                <a:rPr lang="en-US" sz="2000" dirty="0">
                  <a:ea typeface="Amazon Ember Light" charset="0"/>
                  <a:cs typeface="Amazon Ember Light" charset="0"/>
                </a:rPr>
                <a:t>Upload files </a:t>
              </a:r>
            </a:p>
            <a:p>
              <a:r>
                <a:rPr lang="en-US" sz="2000" dirty="0">
                  <a:solidFill>
                    <a:srgbClr val="000000"/>
                  </a:solidFill>
                  <a:ea typeface="Amazon Ember Light" charset="0"/>
                  <a:cs typeface="Amazon Ember Light" charset="0"/>
                </a:rPr>
                <a:t>to</a:t>
              </a:r>
              <a:r>
                <a:rPr lang="en-US" sz="2000" dirty="0">
                  <a:ea typeface="Amazon Ember Light" charset="0"/>
                  <a:cs typeface="Amazon Ember Light" charset="0"/>
                </a:rPr>
                <a:t> Amazon S3/</a:t>
              </a:r>
            </a:p>
            <a:p>
              <a:r>
                <a:rPr lang="en-US" sz="2000" dirty="0">
                  <a:solidFill>
                    <a:srgbClr val="000000"/>
                  </a:solidFill>
                  <a:ea typeface="Amazon Ember Light" charset="0"/>
                  <a:cs typeface="Amazon Ember Light" charset="0"/>
                </a:rPr>
                <a:t>create</a:t>
              </a:r>
              <a:r>
                <a:rPr lang="en-US" sz="2000" dirty="0">
                  <a:ea typeface="Amazon Ember Light" charset="0"/>
                  <a:cs typeface="Amazon Ember Light" charset="0"/>
                </a:rPr>
                <a:t> a bucket.</a:t>
              </a:r>
            </a:p>
          </p:txBody>
        </p:sp>
        <p:sp>
          <p:nvSpPr>
            <p:cNvPr id="16" name="Rectangle 15"/>
            <p:cNvSpPr/>
            <p:nvPr/>
          </p:nvSpPr>
          <p:spPr>
            <a:xfrm>
              <a:off x="10230892" y="5217400"/>
              <a:ext cx="1457450" cy="1015663"/>
            </a:xfrm>
            <a:prstGeom prst="rect">
              <a:avLst/>
            </a:prstGeom>
          </p:spPr>
          <p:txBody>
            <a:bodyPr wrap="none">
              <a:spAutoFit/>
            </a:bodyPr>
            <a:lstStyle/>
            <a:p>
              <a:r>
                <a:rPr lang="en-US" sz="2000" dirty="0">
                  <a:ea typeface="Amazon Ember Light" charset="0"/>
                  <a:cs typeface="Amazon Ember Light" charset="0"/>
                </a:rPr>
                <a:t>Update an </a:t>
              </a:r>
              <a:br>
                <a:rPr lang="en-US" sz="2000" dirty="0">
                  <a:ea typeface="Amazon Ember Light" charset="0"/>
                  <a:cs typeface="Amazon Ember Light" charset="0"/>
                </a:rPr>
              </a:br>
              <a:r>
                <a:rPr lang="en-US" sz="2000" dirty="0">
                  <a:ea typeface="Amazon Ember Light" charset="0"/>
                  <a:cs typeface="Amazon Ember Light" charset="0"/>
                </a:rPr>
                <a:t>item in </a:t>
              </a:r>
              <a:r>
                <a:rPr lang="en-US" sz="2000" dirty="0">
                  <a:solidFill>
                    <a:srgbClr val="000000"/>
                  </a:solidFill>
                  <a:ea typeface="Amazon Ember Light" charset="0"/>
                  <a:cs typeface="Amazon Ember Light" charset="0"/>
                </a:rPr>
                <a:t>a</a:t>
              </a:r>
            </a:p>
            <a:p>
              <a:r>
                <a:rPr lang="en-US" sz="2000" dirty="0">
                  <a:solidFill>
                    <a:srgbClr val="000000"/>
                  </a:solidFill>
                  <a:ea typeface="Amazon Ember Light" charset="0"/>
                  <a:cs typeface="Amazon Ember Light" charset="0"/>
                </a:rPr>
                <a:t>database.</a:t>
              </a:r>
            </a:p>
          </p:txBody>
        </p:sp>
        <p:sp>
          <p:nvSpPr>
            <p:cNvPr id="40" name="TextBox 39"/>
            <p:cNvSpPr txBox="1"/>
            <p:nvPr/>
          </p:nvSpPr>
          <p:spPr>
            <a:xfrm>
              <a:off x="380296" y="1771972"/>
              <a:ext cx="1146001" cy="45504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Client Application</a:t>
              </a:r>
            </a:p>
            <a:p>
              <a:endParaRPr lang="en-US" sz="1400" dirty="0">
                <a:solidFill>
                  <a:srgbClr val="000000"/>
                </a:solidFill>
                <a:ea typeface="Amazon Ember Light" panose="020B0403020204020204" pitchFamily="34" charset="0"/>
                <a:cs typeface="Amazon Ember Light" panose="020B0403020204020204" pitchFamily="34" charset="0"/>
              </a:endParaRPr>
            </a:p>
          </p:txBody>
        </p:sp>
        <p:cxnSp>
          <p:nvCxnSpPr>
            <p:cNvPr id="51" name="Straight Arrow Connector 50"/>
            <p:cNvCxnSpPr>
              <a:cxnSpLocks/>
              <a:stCxn id="44" idx="3"/>
            </p:cNvCxnSpPr>
            <p:nvPr/>
          </p:nvCxnSpPr>
          <p:spPr>
            <a:xfrm>
              <a:off x="1181896" y="1511165"/>
              <a:ext cx="5289582" cy="21051"/>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3" idx="0"/>
            </p:cNvCxnSpPr>
            <p:nvPr/>
          </p:nvCxnSpPr>
          <p:spPr>
            <a:xfrm>
              <a:off x="6471478" y="1532216"/>
              <a:ext cx="0" cy="1768924"/>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44" name="Graphic 39">
              <a:extLst>
                <a:ext uri="{FF2B5EF4-FFF2-40B4-BE49-F238E27FC236}">
                  <a16:creationId xmlns:a16="http://schemas.microsoft.com/office/drawing/2014/main" id="{6FA71975-EA2D-784E-8A28-738A17320E91}"/>
                </a:ext>
              </a:extLst>
            </p:cNvPr>
            <p:cNvPicPr>
              <a:picLocks noChangeAspect="1"/>
            </p:cNvPicPr>
            <p:nvPr/>
          </p:nvPicPr>
          <p:blipFill>
            <a:blip r:embed="rId4"/>
            <a:stretch>
              <a:fillRect/>
            </a:stretch>
          </p:blipFill>
          <p:spPr>
            <a:xfrm>
              <a:off x="724696" y="1282565"/>
              <a:ext cx="457200" cy="457200"/>
            </a:xfrm>
            <a:prstGeom prst="rect">
              <a:avLst/>
            </a:prstGeom>
          </p:spPr>
        </p:pic>
        <p:pic>
          <p:nvPicPr>
            <p:cNvPr id="45" name="Graphic 137" descr="Instances">
              <a:extLst>
                <a:ext uri="{FF2B5EF4-FFF2-40B4-BE49-F238E27FC236}">
                  <a16:creationId xmlns:a16="http://schemas.microsoft.com/office/drawing/2014/main" id="{5B22B109-5C82-FA40-91FB-DE791C44FEB8}"/>
                </a:ext>
              </a:extLst>
            </p:cNvPr>
            <p:cNvPicPr>
              <a:picLocks noChangeAspect="1"/>
            </p:cNvPicPr>
            <p:nvPr/>
          </p:nvPicPr>
          <p:blipFill>
            <a:blip r:embed="rId5"/>
            <a:stretch>
              <a:fillRect/>
            </a:stretch>
          </p:blipFill>
          <p:spPr>
            <a:xfrm>
              <a:off x="9234846" y="2130831"/>
              <a:ext cx="914400" cy="914400"/>
            </a:xfrm>
            <a:prstGeom prst="rect">
              <a:avLst/>
            </a:prstGeom>
          </p:spPr>
        </p:pic>
        <p:pic>
          <p:nvPicPr>
            <p:cNvPr id="46" name="Graphic 67" descr="S3 Bucket">
              <a:extLst>
                <a:ext uri="{FF2B5EF4-FFF2-40B4-BE49-F238E27FC236}">
                  <a16:creationId xmlns:a16="http://schemas.microsoft.com/office/drawing/2014/main" id="{D1B72367-A3A4-9A45-AFFE-4A9C19E7C494}"/>
                </a:ext>
              </a:extLst>
            </p:cNvPr>
            <p:cNvPicPr>
              <a:picLocks noChangeAspect="1"/>
            </p:cNvPicPr>
            <p:nvPr/>
          </p:nvPicPr>
          <p:blipFill>
            <a:blip r:embed="rId6"/>
            <a:stretch>
              <a:fillRect/>
            </a:stretch>
          </p:blipFill>
          <p:spPr>
            <a:xfrm>
              <a:off x="9234846" y="3729775"/>
              <a:ext cx="914400" cy="914400"/>
            </a:xfrm>
            <a:prstGeom prst="rect">
              <a:avLst/>
            </a:prstGeom>
          </p:spPr>
        </p:pic>
        <p:pic>
          <p:nvPicPr>
            <p:cNvPr id="47" name="Graphic 13" descr="Database">
              <a:extLst>
                <a:ext uri="{FF2B5EF4-FFF2-40B4-BE49-F238E27FC236}">
                  <a16:creationId xmlns:a16="http://schemas.microsoft.com/office/drawing/2014/main" id="{944DE95A-7C95-1E4F-98C7-C689278759EA}"/>
                </a:ext>
              </a:extLst>
            </p:cNvPr>
            <p:cNvPicPr>
              <a:picLocks noChangeAspect="1"/>
            </p:cNvPicPr>
            <p:nvPr/>
          </p:nvPicPr>
          <p:blipFill>
            <a:blip r:embed="rId7"/>
            <a:stretch>
              <a:fillRect/>
            </a:stretch>
          </p:blipFill>
          <p:spPr>
            <a:xfrm>
              <a:off x="9234846" y="5268031"/>
              <a:ext cx="914400" cy="914400"/>
            </a:xfrm>
            <a:prstGeom prst="rect">
              <a:avLst/>
            </a:prstGeom>
          </p:spPr>
        </p:pic>
        <p:cxnSp>
          <p:nvCxnSpPr>
            <p:cNvPr id="61" name="Straight Arrow Connector 60"/>
            <p:cNvCxnSpPr>
              <a:cxnSpLocks/>
              <a:stCxn id="43" idx="3"/>
            </p:cNvCxnSpPr>
            <p:nvPr/>
          </p:nvCxnSpPr>
          <p:spPr>
            <a:xfrm>
              <a:off x="7591618" y="4164105"/>
              <a:ext cx="1617536" cy="0"/>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3" idx="3"/>
            </p:cNvCxnSpPr>
            <p:nvPr/>
          </p:nvCxnSpPr>
          <p:spPr>
            <a:xfrm flipV="1">
              <a:off x="7591618" y="2788087"/>
              <a:ext cx="1438082" cy="1376018"/>
            </a:xfrm>
            <a:prstGeom prst="bentConnector3">
              <a:avLst>
                <a:gd name="adj1" fmla="val 57267"/>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3" idx="3"/>
              <a:endCxn id="47" idx="1"/>
            </p:cNvCxnSpPr>
            <p:nvPr/>
          </p:nvCxnSpPr>
          <p:spPr>
            <a:xfrm>
              <a:off x="7591618" y="4164105"/>
              <a:ext cx="1643228" cy="1561126"/>
            </a:xfrm>
            <a:prstGeom prst="bentConnector3">
              <a:avLst>
                <a:gd name="adj1" fmla="val 50000"/>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546970" y="1138395"/>
              <a:ext cx="3256020" cy="400110"/>
            </a:xfrm>
            <a:prstGeom prst="rect">
              <a:avLst/>
            </a:prstGeom>
          </p:spPr>
          <p:txBody>
            <a:bodyPr wrap="none">
              <a:spAutoFit/>
            </a:bodyPr>
            <a:lstStyle/>
            <a:p>
              <a:r>
                <a:rPr lang="en-US" sz="2000" dirty="0">
                  <a:ea typeface="Amazon Ember Light" charset="0"/>
                  <a:cs typeface="Amazon Ember Light" charset="0"/>
                </a:rPr>
                <a:t>HTTP(S) Request/</a:t>
              </a:r>
              <a:r>
                <a:rPr lang="en-US" sz="2000" dirty="0">
                  <a:ea typeface="Amazon Ember Light" panose="020B0403020204020204" pitchFamily="34" charset="0"/>
                  <a:cs typeface="Amazon Ember Light" panose="020B0403020204020204" pitchFamily="34" charset="0"/>
                </a:rPr>
                <a:t>Respond</a:t>
              </a:r>
            </a:p>
          </p:txBody>
        </p:sp>
        <p:sp>
          <p:nvSpPr>
            <p:cNvPr id="4" name="Rectangle 3"/>
            <p:cNvSpPr/>
            <p:nvPr/>
          </p:nvSpPr>
          <p:spPr>
            <a:xfrm>
              <a:off x="6471478" y="1567286"/>
              <a:ext cx="2249296" cy="1200329"/>
            </a:xfrm>
            <a:prstGeom prst="rect">
              <a:avLst/>
            </a:prstGeom>
          </p:spPr>
          <p:txBody>
            <a:bodyPr wrap="square">
              <a:spAutoFit/>
            </a:bodyPr>
            <a:lstStyle/>
            <a:p>
              <a:pPr marL="342900" indent="-342900">
                <a:buFontTx/>
                <a:buChar char="-"/>
              </a:pPr>
              <a:r>
                <a:rPr lang="en-US" dirty="0">
                  <a:solidFill>
                    <a:srgbClr val="000000"/>
                  </a:solidFill>
                  <a:ea typeface="Amazon Ember Light" charset="0"/>
                  <a:cs typeface="Amazon Ember Light" charset="0"/>
                </a:rPr>
                <a:t>HTTP</a:t>
              </a:r>
            </a:p>
            <a:p>
              <a:pPr marL="342900" indent="-342900">
                <a:buFontTx/>
                <a:buChar char="-"/>
              </a:pPr>
              <a:r>
                <a:rPr lang="en-US" dirty="0">
                  <a:solidFill>
                    <a:srgbClr val="000000"/>
                  </a:solidFill>
                  <a:ea typeface="Amazon Ember Light" charset="0"/>
                  <a:cs typeface="Amazon Ember Light" charset="0"/>
                </a:rPr>
                <a:t>SigV4</a:t>
              </a:r>
            </a:p>
            <a:p>
              <a:pPr marL="342900" indent="-342900">
                <a:buFontTx/>
                <a:buChar char="-"/>
              </a:pPr>
              <a:r>
                <a:rPr lang="en-US" dirty="0">
                  <a:solidFill>
                    <a:srgbClr val="000000"/>
                  </a:solidFill>
                  <a:ea typeface="Amazon Ember Light" charset="0"/>
                  <a:cs typeface="Amazon Ember Light" charset="0"/>
                </a:rPr>
                <a:t>IAM access key</a:t>
              </a:r>
            </a:p>
            <a:p>
              <a:r>
                <a:rPr lang="en-US" dirty="0">
                  <a:solidFill>
                    <a:srgbClr val="000000"/>
                  </a:solidFill>
                  <a:ea typeface="Amazon Ember Light" charset="0"/>
                  <a:cs typeface="Amazon Ember Light" charset="0"/>
                </a:rPr>
                <a:t>      (ID, secret)</a:t>
              </a:r>
            </a:p>
          </p:txBody>
        </p:sp>
      </p:grpSp>
    </p:spTree>
    <p:custDataLst>
      <p:tags r:id="rId1"/>
    </p:custDataLst>
    <p:extLst>
      <p:ext uri="{BB962C8B-B14F-4D97-AF65-F5344CB8AC3E}">
        <p14:creationId xmlns:p14="http://schemas.microsoft.com/office/powerpoint/2010/main" val="248058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9</a:t>
            </a:fld>
            <a:endParaRPr lang="en-US" dirty="0"/>
          </a:p>
        </p:txBody>
      </p:sp>
      <p:sp>
        <p:nvSpPr>
          <p:cNvPr id="2" name="Title 1"/>
          <p:cNvSpPr>
            <a:spLocks noGrp="1"/>
          </p:cNvSpPr>
          <p:nvPr>
            <p:ph type="title"/>
          </p:nvPr>
        </p:nvSpPr>
        <p:spPr/>
        <p:txBody>
          <a:bodyPr/>
          <a:lstStyle/>
          <a:p>
            <a:r>
              <a:rPr lang="en-US" dirty="0"/>
              <a:t>Accessing AWS services (2 of 4)</a:t>
            </a:r>
          </a:p>
        </p:txBody>
      </p:sp>
      <p:grpSp>
        <p:nvGrpSpPr>
          <p:cNvPr id="7" name="SDKs" descr="Client applications can use SDK for an easier way to communicate with services. ">
            <a:extLst>
              <a:ext uri="{FF2B5EF4-FFF2-40B4-BE49-F238E27FC236}">
                <a16:creationId xmlns:a16="http://schemas.microsoft.com/office/drawing/2014/main" id="{A773ACE1-915D-48AA-B8E6-C37C37B438A9}"/>
              </a:ext>
            </a:extLst>
          </p:cNvPr>
          <p:cNvGrpSpPr/>
          <p:nvPr/>
        </p:nvGrpSpPr>
        <p:grpSpPr>
          <a:xfrm>
            <a:off x="-9842" y="1138395"/>
            <a:ext cx="12265647" cy="5210060"/>
            <a:chOff x="-9842" y="1138395"/>
            <a:chExt cx="12265647" cy="5210060"/>
          </a:xfrm>
        </p:grpSpPr>
        <p:grpSp>
          <p:nvGrpSpPr>
            <p:cNvPr id="6" name="Group 5"/>
            <p:cNvGrpSpPr/>
            <p:nvPr/>
          </p:nvGrpSpPr>
          <p:grpSpPr>
            <a:xfrm>
              <a:off x="5351338" y="3301140"/>
              <a:ext cx="2240280" cy="1725930"/>
              <a:chOff x="5351338" y="2921312"/>
              <a:chExt cx="2240280" cy="1725930"/>
            </a:xfrm>
          </p:grpSpPr>
          <p:sp>
            <p:nvSpPr>
              <p:cNvPr id="43" name="Rounded Rectangle 42"/>
              <p:cNvSpPr/>
              <p:nvPr/>
            </p:nvSpPr>
            <p:spPr>
              <a:xfrm>
                <a:off x="5351338" y="2921312"/>
                <a:ext cx="2240280" cy="1725930"/>
              </a:xfrm>
              <a:prstGeom prst="roundRect">
                <a:avLst>
                  <a:gd name="adj" fmla="val 0"/>
                </a:avLst>
              </a:prstGeom>
              <a:noFill/>
              <a:ln w="28575">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tx1"/>
                  </a:solidFill>
                </a:endParaRPr>
              </a:p>
            </p:txBody>
          </p:sp>
          <p:sp>
            <p:nvSpPr>
              <p:cNvPr id="9" name="Rectangle 8"/>
              <p:cNvSpPr/>
              <p:nvPr/>
            </p:nvSpPr>
            <p:spPr>
              <a:xfrm>
                <a:off x="5492108" y="3568833"/>
                <a:ext cx="2020105" cy="430887"/>
              </a:xfrm>
              <a:prstGeom prst="rect">
                <a:avLst/>
              </a:prstGeom>
            </p:spPr>
            <p:txBody>
              <a:bodyPr wrap="none">
                <a:spAutoFit/>
              </a:bodyPr>
              <a:lstStyle/>
              <a:p>
                <a:r>
                  <a:rPr lang="en-US" sz="2200" dirty="0">
                    <a:solidFill>
                      <a:srgbClr val="000000"/>
                    </a:solidFill>
                    <a:ea typeface="Amazon Ember Light" charset="0"/>
                    <a:cs typeface="Amazon Ember Light" charset="0"/>
                  </a:rPr>
                  <a:t>AWS REST API</a:t>
                </a:r>
              </a:p>
            </p:txBody>
          </p:sp>
        </p:grpSp>
        <p:sp>
          <p:nvSpPr>
            <p:cNvPr id="14" name="Rectangle 13"/>
            <p:cNvSpPr/>
            <p:nvPr/>
          </p:nvSpPr>
          <p:spPr>
            <a:xfrm>
              <a:off x="10230892" y="2387976"/>
              <a:ext cx="1846980" cy="400110"/>
            </a:xfrm>
            <a:prstGeom prst="rect">
              <a:avLst/>
            </a:prstGeom>
          </p:spPr>
          <p:txBody>
            <a:bodyPr wrap="none">
              <a:spAutoFit/>
            </a:bodyPr>
            <a:lstStyle/>
            <a:p>
              <a:r>
                <a:rPr lang="en-US" sz="2000" dirty="0">
                  <a:ea typeface="Amazon Ember Light" charset="0"/>
                  <a:cs typeface="Amazon Ember Light" charset="0"/>
                </a:rPr>
                <a:t>Run </a:t>
              </a:r>
              <a:r>
                <a:rPr lang="en-US" sz="2000" dirty="0">
                  <a:solidFill>
                    <a:srgbClr val="000000"/>
                  </a:solidFill>
                  <a:ea typeface="Amazon Ember Light" charset="0"/>
                  <a:cs typeface="Amazon Ember Light" charset="0"/>
                </a:rPr>
                <a:t>instances.</a:t>
              </a:r>
            </a:p>
          </p:txBody>
        </p:sp>
        <p:sp>
          <p:nvSpPr>
            <p:cNvPr id="15" name="Rectangle 14"/>
            <p:cNvSpPr/>
            <p:nvPr/>
          </p:nvSpPr>
          <p:spPr>
            <a:xfrm>
              <a:off x="10230892" y="3679144"/>
              <a:ext cx="2024913" cy="1015663"/>
            </a:xfrm>
            <a:prstGeom prst="rect">
              <a:avLst/>
            </a:prstGeom>
          </p:spPr>
          <p:txBody>
            <a:bodyPr wrap="none">
              <a:spAutoFit/>
            </a:bodyPr>
            <a:lstStyle/>
            <a:p>
              <a:r>
                <a:rPr lang="en-US" sz="2000" dirty="0">
                  <a:ea typeface="Amazon Ember Light" charset="0"/>
                  <a:cs typeface="Amazon Ember Light" charset="0"/>
                </a:rPr>
                <a:t>Upload files </a:t>
              </a:r>
            </a:p>
            <a:p>
              <a:r>
                <a:rPr lang="en-US" sz="2000" dirty="0">
                  <a:solidFill>
                    <a:srgbClr val="000000"/>
                  </a:solidFill>
                  <a:ea typeface="Amazon Ember Light" charset="0"/>
                  <a:cs typeface="Amazon Ember Light" charset="0"/>
                </a:rPr>
                <a:t>to</a:t>
              </a:r>
              <a:r>
                <a:rPr lang="en-US" sz="2000" dirty="0">
                  <a:ea typeface="Amazon Ember Light" charset="0"/>
                  <a:cs typeface="Amazon Ember Light" charset="0"/>
                </a:rPr>
                <a:t> Amazon S3/</a:t>
              </a:r>
            </a:p>
            <a:p>
              <a:r>
                <a:rPr lang="en-US" sz="2000" dirty="0">
                  <a:solidFill>
                    <a:srgbClr val="000000"/>
                  </a:solidFill>
                  <a:ea typeface="Amazon Ember Light" charset="0"/>
                  <a:cs typeface="Amazon Ember Light" charset="0"/>
                </a:rPr>
                <a:t>create</a:t>
              </a:r>
              <a:r>
                <a:rPr lang="en-US" sz="2000" dirty="0">
                  <a:ea typeface="Amazon Ember Light" charset="0"/>
                  <a:cs typeface="Amazon Ember Light" charset="0"/>
                </a:rPr>
                <a:t> a bucket.</a:t>
              </a:r>
            </a:p>
          </p:txBody>
        </p:sp>
        <p:sp>
          <p:nvSpPr>
            <p:cNvPr id="16" name="Rectangle 15"/>
            <p:cNvSpPr/>
            <p:nvPr/>
          </p:nvSpPr>
          <p:spPr>
            <a:xfrm>
              <a:off x="10230892" y="5217400"/>
              <a:ext cx="1457450" cy="1015663"/>
            </a:xfrm>
            <a:prstGeom prst="rect">
              <a:avLst/>
            </a:prstGeom>
          </p:spPr>
          <p:txBody>
            <a:bodyPr wrap="none">
              <a:spAutoFit/>
            </a:bodyPr>
            <a:lstStyle/>
            <a:p>
              <a:r>
                <a:rPr lang="en-US" sz="2000" dirty="0">
                  <a:ea typeface="Amazon Ember Light" charset="0"/>
                  <a:cs typeface="Amazon Ember Light" charset="0"/>
                </a:rPr>
                <a:t>Update an </a:t>
              </a:r>
              <a:br>
                <a:rPr lang="en-US" sz="2000" dirty="0">
                  <a:ea typeface="Amazon Ember Light" charset="0"/>
                  <a:cs typeface="Amazon Ember Light" charset="0"/>
                </a:rPr>
              </a:br>
              <a:r>
                <a:rPr lang="en-US" sz="2000" dirty="0">
                  <a:ea typeface="Amazon Ember Light" charset="0"/>
                  <a:cs typeface="Amazon Ember Light" charset="0"/>
                </a:rPr>
                <a:t>item in </a:t>
              </a:r>
              <a:r>
                <a:rPr lang="en-US" sz="2000" dirty="0">
                  <a:solidFill>
                    <a:srgbClr val="000000"/>
                  </a:solidFill>
                  <a:ea typeface="Amazon Ember Light" charset="0"/>
                  <a:cs typeface="Amazon Ember Light" charset="0"/>
                </a:rPr>
                <a:t>a</a:t>
              </a:r>
            </a:p>
            <a:p>
              <a:r>
                <a:rPr lang="en-US" sz="2000" dirty="0">
                  <a:solidFill>
                    <a:srgbClr val="000000"/>
                  </a:solidFill>
                  <a:ea typeface="Amazon Ember Light" charset="0"/>
                  <a:cs typeface="Amazon Ember Light" charset="0"/>
                </a:rPr>
                <a:t>database.</a:t>
              </a:r>
            </a:p>
          </p:txBody>
        </p:sp>
        <p:pic>
          <p:nvPicPr>
            <p:cNvPr id="28" name="Picture 4" descr="https://media.amazonwebservices.com/blog/aws_php_sdk_doc_brow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2846" y="5101140"/>
              <a:ext cx="1700607" cy="1247315"/>
            </a:xfrm>
            <a:prstGeom prst="rect">
              <a:avLst/>
            </a:prstGeom>
            <a:noFill/>
            <a:ln>
              <a:solidFill>
                <a:schemeClr val="tx1"/>
              </a:solidFill>
            </a:ln>
            <a:effectLst/>
            <a:extLst>
              <a:ext uri="{909E8E84-426E-40DD-AFC4-6F175D3DCCD1}">
                <a14:hiddenFill xmlns:a14="http://schemas.microsoft.com/office/drawing/2010/main">
                  <a:solidFill>
                    <a:srgbClr val="FFFFFF"/>
                  </a:solidFill>
                </a14:hiddenFill>
              </a:ext>
            </a:extLst>
          </p:spPr>
        </p:pic>
        <p:sp>
          <p:nvSpPr>
            <p:cNvPr id="35" name="Rectangle 34"/>
            <p:cNvSpPr/>
            <p:nvPr/>
          </p:nvSpPr>
          <p:spPr>
            <a:xfrm>
              <a:off x="1046118" y="5595894"/>
              <a:ext cx="776175" cy="400110"/>
            </a:xfrm>
            <a:prstGeom prst="rect">
              <a:avLst/>
            </a:prstGeom>
          </p:spPr>
          <p:txBody>
            <a:bodyPr wrap="none">
              <a:spAutoFit/>
            </a:bodyPr>
            <a:lstStyle/>
            <a:p>
              <a:r>
                <a:rPr lang="en-US" sz="2000" dirty="0">
                  <a:ea typeface="Amazon Ember Light" charset="0"/>
                  <a:cs typeface="Amazon Ember Light" charset="0"/>
                </a:rPr>
                <a:t>SDKs</a:t>
              </a:r>
            </a:p>
          </p:txBody>
        </p:sp>
        <p:sp>
          <p:nvSpPr>
            <p:cNvPr id="40" name="TextBox 39"/>
            <p:cNvSpPr txBox="1"/>
            <p:nvPr/>
          </p:nvSpPr>
          <p:spPr>
            <a:xfrm>
              <a:off x="-9842" y="1762309"/>
              <a:ext cx="1260601" cy="45504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Client Application</a:t>
              </a:r>
            </a:p>
            <a:p>
              <a:endParaRPr lang="en-US" sz="1400" dirty="0">
                <a:solidFill>
                  <a:srgbClr val="000000"/>
                </a:solidFill>
                <a:ea typeface="Amazon Ember Light" panose="020B0403020204020204" pitchFamily="34" charset="0"/>
                <a:cs typeface="Amazon Ember Light" panose="020B0403020204020204" pitchFamily="34" charset="0"/>
              </a:endParaRPr>
            </a:p>
          </p:txBody>
        </p:sp>
        <p:cxnSp>
          <p:nvCxnSpPr>
            <p:cNvPr id="51" name="Straight Arrow Connector 50"/>
            <p:cNvCxnSpPr/>
            <p:nvPr/>
          </p:nvCxnSpPr>
          <p:spPr>
            <a:xfrm>
              <a:off x="801133" y="1532216"/>
              <a:ext cx="5670345"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3" idx="0"/>
            </p:cNvCxnSpPr>
            <p:nvPr/>
          </p:nvCxnSpPr>
          <p:spPr>
            <a:xfrm>
              <a:off x="6471478" y="1532216"/>
              <a:ext cx="0" cy="1768924"/>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44" name="Graphic 39">
              <a:extLst>
                <a:ext uri="{FF2B5EF4-FFF2-40B4-BE49-F238E27FC236}">
                  <a16:creationId xmlns:a16="http://schemas.microsoft.com/office/drawing/2014/main" id="{6FA71975-EA2D-784E-8A28-738A17320E91}"/>
                </a:ext>
              </a:extLst>
            </p:cNvPr>
            <p:cNvPicPr>
              <a:picLocks noChangeAspect="1"/>
            </p:cNvPicPr>
            <p:nvPr/>
          </p:nvPicPr>
          <p:blipFill>
            <a:blip r:embed="rId5"/>
            <a:stretch>
              <a:fillRect/>
            </a:stretch>
          </p:blipFill>
          <p:spPr>
            <a:xfrm>
              <a:off x="391858" y="1272902"/>
              <a:ext cx="457200" cy="457200"/>
            </a:xfrm>
            <a:prstGeom prst="rect">
              <a:avLst/>
            </a:prstGeom>
          </p:spPr>
        </p:pic>
        <p:pic>
          <p:nvPicPr>
            <p:cNvPr id="45" name="Graphic 137" descr="Instances">
              <a:extLst>
                <a:ext uri="{FF2B5EF4-FFF2-40B4-BE49-F238E27FC236}">
                  <a16:creationId xmlns:a16="http://schemas.microsoft.com/office/drawing/2014/main" id="{5B22B109-5C82-FA40-91FB-DE791C44FEB8}"/>
                </a:ext>
              </a:extLst>
            </p:cNvPr>
            <p:cNvPicPr>
              <a:picLocks noChangeAspect="1"/>
            </p:cNvPicPr>
            <p:nvPr/>
          </p:nvPicPr>
          <p:blipFill>
            <a:blip r:embed="rId6"/>
            <a:stretch>
              <a:fillRect/>
            </a:stretch>
          </p:blipFill>
          <p:spPr>
            <a:xfrm>
              <a:off x="9234846" y="2130831"/>
              <a:ext cx="914400" cy="914400"/>
            </a:xfrm>
            <a:prstGeom prst="rect">
              <a:avLst/>
            </a:prstGeom>
          </p:spPr>
        </p:pic>
        <p:pic>
          <p:nvPicPr>
            <p:cNvPr id="46" name="Graphic 67" descr="S3 Bucket">
              <a:extLst>
                <a:ext uri="{FF2B5EF4-FFF2-40B4-BE49-F238E27FC236}">
                  <a16:creationId xmlns:a16="http://schemas.microsoft.com/office/drawing/2014/main" id="{D1B72367-A3A4-9A45-AFFE-4A9C19E7C494}"/>
                </a:ext>
              </a:extLst>
            </p:cNvPr>
            <p:cNvPicPr>
              <a:picLocks noChangeAspect="1"/>
            </p:cNvPicPr>
            <p:nvPr/>
          </p:nvPicPr>
          <p:blipFill>
            <a:blip r:embed="rId7"/>
            <a:stretch>
              <a:fillRect/>
            </a:stretch>
          </p:blipFill>
          <p:spPr>
            <a:xfrm>
              <a:off x="9234846" y="3729775"/>
              <a:ext cx="914400" cy="914400"/>
            </a:xfrm>
            <a:prstGeom prst="rect">
              <a:avLst/>
            </a:prstGeom>
          </p:spPr>
        </p:pic>
        <p:pic>
          <p:nvPicPr>
            <p:cNvPr id="47" name="Graphic 13" descr="Database">
              <a:extLst>
                <a:ext uri="{FF2B5EF4-FFF2-40B4-BE49-F238E27FC236}">
                  <a16:creationId xmlns:a16="http://schemas.microsoft.com/office/drawing/2014/main" id="{944DE95A-7C95-1E4F-98C7-C689278759EA}"/>
                </a:ext>
              </a:extLst>
            </p:cNvPr>
            <p:cNvPicPr>
              <a:picLocks noChangeAspect="1"/>
            </p:cNvPicPr>
            <p:nvPr/>
          </p:nvPicPr>
          <p:blipFill>
            <a:blip r:embed="rId8"/>
            <a:stretch>
              <a:fillRect/>
            </a:stretch>
          </p:blipFill>
          <p:spPr>
            <a:xfrm>
              <a:off x="9234846" y="5268031"/>
              <a:ext cx="914400" cy="914400"/>
            </a:xfrm>
            <a:prstGeom prst="rect">
              <a:avLst/>
            </a:prstGeom>
          </p:spPr>
        </p:pic>
        <p:cxnSp>
          <p:nvCxnSpPr>
            <p:cNvPr id="61" name="Straight Arrow Connector 60"/>
            <p:cNvCxnSpPr>
              <a:cxnSpLocks/>
              <a:stCxn id="43" idx="3"/>
            </p:cNvCxnSpPr>
            <p:nvPr/>
          </p:nvCxnSpPr>
          <p:spPr>
            <a:xfrm>
              <a:off x="7591618" y="4164105"/>
              <a:ext cx="1617536" cy="0"/>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3" idx="3"/>
            </p:cNvCxnSpPr>
            <p:nvPr/>
          </p:nvCxnSpPr>
          <p:spPr>
            <a:xfrm flipV="1">
              <a:off x="7591618" y="2788087"/>
              <a:ext cx="1438082" cy="1376018"/>
            </a:xfrm>
            <a:prstGeom prst="bentConnector3">
              <a:avLst>
                <a:gd name="adj1" fmla="val 57267"/>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3" idx="3"/>
              <a:endCxn id="47" idx="1"/>
            </p:cNvCxnSpPr>
            <p:nvPr/>
          </p:nvCxnSpPr>
          <p:spPr>
            <a:xfrm>
              <a:off x="7591618" y="4164105"/>
              <a:ext cx="1643228" cy="1561126"/>
            </a:xfrm>
            <a:prstGeom prst="bentConnector3">
              <a:avLst>
                <a:gd name="adj1" fmla="val 50000"/>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223120" y="1138395"/>
              <a:ext cx="3256020" cy="400110"/>
            </a:xfrm>
            <a:prstGeom prst="rect">
              <a:avLst/>
            </a:prstGeom>
          </p:spPr>
          <p:txBody>
            <a:bodyPr wrap="none">
              <a:spAutoFit/>
            </a:bodyPr>
            <a:lstStyle/>
            <a:p>
              <a:r>
                <a:rPr lang="en-US" sz="2000" dirty="0">
                  <a:ea typeface="Amazon Ember Light" charset="0"/>
                  <a:cs typeface="Amazon Ember Light" charset="0"/>
                </a:rPr>
                <a:t>HTTP(S) Request/</a:t>
              </a:r>
              <a:r>
                <a:rPr lang="en-US" sz="2000" dirty="0">
                  <a:ea typeface="Amazon Ember Light" panose="020B0403020204020204" pitchFamily="34" charset="0"/>
                  <a:cs typeface="Amazon Ember Light" panose="020B0403020204020204" pitchFamily="34" charset="0"/>
                </a:rPr>
                <a:t>Respond</a:t>
              </a:r>
            </a:p>
          </p:txBody>
        </p:sp>
        <p:cxnSp>
          <p:nvCxnSpPr>
            <p:cNvPr id="62" name="Elbow Connector 61"/>
            <p:cNvCxnSpPr>
              <a:cxnSpLocks/>
              <a:stCxn id="28" idx="3"/>
              <a:endCxn id="43" idx="1"/>
            </p:cNvCxnSpPr>
            <p:nvPr/>
          </p:nvCxnSpPr>
          <p:spPr>
            <a:xfrm flipV="1">
              <a:off x="4683453" y="4164105"/>
              <a:ext cx="667885" cy="1560693"/>
            </a:xfrm>
            <a:prstGeom prst="bentConnector3">
              <a:avLst>
                <a:gd name="adj1" fmla="val 50000"/>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4" name="Elbow Connector 63"/>
            <p:cNvCxnSpPr>
              <a:cxnSpLocks/>
              <a:stCxn id="40" idx="2"/>
              <a:endCxn id="35" idx="1"/>
            </p:cNvCxnSpPr>
            <p:nvPr/>
          </p:nvCxnSpPr>
          <p:spPr>
            <a:xfrm rot="16200000" flipH="1">
              <a:off x="-956012" y="3793819"/>
              <a:ext cx="3578600" cy="425659"/>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471478" y="1567286"/>
              <a:ext cx="2249296" cy="1200329"/>
            </a:xfrm>
            <a:prstGeom prst="rect">
              <a:avLst/>
            </a:prstGeom>
          </p:spPr>
          <p:txBody>
            <a:bodyPr wrap="square">
              <a:spAutoFit/>
            </a:bodyPr>
            <a:lstStyle/>
            <a:p>
              <a:pPr marL="342900" indent="-342900">
                <a:buFontTx/>
                <a:buChar char="-"/>
              </a:pPr>
              <a:r>
                <a:rPr lang="en-US" dirty="0">
                  <a:solidFill>
                    <a:srgbClr val="000000"/>
                  </a:solidFill>
                  <a:ea typeface="Amazon Ember Light" charset="0"/>
                  <a:cs typeface="Amazon Ember Light" charset="0"/>
                </a:rPr>
                <a:t>HTTP</a:t>
              </a:r>
            </a:p>
            <a:p>
              <a:pPr marL="342900" indent="-342900">
                <a:buFontTx/>
                <a:buChar char="-"/>
              </a:pPr>
              <a:r>
                <a:rPr lang="en-US" dirty="0">
                  <a:solidFill>
                    <a:srgbClr val="000000"/>
                  </a:solidFill>
                  <a:ea typeface="Amazon Ember Light" charset="0"/>
                  <a:cs typeface="Amazon Ember Light" charset="0"/>
                </a:rPr>
                <a:t>SigV4</a:t>
              </a:r>
            </a:p>
            <a:p>
              <a:pPr marL="342900" indent="-342900">
                <a:buFontTx/>
                <a:buChar char="-"/>
              </a:pPr>
              <a:r>
                <a:rPr lang="en-US" dirty="0">
                  <a:solidFill>
                    <a:srgbClr val="000000"/>
                  </a:solidFill>
                  <a:ea typeface="Amazon Ember Light" charset="0"/>
                  <a:cs typeface="Amazon Ember Light" charset="0"/>
                </a:rPr>
                <a:t>IAM access key</a:t>
              </a:r>
            </a:p>
            <a:p>
              <a:r>
                <a:rPr lang="en-US" dirty="0">
                  <a:solidFill>
                    <a:srgbClr val="000000"/>
                  </a:solidFill>
                  <a:ea typeface="Amazon Ember Light" charset="0"/>
                  <a:cs typeface="Amazon Ember Light" charset="0"/>
                </a:rPr>
                <a:t>      (ID, secret)</a:t>
              </a:r>
            </a:p>
          </p:txBody>
        </p:sp>
      </p:grpSp>
    </p:spTree>
    <p:custDataLst>
      <p:tags r:id="rId1"/>
    </p:custDataLst>
    <p:extLst>
      <p:ext uri="{BB962C8B-B14F-4D97-AF65-F5344CB8AC3E}">
        <p14:creationId xmlns:p14="http://schemas.microsoft.com/office/powerpoint/2010/main" val="10114872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4_TC-2022-OneBrand">
  <a:themeElements>
    <a:clrScheme name="AWS Light 09">
      <a:dk1>
        <a:sysClr val="windowText" lastClr="000000"/>
      </a:dk1>
      <a:lt1>
        <a:sysClr val="window" lastClr="FFFFFF"/>
      </a:lt1>
      <a:dk2>
        <a:srgbClr val="232F3E"/>
      </a:dk2>
      <a:lt2>
        <a:srgbClr val="F1F3F3"/>
      </a:lt2>
      <a:accent1>
        <a:srgbClr val="005276"/>
      </a:accent1>
      <a:accent2>
        <a:srgbClr val="FF9900"/>
      </a:accent2>
      <a:accent3>
        <a:srgbClr val="D4DADA"/>
      </a:accent3>
      <a:accent4>
        <a:srgbClr val="F1F3F3"/>
      </a:accent4>
      <a:accent5>
        <a:srgbClr val="36C2B4"/>
      </a:accent5>
      <a:accent6>
        <a:srgbClr val="9E1F63"/>
      </a:accent6>
      <a:hlink>
        <a:srgbClr val="9E1F63"/>
      </a:hlink>
      <a:folHlink>
        <a:srgbClr val="9E1F63"/>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BC45DC1F-5B79-46F6-A8BD-962AD48C18D4}"/>
    </a:ext>
  </a:extLst>
</a:theme>
</file>

<file path=ppt/theme/theme2.xml><?xml version="1.0" encoding="utf-8"?>
<a:theme xmlns:a="http://schemas.openxmlformats.org/drawingml/2006/main" name="5_TC-2022-OneBrand">
  <a:themeElements>
    <a:clrScheme name="AWS Dark 5">
      <a:dk1>
        <a:sysClr val="windowText" lastClr="000000"/>
      </a:dk1>
      <a:lt1>
        <a:sysClr val="window" lastClr="FFFFFF"/>
      </a:lt1>
      <a:dk2>
        <a:srgbClr val="232F3E"/>
      </a:dk2>
      <a:lt2>
        <a:srgbClr val="F1F3F3"/>
      </a:lt2>
      <a:accent1>
        <a:srgbClr val="36C2B4"/>
      </a:accent1>
      <a:accent2>
        <a:srgbClr val="005276"/>
      </a:accent2>
      <a:accent3>
        <a:srgbClr val="F1F3F3"/>
      </a:accent3>
      <a:accent4>
        <a:srgbClr val="FF9900"/>
      </a:accent4>
      <a:accent5>
        <a:srgbClr val="008296"/>
      </a:accent5>
      <a:accent6>
        <a:srgbClr val="ADE422"/>
      </a:accent6>
      <a:hlink>
        <a:srgbClr val="ADE422"/>
      </a:hlink>
      <a:folHlink>
        <a:srgbClr val="ADE422"/>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CF5D4A0C-DA44-4347-ADAC-DC581C90752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 OneBrand Template</Template>
  <TotalTime>303</TotalTime>
  <Words>7854</Words>
  <Application>Microsoft Office PowerPoint</Application>
  <PresentationFormat>Widescreen</PresentationFormat>
  <Paragraphs>791</Paragraphs>
  <Slides>45</Slides>
  <Notes>45</Notes>
  <HiddenSlides>6</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45</vt:i4>
      </vt:variant>
    </vt:vector>
  </HeadingPairs>
  <TitlesOfParts>
    <vt:vector size="63" baseType="lpstr">
      <vt:lpstr>Amazon Ember</vt:lpstr>
      <vt:lpstr>Amazon Ember Cd RC Light</vt:lpstr>
      <vt:lpstr>Amazon Ember Display</vt:lpstr>
      <vt:lpstr>Amazon Ember Display Light</vt:lpstr>
      <vt:lpstr>Amazon Ember Display Medium</vt:lpstr>
      <vt:lpstr>Amazon Ember Heavy</vt:lpstr>
      <vt:lpstr>Amazon Ember Light</vt:lpstr>
      <vt:lpstr>Amazon Ember Medium</vt:lpstr>
      <vt:lpstr>Amazon Ember Mono</vt:lpstr>
      <vt:lpstr>Arial</vt:lpstr>
      <vt:lpstr>Calibri</vt:lpstr>
      <vt:lpstr>Consolas</vt:lpstr>
      <vt:lpstr>Courier New</vt:lpstr>
      <vt:lpstr>Helvetica Neue</vt:lpstr>
      <vt:lpstr>Lucida Console</vt:lpstr>
      <vt:lpstr>Wingdings</vt:lpstr>
      <vt:lpstr>4_TC-2022-OneBrand</vt:lpstr>
      <vt:lpstr>5_TC-2022-OneBrand</vt:lpstr>
      <vt:lpstr>Developing on AWS</vt:lpstr>
      <vt:lpstr>Day 1: Agenda</vt:lpstr>
      <vt:lpstr>Objectives</vt:lpstr>
      <vt:lpstr>Accessing AWS services programmatically </vt:lpstr>
      <vt:lpstr>AWS REST API</vt:lpstr>
      <vt:lpstr>Example: HTTP request/response (S3 API)</vt:lpstr>
      <vt:lpstr>HTTP status codes</vt:lpstr>
      <vt:lpstr>Accessing AWS services (1 of 4)</vt:lpstr>
      <vt:lpstr>Accessing AWS services (2 of 4)</vt:lpstr>
      <vt:lpstr>Accessing AWS services (3 of 4)</vt:lpstr>
      <vt:lpstr>Accessing AWS services (4 of 4)</vt:lpstr>
      <vt:lpstr>What you can do using SDKs and service APIs</vt:lpstr>
      <vt:lpstr>Developer tools: AWS SDKs</vt:lpstr>
      <vt:lpstr>Why use AWS SDKs?</vt:lpstr>
      <vt:lpstr>Determining which SDK API to use</vt:lpstr>
      <vt:lpstr>Example: Connecting to a service using API</vt:lpstr>
      <vt:lpstr>Locking the API version</vt:lpstr>
      <vt:lpstr>AWS Command Line Interface (AWS CLI)</vt:lpstr>
      <vt:lpstr>AWS CLI</vt:lpstr>
      <vt:lpstr>Example: AWS CLI</vt:lpstr>
      <vt:lpstr>Developer tools: AWS CLI</vt:lpstr>
      <vt:lpstr>AWS SDK and  programming patterns</vt:lpstr>
      <vt:lpstr>Service operations</vt:lpstr>
      <vt:lpstr>Asynchronous operations</vt:lpstr>
      <vt:lpstr>Example: Check table status (.NET)   </vt:lpstr>
      <vt:lpstr>Example: Waiter (Python)</vt:lpstr>
      <vt:lpstr>Example: Polling with waiters (Java) </vt:lpstr>
      <vt:lpstr>Exceptions and errors happen</vt:lpstr>
      <vt:lpstr>Gain insight into your application</vt:lpstr>
      <vt:lpstr>Integrated development environments (IDE)</vt:lpstr>
      <vt:lpstr>AWS IDE Toolkits</vt:lpstr>
      <vt:lpstr>AWS Cloud9</vt:lpstr>
      <vt:lpstr>Demo</vt:lpstr>
      <vt:lpstr>Product demonstration: AWS Cloud9 and AWS CLI</vt:lpstr>
      <vt:lpstr>Check your knowledge</vt:lpstr>
      <vt:lpstr>Knowledge check</vt:lpstr>
      <vt:lpstr>Wrap-up</vt:lpstr>
      <vt:lpstr>Starting with AWS SDKs</vt:lpstr>
      <vt:lpstr>Module summary</vt:lpstr>
      <vt:lpstr>Thank you</vt:lpstr>
      <vt:lpstr>Backup</vt:lpstr>
      <vt:lpstr>Accessing AWS services</vt:lpstr>
      <vt:lpstr>Example: AWS CLI</vt:lpstr>
      <vt:lpstr>Example: Check table status (.NET)   </vt:lpstr>
      <vt:lpstr>Example: Check table status (.NET)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course title here</dc:title>
  <dc:creator>Papadakis Kantos, Yianna</dc:creator>
  <cp:lastModifiedBy>Papadakis Kantos, Yianna</cp:lastModifiedBy>
  <cp:revision>40</cp:revision>
  <dcterms:created xsi:type="dcterms:W3CDTF">2022-05-23T15:50:25Z</dcterms:created>
  <dcterms:modified xsi:type="dcterms:W3CDTF">2022-08-29T17:30:13Z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F165A876-8CAE-4A38-BCA6-3F02F794F0E7</vt:lpwstr>
  </property>
  <property fmtid="{D5CDD505-2E9C-101B-9397-08002B2CF9AE}" pid="3" name="ArticulatePath">
    <vt:lpwstr>Presentation1</vt:lpwstr>
  </property>
</Properties>
</file>