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heme/theme3.xml" ContentType="application/vnd.openxmlformats-officedocument.theme+xml"/>
  <Override PartName="/ppt/tags/tag90.xml" ContentType="application/vnd.openxmlformats-officedocument.presentationml.tags+xml"/>
  <Override PartName="/ppt/notesSlides/notesSlide1.xml" ContentType="application/vnd.openxmlformats-officedocument.presentationml.notesSlide+xml"/>
  <Override PartName="/ppt/tags/tag91.xml" ContentType="application/vnd.openxmlformats-officedocument.presentationml.tags+xml"/>
  <Override PartName="/ppt/notesSlides/notesSlide2.xml" ContentType="application/vnd.openxmlformats-officedocument.presentationml.notesSlide+xml"/>
  <Override PartName="/ppt/tags/tag92.xml" ContentType="application/vnd.openxmlformats-officedocument.presentationml.tags+xml"/>
  <Override PartName="/ppt/notesSlides/notesSlide3.xml" ContentType="application/vnd.openxmlformats-officedocument.presentationml.notesSlide+xml"/>
  <Override PartName="/ppt/tags/tag93.xml" ContentType="application/vnd.openxmlformats-officedocument.presentationml.tags+xml"/>
  <Override PartName="/ppt/notesSlides/notesSlide4.xml" ContentType="application/vnd.openxmlformats-officedocument.presentationml.notesSlide+xml"/>
  <Override PartName="/ppt/tags/tag94.xml" ContentType="application/vnd.openxmlformats-officedocument.presentationml.tags+xml"/>
  <Override PartName="/ppt/notesSlides/notesSlide5.xml" ContentType="application/vnd.openxmlformats-officedocument.presentationml.notesSlide+xml"/>
  <Override PartName="/ppt/tags/tag95.xml" ContentType="application/vnd.openxmlformats-officedocument.presentationml.tags+xml"/>
  <Override PartName="/ppt/notesSlides/notesSlide6.xml" ContentType="application/vnd.openxmlformats-officedocument.presentationml.notesSlide+xml"/>
  <Override PartName="/ppt/tags/tag96.xml" ContentType="application/vnd.openxmlformats-officedocument.presentationml.tags+xml"/>
  <Override PartName="/ppt/notesSlides/notesSlide7.xml" ContentType="application/vnd.openxmlformats-officedocument.presentationml.notesSlide+xml"/>
  <Override PartName="/ppt/tags/tag97.xml" ContentType="application/vnd.openxmlformats-officedocument.presentationml.tags+xml"/>
  <Override PartName="/ppt/notesSlides/notesSlide8.xml" ContentType="application/vnd.openxmlformats-officedocument.presentationml.notesSlide+xml"/>
  <Override PartName="/ppt/tags/tag98.xml" ContentType="application/vnd.openxmlformats-officedocument.presentationml.tags+xml"/>
  <Override PartName="/ppt/notesSlides/notesSlide9.xml" ContentType="application/vnd.openxmlformats-officedocument.presentationml.notesSlide+xml"/>
  <Override PartName="/ppt/tags/tag99.xml" ContentType="application/vnd.openxmlformats-officedocument.presentationml.tags+xml"/>
  <Override PartName="/ppt/notesSlides/notesSlide10.xml" ContentType="application/vnd.openxmlformats-officedocument.presentationml.notesSlide+xml"/>
  <Override PartName="/ppt/tags/tag100.xml" ContentType="application/vnd.openxmlformats-officedocument.presentationml.tags+xml"/>
  <Override PartName="/ppt/notesSlides/notesSlide11.xml" ContentType="application/vnd.openxmlformats-officedocument.presentationml.notesSlide+xml"/>
  <Override PartName="/ppt/tags/tag101.xml" ContentType="application/vnd.openxmlformats-officedocument.presentationml.tags+xml"/>
  <Override PartName="/ppt/notesSlides/notesSlide12.xml" ContentType="application/vnd.openxmlformats-officedocument.presentationml.notesSlide+xml"/>
  <Override PartName="/ppt/tags/tag102.xml" ContentType="application/vnd.openxmlformats-officedocument.presentationml.tags+xml"/>
  <Override PartName="/ppt/notesSlides/notesSlide13.xml" ContentType="application/vnd.openxmlformats-officedocument.presentationml.notesSlide+xml"/>
  <Override PartName="/ppt/tags/tag103.xml" ContentType="application/vnd.openxmlformats-officedocument.presentationml.tags+xml"/>
  <Override PartName="/ppt/notesSlides/notesSlide14.xml" ContentType="application/vnd.openxmlformats-officedocument.presentationml.notesSlide+xml"/>
  <Override PartName="/ppt/tags/tag104.xml" ContentType="application/vnd.openxmlformats-officedocument.presentationml.tags+xml"/>
  <Override PartName="/ppt/notesSlides/notesSlide15.xml" ContentType="application/vnd.openxmlformats-officedocument.presentationml.notesSlide+xml"/>
  <Override PartName="/ppt/tags/tag105.xml" ContentType="application/vnd.openxmlformats-officedocument.presentationml.tags+xml"/>
  <Override PartName="/ppt/notesSlides/notesSlide16.xml" ContentType="application/vnd.openxmlformats-officedocument.presentationml.notesSlide+xml"/>
  <Override PartName="/ppt/tags/tag106.xml" ContentType="application/vnd.openxmlformats-officedocument.presentationml.tags+xml"/>
  <Override PartName="/ppt/notesSlides/notesSlide17.xml" ContentType="application/vnd.openxmlformats-officedocument.presentationml.notesSlide+xml"/>
  <Override PartName="/ppt/tags/tag107.xml" ContentType="application/vnd.openxmlformats-officedocument.presentationml.tags+xml"/>
  <Override PartName="/ppt/notesSlides/notesSlide18.xml" ContentType="application/vnd.openxmlformats-officedocument.presentationml.notesSlide+xml"/>
  <Override PartName="/ppt/tags/tag108.xml" ContentType="application/vnd.openxmlformats-officedocument.presentationml.tags+xml"/>
  <Override PartName="/ppt/notesSlides/notesSlide19.xml" ContentType="application/vnd.openxmlformats-officedocument.presentationml.notesSlide+xml"/>
  <Override PartName="/ppt/tags/tag109.xml" ContentType="application/vnd.openxmlformats-officedocument.presentationml.tags+xml"/>
  <Override PartName="/ppt/notesSlides/notesSlide20.xml" ContentType="application/vnd.openxmlformats-officedocument.presentationml.notesSlide+xml"/>
  <Override PartName="/ppt/tags/tag110.xml" ContentType="application/vnd.openxmlformats-officedocument.presentationml.tags+xml"/>
  <Override PartName="/ppt/notesSlides/notesSlide21.xml" ContentType="application/vnd.openxmlformats-officedocument.presentationml.notesSlide+xml"/>
  <Override PartName="/ppt/tags/tag111.xml" ContentType="application/vnd.openxmlformats-officedocument.presentationml.tags+xml"/>
  <Override PartName="/ppt/notesSlides/notesSlide22.xml" ContentType="application/vnd.openxmlformats-officedocument.presentationml.notesSlide+xml"/>
  <Override PartName="/ppt/tags/tag112.xml" ContentType="application/vnd.openxmlformats-officedocument.presentationml.tags+xml"/>
  <Override PartName="/ppt/notesSlides/notesSlide23.xml" ContentType="application/vnd.openxmlformats-officedocument.presentationml.notesSlide+xml"/>
  <Override PartName="/ppt/tags/tag113.xml" ContentType="application/vnd.openxmlformats-officedocument.presentationml.tags+xml"/>
  <Override PartName="/ppt/notesSlides/notesSlide24.xml" ContentType="application/vnd.openxmlformats-officedocument.presentationml.notesSlide+xml"/>
  <Override PartName="/ppt/tags/tag114.xml" ContentType="application/vnd.openxmlformats-officedocument.presentationml.tags+xml"/>
  <Override PartName="/ppt/notesSlides/notesSlide25.xml" ContentType="application/vnd.openxmlformats-officedocument.presentationml.notesSlide+xml"/>
  <Override PartName="/ppt/tags/tag115.xml" ContentType="application/vnd.openxmlformats-officedocument.presentationml.tags+xml"/>
  <Override PartName="/ppt/notesSlides/notesSlide26.xml" ContentType="application/vnd.openxmlformats-officedocument.presentationml.notesSlide+xml"/>
  <Override PartName="/ppt/tags/tag116.xml" ContentType="application/vnd.openxmlformats-officedocument.presentationml.tags+xml"/>
  <Override PartName="/ppt/notesSlides/notesSlide27.xml" ContentType="application/vnd.openxmlformats-officedocument.presentationml.notesSlide+xml"/>
  <Override PartName="/ppt/tags/tag117.xml" ContentType="application/vnd.openxmlformats-officedocument.presentationml.tags+xml"/>
  <Override PartName="/ppt/notesSlides/notesSlide28.xml" ContentType="application/vnd.openxmlformats-officedocument.presentationml.notesSlide+xml"/>
  <Override PartName="/ppt/tags/tag118.xml" ContentType="application/vnd.openxmlformats-officedocument.presentationml.tags+xml"/>
  <Override PartName="/ppt/notesSlides/notesSlide29.xml" ContentType="application/vnd.openxmlformats-officedocument.presentationml.notesSlide+xml"/>
  <Override PartName="/ppt/tags/tag119.xml" ContentType="application/vnd.openxmlformats-officedocument.presentationml.tags+xml"/>
  <Override PartName="/ppt/notesSlides/notesSlide30.xml" ContentType="application/vnd.openxmlformats-officedocument.presentationml.notesSlide+xml"/>
  <Override PartName="/ppt/tags/tag120.xml" ContentType="application/vnd.openxmlformats-officedocument.presentationml.tags+xml"/>
  <Override PartName="/ppt/notesSlides/notesSlide31.xml" ContentType="application/vnd.openxmlformats-officedocument.presentationml.notesSlide+xml"/>
  <Override PartName="/ppt/tags/tag121.xml" ContentType="application/vnd.openxmlformats-officedocument.presentationml.tags+xml"/>
  <Override PartName="/ppt/notesSlides/notesSlide32.xml" ContentType="application/vnd.openxmlformats-officedocument.presentationml.notesSlide+xml"/>
  <Override PartName="/ppt/tags/tag122.xml" ContentType="application/vnd.openxmlformats-officedocument.presentationml.tags+xml"/>
  <Override PartName="/ppt/notesSlides/notesSlide33.xml" ContentType="application/vnd.openxmlformats-officedocument.presentationml.notesSlide+xml"/>
  <Override PartName="/ppt/tags/tag123.xml" ContentType="application/vnd.openxmlformats-officedocument.presentationml.tags+xml"/>
  <Override PartName="/ppt/notesSlides/notesSlide34.xml" ContentType="application/vnd.openxmlformats-officedocument.presentationml.notesSlide+xml"/>
  <Override PartName="/ppt/tags/tag124.xml" ContentType="application/vnd.openxmlformats-officedocument.presentationml.tags+xml"/>
  <Override PartName="/ppt/notesSlides/notesSlide35.xml" ContentType="application/vnd.openxmlformats-officedocument.presentationml.notesSlide+xml"/>
  <Override PartName="/ppt/tags/tag125.xml" ContentType="application/vnd.openxmlformats-officedocument.presentationml.tags+xml"/>
  <Override PartName="/ppt/notesSlides/notesSlide36.xml" ContentType="application/vnd.openxmlformats-officedocument.presentationml.notesSlide+xml"/>
  <Override PartName="/ppt/tags/tag126.xml" ContentType="application/vnd.openxmlformats-officedocument.presentationml.tags+xml"/>
  <Override PartName="/ppt/notesSlides/notesSlide37.xml" ContentType="application/vnd.openxmlformats-officedocument.presentationml.notesSlide+xml"/>
  <Override PartName="/ppt/tags/tag127.xml" ContentType="application/vnd.openxmlformats-officedocument.presentationml.tags+xml"/>
  <Override PartName="/ppt/notesSlides/notesSlide38.xml" ContentType="application/vnd.openxmlformats-officedocument.presentationml.notesSlide+xml"/>
  <Override PartName="/ppt/tags/tag12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29.xml" ContentType="application/vnd.openxmlformats-officedocument.presentationml.tags+xml"/>
  <Override PartName="/ppt/notesSlides/notesSlide41.xml" ContentType="application/vnd.openxmlformats-officedocument.presentationml.notesSlide+xml"/>
  <Override PartName="/ppt/tags/tag130.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8" r:id="rId1"/>
    <p:sldMasterId id="2147484043" r:id="rId2"/>
  </p:sldMasterIdLst>
  <p:notesMasterIdLst>
    <p:notesMasterId r:id="rId45"/>
  </p:notesMasterIdLst>
  <p:sldIdLst>
    <p:sldId id="256" r:id="rId3"/>
    <p:sldId id="311" r:id="rId4"/>
    <p:sldId id="307" r:id="rId5"/>
    <p:sldId id="281" r:id="rId6"/>
    <p:sldId id="300" r:id="rId7"/>
    <p:sldId id="273" r:id="rId8"/>
    <p:sldId id="288" r:id="rId9"/>
    <p:sldId id="280" r:id="rId10"/>
    <p:sldId id="319" r:id="rId11"/>
    <p:sldId id="301" r:id="rId12"/>
    <p:sldId id="282" r:id="rId13"/>
    <p:sldId id="316" r:id="rId14"/>
    <p:sldId id="306" r:id="rId15"/>
    <p:sldId id="276" r:id="rId16"/>
    <p:sldId id="317" r:id="rId17"/>
    <p:sldId id="318" r:id="rId18"/>
    <p:sldId id="304" r:id="rId19"/>
    <p:sldId id="286" r:id="rId20"/>
    <p:sldId id="287" r:id="rId21"/>
    <p:sldId id="315" r:id="rId22"/>
    <p:sldId id="284" r:id="rId23"/>
    <p:sldId id="263" r:id="rId24"/>
    <p:sldId id="292" r:id="rId25"/>
    <p:sldId id="293" r:id="rId26"/>
    <p:sldId id="285" r:id="rId27"/>
    <p:sldId id="289" r:id="rId28"/>
    <p:sldId id="298" r:id="rId29"/>
    <p:sldId id="290" r:id="rId30"/>
    <p:sldId id="303" r:id="rId31"/>
    <p:sldId id="294" r:id="rId32"/>
    <p:sldId id="291" r:id="rId33"/>
    <p:sldId id="297" r:id="rId34"/>
    <p:sldId id="264" r:id="rId35"/>
    <p:sldId id="312" r:id="rId36"/>
    <p:sldId id="269" r:id="rId37"/>
    <p:sldId id="309" r:id="rId38"/>
    <p:sldId id="308" r:id="rId39"/>
    <p:sldId id="302" r:id="rId40"/>
    <p:sldId id="310" r:id="rId41"/>
    <p:sldId id="314" r:id="rId42"/>
    <p:sldId id="313" r:id="rId43"/>
    <p:sldId id="295" r:id="rId44"/>
  </p:sldIdLst>
  <p:sldSz cx="12192000" cy="6858000"/>
  <p:notesSz cx="7772400" cy="10058400"/>
  <p:defaultTextStyle>
    <a:defPPr>
      <a:defRPr lang="en-US"/>
    </a:defPPr>
    <a:lvl1pPr marL="0" algn="l" defTabSz="228600" rtl="0" eaLnBrk="1" latinLnBrk="0" hangingPunct="1">
      <a:defRPr sz="1800" kern="1200">
        <a:solidFill>
          <a:schemeClr val="tx1"/>
        </a:solidFill>
        <a:latin typeface="+mn-lt"/>
        <a:ea typeface="+mn-ea"/>
        <a:cs typeface="+mn-cs"/>
      </a:defRPr>
    </a:lvl1pPr>
    <a:lvl2pPr marL="228600" algn="l" defTabSz="228600" rtl="0" eaLnBrk="1" latinLnBrk="0" hangingPunct="1">
      <a:defRPr sz="1800" kern="1200">
        <a:solidFill>
          <a:schemeClr val="tx1"/>
        </a:solidFill>
        <a:latin typeface="+mn-lt"/>
        <a:ea typeface="+mn-ea"/>
        <a:cs typeface="+mn-cs"/>
      </a:defRPr>
    </a:lvl2pPr>
    <a:lvl3pPr marL="457200" algn="l" defTabSz="228600" rtl="0" eaLnBrk="1" latinLnBrk="0" hangingPunct="1">
      <a:defRPr sz="1800" kern="1200">
        <a:solidFill>
          <a:schemeClr val="tx1"/>
        </a:solidFill>
        <a:latin typeface="+mn-lt"/>
        <a:ea typeface="+mn-ea"/>
        <a:cs typeface="+mn-cs"/>
      </a:defRPr>
    </a:lvl3pPr>
    <a:lvl4pPr marL="685800" algn="l" defTabSz="228600" rtl="0" eaLnBrk="1" latinLnBrk="0" hangingPunct="1">
      <a:defRPr sz="1800" kern="1200">
        <a:solidFill>
          <a:schemeClr val="tx1"/>
        </a:solidFill>
        <a:latin typeface="+mn-lt"/>
        <a:ea typeface="+mn-ea"/>
        <a:cs typeface="+mn-cs"/>
      </a:defRPr>
    </a:lvl4pPr>
    <a:lvl5pPr marL="914400" algn="l" defTabSz="228600" rtl="0" eaLnBrk="1" latinLnBrk="0" hangingPunct="1">
      <a:defRPr sz="1800" kern="1200">
        <a:solidFill>
          <a:schemeClr val="tx1"/>
        </a:solidFill>
        <a:latin typeface="+mn-lt"/>
        <a:ea typeface="+mn-ea"/>
        <a:cs typeface="+mn-cs"/>
      </a:defRPr>
    </a:lvl5pPr>
    <a:lvl6pPr marL="1143000" algn="l" defTabSz="228600" rtl="0" eaLnBrk="1" latinLnBrk="0" hangingPunct="1">
      <a:defRPr sz="1800" kern="1200">
        <a:solidFill>
          <a:schemeClr val="tx1"/>
        </a:solidFill>
        <a:latin typeface="+mn-lt"/>
        <a:ea typeface="+mn-ea"/>
        <a:cs typeface="+mn-cs"/>
      </a:defRPr>
    </a:lvl6pPr>
    <a:lvl7pPr marL="1371600" algn="l" defTabSz="228600" rtl="0" eaLnBrk="1" latinLnBrk="0" hangingPunct="1">
      <a:defRPr sz="1800" kern="1200">
        <a:solidFill>
          <a:schemeClr val="tx1"/>
        </a:solidFill>
        <a:latin typeface="+mn-lt"/>
        <a:ea typeface="+mn-ea"/>
        <a:cs typeface="+mn-cs"/>
      </a:defRPr>
    </a:lvl7pPr>
    <a:lvl8pPr marL="1600200" algn="l" defTabSz="228600" rtl="0" eaLnBrk="1" latinLnBrk="0" hangingPunct="1">
      <a:defRPr sz="1800" kern="1200">
        <a:solidFill>
          <a:schemeClr val="tx1"/>
        </a:solidFill>
        <a:latin typeface="+mn-lt"/>
        <a:ea typeface="+mn-ea"/>
        <a:cs typeface="+mn-cs"/>
      </a:defRPr>
    </a:lvl8pPr>
    <a:lvl9pPr marL="1828800" algn="l" defTabSz="2286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77228" autoAdjust="0"/>
  </p:normalViewPr>
  <p:slideViewPr>
    <p:cSldViewPr snapToGrid="0">
      <p:cViewPr varScale="1">
        <p:scale>
          <a:sx n="85" d="100"/>
          <a:sy n="85" d="100"/>
        </p:scale>
        <p:origin x="642" y="84"/>
      </p:cViewPr>
      <p:guideLst/>
    </p:cSldViewPr>
  </p:slideViewPr>
  <p:notesTextViewPr>
    <p:cViewPr>
      <p:scale>
        <a:sx n="1" d="1"/>
        <a:sy n="1" d="1"/>
      </p:scale>
      <p:origin x="0" y="0"/>
    </p:cViewPr>
  </p:notesTextViewPr>
  <p:notesViewPr>
    <p:cSldViewPr snapToGrid="0">
      <p:cViewPr varScale="1">
        <p:scale>
          <a:sx n="77" d="100"/>
          <a:sy n="77" d="100"/>
        </p:scale>
        <p:origin x="285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587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aws.amazon.com/IAM/latest/UserGuide/getting-started_create-admin-group.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aws.amazon.com/IAM/latest/UserGuide/access_policies_identity-vs-resource.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aws.amazon.com/IAM/latest/UserGuide/access_policies_job-function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aws.amazon.com/IAM/latest/UserGuide/id_roles.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ocs.aws.amazon.com/IAM/latest/UserGuide/id_roles_create_for-service.html" TargetMode="External"/><Relationship Id="rId4" Type="http://schemas.openxmlformats.org/officeDocument/2006/relationships/hyperlink" Target="https://docs.aws.amazon.com/IAM/latest/UserGuide/id_roles_terms-and-concepts.html#iam-term-service-role"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aws.amazon.com/IAM/latest/UserGuide/id_roles_common-scenarios_aws-account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aws.amazon.com/IAM/latest/UserGuide/id_roles.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docs.aws.amazon.com/IAM/latest/UserGuide/id_roles_create_for-service.html" TargetMode="External"/><Relationship Id="rId4" Type="http://schemas.openxmlformats.org/officeDocument/2006/relationships/hyperlink" Target="https://docs.aws.amazon.com/IAM/latest/UserGuide/id_roles_terms-and-concepts.html#iam-term-service-role"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docs.aws.amazon.com/IAM/latest/UserGuide/AccessPolicyLanguage_EvaluationLogic.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aws.amazon.com/cli/latest/userguide/cli-configure-profiles.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console.aws.amazon.com/iam/home#/policies/arn:aws:iam::aws:policy/AdministratorAccess" TargetMode="External"/><Relationship Id="rId4" Type="http://schemas.openxmlformats.org/officeDocument/2006/relationships/hyperlink" Target="https://console.aws.amazon.com/iam/home#/policies/arn:aws:iam::aws:policy/PowerUserAcces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aws.amazon.com/cli/latest/userguide/cli-configure-quickstart.html#cli-configure-quickstart-format"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aws.amazon.com/cli/latest/userguide/cli-configure-profiles.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aws.amazon.com/toolkit-for-jetbrains/latest/userguide/setup-credentials.html"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docs.aws.amazon.com/toolkit-for-vscode/latest/userguide/setup-credentials.html" TargetMode="External"/><Relationship Id="rId5" Type="http://schemas.openxmlformats.org/officeDocument/2006/relationships/hyperlink" Target="https://docs.aws.amazon.com/toolkit-for-visual-studio/latest/user-guide/keys-profiles-credentials.html" TargetMode="External"/><Relationship Id="rId4" Type="http://schemas.openxmlformats.org/officeDocument/2006/relationships/hyperlink" Target="https://docs.aws.amazon.com/toolkit-for-eclipse/v1/user-guide/setup-credentials.html" TargetMode="Externa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aws.amazon.com/sdkref/latest/guide/settings-global.html"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docs.aws.amazon.com/sdkref/latest/guide/environment-variables.html"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aws.amazon.com/sdk-for-java/v1/developer-guide/credentials.html"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boto3.amazonaws.com/v1/documentation/api/latest/guide/credentials.html" TargetMode="External"/><Relationship Id="rId4" Type="http://schemas.openxmlformats.org/officeDocument/2006/relationships/hyperlink" Target="https://docs.aws.amazon.com/sdk-for-net/v3/developer-guide/net-dg-config-creds.html"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aws.amazon.com/general/latest/gr/signature-version-4.html"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docs.aws.amazon.com/general/latest/gr/signing_aws_api_requests.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aws.amazon.com/IAM/latest/UserGuide/id_credentials_temp.html"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docs.aws.amazon.com/IAM/latest/UserGuide/id_credentials_temp_use-resources.html#using-temp-creds-sdk" TargetMode="External"/><Relationship Id="rId4" Type="http://schemas.openxmlformats.org/officeDocument/2006/relationships/hyperlink" Target="https://docs.aws.amazon.com/STS/latest/APIReference/API_Operations.html"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aws.amazon.com/cloud9/latest/user-guide/credentials.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5" Type="http://schemas.openxmlformats.org/officeDocument/2006/relationships/hyperlink" Target="https://docs.aws.amazon.com/cloud9/latest/user-guide/credentials.html#credentials-permanent-create" TargetMode="External"/><Relationship Id="rId4" Type="http://schemas.openxmlformats.org/officeDocument/2006/relationships/hyperlink" Target="https://docs.aws.amazon.com/cloud9/latest/user-guide/credentials.html#credentials-temporary"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aws.amazon.com/sdk-for-java/v1/developer-guide/java-dg-jvm-ttl.html"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s://docs.aws.amazon.com/general/latest/gr/api-retries.html" TargetMode="External"/><Relationship Id="rId4" Type="http://schemas.openxmlformats.org/officeDocument/2006/relationships/hyperlink" Target="https://docs.aws.amazon.com/cli/latest/userguide/cli-configure-envvars.html"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aws.amazon.com/IAM/latest/UserGuide/id.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aws.amazon.com/IAM/latest/UserGuide/getting-started_create-admin-group.html"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aws.amazon.com/IAM/latest/UserGuide/access_policies_identity-vs-resourc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31F9368F-77A3-4377-8D32-64C20EF9B3FD}"/>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FA53E78-9EEE-44FC-B5FD-FBF673A871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9997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457200">
              <a:defRPr/>
            </a:pPr>
            <a:r>
              <a:rPr lang="en-US" baseline="0"/>
              <a:t>Resource-based </a:t>
            </a:r>
            <a:r>
              <a:rPr lang="en-US" baseline="0" dirty="0"/>
              <a:t>policies </a:t>
            </a:r>
            <a:r>
              <a:rPr lang="en-US" dirty="0"/>
              <a:t>attach to an AWS resource, such as an Amazon S3 bucket. These policies grant the specified principal permission to perform specific actions on that resource and defines under what conditions this applies.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example resource-based</a:t>
            </a:r>
            <a:r>
              <a:rPr lang="en-US" baseline="0" dirty="0"/>
              <a:t> policy denies permission for </a:t>
            </a:r>
            <a:r>
              <a:rPr lang="en-US" dirty="0"/>
              <a:t>any user for any Amazon S3 operations on objects in the specified S3 bucket. Permissions are denied unless the request originates from the range of IP addresses. </a:t>
            </a:r>
          </a:p>
          <a:p>
            <a:pPr lvl="0" defTabSz="457200">
              <a:defRPr/>
            </a:pPr>
            <a:br>
              <a:rPr lang="en-US" dirty="0"/>
            </a:br>
            <a:r>
              <a:rPr lang="en-US" dirty="0">
                <a:solidFill>
                  <a:prstClr val="black"/>
                </a:solidFill>
              </a:rPr>
              <a:t>For more information, see the following in the </a:t>
            </a:r>
            <a:r>
              <a:rPr lang="en-US" i="1" dirty="0">
                <a:solidFill>
                  <a:prstClr val="black"/>
                </a:solidFill>
              </a:rPr>
              <a:t>AWS Identity and Access Management User Guide</a:t>
            </a:r>
            <a:r>
              <a:rPr lang="en-US" dirty="0">
                <a:solidFill>
                  <a:prstClr val="black"/>
                </a:solidFill>
              </a:rPr>
              <a:t>:</a:t>
            </a:r>
          </a:p>
          <a:p>
            <a:pPr marL="171450" lvl="0" indent="-171450" defTabSz="457200">
              <a:buFont typeface="Arial" panose="020B0604020202020204" pitchFamily="34" charset="0"/>
              <a:buChar char="•"/>
              <a:defRPr/>
            </a:pPr>
            <a:r>
              <a:rPr lang="en-US" dirty="0">
                <a:solidFill>
                  <a:prstClr val="black"/>
                </a:solidFill>
              </a:rPr>
              <a:t> “Creating your first IAM admin user and user group” (</a:t>
            </a:r>
            <a:r>
              <a:rPr lang="en-US" dirty="0">
                <a:solidFill>
                  <a:prstClr val="black"/>
                </a:solidFill>
                <a:hlinkClick r:id="rId3"/>
              </a:rPr>
              <a:t>https://docs.aws.amazon.com/IAM/latest/UserGuide/getting-started_create-admin-group.html</a:t>
            </a:r>
            <a:r>
              <a:rPr lang="en-US" dirty="0">
                <a:solidFill>
                  <a:prstClr val="black"/>
                </a:solidFill>
              </a:rPr>
              <a:t>)</a:t>
            </a:r>
          </a:p>
          <a:p>
            <a:pPr marL="171450" lvl="0" indent="-171450" defTabSz="457200">
              <a:buFont typeface="Arial" panose="020B0604020202020204" pitchFamily="34" charset="0"/>
              <a:buChar char="•"/>
              <a:defRPr/>
            </a:pPr>
            <a:r>
              <a:rPr lang="en-US" dirty="0"/>
              <a:t>“Identity-based policies and resource-based policies” (</a:t>
            </a:r>
            <a:r>
              <a:rPr lang="en-US" dirty="0">
                <a:hlinkClick r:id="rId4"/>
              </a:rPr>
              <a:t>https://docs.aws.amazon.com/IAM/latest/UserGuide/access_policies_identity-vs-resource.html</a:t>
            </a:r>
            <a:r>
              <a:rPr lang="en-US" dirty="0"/>
              <a:t>).</a:t>
            </a:r>
          </a:p>
          <a:p>
            <a:pPr>
              <a:spcAft>
                <a:spcPts val="600"/>
              </a:spcAft>
            </a:pPr>
            <a:endParaRPr lang="en-US" dirty="0"/>
          </a:p>
          <a:p>
            <a:endParaRPr lang="en-US" dirty="0"/>
          </a:p>
        </p:txBody>
      </p:sp>
    </p:spTree>
    <p:extLst>
      <p:ext uri="{BB962C8B-B14F-4D97-AF65-F5344CB8AC3E}">
        <p14:creationId xmlns:p14="http://schemas.microsoft.com/office/powerpoint/2010/main" val="439952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A970407B-3E0A-4173-BAC7-97A45680819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84C07B44-79E9-48F3-8509-78909D817814}"/>
              </a:ext>
            </a:extLst>
          </p:cNvPr>
          <p:cNvSpPr>
            <a:spLocks noGrp="1"/>
          </p:cNvSpPr>
          <p:nvPr>
            <p:ph type="body" idx="1"/>
          </p:nvPr>
        </p:nvSpPr>
        <p:spPr/>
        <p:txBody>
          <a:bodyPr/>
          <a:lstStyle/>
          <a:p>
            <a:r>
              <a:rPr lang="en-US"/>
              <a:t>Permissions </a:t>
            </a:r>
            <a:r>
              <a:rPr lang="en-US" dirty="0"/>
              <a:t>boundaries are an advanced IAM feature. They are used to set maximum permissions that an identity-based policy can grant to an IAM entity, such as users or roles. The entity’s permissions boundary allows it to perform only the actions that are allowed by both its identity-based policies and its permissions boundaries. Permissions boundaries act as a barrier to prevent an entity from performing an action on a service that it should not perform.  </a:t>
            </a:r>
          </a:p>
          <a:p>
            <a:endParaRPr lang="en-US" sz="200" dirty="0"/>
          </a:p>
          <a:p>
            <a:pPr lvl="0">
              <a:defRPr/>
            </a:pPr>
            <a:r>
              <a:rPr lang="en-US" dirty="0"/>
              <a:t>In this example, Martha belongs to the Developer group. An AWS managed policy, </a:t>
            </a:r>
            <a:r>
              <a:rPr lang="en-US" sz="1100" dirty="0" err="1">
                <a:latin typeface="Lucida Console" panose="020B0609040504020204" pitchFamily="49" charset="0"/>
              </a:rPr>
              <a:t>PowerUserAccess</a:t>
            </a:r>
            <a:r>
              <a:rPr lang="en-US" dirty="0"/>
              <a:t> (Developer power user job function), is attached to the Developer group. This policy uses the </a:t>
            </a:r>
            <a:r>
              <a:rPr lang="en-US" sz="1100" dirty="0" err="1">
                <a:latin typeface="Lucida Console" panose="020B0609040504020204" pitchFamily="49" charset="0"/>
              </a:rPr>
              <a:t>NotAction</a:t>
            </a:r>
            <a:r>
              <a:rPr lang="en-US" dirty="0"/>
              <a:t> element to allow all actions for all AWS services and for all resources except IAM and AWS Organizations. Only IAM permissions are granted to create a service-linked role. </a:t>
            </a:r>
          </a:p>
          <a:p>
            <a:endParaRPr lang="en-US" dirty="0"/>
          </a:p>
        </p:txBody>
      </p:sp>
    </p:spTree>
    <p:extLst>
      <p:ext uri="{BB962C8B-B14F-4D97-AF65-F5344CB8AC3E}">
        <p14:creationId xmlns:p14="http://schemas.microsoft.com/office/powerpoint/2010/main" val="1731285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D00E0CEA-4E4B-46FF-8594-7BFDC8DC37DA}"/>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2E393243-8802-4170-B4D1-E85026C73999}"/>
              </a:ext>
            </a:extLst>
          </p:cNvPr>
          <p:cNvSpPr>
            <a:spLocks noGrp="1"/>
          </p:cNvSpPr>
          <p:nvPr>
            <p:ph type="body" idx="1"/>
          </p:nvPr>
        </p:nvSpPr>
        <p:spPr/>
        <p:txBody>
          <a:bodyPr/>
          <a:lstStyle/>
          <a:p>
            <a:r>
              <a:rPr lang="en-US" dirty="0"/>
              <a:t>Mateo is a new member of this group, which has an attached permissions boundary. This permissions boundary allows Mateo maximum access to a subset of services (Amazon CloudWatch). Mateo is a member of the Developer group, which allows access to Amazon S3. However, the bounded permissions prevent Mateo from performing actions on Amazon S3 because the actions are outside of Mateo’s permissions boundary. For more information, see “AWS managed policies for job functions” in the </a:t>
            </a:r>
            <a:r>
              <a:rPr lang="en-US" i="1" dirty="0"/>
              <a:t>AWS Identity and Access Management User Guide</a:t>
            </a:r>
            <a:r>
              <a:rPr lang="en-US" dirty="0"/>
              <a:t> (</a:t>
            </a:r>
            <a:r>
              <a:rPr lang="en-US" dirty="0">
                <a:hlinkClick r:id="rId3"/>
              </a:rPr>
              <a:t>https://docs.aws.amazon.com/IAM/latest/UserGuide/access_policies_job-functions.html</a:t>
            </a:r>
            <a:r>
              <a:rPr lang="en-US" dirty="0"/>
              <a:t>).</a:t>
            </a:r>
          </a:p>
          <a:p>
            <a:endParaRPr lang="en-US" dirty="0"/>
          </a:p>
        </p:txBody>
      </p:sp>
    </p:spTree>
    <p:extLst>
      <p:ext uri="{BB962C8B-B14F-4D97-AF65-F5344CB8AC3E}">
        <p14:creationId xmlns:p14="http://schemas.microsoft.com/office/powerpoint/2010/main" val="1387318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a:t>Sometimes </a:t>
            </a:r>
            <a:r>
              <a:rPr lang="en-US" dirty="0"/>
              <a:t>you need to delegate access temporarily to users or services that normally don’t have access to your AWS resources. For example, a user in one AWS account might require access to resources in another account. Or a mobile app might use AWS resources. However, you don’t want to store AWS keys with the application, where they can be difficult to rotate and where users can potentially extract them. </a:t>
            </a:r>
          </a:p>
          <a:p>
            <a:endParaRPr lang="en-US" dirty="0"/>
          </a:p>
        </p:txBody>
      </p:sp>
    </p:spTree>
    <p:extLst>
      <p:ext uri="{BB962C8B-B14F-4D97-AF65-F5344CB8AC3E}">
        <p14:creationId xmlns:p14="http://schemas.microsoft.com/office/powerpoint/2010/main" val="302912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457200">
              <a:defRPr/>
            </a:pPr>
            <a:r>
              <a:rPr lang="en-US" b="1" dirty="0"/>
              <a:t>Assuming a role</a:t>
            </a:r>
          </a:p>
          <a:p>
            <a:pPr lvl="0" defTabSz="457200">
              <a:defRPr/>
            </a:pPr>
            <a:r>
              <a:rPr lang="en-US" dirty="0"/>
              <a:t>In addition to</a:t>
            </a:r>
            <a:r>
              <a:rPr lang="en-US" baseline="0" dirty="0"/>
              <a:t> user and user-group management, IAM roles are also available. </a:t>
            </a:r>
            <a:r>
              <a:rPr lang="en-US" dirty="0"/>
              <a:t>A user</a:t>
            </a:r>
            <a:r>
              <a:rPr lang="en-US" baseline="0" dirty="0"/>
              <a:t> can assume a role and temporarily take on different permissions associated with the role. </a:t>
            </a:r>
            <a:r>
              <a:rPr lang="en-US" dirty="0"/>
              <a:t>However, a role does not have any credentials (password or access keys) associated with it. Instead of being uniquely associated with one person, a role is intended to be assumable by anyone who requires it. For instance,</a:t>
            </a:r>
            <a:r>
              <a:rPr lang="en-US" baseline="0" dirty="0"/>
              <a:t> </a:t>
            </a:r>
            <a:r>
              <a:rPr lang="en-US" dirty="0"/>
              <a:t>a user of a development group can assume a </a:t>
            </a:r>
            <a:r>
              <a:rPr lang="en-US" baseline="0" dirty="0"/>
              <a:t>Database admin role to obtain DynamoDB table write permissions not associated with the group policies. </a:t>
            </a:r>
          </a:p>
          <a:p>
            <a:pPr lvl="0" defTabSz="457200">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For more information on IAM roles, see the following in the </a:t>
            </a:r>
            <a:r>
              <a:rPr lang="en-US" i="1" baseline="0" dirty="0"/>
              <a:t>AWS Identity and Access Management</a:t>
            </a:r>
            <a:r>
              <a:rPr lang="en-US" i="1" dirty="0"/>
              <a:t> User Guide</a:t>
            </a:r>
            <a:r>
              <a:rPr lang="en-US" dirty="0"/>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“IAM roles”</a:t>
            </a:r>
            <a:r>
              <a:rPr lang="en-US" baseline="0" dirty="0"/>
              <a:t> (</a:t>
            </a:r>
            <a:r>
              <a:rPr lang="en-US" dirty="0">
                <a:hlinkClick r:id="rId3"/>
              </a:rPr>
              <a:t>https://docs.aws.amazon.com/IAM/latest/UserGuide/id_roles.html</a:t>
            </a:r>
            <a:r>
              <a:rPr lang="en-US" dirty="0"/>
              <a:t>)</a:t>
            </a:r>
          </a:p>
          <a:p>
            <a:pPr marL="171450" lvl="0" indent="-171450" defTabSz="457200">
              <a:buFont typeface="Arial" panose="020B0604020202020204" pitchFamily="34" charset="0"/>
              <a:buChar char="•"/>
              <a:defRPr/>
            </a:pPr>
            <a:r>
              <a:rPr lang="en-US" baseline="0" dirty="0"/>
              <a:t>“AWS service role” (</a:t>
            </a:r>
            <a:r>
              <a:rPr lang="en-US" dirty="0">
                <a:hlinkClick r:id="rId4"/>
              </a:rPr>
              <a:t>https://docs.aws.amazon.com/IAM/latest/UserGuide/id_roles_terms-and-concepts.html#iam-term-service-role</a:t>
            </a:r>
            <a:r>
              <a:rPr lang="en-US" dirty="0"/>
              <a:t>)</a:t>
            </a:r>
          </a:p>
          <a:p>
            <a:pPr marL="171450" lvl="0" indent="-171450" defTabSz="457200">
              <a:buFont typeface="Arial" panose="020B0604020202020204" pitchFamily="34" charset="0"/>
              <a:buChar char="•"/>
              <a:defRPr/>
            </a:pPr>
            <a:r>
              <a:rPr lang="en-US" baseline="0" dirty="0"/>
              <a:t> </a:t>
            </a:r>
            <a:r>
              <a:rPr lang="en-US" dirty="0"/>
              <a:t>“Creating a role to delegate permissions to an AWS service” (</a:t>
            </a:r>
            <a:r>
              <a:rPr lang="en-US" dirty="0">
                <a:hlinkClick r:id="rId5"/>
              </a:rPr>
              <a:t>https://docs.aws.amazon.com/IAM/latest/UserGuide/id_roles_create_for-service.html</a:t>
            </a:r>
            <a:r>
              <a:rPr lang="en-US" dirty="0"/>
              <a:t>)</a:t>
            </a:r>
          </a:p>
        </p:txBody>
      </p:sp>
    </p:spTree>
    <p:extLst>
      <p:ext uri="{BB962C8B-B14F-4D97-AF65-F5344CB8AC3E}">
        <p14:creationId xmlns:p14="http://schemas.microsoft.com/office/powerpoint/2010/main" val="645605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457200">
              <a:defRPr/>
            </a:pPr>
            <a:r>
              <a:rPr lang="en-US" b="1" dirty="0"/>
              <a:t>Assuming a role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IAM roles also allow for cross-account access. For example, your organization may have multiple AWS accounts to isolate development and production environments. Users associated with one group are granted permissions to switch roles within your development account to request access to a role associated with the production account. The user switches (console) or assumes (AWS CLI) the role and obtains the temporary credentials to make changes to your production environment. </a:t>
            </a:r>
          </a:p>
          <a:p>
            <a:br>
              <a:rPr lang="en-US" b="0" baseline="0" dirty="0"/>
            </a:br>
            <a:r>
              <a:rPr lang="en-US" b="0" baseline="0" dirty="0"/>
              <a:t>For more information</a:t>
            </a:r>
            <a:r>
              <a:rPr lang="en-US" b="0" dirty="0"/>
              <a:t>,</a:t>
            </a:r>
            <a:r>
              <a:rPr lang="en-US" b="0" baseline="0" dirty="0"/>
              <a:t> </a:t>
            </a:r>
            <a:r>
              <a:rPr lang="en-US" dirty="0"/>
              <a:t>see “Providing access to an IAM user in another AWS account that you own” in the </a:t>
            </a:r>
            <a:r>
              <a:rPr lang="en-US" i="1" dirty="0"/>
              <a:t>AWS Identity and Access Management User Guide</a:t>
            </a:r>
            <a:r>
              <a:rPr lang="en-US" dirty="0"/>
              <a:t> (</a:t>
            </a:r>
            <a:r>
              <a:rPr lang="en-US" dirty="0">
                <a:hlinkClick r:id="rId3"/>
              </a:rPr>
              <a:t>https://docs.aws.amazon.com/IAM/latest/UserGuide/id_roles_common-scenarios_aws-accounts.html</a:t>
            </a:r>
            <a:r>
              <a:rPr lang="en-US" dirty="0"/>
              <a:t>).</a:t>
            </a:r>
          </a:p>
          <a:p>
            <a:endParaRPr lang="en-US" dirty="0"/>
          </a:p>
        </p:txBody>
      </p:sp>
    </p:spTree>
    <p:extLst>
      <p:ext uri="{BB962C8B-B14F-4D97-AF65-F5344CB8AC3E}">
        <p14:creationId xmlns:p14="http://schemas.microsoft.com/office/powerpoint/2010/main" val="3872002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457200">
              <a:defRPr/>
            </a:pPr>
            <a:r>
              <a:rPr lang="en-US" b="1" dirty="0"/>
              <a:t>Assuming a role</a:t>
            </a:r>
          </a:p>
          <a:p>
            <a:pPr lvl="0" defTabSz="457200">
              <a:defRPr/>
            </a:pPr>
            <a:r>
              <a:rPr lang="en-US" baseline="0" dirty="0"/>
              <a:t>Alternatively, a</a:t>
            </a:r>
            <a:r>
              <a:rPr lang="en-US" dirty="0"/>
              <a:t> service, such as an AWS Lambda function, can assume a </a:t>
            </a:r>
            <a:r>
              <a:rPr lang="en-US" baseline="0" dirty="0"/>
              <a:t>role to perform actions on a DynamoDB table on your behalf. This is called a </a:t>
            </a:r>
            <a:r>
              <a:rPr lang="en-US" i="1" baseline="0" dirty="0"/>
              <a:t>service role</a:t>
            </a:r>
            <a:r>
              <a:rPr lang="en-US" baseline="0" dirty="0"/>
              <a:t>. </a:t>
            </a:r>
          </a:p>
          <a:p>
            <a:pPr lvl="0" defTabSz="457200">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For more information on IAM roles, see the following in the </a:t>
            </a:r>
            <a:r>
              <a:rPr lang="en-US" i="1" baseline="0" dirty="0"/>
              <a:t>AWS Identity and Access Management</a:t>
            </a:r>
            <a:r>
              <a:rPr lang="en-US" i="1" dirty="0"/>
              <a:t> User Guide</a:t>
            </a:r>
            <a:r>
              <a:rPr lang="en-US" dirty="0"/>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“IAM roles”</a:t>
            </a:r>
            <a:r>
              <a:rPr lang="en-US" baseline="0" dirty="0"/>
              <a:t> (</a:t>
            </a:r>
            <a:r>
              <a:rPr lang="en-US" dirty="0">
                <a:hlinkClick r:id="rId3"/>
              </a:rPr>
              <a:t>https://docs.aws.amazon.com/IAM/latest/UserGuide/id_roles.html</a:t>
            </a:r>
            <a:r>
              <a:rPr lang="en-US" dirty="0"/>
              <a:t>)</a:t>
            </a:r>
          </a:p>
          <a:p>
            <a:pPr marL="171450" lvl="0" indent="-171450" defTabSz="457200">
              <a:buFont typeface="Arial" panose="020B0604020202020204" pitchFamily="34" charset="0"/>
              <a:buChar char="•"/>
              <a:defRPr/>
            </a:pPr>
            <a:r>
              <a:rPr lang="en-US" baseline="0" dirty="0"/>
              <a:t>“AWS service role” (</a:t>
            </a:r>
            <a:r>
              <a:rPr lang="en-US" dirty="0">
                <a:hlinkClick r:id="rId4"/>
              </a:rPr>
              <a:t>https://docs.aws.amazon.com/IAM/latest/UserGuide/id_roles_terms-and-concepts.html#iam-term-service-role</a:t>
            </a:r>
            <a:r>
              <a:rPr lang="en-US" dirty="0"/>
              <a:t>)</a:t>
            </a:r>
          </a:p>
          <a:p>
            <a:pPr marL="171450" lvl="0" indent="-171450" defTabSz="457200">
              <a:buFont typeface="Arial" panose="020B0604020202020204" pitchFamily="34" charset="0"/>
              <a:buChar char="•"/>
              <a:defRPr/>
            </a:pPr>
            <a:r>
              <a:rPr lang="en-US" baseline="0" dirty="0"/>
              <a:t> </a:t>
            </a:r>
            <a:r>
              <a:rPr lang="en-US" dirty="0"/>
              <a:t>“Creating a role to delegate permissions to an AWS service” (</a:t>
            </a:r>
            <a:r>
              <a:rPr lang="en-US" dirty="0">
                <a:hlinkClick r:id="rId5"/>
              </a:rPr>
              <a:t>https://docs.aws.amazon.com/IAM/latest/UserGuide/id_roles_create_for-service.html</a:t>
            </a:r>
            <a:r>
              <a:rPr lang="en-US" dirty="0"/>
              <a:t>)</a:t>
            </a:r>
          </a:p>
          <a:p>
            <a:endParaRPr lang="en-US" dirty="0"/>
          </a:p>
        </p:txBody>
      </p:sp>
    </p:spTree>
    <p:extLst>
      <p:ext uri="{BB962C8B-B14F-4D97-AF65-F5344CB8AC3E}">
        <p14:creationId xmlns:p14="http://schemas.microsoft.com/office/powerpoint/2010/main" val="2795830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C042BDB6-7DE7-49AF-8DE2-B5A99EF2A689}"/>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8CF6B28D-0118-47A3-A1CF-95B075BCFC3D}"/>
              </a:ext>
            </a:extLst>
          </p:cNvPr>
          <p:cNvSpPr>
            <a:spLocks noGrp="1"/>
          </p:cNvSpPr>
          <p:nvPr>
            <p:ph type="body" idx="1"/>
          </p:nvPr>
        </p:nvSpPr>
        <p:spPr/>
        <p:txBody>
          <a:bodyPr/>
          <a:lstStyle/>
          <a:p>
            <a:pPr defTabSz="457200">
              <a:spcBef>
                <a:spcPts val="600"/>
              </a:spcBef>
              <a:defRPr/>
            </a:pPr>
            <a:r>
              <a:rPr lang="en-US" dirty="0">
                <a:cs typeface="Arial" panose="020B0604020202020204" pitchFamily="34" charset="0"/>
              </a:rPr>
              <a:t>Use policies </a:t>
            </a:r>
            <a:r>
              <a:rPr lang="en-US" dirty="0">
                <a:solidFill>
                  <a:srgbClr val="000000"/>
                </a:solidFill>
                <a:cs typeface="Arial" panose="020B0604020202020204" pitchFamily="34" charset="0"/>
              </a:rPr>
              <a:t>to</a:t>
            </a:r>
            <a:r>
              <a:rPr lang="en-US" dirty="0">
                <a:cs typeface="Arial" panose="020B0604020202020204" pitchFamily="34" charset="0"/>
              </a:rPr>
              <a:t> fine-tune </a:t>
            </a:r>
            <a:r>
              <a:rPr lang="en-US" dirty="0">
                <a:solidFill>
                  <a:srgbClr val="000000"/>
                </a:solidFill>
                <a:cs typeface="Arial" panose="020B0604020202020204" pitchFamily="34" charset="0"/>
              </a:rPr>
              <a:t>permissions</a:t>
            </a:r>
            <a:r>
              <a:rPr lang="en-US" dirty="0">
                <a:cs typeface="Arial" panose="020B0604020202020204" pitchFamily="34" charset="0"/>
              </a:rPr>
              <a:t> granted to IAM users, groups, and roles. Because policies are in </a:t>
            </a:r>
            <a:r>
              <a:rPr lang="en-US" dirty="0">
                <a:solidFill>
                  <a:srgbClr val="000000"/>
                </a:solidFill>
                <a:cs typeface="Arial" panose="020B0604020202020204" pitchFamily="34" charset="0"/>
              </a:rPr>
              <a:t>JSON format</a:t>
            </a:r>
            <a:r>
              <a:rPr lang="en-US" dirty="0">
                <a:cs typeface="Arial" panose="020B0604020202020204" pitchFamily="34" charset="0"/>
              </a:rPr>
              <a:t>, you can use them </a:t>
            </a:r>
            <a:r>
              <a:rPr lang="en-US" dirty="0">
                <a:solidFill>
                  <a:srgbClr val="000000"/>
                </a:solidFill>
                <a:cs typeface="Arial" panose="020B0604020202020204" pitchFamily="34" charset="0"/>
              </a:rPr>
              <a:t>with</a:t>
            </a:r>
            <a:r>
              <a:rPr lang="en-US" dirty="0">
                <a:cs typeface="Arial" panose="020B0604020202020204" pitchFamily="34" charset="0"/>
              </a:rPr>
              <a:t> a version-control system. It’s </a:t>
            </a:r>
            <a:r>
              <a:rPr lang="en-US" dirty="0">
                <a:solidFill>
                  <a:srgbClr val="000000"/>
                </a:solidFill>
                <a:cs typeface="Arial" panose="020B0604020202020204" pitchFamily="34" charset="0"/>
              </a:rPr>
              <a:t>good</a:t>
            </a:r>
            <a:r>
              <a:rPr lang="en-US" dirty="0">
                <a:cs typeface="Arial" panose="020B0604020202020204" pitchFamily="34" charset="0"/>
              </a:rPr>
              <a:t> practice to define </a:t>
            </a:r>
            <a:r>
              <a:rPr lang="en-US" dirty="0">
                <a:solidFill>
                  <a:srgbClr val="000000"/>
                </a:solidFill>
                <a:cs typeface="Arial" panose="020B0604020202020204" pitchFamily="34" charset="0"/>
              </a:rPr>
              <a:t>least privilege</a:t>
            </a:r>
            <a:r>
              <a:rPr lang="en-US" dirty="0">
                <a:cs typeface="Arial" panose="020B0604020202020204" pitchFamily="34" charset="0"/>
              </a:rPr>
              <a:t> access to each user, group, or role. Then, you can customize access to specific resources by using an </a:t>
            </a:r>
            <a:r>
              <a:rPr lang="en-US" dirty="0">
                <a:solidFill>
                  <a:srgbClr val="000000"/>
                </a:solidFill>
                <a:cs typeface="Arial" panose="020B0604020202020204" pitchFamily="34" charset="0"/>
              </a:rPr>
              <a:t>authorization</a:t>
            </a:r>
            <a:r>
              <a:rPr lang="en-US" dirty="0">
                <a:cs typeface="Arial" panose="020B0604020202020204" pitchFamily="34" charset="0"/>
              </a:rPr>
              <a:t> </a:t>
            </a:r>
            <a:r>
              <a:rPr lang="en-US" dirty="0">
                <a:solidFill>
                  <a:srgbClr val="000000"/>
                </a:solidFill>
                <a:cs typeface="Arial" panose="020B0604020202020204" pitchFamily="34" charset="0"/>
              </a:rPr>
              <a:t>policy</a:t>
            </a:r>
            <a:r>
              <a:rPr lang="en-US" dirty="0">
                <a:cs typeface="Arial" panose="020B0604020202020204" pitchFamily="34" charset="0"/>
              </a:rPr>
              <a:t>.</a:t>
            </a:r>
          </a:p>
          <a:p>
            <a:pPr>
              <a:spcBef>
                <a:spcPts val="600"/>
              </a:spcBef>
            </a:pPr>
            <a:r>
              <a:rPr lang="en-US" dirty="0"/>
              <a:t>To determine whether a request for access should be allowed or denied, in general, IAM evaluates the policy as follows:</a:t>
            </a:r>
          </a:p>
          <a:p>
            <a:pPr marL="171450" indent="-171450">
              <a:spcBef>
                <a:spcPts val="600"/>
              </a:spcBef>
              <a:buFont typeface="Arial" panose="020B0604020202020204" pitchFamily="34" charset="0"/>
              <a:buChar char="•"/>
            </a:pPr>
            <a:r>
              <a:rPr lang="en-US" dirty="0"/>
              <a:t>By default, all requests are denied. (In general, requests made by using the account/root credentials for resources in the account are </a:t>
            </a:r>
            <a:r>
              <a:rPr lang="en-US" dirty="0">
                <a:solidFill>
                  <a:srgbClr val="000000"/>
                </a:solidFill>
              </a:rPr>
              <a:t>always</a:t>
            </a:r>
            <a:r>
              <a:rPr lang="en-US" dirty="0"/>
              <a:t> allowed.)</a:t>
            </a:r>
          </a:p>
          <a:p>
            <a:pPr marL="171450" indent="-171450">
              <a:spcBef>
                <a:spcPts val="600"/>
              </a:spcBef>
              <a:buFont typeface="Arial" panose="020B0604020202020204" pitchFamily="34" charset="0"/>
              <a:buChar char="•"/>
            </a:pPr>
            <a:r>
              <a:rPr lang="en-US" dirty="0"/>
              <a:t>An explicit allow overrides this default.</a:t>
            </a:r>
          </a:p>
          <a:p>
            <a:pPr marL="171450" indent="-171450">
              <a:spcBef>
                <a:spcPts val="600"/>
              </a:spcBef>
              <a:buFont typeface="Arial" panose="020B0604020202020204" pitchFamily="34" charset="0"/>
              <a:buChar char="•"/>
            </a:pPr>
            <a:r>
              <a:rPr lang="en-US" dirty="0"/>
              <a:t>An explicit deny overrides any allows.</a:t>
            </a:r>
            <a:br>
              <a:rPr lang="en-US" dirty="0"/>
            </a:br>
            <a:endParaRPr lang="en-US" dirty="0"/>
          </a:p>
          <a:p>
            <a:pPr>
              <a:spcBef>
                <a:spcPts val="600"/>
              </a:spcBef>
            </a:pPr>
            <a:r>
              <a:rPr lang="en-US" b="1" dirty="0">
                <a:cs typeface="Arial" panose="020B0604020202020204" pitchFamily="34" charset="0"/>
              </a:rPr>
              <a:t>Evaluation logic</a:t>
            </a:r>
          </a:p>
          <a:p>
            <a:pPr>
              <a:spcAft>
                <a:spcPts val="600"/>
              </a:spcAft>
            </a:pPr>
            <a:r>
              <a:rPr lang="en-US" dirty="0"/>
              <a:t>This diagram shows the logic of evaluating IAM policies. All policies that have been applied to the IAM entity are evaluated. If a conflict exists, the most restrictive policy is applied. For example, when one policy allows an ​</a:t>
            </a:r>
            <a:r>
              <a:rPr lang="en-US" dirty="0">
                <a:solidFill>
                  <a:srgbClr val="000000"/>
                </a:solidFill>
              </a:rPr>
              <a:t>action</a:t>
            </a:r>
            <a:r>
              <a:rPr lang="en-US" dirty="0"/>
              <a:t>​ and another policy denies an ​</a:t>
            </a:r>
            <a:r>
              <a:rPr lang="en-US" dirty="0">
                <a:solidFill>
                  <a:srgbClr val="000000"/>
                </a:solidFill>
              </a:rPr>
              <a:t>action, the policy that denies the action is applied. </a:t>
            </a:r>
            <a:r>
              <a:rPr lang="en-US" dirty="0"/>
              <a:t>The order in which the policies are evaluated has no effect on the outcome of the evaluation. </a:t>
            </a:r>
          </a:p>
          <a:p>
            <a:pPr>
              <a:spcAft>
                <a:spcPts val="600"/>
              </a:spcAft>
            </a:pPr>
            <a:r>
              <a:rPr lang="en-US" dirty="0"/>
              <a:t>All policies are evaluated, and the result is ​</a:t>
            </a:r>
            <a:r>
              <a:rPr lang="en-US" dirty="0">
                <a:solidFill>
                  <a:srgbClr val="000000"/>
                </a:solidFill>
              </a:rPr>
              <a:t>always</a:t>
            </a:r>
            <a:r>
              <a:rPr lang="en-US" dirty="0"/>
              <a:t>​ that the request is either allowed or denied. If there is an explicit deny statement, the final decision is to deny the ​</a:t>
            </a:r>
            <a:r>
              <a:rPr lang="en-US" dirty="0">
                <a:solidFill>
                  <a:srgbClr val="000000"/>
                </a:solidFill>
              </a:rPr>
              <a:t>action</a:t>
            </a:r>
            <a:r>
              <a:rPr lang="en-US" dirty="0"/>
              <a:t>​. Next, if there is an allow statement, the final decision is to allow the ​</a:t>
            </a:r>
            <a:r>
              <a:rPr lang="en-US" dirty="0">
                <a:solidFill>
                  <a:srgbClr val="000000"/>
                </a:solidFill>
              </a:rPr>
              <a:t>action</a:t>
            </a:r>
            <a:r>
              <a:rPr lang="en-US" dirty="0"/>
              <a:t>​. However, if there isn’t an allow statement, the final decision is to deny it.</a:t>
            </a:r>
          </a:p>
          <a:p>
            <a:pPr>
              <a:spcAft>
                <a:spcPts val="600"/>
              </a:spcAft>
            </a:pPr>
            <a:r>
              <a:rPr lang="en-US" dirty="0"/>
              <a:t>Any ​</a:t>
            </a:r>
            <a:r>
              <a:rPr lang="en-US" dirty="0">
                <a:solidFill>
                  <a:srgbClr val="000000"/>
                </a:solidFill>
              </a:rPr>
              <a:t>actions</a:t>
            </a:r>
            <a:r>
              <a:rPr lang="en-US" dirty="0"/>
              <a:t>​ that you didn’t explicitly allow are denied. Any ​</a:t>
            </a:r>
            <a:r>
              <a:rPr lang="en-US" dirty="0">
                <a:solidFill>
                  <a:srgbClr val="000000"/>
                </a:solidFill>
              </a:rPr>
              <a:t>actions</a:t>
            </a:r>
            <a:r>
              <a:rPr lang="en-US" dirty="0"/>
              <a:t>​ that you explicitly deny are ​</a:t>
            </a:r>
            <a:r>
              <a:rPr lang="en-US" i="1" dirty="0">
                <a:solidFill>
                  <a:srgbClr val="000000"/>
                </a:solidFill>
              </a:rPr>
              <a:t>always</a:t>
            </a:r>
            <a:r>
              <a:rPr lang="en-US" dirty="0"/>
              <a:t>​ denied. </a:t>
            </a:r>
          </a:p>
          <a:p>
            <a:pPr>
              <a:spcAft>
                <a:spcPts val="600"/>
              </a:spcAft>
            </a:pPr>
            <a:r>
              <a:rPr lang="en-US" dirty="0"/>
              <a:t>For more information, see “Policy evaluation logic” in the </a:t>
            </a:r>
            <a:r>
              <a:rPr lang="en-US" i="1" dirty="0"/>
              <a:t>AWS Identity and Access Management User Guide </a:t>
            </a:r>
            <a:r>
              <a:rPr lang="en-US" dirty="0"/>
              <a:t>(</a:t>
            </a:r>
            <a:r>
              <a:rPr lang="en-US" u="sng" dirty="0">
                <a:hlinkClick r:id="rId3"/>
              </a:rPr>
              <a:t>http://docs.aws.amazon.com/IAM/latest/UserGuide/AccessPolicyLanguage_EvaluationLogic.html</a:t>
            </a:r>
            <a:r>
              <a:rPr lang="en-US" u="sng" dirty="0"/>
              <a:t>)</a:t>
            </a:r>
            <a:r>
              <a:rPr lang="en-US" dirty="0"/>
              <a:t>.</a:t>
            </a:r>
          </a:p>
          <a:p>
            <a:pPr>
              <a:spcAft>
                <a:spcPts val="600"/>
              </a:spcAft>
            </a:pPr>
            <a:endParaRPr lang="en-US" dirty="0">
              <a:latin typeface="Arial"/>
            </a:endParaRPr>
          </a:p>
          <a:p>
            <a:endParaRPr lang="en-US" dirty="0"/>
          </a:p>
          <a:p>
            <a:endParaRPr lang="en-US" dirty="0"/>
          </a:p>
          <a:p>
            <a:endParaRPr lang="en-US" dirty="0"/>
          </a:p>
        </p:txBody>
      </p:sp>
    </p:spTree>
    <p:extLst>
      <p:ext uri="{BB962C8B-B14F-4D97-AF65-F5344CB8AC3E}">
        <p14:creationId xmlns:p14="http://schemas.microsoft.com/office/powerpoint/2010/main" val="734679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8595018-4426-4060-8F26-D783556CFB2F}"/>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29D8878A-022D-4CEF-8546-066363AF1396}"/>
              </a:ext>
            </a:extLst>
          </p:cNvPr>
          <p:cNvSpPr>
            <a:spLocks noGrp="1"/>
          </p:cNvSpPr>
          <p:nvPr>
            <p:ph type="body" idx="1"/>
          </p:nvPr>
        </p:nvSpPr>
        <p:spPr/>
        <p:txBody>
          <a:bodyPr/>
          <a:lstStyle/>
          <a:p>
            <a:r>
              <a:rPr lang="en-US" dirty="0"/>
              <a:t>In this demo we will create an S3 bucket using AWS CLI commands. </a:t>
            </a:r>
            <a:r>
              <a:rPr lang="en-US" dirty="0" err="1">
                <a:latin typeface="Lucida Console" panose="020B0609040504020204" pitchFamily="49" charset="0"/>
              </a:rPr>
              <a:t>userwithpermissionboundary</a:t>
            </a:r>
            <a:r>
              <a:rPr lang="en-US" dirty="0"/>
              <a:t> is a member of an AWS managed policy group (</a:t>
            </a:r>
            <a:r>
              <a:rPr lang="en-US" dirty="0">
                <a:latin typeface="Lucida Console" panose="020B0609040504020204" pitchFamily="49" charset="0"/>
              </a:rPr>
              <a:t>developers</a:t>
            </a:r>
            <a:r>
              <a:rPr lang="en-US" dirty="0"/>
              <a:t>). By default, this group allows members to create S3 buckets. However, </a:t>
            </a:r>
            <a:r>
              <a:rPr lang="en-US" dirty="0" err="1">
                <a:latin typeface="Lucida Console" panose="020B0609040504020204" pitchFamily="49" charset="0"/>
              </a:rPr>
              <a:t>userwithpermissionboundary</a:t>
            </a:r>
            <a:r>
              <a:rPr lang="en-US" dirty="0"/>
              <a:t> has an attached permissions boundary whose maximum access does not support Amazon S3 access. We will then update </a:t>
            </a:r>
            <a:r>
              <a:rPr lang="en-US" dirty="0" err="1">
                <a:latin typeface="Lucida Console" panose="020B0609040504020204" pitchFamily="49" charset="0"/>
              </a:rPr>
              <a:t>userwithpermissionboundary</a:t>
            </a:r>
            <a:r>
              <a:rPr lang="en-US" dirty="0"/>
              <a:t> to grant Amazon S3 access</a:t>
            </a:r>
            <a:r>
              <a:rPr lang="en-US" dirty="0">
                <a:latin typeface="Lucida Console" panose="020B0609040504020204" pitchFamily="49" charset="0"/>
              </a:rPr>
              <a:t>. </a:t>
            </a:r>
            <a:br>
              <a:rPr lang="en-US" dirty="0"/>
            </a:br>
            <a:br>
              <a:rPr lang="en-US" dirty="0"/>
            </a:br>
            <a:r>
              <a:rPr lang="en-US" b="1" dirty="0"/>
              <a:t>Assumptions:</a:t>
            </a:r>
          </a:p>
          <a:p>
            <a:pPr lvl="0">
              <a:defRPr/>
            </a:pPr>
            <a:r>
              <a:rPr lang="en-US" dirty="0"/>
              <a:t>AWS CLI is setup with multiple named profiles. (</a:t>
            </a:r>
            <a:r>
              <a:rPr lang="en-US" dirty="0">
                <a:hlinkClick r:id="rId3"/>
              </a:rPr>
              <a:t>https://docs.aws.amazon.com/cli/latest/userguide/cli-configure-profiles.html</a:t>
            </a:r>
            <a:r>
              <a:rPr lang="en-US" dirty="0"/>
              <a:t>)</a:t>
            </a:r>
            <a:br>
              <a:rPr lang="en-US" dirty="0"/>
            </a:br>
            <a:r>
              <a:rPr lang="en-US" b="1" dirty="0"/>
              <a:t>Users:</a:t>
            </a:r>
          </a:p>
          <a:p>
            <a:pPr marL="231775" lvl="1"/>
            <a:r>
              <a:rPr lang="en-US" dirty="0" err="1">
                <a:latin typeface="Lucida Console" panose="020B0609040504020204" pitchFamily="49" charset="0"/>
              </a:rPr>
              <a:t>userwithpermissionboundary</a:t>
            </a:r>
            <a:r>
              <a:rPr lang="en-US" dirty="0">
                <a:latin typeface="Lucida Console" panose="020B0609040504020204" pitchFamily="49" charset="0"/>
              </a:rPr>
              <a:t>  </a:t>
            </a:r>
          </a:p>
          <a:p>
            <a:pPr marL="231775" lvl="1"/>
            <a:r>
              <a:rPr lang="en-US" dirty="0" err="1">
                <a:latin typeface="Lucida Console" panose="020B0609040504020204" pitchFamily="49" charset="0"/>
              </a:rPr>
              <a:t>userwithiamaccess</a:t>
            </a:r>
            <a:endParaRPr lang="en-US" dirty="0"/>
          </a:p>
          <a:p>
            <a:pPr lvl="0"/>
            <a:r>
              <a:rPr lang="en-US" b="1" dirty="0"/>
              <a:t>Policies </a:t>
            </a:r>
            <a:endParaRPr lang="en-US" dirty="0"/>
          </a:p>
          <a:p>
            <a:pPr marL="231775" lvl="1"/>
            <a:r>
              <a:rPr lang="en-US" b="1" dirty="0" err="1">
                <a:latin typeface="Lucida Console" panose="020B0609040504020204" pitchFamily="49" charset="0"/>
              </a:rPr>
              <a:t>PowerUserAccess</a:t>
            </a:r>
            <a:r>
              <a:rPr lang="en-US" b="1" dirty="0">
                <a:latin typeface="Lucida Console" panose="020B0609040504020204" pitchFamily="49" charset="0"/>
              </a:rPr>
              <a:t> </a:t>
            </a:r>
            <a:r>
              <a:rPr lang="en-US" dirty="0"/>
              <a:t>(</a:t>
            </a:r>
            <a:r>
              <a:rPr lang="en-US" dirty="0">
                <a:hlinkClick r:id="rId4"/>
              </a:rPr>
              <a:t>https://console.aws.amazon.com/iam/home#/policies/arn:aws:iam::aws:policy/PowerUserAccess</a:t>
            </a:r>
            <a:r>
              <a:rPr lang="en-US" dirty="0"/>
              <a:t>)</a:t>
            </a:r>
            <a:br>
              <a:rPr lang="en-US" dirty="0"/>
            </a:br>
            <a:r>
              <a:rPr lang="en-US" b="1" dirty="0" err="1">
                <a:latin typeface="Lucida Console" panose="020B0609040504020204" pitchFamily="49" charset="0"/>
              </a:rPr>
              <a:t>AdministratorAccess</a:t>
            </a:r>
            <a:r>
              <a:rPr lang="en-US" b="1" dirty="0">
                <a:latin typeface="Lucida Console" panose="020B0609040504020204" pitchFamily="49" charset="0"/>
              </a:rPr>
              <a:t> </a:t>
            </a:r>
            <a:r>
              <a:rPr lang="en-US" dirty="0">
                <a:hlinkClick r:id="rId5"/>
              </a:rPr>
              <a:t>(https://console.aws.amazon.com/iam/home#/policies/arn:aws:iam::aws:policy/AdministratorAccess</a:t>
            </a:r>
            <a:r>
              <a:rPr lang="en-US" dirty="0"/>
              <a:t>)</a:t>
            </a:r>
          </a:p>
          <a:p>
            <a:pPr lvl="1"/>
            <a:br>
              <a:rPr lang="en-US" dirty="0"/>
            </a:br>
            <a:br>
              <a:rPr lang="en-US" dirty="0"/>
            </a:br>
            <a:r>
              <a:rPr lang="en-US" b="1" dirty="0">
                <a:latin typeface="Lucida Console" panose="020B0609040504020204" pitchFamily="49" charset="0"/>
              </a:rPr>
              <a:t>S3elevated</a:t>
            </a:r>
            <a:br>
              <a:rPr lang="en-US" dirty="0">
                <a:latin typeface="Lucida Console" panose="020B0609040504020204" pitchFamily="49" charset="0"/>
              </a:rPr>
            </a:br>
            <a:endParaRPr lang="en-US" dirty="0">
              <a:latin typeface="Lucida Console" panose="020B0609040504020204" pitchFamily="49" charset="0"/>
            </a:endParaRPr>
          </a:p>
          <a:p>
            <a:pPr lvl="1"/>
            <a:r>
              <a:rPr lang="en-US" dirty="0">
                <a:latin typeface="Lucida Console" panose="020B0609040504020204" pitchFamily="49" charset="0"/>
              </a:rPr>
              <a:t>{    "Version": "2012-10-17",</a:t>
            </a:r>
          </a:p>
          <a:p>
            <a:pPr lvl="1"/>
            <a:r>
              <a:rPr lang="en-US" dirty="0">
                <a:latin typeface="Lucida Console" panose="020B0609040504020204" pitchFamily="49" charset="0"/>
              </a:rPr>
              <a:t>     "Statement": [</a:t>
            </a:r>
          </a:p>
          <a:p>
            <a:pPr lvl="1"/>
            <a:r>
              <a:rPr lang="en-US" dirty="0">
                <a:latin typeface="Lucida Console" panose="020B0609040504020204" pitchFamily="49" charset="0"/>
              </a:rPr>
              <a:t>          {</a:t>
            </a:r>
          </a:p>
          <a:p>
            <a:pPr lvl="1"/>
            <a:r>
              <a:rPr lang="en-US" dirty="0">
                <a:latin typeface="Lucida Console" panose="020B0609040504020204" pitchFamily="49" charset="0"/>
              </a:rPr>
              <a:t>               "Effect": "Allow",</a:t>
            </a:r>
          </a:p>
          <a:p>
            <a:pPr lvl="1"/>
            <a:r>
              <a:rPr lang="en-US" dirty="0">
                <a:latin typeface="Lucida Console" panose="020B0609040504020204" pitchFamily="49" charset="0"/>
              </a:rPr>
              <a:t>               "Action": [</a:t>
            </a:r>
          </a:p>
          <a:p>
            <a:pPr lvl="1"/>
            <a:r>
              <a:rPr lang="en-US" dirty="0">
                <a:latin typeface="Lucida Console" panose="020B0609040504020204" pitchFamily="49" charset="0"/>
              </a:rPr>
              <a:t>	       "s3:*",</a:t>
            </a:r>
          </a:p>
          <a:p>
            <a:pPr lvl="1"/>
            <a:r>
              <a:rPr lang="en-US" dirty="0">
                <a:latin typeface="Lucida Console" panose="020B0609040504020204" pitchFamily="49" charset="0"/>
              </a:rPr>
              <a:t>	       "</a:t>
            </a:r>
            <a:r>
              <a:rPr lang="en-US" dirty="0" err="1">
                <a:latin typeface="Lucida Console" panose="020B0609040504020204" pitchFamily="49" charset="0"/>
              </a:rPr>
              <a:t>cloudwatch</a:t>
            </a:r>
            <a:r>
              <a:rPr lang="en-US" dirty="0">
                <a:latin typeface="Lucida Console" panose="020B0609040504020204" pitchFamily="49" charset="0"/>
              </a:rPr>
              <a:t>:*",</a:t>
            </a:r>
          </a:p>
          <a:p>
            <a:pPr lvl="1"/>
            <a:r>
              <a:rPr lang="en-US" dirty="0">
                <a:latin typeface="Lucida Console" panose="020B0609040504020204" pitchFamily="49" charset="0"/>
              </a:rPr>
              <a:t>	       "ec2:*“</a:t>
            </a:r>
          </a:p>
          <a:p>
            <a:pPr lvl="1"/>
            <a:r>
              <a:rPr lang="en-US" dirty="0">
                <a:latin typeface="Lucida Console" panose="020B0609040504020204" pitchFamily="49" charset="0"/>
              </a:rPr>
              <a:t>                ],</a:t>
            </a:r>
          </a:p>
          <a:p>
            <a:pPr lvl="1"/>
            <a:r>
              <a:rPr lang="en-US" dirty="0">
                <a:latin typeface="Lucida Console" panose="020B0609040504020204" pitchFamily="49" charset="0"/>
              </a:rPr>
              <a:t>                "Resource": "*"        </a:t>
            </a:r>
          </a:p>
          <a:p>
            <a:pPr lvl="1"/>
            <a:r>
              <a:rPr lang="en-US" dirty="0">
                <a:latin typeface="Lucida Console" panose="020B0609040504020204" pitchFamily="49" charset="0"/>
              </a:rPr>
              <a:t>           }</a:t>
            </a:r>
          </a:p>
          <a:p>
            <a:pPr lvl="1"/>
            <a:r>
              <a:rPr lang="en-US" dirty="0">
                <a:latin typeface="Lucida Console" panose="020B0609040504020204" pitchFamily="49" charset="0"/>
              </a:rPr>
              <a:t>      ]</a:t>
            </a:r>
          </a:p>
          <a:p>
            <a:pPr lvl="1"/>
            <a:r>
              <a:rPr lang="en-US" dirty="0">
                <a:latin typeface="Lucida Console" panose="020B0609040504020204" pitchFamily="49" charset="0"/>
              </a:rPr>
              <a:t>}</a:t>
            </a:r>
          </a:p>
          <a:p>
            <a:pPr lvl="0"/>
            <a:endParaRPr lang="en-US" dirty="0">
              <a:latin typeface="Lucida Console" panose="020B0609040504020204" pitchFamily="49" charset="0"/>
            </a:endParaRPr>
          </a:p>
          <a:p>
            <a:pPr lvl="0"/>
            <a:endParaRPr lang="en-US" dirty="0">
              <a:latin typeface="Lucida Console" panose="020B0609040504020204" pitchFamily="49" charset="0"/>
            </a:endParaRPr>
          </a:p>
          <a:p>
            <a:pPr lvl="1"/>
            <a:r>
              <a:rPr lang="en-US" b="1" dirty="0">
                <a:latin typeface="Lucida Console" panose="020B0609040504020204" pitchFamily="49" charset="0"/>
              </a:rPr>
              <a:t>S3restricted</a:t>
            </a:r>
          </a:p>
          <a:p>
            <a:pPr lvl="0"/>
            <a:endParaRPr lang="en-US" dirty="0">
              <a:latin typeface="Lucida Console" panose="020B0609040504020204" pitchFamily="49" charset="0"/>
            </a:endParaRPr>
          </a:p>
          <a:p>
            <a:pPr lvl="1"/>
            <a:r>
              <a:rPr lang="en-US" dirty="0">
                <a:latin typeface="Lucida Console" panose="020B0609040504020204" pitchFamily="49" charset="0"/>
              </a:rPr>
              <a:t>{    "Version": "2012-10-17",</a:t>
            </a:r>
          </a:p>
          <a:p>
            <a:pPr lvl="1"/>
            <a:r>
              <a:rPr lang="en-US" dirty="0">
                <a:latin typeface="Lucida Console" panose="020B0609040504020204" pitchFamily="49" charset="0"/>
              </a:rPr>
              <a:t>     "Statement": [</a:t>
            </a:r>
          </a:p>
          <a:p>
            <a:pPr lvl="1"/>
            <a:r>
              <a:rPr lang="en-US" dirty="0">
                <a:latin typeface="Lucida Console" panose="020B0609040504020204" pitchFamily="49" charset="0"/>
              </a:rPr>
              <a:t>          {</a:t>
            </a:r>
          </a:p>
          <a:p>
            <a:pPr lvl="1"/>
            <a:r>
              <a:rPr lang="en-US" dirty="0">
                <a:latin typeface="Lucida Console" panose="020B0609040504020204" pitchFamily="49" charset="0"/>
              </a:rPr>
              <a:t>               "Effect": "Allow",</a:t>
            </a:r>
          </a:p>
          <a:p>
            <a:pPr lvl="1"/>
            <a:r>
              <a:rPr lang="en-US" dirty="0">
                <a:latin typeface="Lucida Console" panose="020B0609040504020204" pitchFamily="49" charset="0"/>
              </a:rPr>
              <a:t>               "Action": [</a:t>
            </a:r>
          </a:p>
          <a:p>
            <a:pPr lvl="1"/>
            <a:r>
              <a:rPr lang="en-US" dirty="0">
                <a:latin typeface="Lucida Console" panose="020B0609040504020204" pitchFamily="49" charset="0"/>
              </a:rPr>
              <a:t>	        "</a:t>
            </a:r>
            <a:r>
              <a:rPr lang="en-US" dirty="0" err="1">
                <a:latin typeface="Lucida Console" panose="020B0609040504020204" pitchFamily="49" charset="0"/>
              </a:rPr>
              <a:t>cloudwatch</a:t>
            </a:r>
            <a:r>
              <a:rPr lang="en-US" dirty="0">
                <a:latin typeface="Lucida Console" panose="020B0609040504020204" pitchFamily="49" charset="0"/>
              </a:rPr>
              <a:t>:*",</a:t>
            </a:r>
          </a:p>
          <a:p>
            <a:pPr lvl="1"/>
            <a:r>
              <a:rPr lang="en-US" dirty="0">
                <a:latin typeface="Lucida Console" panose="020B0609040504020204" pitchFamily="49" charset="0"/>
              </a:rPr>
              <a:t>	        "ec2:*“</a:t>
            </a:r>
          </a:p>
          <a:p>
            <a:pPr lvl="1"/>
            <a:r>
              <a:rPr lang="en-US" dirty="0">
                <a:latin typeface="Lucida Console" panose="020B0609040504020204" pitchFamily="49" charset="0"/>
              </a:rPr>
              <a:t>                ],</a:t>
            </a:r>
          </a:p>
          <a:p>
            <a:pPr lvl="1"/>
            <a:r>
              <a:rPr lang="en-US" dirty="0">
                <a:latin typeface="Lucida Console" panose="020B0609040504020204" pitchFamily="49" charset="0"/>
              </a:rPr>
              <a:t>                "Resource": "*"        </a:t>
            </a:r>
          </a:p>
          <a:p>
            <a:pPr lvl="1"/>
            <a:r>
              <a:rPr lang="en-US" dirty="0">
                <a:latin typeface="Lucida Console" panose="020B0609040504020204" pitchFamily="49" charset="0"/>
              </a:rPr>
              <a:t>           }</a:t>
            </a:r>
          </a:p>
          <a:p>
            <a:pPr lvl="1"/>
            <a:r>
              <a:rPr lang="en-US" dirty="0">
                <a:latin typeface="Lucida Console" panose="020B0609040504020204" pitchFamily="49" charset="0"/>
              </a:rPr>
              <a:t>      ]</a:t>
            </a:r>
          </a:p>
          <a:p>
            <a:pPr lvl="1"/>
            <a:r>
              <a:rPr lang="en-US" dirty="0">
                <a:latin typeface="Lucida Console" panose="020B0609040504020204" pitchFamily="49" charset="0"/>
              </a:rPr>
              <a:t>}</a:t>
            </a:r>
          </a:p>
          <a:p>
            <a:pPr lvl="0"/>
            <a:endParaRPr lang="en-US" dirty="0"/>
          </a:p>
          <a:p>
            <a:endParaRPr lang="en-US" dirty="0"/>
          </a:p>
          <a:p>
            <a:r>
              <a:rPr lang="en-US" b="1" dirty="0"/>
              <a:t>Groups</a:t>
            </a:r>
          </a:p>
          <a:p>
            <a:pPr marL="341313"/>
            <a:r>
              <a:rPr lang="en-US" b="1" dirty="0"/>
              <a:t>Developers: </a:t>
            </a:r>
            <a:br>
              <a:rPr lang="en-US" dirty="0"/>
            </a:br>
            <a:r>
              <a:rPr lang="en-US" dirty="0"/>
              <a:t>Permissions Policy = </a:t>
            </a:r>
            <a:r>
              <a:rPr lang="en-US" dirty="0" err="1">
                <a:latin typeface="Lucida Console" panose="020B0609040504020204" pitchFamily="49" charset="0"/>
              </a:rPr>
              <a:t>PowerUserAccess</a:t>
            </a:r>
            <a:br>
              <a:rPr lang="en-US" dirty="0"/>
            </a:br>
            <a:r>
              <a:rPr lang="en-US" dirty="0" err="1">
                <a:latin typeface="Lucida Console" panose="020B0609040504020204" pitchFamily="49" charset="0"/>
              </a:rPr>
              <a:t>userwithpermissionboundary</a:t>
            </a:r>
            <a:br>
              <a:rPr lang="en-US" dirty="0"/>
            </a:br>
            <a:br>
              <a:rPr lang="en-US" dirty="0"/>
            </a:br>
            <a:r>
              <a:rPr lang="en-US" b="1" dirty="0"/>
              <a:t>Admins</a:t>
            </a:r>
            <a:r>
              <a:rPr lang="en-US" dirty="0"/>
              <a:t> </a:t>
            </a:r>
            <a:br>
              <a:rPr lang="en-US" dirty="0"/>
            </a:br>
            <a:r>
              <a:rPr lang="en-US" dirty="0"/>
              <a:t>Permissions Policy = </a:t>
            </a:r>
            <a:r>
              <a:rPr lang="en-US" dirty="0" err="1">
                <a:latin typeface="Lucida Console" panose="020B0609040504020204" pitchFamily="49" charset="0"/>
              </a:rPr>
              <a:t>AdministratorAccess</a:t>
            </a:r>
            <a:br>
              <a:rPr lang="en-US" dirty="0"/>
            </a:br>
            <a:r>
              <a:rPr lang="en-US" dirty="0"/>
              <a:t>Members = </a:t>
            </a:r>
            <a:r>
              <a:rPr lang="en-US" dirty="0" err="1">
                <a:latin typeface="Lucida Console" panose="020B0609040504020204" pitchFamily="49" charset="0"/>
              </a:rPr>
              <a:t>userwithiamaccess</a:t>
            </a:r>
            <a:endParaRPr lang="en-US" dirty="0">
              <a:latin typeface="Lucida Console" panose="020B0609040504020204" pitchFamily="49" charset="0"/>
            </a:endParaRPr>
          </a:p>
          <a:p>
            <a:pPr lvl="1"/>
            <a:endParaRPr lang="en-US" dirty="0"/>
          </a:p>
          <a:p>
            <a:pPr lvl="0"/>
            <a:r>
              <a:rPr lang="en-US" b="1" dirty="0"/>
              <a:t>User with permissions boundary attached:</a:t>
            </a:r>
            <a:br>
              <a:rPr lang="en-US" dirty="0"/>
            </a:br>
            <a:r>
              <a:rPr lang="en-US" dirty="0" err="1">
                <a:latin typeface="Lucida Console" panose="020B0609040504020204" pitchFamily="49" charset="0"/>
              </a:rPr>
              <a:t>userwithpermissionboundary</a:t>
            </a:r>
            <a:r>
              <a:rPr lang="en-US" dirty="0"/>
              <a:t> = </a:t>
            </a:r>
            <a:r>
              <a:rPr lang="en-US" dirty="0">
                <a:latin typeface="Lucida Console" panose="020B0609040504020204" pitchFamily="49" charset="0"/>
              </a:rPr>
              <a:t>S3restricted</a:t>
            </a:r>
            <a:br>
              <a:rPr lang="en-US" dirty="0"/>
            </a:br>
            <a:endParaRPr lang="en-US" dirty="0"/>
          </a:p>
          <a:p>
            <a:pPr lvl="0"/>
            <a:endParaRPr lang="en-US" b="1" dirty="0"/>
          </a:p>
          <a:p>
            <a:pPr lvl="0"/>
            <a:r>
              <a:rPr lang="en-US" b="1" dirty="0"/>
              <a:t>Demo start</a:t>
            </a:r>
          </a:p>
          <a:p>
            <a:pPr lvl="0"/>
            <a:endParaRPr lang="en-US" b="1" dirty="0"/>
          </a:p>
          <a:p>
            <a:pPr marL="228600" indent="-228600">
              <a:buFont typeface="+mj-lt"/>
              <a:buAutoNum type="arabicPeriod"/>
            </a:pPr>
            <a:r>
              <a:rPr lang="en-US" dirty="0"/>
              <a:t>Create a bucket with the user  </a:t>
            </a:r>
            <a:r>
              <a:rPr lang="en-US" dirty="0" err="1">
                <a:latin typeface="Lucida Console" panose="020B0609040504020204" pitchFamily="49" charset="0"/>
              </a:rPr>
              <a:t>userwithpermissionboundary</a:t>
            </a:r>
            <a:r>
              <a:rPr lang="en-US" dirty="0"/>
              <a:t> profile.</a:t>
            </a:r>
            <a:br>
              <a:rPr lang="en-US" dirty="0"/>
            </a:br>
            <a:br>
              <a:rPr lang="en-US" dirty="0"/>
            </a:br>
            <a:r>
              <a:rPr lang="en-US" dirty="0" err="1">
                <a:latin typeface="Lucida Console" panose="020B0609040504020204" pitchFamily="49" charset="0"/>
              </a:rPr>
              <a:t>aws</a:t>
            </a:r>
            <a:r>
              <a:rPr lang="en-US" dirty="0">
                <a:latin typeface="Lucida Console" panose="020B0609040504020204" pitchFamily="49" charset="0"/>
              </a:rPr>
              <a:t> s3 mb s3://bucketfordevonawsdemo05122021 --profile </a:t>
            </a:r>
            <a:r>
              <a:rPr lang="en-US" dirty="0" err="1">
                <a:latin typeface="Lucida Console" panose="020B0609040504020204" pitchFamily="49" charset="0"/>
              </a:rPr>
              <a:t>userwithpermissionboundary</a:t>
            </a:r>
            <a:br>
              <a:rPr lang="en-US" dirty="0">
                <a:latin typeface="Lucida Console" panose="020B0609040504020204" pitchFamily="49" charset="0"/>
              </a:rPr>
            </a:br>
            <a:endParaRPr lang="en-US" dirty="0">
              <a:latin typeface="Lucida Console" panose="020B0609040504020204" pitchFamily="49" charset="0"/>
            </a:endParaRPr>
          </a:p>
          <a:p>
            <a:pPr marL="228600" lvl="0" indent="-228600">
              <a:buFont typeface="+mj-lt"/>
              <a:buAutoNum type="arabicPeriod"/>
            </a:pPr>
            <a:r>
              <a:rPr lang="en-US" dirty="0"/>
              <a:t>Our attempt will fail to create the bucket. Let’s investigate. </a:t>
            </a:r>
            <a:br>
              <a:rPr lang="en-US" dirty="0"/>
            </a:br>
            <a:br>
              <a:rPr lang="en-US" dirty="0"/>
            </a:br>
            <a:r>
              <a:rPr lang="en-US" dirty="0" err="1">
                <a:latin typeface="Lucida Console" panose="020B0609040504020204" pitchFamily="49" charset="0"/>
              </a:rPr>
              <a:t>aws</a:t>
            </a:r>
            <a:r>
              <a:rPr lang="en-US" dirty="0">
                <a:latin typeface="Lucida Console" panose="020B0609040504020204" pitchFamily="49" charset="0"/>
              </a:rPr>
              <a:t> </a:t>
            </a:r>
            <a:r>
              <a:rPr lang="en-US" dirty="0" err="1">
                <a:latin typeface="Lucida Console" panose="020B0609040504020204" pitchFamily="49" charset="0"/>
              </a:rPr>
              <a:t>iam</a:t>
            </a:r>
            <a:r>
              <a:rPr lang="en-US" dirty="0">
                <a:latin typeface="Lucida Console" panose="020B0609040504020204" pitchFamily="49" charset="0"/>
              </a:rPr>
              <a:t> get-user --user-name </a:t>
            </a:r>
            <a:r>
              <a:rPr lang="en-US" dirty="0" err="1">
                <a:latin typeface="Lucida Console" panose="020B0609040504020204" pitchFamily="49" charset="0"/>
              </a:rPr>
              <a:t>userwithpermissionboundary</a:t>
            </a:r>
            <a:r>
              <a:rPr lang="en-US" dirty="0">
                <a:latin typeface="Lucida Console" panose="020B0609040504020204" pitchFamily="49" charset="0"/>
              </a:rPr>
              <a:t> --profile </a:t>
            </a:r>
            <a:r>
              <a:rPr lang="en-US" dirty="0" err="1">
                <a:latin typeface="Lucida Console" panose="020B0609040504020204" pitchFamily="49" charset="0"/>
              </a:rPr>
              <a:t>userwithiamaccess</a:t>
            </a:r>
            <a:br>
              <a:rPr lang="en-US" dirty="0">
                <a:latin typeface="Lucida Console" panose="020B0609040504020204" pitchFamily="49" charset="0"/>
              </a:rPr>
            </a:br>
            <a:endParaRPr lang="en-US" dirty="0">
              <a:latin typeface="Lucida Console" panose="020B0609040504020204" pitchFamily="49" charset="0"/>
            </a:endParaRPr>
          </a:p>
          <a:p>
            <a:pPr marL="228600" lvl="0" indent="-228600">
              <a:buFont typeface="+mj-lt"/>
              <a:buAutoNum type="arabicPeriod"/>
              <a:defRPr/>
            </a:pPr>
            <a:r>
              <a:rPr lang="en-US" dirty="0"/>
              <a:t>View the users’ (</a:t>
            </a:r>
            <a:r>
              <a:rPr lang="en-US" dirty="0" err="1"/>
              <a:t>userwithpermissionboundary</a:t>
            </a:r>
            <a:r>
              <a:rPr lang="en-US" dirty="0"/>
              <a:t>) permissions boundary. </a:t>
            </a:r>
            <a:br>
              <a:rPr lang="en-US" dirty="0"/>
            </a:br>
            <a:br>
              <a:rPr lang="en-US" dirty="0"/>
            </a:br>
            <a:r>
              <a:rPr lang="en-US" dirty="0" err="1">
                <a:latin typeface="Lucida Console" panose="020B0609040504020204" pitchFamily="49" charset="0"/>
              </a:rPr>
              <a:t>arn:aws:iam</a:t>
            </a:r>
            <a:r>
              <a:rPr lang="en-US" dirty="0">
                <a:latin typeface="Lucida Console" panose="020B0609040504020204" pitchFamily="49" charset="0"/>
              </a:rPr>
              <a:t>::111122223333:policy/S3restricted</a:t>
            </a:r>
            <a:r>
              <a:rPr lang="en-US" dirty="0"/>
              <a:t>. </a:t>
            </a:r>
            <a:br>
              <a:rPr lang="en-US" dirty="0"/>
            </a:br>
            <a:endParaRPr lang="en-US" dirty="0"/>
          </a:p>
          <a:p>
            <a:pPr marL="228600" lvl="0" indent="-228600">
              <a:buFont typeface="+mj-lt"/>
              <a:buAutoNum type="arabicPeriod"/>
              <a:defRPr/>
            </a:pPr>
            <a:r>
              <a:rPr lang="en-US" dirty="0"/>
              <a:t>Let’s check the maximum level of access the permissions boundary allows.</a:t>
            </a:r>
            <a:br>
              <a:rPr lang="en-US" dirty="0"/>
            </a:br>
            <a:br>
              <a:rPr lang="en-US" dirty="0"/>
            </a:br>
            <a:r>
              <a:rPr lang="en-US" dirty="0" err="1">
                <a:latin typeface="Lucida Console" panose="020B0609040504020204" pitchFamily="49" charset="0"/>
              </a:rPr>
              <a:t>aws</a:t>
            </a:r>
            <a:r>
              <a:rPr lang="en-US" dirty="0">
                <a:latin typeface="Lucida Console" panose="020B0609040504020204" pitchFamily="49" charset="0"/>
              </a:rPr>
              <a:t> </a:t>
            </a:r>
            <a:r>
              <a:rPr lang="en-US" dirty="0" err="1">
                <a:latin typeface="Lucida Console" panose="020B0609040504020204" pitchFamily="49" charset="0"/>
              </a:rPr>
              <a:t>iam</a:t>
            </a:r>
            <a:r>
              <a:rPr lang="en-US" dirty="0">
                <a:latin typeface="Lucida Console" panose="020B0609040504020204" pitchFamily="49" charset="0"/>
              </a:rPr>
              <a:t> get-policy-version --policy-</a:t>
            </a:r>
            <a:r>
              <a:rPr lang="en-US" dirty="0" err="1">
                <a:latin typeface="Lucida Console" panose="020B0609040504020204" pitchFamily="49" charset="0"/>
              </a:rPr>
              <a:t>arn</a:t>
            </a:r>
            <a:r>
              <a:rPr lang="en-US" dirty="0">
                <a:latin typeface="Lucida Console" panose="020B0609040504020204" pitchFamily="49" charset="0"/>
              </a:rPr>
              <a:t> </a:t>
            </a:r>
            <a:r>
              <a:rPr lang="en-US" dirty="0" err="1">
                <a:latin typeface="Lucida Console" panose="020B0609040504020204" pitchFamily="49" charset="0"/>
              </a:rPr>
              <a:t>arn:aws:iam</a:t>
            </a:r>
            <a:r>
              <a:rPr lang="en-US" dirty="0">
                <a:latin typeface="Lucida Console" panose="020B0609040504020204" pitchFamily="49" charset="0"/>
              </a:rPr>
              <a:t>::111122223333:policy/S3restricted--version-id v1</a:t>
            </a:r>
            <a:br>
              <a:rPr lang="en-US" dirty="0">
                <a:latin typeface="Lucida Console" panose="020B0609040504020204" pitchFamily="49" charset="0"/>
              </a:rPr>
            </a:br>
            <a:endParaRPr lang="en-US" dirty="0">
              <a:latin typeface="Lucida Console" panose="020B0609040504020204" pitchFamily="49" charset="0"/>
            </a:endParaRPr>
          </a:p>
          <a:p>
            <a:pPr marL="228600" indent="-228600">
              <a:buFont typeface="+mj-lt"/>
              <a:buAutoNum type="arabicPeriod"/>
            </a:pPr>
            <a:r>
              <a:rPr lang="en-US" dirty="0"/>
              <a:t>We will then update the users’ permissions boundary to a new permissions boundary that allows for S3 access. </a:t>
            </a:r>
            <a:br>
              <a:rPr lang="en-US" dirty="0"/>
            </a:br>
            <a:br>
              <a:rPr lang="en-US" dirty="0"/>
            </a:br>
            <a:r>
              <a:rPr lang="en-US" dirty="0" err="1">
                <a:latin typeface="Lucida Console" panose="020B0609040504020204" pitchFamily="49" charset="0"/>
              </a:rPr>
              <a:t>arn:aws:iam</a:t>
            </a:r>
            <a:r>
              <a:rPr lang="en-US" dirty="0">
                <a:latin typeface="Lucida Console" panose="020B0609040504020204" pitchFamily="49" charset="0"/>
              </a:rPr>
              <a:t>::1234567891011:policy/S3elevated</a:t>
            </a:r>
            <a:br>
              <a:rPr lang="en-US" dirty="0">
                <a:latin typeface="Lucida Console" panose="020B0609040504020204" pitchFamily="49" charset="0"/>
              </a:rPr>
            </a:br>
            <a:endParaRPr lang="en-US" dirty="0"/>
          </a:p>
          <a:p>
            <a:pPr marL="228600" indent="-228600">
              <a:buFont typeface="+mj-lt"/>
              <a:buAutoNum type="arabicPeriod"/>
            </a:pPr>
            <a:r>
              <a:rPr lang="en-US" dirty="0"/>
              <a:t>To accomplish the update, we will use the elevated permissions of another user (</a:t>
            </a:r>
            <a:r>
              <a:rPr lang="en-US" dirty="0" err="1"/>
              <a:t>userwithiamaccess</a:t>
            </a:r>
            <a:r>
              <a:rPr lang="en-US" dirty="0"/>
              <a:t>) to issue the </a:t>
            </a:r>
            <a:r>
              <a:rPr lang="en-US" dirty="0">
                <a:latin typeface="Lucida Console" panose="020B0609040504020204" pitchFamily="49" charset="0"/>
              </a:rPr>
              <a:t>put-user-permissions-boundary</a:t>
            </a:r>
            <a:r>
              <a:rPr lang="en-US" dirty="0"/>
              <a:t> command. This command updates the user (</a:t>
            </a:r>
            <a:r>
              <a:rPr lang="en-US" dirty="0" err="1">
                <a:latin typeface="Lucida Console" panose="020B0609040504020204" pitchFamily="49" charset="0"/>
              </a:rPr>
              <a:t>userwithpermissionboundary</a:t>
            </a:r>
            <a:r>
              <a:rPr lang="en-US" dirty="0"/>
              <a:t>) to a new permissions boundary that includes S3 access.</a:t>
            </a:r>
            <a:br>
              <a:rPr lang="en-US" dirty="0"/>
            </a:br>
            <a:br>
              <a:rPr lang="en-US" dirty="0"/>
            </a:br>
            <a:r>
              <a:rPr lang="en-US" dirty="0" err="1">
                <a:latin typeface="Lucida Console" panose="020B0609040504020204" pitchFamily="49" charset="0"/>
              </a:rPr>
              <a:t>aws</a:t>
            </a:r>
            <a:r>
              <a:rPr lang="en-US" dirty="0">
                <a:latin typeface="Lucida Console" panose="020B0609040504020204" pitchFamily="49" charset="0"/>
              </a:rPr>
              <a:t> </a:t>
            </a:r>
            <a:r>
              <a:rPr lang="en-US" dirty="0" err="1">
                <a:latin typeface="Lucida Console" panose="020B0609040504020204" pitchFamily="49" charset="0"/>
              </a:rPr>
              <a:t>iam</a:t>
            </a:r>
            <a:r>
              <a:rPr lang="en-US" dirty="0">
                <a:latin typeface="Lucida Console" panose="020B0609040504020204" pitchFamily="49" charset="0"/>
              </a:rPr>
              <a:t> put-user-permissions-boundary --permissions-boundary </a:t>
            </a:r>
            <a:r>
              <a:rPr lang="en-US" dirty="0" err="1">
                <a:latin typeface="Lucida Console" panose="020B0609040504020204" pitchFamily="49" charset="0"/>
              </a:rPr>
              <a:t>arn:aws:iam</a:t>
            </a:r>
            <a:r>
              <a:rPr lang="en-US" dirty="0">
                <a:latin typeface="Lucida Console" panose="020B0609040504020204" pitchFamily="49" charset="0"/>
              </a:rPr>
              <a:t>::111722413196:policy/S3elevated --user-name </a:t>
            </a:r>
            <a:r>
              <a:rPr lang="en-US" dirty="0" err="1">
                <a:latin typeface="Lucida Console" panose="020B0609040504020204" pitchFamily="49" charset="0"/>
              </a:rPr>
              <a:t>userwithpermissionboundary</a:t>
            </a:r>
            <a:r>
              <a:rPr lang="en-US" dirty="0">
                <a:latin typeface="Lucida Console" panose="020B0609040504020204" pitchFamily="49" charset="0"/>
              </a:rPr>
              <a:t> --profile </a:t>
            </a:r>
            <a:r>
              <a:rPr lang="en-US" dirty="0" err="1">
                <a:latin typeface="Lucida Console" panose="020B0609040504020204" pitchFamily="49" charset="0"/>
              </a:rPr>
              <a:t>userwithiamaccess</a:t>
            </a:r>
            <a:endParaRPr lang="en-US" dirty="0">
              <a:latin typeface="Lucida Console" panose="020B0609040504020204" pitchFamily="49" charset="0"/>
            </a:endParaRPr>
          </a:p>
          <a:p>
            <a:pPr marL="228600" indent="-228600">
              <a:buFont typeface="+mj-lt"/>
              <a:buAutoNum type="arabicPeriod"/>
            </a:pPr>
            <a:endParaRPr lang="en-US" dirty="0">
              <a:latin typeface="Lucida Console" panose="020B0609040504020204" pitchFamily="49" charset="0"/>
            </a:endParaRPr>
          </a:p>
          <a:p>
            <a:pPr marL="228600" indent="-228600">
              <a:buFont typeface="+mj-lt"/>
              <a:buAutoNum type="arabicPeriod"/>
            </a:pPr>
            <a:r>
              <a:rPr lang="en-US" dirty="0"/>
              <a:t>Let’s determine whether the user has been updated to the new permissions boundary.</a:t>
            </a:r>
            <a:br>
              <a:rPr lang="en-US" dirty="0"/>
            </a:br>
            <a:br>
              <a:rPr lang="en-US" dirty="0"/>
            </a:br>
            <a:r>
              <a:rPr lang="en-US" dirty="0" err="1">
                <a:latin typeface="Lucida Console" panose="020B0609040504020204" pitchFamily="49" charset="0"/>
              </a:rPr>
              <a:t>aws</a:t>
            </a:r>
            <a:r>
              <a:rPr lang="en-US" dirty="0">
                <a:latin typeface="Lucida Console" panose="020B0609040504020204" pitchFamily="49" charset="0"/>
              </a:rPr>
              <a:t> </a:t>
            </a:r>
            <a:r>
              <a:rPr lang="en-US" dirty="0" err="1">
                <a:latin typeface="Lucida Console" panose="020B0609040504020204" pitchFamily="49" charset="0"/>
              </a:rPr>
              <a:t>iam</a:t>
            </a:r>
            <a:r>
              <a:rPr lang="en-US" dirty="0">
                <a:latin typeface="Lucida Console" panose="020B0609040504020204" pitchFamily="49" charset="0"/>
              </a:rPr>
              <a:t> get-user --user-name </a:t>
            </a:r>
            <a:r>
              <a:rPr lang="en-US" dirty="0" err="1">
                <a:latin typeface="Lucida Console" panose="020B0609040504020204" pitchFamily="49" charset="0"/>
              </a:rPr>
              <a:t>userwithpermissionboundary</a:t>
            </a:r>
            <a:r>
              <a:rPr lang="en-US" dirty="0">
                <a:latin typeface="Lucida Console" panose="020B0609040504020204" pitchFamily="49" charset="0"/>
              </a:rPr>
              <a:t> --profile </a:t>
            </a:r>
            <a:r>
              <a:rPr lang="en-US" dirty="0" err="1">
                <a:latin typeface="Lucida Console" panose="020B0609040504020204" pitchFamily="49" charset="0"/>
              </a:rPr>
              <a:t>userwithiamaccess</a:t>
            </a:r>
            <a:endParaRPr lang="en-US" dirty="0">
              <a:latin typeface="Lucida Console" panose="020B0609040504020204" pitchFamily="49" charset="0"/>
            </a:endParaRPr>
          </a:p>
          <a:p>
            <a:pPr marL="228600" indent="-228600">
              <a:buFont typeface="+mj-lt"/>
              <a:buAutoNum type="arabicPeriod"/>
            </a:pPr>
            <a:endParaRPr lang="en-US" dirty="0"/>
          </a:p>
          <a:p>
            <a:pPr marL="228600" indent="-228600">
              <a:buFont typeface="+mj-lt"/>
              <a:buAutoNum type="arabicPeriod"/>
            </a:pPr>
            <a:r>
              <a:rPr lang="en-US" dirty="0"/>
              <a:t>We will then again attempt to create an S3 bucket using AWS CLI commands with the same user. </a:t>
            </a:r>
            <a:br>
              <a:rPr lang="en-US" dirty="0"/>
            </a:br>
            <a:br>
              <a:rPr lang="en-US" dirty="0"/>
            </a:br>
            <a:r>
              <a:rPr lang="en-US" dirty="0" err="1">
                <a:latin typeface="Lucida Console" panose="020B0609040504020204" pitchFamily="49" charset="0"/>
              </a:rPr>
              <a:t>aws</a:t>
            </a:r>
            <a:r>
              <a:rPr lang="en-US" dirty="0">
                <a:latin typeface="Lucida Console" panose="020B0609040504020204" pitchFamily="49" charset="0"/>
              </a:rPr>
              <a:t> s3 mb s3://bucketfordevonawsdemo05122021 --profile </a:t>
            </a:r>
            <a:r>
              <a:rPr lang="en-US" dirty="0" err="1">
                <a:latin typeface="Lucida Console" panose="020B0609040504020204" pitchFamily="49" charset="0"/>
              </a:rPr>
              <a:t>userwithpermissionboundary</a:t>
            </a:r>
            <a:endParaRPr lang="en-US" dirty="0">
              <a:latin typeface="Lucida Console" panose="020B0609040504020204" pitchFamily="49" charset="0"/>
            </a:endParaRPr>
          </a:p>
          <a:p>
            <a:endParaRPr lang="en-US" dirty="0">
              <a:latin typeface="Lucida Console" panose="020B0609040504020204" pitchFamily="49" charset="0"/>
            </a:endParaRPr>
          </a:p>
          <a:p>
            <a:r>
              <a:rPr lang="en-US" dirty="0"/>
              <a:t>Success!</a:t>
            </a:r>
            <a:br>
              <a:rPr lang="en-US" dirty="0"/>
            </a:br>
            <a:endParaRPr lang="en-US" dirty="0"/>
          </a:p>
          <a:p>
            <a:endParaRPr lang="en-US" dirty="0"/>
          </a:p>
        </p:txBody>
      </p:sp>
    </p:spTree>
    <p:extLst>
      <p:ext uri="{BB962C8B-B14F-4D97-AF65-F5344CB8AC3E}">
        <p14:creationId xmlns:p14="http://schemas.microsoft.com/office/powerpoint/2010/main" val="2924014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F7810E1-23D1-4519-887E-8859DDA15EEE}"/>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CD300EC4-E381-4A98-B8A3-A4449DBA669B}"/>
              </a:ext>
            </a:extLst>
          </p:cNvPr>
          <p:cNvSpPr>
            <a:spLocks noGrp="1"/>
          </p:cNvSpPr>
          <p:nvPr>
            <p:ph type="body" idx="1"/>
          </p:nvPr>
        </p:nvSpPr>
        <p:spPr/>
        <p:txBody>
          <a:bodyPr/>
          <a:lstStyle/>
          <a:p>
            <a:r>
              <a:rPr lang="en-US" dirty="0"/>
              <a:t>In this demo, we will sign in to the AWS Management Console as a user (contractor) who is granted access only to AWS </a:t>
            </a:r>
            <a:r>
              <a:rPr lang="en-US" dirty="0" err="1"/>
              <a:t>CloudShell</a:t>
            </a:r>
            <a:r>
              <a:rPr lang="en-US" dirty="0"/>
              <a:t>. We will attempt to create an S3 bucket using AWS CLI commands through an AWS </a:t>
            </a:r>
            <a:r>
              <a:rPr lang="en-US" dirty="0" err="1"/>
              <a:t>CloudShell</a:t>
            </a:r>
            <a:r>
              <a:rPr lang="en-US" dirty="0"/>
              <a:t> session, which will fail. To gain access to the Amazon S3 service and successfully create an S3 bucket, we will assume a role (</a:t>
            </a:r>
            <a:r>
              <a:rPr lang="en-US" dirty="0">
                <a:latin typeface="Lucida Console" panose="020B0609040504020204" pitchFamily="49" charset="0"/>
              </a:rPr>
              <a:t>Contractors3access</a:t>
            </a:r>
            <a:r>
              <a:rPr lang="en-US" dirty="0"/>
              <a:t>), which allows for S3 bucket creation. </a:t>
            </a:r>
          </a:p>
          <a:p>
            <a:endParaRPr lang="en-US" dirty="0"/>
          </a:p>
          <a:p>
            <a:r>
              <a:rPr lang="en-US" dirty="0"/>
              <a:t>This demo illustrates the use of roles within the same organization. </a:t>
            </a:r>
          </a:p>
          <a:p>
            <a:br>
              <a:rPr lang="en-US" dirty="0"/>
            </a:br>
            <a:r>
              <a:rPr lang="en-US" b="1" dirty="0"/>
              <a:t>Assumptions</a:t>
            </a:r>
          </a:p>
          <a:p>
            <a:pPr lvl="0">
              <a:defRPr/>
            </a:pPr>
            <a:r>
              <a:rPr lang="en-US" dirty="0"/>
              <a:t>The following assumptions are considered as we work through the demo:</a:t>
            </a:r>
            <a:br>
              <a:rPr lang="en-US" dirty="0"/>
            </a:br>
            <a:r>
              <a:rPr lang="en-US" b="1" dirty="0"/>
              <a:t>Users</a:t>
            </a:r>
          </a:p>
          <a:p>
            <a:pPr lvl="0">
              <a:defRPr/>
            </a:pPr>
            <a:r>
              <a:rPr lang="en-US" b="1" dirty="0"/>
              <a:t>Contractor</a:t>
            </a:r>
          </a:p>
          <a:p>
            <a:pPr lvl="0">
              <a:defRPr/>
            </a:pPr>
            <a:r>
              <a:rPr lang="en-US" dirty="0"/>
              <a:t>Attached policy = none</a:t>
            </a:r>
          </a:p>
          <a:p>
            <a:pPr lvl="0">
              <a:defRPr/>
            </a:pPr>
            <a:endParaRPr lang="en-US" dirty="0"/>
          </a:p>
          <a:p>
            <a:pPr lvl="0">
              <a:defRPr/>
            </a:pPr>
            <a:r>
              <a:rPr lang="en-US" b="1" dirty="0"/>
              <a:t>Group</a:t>
            </a:r>
          </a:p>
          <a:p>
            <a:pPr lvl="0">
              <a:defRPr/>
            </a:pPr>
            <a:r>
              <a:rPr lang="en-US" b="1" dirty="0"/>
              <a:t>Contractor</a:t>
            </a:r>
          </a:p>
          <a:p>
            <a:pPr lvl="0">
              <a:defRPr/>
            </a:pPr>
            <a:r>
              <a:rPr lang="en-US" dirty="0"/>
              <a:t>Attached policy = </a:t>
            </a:r>
            <a:r>
              <a:rPr lang="en-US" dirty="0" err="1">
                <a:latin typeface="Lucida Console" panose="020B0609040504020204" pitchFamily="49" charset="0"/>
              </a:rPr>
              <a:t>ContractorAccess</a:t>
            </a:r>
            <a:endParaRPr lang="en-US" dirty="0">
              <a:latin typeface="Lucida Console" panose="020B0609040504020204" pitchFamily="49" charset="0"/>
            </a:endParaRPr>
          </a:p>
          <a:p>
            <a:pPr lvl="1"/>
            <a:endParaRPr lang="en-US" b="1" dirty="0"/>
          </a:p>
          <a:p>
            <a:pPr lvl="0"/>
            <a:r>
              <a:rPr lang="en-US" b="1" dirty="0"/>
              <a:t>Role</a:t>
            </a:r>
          </a:p>
          <a:p>
            <a:pPr lvl="0">
              <a:defRPr/>
            </a:pPr>
            <a:r>
              <a:rPr lang="en-US" b="1" dirty="0" err="1"/>
              <a:t>ContractorAccess</a:t>
            </a:r>
            <a:br>
              <a:rPr lang="en-US" b="1" dirty="0"/>
            </a:br>
            <a:r>
              <a:rPr lang="en-US" dirty="0"/>
              <a:t>Attached policy = </a:t>
            </a:r>
            <a:r>
              <a:rPr lang="en-US" dirty="0">
                <a:latin typeface="Lucida Console" panose="020B0609040504020204" pitchFamily="49" charset="0"/>
              </a:rPr>
              <a:t>ContractorS3access</a:t>
            </a:r>
          </a:p>
          <a:p>
            <a:pPr lvl="0"/>
            <a:br>
              <a:rPr lang="en-US" b="1" dirty="0"/>
            </a:br>
            <a:r>
              <a:rPr lang="en-US" b="1" dirty="0"/>
              <a:t>Policies </a:t>
            </a:r>
            <a:endParaRPr lang="en-US" dirty="0"/>
          </a:p>
          <a:p>
            <a:pPr lvl="0"/>
            <a:r>
              <a:rPr lang="en-US" b="1" dirty="0" err="1"/>
              <a:t>ContractorAccess</a:t>
            </a:r>
            <a:endParaRPr lang="en-US" b="1" dirty="0"/>
          </a:p>
          <a:p>
            <a:pPr lvl="0"/>
            <a:r>
              <a:rPr lang="en-US" dirty="0">
                <a:latin typeface="Lucida Console" panose="020B0609040504020204" pitchFamily="49" charset="0"/>
              </a:rPr>
              <a:t>{</a:t>
            </a:r>
          </a:p>
          <a:p>
            <a:pPr lvl="0"/>
            <a:r>
              <a:rPr lang="en-US" dirty="0">
                <a:latin typeface="Lucida Console" panose="020B0609040504020204" pitchFamily="49" charset="0"/>
              </a:rPr>
              <a:t>     "Version": "2012-10-17",</a:t>
            </a:r>
          </a:p>
          <a:p>
            <a:pPr lvl="0"/>
            <a:r>
              <a:rPr lang="en-US" dirty="0">
                <a:latin typeface="Lucida Console" panose="020B0609040504020204" pitchFamily="49" charset="0"/>
              </a:rPr>
              <a:t>     "Statement": [</a:t>
            </a:r>
          </a:p>
          <a:p>
            <a:pPr lvl="1"/>
            <a:r>
              <a:rPr lang="en-US" dirty="0">
                <a:latin typeface="Lucida Console" panose="020B0609040504020204" pitchFamily="49" charset="0"/>
              </a:rPr>
              <a:t>{</a:t>
            </a:r>
          </a:p>
          <a:p>
            <a:pPr lvl="1"/>
            <a:r>
              <a:rPr lang="en-US" dirty="0">
                <a:latin typeface="Lucida Console" panose="020B0609040504020204" pitchFamily="49" charset="0"/>
              </a:rPr>
              <a:t>     "Effect": "Allow",</a:t>
            </a:r>
          </a:p>
          <a:p>
            <a:pPr lvl="1"/>
            <a:r>
              <a:rPr lang="en-US" dirty="0">
                <a:latin typeface="Lucida Console" panose="020B0609040504020204" pitchFamily="49" charset="0"/>
              </a:rPr>
              <a:t>     "Action": "</a:t>
            </a:r>
            <a:r>
              <a:rPr lang="en-US" dirty="0" err="1">
                <a:latin typeface="Lucida Console" panose="020B0609040504020204" pitchFamily="49" charset="0"/>
              </a:rPr>
              <a:t>cloudshell</a:t>
            </a:r>
            <a:r>
              <a:rPr lang="en-US" dirty="0">
                <a:latin typeface="Lucida Console" panose="020B0609040504020204" pitchFamily="49" charset="0"/>
              </a:rPr>
              <a:t>:*",</a:t>
            </a:r>
          </a:p>
          <a:p>
            <a:pPr lvl="1"/>
            <a:r>
              <a:rPr lang="en-US" dirty="0">
                <a:latin typeface="Lucida Console" panose="020B0609040504020204" pitchFamily="49" charset="0"/>
              </a:rPr>
              <a:t>     "Resource": "*“</a:t>
            </a:r>
          </a:p>
          <a:p>
            <a:pPr lvl="1"/>
            <a:r>
              <a:rPr lang="en-US" dirty="0">
                <a:latin typeface="Lucida Console" panose="020B0609040504020204" pitchFamily="49" charset="0"/>
              </a:rPr>
              <a:t>},</a:t>
            </a:r>
          </a:p>
          <a:p>
            <a:pPr lvl="1"/>
            <a:r>
              <a:rPr lang="en-US" dirty="0">
                <a:latin typeface="Lucida Console" panose="020B0609040504020204" pitchFamily="49" charset="0"/>
              </a:rPr>
              <a:t>{</a:t>
            </a:r>
          </a:p>
          <a:p>
            <a:pPr lvl="1"/>
            <a:r>
              <a:rPr lang="en-US" dirty="0">
                <a:latin typeface="Lucida Console" panose="020B0609040504020204" pitchFamily="49" charset="0"/>
              </a:rPr>
              <a:t>     "Effect": "Allow",</a:t>
            </a:r>
          </a:p>
          <a:p>
            <a:pPr lvl="1"/>
            <a:r>
              <a:rPr lang="en-US" dirty="0">
                <a:latin typeface="Lucida Console" panose="020B0609040504020204" pitchFamily="49" charset="0"/>
              </a:rPr>
              <a:t>     "Action": "</a:t>
            </a:r>
            <a:r>
              <a:rPr lang="en-US" dirty="0" err="1">
                <a:latin typeface="Lucida Console" panose="020B0609040504020204" pitchFamily="49" charset="0"/>
              </a:rPr>
              <a:t>sts:AssumeRole</a:t>
            </a:r>
            <a:r>
              <a:rPr lang="en-US" dirty="0">
                <a:latin typeface="Lucida Console" panose="020B0609040504020204" pitchFamily="49" charset="0"/>
              </a:rPr>
              <a:t>",</a:t>
            </a:r>
          </a:p>
          <a:p>
            <a:pPr lvl="1">
              <a:defRPr/>
            </a:pPr>
            <a:r>
              <a:rPr lang="en-US" dirty="0">
                <a:latin typeface="Lucida Console" panose="020B0609040504020204" pitchFamily="49" charset="0"/>
              </a:rPr>
              <a:t>     "Resource": "</a:t>
            </a:r>
            <a:r>
              <a:rPr lang="en-US" dirty="0" err="1">
                <a:latin typeface="Lucida Console" panose="020B0609040504020204" pitchFamily="49" charset="0"/>
              </a:rPr>
              <a:t>arn:aws:iam</a:t>
            </a:r>
            <a:r>
              <a:rPr lang="en-US" dirty="0">
                <a:latin typeface="Lucida Console" panose="020B0609040504020204" pitchFamily="49" charset="0"/>
              </a:rPr>
              <a:t>::112233445566:role/S3access“</a:t>
            </a:r>
          </a:p>
          <a:p>
            <a:pPr lvl="1">
              <a:defRPr/>
            </a:pPr>
            <a:r>
              <a:rPr lang="en-US" dirty="0">
                <a:latin typeface="Lucida Console" panose="020B0609040504020204" pitchFamily="49" charset="0"/>
              </a:rPr>
              <a:t>}</a:t>
            </a:r>
          </a:p>
          <a:p>
            <a:pPr lvl="0">
              <a:defRPr/>
            </a:pPr>
            <a:r>
              <a:rPr lang="en-US" dirty="0">
                <a:latin typeface="Lucida Console" panose="020B0609040504020204" pitchFamily="49" charset="0"/>
              </a:rPr>
              <a:t>     ]</a:t>
            </a:r>
          </a:p>
          <a:p>
            <a:pPr lvl="0">
              <a:defRPr/>
            </a:pPr>
            <a:r>
              <a:rPr lang="en-US" dirty="0">
                <a:latin typeface="Lucida Console" panose="020B0609040504020204" pitchFamily="49" charset="0"/>
              </a:rPr>
              <a:t>}</a:t>
            </a:r>
          </a:p>
          <a:p>
            <a:pPr lvl="0">
              <a:defRPr/>
            </a:pPr>
            <a:endParaRPr lang="en-US" dirty="0">
              <a:latin typeface="Lucida Console" panose="020B0609040504020204" pitchFamily="49" charset="0"/>
            </a:endParaRPr>
          </a:p>
          <a:p>
            <a:pPr lvl="0">
              <a:defRPr/>
            </a:pPr>
            <a:r>
              <a:rPr lang="en-US" b="1" dirty="0">
                <a:latin typeface="Lucida Console" panose="020B0609040504020204" pitchFamily="49" charset="0"/>
              </a:rPr>
              <a:t>ContractorS3access</a:t>
            </a:r>
          </a:p>
          <a:p>
            <a:pPr lvl="0">
              <a:defRPr/>
            </a:pPr>
            <a:r>
              <a:rPr lang="en-US" dirty="0">
                <a:latin typeface="Lucida Console" panose="020B0609040504020204" pitchFamily="49" charset="0"/>
              </a:rPr>
              <a:t>{</a:t>
            </a:r>
          </a:p>
          <a:p>
            <a:pPr lvl="0">
              <a:defRPr/>
            </a:pPr>
            <a:r>
              <a:rPr lang="en-US" dirty="0">
                <a:latin typeface="Lucida Console" panose="020B0609040504020204" pitchFamily="49" charset="0"/>
              </a:rPr>
              <a:t>     "Version": "2012-10-17",</a:t>
            </a:r>
          </a:p>
          <a:p>
            <a:pPr lvl="0">
              <a:defRPr/>
            </a:pPr>
            <a:r>
              <a:rPr lang="en-US" dirty="0">
                <a:latin typeface="Lucida Console" panose="020B0609040504020204" pitchFamily="49" charset="0"/>
              </a:rPr>
              <a:t>     "Statement": [</a:t>
            </a:r>
          </a:p>
          <a:p>
            <a:pPr lvl="0">
              <a:defRPr/>
            </a:pPr>
            <a:r>
              <a:rPr lang="en-US" dirty="0">
                <a:latin typeface="Lucida Console" panose="020B0609040504020204" pitchFamily="49" charset="0"/>
              </a:rPr>
              <a:t>          {</a:t>
            </a:r>
          </a:p>
          <a:p>
            <a:pPr lvl="0">
              <a:defRPr/>
            </a:pPr>
            <a:r>
              <a:rPr lang="en-US" dirty="0">
                <a:latin typeface="Lucida Console" panose="020B0609040504020204" pitchFamily="49" charset="0"/>
              </a:rPr>
              <a:t>               "Effect": "Allow",</a:t>
            </a:r>
          </a:p>
          <a:p>
            <a:pPr lvl="0">
              <a:defRPr/>
            </a:pPr>
            <a:r>
              <a:rPr lang="en-US" dirty="0">
                <a:latin typeface="Lucida Console" panose="020B0609040504020204" pitchFamily="49" charset="0"/>
              </a:rPr>
              <a:t>               "Action": "s3:*",</a:t>
            </a:r>
          </a:p>
          <a:p>
            <a:pPr lvl="0">
              <a:defRPr/>
            </a:pPr>
            <a:r>
              <a:rPr lang="en-US" dirty="0">
                <a:latin typeface="Lucida Console" panose="020B0609040504020204" pitchFamily="49" charset="0"/>
              </a:rPr>
              <a:t>               "Resource": "*" </a:t>
            </a:r>
          </a:p>
          <a:p>
            <a:pPr lvl="0">
              <a:defRPr/>
            </a:pPr>
            <a:r>
              <a:rPr lang="en-US" dirty="0">
                <a:latin typeface="Lucida Console" panose="020B0609040504020204" pitchFamily="49" charset="0"/>
              </a:rPr>
              <a:t>           }</a:t>
            </a:r>
          </a:p>
          <a:p>
            <a:pPr lvl="0">
              <a:defRPr/>
            </a:pPr>
            <a:r>
              <a:rPr lang="en-US" dirty="0">
                <a:latin typeface="Lucida Console" panose="020B0609040504020204" pitchFamily="49" charset="0"/>
              </a:rPr>
              <a:t>      ]</a:t>
            </a:r>
          </a:p>
          <a:p>
            <a:pPr lvl="0">
              <a:defRPr/>
            </a:pPr>
            <a:r>
              <a:rPr lang="en-US" dirty="0">
                <a:latin typeface="Lucida Console" panose="020B0609040504020204" pitchFamily="49" charset="0"/>
              </a:rPr>
              <a:t>}</a:t>
            </a:r>
          </a:p>
          <a:p>
            <a:pPr lvl="0">
              <a:defRPr/>
            </a:pPr>
            <a:endParaRPr lang="en-US" dirty="0"/>
          </a:p>
          <a:p>
            <a:pPr lvl="0">
              <a:defRPr/>
            </a:pPr>
            <a:r>
              <a:rPr lang="en-US" b="1" dirty="0"/>
              <a:t>Demo start</a:t>
            </a:r>
            <a:br>
              <a:rPr lang="en-US" b="1" dirty="0"/>
            </a:br>
            <a:endParaRPr lang="en-US" dirty="0"/>
          </a:p>
          <a:p>
            <a:pPr marL="228600" lvl="0" indent="-228600">
              <a:buFont typeface="+mj-lt"/>
              <a:buAutoNum type="arabicPeriod"/>
            </a:pPr>
            <a:r>
              <a:rPr lang="en-US" dirty="0"/>
              <a:t>Sign in to the AWS Management Console with the user “Contractor” and search for </a:t>
            </a:r>
            <a:r>
              <a:rPr lang="en-US" dirty="0" err="1"/>
              <a:t>CloudShell</a:t>
            </a:r>
            <a:r>
              <a:rPr lang="en-US" dirty="0"/>
              <a:t>. </a:t>
            </a:r>
            <a:br>
              <a:rPr lang="en-US" dirty="0"/>
            </a:br>
            <a:endParaRPr lang="en-US" dirty="0"/>
          </a:p>
          <a:p>
            <a:pPr marL="228600" lvl="0" indent="-228600">
              <a:buFont typeface="+mj-lt"/>
              <a:buAutoNum type="arabicPeriod"/>
            </a:pPr>
            <a:r>
              <a:rPr lang="en-US" dirty="0"/>
              <a:t>Try to create an S3 bucket.</a:t>
            </a:r>
            <a:br>
              <a:rPr lang="en-US" dirty="0"/>
            </a:br>
            <a:br>
              <a:rPr lang="en-US" dirty="0"/>
            </a:br>
            <a:r>
              <a:rPr lang="en-US" dirty="0" err="1">
                <a:latin typeface="Lucida Console" panose="020B0609040504020204" pitchFamily="49" charset="0"/>
              </a:rPr>
              <a:t>aws</a:t>
            </a:r>
            <a:r>
              <a:rPr lang="en-US" dirty="0">
                <a:latin typeface="Lucida Console" panose="020B0609040504020204" pitchFamily="49" charset="0"/>
              </a:rPr>
              <a:t> s3 mb s3://DevonAWStest_bucket</a:t>
            </a:r>
          </a:p>
          <a:p>
            <a:pPr marL="228600" lvl="0" indent="-228600">
              <a:buFont typeface="+mj-lt"/>
              <a:buAutoNum type="arabicPeriod"/>
            </a:pPr>
            <a:endParaRPr lang="en-US" dirty="0"/>
          </a:p>
          <a:p>
            <a:pPr marL="228600" indent="-228600">
              <a:buFont typeface="+mj-lt"/>
              <a:buAutoNum type="arabicPeriod"/>
            </a:pPr>
            <a:r>
              <a:rPr lang="en-US" dirty="0"/>
              <a:t>Who am I logged in as?</a:t>
            </a:r>
            <a:br>
              <a:rPr lang="en-US" dirty="0"/>
            </a:br>
            <a:br>
              <a:rPr lang="en-US" dirty="0"/>
            </a:br>
            <a:r>
              <a:rPr lang="en-US" dirty="0" err="1">
                <a:latin typeface="Lucida Console" panose="020B0609040504020204" pitchFamily="49" charset="0"/>
              </a:rPr>
              <a:t>aws</a:t>
            </a:r>
            <a:r>
              <a:rPr lang="en-US" dirty="0">
                <a:latin typeface="Lucida Console" panose="020B0609040504020204" pitchFamily="49" charset="0"/>
              </a:rPr>
              <a:t> </a:t>
            </a:r>
            <a:r>
              <a:rPr lang="en-US" dirty="0" err="1">
                <a:latin typeface="Lucida Console" panose="020B0609040504020204" pitchFamily="49" charset="0"/>
              </a:rPr>
              <a:t>sts</a:t>
            </a:r>
            <a:r>
              <a:rPr lang="en-US" dirty="0">
                <a:latin typeface="Lucida Console" panose="020B0609040504020204" pitchFamily="49" charset="0"/>
              </a:rPr>
              <a:t> get-caller-identity</a:t>
            </a:r>
            <a:br>
              <a:rPr lang="en-US" dirty="0">
                <a:latin typeface="Lucida Console" panose="020B0609040504020204" pitchFamily="49" charset="0"/>
              </a:rPr>
            </a:br>
            <a:br>
              <a:rPr lang="en-US" dirty="0">
                <a:latin typeface="Lucida Console" panose="020B0609040504020204" pitchFamily="49" charset="0"/>
              </a:rPr>
            </a:br>
            <a:r>
              <a:rPr lang="en-US" dirty="0"/>
              <a:t>Our attempt will fail to create the bucket. </a:t>
            </a:r>
          </a:p>
          <a:p>
            <a:endParaRPr lang="en-US" dirty="0"/>
          </a:p>
          <a:p>
            <a:pPr marL="228600" indent="-228600">
              <a:buFont typeface="+mj-lt"/>
              <a:buAutoNum type="arabicPeriod" startAt="4"/>
            </a:pPr>
            <a:r>
              <a:rPr lang="en-US" dirty="0"/>
              <a:t>Let’s assume the assigned role </a:t>
            </a:r>
            <a:r>
              <a:rPr lang="en-US" b="1" dirty="0" err="1">
                <a:latin typeface="Lucida Console" panose="020B0609040504020204" pitchFamily="49" charset="0"/>
              </a:rPr>
              <a:t>ContractorAccess</a:t>
            </a:r>
            <a:r>
              <a:rPr lang="en-US" b="1" dirty="0"/>
              <a:t> </a:t>
            </a:r>
            <a:r>
              <a:rPr lang="en-US" dirty="0"/>
              <a:t>by first retrieving the temporary access information for the role.</a:t>
            </a:r>
          </a:p>
          <a:p>
            <a:pPr lvl="0">
              <a:defRPr/>
            </a:pPr>
            <a:endParaRPr lang="en-US" dirty="0">
              <a:latin typeface="Lucida Console" panose="020B0609040504020204" pitchFamily="49" charset="0"/>
            </a:endParaRPr>
          </a:p>
          <a:p>
            <a:pPr marL="231775" lvl="0">
              <a:defRPr/>
            </a:pPr>
            <a:r>
              <a:rPr lang="en-US" dirty="0" err="1">
                <a:latin typeface="Lucida Console" panose="020B0609040504020204" pitchFamily="49" charset="0"/>
              </a:rPr>
              <a:t>aws</a:t>
            </a:r>
            <a:r>
              <a:rPr lang="en-US" dirty="0">
                <a:latin typeface="Lucida Console" panose="020B0609040504020204" pitchFamily="49" charset="0"/>
              </a:rPr>
              <a:t> </a:t>
            </a:r>
            <a:r>
              <a:rPr lang="en-US" dirty="0" err="1">
                <a:latin typeface="Lucida Console" panose="020B0609040504020204" pitchFamily="49" charset="0"/>
              </a:rPr>
              <a:t>sts</a:t>
            </a:r>
            <a:r>
              <a:rPr lang="en-US" dirty="0">
                <a:latin typeface="Lucida Console" panose="020B0609040504020204" pitchFamily="49" charset="0"/>
              </a:rPr>
              <a:t> assume-role --role-</a:t>
            </a:r>
            <a:r>
              <a:rPr lang="en-US" dirty="0" err="1">
                <a:latin typeface="Lucida Console" panose="020B0609040504020204" pitchFamily="49" charset="0"/>
              </a:rPr>
              <a:t>arn</a:t>
            </a:r>
            <a:r>
              <a:rPr lang="en-US" dirty="0">
                <a:latin typeface="Lucida Console" panose="020B0609040504020204" pitchFamily="49" charset="0"/>
              </a:rPr>
              <a:t> "</a:t>
            </a:r>
            <a:r>
              <a:rPr lang="en-US" dirty="0" err="1">
                <a:latin typeface="Lucida Console" panose="020B0609040504020204" pitchFamily="49" charset="0"/>
              </a:rPr>
              <a:t>arn:aws:iam</a:t>
            </a:r>
            <a:r>
              <a:rPr lang="en-US" dirty="0">
                <a:latin typeface="Lucida Console" panose="020B0609040504020204" pitchFamily="49" charset="0"/>
              </a:rPr>
              <a:t>::111722413196:role/S3access" --role-session-name </a:t>
            </a:r>
            <a:r>
              <a:rPr lang="en-US" dirty="0" err="1">
                <a:latin typeface="Lucida Console" panose="020B0609040504020204" pitchFamily="49" charset="0"/>
              </a:rPr>
              <a:t>DevOnAWS</a:t>
            </a:r>
            <a:endParaRPr lang="en-US" dirty="0">
              <a:latin typeface="Lucida Console" panose="020B0609040504020204" pitchFamily="49" charset="0"/>
            </a:endParaRPr>
          </a:p>
          <a:p>
            <a:pPr marL="231775"/>
            <a:br>
              <a:rPr lang="en-US" dirty="0"/>
            </a:br>
            <a:r>
              <a:rPr lang="en-US" dirty="0"/>
              <a:t>The response includes access information required to assume the </a:t>
            </a:r>
            <a:r>
              <a:rPr lang="en-US" dirty="0" err="1"/>
              <a:t>ContractorAccess</a:t>
            </a:r>
            <a:r>
              <a:rPr lang="en-US" dirty="0"/>
              <a:t>: </a:t>
            </a:r>
            <a:r>
              <a:rPr lang="en-US" dirty="0" err="1">
                <a:latin typeface="Lucida Console" panose="020B0609040504020204" pitchFamily="49" charset="0"/>
              </a:rPr>
              <a:t>AccessKeyId</a:t>
            </a:r>
            <a:r>
              <a:rPr lang="en-US" dirty="0"/>
              <a:t>, </a:t>
            </a:r>
            <a:r>
              <a:rPr lang="en-US" dirty="0" err="1">
                <a:latin typeface="Lucida Console" panose="020B0609040504020204" pitchFamily="49" charset="0"/>
              </a:rPr>
              <a:t>SecretAccessKey</a:t>
            </a:r>
            <a:r>
              <a:rPr lang="en-US" dirty="0"/>
              <a:t>, and </a:t>
            </a:r>
            <a:r>
              <a:rPr lang="en-US" dirty="0" err="1">
                <a:latin typeface="Lucida Console" panose="020B0609040504020204" pitchFamily="49" charset="0"/>
              </a:rPr>
              <a:t>SessionToken</a:t>
            </a:r>
            <a:endParaRPr lang="en-US" dirty="0">
              <a:latin typeface="Lucida Console" panose="020B0609040504020204" pitchFamily="49" charset="0"/>
            </a:endParaRPr>
          </a:p>
          <a:p>
            <a:endParaRPr lang="en-US" dirty="0"/>
          </a:p>
          <a:p>
            <a:pPr marL="228600" lvl="0" indent="-228600">
              <a:buFont typeface="+mj-lt"/>
              <a:buAutoNum type="arabicPeriod" startAt="5"/>
              <a:defRPr/>
            </a:pPr>
            <a:r>
              <a:rPr lang="en-US" dirty="0"/>
              <a:t>To assume the role, run the following three commands with the supplied </a:t>
            </a:r>
            <a:r>
              <a:rPr lang="en-US" dirty="0" err="1">
                <a:latin typeface="Lucida Console" panose="020B0609040504020204" pitchFamily="49" charset="0"/>
              </a:rPr>
              <a:t>AccessKeyId</a:t>
            </a:r>
            <a:r>
              <a:rPr lang="en-US" dirty="0"/>
              <a:t>, </a:t>
            </a:r>
            <a:r>
              <a:rPr lang="en-US" dirty="0" err="1">
                <a:latin typeface="Lucida Console" panose="020B0609040504020204" pitchFamily="49" charset="0"/>
              </a:rPr>
              <a:t>SecretAccessKey</a:t>
            </a:r>
            <a:r>
              <a:rPr lang="en-US" dirty="0"/>
              <a:t>, and </a:t>
            </a:r>
            <a:r>
              <a:rPr lang="en-US" dirty="0" err="1">
                <a:latin typeface="Lucida Console" panose="020B0609040504020204" pitchFamily="49" charset="0"/>
              </a:rPr>
              <a:t>SessionToken</a:t>
            </a:r>
            <a:r>
              <a:rPr lang="en-US" dirty="0">
                <a:latin typeface="Lucida Console" panose="020B0609040504020204" pitchFamily="49" charset="0"/>
              </a:rPr>
              <a:t> </a:t>
            </a:r>
            <a:r>
              <a:rPr lang="en-US" dirty="0"/>
              <a:t>attached. </a:t>
            </a:r>
            <a:br>
              <a:rPr lang="en-US" dirty="0"/>
            </a:br>
            <a:br>
              <a:rPr lang="en-US" dirty="0"/>
            </a:br>
            <a:r>
              <a:rPr lang="en-US" dirty="0">
                <a:latin typeface="Lucida Console" panose="020B0609040504020204" pitchFamily="49" charset="0"/>
              </a:rPr>
              <a:t>export AWS_ACCESS_KEY_ID=AKIAIOSFODNN7EXAMPLE</a:t>
            </a:r>
          </a:p>
          <a:p>
            <a:pPr marL="231775"/>
            <a:r>
              <a:rPr lang="en-US" dirty="0">
                <a:latin typeface="Lucida Console" panose="020B0609040504020204" pitchFamily="49" charset="0"/>
              </a:rPr>
              <a:t>export AWS_SECRET_ACCESS_KEY=</a:t>
            </a:r>
            <a:r>
              <a:rPr lang="en-US" dirty="0" err="1">
                <a:latin typeface="Lucida Console" panose="020B0609040504020204" pitchFamily="49" charset="0"/>
              </a:rPr>
              <a:t>wJalrXUtnFEMI</a:t>
            </a:r>
            <a:r>
              <a:rPr lang="en-US" dirty="0">
                <a:latin typeface="Lucida Console" panose="020B0609040504020204" pitchFamily="49" charset="0"/>
              </a:rPr>
              <a:t>/K7MDENG/</a:t>
            </a:r>
            <a:r>
              <a:rPr lang="en-US" dirty="0" err="1">
                <a:latin typeface="Lucida Console" panose="020B0609040504020204" pitchFamily="49" charset="0"/>
              </a:rPr>
              <a:t>bPxRfiCYEXAMPLEKEY</a:t>
            </a:r>
            <a:endParaRPr lang="en-US" dirty="0">
              <a:latin typeface="Lucida Console" panose="020B0609040504020204" pitchFamily="49" charset="0"/>
            </a:endParaRPr>
          </a:p>
          <a:p>
            <a:pPr marL="231775"/>
            <a:r>
              <a:rPr lang="en-US" dirty="0">
                <a:latin typeface="Lucida Console" panose="020B0609040504020204" pitchFamily="49" charset="0"/>
              </a:rPr>
              <a:t>export AWS_SESSION_TOKEN=</a:t>
            </a:r>
            <a:r>
              <a:rPr lang="en-US" dirty="0" err="1">
                <a:latin typeface="Lucida Console" panose="020B0609040504020204" pitchFamily="49" charset="0"/>
              </a:rPr>
              <a:t>SessionToken</a:t>
            </a:r>
            <a:endParaRPr lang="en-US" dirty="0"/>
          </a:p>
          <a:p>
            <a:pPr marL="228600" lvl="0" indent="-228600">
              <a:buFont typeface="+mj-lt"/>
              <a:buAutoNum type="arabicPeriod" startAt="5"/>
              <a:defRPr/>
            </a:pPr>
            <a:endParaRPr lang="en-US" dirty="0"/>
          </a:p>
          <a:p>
            <a:pPr marL="228600" indent="-228600">
              <a:buFont typeface="+mj-lt"/>
              <a:buAutoNum type="arabicPeriod" startAt="6"/>
            </a:pPr>
            <a:r>
              <a:rPr lang="en-US" dirty="0"/>
              <a:t>Let’s determine whether we have assumed the role.</a:t>
            </a:r>
            <a:br>
              <a:rPr lang="en-US" dirty="0"/>
            </a:br>
            <a:br>
              <a:rPr lang="en-US" dirty="0"/>
            </a:br>
            <a:r>
              <a:rPr lang="en-US" dirty="0" err="1">
                <a:latin typeface="Lucida Console" panose="020B0609040504020204" pitchFamily="49" charset="0"/>
              </a:rPr>
              <a:t>aws</a:t>
            </a:r>
            <a:r>
              <a:rPr lang="en-US" dirty="0">
                <a:latin typeface="Lucida Console" panose="020B0609040504020204" pitchFamily="49" charset="0"/>
              </a:rPr>
              <a:t> </a:t>
            </a:r>
            <a:r>
              <a:rPr lang="en-US" dirty="0" err="1">
                <a:latin typeface="Lucida Console" panose="020B0609040504020204" pitchFamily="49" charset="0"/>
              </a:rPr>
              <a:t>sts</a:t>
            </a:r>
            <a:r>
              <a:rPr lang="en-US" dirty="0">
                <a:latin typeface="Lucida Console" panose="020B0609040504020204" pitchFamily="49" charset="0"/>
              </a:rPr>
              <a:t> get-caller-identity</a:t>
            </a:r>
          </a:p>
          <a:p>
            <a:endParaRPr lang="en-US" b="1" dirty="0"/>
          </a:p>
          <a:p>
            <a:pPr marL="228600" lvl="0" indent="-228600">
              <a:buFont typeface="+mj-lt"/>
              <a:buAutoNum type="arabicPeriod" startAt="7"/>
              <a:defRPr/>
            </a:pPr>
            <a:r>
              <a:rPr lang="en-US" dirty="0"/>
              <a:t>Try to create an S3 bucket again as the assumed role.</a:t>
            </a:r>
            <a:br>
              <a:rPr lang="en-US" dirty="0"/>
            </a:br>
            <a:endParaRPr lang="en-US" dirty="0"/>
          </a:p>
          <a:p>
            <a:pPr marL="231775" lvl="1">
              <a:defRPr/>
            </a:pPr>
            <a:r>
              <a:rPr lang="en-US" dirty="0" err="1">
                <a:latin typeface="Lucida Console" panose="020B0609040504020204" pitchFamily="49" charset="0"/>
              </a:rPr>
              <a:t>aws</a:t>
            </a:r>
            <a:r>
              <a:rPr lang="en-US" dirty="0">
                <a:latin typeface="Lucida Console" panose="020B0609040504020204" pitchFamily="49" charset="0"/>
              </a:rPr>
              <a:t> s3 mb s3://DevonAWStest_bucket</a:t>
            </a:r>
          </a:p>
          <a:p>
            <a:endParaRPr lang="en-US" dirty="0"/>
          </a:p>
          <a:p>
            <a:r>
              <a:rPr lang="en-US" dirty="0"/>
              <a:t>Success!</a:t>
            </a:r>
            <a:br>
              <a:rPr lang="en-US" dirty="0"/>
            </a:br>
            <a:endParaRPr lang="en-US" dirty="0"/>
          </a:p>
          <a:p>
            <a:r>
              <a:rPr lang="en-US" dirty="0"/>
              <a:t>This example shows how you can manage access to your application by using roles. </a:t>
            </a:r>
          </a:p>
          <a:p>
            <a:endParaRPr lang="en-US" dirty="0"/>
          </a:p>
        </p:txBody>
      </p:sp>
    </p:spTree>
    <p:extLst>
      <p:ext uri="{BB962C8B-B14F-4D97-AF65-F5344CB8AC3E}">
        <p14:creationId xmlns:p14="http://schemas.microsoft.com/office/powerpoint/2010/main" val="771613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Module </a:t>
            </a:r>
            <a:r>
              <a:rPr lang="en-US" b="1" dirty="0"/>
              <a:t>1</a:t>
            </a:r>
            <a:r>
              <a:rPr lang="en-US" dirty="0"/>
              <a:t>: Introduction</a:t>
            </a:r>
            <a:br>
              <a:rPr lang="en-US" dirty="0"/>
            </a:br>
            <a:endParaRPr lang="en-US" dirty="0"/>
          </a:p>
          <a:p>
            <a:r>
              <a:rPr lang="en-US" b="1" dirty="0"/>
              <a:t>Module</a:t>
            </a:r>
            <a:r>
              <a:rPr lang="en-US" b="1" baseline="0" dirty="0"/>
              <a:t> 2</a:t>
            </a:r>
            <a:r>
              <a:rPr lang="en-US" baseline="0" dirty="0"/>
              <a:t>: Examine the details of the </a:t>
            </a:r>
            <a:r>
              <a:rPr lang="en-US" sz="1200" kern="1200" baseline="0" dirty="0">
                <a:solidFill>
                  <a:schemeClr val="tx1"/>
                </a:solidFill>
                <a:effectLst/>
                <a:latin typeface="+mn-lt"/>
                <a:ea typeface="+mn-ea"/>
                <a:cs typeface="+mn-cs"/>
              </a:rPr>
              <a:t>AWS a</a:t>
            </a:r>
            <a:r>
              <a:rPr lang="en-US" sz="1200" kern="1200" dirty="0">
                <a:solidFill>
                  <a:schemeClr val="tx1"/>
                </a:solidFill>
                <a:effectLst/>
                <a:latin typeface="+mn-lt"/>
                <a:ea typeface="+mn-ea"/>
                <a:cs typeface="+mn-cs"/>
              </a:rPr>
              <a:t>rchitecture you can use to develop an application in its entirety.</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Module</a:t>
            </a:r>
            <a:r>
              <a:rPr lang="en-US" sz="1200" b="1" kern="1200" baseline="0" dirty="0">
                <a:solidFill>
                  <a:schemeClr val="tx1"/>
                </a:solidFill>
                <a:effectLst/>
                <a:latin typeface="+mn-lt"/>
                <a:ea typeface="+mn-ea"/>
                <a:cs typeface="+mn-cs"/>
              </a:rPr>
              <a:t> 3:</a:t>
            </a:r>
            <a:r>
              <a:rPr lang="en-US" sz="1200" kern="1200" baseline="0" dirty="0">
                <a:solidFill>
                  <a:schemeClr val="tx1"/>
                </a:solidFill>
                <a:effectLst/>
                <a:latin typeface="+mn-lt"/>
                <a:ea typeface="+mn-ea"/>
                <a:cs typeface="+mn-cs"/>
              </a:rPr>
              <a:t> Review the benefits of </a:t>
            </a:r>
            <a:r>
              <a:rPr lang="en-US" sz="1200" kern="1200" dirty="0">
                <a:solidFill>
                  <a:schemeClr val="tx1"/>
                </a:solidFill>
                <a:effectLst/>
                <a:latin typeface="+mn-lt"/>
                <a:ea typeface="+mn-ea"/>
                <a:cs typeface="+mn-cs"/>
              </a:rPr>
              <a:t>AWS software development kits (AWS SDKs) when building an application.</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Module 4</a:t>
            </a:r>
            <a:r>
              <a:rPr lang="en-US" sz="1200" kern="1200" dirty="0">
                <a:solidFill>
                  <a:schemeClr val="tx1"/>
                </a:solidFill>
                <a:effectLst/>
                <a:latin typeface="+mn-lt"/>
                <a:ea typeface="+mn-ea"/>
                <a:cs typeface="+mn-cs"/>
              </a:rPr>
              <a:t>: Configure a development</a:t>
            </a:r>
            <a:r>
              <a:rPr lang="en-US" sz="1200" kern="1200" baseline="0" dirty="0">
                <a:solidFill>
                  <a:schemeClr val="tx1"/>
                </a:solidFill>
                <a:effectLst/>
                <a:latin typeface="+mn-lt"/>
                <a:ea typeface="+mn-ea"/>
                <a:cs typeface="+mn-cs"/>
              </a:rPr>
              <a:t> environment with the support of </a:t>
            </a:r>
            <a:r>
              <a:rPr lang="en-US" dirty="0"/>
              <a:t>AWS Identity and Access</a:t>
            </a:r>
            <a:r>
              <a:rPr lang="en-US" baseline="0" dirty="0"/>
              <a:t> Management (IAM) </a:t>
            </a:r>
            <a:r>
              <a:rPr lang="en-US" sz="1200" kern="1200" dirty="0">
                <a:solidFill>
                  <a:schemeClr val="tx1"/>
                </a:solidFill>
                <a:effectLst/>
                <a:latin typeface="+mn-lt"/>
                <a:ea typeface="+mn-ea"/>
                <a:cs typeface="+mn-cs"/>
              </a:rPr>
              <a:t>permissions.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Lab 1</a:t>
            </a:r>
            <a:r>
              <a:rPr lang="en-US" sz="1200" kern="1200" dirty="0">
                <a:solidFill>
                  <a:schemeClr val="tx1"/>
                </a:solidFill>
                <a:effectLst/>
                <a:latin typeface="+mn-lt"/>
                <a:ea typeface="+mn-ea"/>
                <a:cs typeface="+mn-cs"/>
              </a:rPr>
              <a:t>: Use AWS Cloud9 to configure</a:t>
            </a:r>
            <a:r>
              <a:rPr lang="en-US" sz="1200" kern="1200" baseline="0" dirty="0">
                <a:solidFill>
                  <a:schemeClr val="tx1"/>
                </a:solidFill>
                <a:effectLst/>
                <a:latin typeface="+mn-lt"/>
                <a:ea typeface="+mn-ea"/>
                <a:cs typeface="+mn-cs"/>
              </a:rPr>
              <a:t> and</a:t>
            </a:r>
            <a:r>
              <a:rPr lang="en-US" sz="1200" kern="1200" dirty="0">
                <a:solidFill>
                  <a:schemeClr val="tx1"/>
                </a:solidFill>
                <a:effectLst/>
                <a:latin typeface="+mn-lt"/>
                <a:ea typeface="+mn-ea"/>
                <a:cs typeface="+mn-cs"/>
              </a:rPr>
              <a:t> test IAM permissions in a development environment.</a:t>
            </a:r>
            <a:endParaRPr lang="en-US" dirty="0"/>
          </a:p>
          <a:p>
            <a:endParaRPr lang="en-US" dirty="0"/>
          </a:p>
        </p:txBody>
      </p:sp>
    </p:spTree>
    <p:extLst>
      <p:ext uri="{BB962C8B-B14F-4D97-AF65-F5344CB8AC3E}">
        <p14:creationId xmlns:p14="http://schemas.microsoft.com/office/powerpoint/2010/main" val="1835982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a:extLst>
              <a:ext uri="{FF2B5EF4-FFF2-40B4-BE49-F238E27FC236}">
                <a16:creationId xmlns:a16="http://schemas.microsoft.com/office/drawing/2014/main" id="{678FF3C6-2483-48BB-BE44-E2C50C27C6D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D33ED233-4862-4702-8500-95D69622A49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4185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Access management begins with setting up users and groups to protect your resources. It also means connecting to other identity services to grant external users access to AWS resources. To design secure access to your applications, you must ask the following questions:</a:t>
            </a:r>
          </a:p>
          <a:p>
            <a:pPr marL="171450" indent="-171450">
              <a:buFont typeface="Arial" panose="020B0604020202020204" pitchFamily="34" charset="0"/>
              <a:buChar char="•"/>
            </a:pPr>
            <a:r>
              <a:rPr lang="en-US" baseline="0" dirty="0"/>
              <a:t>Who or what service requires access to build, manage, or interact with your application? </a:t>
            </a:r>
          </a:p>
          <a:p>
            <a:pPr marL="171450" indent="-171450">
              <a:buFont typeface="Arial" panose="020B0604020202020204" pitchFamily="34" charset="0"/>
              <a:buChar char="•"/>
            </a:pPr>
            <a:r>
              <a:rPr lang="en-US" baseline="0" dirty="0"/>
              <a:t>Wha</a:t>
            </a:r>
            <a:r>
              <a:rPr lang="en-US" dirty="0"/>
              <a:t>t level of </a:t>
            </a:r>
            <a:r>
              <a:rPr lang="en-US" baseline="0" dirty="0"/>
              <a:t>access (policies and permissions) do they require to your application environment? </a:t>
            </a:r>
          </a:p>
          <a:p>
            <a:pPr marL="171450" indent="-171450">
              <a:buFont typeface="Arial" panose="020B0604020202020204" pitchFamily="34" charset="0"/>
              <a:buChar char="•"/>
            </a:pPr>
            <a:r>
              <a:rPr lang="en-US" baseline="0" dirty="0"/>
              <a:t>Does everyone require full access to all services all the time? How would you manage your IAM principals?</a:t>
            </a:r>
          </a:p>
          <a:p>
            <a:endParaRPr lang="en-US" baseline="0" dirty="0"/>
          </a:p>
          <a:p>
            <a:endParaRPr lang="en-US" baseline="0" dirty="0"/>
          </a:p>
        </p:txBody>
      </p:sp>
    </p:spTree>
    <p:extLst>
      <p:ext uri="{BB962C8B-B14F-4D97-AF65-F5344CB8AC3E}">
        <p14:creationId xmlns:p14="http://schemas.microsoft.com/office/powerpoint/2010/main" val="3990827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Tree>
    <p:extLst>
      <p:ext uri="{BB962C8B-B14F-4D97-AF65-F5344CB8AC3E}">
        <p14:creationId xmlns:p14="http://schemas.microsoft.com/office/powerpoint/2010/main" val="545496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Performing</a:t>
            </a:r>
            <a:r>
              <a:rPr lang="en-US" baseline="0" dirty="0"/>
              <a:t> </a:t>
            </a:r>
            <a:r>
              <a:rPr lang="en-US" dirty="0"/>
              <a:t>application development tasks requires developers to configure</a:t>
            </a:r>
            <a:r>
              <a:rPr lang="en-US" baseline="0" dirty="0"/>
              <a:t> their tools to suit their needs. Whether you are using a third-party IDE or AWS Cloud9 as your development tool, ensure that your settings are configured to enhance your development process. </a:t>
            </a:r>
          </a:p>
          <a:p>
            <a:endParaRPr lang="en-US" dirty="0"/>
          </a:p>
          <a:p>
            <a:r>
              <a:rPr lang="en-US" baseline="0" dirty="0"/>
              <a:t>You will begin by configuring credentials. </a:t>
            </a:r>
            <a:r>
              <a:rPr lang="en-US" sz="1200" kern="1200" dirty="0">
                <a:solidFill>
                  <a:schemeClr val="tx1"/>
                </a:solidFill>
                <a:effectLst/>
                <a:latin typeface="+mn-lt"/>
                <a:ea typeface="+mn-ea"/>
                <a:cs typeface="+mn-cs"/>
              </a:rPr>
              <a:t>Next, we examine priority order for credentials and named profiles so that you understand how they work with the AWS CLI and common IDEs. A</a:t>
            </a:r>
            <a:r>
              <a:rPr lang="en-US" sz="1200" kern="1200" baseline="0" dirty="0">
                <a:solidFill>
                  <a:schemeClr val="tx1"/>
                </a:solidFill>
                <a:effectLst/>
                <a:latin typeface="+mn-lt"/>
                <a:ea typeface="+mn-ea"/>
                <a:cs typeface="+mn-cs"/>
              </a:rPr>
              <a:t> </a:t>
            </a:r>
            <a:r>
              <a:rPr lang="en-US" sz="1200" i="1" kern="1200" baseline="0" dirty="0">
                <a:solidFill>
                  <a:schemeClr val="tx1"/>
                </a:solidFill>
                <a:effectLst/>
                <a:latin typeface="+mn-lt"/>
                <a:ea typeface="+mn-ea"/>
                <a:cs typeface="+mn-cs"/>
              </a:rPr>
              <a:t>named profile </a:t>
            </a:r>
            <a:r>
              <a:rPr lang="en-US" sz="1200" kern="1200" baseline="0" dirty="0">
                <a:solidFill>
                  <a:schemeClr val="tx1"/>
                </a:solidFill>
                <a:effectLst/>
                <a:latin typeface="+mn-lt"/>
                <a:ea typeface="+mn-ea"/>
                <a:cs typeface="+mn-cs"/>
              </a:rPr>
              <a:t>is a collection of settings and credentials that you can apply to an AWS CLI command. When you specify a profile to run a command, the settings and credentials are used to run that command. </a:t>
            </a:r>
          </a:p>
          <a:p>
            <a:endParaRPr lang="en-US" sz="1200" kern="1200" baseline="0" dirty="0">
              <a:solidFill>
                <a:schemeClr val="tx1"/>
              </a:solidFill>
              <a:effectLst/>
              <a:latin typeface="+mn-lt"/>
              <a:ea typeface="+mn-ea"/>
              <a:cs typeface="+mn-cs"/>
            </a:endParaRPr>
          </a:p>
          <a:p>
            <a:r>
              <a:rPr lang="en-US" baseline="0" dirty="0"/>
              <a:t>Finally, temporary credentials and </a:t>
            </a:r>
            <a:r>
              <a:rPr lang="en-US" dirty="0"/>
              <a:t>AWS </a:t>
            </a:r>
            <a:r>
              <a:rPr lang="en-US" baseline="0" dirty="0"/>
              <a:t>Cloud9 credential options are discussed.</a:t>
            </a:r>
          </a:p>
          <a:p>
            <a:endParaRPr lang="en-US" baseline="0" dirty="0"/>
          </a:p>
        </p:txBody>
      </p:sp>
    </p:spTree>
    <p:extLst>
      <p:ext uri="{BB962C8B-B14F-4D97-AF65-F5344CB8AC3E}">
        <p14:creationId xmlns:p14="http://schemas.microsoft.com/office/powerpoint/2010/main" val="2857349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To set up your AWS credentials: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On a terminal window, run the following</a:t>
            </a:r>
            <a:r>
              <a:rPr lang="en-US" dirty="0"/>
              <a:t> </a:t>
            </a:r>
            <a:r>
              <a:rPr lang="en-US" baseline="0" dirty="0"/>
              <a:t>command:</a:t>
            </a:r>
            <a:br>
              <a:rPr lang="en-US" baseline="0" dirty="0"/>
            </a:br>
            <a:r>
              <a:rPr lang="en-US" baseline="0" dirty="0"/>
              <a:t> </a:t>
            </a:r>
            <a:r>
              <a:rPr lang="en-US" baseline="0" dirty="0">
                <a:latin typeface="Lucida Console" panose="020B0609040504020204" pitchFamily="49" charset="0"/>
              </a:rPr>
              <a:t>aws configure</a:t>
            </a:r>
            <a:endParaRPr lang="en-US" baseline="0" dirty="0"/>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baseline="0" dirty="0"/>
              <a:t>Paste in your user’s </a:t>
            </a:r>
            <a:r>
              <a:rPr lang="en-US" sz="1200" dirty="0">
                <a:ea typeface="Amazon Ember Light" charset="0"/>
                <a:cs typeface="Amazon Ember Light" charset="0"/>
              </a:rPr>
              <a:t>AWS access key ID, </a:t>
            </a:r>
            <a:r>
              <a:rPr lang="en-US" sz="1200" baseline="0" dirty="0">
                <a:ea typeface="Amazon Ember Light" charset="0"/>
                <a:cs typeface="Amazon Ember Light" charset="0"/>
              </a:rPr>
              <a:t>then the </a:t>
            </a:r>
            <a:r>
              <a:rPr lang="en-US" sz="1200" dirty="0">
                <a:ea typeface="Amazon Ember Light" charset="0"/>
                <a:cs typeface="Amazon Ember Light" charset="0"/>
              </a:rPr>
              <a:t>AWS secret access key.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baseline="0" dirty="0">
                <a:ea typeface="Amazon Ember Light" charset="0"/>
                <a:cs typeface="Amazon Ember Light" charset="0"/>
              </a:rPr>
              <a:t>Enter a default region name.  </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sz="1200" baseline="0" dirty="0">
                <a:ea typeface="Amazon Ember Light" charset="0"/>
                <a:cs typeface="Amazon Ember Light" charset="0"/>
              </a:rPr>
              <a:t>Choose a </a:t>
            </a:r>
            <a:r>
              <a:rPr lang="en-US" dirty="0">
                <a:ea typeface="Amazon Ember Light" charset="0"/>
                <a:cs typeface="Amazon Ember Light" charset="0"/>
              </a:rPr>
              <a:t>d</a:t>
            </a:r>
            <a:r>
              <a:rPr lang="en-US" sz="1200" dirty="0">
                <a:ea typeface="Amazon Ember Light" charset="0"/>
                <a:cs typeface="Amazon Ember Light" charset="0"/>
              </a:rPr>
              <a:t>efault output format.</a:t>
            </a:r>
            <a:r>
              <a:rPr lang="en-US" sz="1200" baseline="0" dirty="0">
                <a:ea typeface="Amazon Ember Light" charset="0"/>
                <a:cs typeface="Amazon Ember Light" charset="0"/>
              </a:rPr>
              <a:t> Options include </a:t>
            </a:r>
            <a:r>
              <a:rPr lang="en-US" sz="1200" baseline="0" dirty="0">
                <a:latin typeface="Lucida Console" panose="020B0609040504020204" pitchFamily="49" charset="0"/>
                <a:ea typeface="Amazon Ember Light" charset="0"/>
                <a:cs typeface="Amazon Ember Light" charset="0"/>
              </a:rPr>
              <a:t>json</a:t>
            </a:r>
            <a:r>
              <a:rPr lang="en-US" sz="1200" baseline="0" dirty="0">
                <a:ea typeface="Amazon Ember Light" charset="0"/>
                <a:cs typeface="Amazon Ember Light" charset="0"/>
              </a:rPr>
              <a:t>, </a:t>
            </a:r>
            <a:r>
              <a:rPr lang="en-US" sz="1200" baseline="0" dirty="0">
                <a:latin typeface="Lucida Console" panose="020B0609040504020204" pitchFamily="49" charset="0"/>
                <a:ea typeface="Amazon Ember Light" charset="0"/>
                <a:cs typeface="Amazon Ember Light" charset="0"/>
              </a:rPr>
              <a:t>yaml</a:t>
            </a:r>
            <a:r>
              <a:rPr lang="en-US" sz="1200" baseline="0" dirty="0">
                <a:ea typeface="Amazon Ember Light" charset="0"/>
                <a:cs typeface="Amazon Ember Light" charset="0"/>
              </a:rPr>
              <a:t>, and </a:t>
            </a:r>
            <a:r>
              <a:rPr lang="en-US" sz="1200" baseline="0" dirty="0">
                <a:latin typeface="Lucida Console" panose="020B0609040504020204" pitchFamily="49" charset="0"/>
                <a:ea typeface="Amazon Ember Light" charset="0"/>
                <a:cs typeface="Amazon Ember Light" charset="0"/>
              </a:rPr>
              <a:t>text</a:t>
            </a:r>
            <a:r>
              <a:rPr lang="en-US" sz="1200" baseline="0" dirty="0">
                <a:ea typeface="Amazon Ember Light" charset="0"/>
                <a:cs typeface="Amazon Ember Light" charset="0"/>
              </a:rPr>
              <a:t>.</a:t>
            </a:r>
            <a:endParaRPr lang="en-US" baseline="0" dirty="0"/>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300" b="1" baseline="0" dirty="0"/>
          </a:p>
          <a:p>
            <a:pPr marL="0" marR="0" indent="0" algn="l" defTabSz="457200" rtl="0" eaLnBrk="1" fontAlgn="auto" latinLnBrk="0" hangingPunct="1">
              <a:lnSpc>
                <a:spcPct val="100000"/>
              </a:lnSpc>
              <a:spcBef>
                <a:spcPts val="0"/>
              </a:spcBef>
              <a:spcAft>
                <a:spcPts val="0"/>
              </a:spcAft>
              <a:buClrTx/>
              <a:buSzTx/>
              <a:buFont typeface="+mj-lt"/>
              <a:buNone/>
              <a:tabLst/>
              <a:defRPr/>
            </a:pPr>
            <a:r>
              <a:rPr lang="en-US" b="1" baseline="0" dirty="0"/>
              <a:t>Resources</a:t>
            </a:r>
            <a:br>
              <a:rPr lang="en-US" baseline="0" dirty="0"/>
            </a:br>
            <a:r>
              <a:rPr lang="en-US" baseline="0" dirty="0"/>
              <a:t>Locations for credentials and config files: </a:t>
            </a:r>
          </a:p>
          <a:p>
            <a:endParaRPr lang="en-US" sz="500" b="1" dirty="0">
              <a:solidFill>
                <a:schemeClr val="tx1"/>
              </a:solidFill>
              <a:ea typeface="Amazon Ember" panose="020B0703020204020204" pitchFamily="34" charset="0"/>
              <a:cs typeface="Amazon Ember" panose="020B0703020204020204" pitchFamily="34" charset="0"/>
            </a:endParaRPr>
          </a:p>
          <a:p>
            <a:r>
              <a:rPr lang="en-US" sz="1200" b="1" dirty="0">
                <a:solidFill>
                  <a:schemeClr val="tx1"/>
                </a:solidFill>
                <a:ea typeface="Amazon Ember" panose="020B0703020204020204" pitchFamily="34" charset="0"/>
                <a:cs typeface="Amazon Ember" panose="020B0703020204020204" pitchFamily="34" charset="0"/>
              </a:rPr>
              <a:t>Linux, macOS, or Unix: </a:t>
            </a:r>
          </a:p>
          <a:p>
            <a:endParaRPr lang="en-US" sz="700" dirty="0">
              <a:solidFill>
                <a:schemeClr val="tx1"/>
              </a:solidFill>
              <a:latin typeface="Lucida Console" panose="020B0609040504020204" pitchFamily="49" charset="0"/>
              <a:ea typeface="Amazon Ember Light" charset="0"/>
              <a:cs typeface="Amazon Ember Light" charset="0"/>
            </a:endParaRPr>
          </a:p>
          <a:p>
            <a:r>
              <a:rPr lang="en-US" sz="1200" b="1" dirty="0">
                <a:solidFill>
                  <a:schemeClr val="tx1"/>
                </a:solidFill>
                <a:latin typeface="Amazon Ember" panose="020B0703020204020204" pitchFamily="34" charset="0"/>
                <a:ea typeface="Amazon Ember" panose="020B0703020204020204" pitchFamily="34" charset="0"/>
                <a:cs typeface="Amazon Ember" panose="020B0703020204020204" pitchFamily="34" charset="0"/>
              </a:rPr>
              <a:t>Windows:</a:t>
            </a:r>
            <a:br>
              <a:rPr lang="en-US" sz="1200" dirty="0">
                <a:solidFill>
                  <a:schemeClr val="tx1"/>
                </a:solidFill>
                <a:latin typeface="Lucida Console" panose="020B0609040504020204" pitchFamily="49" charset="0"/>
                <a:ea typeface="Amazon Ember Light" charset="0"/>
                <a:cs typeface="Amazon Ember Light" charset="0"/>
              </a:rPr>
            </a:br>
            <a:r>
              <a:rPr lang="en-US" sz="1200" dirty="0">
                <a:solidFill>
                  <a:schemeClr val="tx1"/>
                </a:solidFill>
                <a:latin typeface="Lucida Console" panose="020B0609040504020204" pitchFamily="49" charset="0"/>
                <a:ea typeface="Amazon Ember Light" charset="0"/>
                <a:cs typeface="Amazon Ember Light" charset="0"/>
              </a:rPr>
              <a:t>C:\Users\USERNAME\.aws\credentials</a:t>
            </a:r>
          </a:p>
          <a:p>
            <a:r>
              <a:rPr lang="en-US" sz="1200" dirty="0">
                <a:solidFill>
                  <a:schemeClr val="tx1"/>
                </a:solidFill>
                <a:latin typeface="Lucida Console" panose="020B0609040504020204" pitchFamily="49" charset="0"/>
                <a:ea typeface="Amazon Ember Light" charset="0"/>
                <a:cs typeface="Amazon Ember Light" charset="0"/>
              </a:rPr>
              <a:t>C:\Users\USERNAME\.aws\config</a:t>
            </a:r>
          </a:p>
          <a:p>
            <a:pPr marL="228600" marR="0" indent="-228600" algn="l" defTabSz="457200" rtl="0" eaLnBrk="1" fontAlgn="auto" latinLnBrk="0" hangingPunct="1">
              <a:lnSpc>
                <a:spcPct val="100000"/>
              </a:lnSpc>
              <a:spcBef>
                <a:spcPts val="0"/>
              </a:spcBef>
              <a:spcAft>
                <a:spcPts val="0"/>
              </a:spcAft>
              <a:buClrTx/>
              <a:buSzTx/>
              <a:buFont typeface="+mj-lt"/>
              <a:buAutoNum type="arabicPeriod"/>
              <a:tabLst/>
              <a:defRPr/>
            </a:pPr>
            <a:endParaRPr lang="en-US" sz="900" baseline="0" dirty="0"/>
          </a:p>
          <a:p>
            <a:pPr defTabSz="457200">
              <a:defRPr/>
            </a:pPr>
            <a:r>
              <a:rPr lang="en-US" baseline="0" dirty="0"/>
              <a:t>For more </a:t>
            </a:r>
            <a:r>
              <a:rPr lang="en-US" dirty="0"/>
              <a:t>information, see “Output format” in the </a:t>
            </a:r>
            <a:r>
              <a:rPr lang="en-US" i="1" dirty="0"/>
              <a:t>AWS Command Line Interface User Guide</a:t>
            </a:r>
            <a:r>
              <a:rPr lang="en-US" dirty="0"/>
              <a:t> (</a:t>
            </a:r>
            <a:r>
              <a:rPr lang="en-US" dirty="0">
                <a:hlinkClick r:id="rId3"/>
              </a:rPr>
              <a:t>https://docs.aws.amazon.com/cli/latest/userguide/cli-configure-quickstart.html#cli-configure-quickstart-format</a:t>
            </a:r>
            <a:r>
              <a:rPr lang="en-US" dirty="0"/>
              <a:t>).</a:t>
            </a:r>
          </a:p>
          <a:p>
            <a:endParaRPr lang="en-US" dirty="0"/>
          </a:p>
        </p:txBody>
      </p:sp>
    </p:spTree>
    <p:extLst>
      <p:ext uri="{BB962C8B-B14F-4D97-AF65-F5344CB8AC3E}">
        <p14:creationId xmlns:p14="http://schemas.microsoft.com/office/powerpoint/2010/main" val="2870241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D575C2B6-C940-481D-B2C1-D226BDDB0E7C}"/>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E34B81CC-8DBA-426A-B01C-6081C0AF35B8}"/>
              </a:ext>
            </a:extLst>
          </p:cNvPr>
          <p:cNvSpPr>
            <a:spLocks noGrp="1"/>
          </p:cNvSpPr>
          <p:nvPr>
            <p:ph type="body" idx="1"/>
          </p:nvPr>
        </p:nvSpPr>
        <p:spPr>
          <a:xfrm>
            <a:off x="777875" y="4840288"/>
            <a:ext cx="6216650" cy="2685927"/>
          </a:xfrm>
        </p:spPr>
        <p:txBody>
          <a:bodyPr/>
          <a:lstStyle/>
          <a:p>
            <a:pPr lvl="0">
              <a:defRPr/>
            </a:pPr>
            <a:r>
              <a:rPr lang="en-US" dirty="0"/>
              <a:t>Using AWS CLI, you can configure multiple </a:t>
            </a:r>
            <a:r>
              <a:rPr lang="en-US" i="1" dirty="0"/>
              <a:t>named profiles </a:t>
            </a:r>
            <a:r>
              <a:rPr lang="en-US" dirty="0"/>
              <a:t>as a collection of settings and credentials used to interact with your AWS services. With named profiles, you can switch between accounts, users, roles, and regions. IDEs, such as VS Code, Eclipse, Visual Studio, and JetBrains, support named profiles. With this capability, developers can switch between environments. </a:t>
            </a:r>
            <a:br>
              <a:rPr lang="en-US" dirty="0"/>
            </a:br>
            <a:br>
              <a:rPr lang="en-US" dirty="0"/>
            </a:br>
            <a:r>
              <a:rPr lang="en-US" dirty="0"/>
              <a:t>For example, a developer is tasked with creating an S3 bucket in two accounts. Using the AWS CLI, they accomplish the task by issuing two commands. The first AWS CLI command, </a:t>
            </a:r>
            <a:r>
              <a:rPr lang="en-US" dirty="0" err="1">
                <a:latin typeface="Lucida Console" panose="020B0609040504020204" pitchFamily="49" charset="0"/>
              </a:rPr>
              <a:t>aws</a:t>
            </a:r>
            <a:r>
              <a:rPr lang="en-US" dirty="0">
                <a:latin typeface="Lucida Console" panose="020B0609040504020204" pitchFamily="49" charset="0"/>
              </a:rPr>
              <a:t> s3 mb s3://mybucket,</a:t>
            </a:r>
            <a:r>
              <a:rPr lang="en-US" dirty="0"/>
              <a:t> is a standard </a:t>
            </a:r>
            <a:r>
              <a:rPr lang="en-US" dirty="0">
                <a:latin typeface="Lucida Console" panose="020B0609040504020204" pitchFamily="49" charset="0"/>
              </a:rPr>
              <a:t>S3</a:t>
            </a:r>
            <a:r>
              <a:rPr lang="en-US" dirty="0"/>
              <a:t> command that creates a bucket using the default profile. The second AWS CLI second, </a:t>
            </a:r>
            <a:r>
              <a:rPr lang="en-US" dirty="0" err="1">
                <a:latin typeface="Lucida Console" panose="020B0609040504020204" pitchFamily="49" charset="0"/>
              </a:rPr>
              <a:t>aws</a:t>
            </a:r>
            <a:r>
              <a:rPr lang="en-US" dirty="0">
                <a:latin typeface="Lucida Console" panose="020B0609040504020204" pitchFamily="49" charset="0"/>
              </a:rPr>
              <a:t> s3 mb s3://mybucket --profile user1, </a:t>
            </a:r>
            <a:r>
              <a:rPr lang="en-US" dirty="0"/>
              <a:t>includes an additional </a:t>
            </a:r>
            <a:r>
              <a:rPr lang="en-US" dirty="0">
                <a:latin typeface="Lucida Console" panose="020B0609040504020204" pitchFamily="49" charset="0"/>
              </a:rPr>
              <a:t>--profile</a:t>
            </a:r>
            <a:r>
              <a:rPr lang="en-US" dirty="0"/>
              <a:t> option, which specifies the user1 profile. </a:t>
            </a:r>
            <a:br>
              <a:rPr lang="en-US" dirty="0"/>
            </a:br>
            <a:br>
              <a:rPr lang="en-US" dirty="0"/>
            </a:br>
            <a:r>
              <a:rPr lang="en-US" dirty="0"/>
              <a:t>The AWS CLI and your IDE will use the default user unless the profile is changed to another user or role.</a:t>
            </a:r>
          </a:p>
          <a:p>
            <a:r>
              <a:rPr lang="en-US" dirty="0"/>
              <a:t> </a:t>
            </a:r>
          </a:p>
          <a:p>
            <a:r>
              <a:rPr lang="en-US" dirty="0"/>
              <a:t>To add additional profiles to your config and credentials files, run </a:t>
            </a:r>
            <a:r>
              <a:rPr lang="en-US" dirty="0">
                <a:latin typeface="Lucida Console" panose="020B0609040504020204" pitchFamily="49" charset="0"/>
              </a:rPr>
              <a:t>$</a:t>
            </a:r>
            <a:r>
              <a:rPr lang="en-US" dirty="0"/>
              <a:t> </a:t>
            </a:r>
            <a:r>
              <a:rPr lang="en-US" dirty="0" err="1">
                <a:latin typeface="Lucida Console" panose="020B0609040504020204" pitchFamily="49" charset="0"/>
              </a:rPr>
              <a:t>aws</a:t>
            </a:r>
            <a:r>
              <a:rPr lang="en-US" dirty="0">
                <a:latin typeface="Lucida Console" panose="020B0609040504020204" pitchFamily="49" charset="0"/>
              </a:rPr>
              <a:t> configure --profile</a:t>
            </a:r>
            <a:r>
              <a:rPr lang="en-US" dirty="0"/>
              <a:t>.</a:t>
            </a:r>
            <a:br>
              <a:rPr lang="en-US" dirty="0"/>
            </a:br>
            <a:endParaRPr lang="en-US" dirty="0"/>
          </a:p>
          <a:p>
            <a:r>
              <a:rPr lang="en-US" b="1" dirty="0"/>
              <a:t>Credentials</a:t>
            </a:r>
          </a:p>
          <a:p>
            <a:pPr marL="171450" indent="-171450">
              <a:buFont typeface="Arial" panose="020B0604020202020204" pitchFamily="34" charset="0"/>
              <a:buChar char="•"/>
            </a:pPr>
            <a:r>
              <a:rPr lang="en-US" dirty="0"/>
              <a:t>Linux and macOS</a:t>
            </a:r>
            <a:br>
              <a:rPr lang="en-US" dirty="0"/>
            </a:br>
            <a:r>
              <a:rPr lang="en-US" dirty="0"/>
              <a:t> </a:t>
            </a:r>
            <a:r>
              <a:rPr lang="en-US" dirty="0">
                <a:latin typeface="Lucida Console" panose="020B0609040504020204" pitchFamily="49" charset="0"/>
              </a:rPr>
              <a:t>~/.</a:t>
            </a:r>
            <a:r>
              <a:rPr lang="en-US" dirty="0" err="1">
                <a:latin typeface="Lucida Console" panose="020B0609040504020204" pitchFamily="49" charset="0"/>
              </a:rPr>
              <a:t>aws</a:t>
            </a:r>
            <a:r>
              <a:rPr lang="en-US" dirty="0">
                <a:latin typeface="Lucida Console" panose="020B0609040504020204" pitchFamily="49" charset="0"/>
              </a:rPr>
              <a:t>/credentials</a:t>
            </a:r>
          </a:p>
          <a:p>
            <a:endParaRPr lang="en-US" b="1" dirty="0"/>
          </a:p>
          <a:p>
            <a:pPr marL="171450" indent="-171450">
              <a:buFont typeface="Arial" panose="020B0604020202020204" pitchFamily="34" charset="0"/>
              <a:buChar char="•"/>
            </a:pPr>
            <a:r>
              <a:rPr lang="en-US" dirty="0"/>
              <a:t>Windows</a:t>
            </a:r>
            <a:br>
              <a:rPr lang="en-US" dirty="0"/>
            </a:br>
            <a:r>
              <a:rPr lang="en-US" dirty="0">
                <a:latin typeface="Lucida Console" panose="020B0609040504020204" pitchFamily="49" charset="0"/>
              </a:rPr>
              <a:t>%USERPROFILE%\.</a:t>
            </a:r>
            <a:r>
              <a:rPr lang="en-US" dirty="0" err="1">
                <a:latin typeface="Lucida Console" panose="020B0609040504020204" pitchFamily="49" charset="0"/>
              </a:rPr>
              <a:t>aws</a:t>
            </a:r>
            <a:r>
              <a:rPr lang="en-US" dirty="0">
                <a:latin typeface="Lucida Console" panose="020B0609040504020204" pitchFamily="49" charset="0"/>
              </a:rPr>
              <a:t>\credentials [default]</a:t>
            </a:r>
          </a:p>
          <a:p>
            <a:endParaRPr lang="en-US" dirty="0"/>
          </a:p>
          <a:p>
            <a:r>
              <a:rPr lang="en-US" b="1" dirty="0"/>
              <a:t>Config</a:t>
            </a:r>
            <a:r>
              <a:rPr lang="en-US" dirty="0"/>
              <a:t> </a:t>
            </a:r>
          </a:p>
          <a:p>
            <a:pPr marL="171450" indent="-171450">
              <a:buFont typeface="Arial" panose="020B0604020202020204" pitchFamily="34" charset="0"/>
              <a:buChar char="•"/>
            </a:pPr>
            <a:r>
              <a:rPr lang="en-US" dirty="0"/>
              <a:t>Linux and macOS</a:t>
            </a:r>
            <a:br>
              <a:rPr lang="en-US" dirty="0"/>
            </a:br>
            <a:r>
              <a:rPr lang="en-US" dirty="0">
                <a:latin typeface="Lucida Console" panose="020B0609040504020204" pitchFamily="49" charset="0"/>
              </a:rPr>
              <a:t>~/.</a:t>
            </a:r>
            <a:r>
              <a:rPr lang="en-US" dirty="0" err="1">
                <a:latin typeface="Lucida Console" panose="020B0609040504020204" pitchFamily="49" charset="0"/>
              </a:rPr>
              <a:t>aws</a:t>
            </a:r>
            <a:r>
              <a:rPr lang="en-US" dirty="0">
                <a:latin typeface="Lucida Console" panose="020B0609040504020204" pitchFamily="49" charset="0"/>
              </a:rPr>
              <a:t>/config  </a:t>
            </a:r>
          </a:p>
          <a:p>
            <a:endParaRPr lang="en-US" dirty="0"/>
          </a:p>
          <a:p>
            <a:pPr marL="171450" indent="-171450">
              <a:buFont typeface="Arial" panose="020B0604020202020204" pitchFamily="34" charset="0"/>
              <a:buChar char="•"/>
            </a:pPr>
            <a:r>
              <a:rPr lang="en-US" dirty="0"/>
              <a:t>Windows</a:t>
            </a:r>
            <a:br>
              <a:rPr lang="en-US" dirty="0"/>
            </a:br>
            <a:r>
              <a:rPr lang="en-US" dirty="0">
                <a:latin typeface="Lucida Console" panose="020B0609040504020204" pitchFamily="49" charset="0"/>
              </a:rPr>
              <a:t>%USERPROFILE%\.</a:t>
            </a:r>
            <a:r>
              <a:rPr lang="en-US" dirty="0" err="1">
                <a:latin typeface="Lucida Console" panose="020B0609040504020204" pitchFamily="49" charset="0"/>
              </a:rPr>
              <a:t>aws</a:t>
            </a:r>
            <a:r>
              <a:rPr lang="en-US" dirty="0">
                <a:latin typeface="Lucida Console" panose="020B0609040504020204" pitchFamily="49" charset="0"/>
              </a:rPr>
              <a:t>\config  </a:t>
            </a:r>
          </a:p>
          <a:p>
            <a:endParaRPr lang="en-US" dirty="0"/>
          </a:p>
          <a:p>
            <a:pPr lvl="0">
              <a:defRPr/>
            </a:pPr>
            <a:r>
              <a:rPr lang="en-US" dirty="0"/>
              <a:t>For more information, see “Named profiles” in the </a:t>
            </a:r>
            <a:r>
              <a:rPr lang="en-US" i="1" dirty="0"/>
              <a:t>AWS Command Line Interface User Guide</a:t>
            </a:r>
            <a:r>
              <a:rPr lang="en-US" dirty="0"/>
              <a:t> (</a:t>
            </a:r>
            <a:r>
              <a:rPr lang="en-US" dirty="0">
                <a:hlinkClick r:id="rId3"/>
              </a:rPr>
              <a:t>https://docs.aws.amazon.com/cli/latest/userguide/cli-configure-profiles.html</a:t>
            </a:r>
            <a:r>
              <a:rPr lang="en-US" dirty="0"/>
              <a:t>).</a:t>
            </a:r>
          </a:p>
          <a:p>
            <a:pPr lvl="0">
              <a:defRPr/>
            </a:pPr>
            <a:endParaRPr lang="en-US" dirty="0"/>
          </a:p>
          <a:p>
            <a:pPr lvl="0">
              <a:defRPr/>
            </a:pPr>
            <a:endParaRPr lang="en-US" dirty="0"/>
          </a:p>
          <a:p>
            <a:endParaRPr lang="en-US" dirty="0"/>
          </a:p>
        </p:txBody>
      </p:sp>
    </p:spTree>
    <p:extLst>
      <p:ext uri="{BB962C8B-B14F-4D97-AF65-F5344CB8AC3E}">
        <p14:creationId xmlns:p14="http://schemas.microsoft.com/office/powerpoint/2010/main" val="1363004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Switching profiles is also supported through your IDE when paired with AWS Toolkits. In this example, the developer deploys Lambda functions in multiple accounts by switching profiles from within their IDE. The AWS Toolkit for JetBrains streamlines the process through the Eclipse preferences pane. </a:t>
            </a:r>
          </a:p>
          <a:p>
            <a:r>
              <a:rPr lang="en-US" sz="500" kern="1200" baseline="0" dirty="0">
                <a:solidFill>
                  <a:schemeClr val="tx1"/>
                </a:solidFill>
                <a:effectLst/>
                <a:latin typeface="+mn-lt"/>
                <a:ea typeface="+mn-ea"/>
                <a:cs typeface="+mn-cs"/>
              </a:rPr>
              <a:t> </a:t>
            </a:r>
            <a:r>
              <a:rPr lang="en-US" sz="100" kern="1200" baseline="0" dirty="0">
                <a:solidFill>
                  <a:schemeClr val="tx1"/>
                </a:solidFill>
                <a:effectLst/>
                <a:latin typeface="+mn-lt"/>
                <a:ea typeface="+mn-ea"/>
                <a:cs typeface="+mn-cs"/>
              </a:rPr>
              <a:t>    </a:t>
            </a:r>
            <a:br>
              <a:rPr lang="en-US" sz="1200" kern="1200" baseline="0" dirty="0">
                <a:solidFill>
                  <a:schemeClr val="tx1"/>
                </a:solidFill>
                <a:effectLst/>
                <a:latin typeface="+mn-lt"/>
                <a:ea typeface="+mn-ea"/>
                <a:cs typeface="+mn-cs"/>
              </a:rPr>
            </a:br>
            <a:r>
              <a:rPr lang="en-US" sz="1200" kern="1200" baseline="0" dirty="0">
                <a:solidFill>
                  <a:schemeClr val="tx1"/>
                </a:solidFill>
                <a:effectLst/>
                <a:latin typeface="+mn-lt"/>
                <a:ea typeface="+mn-ea"/>
                <a:cs typeface="+mn-cs"/>
              </a:rPr>
              <a:t>AWS offers toolkits for many commonly used IDEs.</a:t>
            </a:r>
            <a:br>
              <a:rPr lang="en-US" sz="1200" kern="1200" baseline="0" dirty="0">
                <a:solidFill>
                  <a:schemeClr val="tx1"/>
                </a:solidFill>
                <a:effectLst/>
                <a:latin typeface="+mn-lt"/>
                <a:ea typeface="+mn-ea"/>
                <a:cs typeface="+mn-cs"/>
              </a:rPr>
            </a:br>
            <a:r>
              <a:rPr lang="en-US" sz="500" kern="1200" baseline="0" dirty="0">
                <a:solidFill>
                  <a:schemeClr val="tx1"/>
                </a:solidFill>
                <a:effectLst/>
                <a:latin typeface="+mn-lt"/>
                <a:ea typeface="+mn-ea"/>
                <a:cs typeface="+mn-cs"/>
              </a:rPr>
              <a:t> </a:t>
            </a:r>
            <a:endParaRPr lang="en-US" sz="500" dirty="0"/>
          </a:p>
          <a:p>
            <a:pPr lvl="0">
              <a:defRPr/>
            </a:pPr>
            <a:r>
              <a:rPr lang="en-US" dirty="0"/>
              <a:t>For more information</a:t>
            </a:r>
            <a:r>
              <a:rPr lang="en-US" baseline="0" dirty="0"/>
              <a:t>, </a:t>
            </a:r>
            <a:r>
              <a:rPr lang="en-US" dirty="0"/>
              <a:t>see the following:</a:t>
            </a:r>
          </a:p>
          <a:p>
            <a:pPr marL="171450" lvl="0" indent="-171450">
              <a:buFont typeface="Arial" panose="020B0604020202020204" pitchFamily="34" charset="0"/>
              <a:buChar char="•"/>
              <a:defRPr/>
            </a:pPr>
            <a:r>
              <a:rPr lang="en-US" dirty="0"/>
              <a:t>(JetBrains)</a:t>
            </a:r>
            <a:r>
              <a:rPr lang="en-US" b="1" dirty="0"/>
              <a:t> </a:t>
            </a:r>
            <a:r>
              <a:rPr lang="en-US" dirty="0"/>
              <a:t>“Setting AWS credentials for the AWS Toolkit for JetBrains” in the </a:t>
            </a:r>
            <a:r>
              <a:rPr lang="en-US" i="1" dirty="0"/>
              <a:t>AWS Toolkit for JetBrains User Guide </a:t>
            </a:r>
            <a:r>
              <a:rPr lang="en-US" dirty="0"/>
              <a:t>(</a:t>
            </a:r>
            <a:r>
              <a:rPr lang="en-US" dirty="0">
                <a:hlinkClick r:id="rId3"/>
              </a:rPr>
              <a:t>https://docs.aws.amazon.com/toolkit-for-jetbrains/latest/userguide/setup-credentials.html</a:t>
            </a:r>
            <a:r>
              <a:rPr lang="en-US" dirty="0"/>
              <a:t>)</a:t>
            </a:r>
          </a:p>
          <a:p>
            <a:pPr marL="171450" lvl="0" indent="-171450">
              <a:buFont typeface="Arial" panose="020B0604020202020204" pitchFamily="34" charset="0"/>
              <a:buChar char="•"/>
              <a:defRPr/>
            </a:pPr>
            <a:r>
              <a:rPr lang="en-US" dirty="0"/>
              <a:t>(Eclipse) “Set up AWS Credentials” in the </a:t>
            </a:r>
            <a:r>
              <a:rPr lang="en-US" i="1" dirty="0"/>
              <a:t>AWS Toolkit for Eclipse User Guide </a:t>
            </a:r>
            <a:r>
              <a:rPr lang="en-US" dirty="0"/>
              <a:t>(</a:t>
            </a:r>
            <a:r>
              <a:rPr lang="en-US" dirty="0">
                <a:hlinkClick r:id="rId4"/>
              </a:rPr>
              <a:t>https://docs.aws.amazon.com/toolkit-for-eclipse/v1/user-guide/setup-credentials.html</a:t>
            </a:r>
            <a:r>
              <a:rPr lang="en-US" dirty="0"/>
              <a:t>)</a:t>
            </a:r>
          </a:p>
          <a:p>
            <a:pPr marL="171450" lvl="0" indent="-171450">
              <a:buFont typeface="Arial" panose="020B0604020202020204" pitchFamily="34" charset="0"/>
              <a:buChar char="•"/>
              <a:defRPr/>
            </a:pPr>
            <a:r>
              <a:rPr lang="en-US" dirty="0"/>
              <a:t>(Visual Studio) "Creating profiles for your AWS credentials” in the </a:t>
            </a:r>
            <a:r>
              <a:rPr lang="en-US" i="1" dirty="0"/>
              <a:t>AWS Toolkit for Visual Studio User Guide</a:t>
            </a:r>
            <a:r>
              <a:rPr lang="en-US" dirty="0"/>
              <a:t> (</a:t>
            </a:r>
            <a:r>
              <a:rPr lang="en-US" dirty="0">
                <a:hlinkClick r:id="rId5"/>
              </a:rPr>
              <a:t>https://docs.aws.amazon.com/toolkit-for-visual-studio/latest/user-guide/keys-profiles-credentials.html</a:t>
            </a:r>
            <a:r>
              <a:rPr lang="en-US" dirty="0"/>
              <a:t>)</a:t>
            </a:r>
          </a:p>
          <a:p>
            <a:pPr marL="171450" lvl="0" indent="-171450">
              <a:buFont typeface="Arial" panose="020B0604020202020204" pitchFamily="34" charset="0"/>
              <a:buChar char="•"/>
              <a:defRPr/>
            </a:pPr>
            <a:r>
              <a:rPr lang="en-US" dirty="0"/>
              <a:t>(Visual Studio) “Setting up your AWS credentials” in the </a:t>
            </a:r>
            <a:r>
              <a:rPr lang="en-US" i="1" dirty="0"/>
              <a:t>AWS Toolkit for Visual Studio Code User Guide</a:t>
            </a:r>
            <a:r>
              <a:rPr lang="en-US" dirty="0"/>
              <a:t> (</a:t>
            </a:r>
            <a:r>
              <a:rPr lang="en-US" dirty="0">
                <a:hlinkClick r:id="rId6"/>
              </a:rPr>
              <a:t>https://docs.aws.amazon.com/toolkit-for-vscode/latest/userguide/setup-credentials.html</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20209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516BBBD3-433A-4C8E-BC39-0F4EEBD288F7}"/>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EFEE5D06-7337-4D4A-BFBD-910F53320FE3}"/>
              </a:ext>
            </a:extLst>
          </p:cNvPr>
          <p:cNvSpPr>
            <a:spLocks noGrp="1"/>
          </p:cNvSpPr>
          <p:nvPr>
            <p:ph type="body" idx="1"/>
          </p:nvPr>
        </p:nvSpPr>
        <p:spPr/>
        <p:txBody>
          <a:bodyPr/>
          <a:lstStyle/>
          <a:p>
            <a:r>
              <a:rPr lang="en-US" dirty="0"/>
              <a:t>The config and credentials files contain additional settings that can be stored in the environment variables of your operating system. Although you can have only one set of environment variables in effect at a time, they are modified dynamically as your program runs and your requirements change. </a:t>
            </a:r>
            <a:br>
              <a:rPr lang="en-US" dirty="0"/>
            </a:br>
            <a:br>
              <a:rPr lang="en-US" dirty="0"/>
            </a:br>
            <a:r>
              <a:rPr lang="en-US" dirty="0"/>
              <a:t>In the example config file, the </a:t>
            </a:r>
            <a:r>
              <a:rPr lang="en-US" dirty="0">
                <a:latin typeface="Lucida Console" panose="020B0609040504020204" pitchFamily="49" charset="0"/>
              </a:rPr>
              <a:t>profile</a:t>
            </a:r>
            <a:r>
              <a:rPr lang="en-US" dirty="0"/>
              <a:t> </a:t>
            </a:r>
            <a:r>
              <a:rPr lang="en-US" dirty="0">
                <a:latin typeface="Lucida Console" panose="020B0609040504020204" pitchFamily="49" charset="0"/>
              </a:rPr>
              <a:t>user1</a:t>
            </a:r>
            <a:r>
              <a:rPr lang="en-US" dirty="0"/>
              <a:t> has additional environment variables to control the retry mode and maximum attempts on a request. Additional environment variables are also configured to optimize Amazon S3 operations.</a:t>
            </a:r>
          </a:p>
          <a:p>
            <a:endParaRPr lang="en-US" dirty="0"/>
          </a:p>
          <a:p>
            <a:r>
              <a:rPr lang="en-US" dirty="0"/>
              <a:t>Global settings affect all services. By contrast, environment variables affect only AWS SDKs and tools. You can also store settings specific to Amazon S3 in the config file.</a:t>
            </a:r>
          </a:p>
          <a:p>
            <a:endParaRPr lang="en-US" dirty="0"/>
          </a:p>
          <a:p>
            <a:r>
              <a:rPr lang="en-US" b="1" dirty="0"/>
              <a:t>Credential order</a:t>
            </a:r>
          </a:p>
          <a:p>
            <a:r>
              <a:rPr lang="en-US" dirty="0"/>
              <a:t>When an AWS SDK or AWS tool looks for credentials or a configuration setting, it invokes each credential provider in a certain order. The SDK or tool stops when it finds a value that it can use. Most AWS SDKs and tools check the credential providers in the following order: </a:t>
            </a:r>
          </a:p>
          <a:p>
            <a:pPr marL="228600" indent="-228600">
              <a:buFont typeface="+mj-lt"/>
              <a:buAutoNum type="arabicPeriod"/>
            </a:pPr>
            <a:r>
              <a:rPr lang="en-US" dirty="0"/>
              <a:t>Per-operation parameter</a:t>
            </a:r>
          </a:p>
          <a:p>
            <a:pPr marL="228600" indent="-228600">
              <a:buFont typeface="+mj-lt"/>
              <a:buAutoNum type="arabicPeriod"/>
            </a:pPr>
            <a:r>
              <a:rPr lang="en-US" dirty="0"/>
              <a:t>Environment variable</a:t>
            </a:r>
          </a:p>
          <a:p>
            <a:pPr marL="228600" indent="-228600">
              <a:buFont typeface="+mj-lt"/>
              <a:buAutoNum type="arabicPeriod"/>
            </a:pPr>
            <a:r>
              <a:rPr lang="en-US" dirty="0"/>
              <a:t>Shared credentials file </a:t>
            </a:r>
          </a:p>
          <a:p>
            <a:pPr marL="228600" indent="-228600">
              <a:buFont typeface="+mj-lt"/>
              <a:buAutoNum type="arabicPeriod"/>
            </a:pPr>
            <a:r>
              <a:rPr lang="en-US" dirty="0"/>
              <a:t>Shared config file</a:t>
            </a:r>
          </a:p>
          <a:p>
            <a:pPr marL="228600" indent="-228600">
              <a:buFont typeface="+mj-lt"/>
              <a:buAutoNum type="arabicPeriod"/>
            </a:pPr>
            <a:r>
              <a:rPr lang="en-US" dirty="0"/>
              <a:t>Instance profile</a:t>
            </a:r>
          </a:p>
          <a:p>
            <a:endParaRPr lang="en-US" dirty="0"/>
          </a:p>
          <a:p>
            <a:pPr lvl="0">
              <a:defRPr/>
            </a:pPr>
            <a:r>
              <a:rPr lang="en-US" dirty="0"/>
              <a:t>For more information on settings and environment variables, see the following in the </a:t>
            </a:r>
            <a:r>
              <a:rPr lang="en-US" i="1" dirty="0"/>
              <a:t>AWS</a:t>
            </a:r>
            <a:r>
              <a:rPr lang="en-US" dirty="0"/>
              <a:t> </a:t>
            </a:r>
            <a:r>
              <a:rPr lang="en-US" i="1" dirty="0"/>
              <a:t>Reference Guide: </a:t>
            </a:r>
          </a:p>
          <a:p>
            <a:pPr marL="171450" lvl="0" indent="-171450">
              <a:buFont typeface="Arial" panose="020B0604020202020204" pitchFamily="34" charset="0"/>
              <a:buChar char="•"/>
              <a:defRPr/>
            </a:pPr>
            <a:r>
              <a:rPr lang="en-US" dirty="0"/>
              <a:t>“Global settings for config and credentials files” (</a:t>
            </a:r>
            <a:r>
              <a:rPr lang="en-US" dirty="0">
                <a:hlinkClick r:id="rId3"/>
              </a:rPr>
              <a:t>https://docs.aws.amazon.com/sdkref/latest/guide/settings-global.html</a:t>
            </a:r>
            <a:r>
              <a:rPr lang="en-US" dirty="0"/>
              <a:t>)</a:t>
            </a:r>
          </a:p>
          <a:p>
            <a:pPr marL="171450" lvl="0" indent="-171450">
              <a:buFont typeface="Arial" panose="020B0604020202020204" pitchFamily="34" charset="0"/>
              <a:buChar char="•"/>
              <a:defRPr/>
            </a:pPr>
            <a:r>
              <a:rPr lang="en-US" dirty="0"/>
              <a:t>“Supported environment variables” (</a:t>
            </a:r>
            <a:r>
              <a:rPr lang="en-US" dirty="0">
                <a:hlinkClick r:id="rId4"/>
              </a:rPr>
              <a:t>https://docs.aws.amazon.com/sdkref/latest/guide/environment-variables.html</a:t>
            </a:r>
            <a:r>
              <a:rPr lang="en-US" dirty="0"/>
              <a:t>)</a:t>
            </a:r>
          </a:p>
          <a:p>
            <a:endParaRPr lang="en-US" dirty="0"/>
          </a:p>
        </p:txBody>
      </p:sp>
    </p:spTree>
    <p:extLst>
      <p:ext uri="{BB962C8B-B14F-4D97-AF65-F5344CB8AC3E}">
        <p14:creationId xmlns:p14="http://schemas.microsoft.com/office/powerpoint/2010/main" val="1966728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requests to AWS, you must supply AWS credentials. </a:t>
            </a:r>
            <a:r>
              <a:rPr lang="en-US" baseline="0" dirty="0"/>
              <a:t>Your code will find credentials to </a:t>
            </a:r>
            <a:r>
              <a:rPr lang="en-US" dirty="0"/>
              <a:t>initialize a new service</a:t>
            </a:r>
            <a:r>
              <a:rPr lang="en-US" baseline="0" dirty="0"/>
              <a:t> by following this priority order:</a:t>
            </a:r>
          </a:p>
          <a:p>
            <a:endParaRPr lang="en-US" baseline="0" dirty="0"/>
          </a:p>
          <a:p>
            <a:pPr marL="228600" indent="-228600">
              <a:buFont typeface="+mj-lt"/>
              <a:buAutoNum type="arabicPeriod"/>
            </a:pPr>
            <a:r>
              <a:rPr lang="en-US" baseline="0" dirty="0"/>
              <a:t>Credentials are specified in your code or CLI command.  </a:t>
            </a:r>
            <a:br>
              <a:rPr lang="en-US" baseline="0" dirty="0"/>
            </a:br>
            <a:r>
              <a:rPr lang="en-US" baseline="0" dirty="0"/>
              <a:t>Providing credentials within code or a CLI command will override</a:t>
            </a:r>
            <a:r>
              <a:rPr lang="en-US" dirty="0"/>
              <a:t> settings in any other location. You are</a:t>
            </a:r>
            <a:r>
              <a:rPr lang="en-US" baseline="0" dirty="0"/>
              <a:t> enabled to also </a:t>
            </a:r>
            <a:r>
              <a:rPr lang="en-US" dirty="0"/>
              <a:t>specify </a:t>
            </a:r>
            <a:r>
              <a:rPr lang="en-US" dirty="0">
                <a:latin typeface="Lucida Console" panose="020B0609040504020204" pitchFamily="49" charset="0"/>
              </a:rPr>
              <a:t>--region</a:t>
            </a:r>
            <a:r>
              <a:rPr lang="en-US" dirty="0"/>
              <a:t>, </a:t>
            </a:r>
            <a:r>
              <a:rPr lang="en-US" dirty="0">
                <a:latin typeface="Lucida Console" panose="020B0609040504020204" pitchFamily="49" charset="0"/>
              </a:rPr>
              <a:t>--output</a:t>
            </a:r>
            <a:r>
              <a:rPr lang="en-US" dirty="0"/>
              <a:t>, and </a:t>
            </a:r>
            <a:r>
              <a:rPr lang="en-US" dirty="0">
                <a:latin typeface="Lucida Console" panose="020B0609040504020204" pitchFamily="49" charset="0"/>
              </a:rPr>
              <a:t>--profile</a:t>
            </a:r>
            <a:r>
              <a:rPr lang="en-US" dirty="0"/>
              <a:t> as parameters on the command line. </a:t>
            </a:r>
            <a:br>
              <a:rPr lang="en-US" dirty="0"/>
            </a:br>
            <a:endParaRPr lang="en-US" baseline="0" dirty="0"/>
          </a:p>
          <a:p>
            <a:pPr marL="228600" indent="-228600">
              <a:buFont typeface="+mj-lt"/>
              <a:buAutoNum type="arabicPeriod"/>
            </a:pPr>
            <a:r>
              <a:rPr lang="en-US" baseline="0" dirty="0"/>
              <a:t>Environment variables</a:t>
            </a:r>
            <a:br>
              <a:rPr lang="en-US" baseline="0" dirty="0"/>
            </a:br>
            <a:r>
              <a:rPr lang="en-US" dirty="0"/>
              <a:t>You can store values in your system's environment variables. </a:t>
            </a:r>
            <a:br>
              <a:rPr lang="en-US" dirty="0"/>
            </a:br>
            <a:endParaRPr lang="en-US" baseline="0" dirty="0"/>
          </a:p>
          <a:p>
            <a:pPr marL="228600" indent="-228600">
              <a:buFont typeface="+mj-lt"/>
              <a:buAutoNum type="arabicPeriod"/>
            </a:pPr>
            <a:r>
              <a:rPr lang="en-US" baseline="0" dirty="0"/>
              <a:t>Default credentials file</a:t>
            </a:r>
            <a:br>
              <a:rPr lang="en-US" baseline="0" dirty="0"/>
            </a:br>
            <a:r>
              <a:rPr lang="en-US" dirty="0"/>
              <a:t>The credentials and config files are updated when you run the command </a:t>
            </a:r>
            <a:r>
              <a:rPr lang="en-US" dirty="0">
                <a:latin typeface="Lucida Console" panose="020B0609040504020204" pitchFamily="49" charset="0"/>
              </a:rPr>
              <a:t>aws configure</a:t>
            </a:r>
            <a:r>
              <a:rPr lang="en-US" dirty="0"/>
              <a:t>.</a:t>
            </a:r>
            <a:br>
              <a:rPr lang="en-US" dirty="0"/>
            </a:br>
            <a:endParaRPr lang="en-US" dirty="0"/>
          </a:p>
          <a:p>
            <a:pPr marL="231775" indent="-231775">
              <a:buFont typeface="+mj-lt"/>
              <a:buAutoNum type="arabicPeriod"/>
            </a:pPr>
            <a:r>
              <a:rPr lang="en-US" baseline="0" dirty="0"/>
              <a:t>Instance profile</a:t>
            </a:r>
            <a:br>
              <a:rPr lang="en-US" baseline="0" dirty="0"/>
            </a:br>
            <a:r>
              <a:rPr lang="en-US" dirty="0"/>
              <a:t>You can associate an IAM role with each of your Amazon Elastic Compute Cloud (Amazon EC2) instances. Temporary credentials for that role are then available to code running in the instance. </a:t>
            </a:r>
          </a:p>
          <a:p>
            <a:pPr marL="231775" indent="-231775">
              <a:buFont typeface="+mj-lt"/>
              <a:buAutoNum type="arabicPeriod"/>
            </a:pPr>
            <a:endParaRPr lang="en-US" dirty="0"/>
          </a:p>
          <a:p>
            <a:r>
              <a:rPr lang="en-US" dirty="0"/>
              <a:t>For more information on credentials, see the following:</a:t>
            </a:r>
          </a:p>
          <a:p>
            <a:pPr marL="228600" indent="-228600">
              <a:buFont typeface="Arial" panose="020B0604020202020204" pitchFamily="34" charset="0"/>
              <a:buChar char="•"/>
            </a:pPr>
            <a:r>
              <a:rPr lang="en-US" dirty="0"/>
              <a:t> (Java) “Working with AWS Credentials” in the </a:t>
            </a:r>
            <a:r>
              <a:rPr lang="en-US" i="1" dirty="0"/>
              <a:t>AWS SDK for Java Developer Guide </a:t>
            </a:r>
            <a:r>
              <a:rPr lang="en-US" dirty="0"/>
              <a:t>(</a:t>
            </a:r>
            <a:r>
              <a:rPr lang="en-US" dirty="0">
                <a:hlinkClick r:id="rId3"/>
              </a:rPr>
              <a:t>https://docs.aws.amazon.com/sdk-for-java/v1/developer-guide/credentials.html</a:t>
            </a:r>
            <a:r>
              <a:rPr lang="en-US" dirty="0"/>
              <a:t>)</a:t>
            </a:r>
          </a:p>
          <a:p>
            <a:pPr marL="228600" indent="-228600">
              <a:buFont typeface="Arial" panose="020B0604020202020204" pitchFamily="34" charset="0"/>
              <a:buChar char="•"/>
            </a:pPr>
            <a:r>
              <a:rPr lang="en-US" dirty="0"/>
              <a:t>(.NET) “Configuring AWS Credentials” in the </a:t>
            </a:r>
            <a:r>
              <a:rPr lang="en-US" i="1" dirty="0"/>
              <a:t>AWS SDK for .NET Developer Guide </a:t>
            </a:r>
            <a:r>
              <a:rPr lang="en-US" dirty="0"/>
              <a:t>(</a:t>
            </a:r>
            <a:r>
              <a:rPr lang="en-US" dirty="0">
                <a:hlinkClick r:id="rId4"/>
              </a:rPr>
              <a:t>https://docs.aws.amazon.com/sdk-for-net/v3/developer-guide/net-dg-config-creds.html</a:t>
            </a:r>
            <a:r>
              <a:rPr lang="en-US" dirty="0"/>
              <a:t>)</a:t>
            </a:r>
          </a:p>
          <a:p>
            <a:pPr marL="228600" indent="-228600">
              <a:buFont typeface="Arial" panose="020B0604020202020204" pitchFamily="34" charset="0"/>
              <a:buChar char="•"/>
            </a:pPr>
            <a:r>
              <a:rPr lang="en-US" dirty="0"/>
              <a:t>(Boto3) “Credentials” in the Boto3 Documentation (</a:t>
            </a:r>
            <a:r>
              <a:rPr lang="en-US" dirty="0">
                <a:hlinkClick r:id="rId5"/>
              </a:rPr>
              <a:t>https://boto3.amazonaws.com/v1/documentation/api/latest/guide/credentials.html</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900925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77BB4A71-01DC-47F4-B425-5DBF10765D4D}"/>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F2B385B2-C737-41E6-B2CC-5AFF098C6B12}"/>
              </a:ext>
            </a:extLst>
          </p:cNvPr>
          <p:cNvSpPr>
            <a:spLocks noGrp="1"/>
          </p:cNvSpPr>
          <p:nvPr>
            <p:ph type="body" idx="1"/>
          </p:nvPr>
        </p:nvSpPr>
        <p:spPr>
          <a:xfrm>
            <a:off x="777875" y="4840288"/>
            <a:ext cx="6216650" cy="2211865"/>
          </a:xfrm>
        </p:spPr>
        <p:txBody>
          <a:bodyPr/>
          <a:lstStyle/>
          <a:p>
            <a:r>
              <a:rPr lang="en-US" dirty="0"/>
              <a:t>Signature Version 4 (SigV4) is the process to add authentication information to AWS API requests sent by HTTP. For security, most requests to AWS must be signed with an access key. The access key consists of an access key ID and secret access key, which are commonly referred to as your security credentials. </a:t>
            </a:r>
            <a:br>
              <a:rPr lang="en-US" dirty="0"/>
            </a:br>
            <a:br>
              <a:rPr lang="en-US" dirty="0"/>
            </a:br>
            <a:r>
              <a:rPr lang="en-US" dirty="0"/>
              <a:t>For more information, see “Signature Version 4 signing process” in the </a:t>
            </a:r>
            <a:r>
              <a:rPr lang="en-US" i="1" dirty="0"/>
              <a:t>AWS General Reference Guide</a:t>
            </a:r>
            <a:r>
              <a:rPr lang="en-US" dirty="0"/>
              <a:t> (</a:t>
            </a:r>
            <a:r>
              <a:rPr lang="en-US" dirty="0">
                <a:hlinkClick r:id="rId3"/>
              </a:rPr>
              <a:t>https://docs.aws.amazon.com/general/latest/gr/signature-version-4.html</a:t>
            </a:r>
            <a:r>
              <a:rPr lang="en-US" dirty="0"/>
              <a:t>).</a:t>
            </a:r>
            <a:br>
              <a:rPr lang="en-US" dirty="0"/>
            </a:br>
            <a:endParaRPr lang="en-US" dirty="0"/>
          </a:p>
          <a:p>
            <a:r>
              <a:rPr lang="en-US" dirty="0"/>
              <a:t>Requests to AWS services must be signed. This means that they must contain information required to authenticate the requester. Requests are signed by using the access key ID and secret access key of an AWS account or of an IAM user.</a:t>
            </a:r>
          </a:p>
          <a:p>
            <a:endParaRPr lang="en-US" dirty="0"/>
          </a:p>
          <a:p>
            <a:r>
              <a:rPr lang="en-US" dirty="0"/>
              <a:t>Signing secures the request by doing the following:</a:t>
            </a:r>
          </a:p>
          <a:p>
            <a:pPr marL="171450" indent="-171450">
              <a:buFont typeface="Arial" panose="020B0604020202020204" pitchFamily="34" charset="0"/>
              <a:buChar char="•"/>
            </a:pPr>
            <a:r>
              <a:rPr lang="en-US" b="1" dirty="0"/>
              <a:t>Verifying the identity of the requester</a:t>
            </a:r>
            <a:r>
              <a:rPr lang="en-US" dirty="0"/>
              <a:t> – Signing ensures that the request has been issued by someone who has a valid access key ID and secret access key. </a:t>
            </a:r>
          </a:p>
          <a:p>
            <a:pPr marL="171450" indent="-171450">
              <a:buFont typeface="Arial" panose="020B0604020202020204" pitchFamily="34" charset="0"/>
              <a:buChar char="•"/>
            </a:pPr>
            <a:r>
              <a:rPr lang="en-US" b="1" dirty="0"/>
              <a:t>Protecting data in transit –</a:t>
            </a:r>
            <a:r>
              <a:rPr lang="en-US" dirty="0"/>
              <a:t> To prevent tampering with a request while it is in transit. </a:t>
            </a:r>
          </a:p>
          <a:p>
            <a:pPr marL="169863"/>
            <a:r>
              <a:rPr lang="en-US" dirty="0"/>
              <a:t>Some request elements are used to calculate a hash (digest) of the request. The resulting hash value is included in the request. When AWS receives the request, it recalculates the hash based on the same information and matches it against the hash value that was included in the request. If the two hash values do not match, AWS denies the request. </a:t>
            </a:r>
          </a:p>
          <a:p>
            <a:pPr marL="171450" indent="-171450">
              <a:buFont typeface="Arial" panose="020B0604020202020204" pitchFamily="34" charset="0"/>
              <a:buChar char="•"/>
            </a:pPr>
            <a:r>
              <a:rPr lang="en-US" b="1" dirty="0"/>
              <a:t>Protecting against replay attacks</a:t>
            </a:r>
            <a:r>
              <a:rPr lang="en-US" dirty="0"/>
              <a:t> – To protect against replay attacks, all requests have a request expiration period (</a:t>
            </a:r>
            <a:r>
              <a:rPr lang="en-US" dirty="0">
                <a:latin typeface="Lucida Console" panose="020B0609040504020204" pitchFamily="49" charset="0"/>
                <a:cs typeface="Courier New" panose="02070309020205020404" pitchFamily="49" charset="0"/>
              </a:rPr>
              <a:t>n</a:t>
            </a:r>
            <a:r>
              <a:rPr lang="en-US" dirty="0"/>
              <a:t> minutes after the timestamp on the request). The exact duration of the request expiration period varies by service. If a request does not reach AWS within the expiration period, AWS denies the request.</a:t>
            </a:r>
          </a:p>
          <a:p>
            <a:endParaRPr lang="en-US" dirty="0"/>
          </a:p>
          <a:p>
            <a:r>
              <a:rPr lang="en-US" dirty="0"/>
              <a:t>For additional security, transmit your requests using SSL by using HTTPS. SSL encrypts the transmission. This encryption protects your request or response from being viewed in transit.</a:t>
            </a:r>
          </a:p>
          <a:p>
            <a:endParaRPr lang="en-US" dirty="0"/>
          </a:p>
          <a:p>
            <a:r>
              <a:rPr lang="en-US" dirty="0"/>
              <a:t>You do not have to explicitly sign the requests when using one of the AWS SDKs, AWS CLI, or a service-specific CLI.</a:t>
            </a:r>
          </a:p>
          <a:p>
            <a:endParaRPr lang="en-US" dirty="0"/>
          </a:p>
          <a:p>
            <a:pPr defTabSz="457200">
              <a:defRPr/>
            </a:pPr>
            <a:r>
              <a:rPr lang="en-US" dirty="0"/>
              <a:t>For more information, see “Signing AWS API requests” in the </a:t>
            </a:r>
            <a:r>
              <a:rPr lang="en-US" i="1" dirty="0"/>
              <a:t>AWS Reference Guide </a:t>
            </a:r>
            <a:r>
              <a:rPr lang="en-US" dirty="0"/>
              <a:t>(</a:t>
            </a:r>
            <a:r>
              <a:rPr lang="en-US" dirty="0">
                <a:hlinkClick r:id="rId4"/>
              </a:rPr>
              <a:t>http://docs.aws.amazon.com/general/latest/gr/signing_aws_api_requests.html</a:t>
            </a:r>
            <a:r>
              <a:rPr lang="en-US" dirty="0"/>
              <a:t>).</a:t>
            </a:r>
          </a:p>
          <a:p>
            <a:endParaRPr lang="en-US" dirty="0"/>
          </a:p>
        </p:txBody>
      </p:sp>
    </p:spTree>
    <p:extLst>
      <p:ext uri="{BB962C8B-B14F-4D97-AF65-F5344CB8AC3E}">
        <p14:creationId xmlns:p14="http://schemas.microsoft.com/office/powerpoint/2010/main" val="3221182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Tree>
    <p:extLst>
      <p:ext uri="{BB962C8B-B14F-4D97-AF65-F5344CB8AC3E}">
        <p14:creationId xmlns:p14="http://schemas.microsoft.com/office/powerpoint/2010/main" val="3807499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D1D8B361-17D0-4EB6-8BB2-6CB0E256D730}"/>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EB2C77C2-7B1A-4EA9-8282-10D2E7BF4209}"/>
              </a:ext>
            </a:extLst>
          </p:cNvPr>
          <p:cNvSpPr>
            <a:spLocks noGrp="1"/>
          </p:cNvSpPr>
          <p:nvPr>
            <p:ph type="body" idx="1"/>
          </p:nvPr>
        </p:nvSpPr>
        <p:spPr>
          <a:xfrm>
            <a:off x="777875" y="4840289"/>
            <a:ext cx="6216650" cy="3289104"/>
          </a:xfrm>
        </p:spPr>
        <p:txBody>
          <a:bodyPr/>
          <a:lstStyle/>
          <a:p>
            <a:pPr lvl="0">
              <a:defRPr/>
            </a:pPr>
            <a:r>
              <a:rPr lang="en-US" b="1"/>
              <a:t>Temporary </a:t>
            </a:r>
            <a:r>
              <a:rPr lang="en-US" b="1" dirty="0"/>
              <a:t>credentials</a:t>
            </a:r>
          </a:p>
          <a:p>
            <a:pPr lvl="0">
              <a:defRPr/>
            </a:pPr>
            <a:r>
              <a:rPr lang="en-US" dirty="0"/>
              <a:t>Use AWS Security Token Service (AWS STS) to request limited permissions, temporary credentials for IAM users, or for users that you authenticate through identity federation. </a:t>
            </a:r>
          </a:p>
          <a:p>
            <a:pPr lvl="0">
              <a:defRPr/>
            </a:pPr>
            <a:endParaRPr lang="en-US" dirty="0"/>
          </a:p>
          <a:p>
            <a:pPr lvl="0">
              <a:defRPr/>
            </a:pPr>
            <a:r>
              <a:rPr lang="en-US" dirty="0"/>
              <a:t>You use security credentials to make programmatic requests for AWS resources using the AWS CLI or AWS SDKs or a service, such as an EC2 instance. The credentials are the same as a long-term credential. However, you must account for some considerations:</a:t>
            </a:r>
          </a:p>
          <a:p>
            <a:pPr marL="171450" lvl="0" indent="-171450">
              <a:buFont typeface="Arial" panose="020B0604020202020204" pitchFamily="34" charset="0"/>
              <a:buChar char="•"/>
              <a:defRPr/>
            </a:pPr>
            <a:r>
              <a:rPr lang="en-US" b="1" dirty="0"/>
              <a:t>Temporary credentials are the basis for roles. </a:t>
            </a:r>
            <a:r>
              <a:rPr lang="en-US" dirty="0"/>
              <a:t>With AWS STS, you can specify the temporary credentials expiry interval. However, any service requests you make with expired credentials will fail, so you must request a new set of temporary credentials. </a:t>
            </a:r>
          </a:p>
          <a:p>
            <a:pPr marL="171450" lvl="0" indent="-171450">
              <a:buFont typeface="Arial" panose="020B0604020202020204" pitchFamily="34" charset="0"/>
              <a:buChar char="•"/>
              <a:defRPr/>
            </a:pPr>
            <a:r>
              <a:rPr lang="en-US" b="1" dirty="0"/>
              <a:t>Temporary security credentials are not stored with the user. </a:t>
            </a:r>
            <a:r>
              <a:rPr lang="en-US" dirty="0"/>
              <a:t>Temporary security credentials are generated dynamically and provided to the user only when requested.   </a:t>
            </a:r>
          </a:p>
          <a:p>
            <a:endParaRPr lang="en-US" dirty="0"/>
          </a:p>
          <a:p>
            <a:r>
              <a:rPr lang="en-US" b="1" dirty="0"/>
              <a:t>Web identity federation</a:t>
            </a:r>
            <a:r>
              <a:rPr lang="en-US" dirty="0"/>
              <a:t> – You can allow users to sign in using a well-known third-party identity provider. Examples are: log in with Amazon, Facebook, Google, or any OpenID Connect (OIDC) 2.0 compatible provider. AWS STS web identity federation supports log in with Amazon, Facebook, Google, and any OpenID Connect (OIDC)-compatible identity provider.</a:t>
            </a:r>
          </a:p>
          <a:p>
            <a:endParaRPr lang="en-US" dirty="0"/>
          </a:p>
          <a:p>
            <a:r>
              <a:rPr lang="en-US" b="1" dirty="0"/>
              <a:t>Benefits</a:t>
            </a:r>
          </a:p>
          <a:p>
            <a:r>
              <a:rPr lang="en-US" dirty="0"/>
              <a:t>Some benefits of temporary credentials: </a:t>
            </a:r>
          </a:p>
          <a:p>
            <a:pPr marL="171450" indent="-171450">
              <a:buFont typeface="Arial" panose="020B0604020202020204" pitchFamily="34" charset="0"/>
              <a:buChar char="•"/>
            </a:pPr>
            <a:r>
              <a:rPr lang="en-US" dirty="0"/>
              <a:t>No need to distribute or embed long-term AWS security credentials with an application. </a:t>
            </a:r>
          </a:p>
          <a:p>
            <a:pPr marL="171450" indent="-171450">
              <a:buFont typeface="Arial" panose="020B0604020202020204" pitchFamily="34" charset="0"/>
              <a:buChar char="•"/>
            </a:pPr>
            <a:r>
              <a:rPr lang="en-US" dirty="0"/>
              <a:t>You can provide access to your AWS resources to users without having to define an AWS identity for them.</a:t>
            </a:r>
          </a:p>
          <a:p>
            <a:pPr marL="171450" indent="-171450">
              <a:buFont typeface="Arial" panose="020B0604020202020204" pitchFamily="34" charset="0"/>
              <a:buChar char="•"/>
            </a:pPr>
            <a:r>
              <a:rPr lang="en-US" dirty="0"/>
              <a:t>After temporary security credentials expire, they cannot be reused. So, you do not have to rotate them or explicitly revoke them when they're no longer required.</a:t>
            </a:r>
          </a:p>
          <a:p>
            <a:endParaRPr lang="en-US" dirty="0"/>
          </a:p>
          <a:p>
            <a:pPr lvl="0">
              <a:defRPr/>
            </a:pPr>
            <a:r>
              <a:rPr lang="en-US" dirty="0"/>
              <a:t>For more information, see the following:</a:t>
            </a:r>
          </a:p>
          <a:p>
            <a:pPr marL="171450" lvl="0" indent="-171450">
              <a:buFont typeface="Arial" panose="020B0604020202020204" pitchFamily="34" charset="0"/>
              <a:buChar char="•"/>
              <a:defRPr/>
            </a:pPr>
            <a:r>
              <a:rPr lang="en-US" dirty="0"/>
              <a:t>“Temporary security credentials in IAM” in the </a:t>
            </a:r>
            <a:r>
              <a:rPr lang="en-US" i="1" dirty="0"/>
              <a:t>AWS Identity and Access Management User Guide</a:t>
            </a:r>
            <a:r>
              <a:rPr lang="en-US" dirty="0"/>
              <a:t> (</a:t>
            </a:r>
            <a:r>
              <a:rPr lang="en-US" dirty="0">
                <a:hlinkClick r:id="rId3"/>
              </a:rPr>
              <a:t>https://docs.aws.amazon.com/IAM/latest/UserGuide/id_credentials_temp.html</a:t>
            </a:r>
            <a:r>
              <a:rPr lang="en-US" dirty="0"/>
              <a:t>)</a:t>
            </a:r>
          </a:p>
          <a:p>
            <a:pPr marL="171450" lvl="0" indent="-171450">
              <a:buFont typeface="Arial" panose="020B0604020202020204" pitchFamily="34" charset="0"/>
              <a:buChar char="•"/>
              <a:defRPr/>
            </a:pPr>
            <a:r>
              <a:rPr lang="en-US" dirty="0"/>
              <a:t>“Actions” in the </a:t>
            </a:r>
            <a:r>
              <a:rPr lang="en-US" i="1" dirty="0"/>
              <a:t>AWS Security Token Service API Reference </a:t>
            </a:r>
            <a:r>
              <a:rPr lang="en-US" dirty="0"/>
              <a:t>(</a:t>
            </a:r>
            <a:r>
              <a:rPr lang="en-US" dirty="0">
                <a:hlinkClick r:id="rId4"/>
              </a:rPr>
              <a:t>https://docs.aws.amazon.com/STS/latest/APIReference/API_Operations.html</a:t>
            </a:r>
            <a:r>
              <a:rPr lang="en-US" dirty="0"/>
              <a:t>)</a:t>
            </a:r>
          </a:p>
          <a:p>
            <a:pPr marL="171450" lvl="0" indent="-171450">
              <a:buFont typeface="Arial" panose="020B0604020202020204" pitchFamily="34" charset="0"/>
              <a:buChar char="•"/>
              <a:defRPr/>
            </a:pPr>
            <a:r>
              <a:rPr lang="en-US" dirty="0"/>
              <a:t>“Using temporary security credentials with the AWS SDKs” in the </a:t>
            </a:r>
            <a:r>
              <a:rPr lang="en-US" i="1" dirty="0"/>
              <a:t>AWS Identity and Access Management User Guide </a:t>
            </a:r>
            <a:r>
              <a:rPr lang="en-US" dirty="0"/>
              <a:t>(</a:t>
            </a:r>
            <a:r>
              <a:rPr lang="en-US" dirty="0">
                <a:hlinkClick r:id="rId5"/>
              </a:rPr>
              <a:t>https://docs.aws.amazon.com/IAM/latest/UserGuide/id_credentials_temp_use-resources.html#using-temp-creds-sdk</a:t>
            </a:r>
            <a:r>
              <a:rPr lang="en-US" dirty="0"/>
              <a:t>)</a:t>
            </a:r>
          </a:p>
          <a:p>
            <a:pPr lvl="0">
              <a:defRPr/>
            </a:pPr>
            <a:endParaRPr lang="en-US" dirty="0"/>
          </a:p>
          <a:p>
            <a:endParaRPr lang="en-US" dirty="0"/>
          </a:p>
          <a:p>
            <a:endParaRPr lang="en-US" dirty="0"/>
          </a:p>
        </p:txBody>
      </p:sp>
    </p:spTree>
    <p:extLst>
      <p:ext uri="{BB962C8B-B14F-4D97-AF65-F5344CB8AC3E}">
        <p14:creationId xmlns:p14="http://schemas.microsoft.com/office/powerpoint/2010/main" val="3490150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using an AWS Cloud9</a:t>
            </a:r>
            <a:r>
              <a:rPr lang="en-US" baseline="0" dirty="0"/>
              <a:t> EC2 development environment instance or SSH environment, you </a:t>
            </a:r>
            <a:r>
              <a:rPr lang="en-US" dirty="0"/>
              <a:t>provide credentials to your environment in a few ways. In an EC2 environment</a:t>
            </a:r>
            <a:r>
              <a:rPr lang="en-US" baseline="0" dirty="0"/>
              <a:t>, we recommend creating IAM roles that provide temporary credentials and follow AWS best practices. Another option is to attach an IAM instance profile to the AWS Cloud9 instance. Although useful, this approach requires additional effort to create, manage, and attach the instance profile to the </a:t>
            </a:r>
            <a:r>
              <a:rPr lang="en-US" dirty="0"/>
              <a:t>EC2 instance yourself.</a:t>
            </a:r>
            <a:endParaRPr lang="en-US" dirty="0">
              <a:hlinkClick r:id="rId3"/>
            </a:endParaRPr>
          </a:p>
          <a:p>
            <a:endParaRPr lang="en-US" sz="500" dirty="0"/>
          </a:p>
          <a:p>
            <a:pPr lvl="0">
              <a:defRPr/>
            </a:pPr>
            <a:r>
              <a:rPr lang="en-US" dirty="0"/>
              <a:t>For</a:t>
            </a:r>
            <a:r>
              <a:rPr lang="en-US" baseline="0" dirty="0"/>
              <a:t> more </a:t>
            </a:r>
            <a:r>
              <a:rPr lang="en-US" dirty="0"/>
              <a:t>information, see the following in the </a:t>
            </a:r>
            <a:r>
              <a:rPr lang="en-US" i="1" dirty="0"/>
              <a:t>AWS Cloud9 User Guide </a:t>
            </a:r>
          </a:p>
          <a:p>
            <a:pPr marL="171450" lvl="0" indent="-171450">
              <a:buFont typeface="Arial" panose="020B0604020202020204" pitchFamily="34" charset="0"/>
              <a:buChar char="•"/>
              <a:defRPr/>
            </a:pPr>
            <a:r>
              <a:rPr lang="en-US" dirty="0"/>
              <a:t>“Create and use an instance profile to manage temporary credentials” (</a:t>
            </a:r>
            <a:r>
              <a:rPr lang="en-US" dirty="0">
                <a:hlinkClick r:id="rId4"/>
              </a:rPr>
              <a:t>https://docs.aws.amazon.com/cloud9/latest/user-guide/credentials.html#credentials-temporary</a:t>
            </a:r>
            <a:r>
              <a:rPr lang="en-US" dirty="0"/>
              <a:t>)</a:t>
            </a:r>
          </a:p>
          <a:p>
            <a:pPr marL="171450" indent="-171450">
              <a:buFont typeface="Arial" panose="020B0604020202020204" pitchFamily="34" charset="0"/>
              <a:buChar char="•"/>
              <a:defRPr/>
            </a:pPr>
            <a:r>
              <a:rPr lang="en-US" dirty="0"/>
              <a:t>“Calling AWS services from an environment in AWS Cloud9” (</a:t>
            </a:r>
            <a:r>
              <a:rPr lang="en-US" dirty="0">
                <a:hlinkClick r:id="rId3"/>
              </a:rPr>
              <a:t>https://docs.aws.amazon.com/cloud9/latest/user-guide/credentials.html</a:t>
            </a:r>
            <a:r>
              <a:rPr lang="en-US" dirty="0"/>
              <a:t>)</a:t>
            </a:r>
          </a:p>
          <a:p>
            <a:pPr marL="171450" indent="-171450">
              <a:buFont typeface="Arial" panose="020B0604020202020204" pitchFamily="34" charset="0"/>
              <a:buChar char="•"/>
              <a:defRPr/>
            </a:pPr>
            <a:r>
              <a:rPr lang="en-US" dirty="0"/>
              <a:t>“Create and store permanent access credentials in an Environment” (</a:t>
            </a:r>
            <a:r>
              <a:rPr lang="en-US" dirty="0">
                <a:hlinkClick r:id="rId5"/>
              </a:rPr>
              <a:t>https://docs.aws.amazon.com/cloud9/latest/user-guide/credentials.html#credentials-permanent-create</a:t>
            </a:r>
            <a:r>
              <a:rPr lang="en-US" dirty="0"/>
              <a:t>)</a:t>
            </a:r>
          </a:p>
          <a:p>
            <a:pPr lvl="0">
              <a:defRPr/>
            </a:pPr>
            <a:endParaRPr lang="en-US"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SSH environment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using an SSH environment,</a:t>
            </a:r>
            <a:r>
              <a:rPr lang="en-US" baseline="0" dirty="0"/>
              <a:t> you can s</a:t>
            </a:r>
            <a:r>
              <a:rPr lang="en-US" dirty="0"/>
              <a:t>tore your access credentials within the environment. However, </a:t>
            </a:r>
            <a:r>
              <a:rPr lang="en-US" baseline="0" dirty="0"/>
              <a:t>this method is considered less secure. </a:t>
            </a:r>
          </a:p>
        </p:txBody>
      </p:sp>
    </p:spTree>
    <p:extLst>
      <p:ext uri="{BB962C8B-B14F-4D97-AF65-F5344CB8AC3E}">
        <p14:creationId xmlns:p14="http://schemas.microsoft.com/office/powerpoint/2010/main" val="2776015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7590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E5B3BC11-2C6C-444F-931B-16E3033A95E4}"/>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2C3B5176-26EF-4BEE-880E-4C7B5D376F5E}"/>
              </a:ext>
            </a:extLst>
          </p:cNvPr>
          <p:cNvSpPr>
            <a:spLocks noGrp="1"/>
          </p:cNvSpPr>
          <p:nvPr>
            <p:ph type="body" idx="1"/>
          </p:nvPr>
        </p:nvSpPr>
        <p:spPr>
          <a:xfrm>
            <a:off x="777875" y="4840288"/>
            <a:ext cx="6216650" cy="3790145"/>
          </a:xfrm>
        </p:spPr>
        <p:txBody>
          <a:bodyPr/>
          <a:lstStyle/>
          <a:p>
            <a:r>
              <a:rPr lang="en-US" dirty="0"/>
              <a:t>Performing application development tasks requires developers to configure their tools to suit their needs. Whether you are using a third-party IDE or AWS Cloud9 as your development tool, make sure that your settings are configured to enhance your development process. </a:t>
            </a:r>
          </a:p>
          <a:p>
            <a:endParaRPr lang="en-US" dirty="0"/>
          </a:p>
          <a:p>
            <a:r>
              <a:rPr lang="en-US" b="1" dirty="0"/>
              <a:t>JVM TTL settings (Java)</a:t>
            </a:r>
          </a:p>
          <a:p>
            <a:r>
              <a:rPr lang="en-US" dirty="0"/>
              <a:t>The Java virtual machine (JVM) caches DNS name lookups. Because AWS resources use DNS name entries that occasionally change, we recommend that you configure your JVM with a TTL value of no more than 60 seconds.</a:t>
            </a:r>
          </a:p>
          <a:p>
            <a:endParaRPr lang="en-US" dirty="0"/>
          </a:p>
          <a:p>
            <a:pPr lvl="0">
              <a:defRPr/>
            </a:pPr>
            <a:r>
              <a:rPr lang="en-US" dirty="0"/>
              <a:t>For more information, see “Setting the JVM TTL for DNS Name Lookups” in the </a:t>
            </a:r>
            <a:r>
              <a:rPr lang="en-US" i="1" dirty="0"/>
              <a:t>AWS SDK for Java Developer Guide</a:t>
            </a:r>
            <a:r>
              <a:rPr lang="en-US" dirty="0"/>
              <a:t> (</a:t>
            </a:r>
            <a:r>
              <a:rPr lang="en-US" dirty="0">
                <a:hlinkClick r:id="rId3"/>
              </a:rPr>
              <a:t>https://docs.aws.amazon.com/sdk-for-java/v1/developer-guide/java-dg-jvm-ttl.html</a:t>
            </a:r>
            <a:r>
              <a:rPr lang="en-US" dirty="0"/>
              <a:t>).</a:t>
            </a:r>
          </a:p>
          <a:p>
            <a:pPr lvl="0">
              <a:defRPr/>
            </a:pPr>
            <a:endParaRPr lang="en-US" dirty="0"/>
          </a:p>
          <a:p>
            <a:pPr lvl="0">
              <a:defRPr/>
            </a:pPr>
            <a:r>
              <a:rPr lang="en-US" b="1" dirty="0"/>
              <a:t>Environment variables</a:t>
            </a:r>
          </a:p>
          <a:p>
            <a:pPr lvl="0">
              <a:defRPr/>
            </a:pPr>
            <a:r>
              <a:rPr lang="en-US" dirty="0"/>
              <a:t>Environment variables provide another way to specify configuration options and credentials. They can be useful for scripting or temporarily setting a named profile as the default. </a:t>
            </a:r>
          </a:p>
          <a:p>
            <a:pPr lvl="0">
              <a:defRPr/>
            </a:pPr>
            <a:endParaRPr lang="en-US" dirty="0"/>
          </a:p>
          <a:p>
            <a:pPr lvl="0">
              <a:defRPr/>
            </a:pPr>
            <a:r>
              <a:rPr lang="en-US" dirty="0"/>
              <a:t>For additional information, see “Environment variables to configure the AWS CLI” in the </a:t>
            </a:r>
            <a:r>
              <a:rPr lang="en-US" i="1" dirty="0"/>
              <a:t>AWS Command Line Interface User Guide </a:t>
            </a:r>
            <a:r>
              <a:rPr lang="en-US" dirty="0"/>
              <a:t>(</a:t>
            </a:r>
            <a:r>
              <a:rPr lang="en-US" dirty="0">
                <a:hlinkClick r:id="rId4"/>
              </a:rPr>
              <a:t>https://docs.aws.amazon.com/cli/latest/userguide/cli-configure-envvars.html</a:t>
            </a:r>
            <a:r>
              <a:rPr lang="en-US" dirty="0"/>
              <a:t>).</a:t>
            </a:r>
          </a:p>
          <a:p>
            <a:pPr lvl="0">
              <a:defRPr/>
            </a:pPr>
            <a:endParaRPr lang="en-US" b="1" dirty="0"/>
          </a:p>
          <a:p>
            <a:pPr lvl="0">
              <a:defRPr/>
            </a:pPr>
            <a:r>
              <a:rPr lang="en-US" b="1" dirty="0"/>
              <a:t>Error retries and exponential </a:t>
            </a:r>
            <a:r>
              <a:rPr lang="en-US" b="1" dirty="0" err="1"/>
              <a:t>backoff</a:t>
            </a:r>
            <a:r>
              <a:rPr lang="en-US" b="1" dirty="0"/>
              <a:t> </a:t>
            </a:r>
            <a:br>
              <a:rPr lang="en-US" b="1" dirty="0"/>
            </a:br>
            <a:r>
              <a:rPr lang="en-US" dirty="0"/>
              <a:t>Numerous components on a network, such as DNS servers, switches, load balancers, and others, can generate errors anywhere in the life of a given request. The usual technique for dealing with these error responses in a networked environment is to implement retries in the client application.</a:t>
            </a:r>
          </a:p>
          <a:p>
            <a:pPr lvl="0">
              <a:defRPr/>
            </a:pPr>
            <a:endParaRPr lang="en-US" b="1" dirty="0"/>
          </a:p>
          <a:p>
            <a:pPr lvl="0">
              <a:defRPr/>
            </a:pPr>
            <a:r>
              <a:rPr lang="en-US" dirty="0"/>
              <a:t>In addition to retries, each AWS SDK implements an exponential </a:t>
            </a:r>
            <a:r>
              <a:rPr lang="en-US" dirty="0" err="1"/>
              <a:t>backoff</a:t>
            </a:r>
            <a:r>
              <a:rPr lang="en-US" dirty="0"/>
              <a:t> algorithm for better flow control. The idea behind exponential </a:t>
            </a:r>
            <a:r>
              <a:rPr lang="en-US" dirty="0" err="1"/>
              <a:t>backoff</a:t>
            </a:r>
            <a:r>
              <a:rPr lang="en-US" dirty="0"/>
              <a:t> is to use progressively longer waits between retries for consecutive error responses. </a:t>
            </a:r>
          </a:p>
          <a:p>
            <a:pPr lvl="0">
              <a:defRPr/>
            </a:pPr>
            <a:endParaRPr lang="en-US" dirty="0"/>
          </a:p>
          <a:p>
            <a:pPr lvl="0">
              <a:defRPr/>
            </a:pPr>
            <a:r>
              <a:rPr lang="en-US" dirty="0"/>
              <a:t>For more information, see “Error retries and exponential </a:t>
            </a:r>
            <a:r>
              <a:rPr lang="en-US" dirty="0" err="1"/>
              <a:t>backoff</a:t>
            </a:r>
            <a:r>
              <a:rPr lang="en-US" dirty="0"/>
              <a:t> in AWS” in the </a:t>
            </a:r>
            <a:r>
              <a:rPr lang="en-US" i="1" dirty="0"/>
              <a:t>AWS Reference Guide</a:t>
            </a:r>
            <a:r>
              <a:rPr lang="en-US" dirty="0"/>
              <a:t> (</a:t>
            </a:r>
            <a:r>
              <a:rPr lang="en-US" dirty="0">
                <a:hlinkClick r:id="rId5"/>
              </a:rPr>
              <a:t>https://docs.aws.amazon.com/general/latest/gr/api-retries.html</a:t>
            </a:r>
            <a:r>
              <a:rPr lang="en-US" dirty="0"/>
              <a:t>).</a:t>
            </a:r>
          </a:p>
          <a:p>
            <a:endParaRPr lang="en-US" dirty="0"/>
          </a:p>
        </p:txBody>
      </p:sp>
    </p:spTree>
    <p:extLst>
      <p:ext uri="{BB962C8B-B14F-4D97-AF65-F5344CB8AC3E}">
        <p14:creationId xmlns:p14="http://schemas.microsoft.com/office/powerpoint/2010/main" val="3430297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4616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kern="1200" dirty="0">
                <a:solidFill>
                  <a:schemeClr val="tx1"/>
                </a:solidFill>
                <a:effectLst/>
              </a:rPr>
              <a:t>(False) </a:t>
            </a:r>
            <a:r>
              <a:rPr lang="en-US" dirty="0"/>
              <a:t>Permissions boundaries are used to set </a:t>
            </a:r>
            <a:r>
              <a:rPr lang="en-US" b="1" dirty="0"/>
              <a:t>maximum</a:t>
            </a:r>
            <a:r>
              <a:rPr lang="en-US" dirty="0"/>
              <a:t> permissions that an identity-based policy can grant to an IAM entity, such as users or roles.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kern="1200" dirty="0">
                <a:solidFill>
                  <a:schemeClr val="tx1"/>
                </a:solidFill>
                <a:effectLst/>
              </a:rPr>
              <a:t>(True)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kern="1200" dirty="0">
                <a:solidFill>
                  <a:schemeClr val="tx1"/>
                </a:solidFill>
                <a:effectLst/>
              </a:rPr>
              <a:t>(False)</a:t>
            </a:r>
            <a:r>
              <a:rPr lang="en-US" baseline="0" dirty="0"/>
              <a:t> </a:t>
            </a:r>
            <a:r>
              <a:rPr lang="en-US" b="1" baseline="0" dirty="0"/>
              <a:t>Resource-based</a:t>
            </a:r>
            <a:r>
              <a:rPr lang="en-US" baseline="0" dirty="0"/>
              <a:t> policies </a:t>
            </a:r>
            <a:r>
              <a:rPr lang="en-US" dirty="0"/>
              <a:t>grant the specified principal permission to perform specific actions on that resource and defines under what conditions this applies.</a:t>
            </a:r>
            <a:endParaRPr lang="en-US" kern="1200" dirty="0">
              <a:solidFill>
                <a:schemeClr val="tx1"/>
              </a:solidFill>
              <a:effectLst/>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kern="1200" dirty="0">
                <a:solidFill>
                  <a:schemeClr val="tx1"/>
                </a:solidFill>
                <a:effectLst/>
              </a:rPr>
              <a:t>(True)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kern="1200" dirty="0">
                <a:solidFill>
                  <a:schemeClr val="tx1"/>
                </a:solidFill>
                <a:effectLst/>
              </a:rPr>
              <a:t>(True)</a:t>
            </a:r>
          </a:p>
          <a:p>
            <a:pPr marL="228600" indent="-228600">
              <a:buFont typeface="+mj-lt"/>
              <a:buAutoNum type="arabicPeriod"/>
            </a:pPr>
            <a:r>
              <a:rPr lang="en-US" kern="1200" dirty="0">
                <a:solidFill>
                  <a:schemeClr val="tx1"/>
                </a:solidFill>
                <a:effectLst/>
              </a:rPr>
              <a:t>(True) </a:t>
            </a:r>
            <a:endParaRPr lang="en-US" dirty="0"/>
          </a:p>
        </p:txBody>
      </p:sp>
    </p:spTree>
    <p:extLst>
      <p:ext uri="{BB962C8B-B14F-4D97-AF65-F5344CB8AC3E}">
        <p14:creationId xmlns:p14="http://schemas.microsoft.com/office/powerpoint/2010/main" val="3881717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55179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Each lab contains a series </a:t>
            </a:r>
            <a:r>
              <a:rPr lang="en-US" dirty="0"/>
              <a:t>of </a:t>
            </a:r>
            <a:r>
              <a:rPr lang="en-US" b="1" baseline="0" dirty="0"/>
              <a:t>tasks </a:t>
            </a:r>
            <a:r>
              <a:rPr lang="en-US" baseline="0" dirty="0"/>
              <a:t>that make up an overall process. Each task describes the actions required to complete the procedure within the lab. Tasks may include multiple-choice options that are designed to test your knowledge. </a:t>
            </a:r>
          </a:p>
          <a:p>
            <a:endParaRPr lang="en-US" dirty="0"/>
          </a:p>
          <a:p>
            <a:r>
              <a:rPr lang="en-US" baseline="0" dirty="0"/>
              <a:t>Tasks are broken down into two levels. If you want </a:t>
            </a:r>
            <a:r>
              <a:rPr lang="en-US" dirty="0"/>
              <a:t>to challenge</a:t>
            </a:r>
            <a:r>
              <a:rPr lang="en-US" baseline="0" dirty="0"/>
              <a:t> yourself, you can follow the </a:t>
            </a:r>
            <a:r>
              <a:rPr lang="en-US" b="1" baseline="0" dirty="0"/>
              <a:t>high-level instructions. </a:t>
            </a:r>
            <a:r>
              <a:rPr lang="en-US" baseline="0" dirty="0"/>
              <a:t>These instructions </a:t>
            </a:r>
            <a:r>
              <a:rPr lang="en-US" sz="1200" b="0" i="0" kern="1200" dirty="0">
                <a:solidFill>
                  <a:schemeClr val="tx1"/>
                </a:solidFill>
                <a:effectLst/>
                <a:latin typeface="+mn-lt"/>
                <a:ea typeface="+mn-ea"/>
                <a:cs typeface="+mn-cs"/>
              </a:rPr>
              <a:t>provide hints to complete the task, but they do not include the detailed steps. If you successfully complete these high-level steps, you can skip the </a:t>
            </a:r>
            <a:r>
              <a:rPr lang="en-US" sz="1200" b="1" i="0" kern="1200" dirty="0">
                <a:solidFill>
                  <a:schemeClr val="tx1"/>
                </a:solidFill>
                <a:effectLst/>
                <a:latin typeface="+mn-lt"/>
                <a:ea typeface="+mn-ea"/>
                <a:cs typeface="+mn-cs"/>
              </a:rPr>
              <a:t>Detailed Instructions</a:t>
            </a:r>
            <a:r>
              <a:rPr lang="en-US" sz="1200" b="0" i="0" kern="1200" dirty="0">
                <a:solidFill>
                  <a:schemeClr val="tx1"/>
                </a:solidFill>
                <a:effectLst/>
                <a:latin typeface="+mn-lt"/>
                <a:ea typeface="+mn-ea"/>
                <a:cs typeface="+mn-cs"/>
              </a:rPr>
              <a:t> section, and proceed to the next task. The Detailed Instructions sections provide detailed steps to complete </a:t>
            </a:r>
            <a:r>
              <a:rPr lang="en-US" dirty="0"/>
              <a:t>a </a:t>
            </a:r>
            <a:r>
              <a:rPr lang="en-US" sz="1200" b="0" i="0" kern="1200" dirty="0">
                <a:solidFill>
                  <a:schemeClr val="tx1"/>
                </a:solidFill>
                <a:effectLst/>
                <a:latin typeface="+mn-lt"/>
                <a:ea typeface="+mn-ea"/>
                <a:cs typeface="+mn-cs"/>
              </a:rPr>
              <a:t>task.</a:t>
            </a:r>
            <a:endParaRPr lang="en-US" b="0" dirty="0"/>
          </a:p>
          <a:p>
            <a:endParaRPr lang="en-US" b="0" baseline="0" dirty="0"/>
          </a:p>
        </p:txBody>
      </p:sp>
    </p:spTree>
    <p:extLst>
      <p:ext uri="{BB962C8B-B14F-4D97-AF65-F5344CB8AC3E}">
        <p14:creationId xmlns:p14="http://schemas.microsoft.com/office/powerpoint/2010/main" val="23536966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61216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lab, you are going to connect to your sandbox environment that you will use to build out your end-to-end application for this course. You will verify that the appropriate development tools are installed and configured to access AWS services. You will review your specific IDE, learn how the AWS Toolkit works, and you will use AWS Identity and Access Management (IAM) to understand how permissions work.</a:t>
            </a:r>
          </a:p>
        </p:txBody>
      </p:sp>
    </p:spTree>
    <p:extLst>
      <p:ext uri="{BB962C8B-B14F-4D97-AF65-F5344CB8AC3E}">
        <p14:creationId xmlns:p14="http://schemas.microsoft.com/office/powerpoint/2010/main" val="2403916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FCE05592-63AB-4324-9556-A96342D36D96}"/>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61206B7F-D4C7-4F2D-9357-72A3217938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82188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583156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27592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870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a:t>AWS </a:t>
            </a:r>
            <a:r>
              <a:rPr lang="en-US" dirty="0"/>
              <a:t>Identity and Access Management (IAM) </a:t>
            </a:r>
            <a:r>
              <a:rPr lang="en-US" sz="1200" kern="1200" dirty="0">
                <a:solidFill>
                  <a:schemeClr val="tx1"/>
                </a:solidFill>
                <a:effectLst/>
                <a:latin typeface="+mn-lt"/>
                <a:ea typeface="+mn-ea"/>
                <a:cs typeface="+mn-cs"/>
              </a:rPr>
              <a:t>is a web service that helps you to control access to AWS resources for your </a:t>
            </a:r>
            <a:r>
              <a:rPr lang="en-US" dirty="0"/>
              <a:t>users securely. </a:t>
            </a:r>
            <a:r>
              <a:rPr lang="en-US" sz="1200" kern="1200" dirty="0">
                <a:solidFill>
                  <a:schemeClr val="tx1"/>
                </a:solidFill>
                <a:effectLst/>
                <a:latin typeface="+mn-lt"/>
                <a:ea typeface="+mn-ea"/>
                <a:cs typeface="+mn-cs"/>
              </a:rPr>
              <a:t>You use IAM to control who can use your AWS resources (authentication). You also use IAM to control how users can use them (authorization).</a:t>
            </a:r>
          </a:p>
          <a:p>
            <a:endParaRPr lang="en-US" baseline="0" dirty="0"/>
          </a:p>
          <a:p>
            <a:r>
              <a:rPr lang="en-US" baseline="0" dirty="0"/>
              <a:t>Your application requires permissions for you, your development environment, and the AWS resources. Granting yourself access includes you and any others team members who require development or management access to your application. </a:t>
            </a:r>
            <a:br>
              <a:rPr lang="en-US" baseline="0" dirty="0"/>
            </a:br>
            <a:br>
              <a:rPr lang="en-US" baseline="0" dirty="0"/>
            </a:br>
            <a:r>
              <a:rPr lang="en-US" baseline="0" dirty="0"/>
              <a:t>With IAM, you can configure your development environment for efficient access to multiple AWS accounts. </a:t>
            </a:r>
          </a:p>
          <a:p>
            <a:endParaRPr lang="en-US" dirty="0"/>
          </a:p>
          <a:p>
            <a:r>
              <a:rPr lang="en-US" baseline="0" dirty="0"/>
              <a:t>IAM credentials also provide </a:t>
            </a:r>
            <a:r>
              <a:rPr lang="en-US" dirty="0"/>
              <a:t>your resources access permissions to other resources in your</a:t>
            </a:r>
            <a:r>
              <a:rPr lang="en-US" baseline="0" dirty="0"/>
              <a:t> AWS account</a:t>
            </a:r>
            <a:r>
              <a:rPr lang="en-US" dirty="0"/>
              <a:t> or</a:t>
            </a:r>
            <a:r>
              <a:rPr lang="en-US" baseline="0" dirty="0"/>
              <a:t> in other AWS accounts.  </a:t>
            </a:r>
          </a:p>
          <a:p>
            <a:endParaRPr lang="en-US" baseline="0" dirty="0"/>
          </a:p>
          <a:p>
            <a:endParaRPr lang="en-US" dirty="0"/>
          </a:p>
        </p:txBody>
      </p:sp>
    </p:spTree>
    <p:extLst>
      <p:ext uri="{BB962C8B-B14F-4D97-AF65-F5344CB8AC3E}">
        <p14:creationId xmlns:p14="http://schemas.microsoft.com/office/powerpoint/2010/main" val="2463362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a:t>
            </a:r>
            <a:r>
              <a:rPr lang="en-US" dirty="0"/>
              <a:t>your knowledge of access control concepts to determine how to configure IAM access for your application. Think about who and what requires access to your application:</a:t>
            </a:r>
          </a:p>
          <a:p>
            <a:pPr marL="171450" indent="-171450">
              <a:buFont typeface="Arial" panose="020B0604020202020204" pitchFamily="34" charset="0"/>
              <a:buChar char="•"/>
            </a:pPr>
            <a:r>
              <a:rPr lang="en-US" b="1" dirty="0"/>
              <a:t>Users</a:t>
            </a:r>
            <a:r>
              <a:rPr lang="en-US" dirty="0"/>
              <a:t> – You, your team members, or entity that you create in AWS to represent the person or an application that uses it to interact with AWS.</a:t>
            </a:r>
          </a:p>
          <a:p>
            <a:pPr marL="171450" indent="-171450">
              <a:buFont typeface="Arial" panose="020B0604020202020204" pitchFamily="34" charset="0"/>
              <a:buChar char="•"/>
            </a:pPr>
            <a:r>
              <a:rPr lang="en-US" b="1" dirty="0"/>
              <a:t>Groups</a:t>
            </a:r>
            <a:r>
              <a:rPr lang="en-US" dirty="0"/>
              <a:t> – A collection of IAM users, often organized by job function. For example, developers or system administrators. Using groups, you can specify permissions for multiple users.</a:t>
            </a:r>
          </a:p>
          <a:p>
            <a:pPr marL="171450" indent="-171450">
              <a:buFont typeface="Arial" panose="020B0604020202020204" pitchFamily="34" charset="0"/>
              <a:buChar char="•"/>
            </a:pPr>
            <a:r>
              <a:rPr lang="en-US" b="1" dirty="0"/>
              <a:t>Policies</a:t>
            </a:r>
            <a:r>
              <a:rPr lang="en-US" dirty="0"/>
              <a:t> – Define permissions for an action regardless of the method that you use to perform the operation. You can attach an IAM customer managed policy or an AWS managed policy, such as </a:t>
            </a:r>
            <a:r>
              <a:rPr lang="en-US" i="1" dirty="0"/>
              <a:t>AdministratorAccess</a:t>
            </a:r>
            <a:r>
              <a:rPr lang="en-US" dirty="0"/>
              <a:t> or </a:t>
            </a:r>
            <a:r>
              <a:rPr lang="en-US" i="1" dirty="0"/>
              <a:t>DatabaseAdministrator.</a:t>
            </a:r>
          </a:p>
          <a:p>
            <a:pPr marL="171450" indent="-171450">
              <a:buFont typeface="Arial" panose="020B0604020202020204" pitchFamily="34" charset="0"/>
              <a:buChar char="•"/>
            </a:pPr>
            <a:r>
              <a:rPr lang="en-US" b="1" dirty="0"/>
              <a:t>Roles</a:t>
            </a:r>
            <a:r>
              <a:rPr lang="en-US" dirty="0"/>
              <a:t> – Trusted entities, similar to an IAM user, with permissions policies that determine what the identity can and cannot do in AWS. However, the identity does not have any long-term credentials associated with it. An IAM user can assume a role with temporary security credentials for the role session.</a:t>
            </a:r>
          </a:p>
          <a:p>
            <a:endParaRPr lang="en-US" sz="800" dirty="0"/>
          </a:p>
          <a:p>
            <a:r>
              <a:rPr lang="en-US" dirty="0"/>
              <a:t>For more information, see “IAM Identities (users, user groups, and roles)” in the </a:t>
            </a:r>
            <a:r>
              <a:rPr lang="en-US" i="1" dirty="0"/>
              <a:t>AWS Identity and Access Management User Guide </a:t>
            </a:r>
            <a:r>
              <a:rPr lang="en-US" dirty="0"/>
              <a:t>(</a:t>
            </a:r>
            <a:r>
              <a:rPr lang="en-US" dirty="0">
                <a:hlinkClick r:id="rId3"/>
              </a:rPr>
              <a:t>https://docs.aws.amazon.com/IAM/latest/UserGuide/id.html</a:t>
            </a:r>
            <a:r>
              <a:rPr lang="en-US" dirty="0"/>
              <a:t>).</a:t>
            </a:r>
          </a:p>
          <a:p>
            <a:pPr>
              <a:spcAft>
                <a:spcPts val="600"/>
              </a:spcAft>
            </a:pPr>
            <a:endParaRPr lang="en-US" dirty="0"/>
          </a:p>
          <a:p>
            <a:pPr>
              <a:spcAft>
                <a:spcPts val="600"/>
              </a:spcAft>
            </a:pPr>
            <a:endParaRPr lang="en-US" dirty="0"/>
          </a:p>
          <a:p>
            <a:endParaRPr lang="en-US" dirty="0"/>
          </a:p>
        </p:txBody>
      </p:sp>
    </p:spTree>
    <p:extLst>
      <p:ext uri="{BB962C8B-B14F-4D97-AF65-F5344CB8AC3E}">
        <p14:creationId xmlns:p14="http://schemas.microsoft.com/office/powerpoint/2010/main" val="2575819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6BB8CF1F-CBB6-4F7E-8C60-6BCD6DEA4440}"/>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52F4DB08-8352-4D16-9E79-209128EEB79E}"/>
              </a:ext>
            </a:extLst>
          </p:cNvPr>
          <p:cNvSpPr>
            <a:spLocks noGrp="1"/>
          </p:cNvSpPr>
          <p:nvPr>
            <p:ph type="body" idx="1"/>
          </p:nvPr>
        </p:nvSpPr>
        <p:spPr/>
        <p:txBody>
          <a:bodyPr/>
          <a:lstStyle/>
          <a:p>
            <a:r>
              <a:rPr lang="en-US"/>
              <a:t>IAM </a:t>
            </a:r>
            <a:r>
              <a:rPr lang="en-US" dirty="0"/>
              <a:t>provides the infrastructure necessary to control authentication and authorization to your services. After becoming familiar with all IAM terms and the flow, you can build a more secure application and development environment. </a:t>
            </a:r>
          </a:p>
          <a:p>
            <a:endParaRPr lang="en-US" b="1" dirty="0"/>
          </a:p>
          <a:p>
            <a:pPr marL="228600" indent="-228600">
              <a:buFont typeface="+mj-lt"/>
              <a:buAutoNum type="arabicPeriod"/>
            </a:pPr>
            <a:r>
              <a:rPr lang="en-US" b="1" dirty="0"/>
              <a:t>Principal</a:t>
            </a:r>
            <a:br>
              <a:rPr lang="en-US" b="1" dirty="0"/>
            </a:br>
            <a:r>
              <a:rPr lang="en-US" dirty="0"/>
              <a:t>A principal is a person or application that uses the AWS account root user, an IAM user, role, or a federated user to sign in and make requests to AWS. To authenticate from the API, you must provide your access key and secret key.</a:t>
            </a:r>
          </a:p>
          <a:p>
            <a:pPr marL="228600" indent="-228600">
              <a:buFont typeface="+mj-lt"/>
              <a:buAutoNum type="arabicPeriod"/>
            </a:pPr>
            <a:r>
              <a:rPr lang="en-US" b="1" dirty="0"/>
              <a:t>Request</a:t>
            </a:r>
            <a:br>
              <a:rPr lang="en-US" b="1" dirty="0"/>
            </a:br>
            <a:r>
              <a:rPr lang="en-US" dirty="0"/>
              <a:t>When a principal tries to use the AWS Management Console, the AWS API, or the AWS CLI, that principal sends a request to AWS. The request includes:</a:t>
            </a:r>
          </a:p>
          <a:p>
            <a:pPr marL="628650" lvl="1" indent="-171450">
              <a:buFont typeface="Arial" panose="020B0604020202020204" pitchFamily="34" charset="0"/>
              <a:buChar char="•"/>
            </a:pPr>
            <a:r>
              <a:rPr lang="en-US" b="1" dirty="0"/>
              <a:t>Actions or operations</a:t>
            </a:r>
            <a:r>
              <a:rPr lang="en-US" dirty="0"/>
              <a:t> – The actions or operations that the principal wants to perform.</a:t>
            </a:r>
          </a:p>
          <a:p>
            <a:pPr marL="628650" lvl="1" indent="-171450">
              <a:buFont typeface="Arial" panose="020B0604020202020204" pitchFamily="34" charset="0"/>
              <a:buChar char="•"/>
            </a:pPr>
            <a:r>
              <a:rPr lang="en-US" b="1" dirty="0"/>
              <a:t>Resources</a:t>
            </a:r>
            <a:r>
              <a:rPr lang="en-US" dirty="0"/>
              <a:t> – The AWS resource object upon which the actions or operations are performed. </a:t>
            </a:r>
          </a:p>
          <a:p>
            <a:pPr marL="628650" lvl="1" indent="-171450">
              <a:buFont typeface="Arial" panose="020B0604020202020204" pitchFamily="34" charset="0"/>
              <a:buChar char="•"/>
            </a:pPr>
            <a:r>
              <a:rPr lang="en-US" b="1" dirty="0"/>
              <a:t>Principal</a:t>
            </a:r>
            <a:r>
              <a:rPr lang="en-US" dirty="0"/>
              <a:t> – The person or application that used an entity (user or role) to send the request.</a:t>
            </a:r>
          </a:p>
          <a:p>
            <a:pPr marL="628650" lvl="1" indent="-171450">
              <a:buFont typeface="Arial" panose="020B0604020202020204" pitchFamily="34" charset="0"/>
              <a:buChar char="•"/>
            </a:pPr>
            <a:r>
              <a:rPr lang="en-US" b="1" dirty="0"/>
              <a:t>Environment data</a:t>
            </a:r>
            <a:r>
              <a:rPr lang="en-US" dirty="0"/>
              <a:t> – Information about the IP address, user agent, SSL-enabled status, or the time of day. </a:t>
            </a:r>
          </a:p>
          <a:p>
            <a:pPr marL="628650" lvl="1" indent="-171450">
              <a:buFont typeface="Arial" panose="020B0604020202020204" pitchFamily="34" charset="0"/>
              <a:buChar char="•"/>
            </a:pPr>
            <a:r>
              <a:rPr lang="en-US" b="1" dirty="0"/>
              <a:t>Resource data</a:t>
            </a:r>
            <a:r>
              <a:rPr lang="en-US" dirty="0"/>
              <a:t> – Data related to the resource that is being requested. </a:t>
            </a:r>
          </a:p>
          <a:p>
            <a:pPr marL="231775" lvl="1"/>
            <a:r>
              <a:rPr lang="en-US" dirty="0"/>
              <a:t>AWS gathers the request information into a </a:t>
            </a:r>
            <a:r>
              <a:rPr lang="en-US" i="1" dirty="0"/>
              <a:t>request context</a:t>
            </a:r>
            <a:r>
              <a:rPr lang="en-US" dirty="0"/>
              <a:t>, which is used to evaluate and authorize the request. </a:t>
            </a:r>
          </a:p>
          <a:p>
            <a:pPr marL="228600" indent="-228600">
              <a:buFont typeface="+mj-lt"/>
              <a:buAutoNum type="arabicPeriod"/>
            </a:pPr>
            <a:r>
              <a:rPr lang="en-US" b="1" dirty="0"/>
              <a:t>Authorization</a:t>
            </a:r>
            <a:br>
              <a:rPr lang="en-US" b="1" dirty="0"/>
            </a:br>
            <a:r>
              <a:rPr lang="en-US" dirty="0"/>
              <a:t>You must be authorized (allowed) to complete your request. During authorization, AWS uses values from the request context to check for policies that apply to the request. It then uses the policies to determine whether to allow or deny the request. Two of the most common policy types are </a:t>
            </a:r>
            <a:r>
              <a:rPr lang="en-US" i="1" dirty="0"/>
              <a:t>identity-based policies </a:t>
            </a:r>
            <a:r>
              <a:rPr lang="en-US" dirty="0"/>
              <a:t>and </a:t>
            </a:r>
            <a:r>
              <a:rPr lang="en-US" i="1" dirty="0"/>
              <a:t>resource-based policies</a:t>
            </a:r>
            <a:r>
              <a:rPr lang="en-US" dirty="0"/>
              <a:t>.</a:t>
            </a:r>
          </a:p>
          <a:p>
            <a:pPr marL="401638" indent="-171450">
              <a:buFont typeface="Arial" panose="020B0604020202020204" pitchFamily="34" charset="0"/>
              <a:buChar char="•"/>
            </a:pPr>
            <a:r>
              <a:rPr lang="en-US" dirty="0"/>
              <a:t>Identity-based policies are attached to an IAM user, group, or role. These policies let you specify what that identity can do (its permissions). </a:t>
            </a:r>
          </a:p>
          <a:p>
            <a:pPr marL="401638" indent="-171450">
              <a:buFont typeface="Arial" panose="020B0604020202020204" pitchFamily="34" charset="0"/>
              <a:buChar char="•"/>
            </a:pPr>
            <a:r>
              <a:rPr lang="en-US" dirty="0"/>
              <a:t>Resource-based policies are attached to a resource. For example, you can attach resource-based policies to Amazon S3 buckets. Resource-based policies are popular for granting cross-account access (</a:t>
            </a:r>
            <a:r>
              <a:rPr lang="en-US" b="1" dirty="0"/>
              <a:t>3a</a:t>
            </a:r>
            <a:r>
              <a:rPr lang="en-US" dirty="0"/>
              <a:t>).</a:t>
            </a:r>
          </a:p>
          <a:p>
            <a:pPr marL="228600" lvl="0" indent="-228600">
              <a:buFont typeface="+mj-lt"/>
              <a:buAutoNum type="arabicPeriod" startAt="4"/>
              <a:defRPr/>
            </a:pPr>
            <a:r>
              <a:rPr lang="en-US" b="1" dirty="0"/>
              <a:t>Actions (console) or operations (API, CLI)</a:t>
            </a:r>
          </a:p>
          <a:p>
            <a:pPr marL="230188" lvl="1">
              <a:defRPr/>
            </a:pPr>
            <a:r>
              <a:rPr lang="en-US" dirty="0"/>
              <a:t>After your request has been authenticated and authorized, AWS approves the actions or operations in your request. Operations are defined by a service and include things that you can do to a resource, such as creating or deleting that resource.</a:t>
            </a:r>
          </a:p>
          <a:p>
            <a:pPr marL="228600" lvl="0" indent="-228600">
              <a:buFont typeface="+mj-lt"/>
              <a:buAutoNum type="arabicPeriod" startAt="5"/>
              <a:defRPr/>
            </a:pPr>
            <a:r>
              <a:rPr lang="en-US" b="1" dirty="0"/>
              <a:t>Resources</a:t>
            </a:r>
          </a:p>
          <a:p>
            <a:pPr marL="230188" lvl="1"/>
            <a:r>
              <a:rPr lang="en-US" dirty="0"/>
              <a:t>After AWS approves the operations in your request, the operations can be performed on the related resources within your account. A </a:t>
            </a:r>
            <a:r>
              <a:rPr lang="en-US" i="1" dirty="0"/>
              <a:t>resource</a:t>
            </a:r>
            <a:r>
              <a:rPr lang="en-US" dirty="0"/>
              <a:t> is an object that exists within a service.</a:t>
            </a:r>
          </a:p>
          <a:p>
            <a:endParaRPr lang="en-US" dirty="0"/>
          </a:p>
        </p:txBody>
      </p:sp>
    </p:spTree>
    <p:extLst>
      <p:ext uri="{BB962C8B-B14F-4D97-AF65-F5344CB8AC3E}">
        <p14:creationId xmlns:p14="http://schemas.microsoft.com/office/powerpoint/2010/main" val="3368464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457200">
              <a:defRPr/>
            </a:pPr>
            <a:r>
              <a:rPr lang="en-US"/>
              <a:t>You </a:t>
            </a:r>
            <a:r>
              <a:rPr lang="en-US" dirty="0"/>
              <a:t>can grant </a:t>
            </a:r>
            <a:r>
              <a:rPr lang="en-US" baseline="0" dirty="0"/>
              <a:t>IAM users access to AWS services through the AWS Management Console or by using the AWS </a:t>
            </a:r>
            <a:r>
              <a:rPr lang="en-US" dirty="0"/>
              <a:t>CLI</a:t>
            </a:r>
            <a:r>
              <a:rPr lang="en-US" baseline="0" dirty="0"/>
              <a:t> or AWS SDKs. </a:t>
            </a:r>
          </a:p>
          <a:p>
            <a:pPr lvl="0" defTabSz="457200">
              <a:defRPr/>
            </a:pPr>
            <a:endParaRPr lang="en-US" dirty="0"/>
          </a:p>
          <a:p>
            <a:pPr lvl="0" defTabSz="457200">
              <a:defRPr/>
            </a:pPr>
            <a:r>
              <a:rPr lang="en-US" baseline="0" dirty="0"/>
              <a:t>When you create an IAM user, you grant it permissions by </a:t>
            </a:r>
            <a:r>
              <a:rPr lang="en-US" dirty="0"/>
              <a:t>attaching an identity-based</a:t>
            </a:r>
            <a:r>
              <a:rPr lang="en-US" baseline="0" dirty="0"/>
              <a:t> </a:t>
            </a:r>
            <a:r>
              <a:rPr lang="en-US" dirty="0"/>
              <a:t>policy to the user directly. </a:t>
            </a:r>
          </a:p>
        </p:txBody>
      </p:sp>
    </p:spTree>
    <p:extLst>
      <p:ext uri="{BB962C8B-B14F-4D97-AF65-F5344CB8AC3E}">
        <p14:creationId xmlns:p14="http://schemas.microsoft.com/office/powerpoint/2010/main" val="907394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457200">
              <a:defRPr/>
            </a:pPr>
            <a:r>
              <a:rPr lang="en-US" baseline="0"/>
              <a:t>Alternatively</a:t>
            </a:r>
            <a:r>
              <a:rPr lang="en-US" baseline="0" dirty="0"/>
              <a:t>, you can </a:t>
            </a:r>
            <a:r>
              <a:rPr lang="en-US" dirty="0"/>
              <a:t>make the IAM user a member of a user group that has appropriate permissions policies attached (recommended). This example of an identity-based</a:t>
            </a:r>
            <a:r>
              <a:rPr lang="en-US" baseline="0" dirty="0"/>
              <a:t> policy </a:t>
            </a:r>
            <a:r>
              <a:rPr lang="en-US" dirty="0"/>
              <a:t>allows read and write access to objects in a specific S3 bucket.</a:t>
            </a:r>
            <a:r>
              <a:rPr lang="en-US" baseline="0" dirty="0"/>
              <a:t> Using IAM, you can add this policy to a user or a group.</a:t>
            </a:r>
            <a:endParaRPr lang="en-US" dirty="0"/>
          </a:p>
          <a:p>
            <a:pPr lvl="0" defTabSz="457200">
              <a:defRPr/>
            </a:pPr>
            <a:br>
              <a:rPr lang="en-US" dirty="0"/>
            </a:br>
            <a:r>
              <a:rPr lang="en-US" dirty="0"/>
              <a:t>For more information, see the following in the </a:t>
            </a:r>
            <a:r>
              <a:rPr lang="en-US" i="1" dirty="0"/>
              <a:t>AWS Identity and Access Management User Guide</a:t>
            </a:r>
            <a:r>
              <a:rPr lang="en-US" dirty="0"/>
              <a:t>:</a:t>
            </a:r>
          </a:p>
          <a:p>
            <a:pPr marL="171450" lvl="0" indent="-171450" defTabSz="457200">
              <a:buFont typeface="Arial" panose="020B0604020202020204" pitchFamily="34" charset="0"/>
              <a:buChar char="•"/>
              <a:defRPr/>
            </a:pPr>
            <a:r>
              <a:rPr lang="en-US" dirty="0"/>
              <a:t> “Creating your first IAM admin user and user group” </a:t>
            </a:r>
            <a:r>
              <a:rPr lang="en-US" baseline="0" dirty="0"/>
              <a:t>(</a:t>
            </a:r>
            <a:r>
              <a:rPr lang="en-US" dirty="0">
                <a:hlinkClick r:id="rId3"/>
              </a:rPr>
              <a:t>https://docs.aws.amazon.com/IAM/latest/UserGuide/getting-started_create-admin-group.html</a:t>
            </a:r>
            <a:r>
              <a:rPr lang="en-US" dirty="0"/>
              <a:t>)</a:t>
            </a:r>
            <a:endParaRPr lang="en-US" baseline="0" dirty="0"/>
          </a:p>
          <a:p>
            <a:pPr marL="171450" lvl="0" indent="-171450" defTabSz="457200">
              <a:buFont typeface="Arial" panose="020B0604020202020204" pitchFamily="34" charset="0"/>
              <a:buChar char="•"/>
              <a:defRPr/>
            </a:pPr>
            <a:r>
              <a:rPr lang="en-US" dirty="0"/>
              <a:t>“Identity-based policies and resource-based policies” (</a:t>
            </a:r>
            <a:r>
              <a:rPr lang="en-US" dirty="0">
                <a:hlinkClick r:id="rId4"/>
              </a:rPr>
              <a:t>https://docs.aws.amazon.com/IAM/latest/UserGuide/access_policies_identity-vs-resource.html</a:t>
            </a:r>
            <a:r>
              <a:rPr lang="en-US" dirty="0"/>
              <a:t>)</a:t>
            </a:r>
          </a:p>
          <a:p>
            <a:pPr>
              <a:spcAft>
                <a:spcPts val="600"/>
              </a:spcAft>
            </a:pPr>
            <a:endParaRPr lang="en-US" dirty="0"/>
          </a:p>
          <a:p>
            <a:endParaRPr lang="en-US" dirty="0"/>
          </a:p>
        </p:txBody>
      </p:sp>
    </p:spTree>
    <p:extLst>
      <p:ext uri="{BB962C8B-B14F-4D97-AF65-F5344CB8AC3E}">
        <p14:creationId xmlns:p14="http://schemas.microsoft.com/office/powerpoint/2010/main" val="2259268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2.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3.wdp"/></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6.svg"/></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9.xml"/><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1.xml"/><Relationship Id="rId4" Type="http://schemas.openxmlformats.org/officeDocument/2006/relationships/image" Target="../media/image9.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9.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43.xml"/><Relationship Id="rId4" Type="http://schemas.openxmlformats.org/officeDocument/2006/relationships/image" Target="../media/image9.svg"/></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7.xml"/><Relationship Id="rId4" Type="http://schemas.openxmlformats.org/officeDocument/2006/relationships/image" Target="../media/image3.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48.xml"/><Relationship Id="rId4" Type="http://schemas.openxmlformats.org/officeDocument/2006/relationships/image" Target="../media/image6.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9.xml"/><Relationship Id="rId4" Type="http://schemas.openxmlformats.org/officeDocument/2006/relationships/image" Target="../media/image5.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50.xml"/><Relationship Id="rId6" Type="http://schemas.openxmlformats.org/officeDocument/2006/relationships/image" Target="../media/image5.svg"/><Relationship Id="rId5" Type="http://schemas.openxmlformats.org/officeDocument/2006/relationships/image" Target="../media/image4.png"/><Relationship Id="rId4" Type="http://schemas.microsoft.com/office/2007/relationships/hdphoto" Target="../media/hdphoto1.wdp"/></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sv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2.xml"/><Relationship Id="rId4" Type="http://schemas.openxmlformats.org/officeDocument/2006/relationships/image" Target="../media/image6.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3.xml"/><Relationship Id="rId4" Type="http://schemas.openxmlformats.org/officeDocument/2006/relationships/image" Target="../media/image6.sv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4.xml"/><Relationship Id="rId4" Type="http://schemas.openxmlformats.org/officeDocument/2006/relationships/image" Target="../media/image6.sv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55.xml"/><Relationship Id="rId4" Type="http://schemas.openxmlformats.org/officeDocument/2006/relationships/image" Target="../media/image13.sv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2.xml"/><Relationship Id="rId1" Type="http://schemas.openxmlformats.org/officeDocument/2006/relationships/tags" Target="../tags/tag56.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2.wdp"/></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2.xml"/><Relationship Id="rId1" Type="http://schemas.openxmlformats.org/officeDocument/2006/relationships/tags" Target="../tags/tag57.xml"/><Relationship Id="rId6" Type="http://schemas.openxmlformats.org/officeDocument/2006/relationships/image" Target="../media/image6.svg"/><Relationship Id="rId5" Type="http://schemas.openxmlformats.org/officeDocument/2006/relationships/image" Target="../media/image2.png"/><Relationship Id="rId4" Type="http://schemas.microsoft.com/office/2007/relationships/hdphoto" Target="../media/hdphoto4.wdp"/></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9.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0.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9.svg"/></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2.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7.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8.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9.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0.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svg"/></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2.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3.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9.svg"/></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3.xml"/><Relationship Id="rId4" Type="http://schemas.openxmlformats.org/officeDocument/2006/relationships/image" Target="../media/image6.sv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4.xml"/><Relationship Id="rId4" Type="http://schemas.openxmlformats.org/officeDocument/2006/relationships/image" Target="../media/image6.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5.xml"/><Relationship Id="rId4" Type="http://schemas.openxmlformats.org/officeDocument/2006/relationships/image" Target="../media/image6.sv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6.xml"/><Relationship Id="rId4" Type="http://schemas.openxmlformats.org/officeDocument/2006/relationships/image" Target="../media/image3.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7.xml"/><Relationship Id="rId4" Type="http://schemas.openxmlformats.org/officeDocument/2006/relationships/image" Target="../media/image3.svg"/></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bg2"/>
              </a:solidFill>
            </a:ln>
          </p:spPr>
          <p:style>
            <a:lnRef idx="3">
              <a:schemeClr val="accent3"/>
            </a:lnRef>
            <a:fillRef idx="0">
              <a:schemeClr val="accent3"/>
            </a:fillRef>
            <a:effectRef idx="2">
              <a:schemeClr val="accent3"/>
            </a:effectRef>
            <a:fontRef idx="minor">
              <a:schemeClr val="tx1"/>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1"/>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bg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bg1"/>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1097160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bg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bg2"/>
                </a:solidFill>
              </a:rPr>
              <a:t>Corrections, feedback, or other questions? </a:t>
            </a:r>
            <a:br>
              <a:rPr lang="en-US" sz="2300" dirty="0">
                <a:solidFill>
                  <a:schemeClr val="bg2"/>
                </a:solidFill>
              </a:rPr>
            </a:br>
            <a:r>
              <a:rPr lang="en-US" sz="2300" dirty="0">
                <a:solidFill>
                  <a:schemeClr val="bg2"/>
                </a:solidFill>
              </a:rPr>
              <a:t>Contact us at </a:t>
            </a:r>
            <a:r>
              <a:rPr lang="en-US" sz="2300" u="sng" dirty="0">
                <a:solidFill>
                  <a:schemeClr val="bg2"/>
                </a:solidFill>
              </a:rPr>
              <a:t>https://support.aws.amazon.com/#/contacts/aws-training</a:t>
            </a:r>
            <a:r>
              <a:rPr lang="en-US" sz="2300" dirty="0">
                <a:solidFill>
                  <a:schemeClr val="bg2"/>
                </a:solidFill>
              </a:rPr>
              <a:t>. </a:t>
            </a:r>
            <a:br>
              <a:rPr lang="en-US" sz="2300" dirty="0">
                <a:solidFill>
                  <a:schemeClr val="bg2"/>
                </a:solidFill>
              </a:rPr>
            </a:br>
            <a:r>
              <a:rPr lang="en-US" sz="23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39212362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bg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bg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014638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C4E502B2-1435-4BCB-BD77-B9E6CB7B3BF5}"/>
              </a:ext>
            </a:extLst>
          </p:cNvPr>
          <p:cNvSpPr>
            <a:spLocks noGrp="1"/>
          </p:cNvSpPr>
          <p:nvPr>
            <p:ph sz="quarter" idx="21" hasCustomPrompt="1"/>
          </p:nvPr>
        </p:nvSpPr>
        <p:spPr>
          <a:xfrm>
            <a:off x="365760" y="1143000"/>
            <a:ext cx="11587890" cy="5291750"/>
          </a:xfrm>
        </p:spPr>
        <p:txBody>
          <a:bodyPr/>
          <a:lstStyle>
            <a:lvl1pPr>
              <a:defRPr/>
            </a:lvl1pPr>
            <a:lvl2pPr>
              <a:defRPr/>
            </a:lvl2pPr>
            <a:lvl3pPr>
              <a:defRPr/>
            </a:lvl3pPr>
            <a:lvl4pPr>
              <a:defRPr/>
            </a:lvl4pPr>
            <a:lvl5pPr>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413890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1803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93138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2019610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tx2"/>
                </a:solidFill>
              </a:defRPr>
            </a:lvl1pPr>
            <a:lvl2pPr marL="461963" indent="-228600">
              <a:lnSpc>
                <a:spcPct val="100000"/>
              </a:lnSpc>
              <a:spcAft>
                <a:spcPts val="600"/>
              </a:spcAft>
              <a:defRPr sz="2800">
                <a:solidFill>
                  <a:schemeClr val="tx2"/>
                </a:solidFill>
              </a:defRPr>
            </a:lvl2pPr>
            <a:lvl3pPr marL="684213" indent="-228600">
              <a:lnSpc>
                <a:spcPct val="100000"/>
              </a:lnSpc>
              <a:spcAft>
                <a:spcPts val="600"/>
              </a:spcAft>
              <a:defRPr sz="2400">
                <a:solidFill>
                  <a:schemeClr val="tx2"/>
                </a:solidFill>
              </a:defRPr>
            </a:lvl3pPr>
            <a:lvl4pPr marL="914400" indent="-228600">
              <a:lnSpc>
                <a:spcPct val="100000"/>
              </a:lnSpc>
              <a:spcAft>
                <a:spcPts val="600"/>
              </a:spcAft>
              <a:defRPr sz="2000">
                <a:solidFill>
                  <a:schemeClr val="tx2"/>
                </a:solidFill>
              </a:defRPr>
            </a:lvl4pPr>
            <a:lvl5pPr marL="1144588" indent="-228600">
              <a:lnSpc>
                <a:spcPct val="100000"/>
              </a:lnSpc>
              <a:spcAft>
                <a:spcPts val="600"/>
              </a:spcAft>
              <a:defRPr sz="20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312738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6925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2271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1 header, and 2 text columns</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291722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bg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bg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1668361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headers,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8912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tx2"/>
                </a:solidFill>
              </a:defRPr>
            </a:lvl1pPr>
          </a:lstStyle>
          <a:p>
            <a:r>
              <a:rPr lang="en-US"/>
              <a:t>Click icon to add image</a:t>
            </a:r>
          </a:p>
        </p:txBody>
      </p:sp>
    </p:spTree>
    <p:custDataLst>
      <p:tags r:id="rId1"/>
    </p:custDataLst>
    <p:extLst>
      <p:ext uri="{BB962C8B-B14F-4D97-AF65-F5344CB8AC3E}">
        <p14:creationId xmlns:p14="http://schemas.microsoft.com/office/powerpoint/2010/main" val="856618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701212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93177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82190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picture3, 3 headers, and 3text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tx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4478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467740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tx2"/>
                </a:solidFill>
              </a:defRPr>
            </a:lvl1pPr>
            <a:lvl2pPr marL="461963" indent="-228600">
              <a:lnSpc>
                <a:spcPct val="100000"/>
              </a:lnSpc>
              <a:spcAft>
                <a:spcPts val="600"/>
              </a:spcAft>
              <a:defRPr sz="2000">
                <a:solidFill>
                  <a:schemeClr val="tx2"/>
                </a:solidFill>
              </a:defRPr>
            </a:lvl2pPr>
            <a:lvl3pPr marL="684213" indent="-228600">
              <a:lnSpc>
                <a:spcPct val="100000"/>
              </a:lnSpc>
              <a:spcAft>
                <a:spcPts val="600"/>
              </a:spcAft>
              <a:defRPr sz="1800">
                <a:solidFill>
                  <a:schemeClr val="tx2"/>
                </a:solidFill>
              </a:defRPr>
            </a:lvl3pPr>
            <a:lvl4pPr marL="914400" indent="-228600">
              <a:lnSpc>
                <a:spcPct val="100000"/>
              </a:lnSpc>
              <a:spcAft>
                <a:spcPts val="600"/>
              </a:spcAft>
              <a:defRPr sz="1600">
                <a:solidFill>
                  <a:schemeClr val="tx2"/>
                </a:solidFill>
              </a:defRPr>
            </a:lvl4pPr>
            <a:lvl5pPr marL="1144588" indent="-228600">
              <a:lnSpc>
                <a:spcPct val="100000"/>
              </a:lnSpc>
              <a:spcAft>
                <a:spcPts val="60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169270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2628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8542875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585216" y="338328"/>
              <a:ext cx="1097280" cy="658368"/>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bg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bg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220641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4 Large Pictures,and 4 Header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and 4 headers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3" name="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4" name="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5" name="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987733"/>
            <a:ext cx="2834640" cy="2834640"/>
          </a:xfrm>
        </p:spPr>
        <p:txBody>
          <a:bodyPr anchor="t"/>
          <a:lstStyle>
            <a:lvl1pPr marL="0" indent="0" algn="ctr">
              <a:buNone/>
              <a:defRPr sz="3200">
                <a:solidFill>
                  <a:schemeClr val="tx2"/>
                </a:solidFill>
              </a:defRPr>
            </a:lvl1pPr>
          </a:lstStyle>
          <a:p>
            <a:r>
              <a:rPr lang="en-US"/>
              <a:t>Click icon to add image</a:t>
            </a:r>
          </a:p>
        </p:txBody>
      </p:sp>
      <p:sp>
        <p:nvSpPr>
          <p:cNvPr id="16" name="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4840660"/>
            <a:ext cx="2834640" cy="731520"/>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0163814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itle, text box, 6 Pictures, and 6 Text Boxe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tx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tx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618213"/>
      </p:ext>
    </p:extLst>
  </p:cSld>
  <p:clrMapOvr>
    <a:masterClrMapping/>
  </p:clrMapOvr>
  <p:hf hdr="0" ftr="0" dt="0"/>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8 Small Pictures, 8 Headers, and 8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tx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tx2"/>
                </a:solidFill>
              </a:defRPr>
            </a:lvl1pPr>
          </a:lstStyle>
          <a:p>
            <a:r>
              <a:rPr lang="en-US" dirty="0"/>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tx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31300843"/>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Title and Gallar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tx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tx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861730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6972315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30636064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11707173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1263127036"/>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bg1"/>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EE3862B2-782C-42D5-9515-66EBE7A19C9A}"/>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C6078C7F-2E33-426C-96FF-E7084DD86E7E}"/>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5D3C4E6B-760F-4EC0-919D-D0EEACF9ACA9}"/>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0E6AE4C-E744-4586-850E-BEDD7EE7AB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274AB020-3E40-43C9-A671-5C17FEE2F38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bg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1"/>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6260643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bg1"/>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9D893736-31CD-4275-8671-3253868EBB81}"/>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BF122BEF-CA51-4B5F-A9D2-5B4722001489}"/>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80E3899F-10AE-440C-9957-5E3536890A76}"/>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AFED23B7-B88C-4046-B460-7E08C859BC7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6102431F-55CF-4F10-BCE6-9666CEA4F8C1}"/>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1"/>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47289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grpSp>
        <p:nvGrpSpPr>
          <p:cNvPr id="12" name="Background">
            <a:extLst>
              <a:ext uri="{FF2B5EF4-FFF2-40B4-BE49-F238E27FC236}">
                <a16:creationId xmlns:a16="http://schemas.microsoft.com/office/drawing/2014/main" id="{08931424-66E6-477A-95D2-2C5E26F414C7}"/>
              </a:ext>
            </a:extLst>
          </p:cNvPr>
          <p:cNvGrpSpPr/>
          <p:nvPr/>
        </p:nvGrpSpPr>
        <p:grpSpPr>
          <a:xfrm>
            <a:off x="656659" y="-1"/>
            <a:ext cx="11535342" cy="6858001"/>
            <a:chOff x="656659" y="-1"/>
            <a:chExt cx="11535342" cy="6858001"/>
          </a:xfrm>
        </p:grpSpPr>
        <p:sp>
          <p:nvSpPr>
            <p:cNvPr id="14" name="CubeFront">
              <a:extLst>
                <a:ext uri="{FF2B5EF4-FFF2-40B4-BE49-F238E27FC236}">
                  <a16:creationId xmlns:a16="http://schemas.microsoft.com/office/drawing/2014/main" id="{1BDF6026-D674-4E63-8B3A-CBDFE9E787C1}"/>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Top">
              <a:extLst>
                <a:ext uri="{FF2B5EF4-FFF2-40B4-BE49-F238E27FC236}">
                  <a16:creationId xmlns:a16="http://schemas.microsoft.com/office/drawing/2014/main" id="{06BB4668-D264-4030-8700-4F9782A61534}"/>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KG-RT">
              <a:extLst>
                <a:ext uri="{FF2B5EF4-FFF2-40B4-BE49-F238E27FC236}">
                  <a16:creationId xmlns:a16="http://schemas.microsoft.com/office/drawing/2014/main" id="{8E17F594-599B-4FD9-8BCB-8E1C019CCB44}"/>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7" name="Icons">
              <a:extLst>
                <a:ext uri="{FF2B5EF4-FFF2-40B4-BE49-F238E27FC236}">
                  <a16:creationId xmlns:a16="http://schemas.microsoft.com/office/drawing/2014/main" id="{3826BD34-BA31-4D91-BFD2-6BBD94A51D24}"/>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18" name="CopyBackground">
              <a:extLst>
                <a:ext uri="{FF2B5EF4-FFF2-40B4-BE49-F238E27FC236}">
                  <a16:creationId xmlns:a16="http://schemas.microsoft.com/office/drawing/2014/main" id="{3994923B-6EFE-4BB7-A3B5-632436E91DB9}"/>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pyright">
              <a:extLst>
                <a:ext uri="{FF2B5EF4-FFF2-40B4-BE49-F238E27FC236}">
                  <a16:creationId xmlns:a16="http://schemas.microsoft.com/office/drawing/2014/main" id="{D87DDC37-6AB4-424A-BA07-3B0AF81A1053}"/>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Tree>
    <p:custDataLst>
      <p:tags r:id="rId1"/>
    </p:custDataLst>
    <p:extLst>
      <p:ext uri="{BB962C8B-B14F-4D97-AF65-F5344CB8AC3E}">
        <p14:creationId xmlns:p14="http://schemas.microsoft.com/office/powerpoint/2010/main" val="31679876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bg1"/>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18C277CC-8FC8-4D78-AB63-9513759C0783}"/>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1C269943-78A1-4304-AE96-B1F32EC214E6}"/>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A49D8E1E-772D-46F7-9ACE-C06929884B0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2268572E-7A9B-498D-A37E-CFD2934B7AC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bg1"/>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344222302"/>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9728"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tx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tx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tx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1"/>
          </a:solidFill>
          <a:ln>
            <a:solidFill>
              <a:schemeClr val="bg1"/>
            </a:solidFill>
          </a:ln>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390075568"/>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bg1"/>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bg1"/>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1"/>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8892894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tx2"/>
                </a:solidFill>
              </a:defRPr>
            </a:lvl1pPr>
          </a:lstStyle>
          <a:p>
            <a:r>
              <a:rPr lang="en-US" dirty="0"/>
              <a:t>Title and vertical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1160842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tx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tx2"/>
                </a:solidFill>
              </a:defRPr>
            </a:lvl1pPr>
            <a:lvl2pPr marL="461963" indent="-228600">
              <a:lnSpc>
                <a:spcPct val="100000"/>
              </a:lnSpc>
              <a:spcAft>
                <a:spcPts val="0"/>
              </a:spcAft>
              <a:defRPr sz="2000">
                <a:solidFill>
                  <a:schemeClr val="tx2"/>
                </a:solidFill>
              </a:defRPr>
            </a:lvl2pPr>
            <a:lvl3pPr marL="684213" indent="-228600">
              <a:lnSpc>
                <a:spcPct val="100000"/>
              </a:lnSpc>
              <a:spcAft>
                <a:spcPts val="0"/>
              </a:spcAft>
              <a:defRPr sz="1800">
                <a:solidFill>
                  <a:schemeClr val="tx2"/>
                </a:solidFill>
              </a:defRPr>
            </a:lvl3pPr>
            <a:lvl4pPr marL="914400" indent="-228600">
              <a:lnSpc>
                <a:spcPct val="100000"/>
              </a:lnSpc>
              <a:spcAft>
                <a:spcPts val="0"/>
              </a:spcAft>
              <a:defRPr sz="1600">
                <a:solidFill>
                  <a:schemeClr val="tx2"/>
                </a:solidFill>
              </a:defRPr>
            </a:lvl4pPr>
            <a:lvl5pPr marL="1144588" indent="-228600">
              <a:lnSpc>
                <a:spcPct val="100000"/>
              </a:lnSpc>
              <a:spcAft>
                <a:spcPts val="0"/>
              </a:spcAft>
              <a:defRPr sz="16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422889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Instructor Intro">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F3DBA0A-EF04-44BD-A704-1C36C47D2821}"/>
              </a:ext>
              <a:ext uri="{C183D7F6-B498-43B3-948B-1728B52AA6E4}">
                <adec:decorative xmlns:adec="http://schemas.microsoft.com/office/drawing/2017/decorative" val="1"/>
              </a:ext>
            </a:extLst>
          </p:cNvPr>
          <p:cNvGrpSpPr/>
          <p:nvPr/>
        </p:nvGrpSpPr>
        <p:grpSpPr>
          <a:xfrm>
            <a:off x="1" y="1"/>
            <a:ext cx="12004925" cy="6858000"/>
            <a:chOff x="1" y="1"/>
            <a:chExt cx="12004925" cy="6858000"/>
          </a:xfrm>
        </p:grpSpPr>
        <p:sp>
          <p:nvSpPr>
            <p:cNvPr id="93" name="BKG-LT">
              <a:extLst>
                <a:ext uri="{FF2B5EF4-FFF2-40B4-BE49-F238E27FC236}">
                  <a16:creationId xmlns:a16="http://schemas.microsoft.com/office/drawing/2014/main" id="{1636AFF1-562B-467D-8DC1-B38C08FBD4C3}"/>
                </a:ext>
                <a:ext uri="{C183D7F6-B498-43B3-948B-1728B52AA6E4}">
                  <adec:decorative xmlns:adec="http://schemas.microsoft.com/office/drawing/2017/decorative" val="1"/>
                </a:ext>
              </a:extLst>
            </p:cNvPr>
            <p:cNvSpPr/>
            <p:nvPr/>
          </p:nvSpPr>
          <p:spPr>
            <a:xfrm>
              <a:off x="1" y="1"/>
              <a:ext cx="59016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TrainingLine">
              <a:extLst>
                <a:ext uri="{FF2B5EF4-FFF2-40B4-BE49-F238E27FC236}">
                  <a16:creationId xmlns:a16="http://schemas.microsoft.com/office/drawing/2014/main" id="{D7310E2A-808D-407A-87D7-C505B238AAE6}"/>
                </a:ext>
                <a:ext uri="{C183D7F6-B498-43B3-948B-1728B52AA6E4}">
                  <adec:decorative xmlns:adec="http://schemas.microsoft.com/office/drawing/2017/decorative" val="1"/>
                </a:ext>
              </a:extLst>
            </p:cNvPr>
            <p:cNvCxnSpPr>
              <a:cxnSpLocks/>
            </p:cNvCxnSpPr>
            <p:nvPr/>
          </p:nvCxnSpPr>
          <p:spPr>
            <a:xfrm>
              <a:off x="198875" y="4775930"/>
              <a:ext cx="5503926" cy="0"/>
            </a:xfrm>
            <a:prstGeom prst="line">
              <a:avLst/>
            </a:prstGeom>
            <a:ln w="38100">
              <a:solidFill>
                <a:schemeClr val="tx2"/>
              </a:solidFill>
            </a:ln>
          </p:spPr>
          <p:style>
            <a:lnRef idx="3">
              <a:schemeClr val="accent3"/>
            </a:lnRef>
            <a:fillRef idx="0">
              <a:schemeClr val="accent3"/>
            </a:fillRef>
            <a:effectRef idx="2">
              <a:schemeClr val="accent3"/>
            </a:effectRef>
            <a:fontRef idx="minor">
              <a:schemeClr val="tx2"/>
            </a:fontRef>
          </p:style>
        </p:cxnSp>
        <p:sp>
          <p:nvSpPr>
            <p:cNvPr id="84" name="BKG-Photo">
              <a:extLst>
                <a:ext uri="{FF2B5EF4-FFF2-40B4-BE49-F238E27FC236}">
                  <a16:creationId xmlns:a16="http://schemas.microsoft.com/office/drawing/2014/main" id="{62D1E38E-9540-4F40-B30D-C4E76EF85FD1}"/>
                </a:ext>
                <a:ext uri="{C183D7F6-B498-43B3-948B-1728B52AA6E4}">
                  <adec:decorative xmlns:adec="http://schemas.microsoft.com/office/drawing/2017/decorative" val="1"/>
                </a:ext>
              </a:extLst>
            </p:cNvPr>
            <p:cNvSpPr/>
            <p:nvPr/>
          </p:nvSpPr>
          <p:spPr>
            <a:xfrm>
              <a:off x="6096000" y="412928"/>
              <a:ext cx="1636776" cy="1636776"/>
            </a:xfrm>
            <a:prstGeom prst="rect">
              <a:avLst/>
            </a:prstGeom>
            <a:solidFill>
              <a:schemeClr val="accent6"/>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InstructorLine">
              <a:extLst>
                <a:ext uri="{FF2B5EF4-FFF2-40B4-BE49-F238E27FC236}">
                  <a16:creationId xmlns:a16="http://schemas.microsoft.com/office/drawing/2014/main" id="{D2B179F5-8754-4804-B83A-9F86A1FABFC5}"/>
                </a:ext>
                <a:ext uri="{C183D7F6-B498-43B3-948B-1728B52AA6E4}">
                  <adec:decorative xmlns:adec="http://schemas.microsoft.com/office/drawing/2017/decorative" val="1"/>
                </a:ext>
              </a:extLst>
            </p:cNvPr>
            <p:cNvCxnSpPr>
              <a:cxnSpLocks/>
            </p:cNvCxnSpPr>
            <p:nvPr/>
          </p:nvCxnSpPr>
          <p:spPr>
            <a:xfrm>
              <a:off x="7715772" y="924231"/>
              <a:ext cx="4289154"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cxnSp>
          <p:nvCxnSpPr>
            <p:cNvPr id="85" name="ConnectLine">
              <a:extLst>
                <a:ext uri="{FF2B5EF4-FFF2-40B4-BE49-F238E27FC236}">
                  <a16:creationId xmlns:a16="http://schemas.microsoft.com/office/drawing/2014/main" id="{0C3C1B84-8505-4B24-973C-848AC60399A7}"/>
                </a:ext>
                <a:ext uri="{C183D7F6-B498-43B3-948B-1728B52AA6E4}">
                  <adec:decorative xmlns:adec="http://schemas.microsoft.com/office/drawing/2017/decorative" val="1"/>
                </a:ext>
              </a:extLst>
            </p:cNvPr>
            <p:cNvCxnSpPr>
              <a:cxnSpLocks/>
            </p:cNvCxnSpPr>
            <p:nvPr/>
          </p:nvCxnSpPr>
          <p:spPr>
            <a:xfrm>
              <a:off x="6096000" y="2841821"/>
              <a:ext cx="5908926" cy="0"/>
            </a:xfrm>
            <a:prstGeom prst="line">
              <a:avLst/>
            </a:prstGeom>
            <a:ln w="38100">
              <a:solidFill>
                <a:schemeClr val="accent6"/>
              </a:solidFill>
            </a:ln>
          </p:spPr>
          <p:style>
            <a:lnRef idx="3">
              <a:schemeClr val="accent3"/>
            </a:lnRef>
            <a:fillRef idx="0">
              <a:schemeClr val="accent3"/>
            </a:fillRef>
            <a:effectRef idx="2">
              <a:schemeClr val="accent3"/>
            </a:effectRef>
            <a:fontRef idx="minor">
              <a:schemeClr val="tx2"/>
            </a:fontRef>
          </p:style>
        </p:cxnSp>
        <p:pic>
          <p:nvPicPr>
            <p:cNvPr id="98" name="AWS Logo">
              <a:extLst>
                <a:ext uri="{FF2B5EF4-FFF2-40B4-BE49-F238E27FC236}">
                  <a16:creationId xmlns:a16="http://schemas.microsoft.com/office/drawing/2014/main" id="{EE68EF96-08A5-4475-A68D-AF69C928485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2308"/>
              <a:ext cx="366979" cy="219456"/>
            </a:xfrm>
            <a:prstGeom prst="rect">
              <a:avLst/>
            </a:prstGeom>
          </p:spPr>
        </p:pic>
        <p:sp>
          <p:nvSpPr>
            <p:cNvPr id="19" name="Copyright">
              <a:extLst>
                <a:ext uri="{FF2B5EF4-FFF2-40B4-BE49-F238E27FC236}">
                  <a16:creationId xmlns:a16="http://schemas.microsoft.com/office/drawing/2014/main" id="{0869739A-D862-4D7C-B7B5-2B689B100943}"/>
                </a:ext>
              </a:extLst>
            </p:cNvPr>
            <p:cNvSpPr txBox="1"/>
            <p:nvPr/>
          </p:nvSpPr>
          <p:spPr>
            <a:xfrm>
              <a:off x="876516" y="642353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0" name="Welcome">
            <a:extLst>
              <a:ext uri="{FF2B5EF4-FFF2-40B4-BE49-F238E27FC236}">
                <a16:creationId xmlns:a16="http://schemas.microsoft.com/office/drawing/2014/main" id="{440D7E67-8032-4F87-ACBA-58FA07AE3852}"/>
              </a:ext>
            </a:extLst>
          </p:cNvPr>
          <p:cNvSpPr txBox="1"/>
          <p:nvPr/>
        </p:nvSpPr>
        <p:spPr>
          <a:xfrm>
            <a:off x="1883879" y="587814"/>
            <a:ext cx="2133918" cy="523220"/>
          </a:xfrm>
          <a:prstGeom prst="rect">
            <a:avLst/>
          </a:prstGeom>
          <a:noFill/>
        </p:spPr>
        <p:txBody>
          <a:bodyPr wrap="none" rtlCol="0">
            <a:spAutoFit/>
          </a:bodyPr>
          <a:lstStyle/>
          <a:p>
            <a:pPr algn="ctr"/>
            <a:r>
              <a:rPr lang="en-US" sz="2800" dirty="0">
                <a:solidFill>
                  <a:schemeClr val="tx2"/>
                </a:solidFill>
                <a:latin typeface="+mn-lt"/>
                <a:ea typeface="Amazon Ember Light" panose="020B0403020204020204" pitchFamily="34" charset="0"/>
                <a:cs typeface="Amazon Ember Light" panose="020B0403020204020204" pitchFamily="34" charset="0"/>
              </a:rPr>
              <a:t>Welcome to</a:t>
            </a:r>
          </a:p>
        </p:txBody>
      </p:sp>
      <p:sp>
        <p:nvSpPr>
          <p:cNvPr id="2" name="Title">
            <a:extLst>
              <a:ext uri="{FF2B5EF4-FFF2-40B4-BE49-F238E27FC236}">
                <a16:creationId xmlns:a16="http://schemas.microsoft.com/office/drawing/2014/main" id="{7CF59815-B20B-41F2-B8C8-02A64BB4781A}"/>
              </a:ext>
            </a:extLst>
          </p:cNvPr>
          <p:cNvSpPr>
            <a:spLocks noGrp="1"/>
          </p:cNvSpPr>
          <p:nvPr>
            <p:ph type="title" hasCustomPrompt="1"/>
          </p:nvPr>
        </p:nvSpPr>
        <p:spPr>
          <a:xfrm>
            <a:off x="228606" y="1179326"/>
            <a:ext cx="5444465" cy="3404221"/>
          </a:xfrm>
        </p:spPr>
        <p:txBody>
          <a:bodyPr anchor="t">
            <a:noAutofit/>
          </a:bodyPr>
          <a:lstStyle>
            <a:lvl1pPr algn="ctr">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Enter </a:t>
            </a:r>
            <a:br>
              <a:rPr lang="en-US" dirty="0"/>
            </a:br>
            <a:r>
              <a:rPr lang="en-US" dirty="0"/>
              <a:t>course title</a:t>
            </a:r>
          </a:p>
        </p:txBody>
      </p:sp>
      <p:sp>
        <p:nvSpPr>
          <p:cNvPr id="21" name="Training Begins">
            <a:extLst>
              <a:ext uri="{FF2B5EF4-FFF2-40B4-BE49-F238E27FC236}">
                <a16:creationId xmlns:a16="http://schemas.microsoft.com/office/drawing/2014/main" id="{D506D4EE-3DBD-4D77-AEE2-0FF7128DE4BD}"/>
              </a:ext>
            </a:extLst>
          </p:cNvPr>
          <p:cNvSpPr txBox="1"/>
          <p:nvPr/>
        </p:nvSpPr>
        <p:spPr>
          <a:xfrm>
            <a:off x="977546" y="4848827"/>
            <a:ext cx="3985386" cy="523220"/>
          </a:xfrm>
          <a:prstGeom prst="rect">
            <a:avLst/>
          </a:prstGeom>
          <a:noFill/>
        </p:spPr>
        <p:txBody>
          <a:bodyPr wrap="none" rtlCol="0">
            <a:spAutoFit/>
          </a:bodyPr>
          <a:lstStyle/>
          <a:p>
            <a:pPr algn="ctr"/>
            <a:r>
              <a:rPr lang="en-US" sz="2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This training will begin:</a:t>
            </a:r>
          </a:p>
        </p:txBody>
      </p:sp>
      <p:sp>
        <p:nvSpPr>
          <p:cNvPr id="3" name="TimeZone">
            <a:extLst>
              <a:ext uri="{FF2B5EF4-FFF2-40B4-BE49-F238E27FC236}">
                <a16:creationId xmlns:a16="http://schemas.microsoft.com/office/drawing/2014/main" id="{15FEBCEE-35B5-4CBC-BD60-FE197957D654}"/>
              </a:ext>
            </a:extLst>
          </p:cNvPr>
          <p:cNvSpPr>
            <a:spLocks noGrp="1"/>
          </p:cNvSpPr>
          <p:nvPr>
            <p:ph type="body" idx="1" hasCustomPrompt="1"/>
          </p:nvPr>
        </p:nvSpPr>
        <p:spPr>
          <a:xfrm>
            <a:off x="336114" y="5463827"/>
            <a:ext cx="5268251" cy="627245"/>
          </a:xfrm>
        </p:spPr>
        <p:txBody>
          <a:bodyPr anchor="t">
            <a:normAutofit/>
          </a:bodyPr>
          <a:lstStyle>
            <a:lvl1pPr marL="0" indent="0" algn="ctr">
              <a:buNone/>
              <a:defRPr sz="20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course start time and time zone</a:t>
            </a:r>
          </a:p>
        </p:txBody>
      </p:sp>
      <p:sp>
        <p:nvSpPr>
          <p:cNvPr id="22" name="Instructor Photo">
            <a:extLst>
              <a:ext uri="{FF2B5EF4-FFF2-40B4-BE49-F238E27FC236}">
                <a16:creationId xmlns:a16="http://schemas.microsoft.com/office/drawing/2014/main" id="{1271813C-5B30-4D24-8175-91D870333A95}"/>
              </a:ext>
              <a:ext uri="{C183D7F6-B498-43B3-948B-1728B52AA6E4}">
                <adec:decorative xmlns:adec="http://schemas.microsoft.com/office/drawing/2017/decorative" val="1"/>
              </a:ext>
            </a:extLst>
          </p:cNvPr>
          <p:cNvSpPr>
            <a:spLocks noGrp="1"/>
          </p:cNvSpPr>
          <p:nvPr>
            <p:ph idx="4" hasCustomPrompt="1"/>
          </p:nvPr>
        </p:nvSpPr>
        <p:spPr>
          <a:xfrm>
            <a:off x="6122226" y="440360"/>
            <a:ext cx="1584325" cy="1581912"/>
          </a:xfrm>
        </p:spPr>
        <p:txBody>
          <a:bodyPr>
            <a:normAutofit/>
          </a:bodyPr>
          <a:lstStyle>
            <a:lvl1pPr marL="0" indent="0" algn="ctr">
              <a:buNone/>
              <a:defRPr sz="2000">
                <a:solidFill>
                  <a:schemeClr val="tx2"/>
                </a:solidFill>
              </a:defRPr>
            </a:lvl1pPr>
          </a:lstStyle>
          <a:p>
            <a:r>
              <a:rPr lang="en-US" dirty="0"/>
              <a:t>Instructor photo</a:t>
            </a:r>
          </a:p>
        </p:txBody>
      </p:sp>
      <p:sp>
        <p:nvSpPr>
          <p:cNvPr id="23" name="Instructor title">
            <a:extLst>
              <a:ext uri="{FF2B5EF4-FFF2-40B4-BE49-F238E27FC236}">
                <a16:creationId xmlns:a16="http://schemas.microsoft.com/office/drawing/2014/main" id="{1E89B15E-5A77-464A-BFA6-2416D1566FA9}"/>
              </a:ext>
            </a:extLst>
          </p:cNvPr>
          <p:cNvSpPr txBox="1"/>
          <p:nvPr/>
        </p:nvSpPr>
        <p:spPr>
          <a:xfrm>
            <a:off x="7715773" y="412928"/>
            <a:ext cx="3060453"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Your instructor is:</a:t>
            </a:r>
          </a:p>
        </p:txBody>
      </p:sp>
      <p:sp>
        <p:nvSpPr>
          <p:cNvPr id="7" name="Instructor Info">
            <a:extLst>
              <a:ext uri="{FF2B5EF4-FFF2-40B4-BE49-F238E27FC236}">
                <a16:creationId xmlns:a16="http://schemas.microsoft.com/office/drawing/2014/main" id="{09913C86-F9D2-40F4-BFE6-F0C9EF282B5E}"/>
              </a:ext>
            </a:extLst>
          </p:cNvPr>
          <p:cNvSpPr>
            <a:spLocks noGrp="1"/>
          </p:cNvSpPr>
          <p:nvPr>
            <p:ph type="body" idx="2" hasCustomPrompt="1"/>
          </p:nvPr>
        </p:nvSpPr>
        <p:spPr>
          <a:xfrm>
            <a:off x="7838662" y="1002529"/>
            <a:ext cx="4166263" cy="1021776"/>
          </a:xfrm>
        </p:spPr>
        <p:txBody>
          <a:bodyPr anchor="t">
            <a:normAutofit/>
          </a:bodyPr>
          <a:lstStyle>
            <a:lvl1pPr marL="0" indent="0" algn="l">
              <a:spcBef>
                <a:spcPts val="0"/>
              </a:spcBef>
              <a:spcAft>
                <a:spcPts val="0"/>
              </a:spcAft>
              <a:buNone/>
              <a:defRPr sz="200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Enter instructor name</a:t>
            </a:r>
            <a:br>
              <a:rPr lang="en-US" dirty="0"/>
            </a:br>
            <a:r>
              <a:rPr lang="en-US" dirty="0"/>
              <a:t>Instructor email address</a:t>
            </a:r>
            <a:br>
              <a:rPr lang="en-US" dirty="0"/>
            </a:br>
            <a:r>
              <a:rPr lang="en-US" dirty="0"/>
              <a:t>Instructor title</a:t>
            </a:r>
          </a:p>
        </p:txBody>
      </p:sp>
      <p:sp>
        <p:nvSpPr>
          <p:cNvPr id="24" name="Connection Title">
            <a:extLst>
              <a:ext uri="{FF2B5EF4-FFF2-40B4-BE49-F238E27FC236}">
                <a16:creationId xmlns:a16="http://schemas.microsoft.com/office/drawing/2014/main" id="{8EE8F574-4F92-4934-B4F0-90D055E5D8A2}"/>
              </a:ext>
            </a:extLst>
          </p:cNvPr>
          <p:cNvSpPr txBox="1"/>
          <p:nvPr/>
        </p:nvSpPr>
        <p:spPr>
          <a:xfrm>
            <a:off x="6447569" y="2330518"/>
            <a:ext cx="4328429" cy="523220"/>
          </a:xfrm>
          <a:prstGeom prst="rect">
            <a:avLst/>
          </a:prstGeom>
          <a:noFill/>
        </p:spPr>
        <p:txBody>
          <a:bodyPr wrap="none" rtlCol="0">
            <a:spAutoFit/>
          </a:bodyPr>
          <a:lstStyle/>
          <a:p>
            <a:r>
              <a:rPr lang="en-US" sz="2800" dirty="0">
                <a:solidFill>
                  <a:schemeClr val="bg2"/>
                </a:solidFill>
                <a:latin typeface="Amazon Ember" panose="020B0603020204020204" pitchFamily="34" charset="0"/>
                <a:ea typeface="Amazon Ember" panose="020B0603020204020204" pitchFamily="34" charset="0"/>
                <a:cs typeface="Amazon Ember" panose="020B0603020204020204" pitchFamily="34" charset="0"/>
              </a:rPr>
              <a:t>Connect to the following:</a:t>
            </a:r>
          </a:p>
        </p:txBody>
      </p:sp>
      <p:sp>
        <p:nvSpPr>
          <p:cNvPr id="8" name="Resources">
            <a:extLst>
              <a:ext uri="{FF2B5EF4-FFF2-40B4-BE49-F238E27FC236}">
                <a16:creationId xmlns:a16="http://schemas.microsoft.com/office/drawing/2014/main" id="{B7141889-281C-44C1-8554-B9EEA8D5FF40}"/>
              </a:ext>
            </a:extLst>
          </p:cNvPr>
          <p:cNvSpPr>
            <a:spLocks noGrp="1"/>
          </p:cNvSpPr>
          <p:nvPr>
            <p:ph type="body" idx="3" hasCustomPrompt="1"/>
          </p:nvPr>
        </p:nvSpPr>
        <p:spPr>
          <a:xfrm>
            <a:off x="6095999" y="2920118"/>
            <a:ext cx="5908925" cy="3497521"/>
          </a:xfrm>
        </p:spPr>
        <p:txBody>
          <a:bodyPr anchor="t">
            <a:normAutofit/>
          </a:bodyPr>
          <a:lstStyle>
            <a:lvl1pPr marL="0" indent="0" algn="l">
              <a:spcBef>
                <a:spcPts val="0"/>
              </a:spcBef>
              <a:spcAft>
                <a:spcPts val="0"/>
              </a:spcAft>
              <a:buNone/>
              <a:defRPr sz="1800" baseline="0">
                <a:solidFill>
                  <a:schemeClr val="bg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Enter the information for </a:t>
            </a:r>
            <a:r>
              <a:rPr lang="en-US" dirty="0" err="1"/>
              <a:t>eVantage</a:t>
            </a:r>
            <a:r>
              <a:rPr lang="en-US" dirty="0"/>
              <a:t>, QwikLabs, and any other resources the student needs to have loaded</a:t>
            </a:r>
          </a:p>
        </p:txBody>
      </p:sp>
    </p:spTree>
    <p:custDataLst>
      <p:tags r:id="rId1"/>
    </p:custDataLst>
    <p:extLst>
      <p:ext uri="{BB962C8B-B14F-4D97-AF65-F5344CB8AC3E}">
        <p14:creationId xmlns:p14="http://schemas.microsoft.com/office/powerpoint/2010/main" val="37663674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ECE86FD8-F169-471F-88EA-8FF7FCC5008E}"/>
              </a:ext>
              <a:ext uri="{C183D7F6-B498-43B3-948B-1728B52AA6E4}">
                <adec:decorative xmlns:adec="http://schemas.microsoft.com/office/drawing/2017/decorative" val="1"/>
              </a:ext>
            </a:extLst>
          </p:cNvPr>
          <p:cNvGrpSpPr/>
          <p:nvPr/>
        </p:nvGrpSpPr>
        <p:grpSpPr>
          <a:xfrm>
            <a:off x="0" y="-1"/>
            <a:ext cx="12192000" cy="6858001"/>
            <a:chOff x="0" y="-1"/>
            <a:chExt cx="12192000" cy="6858001"/>
          </a:xfrm>
        </p:grpSpPr>
        <p:sp>
          <p:nvSpPr>
            <p:cNvPr id="89" name="BKG">
              <a:extLst>
                <a:ext uri="{FF2B5EF4-FFF2-40B4-BE49-F238E27FC236}">
                  <a16:creationId xmlns:a16="http://schemas.microsoft.com/office/drawing/2014/main" id="{027B77B7-F317-4AA6-A627-75F5AE2E7A5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7" name="CubeSide">
              <a:extLst>
                <a:ext uri="{FF2B5EF4-FFF2-40B4-BE49-F238E27FC236}">
                  <a16:creationId xmlns:a16="http://schemas.microsoft.com/office/drawing/2014/main" id="{30CD656D-5337-4244-BA3E-ABD963579911}"/>
                </a:ext>
                <a:ext uri="{C183D7F6-B498-43B3-948B-1728B52AA6E4}">
                  <adec:decorative xmlns:adec="http://schemas.microsoft.com/office/drawing/2017/decorative" val="1"/>
                </a:ext>
              </a:extLst>
            </p:cNvPr>
            <p:cNvSpPr/>
            <p:nvPr/>
          </p:nvSpPr>
          <p:spPr>
            <a:xfrm>
              <a:off x="5867400" y="0"/>
              <a:ext cx="2228850" cy="2295144"/>
            </a:xfrm>
            <a:custGeom>
              <a:avLst/>
              <a:gdLst>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2295144 h 2295144"/>
                <a:gd name="connsiteX4" fmla="*/ 0 w 2228850"/>
                <a:gd name="connsiteY4" fmla="*/ 0 h 2295144"/>
                <a:gd name="connsiteX0" fmla="*/ 0 w 2228850"/>
                <a:gd name="connsiteY0" fmla="*/ 0 h 2295144"/>
                <a:gd name="connsiteX1" fmla="*/ 2228850 w 2228850"/>
                <a:gd name="connsiteY1" fmla="*/ 0 h 2295144"/>
                <a:gd name="connsiteX2" fmla="*/ 2228850 w 2228850"/>
                <a:gd name="connsiteY2" fmla="*/ 2295144 h 2295144"/>
                <a:gd name="connsiteX3" fmla="*/ 0 w 2228850"/>
                <a:gd name="connsiteY3" fmla="*/ 0 h 2295144"/>
              </a:gdLst>
              <a:ahLst/>
              <a:cxnLst>
                <a:cxn ang="0">
                  <a:pos x="connsiteX0" y="connsiteY0"/>
                </a:cxn>
                <a:cxn ang="0">
                  <a:pos x="connsiteX1" y="connsiteY1"/>
                </a:cxn>
                <a:cxn ang="0">
                  <a:pos x="connsiteX2" y="connsiteY2"/>
                </a:cxn>
                <a:cxn ang="0">
                  <a:pos x="connsiteX3" y="connsiteY3"/>
                </a:cxn>
              </a:cxnLst>
              <a:rect l="l" t="t" r="r" b="b"/>
              <a:pathLst>
                <a:path w="2228850" h="2295144">
                  <a:moveTo>
                    <a:pt x="0" y="0"/>
                  </a:moveTo>
                  <a:lnTo>
                    <a:pt x="2228850" y="0"/>
                  </a:lnTo>
                  <a:lnTo>
                    <a:pt x="2228850" y="229514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sp>
          <p:nvSpPr>
            <p:cNvPr id="96" name="CubeFront">
              <a:extLst>
                <a:ext uri="{FF2B5EF4-FFF2-40B4-BE49-F238E27FC236}">
                  <a16:creationId xmlns:a16="http://schemas.microsoft.com/office/drawing/2014/main" id="{66A5F4A5-2CA3-4E34-97C1-74E113BA3D7E}"/>
                </a:ext>
                <a:ext uri="{C183D7F6-B498-43B3-948B-1728B52AA6E4}">
                  <adec:decorative xmlns:adec="http://schemas.microsoft.com/office/drawing/2017/decorative" val="1"/>
                </a:ext>
              </a:extLst>
            </p:cNvPr>
            <p:cNvSpPr/>
            <p:nvPr/>
          </p:nvSpPr>
          <p:spPr>
            <a:xfrm>
              <a:off x="8096250" y="-1"/>
              <a:ext cx="4095750" cy="22955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mazon Ember" panose="020B0603020204020204" pitchFamily="34" charset="0"/>
                <a:ea typeface="Amazon Ember" panose="020B0603020204020204" pitchFamily="34" charset="0"/>
                <a:cs typeface="Amazon Ember" panose="020B0603020204020204" pitchFamily="34" charset="0"/>
              </a:endParaRPr>
            </a:p>
          </p:txBody>
        </p:sp>
        <p:pic>
          <p:nvPicPr>
            <p:cNvPr id="98" name="AWS Logo">
              <a:extLst>
                <a:ext uri="{FF2B5EF4-FFF2-40B4-BE49-F238E27FC236}">
                  <a16:creationId xmlns:a16="http://schemas.microsoft.com/office/drawing/2014/main" id="{961F7EBA-6264-4D1A-BA90-2C8A61C69B3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69B11573-292E-4F55-A77E-C7F70767BE6A}"/>
              </a:ext>
            </a:extLst>
          </p:cNvPr>
          <p:cNvSpPr>
            <a:spLocks noGrp="1"/>
          </p:cNvSpPr>
          <p:nvPr>
            <p:ph type="title"/>
          </p:nvPr>
        </p:nvSpPr>
        <p:spPr>
          <a:xfrm>
            <a:off x="365760" y="2295144"/>
            <a:ext cx="11567160" cy="1481328"/>
          </a:xfrm>
        </p:spPr>
        <p:txBody>
          <a:bodyPr anchor="b">
            <a:normAutofit/>
          </a:bodyPr>
          <a:lstStyle>
            <a:lvl1pPr>
              <a:defRPr sz="4400">
                <a:solidFill>
                  <a:schemeClr val="tx2"/>
                </a:solidFill>
              </a:defRPr>
            </a:lvl1pPr>
          </a:lstStyle>
          <a:p>
            <a:r>
              <a:rPr lang="en-US"/>
              <a:t>Click to edit Master title style</a:t>
            </a:r>
            <a:endParaRPr lang="en-US" dirty="0"/>
          </a:p>
        </p:txBody>
      </p:sp>
      <p:sp>
        <p:nvSpPr>
          <p:cNvPr id="3" name="Subtitle">
            <a:extLst>
              <a:ext uri="{FF2B5EF4-FFF2-40B4-BE49-F238E27FC236}">
                <a16:creationId xmlns:a16="http://schemas.microsoft.com/office/drawing/2014/main" id="{4720F438-6999-4AEE-ABDC-CA4496A582B0}"/>
              </a:ext>
            </a:extLst>
          </p:cNvPr>
          <p:cNvSpPr>
            <a:spLocks noGrp="1"/>
          </p:cNvSpPr>
          <p:nvPr>
            <p:ph type="subTitle" idx="1" hasCustomPrompt="1"/>
          </p:nvPr>
        </p:nvSpPr>
        <p:spPr>
          <a:xfrm>
            <a:off x="365760" y="3803904"/>
            <a:ext cx="11567160" cy="2267712"/>
          </a:xfrm>
        </p:spPr>
        <p:txBody>
          <a:bodyPr>
            <a:noAutofit/>
          </a:bodyPr>
          <a:lstStyle>
            <a:lvl1pPr marL="0" indent="0">
              <a:buNone/>
              <a:defRPr sz="3200">
                <a:solidFill>
                  <a:schemeClr val="tx2"/>
                </a:solidFill>
              </a:defRPr>
            </a:lvl1pPr>
          </a:lstStyle>
          <a:p>
            <a:pPr lvl="0"/>
            <a:r>
              <a:rPr lang="en-US" dirty="0"/>
              <a:t>Type subtitle here</a:t>
            </a:r>
          </a:p>
        </p:txBody>
      </p:sp>
    </p:spTree>
    <p:custDataLst>
      <p:tags r:id="rId1"/>
    </p:custDataLst>
    <p:extLst>
      <p:ext uri="{BB962C8B-B14F-4D97-AF65-F5344CB8AC3E}">
        <p14:creationId xmlns:p14="http://schemas.microsoft.com/office/powerpoint/2010/main" val="38367240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B3DCE0D-B1BB-4208-8FF4-6B7AC00DC28E}"/>
              </a:ext>
              <a:ext uri="{C183D7F6-B498-43B3-948B-1728B52AA6E4}">
                <adec:decorative xmlns:adec="http://schemas.microsoft.com/office/drawing/2017/decorative" val="1"/>
              </a:ext>
            </a:extLst>
          </p:cNvPr>
          <p:cNvGrpSpPr/>
          <p:nvPr/>
        </p:nvGrpSpPr>
        <p:grpSpPr>
          <a:xfrm>
            <a:off x="0" y="0"/>
            <a:ext cx="12192000" cy="6868287"/>
            <a:chOff x="0" y="0"/>
            <a:chExt cx="12192000" cy="6868287"/>
          </a:xfrm>
        </p:grpSpPr>
        <p:sp>
          <p:nvSpPr>
            <p:cNvPr id="92" name="BKG-TP">
              <a:extLst>
                <a:ext uri="{FF2B5EF4-FFF2-40B4-BE49-F238E27FC236}">
                  <a16:creationId xmlns:a16="http://schemas.microsoft.com/office/drawing/2014/main" id="{B149FB85-86EE-4435-AFFD-185416ABD0BC}"/>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F802EE88-1736-4DCA-8546-B833E1DC91F1}"/>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1909D555-A83A-43A3-ACF3-38A8D3D654E1}"/>
                </a:ext>
                <a:ext uri="{C183D7F6-B498-43B3-948B-1728B52AA6E4}">
                  <adec:decorative xmlns:adec="http://schemas.microsoft.com/office/drawing/2017/decorative" val="1"/>
                </a:ext>
              </a:extLst>
            </p:cNvPr>
            <p:cNvSpPr/>
            <p:nvPr/>
          </p:nvSpPr>
          <p:spPr>
            <a:xfrm>
              <a:off x="2552700" y="942975"/>
              <a:ext cx="9639300" cy="5925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F4EB4C23-6D3D-4AFD-8C20-ABBDE0E95555}"/>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625601" y="551423"/>
              <a:ext cx="1005840" cy="601499"/>
            </a:xfrm>
            <a:prstGeom prst="rect">
              <a:avLst/>
            </a:prstGeom>
          </p:spPr>
        </p:pic>
        <p:sp>
          <p:nvSpPr>
            <p:cNvPr id="10" name="Copyright">
              <a:extLst>
                <a:ext uri="{FF2B5EF4-FFF2-40B4-BE49-F238E27FC236}">
                  <a16:creationId xmlns:a16="http://schemas.microsoft.com/office/drawing/2014/main" id="{D18A8FFD-2A5D-4A49-85E4-97EFFB9C657F}"/>
                </a:ext>
              </a:extLst>
            </p:cNvPr>
            <p:cNvSpPr txBox="1"/>
            <p:nvPr/>
          </p:nvSpPr>
          <p:spPr>
            <a:xfrm>
              <a:off x="5039534" y="6568818"/>
              <a:ext cx="4659950" cy="261610"/>
            </a:xfrm>
            <a:prstGeom prst="rect">
              <a:avLst/>
            </a:prstGeom>
            <a:noFill/>
          </p:spPr>
          <p:txBody>
            <a:bodyPr wrap="square" rtlCol="0">
              <a:spAutoFit/>
            </a:bodyPr>
            <a:lstStyle/>
            <a:p>
              <a:pPr algn="ctr"/>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4033957-0EFE-4329-90FD-EA0B2493A7A5}"/>
              </a:ext>
            </a:extLst>
          </p:cNvPr>
          <p:cNvSpPr>
            <a:spLocks noGrp="1"/>
          </p:cNvSpPr>
          <p:nvPr>
            <p:ph type="ctrTitle" hasCustomPrompt="1"/>
          </p:nvPr>
        </p:nvSpPr>
        <p:spPr>
          <a:xfrm>
            <a:off x="2697480" y="1451250"/>
            <a:ext cx="9189490" cy="2325458"/>
          </a:xfrm>
        </p:spPr>
        <p:txBody>
          <a:bodyPr anchor="b"/>
          <a:lstStyle>
            <a:lvl1pPr algn="l">
              <a:lnSpc>
                <a:spcPct val="100000"/>
              </a:lnSpc>
              <a:defRPr sz="48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3" name="Subtitle">
            <a:extLst>
              <a:ext uri="{FF2B5EF4-FFF2-40B4-BE49-F238E27FC236}">
                <a16:creationId xmlns:a16="http://schemas.microsoft.com/office/drawing/2014/main" id="{D880B134-6E98-45E8-A3FF-0D4A8170A59B}"/>
              </a:ext>
            </a:extLst>
          </p:cNvPr>
          <p:cNvSpPr>
            <a:spLocks noGrp="1"/>
          </p:cNvSpPr>
          <p:nvPr>
            <p:ph type="subTitle" idx="1" hasCustomPrompt="1"/>
          </p:nvPr>
        </p:nvSpPr>
        <p:spPr>
          <a:xfrm>
            <a:off x="2697480" y="3799920"/>
            <a:ext cx="9189490" cy="2325458"/>
          </a:xfrm>
        </p:spPr>
        <p:txBody>
          <a:bodyPr lIns="0"/>
          <a:lstStyle>
            <a:lvl1pPr marL="0" indent="0" algn="l">
              <a:lnSpc>
                <a:spcPct val="100000"/>
              </a:lnSpc>
              <a:buNone/>
              <a:defRPr sz="32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Type subtitle here</a:t>
            </a:r>
          </a:p>
        </p:txBody>
      </p:sp>
    </p:spTree>
    <p:custDataLst>
      <p:tags r:id="rId1"/>
    </p:custDataLst>
    <p:extLst>
      <p:ext uri="{BB962C8B-B14F-4D97-AF65-F5344CB8AC3E}">
        <p14:creationId xmlns:p14="http://schemas.microsoft.com/office/powerpoint/2010/main" val="1789603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6" name="Background">
            <a:extLst>
              <a:ext uri="{FF2B5EF4-FFF2-40B4-BE49-F238E27FC236}">
                <a16:creationId xmlns:a16="http://schemas.microsoft.com/office/drawing/2014/main" id="{4DBD85A0-8590-476C-AFFD-DA7A08D7266E}"/>
              </a:ext>
            </a:extLst>
          </p:cNvPr>
          <p:cNvGrpSpPr/>
          <p:nvPr/>
        </p:nvGrpSpPr>
        <p:grpSpPr>
          <a:xfrm>
            <a:off x="0" y="-1"/>
            <a:ext cx="12192001" cy="6858001"/>
            <a:chOff x="0" y="-1"/>
            <a:chExt cx="12192001" cy="6858001"/>
          </a:xfrm>
        </p:grpSpPr>
        <p:sp>
          <p:nvSpPr>
            <p:cNvPr id="5" name="BKG-BL">
              <a:extLst>
                <a:ext uri="{FF2B5EF4-FFF2-40B4-BE49-F238E27FC236}">
                  <a16:creationId xmlns:a16="http://schemas.microsoft.com/office/drawing/2014/main" id="{37DDE96D-CC24-4499-AE77-61FEFB8795EF}"/>
                </a:ext>
              </a:extLst>
            </p:cNvPr>
            <p:cNvSpPr/>
            <p:nvPr/>
          </p:nvSpPr>
          <p:spPr>
            <a:xfrm>
              <a:off x="0" y="5917721"/>
              <a:ext cx="736600" cy="9402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672321" y="5917721"/>
              <a:ext cx="4282108" cy="9402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656659" y="4071144"/>
              <a:ext cx="11535342"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75265" y="-1"/>
              <a:ext cx="3016735"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1017429" y="4011878"/>
              <a:ext cx="11174571" cy="2846121"/>
            </a:xfrm>
            <a:prstGeom prst="rect">
              <a:avLst/>
            </a:prstGeom>
          </p:spPr>
        </p:pic>
        <p:sp>
          <p:nvSpPr>
            <p:cNvPr id="4" name="CopyBackground">
              <a:extLst>
                <a:ext uri="{FF2B5EF4-FFF2-40B4-BE49-F238E27FC236}">
                  <a16:creationId xmlns:a16="http://schemas.microsoft.com/office/drawing/2014/main" id="{F06F3491-7AC4-48E9-9C0B-AAB51F148301}"/>
                </a:ext>
              </a:extLst>
            </p:cNvPr>
            <p:cNvSpPr/>
            <p:nvPr/>
          </p:nvSpPr>
          <p:spPr>
            <a:xfrm>
              <a:off x="7622849"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pyright">
              <a:extLst>
                <a:ext uri="{FF2B5EF4-FFF2-40B4-BE49-F238E27FC236}">
                  <a16:creationId xmlns:a16="http://schemas.microsoft.com/office/drawing/2014/main" id="{5A486F92-5B56-43F0-919B-1CB4CEF78BAE}"/>
                </a:ext>
              </a:extLst>
            </p:cNvPr>
            <p:cNvSpPr txBox="1"/>
            <p:nvPr/>
          </p:nvSpPr>
          <p:spPr>
            <a:xfrm>
              <a:off x="7538162"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243599" y="6455664"/>
            <a:ext cx="366979" cy="219456"/>
          </a:xfrm>
          <a:prstGeom prst="rect">
            <a:avLst/>
          </a:prstGeom>
        </p:spPr>
      </p:pic>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685189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bg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bg2"/>
                </a:solidFill>
              </a:defRPr>
            </a:lvl1pPr>
            <a:lvl2pPr marL="457200" indent="0">
              <a:buNone/>
              <a:defRPr sz="2000">
                <a:solidFill>
                  <a:schemeClr val="bg2">
                    <a:tint val="75000"/>
                  </a:schemeClr>
                </a:solidFill>
              </a:defRPr>
            </a:lvl2pPr>
            <a:lvl3pPr marL="914400" indent="0">
              <a:buNone/>
              <a:defRPr sz="1800">
                <a:solidFill>
                  <a:schemeClr val="bg2">
                    <a:tint val="75000"/>
                  </a:schemeClr>
                </a:solidFill>
              </a:defRPr>
            </a:lvl3pPr>
            <a:lvl4pPr marL="1371600" indent="0">
              <a:buNone/>
              <a:defRPr sz="1600">
                <a:solidFill>
                  <a:schemeClr val="bg2">
                    <a:tint val="75000"/>
                  </a:schemeClr>
                </a:solidFill>
              </a:defRPr>
            </a:lvl4pPr>
            <a:lvl5pPr marL="1828800" indent="0">
              <a:buNone/>
              <a:defRPr sz="1600">
                <a:solidFill>
                  <a:schemeClr val="bg2">
                    <a:tint val="75000"/>
                  </a:schemeClr>
                </a:solidFill>
              </a:defRPr>
            </a:lvl5pPr>
            <a:lvl6pPr marL="2286000" indent="0">
              <a:buNone/>
              <a:defRPr sz="1600">
                <a:solidFill>
                  <a:schemeClr val="bg2">
                    <a:tint val="75000"/>
                  </a:schemeClr>
                </a:solidFill>
              </a:defRPr>
            </a:lvl6pPr>
            <a:lvl7pPr marL="2743200" indent="0">
              <a:buNone/>
              <a:defRPr sz="1600">
                <a:solidFill>
                  <a:schemeClr val="bg2">
                    <a:tint val="75000"/>
                  </a:schemeClr>
                </a:solidFill>
              </a:defRPr>
            </a:lvl7pPr>
            <a:lvl8pPr marL="3200400" indent="0">
              <a:buNone/>
              <a:defRPr sz="1600">
                <a:solidFill>
                  <a:schemeClr val="bg2">
                    <a:tint val="75000"/>
                  </a:schemeClr>
                </a:solidFill>
              </a:defRPr>
            </a:lvl8pPr>
            <a:lvl9pPr marL="3657600" indent="0">
              <a:buNone/>
              <a:defRPr sz="1600">
                <a:solidFill>
                  <a:schemeClr val="bg2">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487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Variant">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8D6A50E3-62DD-469F-A4B4-2DC279107EB8}"/>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1" name="BKG-BM">
              <a:extLst>
                <a:ext uri="{FF2B5EF4-FFF2-40B4-BE49-F238E27FC236}">
                  <a16:creationId xmlns:a16="http://schemas.microsoft.com/office/drawing/2014/main" id="{165087FF-D0AD-4AD7-B899-B2227A662904}"/>
                </a:ext>
                <a:ext uri="{C183D7F6-B498-43B3-948B-1728B52AA6E4}">
                  <adec:decorative xmlns:adec="http://schemas.microsoft.com/office/drawing/2017/decorative" val="1"/>
                </a:ext>
              </a:extLst>
            </p:cNvPr>
            <p:cNvSpPr/>
            <p:nvPr/>
          </p:nvSpPr>
          <p:spPr>
            <a:xfrm>
              <a:off x="0" y="5576341"/>
              <a:ext cx="11062270" cy="12816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81DABB71-298F-46E6-9028-558C99DF72DF}"/>
                </a:ext>
                <a:ext uri="{C183D7F6-B498-43B3-948B-1728B52AA6E4}">
                  <adec:decorative xmlns:adec="http://schemas.microsoft.com/office/drawing/2017/decorative" val="1"/>
                </a:ext>
              </a:extLst>
            </p:cNvPr>
            <p:cNvSpPr/>
            <p:nvPr/>
          </p:nvSpPr>
          <p:spPr>
            <a:xfrm>
              <a:off x="9669645" y="0"/>
              <a:ext cx="2522355" cy="14319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31FFCCD2-46F8-4A8C-9D8D-34F0218F69C7}"/>
                </a:ext>
                <a:ext uri="{C183D7F6-B498-43B3-948B-1728B52AA6E4}">
                  <adec:decorative xmlns:adec="http://schemas.microsoft.com/office/drawing/2017/decorative" val="1"/>
                </a:ext>
              </a:extLst>
            </p:cNvPr>
            <p:cNvSpPr/>
            <p:nvPr/>
          </p:nvSpPr>
          <p:spPr>
            <a:xfrm>
              <a:off x="9519222" y="0"/>
              <a:ext cx="1543050" cy="6858000"/>
            </a:xfrm>
            <a:custGeom>
              <a:avLst/>
              <a:gdLst>
                <a:gd name="connsiteX0" fmla="*/ 0 w 1533524"/>
                <a:gd name="connsiteY0" fmla="*/ 0 h 6858000"/>
                <a:gd name="connsiteX1" fmla="*/ 1533524 w 1533524"/>
                <a:gd name="connsiteY1" fmla="*/ 0 h 6858000"/>
                <a:gd name="connsiteX2" fmla="*/ 1533524 w 1533524"/>
                <a:gd name="connsiteY2" fmla="*/ 6858000 h 6858000"/>
                <a:gd name="connsiteX3" fmla="*/ 0 w 1533524"/>
                <a:gd name="connsiteY3" fmla="*/ 6858000 h 6858000"/>
                <a:gd name="connsiteX4" fmla="*/ 0 w 1533524"/>
                <a:gd name="connsiteY4" fmla="*/ 0 h 6858000"/>
                <a:gd name="connsiteX0" fmla="*/ 0 w 1533524"/>
                <a:gd name="connsiteY0" fmla="*/ 0 h 6858000"/>
                <a:gd name="connsiteX1" fmla="*/ 190500 w 1533524"/>
                <a:gd name="connsiteY1" fmla="*/ 0 h 6858000"/>
                <a:gd name="connsiteX2" fmla="*/ 1533524 w 1533524"/>
                <a:gd name="connsiteY2" fmla="*/ 0 h 6858000"/>
                <a:gd name="connsiteX3" fmla="*/ 1533524 w 1533524"/>
                <a:gd name="connsiteY3" fmla="*/ 6858000 h 6858000"/>
                <a:gd name="connsiteX4" fmla="*/ 0 w 1533524"/>
                <a:gd name="connsiteY4" fmla="*/ 6858000 h 6858000"/>
                <a:gd name="connsiteX5" fmla="*/ 0 w 1533524"/>
                <a:gd name="connsiteY5"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0 w 1533525"/>
                <a:gd name="connsiteY5" fmla="*/ 6858000 h 6858000"/>
                <a:gd name="connsiteX6" fmla="*/ 0 w 1533525"/>
                <a:gd name="connsiteY6" fmla="*/ 0 h 6858000"/>
                <a:gd name="connsiteX0" fmla="*/ 0 w 1533525"/>
                <a:gd name="connsiteY0" fmla="*/ 0 h 6858000"/>
                <a:gd name="connsiteX1" fmla="*/ 190500 w 1533525"/>
                <a:gd name="connsiteY1" fmla="*/ 0 h 6858000"/>
                <a:gd name="connsiteX2" fmla="*/ 1533524 w 1533525"/>
                <a:gd name="connsiteY2" fmla="*/ 0 h 6858000"/>
                <a:gd name="connsiteX3" fmla="*/ 1533525 w 1533525"/>
                <a:gd name="connsiteY3" fmla="*/ 1343025 h 6858000"/>
                <a:gd name="connsiteX4" fmla="*/ 1533524 w 1533525"/>
                <a:gd name="connsiteY4" fmla="*/ 6858000 h 6858000"/>
                <a:gd name="connsiteX5" fmla="*/ 1333500 w 1533525"/>
                <a:gd name="connsiteY5" fmla="*/ 6858000 h 6858000"/>
                <a:gd name="connsiteX6" fmla="*/ 0 w 1533525"/>
                <a:gd name="connsiteY6" fmla="*/ 6858000 h 6858000"/>
                <a:gd name="connsiteX7" fmla="*/ 0 w 1533525"/>
                <a:gd name="connsiteY7"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9525 w 1543050"/>
                <a:gd name="connsiteY6" fmla="*/ 6858000 h 6858000"/>
                <a:gd name="connsiteX7" fmla="*/ 0 w 1543050"/>
                <a:gd name="connsiteY7" fmla="*/ 5591175 h 6858000"/>
                <a:gd name="connsiteX8" fmla="*/ 9525 w 1543050"/>
                <a:gd name="connsiteY8" fmla="*/ 0 h 6858000"/>
                <a:gd name="connsiteX0" fmla="*/ 9525 w 1543050"/>
                <a:gd name="connsiteY0" fmla="*/ 0 h 6858000"/>
                <a:gd name="connsiteX1" fmla="*/ 200025 w 1543050"/>
                <a:gd name="connsiteY1" fmla="*/ 0 h 6858000"/>
                <a:gd name="connsiteX2" fmla="*/ 1543049 w 1543050"/>
                <a:gd name="connsiteY2" fmla="*/ 0 h 6858000"/>
                <a:gd name="connsiteX3" fmla="*/ 1543050 w 1543050"/>
                <a:gd name="connsiteY3" fmla="*/ 1343025 h 6858000"/>
                <a:gd name="connsiteX4" fmla="*/ 1543049 w 1543050"/>
                <a:gd name="connsiteY4" fmla="*/ 6858000 h 6858000"/>
                <a:gd name="connsiteX5" fmla="*/ 1343025 w 1543050"/>
                <a:gd name="connsiteY5" fmla="*/ 6858000 h 6858000"/>
                <a:gd name="connsiteX6" fmla="*/ 0 w 1543050"/>
                <a:gd name="connsiteY6" fmla="*/ 5591175 h 6858000"/>
                <a:gd name="connsiteX7" fmla="*/ 9525 w 1543050"/>
                <a:gd name="connsiteY7" fmla="*/ 0 h 6858000"/>
                <a:gd name="connsiteX0" fmla="*/ 9525 w 1543050"/>
                <a:gd name="connsiteY0" fmla="*/ 0 h 6858000"/>
                <a:gd name="connsiteX1" fmla="*/ 200025 w 1543050"/>
                <a:gd name="connsiteY1" fmla="*/ 0 h 6858000"/>
                <a:gd name="connsiteX2" fmla="*/ 1543050 w 1543050"/>
                <a:gd name="connsiteY2" fmla="*/ 1343025 h 6858000"/>
                <a:gd name="connsiteX3" fmla="*/ 1543049 w 1543050"/>
                <a:gd name="connsiteY3" fmla="*/ 6858000 h 6858000"/>
                <a:gd name="connsiteX4" fmla="*/ 1343025 w 1543050"/>
                <a:gd name="connsiteY4" fmla="*/ 6858000 h 6858000"/>
                <a:gd name="connsiteX5" fmla="*/ 0 w 1543050"/>
                <a:gd name="connsiteY5" fmla="*/ 5591175 h 6858000"/>
                <a:gd name="connsiteX6" fmla="*/ 9525 w 154305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050" h="685800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7E222A23-E698-4993-93A7-9606CF977314}"/>
                </a:ext>
                <a:ext uri="{C183D7F6-B498-43B3-948B-1728B52AA6E4}">
                  <adec:decorative xmlns:adec="http://schemas.microsoft.com/office/drawing/2017/decorative" val="1"/>
                </a:ext>
              </a:extLst>
            </p:cNvPr>
            <p:cNvSpPr/>
            <p:nvPr/>
          </p:nvSpPr>
          <p:spPr>
            <a:xfrm>
              <a:off x="11062271" y="1339850"/>
              <a:ext cx="1129729" cy="5518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2" name="Copyright">
              <a:extLst>
                <a:ext uri="{FF2B5EF4-FFF2-40B4-BE49-F238E27FC236}">
                  <a16:creationId xmlns:a16="http://schemas.microsoft.com/office/drawing/2014/main" id="{2BDDDA44-1049-4257-AA44-8A620E1B69F0}"/>
                </a:ext>
              </a:extLst>
            </p:cNvPr>
            <p:cNvSpPr txBox="1"/>
            <p:nvPr/>
          </p:nvSpPr>
          <p:spPr>
            <a:xfrm>
              <a:off x="342029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59" y="831163"/>
            <a:ext cx="9153461"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59" y="3152882"/>
            <a:ext cx="9153461" cy="2423459"/>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spTree>
    <p:custDataLst>
      <p:tags r:id="rId1"/>
    </p:custDataLst>
    <p:extLst>
      <p:ext uri="{BB962C8B-B14F-4D97-AF65-F5344CB8AC3E}">
        <p14:creationId xmlns:p14="http://schemas.microsoft.com/office/powerpoint/2010/main" val="3898940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tx2"/>
        </a:solidFill>
        <a:effectLst/>
      </p:bgPr>
    </p:bg>
    <p:spTree>
      <p:nvGrpSpPr>
        <p:cNvPr id="1" name=""/>
        <p:cNvGrpSpPr/>
        <p:nvPr/>
      </p:nvGrpSpPr>
      <p:grpSpPr>
        <a:xfrm>
          <a:off x="0" y="0"/>
          <a:ext cx="0" cy="0"/>
          <a:chOff x="0" y="0"/>
          <a:chExt cx="0" cy="0"/>
        </a:xfrm>
      </p:grpSpPr>
      <p:grpSp>
        <p:nvGrpSpPr>
          <p:cNvPr id="15" name="Background Images">
            <a:extLst>
              <a:ext uri="{FF2B5EF4-FFF2-40B4-BE49-F238E27FC236}">
                <a16:creationId xmlns:a16="http://schemas.microsoft.com/office/drawing/2014/main" id="{6918CBFF-64C7-4242-9D92-B727A627002B}"/>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6" name="BKG-LT">
              <a:extLst>
                <a:ext uri="{FF2B5EF4-FFF2-40B4-BE49-F238E27FC236}">
                  <a16:creationId xmlns:a16="http://schemas.microsoft.com/office/drawing/2014/main" id="{0D3232D3-0E84-4C38-B158-7F72DA589E7D}"/>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AWS Logo">
              <a:extLst>
                <a:ext uri="{FF2B5EF4-FFF2-40B4-BE49-F238E27FC236}">
                  <a16:creationId xmlns:a16="http://schemas.microsoft.com/office/drawing/2014/main" id="{089261AA-0F14-417C-997A-C178AB3E9EA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9" name="Copyright">
              <a:extLst>
                <a:ext uri="{FF2B5EF4-FFF2-40B4-BE49-F238E27FC236}">
                  <a16:creationId xmlns:a16="http://schemas.microsoft.com/office/drawing/2014/main" id="{A85FB089-027A-4A6A-A947-A5A38C6F754D}"/>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tx2"/>
                </a:solidFill>
              </a:defRPr>
            </a:lvl1pPr>
          </a:lstStyle>
          <a:p>
            <a:r>
              <a:rPr lang="en-US" dirty="0"/>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Bef>
                <a:spcPts val="500"/>
              </a:spcBef>
              <a:spcAft>
                <a:spcPts val="600"/>
              </a:spcAft>
              <a:defRPr sz="2800">
                <a:solidFill>
                  <a:schemeClr val="bg2"/>
                </a:solidFill>
              </a:defRPr>
            </a:lvl1pPr>
            <a:lvl2pPr marL="461963" indent="-228600">
              <a:lnSpc>
                <a:spcPct val="100000"/>
              </a:lnSpc>
              <a:spcBef>
                <a:spcPts val="500"/>
              </a:spcBef>
              <a:spcAft>
                <a:spcPts val="600"/>
              </a:spcAft>
              <a:defRPr sz="2400">
                <a:solidFill>
                  <a:schemeClr val="bg2"/>
                </a:solidFill>
              </a:defRPr>
            </a:lvl2pPr>
            <a:lvl3pPr marL="684213" indent="-228600">
              <a:lnSpc>
                <a:spcPct val="100000"/>
              </a:lnSpc>
              <a:spcBef>
                <a:spcPts val="500"/>
              </a:spcBef>
              <a:spcAft>
                <a:spcPts val="600"/>
              </a:spcAft>
              <a:defRPr sz="2000">
                <a:solidFill>
                  <a:schemeClr val="bg2"/>
                </a:solidFill>
              </a:defRPr>
            </a:lvl3pPr>
            <a:lvl4pPr marL="914400" indent="-228600">
              <a:lnSpc>
                <a:spcPct val="100000"/>
              </a:lnSpc>
              <a:spcBef>
                <a:spcPts val="500"/>
              </a:spcBef>
              <a:spcAft>
                <a:spcPts val="600"/>
              </a:spcAft>
              <a:defRPr sz="1800">
                <a:solidFill>
                  <a:schemeClr val="bg2"/>
                </a:solidFill>
              </a:defRPr>
            </a:lvl4pPr>
            <a:lvl5pPr marL="1144588" indent="-228600">
              <a:lnSpc>
                <a:spcPct val="100000"/>
              </a:lnSpc>
              <a:spcBef>
                <a:spcPts val="500"/>
              </a:spcBef>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47398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tx2"/>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58FFE71C-343D-42C5-8B57-C18401FB38E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38591614-DC4E-4FB2-BCFA-6E11F0E9F323}"/>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BF0EC8F1-A363-4454-AEA6-CCA2EF99BF8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3" name="Copyright">
              <a:extLst>
                <a:ext uri="{FF2B5EF4-FFF2-40B4-BE49-F238E27FC236}">
                  <a16:creationId xmlns:a16="http://schemas.microsoft.com/office/drawing/2014/main" id="{A653A447-24D5-4EF4-B358-341AAE88C6C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88814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tx2"/>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37DF70E1-DF63-4C1F-B500-D2286989C4AF}"/>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62AEAF2F-C5EA-4B97-B5A7-736ACAA23F8B}"/>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DAC6100F-B3A1-484D-8A50-BECC6DFAC01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55664"/>
              <a:ext cx="366979" cy="219456"/>
            </a:xfrm>
            <a:prstGeom prst="rect">
              <a:avLst/>
            </a:prstGeom>
          </p:spPr>
        </p:pic>
        <p:sp>
          <p:nvSpPr>
            <p:cNvPr id="14" name="Copyright">
              <a:extLst>
                <a:ext uri="{FF2B5EF4-FFF2-40B4-BE49-F238E27FC236}">
                  <a16:creationId xmlns:a16="http://schemas.microsoft.com/office/drawing/2014/main" id="{6B065E34-C6EE-43BA-BAA5-4765BD7E6905}"/>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tx2"/>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tx2"/>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46040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2"/>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tx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tx2"/>
                </a:solidFill>
              </a:rPr>
              <a:t>Corrections, feedback, or other questions? </a:t>
            </a:r>
            <a:br>
              <a:rPr lang="en-US" sz="2000" dirty="0">
                <a:solidFill>
                  <a:schemeClr val="tx2"/>
                </a:solidFill>
              </a:rPr>
            </a:br>
            <a:r>
              <a:rPr lang="en-US" sz="2000" dirty="0">
                <a:solidFill>
                  <a:schemeClr val="tx2"/>
                </a:solidFill>
              </a:rPr>
              <a:t>Contact us at </a:t>
            </a:r>
            <a:r>
              <a:rPr lang="en-US" sz="2000" u="sng" dirty="0">
                <a:solidFill>
                  <a:schemeClr val="tx2"/>
                </a:solidFill>
              </a:rPr>
              <a:t>https://support.aws.amazon.com/#/contacts/aws-training</a:t>
            </a:r>
            <a:r>
              <a:rPr lang="en-US" sz="2000" dirty="0">
                <a:solidFill>
                  <a:schemeClr val="tx2"/>
                </a:solidFill>
              </a:rPr>
              <a:t>. </a:t>
            </a:r>
            <a:br>
              <a:rPr lang="en-US" sz="2000" dirty="0">
                <a:solidFill>
                  <a:schemeClr val="tx2"/>
                </a:solidFill>
              </a:rPr>
            </a:br>
            <a:r>
              <a:rPr lang="en-US" sz="20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23544427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ank You Variant">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56064E0D-105A-4446-B967-229FA49D135D}"/>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08870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279CDF30-3118-4A2F-93E0-DACD532E91B1}"/>
                </a:ext>
                <a:ext uri="{C183D7F6-B498-43B3-948B-1728B52AA6E4}">
                  <adec:decorative xmlns:adec="http://schemas.microsoft.com/office/drawing/2017/decorative" val="1"/>
                </a:ext>
              </a:extLst>
            </p:cNvPr>
            <p:cNvSpPr/>
            <p:nvPr/>
          </p:nvSpPr>
          <p:spPr>
            <a:xfrm>
              <a:off x="0" y="4327524"/>
              <a:ext cx="1685925" cy="2530476"/>
            </a:xfrm>
            <a:custGeom>
              <a:avLst/>
              <a:gdLst>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0 h 2530475"/>
                <a:gd name="connsiteX0" fmla="*/ 0 w 1685925"/>
                <a:gd name="connsiteY0" fmla="*/ 0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 name="connsiteX5" fmla="*/ 0 w 1685925"/>
                <a:gd name="connsiteY5" fmla="*/ 0 h 2530475"/>
                <a:gd name="connsiteX0" fmla="*/ 0 w 1685925"/>
                <a:gd name="connsiteY0" fmla="*/ 1673226 h 2530475"/>
                <a:gd name="connsiteX1" fmla="*/ 1685925 w 1685925"/>
                <a:gd name="connsiteY1" fmla="*/ 0 h 2530475"/>
                <a:gd name="connsiteX2" fmla="*/ 1685925 w 1685925"/>
                <a:gd name="connsiteY2" fmla="*/ 2530475 h 2530475"/>
                <a:gd name="connsiteX3" fmla="*/ 0 w 1685925"/>
                <a:gd name="connsiteY3" fmla="*/ 2530475 h 2530475"/>
                <a:gd name="connsiteX4" fmla="*/ 0 w 1685925"/>
                <a:gd name="connsiteY4" fmla="*/ 1673226 h 2530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5925" h="2530475">
                  <a:moveTo>
                    <a:pt x="0" y="1673226"/>
                  </a:moveTo>
                  <a:lnTo>
                    <a:pt x="1685925" y="0"/>
                  </a:lnTo>
                  <a:lnTo>
                    <a:pt x="1685925" y="2530475"/>
                  </a:lnTo>
                  <a:lnTo>
                    <a:pt x="0" y="2530475"/>
                  </a:lnTo>
                  <a:lnTo>
                    <a:pt x="0" y="16732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4E6250DE-D4BC-48A7-942E-7C927E2BAC70}"/>
                </a:ext>
                <a:ext uri="{C183D7F6-B498-43B3-948B-1728B52AA6E4}">
                  <adec:decorative xmlns:adec="http://schemas.microsoft.com/office/drawing/2017/decorative" val="1"/>
                </a:ext>
              </a:extLst>
            </p:cNvPr>
            <p:cNvSpPr/>
            <p:nvPr/>
          </p:nvSpPr>
          <p:spPr>
            <a:xfrm>
              <a:off x="1685544" y="4327525"/>
              <a:ext cx="10506456" cy="2530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88" name="Icons">
              <a:extLst>
                <a:ext uri="{FF2B5EF4-FFF2-40B4-BE49-F238E27FC236}">
                  <a16:creationId xmlns:a16="http://schemas.microsoft.com/office/drawing/2014/main" id="{2697E9D6-D133-4E57-BD63-82D9E5002F18}"/>
                </a:ext>
                <a:ext uri="{C183D7F6-B498-43B3-948B-1728B52AA6E4}">
                  <adec:decorative xmlns:adec="http://schemas.microsoft.com/office/drawing/2017/decorative" val="1"/>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rcRect l="5969" t="8249" r="2877" b="58012"/>
            <a:stretch/>
          </p:blipFill>
          <p:spPr>
            <a:xfrm>
              <a:off x="1685544" y="4327524"/>
              <a:ext cx="10506456" cy="2530476"/>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3" name="CopyBackground">
              <a:extLst>
                <a:ext uri="{FF2B5EF4-FFF2-40B4-BE49-F238E27FC236}">
                  <a16:creationId xmlns:a16="http://schemas.microsoft.com/office/drawing/2014/main" id="{1A4014FF-ACF4-448A-8B91-F0495D354D3F}"/>
                </a:ext>
              </a:extLst>
            </p:cNvPr>
            <p:cNvSpPr/>
            <p:nvPr/>
          </p:nvSpPr>
          <p:spPr>
            <a:xfrm>
              <a:off x="4712264" y="6646849"/>
              <a:ext cx="4425354"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pyright">
              <a:extLst>
                <a:ext uri="{FF2B5EF4-FFF2-40B4-BE49-F238E27FC236}">
                  <a16:creationId xmlns:a16="http://schemas.microsoft.com/office/drawing/2014/main" id="{DFC9E3DE-5A7A-4B9A-94F3-0CC48D54301B}"/>
                </a:ext>
              </a:extLst>
            </p:cNvPr>
            <p:cNvSpPr txBox="1"/>
            <p:nvPr/>
          </p:nvSpPr>
          <p:spPr>
            <a:xfrm>
              <a:off x="4632211" y="657989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080843"/>
            <a:ext cx="10218737" cy="2081104"/>
          </a:xfrm>
        </p:spPr>
        <p:txBody>
          <a:bodyPr anchor="ctr"/>
          <a:lstStyle>
            <a:lvl1pPr>
              <a:defRPr sz="4400">
                <a:solidFill>
                  <a:schemeClr val="tx2"/>
                </a:solidFill>
              </a:defRPr>
            </a:lvl1pPr>
          </a:lstStyle>
          <a:p>
            <a:r>
              <a:rPr lang="en-US" dirty="0"/>
              <a:t>Thank you text</a:t>
            </a:r>
          </a:p>
        </p:txBody>
      </p:sp>
      <p:sp>
        <p:nvSpPr>
          <p:cNvPr id="7" name="Copyright">
            <a:extLst>
              <a:ext uri="{FF2B5EF4-FFF2-40B4-BE49-F238E27FC236}">
                <a16:creationId xmlns:a16="http://schemas.microsoft.com/office/drawing/2014/main" id="{9059CC6B-AB9C-4283-9882-8F50E8C832F7}"/>
              </a:ext>
            </a:extLst>
          </p:cNvPr>
          <p:cNvSpPr txBox="1"/>
          <p:nvPr/>
        </p:nvSpPr>
        <p:spPr>
          <a:xfrm>
            <a:off x="667750" y="3161947"/>
            <a:ext cx="10218737" cy="1154162"/>
          </a:xfrm>
          <a:prstGeom prst="rect">
            <a:avLst/>
          </a:prstGeom>
          <a:noFill/>
        </p:spPr>
        <p:txBody>
          <a:bodyPr wrap="square" rtlCol="0">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lang="en-US" sz="2300" dirty="0">
                <a:solidFill>
                  <a:schemeClr val="tx2"/>
                </a:solidFill>
              </a:rPr>
              <a:t>Corrections, feedback, or other questions? </a:t>
            </a:r>
            <a:br>
              <a:rPr lang="en-US" sz="2300" dirty="0">
                <a:solidFill>
                  <a:schemeClr val="tx2"/>
                </a:solidFill>
              </a:rPr>
            </a:br>
            <a:r>
              <a:rPr lang="en-US" sz="2300" dirty="0">
                <a:solidFill>
                  <a:schemeClr val="tx2"/>
                </a:solidFill>
              </a:rPr>
              <a:t>Contact us at </a:t>
            </a:r>
            <a:r>
              <a:rPr lang="en-US" sz="2300" u="sng" dirty="0">
                <a:solidFill>
                  <a:schemeClr val="tx2"/>
                </a:solidFill>
              </a:rPr>
              <a:t>https://support.aws.amazon.com/#/contacts/aws-training</a:t>
            </a:r>
            <a:r>
              <a:rPr lang="en-US" sz="2300" dirty="0">
                <a:solidFill>
                  <a:schemeClr val="tx2"/>
                </a:solidFill>
              </a:rPr>
              <a:t>. </a:t>
            </a:r>
            <a:br>
              <a:rPr lang="en-US" sz="2300" dirty="0">
                <a:solidFill>
                  <a:schemeClr val="tx2"/>
                </a:solidFill>
              </a:rPr>
            </a:br>
            <a:r>
              <a:rPr lang="en-US" sz="2300" dirty="0">
                <a:solidFill>
                  <a:schemeClr val="tx2"/>
                </a:solidFill>
              </a:rPr>
              <a:t>All trademarks are the property of their owners.</a:t>
            </a:r>
          </a:p>
        </p:txBody>
      </p:sp>
    </p:spTree>
    <p:custDataLst>
      <p:tags r:id="rId1"/>
    </p:custDataLst>
    <p:extLst>
      <p:ext uri="{BB962C8B-B14F-4D97-AF65-F5344CB8AC3E}">
        <p14:creationId xmlns:p14="http://schemas.microsoft.com/office/powerpoint/2010/main" val="9634909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C4FACA1-07DC-44B9-A79C-2B7C9D1B9221}"/>
              </a:ext>
              <a:ext uri="{C183D7F6-B498-43B3-948B-1728B52AA6E4}">
                <adec:decorative xmlns:adec="http://schemas.microsoft.com/office/drawing/2017/decorative" val="1"/>
              </a:ext>
            </a:extLst>
          </p:cNvPr>
          <p:cNvGrpSpPr/>
          <p:nvPr/>
        </p:nvGrpSpPr>
        <p:grpSpPr>
          <a:xfrm>
            <a:off x="-1" y="0"/>
            <a:ext cx="12192001" cy="6858000"/>
            <a:chOff x="-1" y="0"/>
            <a:chExt cx="12192001" cy="6858000"/>
          </a:xfrm>
        </p:grpSpPr>
        <p:sp>
          <p:nvSpPr>
            <p:cNvPr id="93" name="BKG-LT">
              <a:extLst>
                <a:ext uri="{FF2B5EF4-FFF2-40B4-BE49-F238E27FC236}">
                  <a16:creationId xmlns:a16="http://schemas.microsoft.com/office/drawing/2014/main" id="{EE5B0121-CFE7-4143-B7F3-FE4930450613}"/>
                </a:ext>
                <a:ext uri="{C183D7F6-B498-43B3-948B-1728B52AA6E4}">
                  <adec:decorative xmlns:adec="http://schemas.microsoft.com/office/drawing/2017/decorative" val="1"/>
                </a:ext>
              </a:extLst>
            </p:cNvPr>
            <p:cNvSpPr/>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beBack">
              <a:extLst>
                <a:ext uri="{FF2B5EF4-FFF2-40B4-BE49-F238E27FC236}">
                  <a16:creationId xmlns:a16="http://schemas.microsoft.com/office/drawing/2014/main" id="{9BA1593B-ADE5-482C-A193-F57F78F9B860}"/>
                </a:ext>
                <a:ext uri="{C183D7F6-B498-43B3-948B-1728B52AA6E4}">
                  <adec:decorative xmlns:adec="http://schemas.microsoft.com/office/drawing/2017/decorative" val="1"/>
                </a:ext>
              </a:extLst>
            </p:cNvPr>
            <p:cNvSpPr/>
            <p:nvPr/>
          </p:nvSpPr>
          <p:spPr>
            <a:xfrm>
              <a:off x="10547164" y="0"/>
              <a:ext cx="1644836" cy="516442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 name="connsiteX0" fmla="*/ 15888 w 3073872"/>
                <a:gd name="connsiteY0" fmla="*/ 0 h 4621213"/>
                <a:gd name="connsiteX1" fmla="*/ 3073414 w 3073872"/>
                <a:gd name="connsiteY1" fmla="*/ 0 h 4621213"/>
                <a:gd name="connsiteX2" fmla="*/ 3073414 w 3073872"/>
                <a:gd name="connsiteY2" fmla="*/ 4621213 h 4621213"/>
                <a:gd name="connsiteX3" fmla="*/ 0 w 3073872"/>
                <a:gd name="connsiteY3" fmla="*/ 4091237 h 4621213"/>
                <a:gd name="connsiteX4" fmla="*/ 15888 w 3073872"/>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7 w 3057984"/>
                <a:gd name="connsiteY3" fmla="*/ 4091237 h 4621213"/>
                <a:gd name="connsiteX4" fmla="*/ 0 w 3057984"/>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15886 w 3057984"/>
                <a:gd name="connsiteY3" fmla="*/ 4114178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6" name="CubeFront">
              <a:extLst>
                <a:ext uri="{FF2B5EF4-FFF2-40B4-BE49-F238E27FC236}">
                  <a16:creationId xmlns:a16="http://schemas.microsoft.com/office/drawing/2014/main" id="{A301667F-582A-4041-A2DA-F90362AE9A01}"/>
                </a:ext>
                <a:ext uri="{C183D7F6-B498-43B3-948B-1728B52AA6E4}">
                  <adec:decorative xmlns:adec="http://schemas.microsoft.com/office/drawing/2017/decorative" val="1"/>
                </a:ext>
              </a:extLst>
            </p:cNvPr>
            <p:cNvSpPr/>
            <p:nvPr/>
          </p:nvSpPr>
          <p:spPr>
            <a:xfrm>
              <a:off x="5944552" y="6094097"/>
              <a:ext cx="2303271" cy="76390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ubeTop">
              <a:extLst>
                <a:ext uri="{FF2B5EF4-FFF2-40B4-BE49-F238E27FC236}">
                  <a16:creationId xmlns:a16="http://schemas.microsoft.com/office/drawing/2014/main" id="{A99EDB1B-417F-40E6-B075-BDD46EDBA854}"/>
                </a:ext>
                <a:ext uri="{C183D7F6-B498-43B3-948B-1728B52AA6E4}">
                  <adec:decorative xmlns:adec="http://schemas.microsoft.com/office/drawing/2017/decorative" val="1"/>
                </a:ext>
              </a:extLst>
            </p:cNvPr>
            <p:cNvSpPr/>
            <p:nvPr/>
          </p:nvSpPr>
          <p:spPr>
            <a:xfrm>
              <a:off x="5942171" y="4579782"/>
              <a:ext cx="6249829" cy="2278218"/>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Icons">
              <a:extLst>
                <a:ext uri="{FF2B5EF4-FFF2-40B4-BE49-F238E27FC236}">
                  <a16:creationId xmlns:a16="http://schemas.microsoft.com/office/drawing/2014/main" id="{C128A75B-DB20-42AF-A3FD-12E5F3588AC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val="0"/>
                </a:ext>
              </a:extLst>
            </a:blip>
            <a:stretch>
              <a:fillRect/>
            </a:stretch>
          </p:blipFill>
          <p:spPr>
            <a:xfrm>
              <a:off x="6472238" y="4694373"/>
              <a:ext cx="5719762" cy="2163627"/>
            </a:xfrm>
            <a:prstGeom prst="rect">
              <a:avLst/>
            </a:prstGeom>
          </p:spPr>
        </p:pic>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Select="1"/>
            </p:cNvPicPr>
            <p:nvPr/>
          </p:nvPicPr>
          <p:blipFill>
            <a:blip r:embed="rId5">
              <a:extLst>
                <a:ext uri="{96DAC541-7B7A-43D3-8B79-37D633B846F1}">
                  <asvg:svgBlip xmlns:asvg="http://schemas.microsoft.com/office/drawing/2016/SVG/main" r:embed="rId6"/>
                </a:ext>
              </a:extLst>
            </a:blip>
            <a:stretch>
              <a:fillRect/>
            </a:stretch>
          </p:blipFill>
          <p:spPr>
            <a:xfrm>
              <a:off x="585300" y="357708"/>
              <a:ext cx="1097280" cy="656183"/>
            </a:xfrm>
            <a:prstGeom prst="rect">
              <a:avLst/>
            </a:prstGeom>
          </p:spPr>
        </p:pic>
        <p:sp>
          <p:nvSpPr>
            <p:cNvPr id="4" name="Copyright">
              <a:extLst>
                <a:ext uri="{FF2B5EF4-FFF2-40B4-BE49-F238E27FC236}">
                  <a16:creationId xmlns:a16="http://schemas.microsoft.com/office/drawing/2014/main" id="{6EB207FF-A323-40B5-B33E-59E364A7955B}"/>
                </a:ext>
              </a:extLst>
            </p:cNvPr>
            <p:cNvSpPr txBox="1"/>
            <p:nvPr/>
          </p:nvSpPr>
          <p:spPr>
            <a:xfrm>
              <a:off x="991688" y="6466266"/>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12" name="SNBackground">
            <a:extLst>
              <a:ext uri="{FF2B5EF4-FFF2-40B4-BE49-F238E27FC236}">
                <a16:creationId xmlns:a16="http://schemas.microsoft.com/office/drawing/2014/main" id="{1A4014FF-ACF4-448A-8B91-F0495D354D3F}"/>
              </a:ext>
            </a:extLst>
          </p:cNvPr>
          <p:cNvSpPr/>
          <p:nvPr/>
        </p:nvSpPr>
        <p:spPr>
          <a:xfrm>
            <a:off x="11595099" y="6609558"/>
            <a:ext cx="359187"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667750" y="1614746"/>
            <a:ext cx="9341063" cy="2293938"/>
          </a:xfrm>
        </p:spPr>
        <p:txBody>
          <a:bodyPr anchor="ctr"/>
          <a:lstStyle>
            <a:lvl1pPr>
              <a:defRPr sz="4400">
                <a:solidFill>
                  <a:schemeClr val="tx2"/>
                </a:solidFill>
              </a:defRPr>
            </a:lvl1pPr>
          </a:lstStyle>
          <a:p>
            <a:r>
              <a:rPr lang="en-US" dirty="0"/>
              <a:t>“Enter quote here.”</a:t>
            </a:r>
          </a:p>
        </p:txBody>
      </p:sp>
      <p:sp>
        <p:nvSpPr>
          <p:cNvPr id="3" name="Quoted person">
            <a:extLst>
              <a:ext uri="{FF2B5EF4-FFF2-40B4-BE49-F238E27FC236}">
                <a16:creationId xmlns:a16="http://schemas.microsoft.com/office/drawing/2014/main" id="{D420CCBA-88E9-490C-9819-C37D7A79FC0E}"/>
              </a:ext>
            </a:extLst>
          </p:cNvPr>
          <p:cNvSpPr>
            <a:spLocks noGrp="1"/>
          </p:cNvSpPr>
          <p:nvPr>
            <p:ph type="subTitle" idx="14" hasCustomPrompt="1"/>
          </p:nvPr>
        </p:nvSpPr>
        <p:spPr>
          <a:xfrm>
            <a:off x="666271" y="3922297"/>
            <a:ext cx="9340846" cy="2171799"/>
          </a:xfrm>
          <a:custGeom>
            <a:avLst/>
            <a:gdLst>
              <a:gd name="connsiteX0" fmla="*/ 0 w 9341062"/>
              <a:gd name="connsiteY0" fmla="*/ 2159767 h 2159767"/>
              <a:gd name="connsiteX1" fmla="*/ 539942 w 9341062"/>
              <a:gd name="connsiteY1" fmla="*/ 0 h 2159767"/>
              <a:gd name="connsiteX2" fmla="*/ 8801120 w 9341062"/>
              <a:gd name="connsiteY2" fmla="*/ 0 h 2159767"/>
              <a:gd name="connsiteX3" fmla="*/ 9341062 w 9341062"/>
              <a:gd name="connsiteY3" fmla="*/ 2159767 h 2159767"/>
              <a:gd name="connsiteX4" fmla="*/ 0 w 9341062"/>
              <a:gd name="connsiteY4" fmla="*/ 2159767 h 2159767"/>
              <a:gd name="connsiteX0" fmla="*/ 1479 w 9342541"/>
              <a:gd name="connsiteY0" fmla="*/ 2171799 h 2171799"/>
              <a:gd name="connsiteX1" fmla="*/ 0 w 9342541"/>
              <a:gd name="connsiteY1" fmla="*/ 0 h 2171799"/>
              <a:gd name="connsiteX2" fmla="*/ 8802599 w 9342541"/>
              <a:gd name="connsiteY2" fmla="*/ 12032 h 2171799"/>
              <a:gd name="connsiteX3" fmla="*/ 9342541 w 9342541"/>
              <a:gd name="connsiteY3" fmla="*/ 2171799 h 2171799"/>
              <a:gd name="connsiteX4" fmla="*/ 1479 w 9342541"/>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1479 w 9356052"/>
              <a:gd name="connsiteY4"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2171799 h 2171799"/>
              <a:gd name="connsiteX4" fmla="*/ 5132950 w 9356052"/>
              <a:gd name="connsiteY4" fmla="*/ 2165682 h 2171799"/>
              <a:gd name="connsiteX5" fmla="*/ 1479 w 9356052"/>
              <a:gd name="connsiteY5" fmla="*/ 2171799 h 2171799"/>
              <a:gd name="connsiteX0" fmla="*/ 1479 w 9356070"/>
              <a:gd name="connsiteY0" fmla="*/ 2171799 h 2171799"/>
              <a:gd name="connsiteX1" fmla="*/ 0 w 9356070"/>
              <a:gd name="connsiteY1" fmla="*/ 0 h 2171799"/>
              <a:gd name="connsiteX2" fmla="*/ 9356052 w 9356070"/>
              <a:gd name="connsiteY2" fmla="*/ 12032 h 2171799"/>
              <a:gd name="connsiteX3" fmla="*/ 9354572 w 9356070"/>
              <a:gd name="connsiteY3" fmla="*/ 740041 h 2171799"/>
              <a:gd name="connsiteX4" fmla="*/ 5132950 w 9356070"/>
              <a:gd name="connsiteY4" fmla="*/ 2165682 h 2171799"/>
              <a:gd name="connsiteX5" fmla="*/ 1479 w 9356070"/>
              <a:gd name="connsiteY5" fmla="*/ 2171799 h 2171799"/>
              <a:gd name="connsiteX0" fmla="*/ 1479 w 9475004"/>
              <a:gd name="connsiteY0" fmla="*/ 2171799 h 2171799"/>
              <a:gd name="connsiteX1" fmla="*/ 0 w 9475004"/>
              <a:gd name="connsiteY1" fmla="*/ 0 h 2171799"/>
              <a:gd name="connsiteX2" fmla="*/ 9356052 w 9475004"/>
              <a:gd name="connsiteY2" fmla="*/ 12032 h 2171799"/>
              <a:gd name="connsiteX3" fmla="*/ 9474888 w 9475004"/>
              <a:gd name="connsiteY3" fmla="*/ 703946 h 2171799"/>
              <a:gd name="connsiteX4" fmla="*/ 5132950 w 9475004"/>
              <a:gd name="connsiteY4" fmla="*/ 2165682 h 2171799"/>
              <a:gd name="connsiteX5" fmla="*/ 1479 w 9475004"/>
              <a:gd name="connsiteY5" fmla="*/ 2171799 h 2171799"/>
              <a:gd name="connsiteX0" fmla="*/ 1479 w 9474888"/>
              <a:gd name="connsiteY0" fmla="*/ 2171799 h 2171799"/>
              <a:gd name="connsiteX1" fmla="*/ 0 w 9474888"/>
              <a:gd name="connsiteY1" fmla="*/ 0 h 2171799"/>
              <a:gd name="connsiteX2" fmla="*/ 9356052 w 9474888"/>
              <a:gd name="connsiteY2" fmla="*/ 12032 h 2171799"/>
              <a:gd name="connsiteX3" fmla="*/ 9474888 w 9474888"/>
              <a:gd name="connsiteY3" fmla="*/ 703946 h 2171799"/>
              <a:gd name="connsiteX4" fmla="*/ 5132950 w 9474888"/>
              <a:gd name="connsiteY4" fmla="*/ 2165682 h 2171799"/>
              <a:gd name="connsiteX5" fmla="*/ 1479 w 9474888"/>
              <a:gd name="connsiteY5" fmla="*/ 2171799 h 2171799"/>
              <a:gd name="connsiteX0" fmla="*/ 1479 w 9366604"/>
              <a:gd name="connsiteY0" fmla="*/ 2171799 h 2171799"/>
              <a:gd name="connsiteX1" fmla="*/ 0 w 9366604"/>
              <a:gd name="connsiteY1" fmla="*/ 0 h 2171799"/>
              <a:gd name="connsiteX2" fmla="*/ 9356052 w 9366604"/>
              <a:gd name="connsiteY2" fmla="*/ 12032 h 2171799"/>
              <a:gd name="connsiteX3" fmla="*/ 9366604 w 9366604"/>
              <a:gd name="connsiteY3" fmla="*/ 728009 h 2171799"/>
              <a:gd name="connsiteX4" fmla="*/ 5132950 w 9366604"/>
              <a:gd name="connsiteY4" fmla="*/ 2165682 h 2171799"/>
              <a:gd name="connsiteX5" fmla="*/ 1479 w 9366604"/>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28009 h 2171799"/>
              <a:gd name="connsiteX4" fmla="*/ 5132950 w 9356052"/>
              <a:gd name="connsiteY4" fmla="*/ 2165682 h 2171799"/>
              <a:gd name="connsiteX5" fmla="*/ 1479 w 9356052"/>
              <a:gd name="connsiteY5" fmla="*/ 2171799 h 2171799"/>
              <a:gd name="connsiteX0" fmla="*/ 1479 w 9356052"/>
              <a:gd name="connsiteY0" fmla="*/ 2171799 h 2171799"/>
              <a:gd name="connsiteX1" fmla="*/ 0 w 9356052"/>
              <a:gd name="connsiteY1" fmla="*/ 0 h 2171799"/>
              <a:gd name="connsiteX2" fmla="*/ 9356052 w 9356052"/>
              <a:gd name="connsiteY2" fmla="*/ 12032 h 2171799"/>
              <a:gd name="connsiteX3" fmla="*/ 9342541 w 9356052"/>
              <a:gd name="connsiteY3" fmla="*/ 764104 h 2171799"/>
              <a:gd name="connsiteX4" fmla="*/ 5132950 w 9356052"/>
              <a:gd name="connsiteY4" fmla="*/ 2165682 h 2171799"/>
              <a:gd name="connsiteX5" fmla="*/ 1479 w 9356052"/>
              <a:gd name="connsiteY5" fmla="*/ 2171799 h 2171799"/>
              <a:gd name="connsiteX0" fmla="*/ 1479 w 9342541"/>
              <a:gd name="connsiteY0" fmla="*/ 2171799 h 2171799"/>
              <a:gd name="connsiteX1" fmla="*/ 0 w 9342541"/>
              <a:gd name="connsiteY1" fmla="*/ 0 h 2171799"/>
              <a:gd name="connsiteX2" fmla="*/ 9331989 w 9342541"/>
              <a:gd name="connsiteY2" fmla="*/ 12032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4021"/>
              <a:gd name="connsiteY0" fmla="*/ 2171799 h 2171799"/>
              <a:gd name="connsiteX1" fmla="*/ 0 w 9344021"/>
              <a:gd name="connsiteY1" fmla="*/ 0 h 2171799"/>
              <a:gd name="connsiteX2" fmla="*/ 9344021 w 9344021"/>
              <a:gd name="connsiteY2" fmla="*/ 12032 h 2171799"/>
              <a:gd name="connsiteX3" fmla="*/ 9342541 w 9344021"/>
              <a:gd name="connsiteY3" fmla="*/ 764104 h 2171799"/>
              <a:gd name="connsiteX4" fmla="*/ 5132950 w 9344021"/>
              <a:gd name="connsiteY4" fmla="*/ 2165682 h 2171799"/>
              <a:gd name="connsiteX5" fmla="*/ 1479 w 9344021"/>
              <a:gd name="connsiteY5" fmla="*/ 2171799 h 2171799"/>
              <a:gd name="connsiteX0" fmla="*/ 1479 w 9342541"/>
              <a:gd name="connsiteY0" fmla="*/ 2171799 h 2171799"/>
              <a:gd name="connsiteX1" fmla="*/ 0 w 9342541"/>
              <a:gd name="connsiteY1" fmla="*/ 0 h 2171799"/>
              <a:gd name="connsiteX2" fmla="*/ 9340846 w 9342541"/>
              <a:gd name="connsiteY2" fmla="*/ 1520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4104 h 2171799"/>
              <a:gd name="connsiteX4" fmla="*/ 5132950 w 9342541"/>
              <a:gd name="connsiteY4" fmla="*/ 2165682 h 2171799"/>
              <a:gd name="connsiteX5" fmla="*/ 1479 w 9342541"/>
              <a:gd name="connsiteY5" fmla="*/ 2171799 h 2171799"/>
              <a:gd name="connsiteX0" fmla="*/ 1479 w 9342541"/>
              <a:gd name="connsiteY0" fmla="*/ 2171799 h 2171799"/>
              <a:gd name="connsiteX1" fmla="*/ 0 w 9342541"/>
              <a:gd name="connsiteY1" fmla="*/ 0 h 2171799"/>
              <a:gd name="connsiteX2" fmla="*/ 9340846 w 9342541"/>
              <a:gd name="connsiteY2" fmla="*/ 8857 h 2171799"/>
              <a:gd name="connsiteX3" fmla="*/ 9342541 w 9342541"/>
              <a:gd name="connsiteY3" fmla="*/ 760929 h 2171799"/>
              <a:gd name="connsiteX4" fmla="*/ 5132950 w 9342541"/>
              <a:gd name="connsiteY4" fmla="*/ 2165682 h 2171799"/>
              <a:gd name="connsiteX5" fmla="*/ 1479 w 9342541"/>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2860"/>
              <a:gd name="connsiteY0" fmla="*/ 2171799 h 2171799"/>
              <a:gd name="connsiteX1" fmla="*/ 0 w 9342860"/>
              <a:gd name="connsiteY1" fmla="*/ 0 h 2171799"/>
              <a:gd name="connsiteX2" fmla="*/ 9340846 w 9342860"/>
              <a:gd name="connsiteY2" fmla="*/ 8857 h 2171799"/>
              <a:gd name="connsiteX3" fmla="*/ 9342541 w 9342860"/>
              <a:gd name="connsiteY3" fmla="*/ 760929 h 2171799"/>
              <a:gd name="connsiteX4" fmla="*/ 5132950 w 9342860"/>
              <a:gd name="connsiteY4" fmla="*/ 2165682 h 2171799"/>
              <a:gd name="connsiteX5" fmla="*/ 1479 w 9342860"/>
              <a:gd name="connsiteY5" fmla="*/ 2171799 h 2171799"/>
              <a:gd name="connsiteX0" fmla="*/ 1479 w 9340846"/>
              <a:gd name="connsiteY0" fmla="*/ 2171799 h 2171799"/>
              <a:gd name="connsiteX1" fmla="*/ 0 w 9340846"/>
              <a:gd name="connsiteY1" fmla="*/ 0 h 2171799"/>
              <a:gd name="connsiteX2" fmla="*/ 9340846 w 9340846"/>
              <a:gd name="connsiteY2" fmla="*/ 8857 h 2171799"/>
              <a:gd name="connsiteX3" fmla="*/ 9339366 w 9340846"/>
              <a:gd name="connsiteY3" fmla="*/ 779979 h 2171799"/>
              <a:gd name="connsiteX4" fmla="*/ 5132950 w 9340846"/>
              <a:gd name="connsiteY4" fmla="*/ 2165682 h 2171799"/>
              <a:gd name="connsiteX5" fmla="*/ 1479 w 9340846"/>
              <a:gd name="connsiteY5" fmla="*/ 2171799 h 2171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40846" h="2171799">
                <a:moveTo>
                  <a:pt x="1479" y="2171799"/>
                </a:moveTo>
                <a:lnTo>
                  <a:pt x="0" y="0"/>
                </a:lnTo>
                <a:lnTo>
                  <a:pt x="9340846" y="8857"/>
                </a:lnTo>
                <a:cubicBezTo>
                  <a:pt x="9336342" y="728779"/>
                  <a:pt x="9341363" y="742849"/>
                  <a:pt x="9339366" y="779979"/>
                </a:cubicBezTo>
                <a:lnTo>
                  <a:pt x="5132950" y="2165682"/>
                </a:lnTo>
                <a:lnTo>
                  <a:pt x="1479" y="2171799"/>
                </a:lnTo>
                <a:close/>
              </a:path>
            </a:pathLst>
          </a:custGeom>
        </p:spPr>
        <p:txBody>
          <a:bodyPr anchor="t"/>
          <a:lstStyle>
            <a:lvl1pPr marL="0" indent="0">
              <a:buNone/>
              <a:defRPr sz="2400" b="0">
                <a:solidFill>
                  <a:schemeClr val="tx2"/>
                </a:solidFill>
              </a:defRPr>
            </a:lvl1pPr>
          </a:lstStyle>
          <a:p>
            <a:pPr lvl="0"/>
            <a:r>
              <a:rPr lang="en-US" dirty="0"/>
              <a:t>Enter quoted person’s name</a:t>
            </a:r>
          </a:p>
        </p:txBody>
      </p:sp>
    </p:spTree>
    <p:custDataLst>
      <p:tags r:id="rId1"/>
    </p:custDataLst>
    <p:extLst>
      <p:ext uri="{BB962C8B-B14F-4D97-AF65-F5344CB8AC3E}">
        <p14:creationId xmlns:p14="http://schemas.microsoft.com/office/powerpoint/2010/main" val="39179087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299526"/>
            <a:ext cx="11569209" cy="731318"/>
          </a:xfrm>
        </p:spPr>
        <p:txBody>
          <a:bodyPr/>
          <a:lstStyle>
            <a:lvl1pPr>
              <a:defRPr/>
            </a:lvl1pPr>
          </a:lstStyle>
          <a:p>
            <a:r>
              <a:rPr lang="en-US" dirty="0"/>
              <a:t>Title and content</a:t>
            </a:r>
          </a:p>
        </p:txBody>
      </p:sp>
      <p:sp>
        <p:nvSpPr>
          <p:cNvPr id="5" name="Content">
            <a:extLst>
              <a:ext uri="{FF2B5EF4-FFF2-40B4-BE49-F238E27FC236}">
                <a16:creationId xmlns:a16="http://schemas.microsoft.com/office/drawing/2014/main" id="{8A73B5A2-5001-4FA4-B113-0F6124F1F6A0}"/>
              </a:ext>
            </a:extLst>
          </p:cNvPr>
          <p:cNvSpPr>
            <a:spLocks noGrp="1"/>
          </p:cNvSpPr>
          <p:nvPr>
            <p:ph type="body" idx="1" hasCustomPrompt="1"/>
          </p:nvPr>
        </p:nvSpPr>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6598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d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p:txBody>
          <a:bodyPr/>
          <a:lstStyle>
            <a:lvl1pPr>
              <a:defRPr/>
            </a:lvl1pPr>
          </a:lstStyle>
          <a:p>
            <a:r>
              <a:rPr lang="en-US" dirty="0"/>
              <a:t>Title and code</a:t>
            </a:r>
          </a:p>
        </p:txBody>
      </p:sp>
      <p:sp>
        <p:nvSpPr>
          <p:cNvPr id="7" name="Code">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11569700" cy="525780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C3AAB48A-4CC9-410B-9FD0-0E32778B6BFF}"/>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106301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Text Column,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text, and right picture</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143000"/>
            <a:ext cx="830355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8240" y="2286000"/>
            <a:ext cx="2971800" cy="2971800"/>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CA5A47F4-760F-45B4-9DF3-86A7530E62D0}"/>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04024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Header, Text, and Small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487257" cy="731318"/>
          </a:xfrm>
        </p:spPr>
        <p:txBody>
          <a:bodyPr/>
          <a:lstStyle>
            <a:lvl1pPr>
              <a:lnSpc>
                <a:spcPct val="100000"/>
              </a:lnSpc>
              <a:defRPr/>
            </a:lvl1pPr>
          </a:lstStyle>
          <a:p>
            <a:r>
              <a:rPr lang="en-US" dirty="0"/>
              <a:t>Title, header, text, and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3311"/>
            <a:ext cx="11487257"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830355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idx="9" hasCustomPrompt="1"/>
          </p:nvPr>
        </p:nvSpPr>
        <p:spPr>
          <a:xfrm>
            <a:off x="8775263" y="2516806"/>
            <a:ext cx="2971800" cy="2971800"/>
          </a:xfrm>
        </p:spPr>
        <p:txBody>
          <a:bodyPr anchor="t"/>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210358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opic Introduction">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48DE57BE-35D1-43C9-81E8-26E8A5D23F6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93" name="BKG-LT">
              <a:extLst>
                <a:ext uri="{FF2B5EF4-FFF2-40B4-BE49-F238E27FC236}">
                  <a16:creationId xmlns:a16="http://schemas.microsoft.com/office/drawing/2014/main" id="{BE65BC3A-8848-4619-963C-BD57EAEC2AA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EDF473F-575B-4FFB-BAF4-E227AF8A9566}"/>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1" name="Copyright">
              <a:extLst>
                <a:ext uri="{FF2B5EF4-FFF2-40B4-BE49-F238E27FC236}">
                  <a16:creationId xmlns:a16="http://schemas.microsoft.com/office/drawing/2014/main" id="{BEF02208-F5B1-43EC-A46B-20F8F8FFD200}"/>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anchor="t"/>
          <a:lstStyle>
            <a:lvl1pPr marL="0" indent="0" algn="ctr">
              <a:buNone/>
              <a:defRPr>
                <a:solidFill>
                  <a:schemeClr val="bg1"/>
                </a:solidFill>
              </a:defRPr>
            </a:lvl1pPr>
          </a:lstStyle>
          <a:p>
            <a:r>
              <a:rPr lang="en-US"/>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6136843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rvice Introduction">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72176871-DC12-4214-921B-1ACFA5476A7E}"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Service Introduction Slide</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184073" y="1143000"/>
            <a:ext cx="7750896" cy="5291750"/>
          </a:xfrm>
        </p:spPr>
        <p:txBody>
          <a:bodyPr anchor="ctr">
            <a:noAutofit/>
          </a:bodyPr>
          <a:lstStyle>
            <a:lvl1pPr>
              <a:lnSpc>
                <a:spcPct val="100000"/>
              </a:lnSpc>
              <a:spcAft>
                <a:spcPts val="600"/>
              </a:spcAft>
              <a:defRPr sz="3200">
                <a:solidFill>
                  <a:schemeClr val="bg2"/>
                </a:solidFill>
              </a:defRPr>
            </a:lvl1pPr>
            <a:lvl2pPr marL="461963" indent="-228600">
              <a:lnSpc>
                <a:spcPct val="100000"/>
              </a:lnSpc>
              <a:spcAft>
                <a:spcPts val="600"/>
              </a:spcAft>
              <a:defRPr sz="2800">
                <a:solidFill>
                  <a:schemeClr val="bg2"/>
                </a:solidFill>
              </a:defRPr>
            </a:lvl2pPr>
            <a:lvl3pPr marL="684213" indent="-228600">
              <a:lnSpc>
                <a:spcPct val="100000"/>
              </a:lnSpc>
              <a:spcAft>
                <a:spcPts val="600"/>
              </a:spcAft>
              <a:defRPr sz="2400">
                <a:solidFill>
                  <a:schemeClr val="bg2"/>
                </a:solidFill>
              </a:defRPr>
            </a:lvl3pPr>
            <a:lvl4pPr marL="914400" indent="-228600">
              <a:lnSpc>
                <a:spcPct val="100000"/>
              </a:lnSpc>
              <a:spcAft>
                <a:spcPts val="600"/>
              </a:spcAft>
              <a:defRPr sz="2000">
                <a:solidFill>
                  <a:schemeClr val="bg2"/>
                </a:solidFill>
              </a:defRPr>
            </a:lvl4pPr>
            <a:lvl5pPr marL="1144588" indent="-228600">
              <a:lnSpc>
                <a:spcPct val="100000"/>
              </a:lnSpc>
              <a:spcAft>
                <a:spcPts val="600"/>
              </a:spcAft>
              <a:defRPr sz="20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E25EBCDC-6C07-4B35-82D5-0AC6628754E6}"/>
              </a:ext>
            </a:extLst>
          </p:cNvPr>
          <p:cNvSpPr>
            <a:spLocks noGrp="1"/>
          </p:cNvSpPr>
          <p:nvPr>
            <p:ph type="pic" sz="quarter" idx="21"/>
          </p:nvPr>
        </p:nvSpPr>
        <p:spPr>
          <a:xfrm>
            <a:off x="896802" y="2618443"/>
            <a:ext cx="2340864" cy="2340864"/>
          </a:xfrm>
        </p:spPr>
        <p:txBody>
          <a:bodyPr anchor="ctr"/>
          <a:lstStyle>
            <a:lvl1pPr marL="0" indent="0" algn="ctr">
              <a:buNone/>
              <a:defRPr/>
            </a:lvl1pPr>
          </a:lstStyle>
          <a:p>
            <a:r>
              <a:rPr lang="en-US"/>
              <a:t>Click icon to add picture</a:t>
            </a:r>
          </a:p>
        </p:txBody>
      </p:sp>
      <p:cxnSp>
        <p:nvCxnSpPr>
          <p:cNvPr id="10" name="Straight Connector 9">
            <a:extLst>
              <a:ext uri="{FF2B5EF4-FFF2-40B4-BE49-F238E27FC236}">
                <a16:creationId xmlns:a16="http://schemas.microsoft.com/office/drawing/2014/main" id="{32C43914-0D84-493F-9BEB-DF30C6FD4C97}"/>
              </a:ext>
            </a:extLst>
          </p:cNvPr>
          <p:cNvCxnSpPr/>
          <p:nvPr/>
        </p:nvCxnSpPr>
        <p:spPr>
          <a:xfrm>
            <a:off x="3732690" y="1239140"/>
            <a:ext cx="0" cy="5195610"/>
          </a:xfrm>
          <a:prstGeom prst="line">
            <a:avLst/>
          </a:prstGeom>
          <a:ln w="44450">
            <a:solidFill>
              <a:schemeClr val="hlink"/>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33835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2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content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4893446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2 Code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2 code columns</a:t>
            </a:r>
          </a:p>
        </p:txBody>
      </p:sp>
      <p:sp>
        <p:nvSpPr>
          <p:cNvPr id="7" name="Code Left">
            <a:extLst>
              <a:ext uri="{FF2B5EF4-FFF2-40B4-BE49-F238E27FC236}">
                <a16:creationId xmlns:a16="http://schemas.microsoft.com/office/drawing/2014/main" id="{D77EFECE-400E-4BAA-A766-7DD8A1117BBC}"/>
              </a:ext>
            </a:extLst>
          </p:cNvPr>
          <p:cNvSpPr>
            <a:spLocks noGrp="1"/>
          </p:cNvSpPr>
          <p:nvPr>
            <p:ph type="body" idx="1" hasCustomPrompt="1"/>
          </p:nvPr>
        </p:nvSpPr>
        <p:spPr>
          <a:xfrm>
            <a:off x="365760"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8" name="Code Right">
            <a:extLst>
              <a:ext uri="{FF2B5EF4-FFF2-40B4-BE49-F238E27FC236}">
                <a16:creationId xmlns:a16="http://schemas.microsoft.com/office/drawing/2014/main" id="{E8572E41-DF36-40C1-9453-10D94D9775B7}"/>
              </a:ext>
            </a:extLst>
          </p:cNvPr>
          <p:cNvSpPr>
            <a:spLocks noGrp="1"/>
          </p:cNvSpPr>
          <p:nvPr>
            <p:ph type="body" idx="2" hasCustomPrompt="1"/>
          </p:nvPr>
        </p:nvSpPr>
        <p:spPr>
          <a:xfrm>
            <a:off x="6265689" y="1143000"/>
            <a:ext cx="5669280" cy="5291750"/>
          </a:xfrm>
        </p:spPr>
        <p:txBody>
          <a:bodyPr>
            <a:noAutofit/>
          </a:bodyPr>
          <a:lstStyle>
            <a:lvl1pPr marL="0" indent="0">
              <a:spcBef>
                <a:spcPts val="0"/>
              </a:spcBef>
              <a:buNone/>
              <a:defRPr sz="1800">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9" name="Title Border">
            <a:extLst>
              <a:ext uri="{FF2B5EF4-FFF2-40B4-BE49-F238E27FC236}">
                <a16:creationId xmlns:a16="http://schemas.microsoft.com/office/drawing/2014/main" id="{839B152F-AE78-42AF-B8FB-09C753D41393}"/>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61138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1 Header,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1 header and 2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11569208"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7998780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2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7321"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7321"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871498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Header and Content Left, Full Height Pi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header, content, and full height picture</a:t>
            </a:r>
          </a:p>
        </p:txBody>
      </p:sp>
      <p:sp>
        <p:nvSpPr>
          <p:cNvPr id="3" name="Content Header">
            <a:extLst>
              <a:ext uri="{FF2B5EF4-FFF2-40B4-BE49-F238E27FC236}">
                <a16:creationId xmlns:a16="http://schemas.microsoft.com/office/drawing/2014/main" id="{CEBB69C5-28A4-4F99-A9FE-572F9D53CF4E}"/>
              </a:ext>
            </a:extLst>
          </p:cNvPr>
          <p:cNvSpPr>
            <a:spLocks noGrp="1"/>
          </p:cNvSpPr>
          <p:nvPr>
            <p:ph type="subTitle" idx="2" hasCustomPrompt="1"/>
          </p:nvPr>
        </p:nvSpPr>
        <p:spPr>
          <a:xfrm>
            <a:off x="365760" y="1051560"/>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a:extLst>
              <a:ext uri="{FF2B5EF4-FFF2-40B4-BE49-F238E27FC236}">
                <a16:creationId xmlns:a16="http://schemas.microsoft.com/office/drawing/2014/main" id="{EEA0232A-1E36-4B66-8855-7774205AD335}"/>
              </a:ext>
            </a:extLst>
          </p:cNvPr>
          <p:cNvSpPr>
            <a:spLocks noGrp="1"/>
          </p:cNvSpPr>
          <p:nvPr>
            <p:ph type="body" idx="1" hasCustomPrompt="1"/>
          </p:nvPr>
        </p:nvSpPr>
        <p:spPr>
          <a:xfrm>
            <a:off x="365760" y="1591056"/>
            <a:ext cx="566928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idx="9" hasCustomPrompt="1"/>
          </p:nvPr>
        </p:nvSpPr>
        <p:spPr>
          <a:xfrm>
            <a:off x="6199632" y="1046819"/>
            <a:ext cx="5669280" cy="5387913"/>
          </a:xfrm>
        </p:spPr>
        <p:txBody>
          <a:bodyPr anchor="ctr"/>
          <a:lstStyle>
            <a:lvl1pPr marL="0" indent="0" algn="ctr">
              <a:buNone/>
              <a:defRPr sz="3200">
                <a:solidFill>
                  <a:schemeClr val="bg2"/>
                </a:solidFill>
              </a:defRPr>
            </a:lvl1pPr>
          </a:lstStyle>
          <a:p>
            <a:r>
              <a:rPr lang="en-US"/>
              <a:t>Click icon to add image</a:t>
            </a:r>
          </a:p>
        </p:txBody>
      </p:sp>
    </p:spTree>
    <p:custDataLst>
      <p:tags r:id="rId1"/>
    </p:custDataLst>
    <p:extLst>
      <p:ext uri="{BB962C8B-B14F-4D97-AF65-F5344CB8AC3E}">
        <p14:creationId xmlns:p14="http://schemas.microsoft.com/office/powerpoint/2010/main" val="12280799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2 pictures, 2 headers, and 2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noChangeAspect="1"/>
          </p:cNvSpPr>
          <p:nvPr>
            <p:ph idx="8" hasCustomPrompt="1"/>
          </p:nvPr>
        </p:nvSpPr>
        <p:spPr>
          <a:xfrm>
            <a:off x="2057400"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3" hasCustomPrompt="1"/>
          </p:nvPr>
        </p:nvSpPr>
        <p:spPr>
          <a:xfrm>
            <a:off x="365760"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Righ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noChangeAspect="1"/>
          </p:cNvSpPr>
          <p:nvPr>
            <p:ph idx="9" hasCustomPrompt="1"/>
          </p:nvPr>
        </p:nvSpPr>
        <p:spPr>
          <a:xfrm>
            <a:off x="7891272" y="1049337"/>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Right">
            <a:extLst>
              <a:ext uri="{FF2B5EF4-FFF2-40B4-BE49-F238E27FC236}">
                <a16:creationId xmlns:a16="http://schemas.microsoft.com/office/drawing/2014/main" id="{04C41CFA-9BF9-474A-89A9-E22790A538E2}"/>
              </a:ext>
            </a:extLst>
          </p:cNvPr>
          <p:cNvSpPr>
            <a:spLocks noGrp="1"/>
          </p:cNvSpPr>
          <p:nvPr>
            <p:ph type="subTitle" idx="4" hasCustomPrompt="1"/>
          </p:nvPr>
        </p:nvSpPr>
        <p:spPr>
          <a:xfrm>
            <a:off x="6199632" y="3366099"/>
            <a:ext cx="566928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Righ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6199632" y="3895345"/>
            <a:ext cx="5669280" cy="2550376"/>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147938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3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3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Middle">
            <a:extLst>
              <a:ext uri="{FF2B5EF4-FFF2-40B4-BE49-F238E27FC236}">
                <a16:creationId xmlns:a16="http://schemas.microsoft.com/office/drawing/2014/main" id="{951E617C-D9F7-4098-883E-6A048DBCF862}"/>
              </a:ext>
            </a:extLst>
          </p:cNvPr>
          <p:cNvSpPr>
            <a:spLocks noGrp="1"/>
          </p:cNvSpPr>
          <p:nvPr>
            <p:ph type="body" idx="2" hasCustomPrompt="1"/>
          </p:nvPr>
        </p:nvSpPr>
        <p:spPr>
          <a:xfrm>
            <a:off x="42519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8138160" y="1143000"/>
            <a:ext cx="3749040" cy="5291750"/>
          </a:xfrm>
        </p:spPr>
        <p:txBody>
          <a:bodyPr>
            <a:noAutofit/>
          </a:bodyPr>
          <a:lstStyle>
            <a:lvl1pPr>
              <a:lnSpc>
                <a:spcPct val="100000"/>
              </a:lnSpc>
              <a:spcAft>
                <a:spcPts val="0"/>
              </a:spcAft>
              <a:defRPr sz="2800">
                <a:solidFill>
                  <a:schemeClr val="bg2"/>
                </a:solidFill>
              </a:defRPr>
            </a:lvl1pPr>
            <a:lvl2pPr marL="461963" indent="-228600">
              <a:lnSpc>
                <a:spcPct val="100000"/>
              </a:lnSpc>
              <a:spcAft>
                <a:spcPts val="0"/>
              </a:spcAft>
              <a:defRPr sz="2400">
                <a:solidFill>
                  <a:schemeClr val="bg2"/>
                </a:solidFill>
              </a:defRPr>
            </a:lvl2pPr>
            <a:lvl3pPr marL="684213" indent="-228600">
              <a:lnSpc>
                <a:spcPct val="100000"/>
              </a:lnSpc>
              <a:spcAft>
                <a:spcPts val="0"/>
              </a:spcAft>
              <a:defRPr sz="2000">
                <a:solidFill>
                  <a:schemeClr val="bg2"/>
                </a:solidFill>
              </a:defRPr>
            </a:lvl3pPr>
            <a:lvl4pPr marL="914400" indent="-228600">
              <a:lnSpc>
                <a:spcPct val="100000"/>
              </a:lnSpc>
              <a:spcAft>
                <a:spcPts val="0"/>
              </a:spcAft>
              <a:defRPr sz="1800">
                <a:solidFill>
                  <a:schemeClr val="bg2"/>
                </a:solidFill>
              </a:defRPr>
            </a:lvl4pPr>
            <a:lvl5pPr marL="1144588" indent="-228600">
              <a:lnSpc>
                <a:spcPct val="100000"/>
              </a:lnSpc>
              <a:spcAft>
                <a:spcPts val="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849E56B7-246D-4386-B8C5-E253AD940C1B}"/>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494709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headers, and 3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600"/>
              </a:spcAft>
              <a:defRPr sz="2800">
                <a:solidFill>
                  <a:schemeClr val="bg2"/>
                </a:solidFill>
              </a:defRPr>
            </a:lvl1pPr>
            <a:lvl2pPr marL="461963" indent="-228600">
              <a:lnSpc>
                <a:spcPct val="100000"/>
              </a:lnSpc>
              <a:spcAft>
                <a:spcPts val="600"/>
              </a:spcAft>
              <a:defRPr sz="2400">
                <a:solidFill>
                  <a:schemeClr val="bg2"/>
                </a:solidFill>
              </a:defRPr>
            </a:lvl2pPr>
            <a:lvl3pPr marL="684213" indent="-228600">
              <a:lnSpc>
                <a:spcPct val="100000"/>
              </a:lnSpc>
              <a:spcAft>
                <a:spcPts val="600"/>
              </a:spcAft>
              <a:defRPr sz="2000">
                <a:solidFill>
                  <a:schemeClr val="bg2"/>
                </a:solidFill>
              </a:defRPr>
            </a:lvl3pPr>
            <a:lvl4pPr marL="914400" indent="-228600">
              <a:lnSpc>
                <a:spcPct val="100000"/>
              </a:lnSpc>
              <a:spcAft>
                <a:spcPts val="600"/>
              </a:spcAft>
              <a:defRPr sz="1800">
                <a:solidFill>
                  <a:schemeClr val="bg2"/>
                </a:solidFill>
              </a:defRPr>
            </a:lvl4pPr>
            <a:lvl5pPr marL="1144588" indent="-228600">
              <a:lnSpc>
                <a:spcPct val="100000"/>
              </a:lnSpc>
              <a:spcAft>
                <a:spcPts val="600"/>
              </a:spcAft>
              <a:defRPr sz="18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062577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3 Pictures, 3 Headers, and 3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3 pictures, 3 headers, and 3 text columns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7" hasCustomPrompt="1"/>
          </p:nvPr>
        </p:nvSpPr>
        <p:spPr>
          <a:xfrm>
            <a:off x="10972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8" hasCustomPrompt="1"/>
          </p:nvPr>
        </p:nvSpPr>
        <p:spPr>
          <a:xfrm>
            <a:off x="49834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19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19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9" hasCustomPrompt="1"/>
          </p:nvPr>
        </p:nvSpPr>
        <p:spPr>
          <a:xfrm>
            <a:off x="8869680" y="1051560"/>
            <a:ext cx="2286000" cy="2286000"/>
          </a:xfrm>
        </p:spPr>
        <p:txBody>
          <a:bodyPr anchor="t"/>
          <a:lstStyle>
            <a:lvl1pPr marL="0" indent="0" algn="ctr">
              <a:buNone/>
              <a:defRPr sz="3200">
                <a:solidFill>
                  <a:schemeClr val="bg2"/>
                </a:solidFill>
              </a:defRPr>
            </a:lvl1pPr>
          </a:lstStyle>
          <a:p>
            <a:r>
              <a:rPr lang="en-US"/>
              <a:t>Click icon to add image</a:t>
            </a:r>
          </a:p>
        </p:txBody>
      </p:sp>
      <p:sp>
        <p:nvSpPr>
          <p:cNvPr id="5" name="Content Header Right">
            <a:extLst>
              <a:ext uri="{FF2B5EF4-FFF2-40B4-BE49-F238E27FC236}">
                <a16:creationId xmlns:a16="http://schemas.microsoft.com/office/drawing/2014/main" id="{CF01F87A-DBEF-4657-8500-6A751FF3BC24}"/>
              </a:ext>
            </a:extLst>
          </p:cNvPr>
          <p:cNvSpPr>
            <a:spLocks noGrp="1"/>
          </p:cNvSpPr>
          <p:nvPr>
            <p:ph type="subTitle" idx="6" hasCustomPrompt="1"/>
          </p:nvPr>
        </p:nvSpPr>
        <p:spPr>
          <a:xfrm>
            <a:off x="8138160" y="3364992"/>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8138160" y="3895344"/>
            <a:ext cx="3749040" cy="2539399"/>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08062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b Introduction">
    <p:bg>
      <p:bgPr>
        <a:solidFill>
          <a:schemeClr val="bg1"/>
        </a:solidFill>
        <a:effectLst/>
      </p:bgPr>
    </p:bg>
    <p:spTree>
      <p:nvGrpSpPr>
        <p:cNvPr id="1" name=""/>
        <p:cNvGrpSpPr/>
        <p:nvPr/>
      </p:nvGrpSpPr>
      <p:grpSpPr>
        <a:xfrm>
          <a:off x="0" y="0"/>
          <a:ext cx="0" cy="0"/>
          <a:chOff x="0" y="0"/>
          <a:chExt cx="0" cy="0"/>
        </a:xfrm>
      </p:grpSpPr>
      <p:grpSp>
        <p:nvGrpSpPr>
          <p:cNvPr id="9" name="Background Images">
            <a:extLst>
              <a:ext uri="{FF2B5EF4-FFF2-40B4-BE49-F238E27FC236}">
                <a16:creationId xmlns:a16="http://schemas.microsoft.com/office/drawing/2014/main" id="{EF85A022-A363-4CD9-B810-5976000CBBC0}"/>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0" name="BKG-LT">
              <a:extLst>
                <a:ext uri="{FF2B5EF4-FFF2-40B4-BE49-F238E27FC236}">
                  <a16:creationId xmlns:a16="http://schemas.microsoft.com/office/drawing/2014/main" id="{2D6722E9-1C81-4073-B0F0-1BD01679C8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WS Logo">
              <a:extLst>
                <a:ext uri="{FF2B5EF4-FFF2-40B4-BE49-F238E27FC236}">
                  <a16:creationId xmlns:a16="http://schemas.microsoft.com/office/drawing/2014/main" id="{E6ABDCA0-5043-47E4-83F1-F456F798534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3" name="Copyright">
              <a:extLst>
                <a:ext uri="{FF2B5EF4-FFF2-40B4-BE49-F238E27FC236}">
                  <a16:creationId xmlns:a16="http://schemas.microsoft.com/office/drawing/2014/main" id="{425BF081-3501-45D0-B151-25BF351B0599}"/>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6549345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4 Conten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F8A0ED5-8D88-437F-965F-590C0BD195F1}"/>
              </a:ext>
            </a:extLst>
          </p:cNvPr>
          <p:cNvSpPr>
            <a:spLocks noGrp="1"/>
          </p:cNvSpPr>
          <p:nvPr>
            <p:ph type="title" hasCustomPrompt="1"/>
          </p:nvPr>
        </p:nvSpPr>
        <p:spPr>
          <a:xfrm>
            <a:off x="365760" y="301752"/>
            <a:ext cx="11569209" cy="731318"/>
          </a:xfrm>
        </p:spPr>
        <p:txBody>
          <a:bodyPr/>
          <a:lstStyle>
            <a:lvl1pPr>
              <a:defRPr/>
            </a:lvl1pPr>
          </a:lstStyle>
          <a:p>
            <a:r>
              <a:rPr lang="en-US" dirty="0"/>
              <a:t>Title and 4 text columns</a:t>
            </a:r>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Center Lef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326567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9" name="Content Center Right">
            <a:extLst>
              <a:ext uri="{FF2B5EF4-FFF2-40B4-BE49-F238E27FC236}">
                <a16:creationId xmlns:a16="http://schemas.microsoft.com/office/drawing/2014/main" id="{A8A7CEA5-195D-4DB0-B5A3-06CEEA93C108}"/>
              </a:ext>
            </a:extLst>
          </p:cNvPr>
          <p:cNvSpPr>
            <a:spLocks noGrp="1"/>
          </p:cNvSpPr>
          <p:nvPr>
            <p:ph type="body" idx="3" hasCustomPrompt="1"/>
          </p:nvPr>
        </p:nvSpPr>
        <p:spPr>
          <a:xfrm>
            <a:off x="6165590"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0" name="Content Right">
            <a:extLst>
              <a:ext uri="{FF2B5EF4-FFF2-40B4-BE49-F238E27FC236}">
                <a16:creationId xmlns:a16="http://schemas.microsoft.com/office/drawing/2014/main" id="{BC11431A-8924-465C-98E0-6E4655C69AA7}"/>
              </a:ext>
            </a:extLst>
          </p:cNvPr>
          <p:cNvSpPr>
            <a:spLocks noGrp="1"/>
          </p:cNvSpPr>
          <p:nvPr>
            <p:ph type="body" idx="4" hasCustomPrompt="1"/>
          </p:nvPr>
        </p:nvSpPr>
        <p:spPr>
          <a:xfrm>
            <a:off x="9065505" y="1143000"/>
            <a:ext cx="2834640" cy="5291750"/>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1BFB2E0D-B82D-49CC-9802-AFB8BA6D0938}"/>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92856732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1"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headers, and 4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Center Right">
            <a:extLst>
              <a:ext uri="{FF2B5EF4-FFF2-40B4-BE49-F238E27FC236}">
                <a16:creationId xmlns:a16="http://schemas.microsoft.com/office/drawing/2014/main" id="{B3EBECE3-35F9-4AF4-A8A7-FD546C7C32D6}"/>
              </a:ext>
            </a:extLst>
          </p:cNvPr>
          <p:cNvSpPr>
            <a:spLocks noGrp="1"/>
          </p:cNvSpPr>
          <p:nvPr>
            <p:ph type="subTitle" idx="7" hasCustomPrompt="1"/>
          </p:nvPr>
        </p:nvSpPr>
        <p:spPr>
          <a:xfrm>
            <a:off x="6163056"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6163056"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2" name="Content Header Right">
            <a:extLst>
              <a:ext uri="{FF2B5EF4-FFF2-40B4-BE49-F238E27FC236}">
                <a16:creationId xmlns:a16="http://schemas.microsoft.com/office/drawing/2014/main" id="{ED932AC6-C3A8-487A-A17E-48D0C368204C}"/>
              </a:ext>
            </a:extLst>
          </p:cNvPr>
          <p:cNvSpPr>
            <a:spLocks noGrp="1"/>
          </p:cNvSpPr>
          <p:nvPr>
            <p:ph type="subTitle" idx="8" hasCustomPrompt="1"/>
          </p:nvPr>
        </p:nvSpPr>
        <p:spPr>
          <a:xfrm>
            <a:off x="9061704" y="1051560"/>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7CF59EA0-9039-4A19-8197-DA073A0DB52B}"/>
              </a:ext>
            </a:extLst>
          </p:cNvPr>
          <p:cNvSpPr>
            <a:spLocks noGrp="1"/>
          </p:cNvSpPr>
          <p:nvPr>
            <p:ph type="body" idx="4" hasCustomPrompt="1"/>
          </p:nvPr>
        </p:nvSpPr>
        <p:spPr>
          <a:xfrm>
            <a:off x="9061704" y="1591056"/>
            <a:ext cx="2834640" cy="4843688"/>
          </a:xfrm>
        </p:spPr>
        <p:txBody>
          <a:bodyPr>
            <a:noAutofit/>
          </a:bodyPr>
          <a:lstStyle>
            <a:lvl1pPr>
              <a:lnSpc>
                <a:spcPct val="100000"/>
              </a:lnSpc>
              <a:spcAft>
                <a:spcPts val="600"/>
              </a:spcAft>
              <a:defRPr sz="2400">
                <a:solidFill>
                  <a:schemeClr val="bg2"/>
                </a:solidFill>
              </a:defRPr>
            </a:lvl1pPr>
            <a:lvl2pPr marL="461963" indent="-228600">
              <a:lnSpc>
                <a:spcPct val="100000"/>
              </a:lnSpc>
              <a:spcAft>
                <a:spcPts val="600"/>
              </a:spcAft>
              <a:defRPr sz="2000">
                <a:solidFill>
                  <a:schemeClr val="bg2"/>
                </a:solidFill>
              </a:defRPr>
            </a:lvl2pPr>
            <a:lvl3pPr marL="684213" indent="-228600">
              <a:lnSpc>
                <a:spcPct val="100000"/>
              </a:lnSpc>
              <a:spcAft>
                <a:spcPts val="600"/>
              </a:spcAft>
              <a:defRPr sz="1800">
                <a:solidFill>
                  <a:schemeClr val="bg2"/>
                </a:solidFill>
              </a:defRPr>
            </a:lvl3pPr>
            <a:lvl4pPr marL="914400" indent="-228600">
              <a:lnSpc>
                <a:spcPct val="100000"/>
              </a:lnSpc>
              <a:spcAft>
                <a:spcPts val="600"/>
              </a:spcAft>
              <a:defRPr sz="1600">
                <a:solidFill>
                  <a:schemeClr val="bg2"/>
                </a:solidFill>
              </a:defRPr>
            </a:lvl4pPr>
            <a:lvl5pPr marL="1144588" indent="-228600">
              <a:lnSpc>
                <a:spcPct val="100000"/>
              </a:lnSpc>
              <a:spcAft>
                <a:spcPts val="60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3132743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4 Small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4 small pictures, 4 headers, and 4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9" hasCustomPrompt="1"/>
          </p:nvPr>
        </p:nvSpPr>
        <p:spPr>
          <a:xfrm>
            <a:off x="97790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5" hasCustomPrompt="1"/>
          </p:nvPr>
        </p:nvSpPr>
        <p:spPr>
          <a:xfrm>
            <a:off x="365760"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0" hasCustomPrompt="1"/>
          </p:nvPr>
        </p:nvSpPr>
        <p:spPr>
          <a:xfrm>
            <a:off x="381254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6" hasCustomPrompt="1"/>
          </p:nvPr>
        </p:nvSpPr>
        <p:spPr>
          <a:xfrm>
            <a:off x="3264408"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1" hasCustomPrompt="1"/>
          </p:nvPr>
        </p:nvSpPr>
        <p:spPr>
          <a:xfrm>
            <a:off x="664718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7" hasCustomPrompt="1"/>
          </p:nvPr>
        </p:nvSpPr>
        <p:spPr>
          <a:xfrm>
            <a:off x="6163056"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12" hasCustomPrompt="1"/>
          </p:nvPr>
        </p:nvSpPr>
        <p:spPr>
          <a:xfrm>
            <a:off x="9481820" y="1051560"/>
            <a:ext cx="1828800" cy="1828800"/>
          </a:xfrm>
        </p:spPr>
        <p:txBody>
          <a:bodyPr anchor="t"/>
          <a:lstStyle>
            <a:lvl1pPr marL="0" indent="0" algn="ctr">
              <a:buNone/>
              <a:defRPr sz="28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8" hasCustomPrompt="1"/>
          </p:nvPr>
        </p:nvSpPr>
        <p:spPr>
          <a:xfrm>
            <a:off x="9061704" y="2926080"/>
            <a:ext cx="2834640" cy="301752"/>
          </a:xfrm>
          <a:solidFill>
            <a:schemeClr val="accent1"/>
          </a:solidFill>
          <a:ln>
            <a:solidFill>
              <a:schemeClr val="accent1"/>
            </a:solidFill>
          </a:ln>
        </p:spPr>
        <p:txBody>
          <a:bodyPr vert="horz" lIns="91440" tIns="45720" rIns="91440" bIns="45720" rtlCol="0" anchor="ctr">
            <a:noAutofit/>
          </a:bodyPr>
          <a:lstStyle>
            <a:lvl1pPr marL="60325" indent="0">
              <a:buNone/>
              <a:defRPr lang="en-US" sz="20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291839"/>
            <a:ext cx="2834640" cy="3142903"/>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0140869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4 Large Pictures, 4 Headers, and 4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4 large pictures, 4 headers, and 4 text fields</a:t>
            </a:r>
          </a:p>
        </p:txBody>
      </p:sp>
      <p:sp>
        <p:nvSpPr>
          <p:cNvPr id="11"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9" hasCustomPrompt="1"/>
          </p:nvPr>
        </p:nvSpPr>
        <p:spPr>
          <a:xfrm>
            <a:off x="365760"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5" hasCustomPrompt="1"/>
          </p:nvPr>
        </p:nvSpPr>
        <p:spPr>
          <a:xfrm>
            <a:off x="365760"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2"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3264408"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4" name="Content Header Center Left">
            <a:extLst>
              <a:ext uri="{FF2B5EF4-FFF2-40B4-BE49-F238E27FC236}">
                <a16:creationId xmlns:a16="http://schemas.microsoft.com/office/drawing/2014/main" id="{04C41CFA-9BF9-474A-89A9-E22790A538E2}"/>
              </a:ext>
            </a:extLst>
          </p:cNvPr>
          <p:cNvSpPr>
            <a:spLocks noGrp="1"/>
          </p:cNvSpPr>
          <p:nvPr>
            <p:ph type="subTitle" idx="6" hasCustomPrompt="1"/>
          </p:nvPr>
        </p:nvSpPr>
        <p:spPr>
          <a:xfrm>
            <a:off x="3264408"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Center Left">
            <a:extLst>
              <a:ext uri="{FF2B5EF4-FFF2-40B4-BE49-F238E27FC236}">
                <a16:creationId xmlns:a16="http://schemas.microsoft.com/office/drawing/2014/main" id="{7F5B85B9-BABC-44F6-B2AE-99F02670D702}"/>
              </a:ext>
            </a:extLst>
          </p:cNvPr>
          <p:cNvSpPr>
            <a:spLocks noGrp="1"/>
          </p:cNvSpPr>
          <p:nvPr>
            <p:ph type="body" idx="2" hasCustomPrompt="1"/>
          </p:nvPr>
        </p:nvSpPr>
        <p:spPr>
          <a:xfrm>
            <a:off x="3264408"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3"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11" hasCustomPrompt="1"/>
          </p:nvPr>
        </p:nvSpPr>
        <p:spPr>
          <a:xfrm>
            <a:off x="6163056"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5" name="Content Header Center Right">
            <a:extLst>
              <a:ext uri="{FF2B5EF4-FFF2-40B4-BE49-F238E27FC236}">
                <a16:creationId xmlns:a16="http://schemas.microsoft.com/office/drawing/2014/main" id="{CF01F87A-DBEF-4657-8500-6A751FF3BC24}"/>
              </a:ext>
            </a:extLst>
          </p:cNvPr>
          <p:cNvSpPr>
            <a:spLocks noGrp="1"/>
          </p:cNvSpPr>
          <p:nvPr>
            <p:ph type="subTitle" idx="7" hasCustomPrompt="1"/>
          </p:nvPr>
        </p:nvSpPr>
        <p:spPr>
          <a:xfrm>
            <a:off x="6163056"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Center Right">
            <a:extLst>
              <a:ext uri="{FF2B5EF4-FFF2-40B4-BE49-F238E27FC236}">
                <a16:creationId xmlns:a16="http://schemas.microsoft.com/office/drawing/2014/main" id="{FD28CF85-103D-4AC7-BF7A-D32715F9433A}"/>
              </a:ext>
            </a:extLst>
          </p:cNvPr>
          <p:cNvSpPr>
            <a:spLocks noGrp="1"/>
          </p:cNvSpPr>
          <p:nvPr>
            <p:ph type="body" idx="3" hasCustomPrompt="1"/>
          </p:nvPr>
        </p:nvSpPr>
        <p:spPr>
          <a:xfrm>
            <a:off x="6163056"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4" name="Picture Right">
            <a:extLst>
              <a:ext uri="{FF2B5EF4-FFF2-40B4-BE49-F238E27FC236}">
                <a16:creationId xmlns:a16="http://schemas.microsoft.com/office/drawing/2014/main" id="{3225055C-7E4D-4C57-84DA-4F32CFEE666E}"/>
              </a:ext>
            </a:extLst>
          </p:cNvPr>
          <p:cNvSpPr>
            <a:spLocks noGrp="1"/>
          </p:cNvSpPr>
          <p:nvPr>
            <p:ph idx="12" hasCustomPrompt="1"/>
          </p:nvPr>
        </p:nvSpPr>
        <p:spPr>
          <a:xfrm>
            <a:off x="9061704" y="1051560"/>
            <a:ext cx="2834640" cy="2834640"/>
          </a:xfrm>
        </p:spPr>
        <p:txBody>
          <a:bodyPr anchor="t"/>
          <a:lstStyle>
            <a:lvl1pPr marL="0" indent="0" algn="ctr">
              <a:buNone/>
              <a:defRPr sz="3200">
                <a:solidFill>
                  <a:schemeClr val="bg2"/>
                </a:solidFill>
              </a:defRPr>
            </a:lvl1pPr>
          </a:lstStyle>
          <a:p>
            <a:r>
              <a:rPr lang="en-US"/>
              <a:t>Click icon to add image</a:t>
            </a:r>
          </a:p>
        </p:txBody>
      </p:sp>
      <p:sp>
        <p:nvSpPr>
          <p:cNvPr id="16" name="Content Header Right">
            <a:extLst>
              <a:ext uri="{FF2B5EF4-FFF2-40B4-BE49-F238E27FC236}">
                <a16:creationId xmlns:a16="http://schemas.microsoft.com/office/drawing/2014/main" id="{B17A76EF-1D7E-4BB9-BAFA-8EAA0807E356}"/>
              </a:ext>
            </a:extLst>
          </p:cNvPr>
          <p:cNvSpPr>
            <a:spLocks noGrp="1"/>
          </p:cNvSpPr>
          <p:nvPr>
            <p:ph type="subTitle" idx="8" hasCustomPrompt="1"/>
          </p:nvPr>
        </p:nvSpPr>
        <p:spPr>
          <a:xfrm>
            <a:off x="9061704" y="3904488"/>
            <a:ext cx="28346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000" b="0">
                <a:solidFill>
                  <a:schemeClr val="tx2"/>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10" name="Content Right">
            <a:extLst>
              <a:ext uri="{FF2B5EF4-FFF2-40B4-BE49-F238E27FC236}">
                <a16:creationId xmlns:a16="http://schemas.microsoft.com/office/drawing/2014/main" id="{528A167E-DBEB-4BD8-B32A-B1DBF78AA248}"/>
              </a:ext>
            </a:extLst>
          </p:cNvPr>
          <p:cNvSpPr>
            <a:spLocks noGrp="1"/>
          </p:cNvSpPr>
          <p:nvPr>
            <p:ph type="body" idx="4" hasCustomPrompt="1"/>
          </p:nvPr>
        </p:nvSpPr>
        <p:spPr>
          <a:xfrm>
            <a:off x="9061704" y="4363105"/>
            <a:ext cx="2834640" cy="2071637"/>
          </a:xfrm>
        </p:spPr>
        <p:txBody>
          <a:bodyPr lIns="91440">
            <a:normAutofit/>
          </a:bodyPr>
          <a:lstStyle>
            <a:lvl1pPr marL="0" indent="0">
              <a:spcAft>
                <a:spcPts val="1200"/>
              </a:spcAft>
              <a:buNone/>
              <a:defRPr sz="24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486744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text box, 6 Pictures, and 6 Text Boxe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1 text box, 6 Images, and 6 text boxes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1560576" y="1334737"/>
            <a:ext cx="1828800" cy="1828800"/>
          </a:xfrm>
        </p:spPr>
        <p:txBody>
          <a:bodyPr anchor="t">
            <a:normAutofit/>
          </a:bodyPr>
          <a:lstStyle>
            <a:lvl1pPr marL="0" indent="0" algn="ctr">
              <a:buNone/>
              <a:defRPr sz="2400">
                <a:solidFill>
                  <a:schemeClr val="bg2"/>
                </a:solidFill>
              </a:defRPr>
            </a:lvl1pPr>
          </a:lstStyle>
          <a:p>
            <a:r>
              <a:rPr lang="en-US" dirty="0"/>
              <a:t>Click icon to add image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783336"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5306568"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4529328"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9064752" y="1334737"/>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8287512" y="3180210"/>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1560576"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783336"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5306568"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4529328"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9064752" y="3989693"/>
            <a:ext cx="1828800" cy="1828800"/>
          </a:xfrm>
        </p:spPr>
        <p:txBody>
          <a:bodyPr anchor="t">
            <a:normAutofit/>
          </a:bodyPr>
          <a:lstStyle>
            <a:lvl1pPr marL="0" indent="0" algn="ctr">
              <a:buNone/>
              <a:defRPr sz="2400">
                <a:solidFill>
                  <a:schemeClr val="bg2"/>
                </a:solidFill>
              </a:defRPr>
            </a:lvl1pPr>
          </a:lstStyle>
          <a:p>
            <a:r>
              <a:rPr lang="en-US"/>
              <a:t>Click icon to add image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8287512" y="5828332"/>
            <a:ext cx="3200400" cy="570859"/>
          </a:xfrm>
        </p:spPr>
        <p:txBody>
          <a:bodyPr lIns="45720" anchor="ctr">
            <a:normAutofit/>
          </a:bodyPr>
          <a:lstStyle>
            <a:lvl1pPr marL="0" indent="0" algn="ctr">
              <a:spcAft>
                <a:spcPts val="1200"/>
              </a:spcAft>
              <a:buNone/>
              <a:defRPr sz="20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Tree>
    <p:custDataLst>
      <p:tags r:id="rId1"/>
    </p:custDataLst>
    <p:extLst>
      <p:ext uri="{BB962C8B-B14F-4D97-AF65-F5344CB8AC3E}">
        <p14:creationId xmlns:p14="http://schemas.microsoft.com/office/powerpoint/2010/main" val="2254854732"/>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8 Small Pictures, 8 Headers, and 8 Text Columns">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1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hasCustomPrompt="1"/>
          </p:nvPr>
        </p:nvSpPr>
        <p:spPr/>
        <p:txBody>
          <a:bodyPr/>
          <a:lstStyle>
            <a:lvl1pPr>
              <a:defRPr/>
            </a:lvl1pPr>
          </a:lstStyle>
          <a:p>
            <a:r>
              <a:rPr lang="en-US" dirty="0"/>
              <a:t>Title, 8 pictures, 8 headers, and 8 text fields</a:t>
            </a:r>
          </a:p>
        </p:txBody>
      </p:sp>
      <p:sp>
        <p:nvSpPr>
          <p:cNvPr id="11" name="Picture 1">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idx="17" hasCustomPrompt="1"/>
          </p:nvPr>
        </p:nvSpPr>
        <p:spPr>
          <a:xfrm>
            <a:off x="365760"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 name="Content Header 1">
            <a:extLst>
              <a:ext uri="{FF2B5EF4-FFF2-40B4-BE49-F238E27FC236}">
                <a16:creationId xmlns:a16="http://schemas.microsoft.com/office/drawing/2014/main" id="{573CFC72-9096-4F5D-9BDB-96DE57732BB8}"/>
              </a:ext>
            </a:extLst>
          </p:cNvPr>
          <p:cNvSpPr>
            <a:spLocks noGrp="1"/>
          </p:cNvSpPr>
          <p:nvPr>
            <p:ph type="subTitle" idx="9" hasCustomPrompt="1"/>
          </p:nvPr>
        </p:nvSpPr>
        <p:spPr>
          <a:xfrm>
            <a:off x="365760"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1">
            <a:extLst>
              <a:ext uri="{FF2B5EF4-FFF2-40B4-BE49-F238E27FC236}">
                <a16:creationId xmlns:a16="http://schemas.microsoft.com/office/drawing/2014/main" id="{1EE45CD9-67F8-4A52-86F7-18140657CB4D}"/>
              </a:ext>
            </a:extLst>
          </p:cNvPr>
          <p:cNvSpPr>
            <a:spLocks noGrp="1"/>
          </p:cNvSpPr>
          <p:nvPr>
            <p:ph type="body" idx="1" hasCustomPrompt="1"/>
          </p:nvPr>
        </p:nvSpPr>
        <p:spPr>
          <a:xfrm>
            <a:off x="365760"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2" name="Picture 2">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idx="18" hasCustomPrompt="1"/>
          </p:nvPr>
        </p:nvSpPr>
        <p:spPr>
          <a:xfrm>
            <a:off x="3264408"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 name="Content Header 2">
            <a:extLst>
              <a:ext uri="{FF2B5EF4-FFF2-40B4-BE49-F238E27FC236}">
                <a16:creationId xmlns:a16="http://schemas.microsoft.com/office/drawing/2014/main" id="{3777F387-CD61-4FDE-AE0D-E17DE70D3B19}"/>
              </a:ext>
            </a:extLst>
          </p:cNvPr>
          <p:cNvSpPr>
            <a:spLocks noGrp="1"/>
          </p:cNvSpPr>
          <p:nvPr>
            <p:ph type="subTitle" idx="10" hasCustomPrompt="1"/>
          </p:nvPr>
        </p:nvSpPr>
        <p:spPr>
          <a:xfrm>
            <a:off x="3264408"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2">
            <a:extLst>
              <a:ext uri="{FF2B5EF4-FFF2-40B4-BE49-F238E27FC236}">
                <a16:creationId xmlns:a16="http://schemas.microsoft.com/office/drawing/2014/main" id="{CD517463-352F-4D83-A9E1-0F789F96266D}"/>
              </a:ext>
            </a:extLst>
          </p:cNvPr>
          <p:cNvSpPr>
            <a:spLocks noGrp="1"/>
          </p:cNvSpPr>
          <p:nvPr>
            <p:ph type="body" idx="2" hasCustomPrompt="1"/>
          </p:nvPr>
        </p:nvSpPr>
        <p:spPr>
          <a:xfrm>
            <a:off x="3264408"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3" name="Picture 3">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idx="19" hasCustomPrompt="1"/>
          </p:nvPr>
        </p:nvSpPr>
        <p:spPr>
          <a:xfrm>
            <a:off x="6163056"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5" name="Content Header 3">
            <a:extLst>
              <a:ext uri="{FF2B5EF4-FFF2-40B4-BE49-F238E27FC236}">
                <a16:creationId xmlns:a16="http://schemas.microsoft.com/office/drawing/2014/main" id="{CF3CD244-8B44-44A6-A623-84365E91EAE7}"/>
              </a:ext>
            </a:extLst>
          </p:cNvPr>
          <p:cNvSpPr>
            <a:spLocks noGrp="1"/>
          </p:cNvSpPr>
          <p:nvPr>
            <p:ph type="subTitle" idx="11" hasCustomPrompt="1"/>
          </p:nvPr>
        </p:nvSpPr>
        <p:spPr>
          <a:xfrm>
            <a:off x="6163056"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9" name="Content 3">
            <a:extLst>
              <a:ext uri="{FF2B5EF4-FFF2-40B4-BE49-F238E27FC236}">
                <a16:creationId xmlns:a16="http://schemas.microsoft.com/office/drawing/2014/main" id="{CB7E0003-F180-4528-9992-B9342F92AF42}"/>
              </a:ext>
            </a:extLst>
          </p:cNvPr>
          <p:cNvSpPr>
            <a:spLocks noGrp="1"/>
          </p:cNvSpPr>
          <p:nvPr>
            <p:ph type="body" idx="3" hasCustomPrompt="1"/>
          </p:nvPr>
        </p:nvSpPr>
        <p:spPr>
          <a:xfrm>
            <a:off x="6163056"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4" name="Picture 4">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idx="20" hasCustomPrompt="1"/>
          </p:nvPr>
        </p:nvSpPr>
        <p:spPr>
          <a:xfrm>
            <a:off x="9061704" y="1051560"/>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16" name="Content Header 4">
            <a:extLst>
              <a:ext uri="{FF2B5EF4-FFF2-40B4-BE49-F238E27FC236}">
                <a16:creationId xmlns:a16="http://schemas.microsoft.com/office/drawing/2014/main" id="{08FBD2BF-3C8E-4153-80EE-99905AF06DB0}"/>
              </a:ext>
            </a:extLst>
          </p:cNvPr>
          <p:cNvSpPr>
            <a:spLocks noGrp="1"/>
          </p:cNvSpPr>
          <p:nvPr>
            <p:ph type="subTitle" idx="12" hasCustomPrompt="1"/>
          </p:nvPr>
        </p:nvSpPr>
        <p:spPr>
          <a:xfrm>
            <a:off x="9061704" y="2755160"/>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0" name="Content 4">
            <a:extLst>
              <a:ext uri="{FF2B5EF4-FFF2-40B4-BE49-F238E27FC236}">
                <a16:creationId xmlns:a16="http://schemas.microsoft.com/office/drawing/2014/main" id="{9F6FFAA7-B9C7-461E-8BB9-81670232C41F}"/>
              </a:ext>
            </a:extLst>
          </p:cNvPr>
          <p:cNvSpPr>
            <a:spLocks noGrp="1"/>
          </p:cNvSpPr>
          <p:nvPr>
            <p:ph type="body" idx="4" hasCustomPrompt="1"/>
          </p:nvPr>
        </p:nvSpPr>
        <p:spPr>
          <a:xfrm>
            <a:off x="9061704" y="3120920"/>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0" name="Picture 5">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idx="21" hasCustomPrompt="1"/>
          </p:nvPr>
        </p:nvSpPr>
        <p:spPr>
          <a:xfrm>
            <a:off x="365760"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1" name="Content Header 5">
            <a:extLst>
              <a:ext uri="{FF2B5EF4-FFF2-40B4-BE49-F238E27FC236}">
                <a16:creationId xmlns:a16="http://schemas.microsoft.com/office/drawing/2014/main" id="{E8024806-5459-4580-AA84-DFE98F18A5A3}"/>
              </a:ext>
            </a:extLst>
          </p:cNvPr>
          <p:cNvSpPr>
            <a:spLocks noGrp="1"/>
          </p:cNvSpPr>
          <p:nvPr>
            <p:ph type="subTitle" idx="13" hasCustomPrompt="1"/>
          </p:nvPr>
        </p:nvSpPr>
        <p:spPr>
          <a:xfrm>
            <a:off x="365760"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2" name="Content 5">
            <a:extLst>
              <a:ext uri="{FF2B5EF4-FFF2-40B4-BE49-F238E27FC236}">
                <a16:creationId xmlns:a16="http://schemas.microsoft.com/office/drawing/2014/main" id="{4D93D3AB-1EE8-404D-9F8C-ED6967836914}"/>
              </a:ext>
            </a:extLst>
          </p:cNvPr>
          <p:cNvSpPr>
            <a:spLocks noGrp="1"/>
          </p:cNvSpPr>
          <p:nvPr>
            <p:ph type="body" idx="5" hasCustomPrompt="1"/>
          </p:nvPr>
        </p:nvSpPr>
        <p:spPr>
          <a:xfrm>
            <a:off x="365760"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3" name="Picture 6">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idx="22" hasCustomPrompt="1"/>
          </p:nvPr>
        </p:nvSpPr>
        <p:spPr>
          <a:xfrm>
            <a:off x="3264408"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4" name="Content Header 6">
            <a:extLst>
              <a:ext uri="{FF2B5EF4-FFF2-40B4-BE49-F238E27FC236}">
                <a16:creationId xmlns:a16="http://schemas.microsoft.com/office/drawing/2014/main" id="{484800A7-DA7A-48C2-BD82-C01F6FD9DB3E}"/>
              </a:ext>
            </a:extLst>
          </p:cNvPr>
          <p:cNvSpPr>
            <a:spLocks noGrp="1"/>
          </p:cNvSpPr>
          <p:nvPr>
            <p:ph type="subTitle" idx="14" hasCustomPrompt="1"/>
          </p:nvPr>
        </p:nvSpPr>
        <p:spPr>
          <a:xfrm>
            <a:off x="3264408"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5" name="Content 6">
            <a:extLst>
              <a:ext uri="{FF2B5EF4-FFF2-40B4-BE49-F238E27FC236}">
                <a16:creationId xmlns:a16="http://schemas.microsoft.com/office/drawing/2014/main" id="{E00DC7A1-D213-4110-B8F7-671693ED3BA2}"/>
              </a:ext>
            </a:extLst>
          </p:cNvPr>
          <p:cNvSpPr>
            <a:spLocks noGrp="1"/>
          </p:cNvSpPr>
          <p:nvPr>
            <p:ph type="body" idx="6" hasCustomPrompt="1"/>
          </p:nvPr>
        </p:nvSpPr>
        <p:spPr>
          <a:xfrm>
            <a:off x="3264408"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6" name="Picture 7">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idx="23" hasCustomPrompt="1"/>
          </p:nvPr>
        </p:nvSpPr>
        <p:spPr>
          <a:xfrm>
            <a:off x="6163056"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37" name="Content Header 7">
            <a:extLst>
              <a:ext uri="{FF2B5EF4-FFF2-40B4-BE49-F238E27FC236}">
                <a16:creationId xmlns:a16="http://schemas.microsoft.com/office/drawing/2014/main" id="{706046A5-A656-4648-BD39-64FA5E94B613}"/>
              </a:ext>
            </a:extLst>
          </p:cNvPr>
          <p:cNvSpPr>
            <a:spLocks noGrp="1"/>
          </p:cNvSpPr>
          <p:nvPr>
            <p:ph type="subTitle" idx="15" hasCustomPrompt="1"/>
          </p:nvPr>
        </p:nvSpPr>
        <p:spPr>
          <a:xfrm>
            <a:off x="6163056"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8" name="Content 7">
            <a:extLst>
              <a:ext uri="{FF2B5EF4-FFF2-40B4-BE49-F238E27FC236}">
                <a16:creationId xmlns:a16="http://schemas.microsoft.com/office/drawing/2014/main" id="{9B368858-C97D-421E-8EFA-7300741447EE}"/>
              </a:ext>
            </a:extLst>
          </p:cNvPr>
          <p:cNvSpPr>
            <a:spLocks noGrp="1"/>
          </p:cNvSpPr>
          <p:nvPr>
            <p:ph type="body" idx="7" hasCustomPrompt="1"/>
          </p:nvPr>
        </p:nvSpPr>
        <p:spPr>
          <a:xfrm>
            <a:off x="6163056"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39" name="Picture 8">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idx="24" hasCustomPrompt="1"/>
          </p:nvPr>
        </p:nvSpPr>
        <p:spPr>
          <a:xfrm>
            <a:off x="9061704" y="3814574"/>
            <a:ext cx="2834640" cy="1648911"/>
          </a:xfrm>
        </p:spPr>
        <p:txBody>
          <a:bodyPr anchor="t"/>
          <a:lstStyle>
            <a:lvl1pPr marL="0" indent="0" algn="ctr">
              <a:buNone/>
              <a:defRPr sz="3200">
                <a:solidFill>
                  <a:schemeClr val="bg2"/>
                </a:solidFill>
              </a:defRPr>
            </a:lvl1pPr>
          </a:lstStyle>
          <a:p>
            <a:r>
              <a:rPr lang="en-US"/>
              <a:t>Click icon to add image</a:t>
            </a:r>
          </a:p>
        </p:txBody>
      </p:sp>
      <p:sp>
        <p:nvSpPr>
          <p:cNvPr id="40" name="Content Header 8">
            <a:extLst>
              <a:ext uri="{FF2B5EF4-FFF2-40B4-BE49-F238E27FC236}">
                <a16:creationId xmlns:a16="http://schemas.microsoft.com/office/drawing/2014/main" id="{DE6244C7-6311-4CE0-AB72-2F6B429380EE}"/>
              </a:ext>
            </a:extLst>
          </p:cNvPr>
          <p:cNvSpPr>
            <a:spLocks noGrp="1"/>
          </p:cNvSpPr>
          <p:nvPr>
            <p:ph type="subTitle" idx="16" hasCustomPrompt="1"/>
          </p:nvPr>
        </p:nvSpPr>
        <p:spPr>
          <a:xfrm>
            <a:off x="9061704" y="5518174"/>
            <a:ext cx="2834640" cy="301752"/>
          </a:xfrm>
          <a:solidFill>
            <a:schemeClr val="accent1"/>
          </a:solidFill>
          <a:ln>
            <a:solidFill>
              <a:schemeClr val="accent1"/>
            </a:solidFill>
          </a:ln>
        </p:spPr>
        <p:txBody>
          <a:bodyPr vert="horz" lIns="91440" tIns="45720" rIns="91440" bIns="45720" rtlCol="0" anchor="ctr">
            <a:noAutofit/>
          </a:bodyPr>
          <a:lstStyle>
            <a:lvl1pPr marL="60325" indent="0" algn="ctr">
              <a:buNone/>
              <a:defRPr lang="en-US" sz="1600" b="0" dirty="0">
                <a:solidFill>
                  <a:schemeClr val="tx2"/>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1" name="Content 8">
            <a:extLst>
              <a:ext uri="{FF2B5EF4-FFF2-40B4-BE49-F238E27FC236}">
                <a16:creationId xmlns:a16="http://schemas.microsoft.com/office/drawing/2014/main" id="{FD06B556-F6DC-4CCE-8B02-F0089954096F}"/>
              </a:ext>
            </a:extLst>
          </p:cNvPr>
          <p:cNvSpPr>
            <a:spLocks noGrp="1"/>
          </p:cNvSpPr>
          <p:nvPr>
            <p:ph type="body" idx="8" hasCustomPrompt="1"/>
          </p:nvPr>
        </p:nvSpPr>
        <p:spPr>
          <a:xfrm>
            <a:off x="9061704" y="5864908"/>
            <a:ext cx="2834640" cy="570859"/>
          </a:xfrm>
        </p:spPr>
        <p:txBody>
          <a:bodyPr lIns="45720">
            <a:normAutofit/>
          </a:bodyPr>
          <a:lstStyle>
            <a:lvl1pPr marL="0" indent="0" algn="ctr">
              <a:spcAft>
                <a:spcPts val="1200"/>
              </a:spcAft>
              <a:buNone/>
              <a:defRPr sz="1600">
                <a:solidFill>
                  <a:schemeClr val="bg2"/>
                </a:solidFill>
              </a:defRPr>
            </a:lvl1pPr>
          </a:lstStyle>
          <a:p>
            <a:pPr lvl="0"/>
            <a:r>
              <a:rPr lang="en-US" dirty="0"/>
              <a:t>Enter text</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723462414"/>
      </p:ext>
    </p:extLst>
  </p:cSld>
  <p:clrMapOvr>
    <a:masterClrMapping/>
  </p:clrMapOvr>
  <p:extLst mod="1">
    <p:ext uri="{DCECCB84-F9BA-43D5-87BE-67443E8EF086}">
      <p15:sldGuideLst xmlns:p15="http://schemas.microsoft.com/office/powerpoint/2012/main">
        <p15:guide id="2" orient="horz" pos="108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Galler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lvl1pPr>
          </a:lstStyle>
          <a:p>
            <a:r>
              <a:rPr lang="en-US" dirty="0"/>
              <a:t>Title and 8 pictures</a:t>
            </a:r>
          </a:p>
        </p:txBody>
      </p:sp>
      <p:sp>
        <p:nvSpPr>
          <p:cNvPr id="11" name="Picture 1">
            <a:extLst>
              <a:ext uri="{FF2B5EF4-FFF2-40B4-BE49-F238E27FC236}">
                <a16:creationId xmlns:a16="http://schemas.microsoft.com/office/drawing/2014/main" id="{01E0569B-0304-4CF2-95FE-74EEAC9AEC38}"/>
              </a:ext>
            </a:extLst>
          </p:cNvPr>
          <p:cNvSpPr>
            <a:spLocks noGrp="1"/>
          </p:cNvSpPr>
          <p:nvPr>
            <p:ph idx="1" hasCustomPrompt="1"/>
          </p:nvPr>
        </p:nvSpPr>
        <p:spPr>
          <a:xfrm>
            <a:off x="45122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2" name="Picture 2">
            <a:extLst>
              <a:ext uri="{FF2B5EF4-FFF2-40B4-BE49-F238E27FC236}">
                <a16:creationId xmlns:a16="http://schemas.microsoft.com/office/drawing/2014/main" id="{4E39BCC2-7E6B-49A6-88A7-4389D0876599}"/>
              </a:ext>
            </a:extLst>
          </p:cNvPr>
          <p:cNvSpPr>
            <a:spLocks noGrp="1"/>
          </p:cNvSpPr>
          <p:nvPr>
            <p:ph idx="2" hasCustomPrompt="1"/>
          </p:nvPr>
        </p:nvSpPr>
        <p:spPr>
          <a:xfrm>
            <a:off x="3348813"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3" name="Picture 3">
            <a:extLst>
              <a:ext uri="{FF2B5EF4-FFF2-40B4-BE49-F238E27FC236}">
                <a16:creationId xmlns:a16="http://schemas.microsoft.com/office/drawing/2014/main" id="{292A7B23-5883-4A03-AA9E-D7887267A0B5}"/>
              </a:ext>
            </a:extLst>
          </p:cNvPr>
          <p:cNvSpPr>
            <a:spLocks noGrp="1"/>
          </p:cNvSpPr>
          <p:nvPr>
            <p:ph idx="3" hasCustomPrompt="1"/>
          </p:nvPr>
        </p:nvSpPr>
        <p:spPr>
          <a:xfrm>
            <a:off x="6246406"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4" name="Picture 4">
            <a:extLst>
              <a:ext uri="{FF2B5EF4-FFF2-40B4-BE49-F238E27FC236}">
                <a16:creationId xmlns:a16="http://schemas.microsoft.com/office/drawing/2014/main" id="{871FBC72-3D16-49CE-BD02-AD416196D37A}"/>
              </a:ext>
            </a:extLst>
          </p:cNvPr>
          <p:cNvSpPr>
            <a:spLocks noGrp="1"/>
          </p:cNvSpPr>
          <p:nvPr>
            <p:ph idx="4" hasCustomPrompt="1"/>
          </p:nvPr>
        </p:nvSpPr>
        <p:spPr>
          <a:xfrm>
            <a:off x="9144000" y="1042996"/>
            <a:ext cx="2651760" cy="2651760"/>
          </a:xfrm>
        </p:spPr>
        <p:txBody>
          <a:bodyPr anchor="t"/>
          <a:lstStyle>
            <a:lvl1pPr marL="0" indent="0" algn="ctr">
              <a:buNone/>
              <a:defRPr sz="3200">
                <a:solidFill>
                  <a:schemeClr val="bg2"/>
                </a:solidFill>
              </a:defRPr>
            </a:lvl1pPr>
          </a:lstStyle>
          <a:p>
            <a:r>
              <a:rPr lang="en-US"/>
              <a:t>Click icon to add image</a:t>
            </a:r>
          </a:p>
        </p:txBody>
      </p:sp>
      <p:sp>
        <p:nvSpPr>
          <p:cNvPr id="15" name="Picture 5">
            <a:extLst>
              <a:ext uri="{FF2B5EF4-FFF2-40B4-BE49-F238E27FC236}">
                <a16:creationId xmlns:a16="http://schemas.microsoft.com/office/drawing/2014/main" id="{CCC335E7-FA18-44DB-ACBC-F2DABE9FB384}"/>
              </a:ext>
            </a:extLst>
          </p:cNvPr>
          <p:cNvSpPr>
            <a:spLocks noGrp="1"/>
          </p:cNvSpPr>
          <p:nvPr>
            <p:ph idx="5" hasCustomPrompt="1"/>
          </p:nvPr>
        </p:nvSpPr>
        <p:spPr>
          <a:xfrm>
            <a:off x="45122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6" name="Picture 6">
            <a:extLst>
              <a:ext uri="{FF2B5EF4-FFF2-40B4-BE49-F238E27FC236}">
                <a16:creationId xmlns:a16="http://schemas.microsoft.com/office/drawing/2014/main" id="{BB740650-61A2-4FDC-8700-54D96F01FF5A}"/>
              </a:ext>
            </a:extLst>
          </p:cNvPr>
          <p:cNvSpPr>
            <a:spLocks noGrp="1"/>
          </p:cNvSpPr>
          <p:nvPr>
            <p:ph idx="6" hasCustomPrompt="1"/>
          </p:nvPr>
        </p:nvSpPr>
        <p:spPr>
          <a:xfrm>
            <a:off x="3348813"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7" name="Picture 7">
            <a:extLst>
              <a:ext uri="{FF2B5EF4-FFF2-40B4-BE49-F238E27FC236}">
                <a16:creationId xmlns:a16="http://schemas.microsoft.com/office/drawing/2014/main" id="{CA951A10-B648-4F4E-87FD-97FD8FEB4106}"/>
              </a:ext>
            </a:extLst>
          </p:cNvPr>
          <p:cNvSpPr>
            <a:spLocks noGrp="1"/>
          </p:cNvSpPr>
          <p:nvPr>
            <p:ph idx="7" hasCustomPrompt="1"/>
          </p:nvPr>
        </p:nvSpPr>
        <p:spPr>
          <a:xfrm>
            <a:off x="6246406"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8" name="Picture 8">
            <a:extLst>
              <a:ext uri="{FF2B5EF4-FFF2-40B4-BE49-F238E27FC236}">
                <a16:creationId xmlns:a16="http://schemas.microsoft.com/office/drawing/2014/main" id="{1F4C4007-9EA0-4D1F-938D-A38B105119E9}"/>
              </a:ext>
            </a:extLst>
          </p:cNvPr>
          <p:cNvSpPr>
            <a:spLocks noGrp="1"/>
          </p:cNvSpPr>
          <p:nvPr>
            <p:ph idx="8" hasCustomPrompt="1"/>
          </p:nvPr>
        </p:nvSpPr>
        <p:spPr>
          <a:xfrm>
            <a:off x="9144000" y="3754005"/>
            <a:ext cx="2651760" cy="2680735"/>
          </a:xfrm>
        </p:spPr>
        <p:txBody>
          <a:bodyPr anchor="t"/>
          <a:lstStyle>
            <a:lvl1pPr marL="0" indent="0" algn="ctr">
              <a:buNone/>
              <a:defRPr sz="3200">
                <a:solidFill>
                  <a:schemeClr val="bg2"/>
                </a:solidFill>
              </a:defRPr>
            </a:lvl1pPr>
          </a:lstStyle>
          <a:p>
            <a:r>
              <a:rPr lang="en-US"/>
              <a:t>Click icon to add image</a:t>
            </a:r>
          </a:p>
        </p:txBody>
      </p:sp>
      <p:sp>
        <p:nvSpPr>
          <p:cNvPr id="19" name="Title Border">
            <a:extLst>
              <a:ext uri="{FF2B5EF4-FFF2-40B4-BE49-F238E27FC236}">
                <a16:creationId xmlns:a16="http://schemas.microsoft.com/office/drawing/2014/main" id="{5E3E830F-DE1F-4A8F-992F-1D4BF5866636}"/>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98743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layout</a:t>
            </a:r>
          </a:p>
        </p:txBody>
      </p:sp>
      <p:sp>
        <p:nvSpPr>
          <p:cNvPr id="19" name="Title Border">
            <a:extLst>
              <a:ext uri="{FF2B5EF4-FFF2-40B4-BE49-F238E27FC236}">
                <a16:creationId xmlns:a16="http://schemas.microsoft.com/office/drawing/2014/main" id="{5C923B7C-0930-466B-9A4C-4F269F22E021}"/>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604788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Only Blank">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p:txBody>
          <a:bodyPr/>
          <a:lstStyle>
            <a:lvl1pPr>
              <a:defRPr/>
            </a:lvl1pPr>
          </a:lstStyle>
          <a:p>
            <a:r>
              <a:rPr lang="en-US" dirty="0"/>
              <a:t>Title only blank layout</a:t>
            </a:r>
          </a:p>
        </p:txBody>
      </p:sp>
    </p:spTree>
    <p:custDataLst>
      <p:tags r:id="rId1"/>
    </p:custDataLst>
    <p:extLst>
      <p:ext uri="{BB962C8B-B14F-4D97-AF65-F5344CB8AC3E}">
        <p14:creationId xmlns:p14="http://schemas.microsoft.com/office/powerpoint/2010/main" val="1068498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mall Title and Architectur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299526"/>
            <a:ext cx="11569209" cy="289591"/>
          </a:xfrm>
        </p:spPr>
        <p:txBody>
          <a:bodyPr>
            <a:normAutofit/>
          </a:bodyPr>
          <a:lstStyle>
            <a:lvl1pPr>
              <a:defRPr sz="1600"/>
            </a:lvl1pPr>
          </a:lstStyle>
          <a:p>
            <a:r>
              <a:rPr lang="en-US" dirty="0"/>
              <a:t>Architecture layout</a:t>
            </a:r>
          </a:p>
        </p:txBody>
      </p:sp>
    </p:spTree>
    <p:custDataLst>
      <p:tags r:id="rId1"/>
    </p:custDataLst>
    <p:extLst>
      <p:ext uri="{BB962C8B-B14F-4D97-AF65-F5344CB8AC3E}">
        <p14:creationId xmlns:p14="http://schemas.microsoft.com/office/powerpoint/2010/main" val="348867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Introduction">
    <p:bg>
      <p:bgPr>
        <a:solidFill>
          <a:schemeClr val="bg1"/>
        </a:solidFill>
        <a:effectLst/>
      </p:bgPr>
    </p:bg>
    <p:spTree>
      <p:nvGrpSpPr>
        <p:cNvPr id="1" name=""/>
        <p:cNvGrpSpPr/>
        <p:nvPr/>
      </p:nvGrpSpPr>
      <p:grpSpPr>
        <a:xfrm>
          <a:off x="0" y="0"/>
          <a:ext cx="0" cy="0"/>
          <a:chOff x="0" y="0"/>
          <a:chExt cx="0" cy="0"/>
        </a:xfrm>
      </p:grpSpPr>
      <p:grpSp>
        <p:nvGrpSpPr>
          <p:cNvPr id="10" name="Background Images">
            <a:extLst>
              <a:ext uri="{FF2B5EF4-FFF2-40B4-BE49-F238E27FC236}">
                <a16:creationId xmlns:a16="http://schemas.microsoft.com/office/drawing/2014/main" id="{F30563F4-C022-4AE5-AB0E-380E2398A619}"/>
              </a:ext>
              <a:ext uri="{C183D7F6-B498-43B3-948B-1728B52AA6E4}">
                <adec:decorative xmlns:adec="http://schemas.microsoft.com/office/drawing/2017/decorative" val="1"/>
              </a:ext>
            </a:extLst>
          </p:cNvPr>
          <p:cNvGrpSpPr/>
          <p:nvPr/>
        </p:nvGrpSpPr>
        <p:grpSpPr>
          <a:xfrm>
            <a:off x="0" y="1"/>
            <a:ext cx="10679012" cy="6858000"/>
            <a:chOff x="0" y="1"/>
            <a:chExt cx="10679012" cy="6858000"/>
          </a:xfrm>
        </p:grpSpPr>
        <p:sp>
          <p:nvSpPr>
            <p:cNvPr id="12" name="BKG-LT">
              <a:extLst>
                <a:ext uri="{FF2B5EF4-FFF2-40B4-BE49-F238E27FC236}">
                  <a16:creationId xmlns:a16="http://schemas.microsoft.com/office/drawing/2014/main" id="{E69D2142-6967-490F-8396-213F1FEE99B7}"/>
                </a:ext>
                <a:ext uri="{C183D7F6-B498-43B3-948B-1728B52AA6E4}">
                  <adec:decorative xmlns:adec="http://schemas.microsoft.com/office/drawing/2017/decorative" val="1"/>
                </a:ext>
              </a:extLst>
            </p:cNvPr>
            <p:cNvSpPr/>
            <p:nvPr/>
          </p:nvSpPr>
          <p:spPr>
            <a:xfrm>
              <a:off x="0" y="1"/>
              <a:ext cx="44481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AWS Logo">
              <a:extLst>
                <a:ext uri="{FF2B5EF4-FFF2-40B4-BE49-F238E27FC236}">
                  <a16:creationId xmlns:a16="http://schemas.microsoft.com/office/drawing/2014/main" id="{9BFD0B48-1965-4206-B782-7E2FE7076B82}"/>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246888" y="6455664"/>
              <a:ext cx="366979" cy="219456"/>
            </a:xfrm>
            <a:prstGeom prst="rect">
              <a:avLst/>
            </a:prstGeom>
          </p:spPr>
        </p:pic>
        <p:sp>
          <p:nvSpPr>
            <p:cNvPr id="14" name="Copyright">
              <a:extLst>
                <a:ext uri="{FF2B5EF4-FFF2-40B4-BE49-F238E27FC236}">
                  <a16:creationId xmlns:a16="http://schemas.microsoft.com/office/drawing/2014/main" id="{D566E69F-D97F-48A7-90BB-52DA3859B7A7}"/>
                </a:ext>
              </a:extLst>
            </p:cNvPr>
            <p:cNvSpPr txBox="1"/>
            <p:nvPr/>
          </p:nvSpPr>
          <p:spPr>
            <a:xfrm>
              <a:off x="6025174"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89" y="6568410"/>
            <a:ext cx="484261" cy="265176"/>
          </a:xfrm>
        </p:spPr>
        <p:txBody>
          <a:bodyPr/>
          <a:lstStyle>
            <a:lvl1pPr>
              <a:defRPr sz="1100">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599" y="292099"/>
            <a:ext cx="3960976" cy="1866901"/>
          </a:xfrm>
        </p:spPr>
        <p:txBody>
          <a:bodyPr anchor="t"/>
          <a:lstStyle>
            <a:lvl1pPr algn="ctr">
              <a:lnSpc>
                <a:spcPct val="100000"/>
              </a:lnSpc>
              <a:defRPr sz="36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r>
              <a:rPr lang="en-US" dirty="0"/>
              <a:t>Type title here</a:t>
            </a:r>
          </a:p>
        </p:txBody>
      </p:sp>
      <p:sp>
        <p:nvSpPr>
          <p:cNvPr id="8" name="Description">
            <a:extLst>
              <a:ext uri="{FF2B5EF4-FFF2-40B4-BE49-F238E27FC236}">
                <a16:creationId xmlns:a16="http://schemas.microsoft.com/office/drawing/2014/main" id="{AC3C5EEC-BB22-4195-B46B-9A90302F6B57}"/>
              </a:ext>
            </a:extLst>
          </p:cNvPr>
          <p:cNvSpPr>
            <a:spLocks noGrp="1"/>
          </p:cNvSpPr>
          <p:nvPr>
            <p:ph type="body" idx="2" hasCustomPrompt="1"/>
          </p:nvPr>
        </p:nvSpPr>
        <p:spPr>
          <a:xfrm>
            <a:off x="243681" y="2257424"/>
            <a:ext cx="3960813" cy="4177325"/>
          </a:xfrm>
        </p:spPr>
        <p:txBody>
          <a:bodyPr/>
          <a:lstStyle>
            <a:lvl1pPr marL="0" indent="0" algn="ctr">
              <a:buNone/>
              <a:defRPr>
                <a:solidFill>
                  <a:schemeClr val="bg1"/>
                </a:solidFill>
              </a:defRPr>
            </a:lvl1pPr>
          </a:lstStyle>
          <a:p>
            <a:r>
              <a:rPr lang="en-US" sz="2800" dirty="0"/>
              <a:t>Enter description</a:t>
            </a:r>
          </a:p>
        </p:txBody>
      </p:sp>
      <p:sp>
        <p:nvSpPr>
          <p:cNvPr id="7"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5" y="292099"/>
            <a:ext cx="7356121" cy="6142651"/>
          </a:xfrm>
        </p:spPr>
        <p:txBody>
          <a:bodyPr>
            <a:noAutofit/>
          </a:bodyPr>
          <a:lstStyle>
            <a:lvl1pPr>
              <a:lnSpc>
                <a:spcPct val="100000"/>
              </a:lnSpc>
              <a:spcAft>
                <a:spcPts val="600"/>
              </a:spcAft>
              <a:defRPr sz="2800">
                <a:solidFill>
                  <a:schemeClr val="tx2"/>
                </a:solidFill>
              </a:defRPr>
            </a:lvl1pPr>
            <a:lvl2pPr marL="461963" indent="-228600">
              <a:lnSpc>
                <a:spcPct val="100000"/>
              </a:lnSpc>
              <a:spcAft>
                <a:spcPts val="600"/>
              </a:spcAft>
              <a:defRPr sz="2400">
                <a:solidFill>
                  <a:schemeClr val="tx2"/>
                </a:solidFill>
              </a:defRPr>
            </a:lvl2pPr>
            <a:lvl3pPr marL="684213" indent="-228600">
              <a:lnSpc>
                <a:spcPct val="100000"/>
              </a:lnSpc>
              <a:spcAft>
                <a:spcPts val="600"/>
              </a:spcAft>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4450206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Full Bleed Image">
    <p:bg>
      <p:bgPr>
        <a:solidFill>
          <a:schemeClr val="tx2"/>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0" y="154244"/>
            <a:ext cx="12192000" cy="289591"/>
          </a:xfrm>
        </p:spPr>
        <p:txBody>
          <a:bodyPr>
            <a:normAutofit/>
          </a:bodyPr>
          <a:lstStyle>
            <a:lvl1pPr marL="228600">
              <a:defRPr sz="1600"/>
            </a:lvl1pPr>
          </a:lstStyle>
          <a:p>
            <a:r>
              <a:rPr lang="en-US" dirty="0"/>
              <a:t>Full Image layout</a:t>
            </a:r>
          </a:p>
        </p:txBody>
      </p:sp>
      <p:sp>
        <p:nvSpPr>
          <p:cNvPr id="11" name="Picture">
            <a:extLst>
              <a:ext uri="{FF2B5EF4-FFF2-40B4-BE49-F238E27FC236}">
                <a16:creationId xmlns:a16="http://schemas.microsoft.com/office/drawing/2014/main" id="{3725AF1B-6140-4505-81CD-922F8227415C}"/>
              </a:ext>
            </a:extLst>
          </p:cNvPr>
          <p:cNvSpPr>
            <a:spLocks noGrp="1"/>
          </p:cNvSpPr>
          <p:nvPr>
            <p:ph sz="quarter" idx="11" hasCustomPrompt="1"/>
          </p:nvPr>
        </p:nvSpPr>
        <p:spPr>
          <a:xfrm>
            <a:off x="0" y="444499"/>
            <a:ext cx="12192000" cy="5979265"/>
          </a:xfrm>
        </p:spPr>
        <p:txBody>
          <a:bodyPr anchor="ctr">
            <a:normAutofit/>
          </a:bodyPr>
          <a:lstStyle>
            <a:lvl1pPr marL="0" indent="0" algn="ctr">
              <a:buNone/>
              <a:defRPr sz="3600"/>
            </a:lvl1pPr>
          </a:lstStyle>
          <a:p>
            <a:r>
              <a:rPr lang="en-US" dirty="0"/>
              <a:t>Click icon to add image</a:t>
            </a:r>
          </a:p>
        </p:txBody>
      </p:sp>
    </p:spTree>
    <p:custDataLst>
      <p:tags r:id="rId1"/>
    </p:custDataLst>
    <p:extLst>
      <p:ext uri="{BB962C8B-B14F-4D97-AF65-F5344CB8AC3E}">
        <p14:creationId xmlns:p14="http://schemas.microsoft.com/office/powerpoint/2010/main" val="341010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KC-Vertical-Question">
    <p:bg>
      <p:bgPr>
        <a:solidFill>
          <a:schemeClr val="tx2"/>
        </a:solidFill>
        <a:effectLst/>
      </p:bgPr>
    </p:bg>
    <p:spTree>
      <p:nvGrpSpPr>
        <p:cNvPr id="1" name=""/>
        <p:cNvGrpSpPr/>
        <p:nvPr/>
      </p:nvGrpSpPr>
      <p:grpSpPr>
        <a:xfrm>
          <a:off x="0" y="0"/>
          <a:ext cx="0" cy="0"/>
          <a:chOff x="0" y="0"/>
          <a:chExt cx="0" cy="0"/>
        </a:xfrm>
      </p:grpSpPr>
      <p:grpSp>
        <p:nvGrpSpPr>
          <p:cNvPr id="24" name="Background Images">
            <a:extLst>
              <a:ext uri="{FF2B5EF4-FFF2-40B4-BE49-F238E27FC236}">
                <a16:creationId xmlns:a16="http://schemas.microsoft.com/office/drawing/2014/main" id="{CCF42740-AED6-47C9-BE33-EE8BAFE166B1}"/>
              </a:ext>
            </a:extLst>
          </p:cNvPr>
          <p:cNvGrpSpPr/>
          <p:nvPr/>
        </p:nvGrpSpPr>
        <p:grpSpPr>
          <a:xfrm>
            <a:off x="0" y="1"/>
            <a:ext cx="12192000" cy="6858000"/>
            <a:chOff x="0" y="1"/>
            <a:chExt cx="12192000" cy="6858000"/>
          </a:xfrm>
        </p:grpSpPr>
        <p:sp>
          <p:nvSpPr>
            <p:cNvPr id="25" name="BKG-TP">
              <a:extLst>
                <a:ext uri="{FF2B5EF4-FFF2-40B4-BE49-F238E27FC236}">
                  <a16:creationId xmlns:a16="http://schemas.microsoft.com/office/drawing/2014/main" id="{5CC58E68-1E20-44FC-B758-FC3E6E017FC2}"/>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KG-RT">
              <a:extLst>
                <a:ext uri="{FF2B5EF4-FFF2-40B4-BE49-F238E27FC236}">
                  <a16:creationId xmlns:a16="http://schemas.microsoft.com/office/drawing/2014/main" id="{A6C234B8-EAE9-4981-8D92-FED1D729953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28" name="AWS Logo">
              <a:extLst>
                <a:ext uri="{FF2B5EF4-FFF2-40B4-BE49-F238E27FC236}">
                  <a16:creationId xmlns:a16="http://schemas.microsoft.com/office/drawing/2014/main" id="{9D7FEFF6-376E-46F0-BD30-5DB06FA459C5}"/>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9" name="Copyright">
              <a:extLst>
                <a:ext uri="{FF2B5EF4-FFF2-40B4-BE49-F238E27FC236}">
                  <a16:creationId xmlns:a16="http://schemas.microsoft.com/office/drawing/2014/main" id="{5968857B-41C1-49E9-9466-A8AEF64CD910}"/>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6"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7"/>
            <a:ext cx="4401650" cy="5429387"/>
          </a:xfrm>
          <a:solidFill>
            <a:schemeClr val="accent1"/>
          </a:solidFill>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4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You can make this field wider if needed. The background color moves with this field. Simply adjust the placement of the response fields to the right to accommodate the wider question field.</a:t>
            </a:r>
          </a:p>
        </p:txBody>
      </p:sp>
      <p:sp>
        <p:nvSpPr>
          <p:cNvPr id="3" name="Choice Header">
            <a:extLst>
              <a:ext uri="{FF2B5EF4-FFF2-40B4-BE49-F238E27FC236}">
                <a16:creationId xmlns:a16="http://schemas.microsoft.com/office/drawing/2014/main" id="{94A86AAC-E12E-4379-82C3-110918D47BB2}"/>
              </a:ext>
            </a:extLst>
          </p:cNvPr>
          <p:cNvSpPr>
            <a:spLocks noGrp="1"/>
          </p:cNvSpPr>
          <p:nvPr>
            <p:ph type="subTitle" idx="13" hasCustomPrompt="1"/>
          </p:nvPr>
        </p:nvSpPr>
        <p:spPr>
          <a:xfrm>
            <a:off x="4581525" y="1008063"/>
            <a:ext cx="847725" cy="323850"/>
          </a:xfrm>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49A546CD-B784-4C60-8DF1-04299A8BD8DC}"/>
              </a:ext>
            </a:extLst>
          </p:cNvPr>
          <p:cNvSpPr>
            <a:spLocks noGrp="1"/>
          </p:cNvSpPr>
          <p:nvPr>
            <p:ph type="subTitle" idx="14" hasCustomPrompt="1"/>
          </p:nvPr>
        </p:nvSpPr>
        <p:spPr>
          <a:xfrm>
            <a:off x="5429250" y="1008063"/>
            <a:ext cx="2457450" cy="323850"/>
          </a:xfrm>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DF65B8F8-C411-4217-9956-036774AA94F8}"/>
              </a:ext>
            </a:extLst>
          </p:cNvPr>
          <p:cNvSpPr>
            <a:spLocks noGrp="1"/>
          </p:cNvSpPr>
          <p:nvPr>
            <p:ph type="body" idx="2" hasCustomPrompt="1"/>
          </p:nvPr>
        </p:nvSpPr>
        <p:spPr>
          <a:xfrm>
            <a:off x="4584699" y="1344286"/>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29250" y="1344286"/>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B27347F1-D178-4BA7-947D-9C3316CA7F55}"/>
              </a:ext>
            </a:extLst>
          </p:cNvPr>
          <p:cNvSpPr>
            <a:spLocks noGrp="1"/>
          </p:cNvSpPr>
          <p:nvPr>
            <p:ph type="body" idx="4" hasCustomPrompt="1"/>
          </p:nvPr>
        </p:nvSpPr>
        <p:spPr>
          <a:xfrm>
            <a:off x="4584699" y="2189689"/>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9762E385-4F68-4D4A-BE57-EDA108A285B5}"/>
              </a:ext>
            </a:extLst>
          </p:cNvPr>
          <p:cNvSpPr>
            <a:spLocks noGrp="1"/>
          </p:cNvSpPr>
          <p:nvPr>
            <p:ph type="body" idx="5" hasCustomPrompt="1"/>
          </p:nvPr>
        </p:nvSpPr>
        <p:spPr>
          <a:xfrm>
            <a:off x="5429250" y="2189689"/>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2ACAFB9D-8E9C-4408-85E1-A3501374C2E9}"/>
              </a:ext>
            </a:extLst>
          </p:cNvPr>
          <p:cNvSpPr>
            <a:spLocks noGrp="1"/>
          </p:cNvSpPr>
          <p:nvPr>
            <p:ph type="body" idx="6" hasCustomPrompt="1"/>
          </p:nvPr>
        </p:nvSpPr>
        <p:spPr>
          <a:xfrm>
            <a:off x="4584699" y="3035092"/>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22884D39-7004-49D5-8E88-C45BE1C9BFCB}"/>
              </a:ext>
            </a:extLst>
          </p:cNvPr>
          <p:cNvSpPr>
            <a:spLocks noGrp="1"/>
          </p:cNvSpPr>
          <p:nvPr>
            <p:ph type="body" idx="7" hasCustomPrompt="1"/>
          </p:nvPr>
        </p:nvSpPr>
        <p:spPr>
          <a:xfrm>
            <a:off x="5429250" y="3035092"/>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310C83DA-41AE-4CBA-AA96-EB5CB2226FCF}"/>
              </a:ext>
            </a:extLst>
          </p:cNvPr>
          <p:cNvSpPr>
            <a:spLocks noGrp="1"/>
          </p:cNvSpPr>
          <p:nvPr>
            <p:ph type="body" idx="8" hasCustomPrompt="1"/>
          </p:nvPr>
        </p:nvSpPr>
        <p:spPr>
          <a:xfrm>
            <a:off x="4584699" y="3880495"/>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AEE05FA0-DD58-4D0B-A7E0-EAC7B789E7A7}"/>
              </a:ext>
            </a:extLst>
          </p:cNvPr>
          <p:cNvSpPr>
            <a:spLocks noGrp="1"/>
          </p:cNvSpPr>
          <p:nvPr>
            <p:ph type="body" idx="9" hasCustomPrompt="1"/>
          </p:nvPr>
        </p:nvSpPr>
        <p:spPr>
          <a:xfrm>
            <a:off x="5429250" y="3880495"/>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6D2D170-961D-4140-B087-C6CFDF7BBD75}"/>
              </a:ext>
            </a:extLst>
          </p:cNvPr>
          <p:cNvSpPr>
            <a:spLocks noGrp="1"/>
          </p:cNvSpPr>
          <p:nvPr>
            <p:ph type="body" idx="10" hasCustomPrompt="1"/>
          </p:nvPr>
        </p:nvSpPr>
        <p:spPr>
          <a:xfrm>
            <a:off x="4584699" y="4725898"/>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B428E384-92E9-495A-9CAE-E33E3164F939}"/>
              </a:ext>
            </a:extLst>
          </p:cNvPr>
          <p:cNvSpPr>
            <a:spLocks noGrp="1"/>
          </p:cNvSpPr>
          <p:nvPr>
            <p:ph type="body" idx="11" hasCustomPrompt="1"/>
          </p:nvPr>
        </p:nvSpPr>
        <p:spPr>
          <a:xfrm>
            <a:off x="5429250" y="4725898"/>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DC41B7B5-B438-4885-90AE-758ABF2CA9F9}"/>
              </a:ext>
            </a:extLst>
          </p:cNvPr>
          <p:cNvSpPr>
            <a:spLocks noGrp="1"/>
          </p:cNvSpPr>
          <p:nvPr>
            <p:ph type="body" idx="12" hasCustomPrompt="1"/>
          </p:nvPr>
        </p:nvSpPr>
        <p:spPr>
          <a:xfrm>
            <a:off x="4584699" y="5571303"/>
            <a:ext cx="822960" cy="804672"/>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09F72B28-4CF6-4FD1-BA4A-5A98215324E2}"/>
              </a:ext>
            </a:extLst>
          </p:cNvPr>
          <p:cNvSpPr>
            <a:spLocks noGrp="1"/>
          </p:cNvSpPr>
          <p:nvPr>
            <p:ph type="body" idx="13" hasCustomPrompt="1"/>
          </p:nvPr>
        </p:nvSpPr>
        <p:spPr>
          <a:xfrm>
            <a:off x="5429250" y="5571303"/>
            <a:ext cx="6724689" cy="804672"/>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1980422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KC-Vertical-Answer">
    <p:bg>
      <p:bgPr>
        <a:solidFill>
          <a:schemeClr val="tx2"/>
        </a:solidFill>
        <a:effectLst/>
      </p:bgPr>
    </p:bg>
    <p:spTree>
      <p:nvGrpSpPr>
        <p:cNvPr id="1" name=""/>
        <p:cNvGrpSpPr/>
        <p:nvPr/>
      </p:nvGrpSpPr>
      <p:grpSpPr>
        <a:xfrm>
          <a:off x="0" y="0"/>
          <a:ext cx="0" cy="0"/>
          <a:chOff x="0" y="0"/>
          <a:chExt cx="0" cy="0"/>
        </a:xfrm>
      </p:grpSpPr>
      <p:grpSp>
        <p:nvGrpSpPr>
          <p:cNvPr id="12" name="Background Images">
            <a:extLst>
              <a:ext uri="{FF2B5EF4-FFF2-40B4-BE49-F238E27FC236}">
                <a16:creationId xmlns:a16="http://schemas.microsoft.com/office/drawing/2014/main" id="{0B442227-67ED-4FF6-9080-1C66174935B7}"/>
              </a:ext>
            </a:extLst>
          </p:cNvPr>
          <p:cNvGrpSpPr/>
          <p:nvPr/>
        </p:nvGrpSpPr>
        <p:grpSpPr>
          <a:xfrm>
            <a:off x="0" y="1"/>
            <a:ext cx="12192000" cy="6858000"/>
            <a:chOff x="0" y="1"/>
            <a:chExt cx="12192000" cy="6858000"/>
          </a:xfrm>
        </p:grpSpPr>
        <p:sp>
          <p:nvSpPr>
            <p:cNvPr id="13" name="BKG-TP">
              <a:extLst>
                <a:ext uri="{FF2B5EF4-FFF2-40B4-BE49-F238E27FC236}">
                  <a16:creationId xmlns:a16="http://schemas.microsoft.com/office/drawing/2014/main" id="{2208AAF0-3A57-4CF5-979A-C7C7BE2B890D}"/>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KG-RT">
              <a:extLst>
                <a:ext uri="{FF2B5EF4-FFF2-40B4-BE49-F238E27FC236}">
                  <a16:creationId xmlns:a16="http://schemas.microsoft.com/office/drawing/2014/main" id="{5044C8F3-C286-49A4-BB45-6A016A3DF36E}"/>
                </a:ext>
                <a:ext uri="{C183D7F6-B498-43B3-948B-1728B52AA6E4}">
                  <adec:decorative xmlns:adec="http://schemas.microsoft.com/office/drawing/2017/decorative" val="1"/>
                </a:ext>
              </a:extLst>
            </p:cNvPr>
            <p:cNvSpPr/>
            <p:nvPr/>
          </p:nvSpPr>
          <p:spPr>
            <a:xfrm>
              <a:off x="4584699" y="1005354"/>
              <a:ext cx="7607301" cy="5429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16" name="AWS Logo">
              <a:extLst>
                <a:ext uri="{FF2B5EF4-FFF2-40B4-BE49-F238E27FC236}">
                  <a16:creationId xmlns:a16="http://schemas.microsoft.com/office/drawing/2014/main" id="{DF7A6F8F-ED36-4DAA-B659-C90E20A057C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17" name="Copyright">
              <a:extLst>
                <a:ext uri="{FF2B5EF4-FFF2-40B4-BE49-F238E27FC236}">
                  <a16:creationId xmlns:a16="http://schemas.microsoft.com/office/drawing/2014/main" id="{AFDC19C0-89B7-4F95-A49B-989B7BE438A2}"/>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4324394" cy="825473"/>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9" y="1005356"/>
            <a:ext cx="4401650" cy="5429386"/>
          </a:xfrm>
        </p:spPr>
        <p:txBody>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3" name="AnswerHeader">
            <a:extLst>
              <a:ext uri="{FF2B5EF4-FFF2-40B4-BE49-F238E27FC236}">
                <a16:creationId xmlns:a16="http://schemas.microsoft.com/office/drawing/2014/main" id="{7C8472BF-3681-4E98-B87B-5FA7A5C19359}"/>
              </a:ext>
            </a:extLst>
          </p:cNvPr>
          <p:cNvSpPr>
            <a:spLocks noGrp="1"/>
          </p:cNvSpPr>
          <p:nvPr>
            <p:ph type="subTitle" idx="4" hasCustomPrompt="1"/>
          </p:nvPr>
        </p:nvSpPr>
        <p:spPr>
          <a:xfrm>
            <a:off x="4580888" y="1020685"/>
            <a:ext cx="7611111" cy="400050"/>
          </a:xfrm>
          <a:solidFill>
            <a:schemeClr val="accent2"/>
          </a:solidFill>
        </p:spPr>
        <p:txBody>
          <a:bodyPr lIns="9144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FFCADE15-0CD9-4F7B-9FFC-6A2C71B4D226}"/>
              </a:ext>
            </a:extLst>
          </p:cNvPr>
          <p:cNvSpPr>
            <a:spLocks noGrp="1"/>
          </p:cNvSpPr>
          <p:nvPr>
            <p:ph type="body" idx="2" hasCustomPrompt="1"/>
          </p:nvPr>
        </p:nvSpPr>
        <p:spPr>
          <a:xfrm>
            <a:off x="4886326" y="1420597"/>
            <a:ext cx="7267614" cy="4955378"/>
          </a:xfrm>
          <a:solidFill>
            <a:schemeClr val="bg2"/>
          </a:solidFill>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88741841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QA-Horizontal">
    <p:bg>
      <p:bgPr>
        <a:solidFill>
          <a:schemeClr val="tx2"/>
        </a:solidFill>
        <a:effectLst/>
      </p:bgPr>
    </p:bg>
    <p:spTree>
      <p:nvGrpSpPr>
        <p:cNvPr id="1" name=""/>
        <p:cNvGrpSpPr/>
        <p:nvPr/>
      </p:nvGrpSpPr>
      <p:grpSpPr>
        <a:xfrm>
          <a:off x="0" y="0"/>
          <a:ext cx="0" cy="0"/>
          <a:chOff x="0" y="0"/>
          <a:chExt cx="0" cy="0"/>
        </a:xfrm>
      </p:grpSpPr>
      <p:grpSp>
        <p:nvGrpSpPr>
          <p:cNvPr id="19" name="Background Images">
            <a:extLst>
              <a:ext uri="{FF2B5EF4-FFF2-40B4-BE49-F238E27FC236}">
                <a16:creationId xmlns:a16="http://schemas.microsoft.com/office/drawing/2014/main" id="{9318A803-D1AD-4505-8103-2F1327C1C911}"/>
              </a:ext>
            </a:extLst>
          </p:cNvPr>
          <p:cNvGrpSpPr/>
          <p:nvPr/>
        </p:nvGrpSpPr>
        <p:grpSpPr>
          <a:xfrm>
            <a:off x="0" y="1"/>
            <a:ext cx="12192000" cy="6858000"/>
            <a:chOff x="0" y="1"/>
            <a:chExt cx="12192000" cy="6858000"/>
          </a:xfrm>
        </p:grpSpPr>
        <p:sp>
          <p:nvSpPr>
            <p:cNvPr id="20" name="BKG-TP">
              <a:extLst>
                <a:ext uri="{FF2B5EF4-FFF2-40B4-BE49-F238E27FC236}">
                  <a16:creationId xmlns:a16="http://schemas.microsoft.com/office/drawing/2014/main" id="{CF2B40F9-F3C9-4E02-A5E3-676F48162295}"/>
                </a:ext>
                <a:ext uri="{C183D7F6-B498-43B3-948B-1728B52AA6E4}">
                  <adec:decorative xmlns:adec="http://schemas.microsoft.com/office/drawing/2017/decorative" val="1"/>
                </a:ext>
              </a:extLst>
            </p:cNvPr>
            <p:cNvSpPr/>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AWS Logo">
              <a:extLst>
                <a:ext uri="{FF2B5EF4-FFF2-40B4-BE49-F238E27FC236}">
                  <a16:creationId xmlns:a16="http://schemas.microsoft.com/office/drawing/2014/main" id="{268E7CC2-3713-4B07-87B3-10736D942EF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599" y="6461879"/>
              <a:ext cx="366979" cy="219456"/>
            </a:xfrm>
            <a:prstGeom prst="rect">
              <a:avLst/>
            </a:prstGeom>
          </p:spPr>
        </p:pic>
        <p:sp>
          <p:nvSpPr>
            <p:cNvPr id="23" name="Copyright">
              <a:extLst>
                <a:ext uri="{FF2B5EF4-FFF2-40B4-BE49-F238E27FC236}">
                  <a16:creationId xmlns:a16="http://schemas.microsoft.com/office/drawing/2014/main" id="{682B7CEE-38AC-48D7-AEB1-A0037E5176B8}"/>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C2824936-64E1-4A65-A88E-FF9DDF72FA2F}"/>
              </a:ext>
            </a:extLst>
          </p:cNvPr>
          <p:cNvSpPr>
            <a:spLocks noGrp="1"/>
          </p:cNvSpPr>
          <p:nvPr>
            <p:ph type="title" hasCustomPrompt="1"/>
          </p:nvPr>
        </p:nvSpPr>
        <p:spPr>
          <a:xfrm>
            <a:off x="179240" y="179881"/>
            <a:ext cx="11774410" cy="825473"/>
          </a:xfrm>
        </p:spPr>
        <p:txBody>
          <a:bodyPr/>
          <a:lstStyle>
            <a:lvl1pPr>
              <a:defRPr>
                <a:solidFill>
                  <a:schemeClr val="tx2"/>
                </a:solidFill>
              </a:defRPr>
            </a:lvl1pPr>
          </a:lstStyle>
          <a:p>
            <a:r>
              <a:rPr lang="en-US" dirty="0"/>
              <a:t>Answer and explanation</a:t>
            </a:r>
          </a:p>
        </p:txBody>
      </p:sp>
      <p:sp>
        <p:nvSpPr>
          <p:cNvPr id="7" name="Question 1">
            <a:extLst>
              <a:ext uri="{FF2B5EF4-FFF2-40B4-BE49-F238E27FC236}">
                <a16:creationId xmlns:a16="http://schemas.microsoft.com/office/drawing/2014/main" id="{44F57E91-15F3-4802-8B9A-31B722148228}"/>
              </a:ext>
            </a:extLst>
          </p:cNvPr>
          <p:cNvSpPr>
            <a:spLocks noGrp="1"/>
          </p:cNvSpPr>
          <p:nvPr>
            <p:ph type="body" idx="1" hasCustomPrompt="1"/>
          </p:nvPr>
        </p:nvSpPr>
        <p:spPr>
          <a:xfrm>
            <a:off x="179238" y="118549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8" name="Answer Text 1">
            <a:extLst>
              <a:ext uri="{FF2B5EF4-FFF2-40B4-BE49-F238E27FC236}">
                <a16:creationId xmlns:a16="http://schemas.microsoft.com/office/drawing/2014/main" id="{FFCADE15-0CD9-4F7B-9FFC-6A2C71B4D226}"/>
              </a:ext>
            </a:extLst>
          </p:cNvPr>
          <p:cNvSpPr>
            <a:spLocks noGrp="1"/>
          </p:cNvSpPr>
          <p:nvPr>
            <p:ph type="body" idx="2" hasCustomPrompt="1"/>
          </p:nvPr>
        </p:nvSpPr>
        <p:spPr>
          <a:xfrm>
            <a:off x="5651500" y="118549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2" name="Question 2">
            <a:extLst>
              <a:ext uri="{FF2B5EF4-FFF2-40B4-BE49-F238E27FC236}">
                <a16:creationId xmlns:a16="http://schemas.microsoft.com/office/drawing/2014/main" id="{2733FE88-66AC-4110-B77F-059B3D638C2E}"/>
              </a:ext>
            </a:extLst>
          </p:cNvPr>
          <p:cNvSpPr>
            <a:spLocks noGrp="1"/>
          </p:cNvSpPr>
          <p:nvPr>
            <p:ph type="body" idx="21" hasCustomPrompt="1"/>
          </p:nvPr>
        </p:nvSpPr>
        <p:spPr>
          <a:xfrm>
            <a:off x="179237" y="2526456"/>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3" name="Answer Text 2">
            <a:extLst>
              <a:ext uri="{FF2B5EF4-FFF2-40B4-BE49-F238E27FC236}">
                <a16:creationId xmlns:a16="http://schemas.microsoft.com/office/drawing/2014/main" id="{E33DAA71-DCA3-491A-8A97-143BF1813197}"/>
              </a:ext>
            </a:extLst>
          </p:cNvPr>
          <p:cNvSpPr>
            <a:spLocks noGrp="1"/>
          </p:cNvSpPr>
          <p:nvPr>
            <p:ph type="body" idx="22" hasCustomPrompt="1"/>
          </p:nvPr>
        </p:nvSpPr>
        <p:spPr>
          <a:xfrm>
            <a:off x="5651499" y="2526456"/>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4" name="Question 3">
            <a:extLst>
              <a:ext uri="{FF2B5EF4-FFF2-40B4-BE49-F238E27FC236}">
                <a16:creationId xmlns:a16="http://schemas.microsoft.com/office/drawing/2014/main" id="{85011FB9-28FB-42F5-8639-AFB8DE09EDB0}"/>
              </a:ext>
            </a:extLst>
          </p:cNvPr>
          <p:cNvSpPr>
            <a:spLocks noGrp="1"/>
          </p:cNvSpPr>
          <p:nvPr>
            <p:ph type="body" idx="23" hasCustomPrompt="1"/>
          </p:nvPr>
        </p:nvSpPr>
        <p:spPr>
          <a:xfrm>
            <a:off x="179237" y="3883100"/>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6" name="Answer Text 3">
            <a:extLst>
              <a:ext uri="{FF2B5EF4-FFF2-40B4-BE49-F238E27FC236}">
                <a16:creationId xmlns:a16="http://schemas.microsoft.com/office/drawing/2014/main" id="{BBA625A9-591B-4F80-B2C0-C8B9B7ED58AF}"/>
              </a:ext>
            </a:extLst>
          </p:cNvPr>
          <p:cNvSpPr>
            <a:spLocks noGrp="1"/>
          </p:cNvSpPr>
          <p:nvPr>
            <p:ph type="body" idx="24" hasCustomPrompt="1"/>
          </p:nvPr>
        </p:nvSpPr>
        <p:spPr>
          <a:xfrm>
            <a:off x="5651499" y="3883100"/>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
        <p:nvSpPr>
          <p:cNvPr id="17" name="Question 4">
            <a:extLst>
              <a:ext uri="{FF2B5EF4-FFF2-40B4-BE49-F238E27FC236}">
                <a16:creationId xmlns:a16="http://schemas.microsoft.com/office/drawing/2014/main" id="{94FE6022-0B4D-44CE-B9CB-F3EF8689FC0E}"/>
              </a:ext>
            </a:extLst>
          </p:cNvPr>
          <p:cNvSpPr>
            <a:spLocks noGrp="1"/>
          </p:cNvSpPr>
          <p:nvPr>
            <p:ph type="body" idx="25" hasCustomPrompt="1"/>
          </p:nvPr>
        </p:nvSpPr>
        <p:spPr>
          <a:xfrm>
            <a:off x="179236" y="5239557"/>
            <a:ext cx="5472261" cy="1164004"/>
          </a:xfrm>
        </p:spPr>
        <p:txBody>
          <a:bodyPr>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8" name="Answer Text 4">
            <a:extLst>
              <a:ext uri="{FF2B5EF4-FFF2-40B4-BE49-F238E27FC236}">
                <a16:creationId xmlns:a16="http://schemas.microsoft.com/office/drawing/2014/main" id="{A6B202E1-04E5-4362-96B3-ED5EF312171C}"/>
              </a:ext>
            </a:extLst>
          </p:cNvPr>
          <p:cNvSpPr>
            <a:spLocks noGrp="1"/>
          </p:cNvSpPr>
          <p:nvPr>
            <p:ph type="body" idx="26" hasCustomPrompt="1"/>
          </p:nvPr>
        </p:nvSpPr>
        <p:spPr>
          <a:xfrm>
            <a:off x="5651498" y="5239557"/>
            <a:ext cx="6400840" cy="1164004"/>
          </a:xfrm>
          <a:solidFill>
            <a:schemeClr val="bg1"/>
          </a:solidFill>
          <a:ln w="57150">
            <a:solidFill>
              <a:schemeClr val="accent2"/>
            </a:solid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8152099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KC-Horizontal-Question">
    <p:bg>
      <p:bgPr>
        <a:solidFill>
          <a:schemeClr val="tx2"/>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E9CD1AC9-3AAD-4061-9815-CA2A755752E2}"/>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E0B6FD1A-B839-4C89-A4D5-3B9A5AA24C31}"/>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71CA29FE-029C-470F-8B2A-DE98B38B26DF}"/>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8" name="AWS Logo">
              <a:extLst>
                <a:ext uri="{FF2B5EF4-FFF2-40B4-BE49-F238E27FC236}">
                  <a16:creationId xmlns:a16="http://schemas.microsoft.com/office/drawing/2014/main" id="{8B560738-A5A3-492F-8E11-B91E6716C30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5"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Question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Question and Responses</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Choice Header">
            <a:extLst>
              <a:ext uri="{FF2B5EF4-FFF2-40B4-BE49-F238E27FC236}">
                <a16:creationId xmlns:a16="http://schemas.microsoft.com/office/drawing/2014/main" id="{819C768D-12EC-41EC-9F85-ED13A7CA6D52}"/>
              </a:ext>
            </a:extLst>
          </p:cNvPr>
          <p:cNvSpPr>
            <a:spLocks noGrp="1"/>
          </p:cNvSpPr>
          <p:nvPr>
            <p:ph type="subTitle" idx="13" hasCustomPrompt="1"/>
          </p:nvPr>
        </p:nvSpPr>
        <p:spPr>
          <a:xfrm>
            <a:off x="0" y="2109788"/>
            <a:ext cx="887413" cy="317500"/>
          </a:xfrm>
          <a:solidFill>
            <a:schemeClr val="accent2"/>
          </a:solidFill>
          <a:ln>
            <a:noFill/>
          </a:ln>
        </p:spPr>
        <p:txBody>
          <a:bodyPr lIns="0" rIns="0">
            <a:noAutofit/>
          </a:bodyPr>
          <a:lstStyle>
            <a:lvl1pPr marL="0" indent="0" algn="ctr">
              <a:buNone/>
              <a:defRPr sz="1800">
                <a:solidFill>
                  <a:schemeClr val="bg2"/>
                </a:solidFill>
              </a:defRPr>
            </a:lvl1pPr>
          </a:lstStyle>
          <a:p>
            <a:pPr lvl="0"/>
            <a:r>
              <a:rPr lang="en-US" dirty="0"/>
              <a:t>Choice</a:t>
            </a:r>
          </a:p>
        </p:txBody>
      </p:sp>
      <p:sp>
        <p:nvSpPr>
          <p:cNvPr id="4" name="Response Header">
            <a:extLst>
              <a:ext uri="{FF2B5EF4-FFF2-40B4-BE49-F238E27FC236}">
                <a16:creationId xmlns:a16="http://schemas.microsoft.com/office/drawing/2014/main" id="{AFAAB670-BBCA-4429-9F6C-C9ABD61E6B0C}"/>
              </a:ext>
            </a:extLst>
          </p:cNvPr>
          <p:cNvSpPr>
            <a:spLocks noGrp="1"/>
          </p:cNvSpPr>
          <p:nvPr>
            <p:ph type="subTitle" idx="14" hasCustomPrompt="1"/>
          </p:nvPr>
        </p:nvSpPr>
        <p:spPr>
          <a:xfrm>
            <a:off x="907950" y="2109788"/>
            <a:ext cx="11284050" cy="317500"/>
          </a:xfrm>
          <a:solidFill>
            <a:schemeClr val="accent2"/>
          </a:solidFill>
          <a:ln>
            <a:noFill/>
          </a:ln>
        </p:spPr>
        <p:txBody>
          <a:bodyPr lIns="91440" rIns="0">
            <a:noAutofit/>
          </a:bodyPr>
          <a:lstStyle>
            <a:lvl1pPr marL="0" indent="0" algn="l">
              <a:buNone/>
              <a:defRPr sz="1800">
                <a:solidFill>
                  <a:schemeClr val="bg2"/>
                </a:solidFill>
              </a:defRPr>
            </a:lvl1pPr>
          </a:lstStyle>
          <a:p>
            <a:pPr lvl="0"/>
            <a:r>
              <a:rPr lang="en-US" dirty="0"/>
              <a:t>Response</a:t>
            </a:r>
          </a:p>
        </p:txBody>
      </p:sp>
      <p:sp>
        <p:nvSpPr>
          <p:cNvPr id="9" name="First Resp #">
            <a:extLst>
              <a:ext uri="{FF2B5EF4-FFF2-40B4-BE49-F238E27FC236}">
                <a16:creationId xmlns:a16="http://schemas.microsoft.com/office/drawing/2014/main" id="{B4EC449C-918E-4AF9-9E90-0E8D47CF3DD9}"/>
              </a:ext>
            </a:extLst>
          </p:cNvPr>
          <p:cNvSpPr>
            <a:spLocks noGrp="1"/>
          </p:cNvSpPr>
          <p:nvPr>
            <p:ph type="body" idx="2" hasCustomPrompt="1"/>
          </p:nvPr>
        </p:nvSpPr>
        <p:spPr>
          <a:xfrm>
            <a:off x="1" y="2427252"/>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First Resp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427252"/>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2" name="Second Resp #">
            <a:extLst>
              <a:ext uri="{FF2B5EF4-FFF2-40B4-BE49-F238E27FC236}">
                <a16:creationId xmlns:a16="http://schemas.microsoft.com/office/drawing/2014/main" id="{05FFB414-A546-4A6C-B7E8-B6D9C7AC88C9}"/>
              </a:ext>
            </a:extLst>
          </p:cNvPr>
          <p:cNvSpPr>
            <a:spLocks noGrp="1"/>
          </p:cNvSpPr>
          <p:nvPr>
            <p:ph type="body" idx="4" hasCustomPrompt="1"/>
          </p:nvPr>
        </p:nvSpPr>
        <p:spPr>
          <a:xfrm>
            <a:off x="1" y="310073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Second Resp Text">
            <a:extLst>
              <a:ext uri="{FF2B5EF4-FFF2-40B4-BE49-F238E27FC236}">
                <a16:creationId xmlns:a16="http://schemas.microsoft.com/office/drawing/2014/main" id="{840EA72F-053D-43C4-A0AA-4F71D345F1E1}"/>
              </a:ext>
            </a:extLst>
          </p:cNvPr>
          <p:cNvSpPr>
            <a:spLocks noGrp="1"/>
          </p:cNvSpPr>
          <p:nvPr>
            <p:ph type="body" idx="5" hasCustomPrompt="1"/>
          </p:nvPr>
        </p:nvSpPr>
        <p:spPr>
          <a:xfrm>
            <a:off x="907950" y="310073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38" name="Third Resp #">
            <a:extLst>
              <a:ext uri="{FF2B5EF4-FFF2-40B4-BE49-F238E27FC236}">
                <a16:creationId xmlns:a16="http://schemas.microsoft.com/office/drawing/2014/main" id="{F00955FE-A162-474C-BFF8-0AB0FBF10130}"/>
              </a:ext>
            </a:extLst>
          </p:cNvPr>
          <p:cNvSpPr>
            <a:spLocks noGrp="1"/>
          </p:cNvSpPr>
          <p:nvPr>
            <p:ph type="body" idx="6" hasCustomPrompt="1"/>
          </p:nvPr>
        </p:nvSpPr>
        <p:spPr>
          <a:xfrm>
            <a:off x="1" y="3774216"/>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35" name="Third Resp Text">
            <a:extLst>
              <a:ext uri="{FF2B5EF4-FFF2-40B4-BE49-F238E27FC236}">
                <a16:creationId xmlns:a16="http://schemas.microsoft.com/office/drawing/2014/main" id="{55974934-D7D0-4C4C-B76C-558C1028590E}"/>
              </a:ext>
            </a:extLst>
          </p:cNvPr>
          <p:cNvSpPr>
            <a:spLocks noGrp="1"/>
          </p:cNvSpPr>
          <p:nvPr>
            <p:ph type="body" idx="7" hasCustomPrompt="1"/>
          </p:nvPr>
        </p:nvSpPr>
        <p:spPr>
          <a:xfrm>
            <a:off x="907950" y="3774216"/>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2" name="Fourth Resp #">
            <a:extLst>
              <a:ext uri="{FF2B5EF4-FFF2-40B4-BE49-F238E27FC236}">
                <a16:creationId xmlns:a16="http://schemas.microsoft.com/office/drawing/2014/main" id="{9A682F4A-836A-42BD-B18F-482CDD9FE392}"/>
              </a:ext>
            </a:extLst>
          </p:cNvPr>
          <p:cNvSpPr>
            <a:spLocks noGrp="1"/>
          </p:cNvSpPr>
          <p:nvPr>
            <p:ph type="body" idx="8" hasCustomPrompt="1"/>
          </p:nvPr>
        </p:nvSpPr>
        <p:spPr>
          <a:xfrm>
            <a:off x="1" y="4447698"/>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1" name="Fourth Resp Text">
            <a:extLst>
              <a:ext uri="{FF2B5EF4-FFF2-40B4-BE49-F238E27FC236}">
                <a16:creationId xmlns:a16="http://schemas.microsoft.com/office/drawing/2014/main" id="{2A075B8F-DFA0-46B1-A70C-B12937892D4B}"/>
              </a:ext>
            </a:extLst>
          </p:cNvPr>
          <p:cNvSpPr>
            <a:spLocks noGrp="1"/>
          </p:cNvSpPr>
          <p:nvPr>
            <p:ph type="body" idx="9" hasCustomPrompt="1"/>
          </p:nvPr>
        </p:nvSpPr>
        <p:spPr>
          <a:xfrm>
            <a:off x="907950" y="4447698"/>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4" name="Fifth Resp #">
            <a:extLst>
              <a:ext uri="{FF2B5EF4-FFF2-40B4-BE49-F238E27FC236}">
                <a16:creationId xmlns:a16="http://schemas.microsoft.com/office/drawing/2014/main" id="{B3A4AC8A-DBAB-477E-8F79-6EFB6340CE48}"/>
              </a:ext>
            </a:extLst>
          </p:cNvPr>
          <p:cNvSpPr>
            <a:spLocks noGrp="1"/>
          </p:cNvSpPr>
          <p:nvPr>
            <p:ph type="body" idx="10" hasCustomPrompt="1"/>
          </p:nvPr>
        </p:nvSpPr>
        <p:spPr>
          <a:xfrm>
            <a:off x="1" y="5121180"/>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3" name="Fifth Resp Text">
            <a:extLst>
              <a:ext uri="{FF2B5EF4-FFF2-40B4-BE49-F238E27FC236}">
                <a16:creationId xmlns:a16="http://schemas.microsoft.com/office/drawing/2014/main" id="{0B4A450D-E822-44AA-8298-11D531D74483}"/>
              </a:ext>
            </a:extLst>
          </p:cNvPr>
          <p:cNvSpPr>
            <a:spLocks noGrp="1"/>
          </p:cNvSpPr>
          <p:nvPr>
            <p:ph type="body" idx="11" hasCustomPrompt="1"/>
          </p:nvPr>
        </p:nvSpPr>
        <p:spPr>
          <a:xfrm>
            <a:off x="907950" y="5121180"/>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46" name="Sixth Resp #">
            <a:extLst>
              <a:ext uri="{FF2B5EF4-FFF2-40B4-BE49-F238E27FC236}">
                <a16:creationId xmlns:a16="http://schemas.microsoft.com/office/drawing/2014/main" id="{4075988B-8657-4CA4-A4CB-EAEA7B298681}"/>
              </a:ext>
            </a:extLst>
          </p:cNvPr>
          <p:cNvSpPr>
            <a:spLocks noGrp="1"/>
          </p:cNvSpPr>
          <p:nvPr>
            <p:ph type="body" idx="12" hasCustomPrompt="1"/>
          </p:nvPr>
        </p:nvSpPr>
        <p:spPr>
          <a:xfrm>
            <a:off x="1" y="5794664"/>
            <a:ext cx="888136" cy="640080"/>
          </a:xfrm>
          <a:noFill/>
          <a:ln>
            <a:noFill/>
          </a:ln>
        </p:spPr>
        <p:txBody>
          <a:bodyPr lIns="0" tIns="0" rIns="0" bIns="0" anchor="ctr"/>
          <a:lstStyle>
            <a:lvl1pPr marL="0" indent="0" algn="ctr">
              <a:spcBef>
                <a:spcPts val="0"/>
              </a:spcBef>
              <a:spcAft>
                <a:spcPts val="0"/>
              </a:spcAft>
              <a:buNone/>
              <a:defRPr sz="2000">
                <a:solidFill>
                  <a:schemeClr val="bg2"/>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5" name="Sixth Resp Text">
            <a:extLst>
              <a:ext uri="{FF2B5EF4-FFF2-40B4-BE49-F238E27FC236}">
                <a16:creationId xmlns:a16="http://schemas.microsoft.com/office/drawing/2014/main" id="{327445DD-9D42-491C-969B-C7919BE2E3F0}"/>
              </a:ext>
            </a:extLst>
          </p:cNvPr>
          <p:cNvSpPr>
            <a:spLocks noGrp="1"/>
          </p:cNvSpPr>
          <p:nvPr>
            <p:ph type="body" idx="13" hasCustomPrompt="1"/>
          </p:nvPr>
        </p:nvSpPr>
        <p:spPr>
          <a:xfrm>
            <a:off x="907950" y="5794664"/>
            <a:ext cx="11233250" cy="640080"/>
          </a:xfrm>
          <a:solidFill>
            <a:schemeClr val="bg2"/>
          </a:solidFill>
        </p:spPr>
        <p:txBody>
          <a:bodyPr lIns="91440" tIns="0" rIns="0" bIns="0" anchor="ctr"/>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5900993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KC-Horizontal-Answer">
    <p:bg>
      <p:bgPr>
        <a:solidFill>
          <a:schemeClr val="tx2"/>
        </a:solidFill>
        <a:effectLst/>
      </p:bgPr>
    </p:bg>
    <p:spTree>
      <p:nvGrpSpPr>
        <p:cNvPr id="1" name=""/>
        <p:cNvGrpSpPr/>
        <p:nvPr/>
      </p:nvGrpSpPr>
      <p:grpSpPr>
        <a:xfrm>
          <a:off x="0" y="0"/>
          <a:ext cx="0" cy="0"/>
          <a:chOff x="0" y="0"/>
          <a:chExt cx="0" cy="0"/>
        </a:xfrm>
      </p:grpSpPr>
      <p:grpSp>
        <p:nvGrpSpPr>
          <p:cNvPr id="5" name="Background Images">
            <a:extLst>
              <a:ext uri="{FF2B5EF4-FFF2-40B4-BE49-F238E27FC236}">
                <a16:creationId xmlns:a16="http://schemas.microsoft.com/office/drawing/2014/main" id="{9AC63EDD-BEE2-404E-8399-2AA11023CDAB}"/>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7A68BE18-C9FD-4D64-BD55-20302868F06E}"/>
                </a:ext>
                <a:ext uri="{C183D7F6-B498-43B3-948B-1728B52AA6E4}">
                  <adec:decorative xmlns:adec="http://schemas.microsoft.com/office/drawing/2017/decorative" val="1"/>
                </a:ext>
              </a:extLst>
            </p:cNvPr>
            <p:cNvSpPr/>
            <p:nvPr/>
          </p:nvSpPr>
          <p:spPr>
            <a:xfrm>
              <a:off x="0" y="0"/>
              <a:ext cx="12192000" cy="21142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BKG-BM">
              <a:extLst>
                <a:ext uri="{FF2B5EF4-FFF2-40B4-BE49-F238E27FC236}">
                  <a16:creationId xmlns:a16="http://schemas.microsoft.com/office/drawing/2014/main" id="{31622DCA-CB0C-4601-9C65-55CE8CDC7503}"/>
                </a:ext>
                <a:ext uri="{C183D7F6-B498-43B3-948B-1728B52AA6E4}">
                  <adec:decorative xmlns:adec="http://schemas.microsoft.com/office/drawing/2017/decorative" val="1"/>
                </a:ext>
              </a:extLst>
            </p:cNvPr>
            <p:cNvSpPr/>
            <p:nvPr/>
          </p:nvSpPr>
          <p:spPr>
            <a:xfrm>
              <a:off x="0" y="2114217"/>
              <a:ext cx="12191999" cy="47437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AWS Logo">
              <a:extLst>
                <a:ext uri="{FF2B5EF4-FFF2-40B4-BE49-F238E27FC236}">
                  <a16:creationId xmlns:a16="http://schemas.microsoft.com/office/drawing/2014/main" id="{18A3C304-3B7F-434E-99A7-8B8C386B4EFC}"/>
                </a:ext>
                <a:ext uri="{C183D7F6-B498-43B3-948B-1728B52AA6E4}">
                  <adec:decorative xmlns:adec="http://schemas.microsoft.com/office/drawing/2017/decorative" val="1"/>
                </a:ext>
              </a:extLst>
            </p:cNvPr>
            <p:cNvPicPr>
              <a:picLocks noSelect="1"/>
            </p:cNvPicPr>
            <p:nvPr/>
          </p:nvPicPr>
          <p:blipFill>
            <a:blip r:embed="rId3">
              <a:extLst>
                <a:ext uri="{96DAC541-7B7A-43D3-8B79-37D633B846F1}">
                  <asvg:svgBlip xmlns:asvg="http://schemas.microsoft.com/office/drawing/2016/SVG/main" r:embed="rId4"/>
                </a:ext>
              </a:extLst>
            </a:blip>
            <a:stretch>
              <a:fillRect/>
            </a:stretch>
          </p:blipFill>
          <p:spPr>
            <a:xfrm>
              <a:off x="11536233" y="252740"/>
              <a:ext cx="366979" cy="219456"/>
            </a:xfrm>
            <a:prstGeom prst="rect">
              <a:avLst/>
            </a:prstGeom>
          </p:spPr>
        </p:pic>
        <p:sp>
          <p:nvSpPr>
            <p:cNvPr id="23" name="Copyright">
              <a:extLst>
                <a:ext uri="{FF2B5EF4-FFF2-40B4-BE49-F238E27FC236}">
                  <a16:creationId xmlns:a16="http://schemas.microsoft.com/office/drawing/2014/main" id="{237945B1-A5DC-4A82-9258-8DC2A3B8CA3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4"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Answer Number">
            <a:extLst>
              <a:ext uri="{FF2B5EF4-FFF2-40B4-BE49-F238E27FC236}">
                <a16:creationId xmlns:a16="http://schemas.microsoft.com/office/drawing/2014/main" id="{1A8961C4-E232-4CFC-9419-572E417488B7}"/>
              </a:ext>
            </a:extLst>
          </p:cNvPr>
          <p:cNvSpPr>
            <a:spLocks noGrp="1"/>
          </p:cNvSpPr>
          <p:nvPr>
            <p:ph type="title" hasCustomPrompt="1"/>
          </p:nvPr>
        </p:nvSpPr>
        <p:spPr>
          <a:xfrm>
            <a:off x="179239" y="179881"/>
            <a:ext cx="11771597" cy="498849"/>
          </a:xfrm>
        </p:spPr>
        <p:txBody>
          <a:bodyPr/>
          <a:lstStyle>
            <a:lvl1pPr>
              <a:defRPr>
                <a:solidFill>
                  <a:schemeClr val="tx2"/>
                </a:solidFill>
              </a:defRPr>
            </a:lvl1pPr>
          </a:lstStyle>
          <a:p>
            <a:r>
              <a:rPr lang="en-US" dirty="0"/>
              <a:t>Answer and explanation</a:t>
            </a:r>
          </a:p>
        </p:txBody>
      </p:sp>
      <p:sp>
        <p:nvSpPr>
          <p:cNvPr id="7" name="Question">
            <a:extLst>
              <a:ext uri="{FF2B5EF4-FFF2-40B4-BE49-F238E27FC236}">
                <a16:creationId xmlns:a16="http://schemas.microsoft.com/office/drawing/2014/main" id="{B4965E6E-0F4A-477A-B4B0-DF739088DCEC}"/>
              </a:ext>
            </a:extLst>
          </p:cNvPr>
          <p:cNvSpPr>
            <a:spLocks noGrp="1"/>
          </p:cNvSpPr>
          <p:nvPr>
            <p:ph type="body" idx="1" hasCustomPrompt="1"/>
          </p:nvPr>
        </p:nvSpPr>
        <p:spPr>
          <a:xfrm>
            <a:off x="1" y="697780"/>
            <a:ext cx="12191998" cy="1405081"/>
          </a:xfrm>
          <a:solidFill>
            <a:schemeClr val="accent1"/>
          </a:solidFill>
        </p:spPr>
        <p:txBody>
          <a:bodyPr lIns="228600" tIns="0" rIns="182880" bIns="0">
            <a:normAutofit/>
          </a:bodyPr>
          <a:lstStyle>
            <a:lvl1pPr marL="0" marR="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sz="2000">
                <a:solidFill>
                  <a:schemeClr val="tx2"/>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3" name="Answer Header">
            <a:extLst>
              <a:ext uri="{FF2B5EF4-FFF2-40B4-BE49-F238E27FC236}">
                <a16:creationId xmlns:a16="http://schemas.microsoft.com/office/drawing/2014/main" id="{4CF18732-63A0-43A6-B5E9-C4F74190ED76}"/>
              </a:ext>
            </a:extLst>
          </p:cNvPr>
          <p:cNvSpPr>
            <a:spLocks noGrp="1"/>
          </p:cNvSpPr>
          <p:nvPr>
            <p:ph type="subTitle" idx="4" hasCustomPrompt="1"/>
          </p:nvPr>
        </p:nvSpPr>
        <p:spPr>
          <a:xfrm>
            <a:off x="0" y="2114550"/>
            <a:ext cx="12192000" cy="400050"/>
          </a:xfrm>
          <a:solidFill>
            <a:schemeClr val="accent2"/>
          </a:solidFill>
        </p:spPr>
        <p:txBody>
          <a:bodyPr lIns="228600">
            <a:noAutofit/>
          </a:bodyPr>
          <a:lstStyle>
            <a:lvl1pPr marL="0" indent="0">
              <a:buNone/>
              <a:defRPr sz="2000"/>
            </a:lvl1pPr>
          </a:lstStyle>
          <a:p>
            <a:pPr lvl="0"/>
            <a:r>
              <a:rPr lang="en-US" dirty="0"/>
              <a:t>Enter “The correct response is x”</a:t>
            </a:r>
          </a:p>
        </p:txBody>
      </p:sp>
      <p:sp>
        <p:nvSpPr>
          <p:cNvPr id="8" name="Answer Text">
            <a:extLst>
              <a:ext uri="{FF2B5EF4-FFF2-40B4-BE49-F238E27FC236}">
                <a16:creationId xmlns:a16="http://schemas.microsoft.com/office/drawing/2014/main" id="{35CD1FAE-5D7E-4F04-B017-89D4732E2444}"/>
              </a:ext>
            </a:extLst>
          </p:cNvPr>
          <p:cNvSpPr>
            <a:spLocks noGrp="1"/>
          </p:cNvSpPr>
          <p:nvPr>
            <p:ph type="body" idx="2" hasCustomPrompt="1"/>
          </p:nvPr>
        </p:nvSpPr>
        <p:spPr>
          <a:xfrm>
            <a:off x="907950" y="2427252"/>
            <a:ext cx="11245989" cy="4007816"/>
          </a:xfrm>
          <a:solidFill>
            <a:schemeClr val="bg2"/>
          </a:solidFill>
          <a:ln>
            <a:noFill/>
          </a:ln>
        </p:spPr>
        <p:txBody>
          <a:bodyPr lIns="91440" tIns="91440" rIns="182880" bIns="0" anchor="t"/>
          <a:lstStyle>
            <a:lvl1pPr marL="0" indent="0" algn="l">
              <a:spcBef>
                <a:spcPts val="0"/>
              </a:spcBef>
              <a:spcAft>
                <a:spcPts val="0"/>
              </a:spcAft>
              <a:buNone/>
              <a:defRPr sz="2000">
                <a:solidFill>
                  <a:schemeClr val="tx2"/>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32025904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Vertical Tex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hasCustomPrompt="1"/>
          </p:nvPr>
        </p:nvSpPr>
        <p:spPr>
          <a:xfrm>
            <a:off x="365760" y="301752"/>
            <a:ext cx="11569209" cy="731318"/>
          </a:xfrm>
        </p:spPr>
        <p:txBody>
          <a:bodyPr/>
          <a:lstStyle>
            <a:lvl1pPr>
              <a:defRPr>
                <a:solidFill>
                  <a:schemeClr val="bg2"/>
                </a:solidFill>
              </a:defRPr>
            </a:lvl1pPr>
          </a:lstStyle>
          <a:p>
            <a:r>
              <a:rPr lang="en-US" dirty="0"/>
              <a:t>Title and vertical text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435716" y="1033070"/>
            <a:ext cx="11499253" cy="5389244"/>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7F823AF2-999D-4175-8C01-402CA4924585}"/>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553473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Vertical Title and Content">
    <p:bg>
      <p:bgPr>
        <a:solidFill>
          <a:schemeClr val="tx2"/>
        </a:solidFill>
        <a:effectLst/>
      </p:bgPr>
    </p:bg>
    <p:spTree>
      <p:nvGrpSpPr>
        <p:cNvPr id="1" name=""/>
        <p:cNvGrpSpPr/>
        <p:nvPr/>
      </p:nvGrpSpPr>
      <p:grpSpPr>
        <a:xfrm>
          <a:off x="0" y="0"/>
          <a:ext cx="0" cy="0"/>
          <a:chOff x="0" y="0"/>
          <a:chExt cx="0" cy="0"/>
        </a:xfrm>
      </p:grpSpPr>
      <p:sp>
        <p:nvSpPr>
          <p:cNvPr id="9" name="Copyright">
            <a:extLst>
              <a:ext uri="{FF2B5EF4-FFF2-40B4-BE49-F238E27FC236}">
                <a16:creationId xmlns:a16="http://schemas.microsoft.com/office/drawing/2014/main" id="{962C3F25-041D-4E5B-839E-FBB5D7B91A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sp>
        <p:nvSpPr>
          <p:cNvPr id="3"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1FDB7DAC-24E1-411C-8D5F-3A7FDF188C1D}"/>
              </a:ext>
            </a:extLst>
          </p:cNvPr>
          <p:cNvSpPr>
            <a:spLocks noGrp="1"/>
          </p:cNvSpPr>
          <p:nvPr>
            <p:ph type="title" hasCustomPrompt="1"/>
          </p:nvPr>
        </p:nvSpPr>
        <p:spPr>
          <a:xfrm rot="5400000">
            <a:off x="8324028" y="2805126"/>
            <a:ext cx="6127095" cy="1132145"/>
          </a:xfrm>
        </p:spPr>
        <p:txBody>
          <a:bodyPr/>
          <a:lstStyle>
            <a:lvl1pPr marL="0" marR="0" indent="0" algn="l" defTabSz="914400" rtl="0" eaLnBrk="1" fontAlgn="auto" latinLnBrk="0" hangingPunct="1">
              <a:lnSpc>
                <a:spcPct val="100000"/>
              </a:lnSpc>
              <a:spcBef>
                <a:spcPct val="0"/>
              </a:spcBef>
              <a:spcAft>
                <a:spcPts val="0"/>
              </a:spcAft>
              <a:buClrTx/>
              <a:buSzTx/>
              <a:buFontTx/>
              <a:buNone/>
              <a:tabLst/>
              <a:defRPr>
                <a:solidFill>
                  <a:schemeClr val="bg2"/>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sp>
        <p:nvSpPr>
          <p:cNvPr id="7" name="Content">
            <a:extLst>
              <a:ext uri="{FF2B5EF4-FFF2-40B4-BE49-F238E27FC236}">
                <a16:creationId xmlns:a16="http://schemas.microsoft.com/office/drawing/2014/main" id="{E03519C3-01DC-4A54-BFE9-0527DA2D5160}"/>
              </a:ext>
            </a:extLst>
          </p:cNvPr>
          <p:cNvSpPr>
            <a:spLocks noGrp="1"/>
          </p:cNvSpPr>
          <p:nvPr>
            <p:ph type="body" orient="vert" idx="1" hasCustomPrompt="1"/>
          </p:nvPr>
        </p:nvSpPr>
        <p:spPr>
          <a:xfrm>
            <a:off x="365760" y="307649"/>
            <a:ext cx="10455743" cy="6127095"/>
          </a:xfrm>
        </p:spPr>
        <p:txBody>
          <a:bodyPr vert="eaVert"/>
          <a:lstStyle>
            <a:lvl1pPr>
              <a:lnSpc>
                <a:spcPct val="100000"/>
              </a:lnSpc>
              <a:spcAft>
                <a:spcPts val="0"/>
              </a:spcAft>
              <a:defRPr sz="2400">
                <a:solidFill>
                  <a:schemeClr val="bg2"/>
                </a:solidFill>
              </a:defRPr>
            </a:lvl1pPr>
            <a:lvl2pPr marL="461963" indent="-228600">
              <a:lnSpc>
                <a:spcPct val="100000"/>
              </a:lnSpc>
              <a:spcAft>
                <a:spcPts val="0"/>
              </a:spcAft>
              <a:defRPr sz="2000">
                <a:solidFill>
                  <a:schemeClr val="bg2"/>
                </a:solidFill>
              </a:defRPr>
            </a:lvl2pPr>
            <a:lvl3pPr marL="684213" indent="-228600">
              <a:lnSpc>
                <a:spcPct val="100000"/>
              </a:lnSpc>
              <a:spcAft>
                <a:spcPts val="0"/>
              </a:spcAft>
              <a:defRPr sz="1800">
                <a:solidFill>
                  <a:schemeClr val="bg2"/>
                </a:solidFill>
              </a:defRPr>
            </a:lvl3pPr>
            <a:lvl4pPr marL="914400" indent="-228600">
              <a:lnSpc>
                <a:spcPct val="100000"/>
              </a:lnSpc>
              <a:spcAft>
                <a:spcPts val="0"/>
              </a:spcAft>
              <a:defRPr sz="1600">
                <a:solidFill>
                  <a:schemeClr val="bg2"/>
                </a:solidFill>
              </a:defRPr>
            </a:lvl4pPr>
            <a:lvl5pPr marL="1144588" indent="-228600">
              <a:lnSpc>
                <a:spcPct val="100000"/>
              </a:lnSpc>
              <a:spcAft>
                <a:spcPts val="0"/>
              </a:spcAft>
              <a:defRPr sz="1600">
                <a:solidFill>
                  <a:schemeClr val="bg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A9006E65-0AC6-4AEC-9676-8B754EE037E9}"/>
              </a:ext>
              <a:ext uri="{C183D7F6-B498-43B3-948B-1728B52AA6E4}">
                <adec:decorative xmlns:adec="http://schemas.microsoft.com/office/drawing/2017/decorative" val="1"/>
              </a:ext>
            </a:extLst>
          </p:cNvPr>
          <p:cNvSpPr/>
          <p:nvPr/>
        </p:nvSpPr>
        <p:spPr>
          <a:xfrm rot="5400000">
            <a:off x="7803983" y="3371504"/>
            <a:ext cx="60807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5414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bg1"/>
        </a:solidFill>
        <a:effectLst/>
      </p:bgPr>
    </p:bg>
    <p:spTree>
      <p:nvGrpSpPr>
        <p:cNvPr id="1" name=""/>
        <p:cNvGrpSpPr/>
        <p:nvPr/>
      </p:nvGrpSpPr>
      <p:grpSpPr>
        <a:xfrm>
          <a:off x="0" y="0"/>
          <a:ext cx="0" cy="0"/>
          <a:chOff x="0" y="0"/>
          <a:chExt cx="0" cy="0"/>
        </a:xfrm>
      </p:grpSpPr>
      <p:grpSp>
        <p:nvGrpSpPr>
          <p:cNvPr id="99" name="Background Images">
            <a:extLst>
              <a:ext uri="{FF2B5EF4-FFF2-40B4-BE49-F238E27FC236}">
                <a16:creationId xmlns:a16="http://schemas.microsoft.com/office/drawing/2014/main" id="{BA3DF3DE-0044-49A0-893D-4AE69524AE45}"/>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sp>
          <p:nvSpPr>
            <p:cNvPr id="92" name="BKG-TP">
              <a:extLst>
                <a:ext uri="{FF2B5EF4-FFF2-40B4-BE49-F238E27FC236}">
                  <a16:creationId xmlns:a16="http://schemas.microsoft.com/office/drawing/2014/main" id="{80E539AA-5F27-4E27-A2EB-0002A460B024}"/>
                </a:ext>
                <a:ext uri="{C183D7F6-B498-43B3-948B-1728B52AA6E4}">
                  <adec:decorative xmlns:adec="http://schemas.microsoft.com/office/drawing/2017/decorative" val="1"/>
                </a:ext>
              </a:extLst>
            </p:cNvPr>
            <p:cNvSpPr/>
            <p:nvPr/>
          </p:nvSpPr>
          <p:spPr>
            <a:xfrm>
              <a:off x="0" y="0"/>
              <a:ext cx="12191998" cy="43513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ubeSide">
              <a:extLst>
                <a:ext uri="{FF2B5EF4-FFF2-40B4-BE49-F238E27FC236}">
                  <a16:creationId xmlns:a16="http://schemas.microsoft.com/office/drawing/2014/main" id="{0BD8C101-546C-4D96-9A74-D006A704F407}"/>
                </a:ext>
                <a:ext uri="{C183D7F6-B498-43B3-948B-1728B52AA6E4}">
                  <adec:decorative xmlns:adec="http://schemas.microsoft.com/office/drawing/2017/decorative" val="1"/>
                </a:ext>
              </a:extLst>
            </p:cNvPr>
            <p:cNvSpPr/>
            <p:nvPr/>
          </p:nvSpPr>
          <p:spPr>
            <a:xfrm>
              <a:off x="0" y="942975"/>
              <a:ext cx="2552700" cy="5915025"/>
            </a:xfrm>
            <a:custGeom>
              <a:avLst/>
              <a:gdLst>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0 h 5915025"/>
                <a:gd name="connsiteX0" fmla="*/ 0 w 2552700"/>
                <a:gd name="connsiteY0" fmla="*/ 0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 name="connsiteX5" fmla="*/ 0 w 2552700"/>
                <a:gd name="connsiteY5" fmla="*/ 0 h 5915025"/>
                <a:gd name="connsiteX0" fmla="*/ 0 w 2552700"/>
                <a:gd name="connsiteY0" fmla="*/ 3110865 h 5915025"/>
                <a:gd name="connsiteX1" fmla="*/ 2552700 w 2552700"/>
                <a:gd name="connsiteY1" fmla="*/ 0 h 5915025"/>
                <a:gd name="connsiteX2" fmla="*/ 2552700 w 2552700"/>
                <a:gd name="connsiteY2" fmla="*/ 5915025 h 5915025"/>
                <a:gd name="connsiteX3" fmla="*/ 0 w 2552700"/>
                <a:gd name="connsiteY3" fmla="*/ 5915025 h 5915025"/>
                <a:gd name="connsiteX4" fmla="*/ 0 w 2552700"/>
                <a:gd name="connsiteY4" fmla="*/ 3110865 h 5915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2700" h="5915025">
                  <a:moveTo>
                    <a:pt x="0" y="3110865"/>
                  </a:moveTo>
                  <a:lnTo>
                    <a:pt x="2552700" y="0"/>
                  </a:lnTo>
                  <a:lnTo>
                    <a:pt x="2552700" y="5915025"/>
                  </a:lnTo>
                  <a:lnTo>
                    <a:pt x="0" y="5915025"/>
                  </a:lnTo>
                  <a:lnTo>
                    <a:pt x="0" y="311086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ubeFront">
              <a:extLst>
                <a:ext uri="{FF2B5EF4-FFF2-40B4-BE49-F238E27FC236}">
                  <a16:creationId xmlns:a16="http://schemas.microsoft.com/office/drawing/2014/main" id="{AEE440B8-B31E-487C-92A7-B1713A372E58}"/>
                </a:ext>
                <a:ext uri="{C183D7F6-B498-43B3-948B-1728B52AA6E4}">
                  <adec:decorative xmlns:adec="http://schemas.microsoft.com/office/drawing/2017/decorative" val="1"/>
                </a:ext>
              </a:extLst>
            </p:cNvPr>
            <p:cNvSpPr/>
            <p:nvPr/>
          </p:nvSpPr>
          <p:spPr>
            <a:xfrm>
              <a:off x="2552700" y="942975"/>
              <a:ext cx="9639300" cy="59150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8" name="AWS Logo">
              <a:extLst>
                <a:ext uri="{FF2B5EF4-FFF2-40B4-BE49-F238E27FC236}">
                  <a16:creationId xmlns:a16="http://schemas.microsoft.com/office/drawing/2014/main" id="{41BC3838-CAD1-4E45-A629-8FAE25F8F35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7710" y="5789538"/>
              <a:ext cx="1097280" cy="656183"/>
            </a:xfrm>
            <a:prstGeom prst="rect">
              <a:avLst/>
            </a:prstGeom>
          </p:spPr>
        </p:pic>
        <p:sp>
          <p:nvSpPr>
            <p:cNvPr id="11" name="Copyright">
              <a:extLst>
                <a:ext uri="{FF2B5EF4-FFF2-40B4-BE49-F238E27FC236}">
                  <a16:creationId xmlns:a16="http://schemas.microsoft.com/office/drawing/2014/main" id="{DF9E4172-9EB6-4421-9EA3-78F3EDED9A1F}"/>
                </a:ext>
              </a:extLst>
            </p:cNvPr>
            <p:cNvSpPr txBox="1"/>
            <p:nvPr/>
          </p:nvSpPr>
          <p:spPr>
            <a:xfrm>
              <a:off x="5068041" y="6568818"/>
              <a:ext cx="4653838" cy="261610"/>
            </a:xfrm>
            <a:prstGeom prst="rect">
              <a:avLst/>
            </a:prstGeom>
            <a:noFill/>
          </p:spPr>
          <p:txBody>
            <a:bodyPr wrap="none" rtlCol="0">
              <a:spAutoFit/>
            </a:bodyPr>
            <a:lstStyle/>
            <a:p>
              <a:r>
                <a:rPr lang="en-US" sz="1100" kern="1200" dirty="0">
                  <a:solidFill>
                    <a:schemeClr val="bg2"/>
                  </a:solidFill>
                  <a:effectLst/>
                  <a:latin typeface="+mn-lt"/>
                  <a:ea typeface="+mn-ea"/>
                  <a:cs typeface="+mn-cs"/>
                </a:rPr>
                <a:t>© 2022, Amazon Web Services, Inc. or its affiliates. All rights reserved.</a:t>
              </a:r>
            </a:p>
          </p:txBody>
        </p:sp>
      </p:grpSp>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bg2"/>
                </a:solidFill>
                <a:latin typeface="+mn-lt"/>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2663862" y="1135062"/>
            <a:ext cx="9341063" cy="4049824"/>
          </a:xfrm>
        </p:spPr>
        <p:txBody>
          <a:bodyPr anchor="ctr"/>
          <a:lstStyle>
            <a:lvl1pPr>
              <a:defRPr sz="4400">
                <a:solidFill>
                  <a:schemeClr val="bg2"/>
                </a:solidFill>
              </a:defRPr>
            </a:lvl1pPr>
          </a:lstStyle>
          <a:p>
            <a:r>
              <a:rPr lang="en-US" dirty="0"/>
              <a:t>Thank you text</a:t>
            </a:r>
          </a:p>
        </p:txBody>
      </p:sp>
      <p:sp>
        <p:nvSpPr>
          <p:cNvPr id="7" name="Content">
            <a:extLst>
              <a:ext uri="{FF2B5EF4-FFF2-40B4-BE49-F238E27FC236}">
                <a16:creationId xmlns:a16="http://schemas.microsoft.com/office/drawing/2014/main" id="{A1EEF87A-AB52-4622-AF5D-6FED9D7569C6}"/>
              </a:ext>
            </a:extLst>
          </p:cNvPr>
          <p:cNvSpPr txBox="1"/>
          <p:nvPr/>
        </p:nvSpPr>
        <p:spPr>
          <a:xfrm>
            <a:off x="2552701" y="5212457"/>
            <a:ext cx="9639298" cy="1015663"/>
          </a:xfrm>
          <a:prstGeom prst="rect">
            <a:avLst/>
          </a:prstGeom>
          <a:noFill/>
        </p:spPr>
        <p:txBody>
          <a:bodyPr wrap="square" rtlCol="0">
            <a:spAutoFit/>
          </a:bodyPr>
          <a:lstStyle/>
          <a:p>
            <a:pPr marL="0" indent="0">
              <a:lnSpc>
                <a:spcPct val="100000"/>
              </a:lnSpc>
              <a:spcBef>
                <a:spcPts val="0"/>
              </a:spcBef>
              <a:spcAft>
                <a:spcPts val="0"/>
              </a:spcAft>
              <a:buClrTx/>
              <a:buSzTx/>
              <a:buFontTx/>
              <a:buNone/>
              <a:tabLst/>
              <a:defRPr/>
            </a:pPr>
            <a:r>
              <a:rPr lang="en-US" sz="2000" dirty="0">
                <a:solidFill>
                  <a:schemeClr val="bg2"/>
                </a:solidFill>
              </a:rPr>
              <a:t>Corrections, feedback, or other questions? </a:t>
            </a:r>
            <a:br>
              <a:rPr lang="en-US" sz="2000" dirty="0">
                <a:solidFill>
                  <a:schemeClr val="bg2"/>
                </a:solidFill>
              </a:rPr>
            </a:br>
            <a:r>
              <a:rPr lang="en-US" sz="2000" dirty="0">
                <a:solidFill>
                  <a:schemeClr val="bg2"/>
                </a:solidFill>
              </a:rPr>
              <a:t>Contact us at </a:t>
            </a:r>
            <a:r>
              <a:rPr lang="en-US" sz="2000" u="sng" dirty="0">
                <a:solidFill>
                  <a:schemeClr val="bg2"/>
                </a:solidFill>
              </a:rPr>
              <a:t>https://support.aws.amazon.com/#/contacts/aws-training</a:t>
            </a:r>
            <a:r>
              <a:rPr lang="en-US" sz="2000" dirty="0">
                <a:solidFill>
                  <a:schemeClr val="bg2"/>
                </a:solidFill>
              </a:rPr>
              <a:t>. </a:t>
            </a:r>
            <a:br>
              <a:rPr lang="en-US" sz="2000" dirty="0">
                <a:solidFill>
                  <a:schemeClr val="bg2"/>
                </a:solidFill>
              </a:rPr>
            </a:br>
            <a:r>
              <a:rPr lang="en-US" sz="2000" dirty="0">
                <a:solidFill>
                  <a:schemeClr val="bg2"/>
                </a:solidFill>
              </a:rPr>
              <a:t>All trademarks are the property of their owners.</a:t>
            </a:r>
          </a:p>
        </p:txBody>
      </p:sp>
    </p:spTree>
    <p:custDataLst>
      <p:tags r:id="rId1"/>
    </p:custDataLst>
    <p:extLst>
      <p:ext uri="{BB962C8B-B14F-4D97-AF65-F5344CB8AC3E}">
        <p14:creationId xmlns:p14="http://schemas.microsoft.com/office/powerpoint/2010/main" val="261531848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image" Target="../media/image4.png"/><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image" Target="../media/image12.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slideLayout" Target="../slideLayouts/slideLayout73.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tags" Target="../tags/tag46.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theme" Target="../theme/theme2.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7">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600">
                <a:solidFill>
                  <a:schemeClr val="tx2"/>
                </a:solidFill>
                <a:latin typeface="Amazon Ember" panose="020B0603020204020204" pitchFamily="34" charset="0"/>
                <a:ea typeface="Amazon Ember" panose="020B0603020204020204" pitchFamily="34" charset="0"/>
                <a:cs typeface="Amazon Ember" panose="020B0603020204020204" pitchFamily="34" charset="0"/>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9175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9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8">
            <a:extLst>
              <a:ext uri="{96DAC541-7B7A-43D3-8B79-37D633B846F1}">
                <asvg:svgBlip xmlns:asvg="http://schemas.microsoft.com/office/drawing/2016/SVG/main" r:embed="rId49"/>
              </a:ext>
            </a:extLst>
          </a:blip>
          <a:stretch>
            <a:fillRect/>
          </a:stretch>
        </p:blipFill>
        <p:spPr>
          <a:xfrm>
            <a:off x="243599" y="6452308"/>
            <a:ext cx="366979" cy="219456"/>
          </a:xfrm>
          <a:prstGeom prst="rect">
            <a:avLst/>
          </a:prstGeom>
        </p:spPr>
      </p:pic>
    </p:spTree>
    <p:custDataLst>
      <p:tags r:id="rId46"/>
    </p:custDataLst>
    <p:extLst>
      <p:ext uri="{BB962C8B-B14F-4D97-AF65-F5344CB8AC3E}">
        <p14:creationId xmlns:p14="http://schemas.microsoft.com/office/powerpoint/2010/main" val="192436528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 id="2147484011" r:id="rId13"/>
    <p:sldLayoutId id="2147484012" r:id="rId14"/>
    <p:sldLayoutId id="2147484013" r:id="rId15"/>
    <p:sldLayoutId id="2147484014" r:id="rId16"/>
    <p:sldLayoutId id="2147484015" r:id="rId17"/>
    <p:sldLayoutId id="2147484016" r:id="rId18"/>
    <p:sldLayoutId id="2147484017" r:id="rId19"/>
    <p:sldLayoutId id="2147484018" r:id="rId20"/>
    <p:sldLayoutId id="2147484019" r:id="rId21"/>
    <p:sldLayoutId id="2147484020" r:id="rId22"/>
    <p:sldLayoutId id="2147484021" r:id="rId23"/>
    <p:sldLayoutId id="2147484022" r:id="rId24"/>
    <p:sldLayoutId id="2147484023" r:id="rId25"/>
    <p:sldLayoutId id="2147484024" r:id="rId26"/>
    <p:sldLayoutId id="2147484025" r:id="rId27"/>
    <p:sldLayoutId id="2147484026" r:id="rId28"/>
    <p:sldLayoutId id="2147484027" r:id="rId29"/>
    <p:sldLayoutId id="2147484028" r:id="rId30"/>
    <p:sldLayoutId id="2147484029" r:id="rId31"/>
    <p:sldLayoutId id="2147484030" r:id="rId32"/>
    <p:sldLayoutId id="2147484031" r:id="rId33"/>
    <p:sldLayoutId id="2147484032" r:id="rId34"/>
    <p:sldLayoutId id="2147484033" r:id="rId35"/>
    <p:sldLayoutId id="2147484034" r:id="rId36"/>
    <p:sldLayoutId id="2147484035" r:id="rId37"/>
    <p:sldLayoutId id="2147484036" r:id="rId38"/>
    <p:sldLayoutId id="2147484037" r:id="rId39"/>
    <p:sldLayoutId id="2147484038" r:id="rId40"/>
    <p:sldLayoutId id="2147484039" r:id="rId41"/>
    <p:sldLayoutId id="2147484040" r:id="rId42"/>
    <p:sldLayoutId id="2147484041" r:id="rId43"/>
    <p:sldLayoutId id="2147484042" r:id="rId44"/>
  </p:sldLayoutIdLst>
  <p:hf hdr="0" ftr="0" dt="0"/>
  <p:txStyles>
    <p:titleStyle>
      <a:lvl1pPr algn="l" defTabSz="228600" rtl="0" eaLnBrk="1" latinLnBrk="0" hangingPunct="1">
        <a:lnSpc>
          <a:spcPct val="100000"/>
        </a:lnSpc>
        <a:spcBef>
          <a:spcPct val="0"/>
        </a:spcBef>
        <a:buNone/>
        <a:defRPr sz="3200" kern="1200">
          <a:solidFill>
            <a:schemeClr val="tx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tx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tx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tx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tx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tx2"/>
          </a:solidFill>
          <a:latin typeface="Amazon Ember"/>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6">
            <a:lum/>
          </a:blip>
          <a:srcRect/>
          <a:stretch>
            <a:fillRect/>
          </a:stretch>
        </a:blipFill>
        <a:effectLst/>
      </p:bgPr>
    </p:bg>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40ACF5A-6DEA-4283-95F3-28BFCB00D1FE}"/>
              </a:ext>
            </a:extLst>
          </p:cNvPr>
          <p:cNvSpPr>
            <a:spLocks noGrp="1"/>
          </p:cNvSpPr>
          <p:nvPr>
            <p:ph type="sldNum" sz="quarter" idx="4"/>
          </p:nvPr>
        </p:nvSpPr>
        <p:spPr>
          <a:xfrm>
            <a:off x="11469389" y="6445721"/>
            <a:ext cx="484261" cy="289591"/>
          </a:xfrm>
          <a:prstGeom prst="rect">
            <a:avLst/>
          </a:prstGeom>
        </p:spPr>
        <p:txBody>
          <a:bodyPr vert="horz" lIns="91440" tIns="45720" rIns="91440" bIns="45720" rtlCol="0" anchor="ctr"/>
          <a:lstStyle>
            <a:lvl1pPr algn="r">
              <a:defRPr sz="1100">
                <a:solidFill>
                  <a:schemeClr val="bg2"/>
                </a:solidFill>
                <a:latin typeface="Amazon Ember"/>
              </a:defRPr>
            </a:lvl1pPr>
          </a:lstStyle>
          <a:p>
            <a:fld id="{930176A1-BCF0-4712-97A6-6B495F55390B}" type="slidenum">
              <a:rPr lang="en-US" smtClean="0"/>
              <a:pPr/>
              <a:t>‹#›</a:t>
            </a:fld>
            <a:endParaRPr lang="en-US"/>
          </a:p>
        </p:txBody>
      </p:sp>
      <p:sp>
        <p:nvSpPr>
          <p:cNvPr id="2" name="Title">
            <a:extLst>
              <a:ext uri="{FF2B5EF4-FFF2-40B4-BE49-F238E27FC236}">
                <a16:creationId xmlns:a16="http://schemas.microsoft.com/office/drawing/2014/main" id="{C6E65ACB-7BFD-4D12-ACB2-501576A6711D}"/>
              </a:ext>
            </a:extLst>
          </p:cNvPr>
          <p:cNvSpPr>
            <a:spLocks noGrp="1"/>
          </p:cNvSpPr>
          <p:nvPr>
            <p:ph type="title"/>
          </p:nvPr>
        </p:nvSpPr>
        <p:spPr>
          <a:xfrm>
            <a:off x="365760" y="299526"/>
            <a:ext cx="11569209" cy="731318"/>
          </a:xfrm>
          <a:prstGeom prst="rect">
            <a:avLst/>
          </a:prstGeom>
        </p:spPr>
        <p:txBody>
          <a:bodyPr vert="horz" lIns="91440" tIns="45720" rIns="91440" bIns="45720" rtlCol="0" anchor="ctr">
            <a:normAutofit/>
          </a:bodyPr>
          <a:lstStyle/>
          <a:p>
            <a:r>
              <a:rPr lang="en-US">
                <a:solidFill>
                  <a:schemeClr val="bg2"/>
                </a:solidFill>
              </a:rPr>
              <a:t>Click to edit Master title style</a:t>
            </a:r>
            <a:endParaRPr lang="en-US" dirty="0"/>
          </a:p>
        </p:txBody>
      </p:sp>
      <p:sp>
        <p:nvSpPr>
          <p:cNvPr id="3" name="Content">
            <a:extLst>
              <a:ext uri="{FF2B5EF4-FFF2-40B4-BE49-F238E27FC236}">
                <a16:creationId xmlns:a16="http://schemas.microsoft.com/office/drawing/2014/main" id="{BD9FB2C3-6E12-492D-B6C4-46373C49E3FD}"/>
              </a:ext>
            </a:extLst>
          </p:cNvPr>
          <p:cNvSpPr>
            <a:spLocks noGrp="1"/>
          </p:cNvSpPr>
          <p:nvPr>
            <p:ph type="body" idx="1"/>
          </p:nvPr>
        </p:nvSpPr>
        <p:spPr>
          <a:xfrm>
            <a:off x="365760" y="1143000"/>
            <a:ext cx="11569209" cy="5257800"/>
          </a:xfrm>
          <a:prstGeom prst="rect">
            <a:avLst/>
          </a:prstGeom>
        </p:spPr>
        <p:txBody>
          <a:bodyPr vert="horz" lIns="91440" tIns="45720" rIns="91440" bIns="45720" rtlCol="0">
            <a:normAutofit/>
          </a:body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8" name="AWS Logo">
            <a:extLst>
              <a:ext uri="{FF2B5EF4-FFF2-40B4-BE49-F238E27FC236}">
                <a16:creationId xmlns:a16="http://schemas.microsoft.com/office/drawing/2014/main" id="{56ED120F-98B5-42C0-B16A-27FB0984653F}"/>
              </a:ext>
              <a:ext uri="{C183D7F6-B498-43B3-948B-1728B52AA6E4}">
                <adec:decorative xmlns:adec="http://schemas.microsoft.com/office/drawing/2017/decorative" val="1"/>
              </a:ext>
            </a:extLst>
          </p:cNvPr>
          <p:cNvPicPr>
            <a:picLocks noChangeAspect="1"/>
          </p:cNvPicPr>
          <p:nvPr/>
        </p:nvPicPr>
        <p:blipFill>
          <a:blip r:embed="rId47">
            <a:extLst>
              <a:ext uri="{96DAC541-7B7A-43D3-8B79-37D633B846F1}">
                <asvg:svgBlip xmlns:asvg="http://schemas.microsoft.com/office/drawing/2016/SVG/main" r:embed="rId48"/>
              </a:ext>
            </a:extLst>
          </a:blip>
          <a:stretch>
            <a:fillRect/>
          </a:stretch>
        </p:blipFill>
        <p:spPr>
          <a:xfrm>
            <a:off x="243599" y="6452308"/>
            <a:ext cx="366979" cy="219456"/>
          </a:xfrm>
          <a:prstGeom prst="rect">
            <a:avLst/>
          </a:prstGeom>
        </p:spPr>
      </p:pic>
    </p:spTree>
    <p:custDataLst>
      <p:tags r:id="rId45"/>
    </p:custDataLst>
    <p:extLst>
      <p:ext uri="{BB962C8B-B14F-4D97-AF65-F5344CB8AC3E}">
        <p14:creationId xmlns:p14="http://schemas.microsoft.com/office/powerpoint/2010/main" val="97260350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 id="2147484061" r:id="rId18"/>
    <p:sldLayoutId id="2147484062" r:id="rId19"/>
    <p:sldLayoutId id="2147484063" r:id="rId20"/>
    <p:sldLayoutId id="2147484064" r:id="rId21"/>
    <p:sldLayoutId id="2147484065" r:id="rId22"/>
    <p:sldLayoutId id="2147484066" r:id="rId23"/>
    <p:sldLayoutId id="2147484067" r:id="rId24"/>
    <p:sldLayoutId id="2147484068" r:id="rId25"/>
    <p:sldLayoutId id="2147484069" r:id="rId26"/>
    <p:sldLayoutId id="2147484070" r:id="rId27"/>
    <p:sldLayoutId id="2147484071" r:id="rId28"/>
    <p:sldLayoutId id="2147484072" r:id="rId29"/>
    <p:sldLayoutId id="2147484073" r:id="rId30"/>
    <p:sldLayoutId id="2147484074" r:id="rId31"/>
    <p:sldLayoutId id="2147484075" r:id="rId32"/>
    <p:sldLayoutId id="2147484076" r:id="rId33"/>
    <p:sldLayoutId id="2147484077" r:id="rId34"/>
    <p:sldLayoutId id="2147484078" r:id="rId35"/>
    <p:sldLayoutId id="2147484079" r:id="rId36"/>
    <p:sldLayoutId id="2147484080" r:id="rId37"/>
    <p:sldLayoutId id="2147484081" r:id="rId38"/>
    <p:sldLayoutId id="2147484082" r:id="rId39"/>
    <p:sldLayoutId id="2147484083" r:id="rId40"/>
    <p:sldLayoutId id="2147484084" r:id="rId41"/>
    <p:sldLayoutId id="2147484085" r:id="rId42"/>
    <p:sldLayoutId id="2147484086" r:id="rId43"/>
  </p:sldLayoutIdLst>
  <p:hf hdr="0" ftr="0" dt="0"/>
  <p:txStyles>
    <p:titleStyle>
      <a:lvl1pPr algn="l" defTabSz="228600" rtl="0" eaLnBrk="1" latinLnBrk="0" hangingPunct="1">
        <a:lnSpc>
          <a:spcPct val="100000"/>
        </a:lnSpc>
        <a:spcBef>
          <a:spcPct val="0"/>
        </a:spcBef>
        <a:buNone/>
        <a:defRPr sz="3200" kern="1200">
          <a:solidFill>
            <a:schemeClr val="bg2"/>
          </a:solidFill>
          <a:latin typeface="Amazon Ember Heavy"/>
        </a:defRPr>
      </a:lvl1pPr>
    </p:titleStyle>
    <p:bodyStyle>
      <a:defPPr>
        <a:defRPr lang="en-US"/>
      </a:defPPr>
      <a:lvl1pPr marL="230188" indent="-230188" algn="l" defTabSz="228600" rtl="0" eaLnBrk="1" latinLnBrk="0" hangingPunct="1">
        <a:lnSpc>
          <a:spcPct val="100000"/>
        </a:lnSpc>
        <a:spcBef>
          <a:spcPts val="500"/>
        </a:spcBef>
        <a:spcAft>
          <a:spcPts val="600"/>
        </a:spcAft>
        <a:buFont typeface="Amazon Ember"/>
        <a:buChar char="•"/>
        <a:defRPr sz="2800" kern="1200">
          <a:solidFill>
            <a:schemeClr val="bg2"/>
          </a:solidFill>
          <a:latin typeface="Amazon Ember"/>
        </a:defRPr>
      </a:lvl1pPr>
      <a:lvl2pPr marL="457200" indent="-230188" algn="l" defTabSz="228600" rtl="0" eaLnBrk="1" latinLnBrk="0" hangingPunct="1">
        <a:lnSpc>
          <a:spcPct val="100000"/>
        </a:lnSpc>
        <a:spcBef>
          <a:spcPts val="500"/>
        </a:spcBef>
        <a:spcAft>
          <a:spcPts val="600"/>
        </a:spcAft>
        <a:buFont typeface="Amazon Ember"/>
        <a:buChar char="•"/>
        <a:defRPr sz="2400" kern="1200">
          <a:solidFill>
            <a:schemeClr val="bg2"/>
          </a:solidFill>
          <a:latin typeface="Amazon Ember"/>
        </a:defRPr>
      </a:lvl2pPr>
      <a:lvl3pPr marL="685800" indent="-230188" algn="l" defTabSz="228600" rtl="0" eaLnBrk="1" latinLnBrk="0" hangingPunct="1">
        <a:lnSpc>
          <a:spcPct val="100000"/>
        </a:lnSpc>
        <a:spcBef>
          <a:spcPts val="500"/>
        </a:spcBef>
        <a:spcAft>
          <a:spcPts val="600"/>
        </a:spcAft>
        <a:buFont typeface="Amazon Ember"/>
        <a:buChar char="•"/>
        <a:defRPr sz="2000" kern="1200">
          <a:solidFill>
            <a:schemeClr val="bg2"/>
          </a:solidFill>
          <a:latin typeface="Amazon Ember"/>
        </a:defRPr>
      </a:lvl3pPr>
      <a:lvl4pPr marL="9144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4pPr>
      <a:lvl5pPr marL="1143000" indent="-230188" algn="l" defTabSz="228600" rtl="0" eaLnBrk="1" latinLnBrk="0" hangingPunct="1">
        <a:lnSpc>
          <a:spcPct val="100000"/>
        </a:lnSpc>
        <a:spcBef>
          <a:spcPts val="500"/>
        </a:spcBef>
        <a:spcAft>
          <a:spcPts val="600"/>
        </a:spcAft>
        <a:buFont typeface="Amazon Ember"/>
        <a:buChar char="•"/>
        <a:defRPr sz="1800" kern="1200">
          <a:solidFill>
            <a:schemeClr val="bg2"/>
          </a:solidFill>
          <a:latin typeface="Amazon Ember"/>
        </a:defRPr>
      </a:lvl5pPr>
      <a:lvl6pPr marL="13716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6pPr>
      <a:lvl7pPr marL="16002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7pPr>
      <a:lvl8pPr marL="18288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8pPr>
      <a:lvl9pPr marL="2057400" indent="-230188" algn="l" defTabSz="228600" rtl="0" eaLnBrk="1" latinLnBrk="0" hangingPunct="1">
        <a:lnSpc>
          <a:spcPct val="100000"/>
        </a:lnSpc>
        <a:spcBef>
          <a:spcPts val="0"/>
        </a:spcBef>
        <a:spcAft>
          <a:spcPts val="600"/>
        </a:spcAft>
        <a:buFont typeface="Amazon Ember"/>
        <a:buChar char="•"/>
        <a:defRPr sz="1600" kern="1200">
          <a:solidFill>
            <a:schemeClr val="bg2"/>
          </a:solidFill>
          <a:latin typeface="Amazon Ember"/>
        </a:defRPr>
      </a:lvl9pPr>
    </p:bodyStyle>
    <p:otherStyle>
      <a:defPPr>
        <a:defRPr lang="en-US"/>
      </a:defPPr>
      <a:lvl1pPr marL="0" algn="l" defTabSz="914400" rtl="0" eaLnBrk="1" latinLnBrk="0" hangingPunct="1">
        <a:defRPr sz="1800" kern="1200">
          <a:solidFill>
            <a:schemeClr val="bg2"/>
          </a:solidFill>
          <a:latin typeface="+mn-lt"/>
          <a:ea typeface="+mn-ea"/>
          <a:cs typeface="+mn-cs"/>
        </a:defRPr>
      </a:lvl1pPr>
      <a:lvl2pPr marL="457200" algn="l" defTabSz="914400" rtl="0" eaLnBrk="1" latinLnBrk="0" hangingPunct="1">
        <a:defRPr sz="1800" kern="1200">
          <a:solidFill>
            <a:schemeClr val="bg2"/>
          </a:solidFill>
          <a:latin typeface="+mn-lt"/>
          <a:ea typeface="+mn-ea"/>
          <a:cs typeface="+mn-cs"/>
        </a:defRPr>
      </a:lvl2pPr>
      <a:lvl3pPr marL="914400" algn="l" defTabSz="914400" rtl="0" eaLnBrk="1" latinLnBrk="0" hangingPunct="1">
        <a:defRPr sz="1800" kern="1200">
          <a:solidFill>
            <a:schemeClr val="bg2"/>
          </a:solidFill>
          <a:latin typeface="+mn-lt"/>
          <a:ea typeface="+mn-ea"/>
          <a:cs typeface="+mn-cs"/>
        </a:defRPr>
      </a:lvl3pPr>
      <a:lvl4pPr marL="1371600" algn="l" defTabSz="914400" rtl="0" eaLnBrk="1" latinLnBrk="0" hangingPunct="1">
        <a:defRPr sz="1800" kern="1200">
          <a:solidFill>
            <a:schemeClr val="bg2"/>
          </a:solidFill>
          <a:latin typeface="+mn-lt"/>
          <a:ea typeface="+mn-ea"/>
          <a:cs typeface="+mn-cs"/>
        </a:defRPr>
      </a:lvl4pPr>
      <a:lvl5pPr marL="1828800" algn="l" defTabSz="914400" rtl="0" eaLnBrk="1" latinLnBrk="0" hangingPunct="1">
        <a:defRPr sz="1800" kern="1200">
          <a:solidFill>
            <a:schemeClr val="bg2"/>
          </a:solidFill>
          <a:latin typeface="+mn-lt"/>
          <a:ea typeface="+mn-ea"/>
          <a:cs typeface="+mn-cs"/>
        </a:defRPr>
      </a:lvl5pPr>
      <a:lvl6pPr marL="2286000" algn="l" defTabSz="914400" rtl="0" eaLnBrk="1" latinLnBrk="0" hangingPunct="1">
        <a:defRPr sz="1800" kern="1200">
          <a:solidFill>
            <a:schemeClr val="bg2"/>
          </a:solidFill>
          <a:latin typeface="+mn-lt"/>
          <a:ea typeface="+mn-ea"/>
          <a:cs typeface="+mn-cs"/>
        </a:defRPr>
      </a:lvl6pPr>
      <a:lvl7pPr marL="2743200" algn="l" defTabSz="914400" rtl="0" eaLnBrk="1" latinLnBrk="0" hangingPunct="1">
        <a:defRPr sz="1800" kern="1200">
          <a:solidFill>
            <a:schemeClr val="bg2"/>
          </a:solidFill>
          <a:latin typeface="+mn-lt"/>
          <a:ea typeface="+mn-ea"/>
          <a:cs typeface="+mn-cs"/>
        </a:defRPr>
      </a:lvl7pPr>
      <a:lvl8pPr marL="3200400" algn="l" defTabSz="914400" rtl="0" eaLnBrk="1" latinLnBrk="0" hangingPunct="1">
        <a:defRPr sz="1800" kern="1200">
          <a:solidFill>
            <a:schemeClr val="bg2"/>
          </a:solidFill>
          <a:latin typeface="+mn-lt"/>
          <a:ea typeface="+mn-ea"/>
          <a:cs typeface="+mn-cs"/>
        </a:defRPr>
      </a:lvl8pPr>
      <a:lvl9pPr marL="3657600" algn="l" defTabSz="914400" rtl="0" eaLnBrk="1" latinLnBrk="0" hangingPunct="1">
        <a:defRPr sz="1800" kern="1200">
          <a:solidFill>
            <a:schemeClr val="bg2"/>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5.png"/><Relationship Id="rId2" Type="http://schemas.openxmlformats.org/officeDocument/2006/relationships/slideLayout" Target="../slideLayouts/slideLayout34.xml"/><Relationship Id="rId1" Type="http://schemas.openxmlformats.org/officeDocument/2006/relationships/tags" Target="../tags/tag99.xml"/><Relationship Id="rId6" Type="http://schemas.openxmlformats.org/officeDocument/2006/relationships/image" Target="../media/image34.png"/><Relationship Id="rId5" Type="http://schemas.openxmlformats.org/officeDocument/2006/relationships/image" Target="../media/image40.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11.xml"/><Relationship Id="rId7" Type="http://schemas.openxmlformats.org/officeDocument/2006/relationships/image" Target="../media/image41.png"/><Relationship Id="rId12" Type="http://schemas.openxmlformats.org/officeDocument/2006/relationships/image" Target="../media/image20.png"/><Relationship Id="rId2" Type="http://schemas.openxmlformats.org/officeDocument/2006/relationships/slideLayout" Target="../slideLayouts/slideLayout34.xml"/><Relationship Id="rId1" Type="http://schemas.openxmlformats.org/officeDocument/2006/relationships/tags" Target="../tags/tag100.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5.png"/><Relationship Id="rId10" Type="http://schemas.openxmlformats.org/officeDocument/2006/relationships/image" Target="../media/image44.png"/><Relationship Id="rId4" Type="http://schemas.openxmlformats.org/officeDocument/2006/relationships/image" Target="../media/image30.png"/><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12.xml"/><Relationship Id="rId7" Type="http://schemas.openxmlformats.org/officeDocument/2006/relationships/image" Target="../media/image43.png"/><Relationship Id="rId12" Type="http://schemas.openxmlformats.org/officeDocument/2006/relationships/image" Target="../media/image35.png"/><Relationship Id="rId2" Type="http://schemas.openxmlformats.org/officeDocument/2006/relationships/slideLayout" Target="../slideLayouts/slideLayout34.xml"/><Relationship Id="rId1" Type="http://schemas.openxmlformats.org/officeDocument/2006/relationships/tags" Target="../tags/tag101.xml"/><Relationship Id="rId6" Type="http://schemas.openxmlformats.org/officeDocument/2006/relationships/image" Target="../media/image42.png"/><Relationship Id="rId11" Type="http://schemas.openxmlformats.org/officeDocument/2006/relationships/image" Target="../media/image30.png"/><Relationship Id="rId5" Type="http://schemas.openxmlformats.org/officeDocument/2006/relationships/image" Target="../media/image41.png"/><Relationship Id="rId10" Type="http://schemas.openxmlformats.org/officeDocument/2006/relationships/image" Target="../media/image20.png"/><Relationship Id="rId4" Type="http://schemas.openxmlformats.org/officeDocument/2006/relationships/image" Target="../media/image40.png"/><Relationship Id="rId9"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tags" Target="../tags/tag10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14.xml"/><Relationship Id="rId7" Type="http://schemas.openxmlformats.org/officeDocument/2006/relationships/image" Target="../media/image35.png"/><Relationship Id="rId2" Type="http://schemas.openxmlformats.org/officeDocument/2006/relationships/slideLayout" Target="../slideLayouts/slideLayout34.xml"/><Relationship Id="rId1" Type="http://schemas.openxmlformats.org/officeDocument/2006/relationships/tags" Target="../tags/tag103.xml"/><Relationship Id="rId6" Type="http://schemas.openxmlformats.org/officeDocument/2006/relationships/image" Target="../media/image30.png"/><Relationship Id="rId5" Type="http://schemas.openxmlformats.org/officeDocument/2006/relationships/image" Target="../media/image20.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15.xml"/><Relationship Id="rId7" Type="http://schemas.openxmlformats.org/officeDocument/2006/relationships/image" Target="../media/image35.png"/><Relationship Id="rId2" Type="http://schemas.openxmlformats.org/officeDocument/2006/relationships/slideLayout" Target="../slideLayouts/slideLayout34.xml"/><Relationship Id="rId1" Type="http://schemas.openxmlformats.org/officeDocument/2006/relationships/tags" Target="../tags/tag104.xml"/><Relationship Id="rId6" Type="http://schemas.openxmlformats.org/officeDocument/2006/relationships/image" Target="../media/image30.png"/><Relationship Id="rId5" Type="http://schemas.openxmlformats.org/officeDocument/2006/relationships/image" Target="../media/image20.png"/><Relationship Id="rId4" Type="http://schemas.openxmlformats.org/officeDocument/2006/relationships/image" Target="../media/image42.png"/><Relationship Id="rId9" Type="http://schemas.openxmlformats.org/officeDocument/2006/relationships/image" Target="../media/image40.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16.xml"/><Relationship Id="rId7" Type="http://schemas.openxmlformats.org/officeDocument/2006/relationships/image" Target="../media/image36.png"/><Relationship Id="rId2" Type="http://schemas.openxmlformats.org/officeDocument/2006/relationships/slideLayout" Target="../slideLayouts/slideLayout34.xml"/><Relationship Id="rId1" Type="http://schemas.openxmlformats.org/officeDocument/2006/relationships/tags" Target="../tags/tag105.xml"/><Relationship Id="rId6" Type="http://schemas.openxmlformats.org/officeDocument/2006/relationships/image" Target="../media/image35.png"/><Relationship Id="rId5" Type="http://schemas.openxmlformats.org/officeDocument/2006/relationships/image" Target="../media/image20.png"/><Relationship Id="rId10" Type="http://schemas.openxmlformats.org/officeDocument/2006/relationships/image" Target="../media/image30.png"/><Relationship Id="rId4" Type="http://schemas.openxmlformats.org/officeDocument/2006/relationships/image" Target="../media/image42.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4.xml"/><Relationship Id="rId1" Type="http://schemas.openxmlformats.org/officeDocument/2006/relationships/tags" Target="../tags/tag106.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0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108.xml"/></Relationships>
</file>

<file path=ppt/slides/_rels/slide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notesSlide" Target="../notesSlides/notesSlide2.xml"/><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slideLayout" Target="../slideLayouts/slideLayout34.xml"/><Relationship Id="rId16" Type="http://schemas.openxmlformats.org/officeDocument/2006/relationships/image" Target="../media/image28.png"/><Relationship Id="rId1" Type="http://schemas.openxmlformats.org/officeDocument/2006/relationships/tags" Target="../tags/tag9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sv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4.xml"/><Relationship Id="rId1" Type="http://schemas.openxmlformats.org/officeDocument/2006/relationships/tags" Target="../tags/tag109.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notesSlide" Target="../notesSlides/notesSlide21.xml"/><Relationship Id="rId7" Type="http://schemas.openxmlformats.org/officeDocument/2006/relationships/image" Target="../media/image51.png"/><Relationship Id="rId2" Type="http://schemas.openxmlformats.org/officeDocument/2006/relationships/slideLayout" Target="../slideLayouts/slideLayout34.xml"/><Relationship Id="rId1" Type="http://schemas.openxmlformats.org/officeDocument/2006/relationships/tags" Target="../tags/tag11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1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54.png"/><Relationship Id="rId2" Type="http://schemas.openxmlformats.org/officeDocument/2006/relationships/slideLayout" Target="../slideLayouts/slideLayout34.xml"/><Relationship Id="rId1" Type="http://schemas.openxmlformats.org/officeDocument/2006/relationships/tags" Target="../tags/tag112.xml"/><Relationship Id="rId6" Type="http://schemas.openxmlformats.org/officeDocument/2006/relationships/image" Target="../media/image53.png"/><Relationship Id="rId5" Type="http://schemas.openxmlformats.org/officeDocument/2006/relationships/image" Target="../media/image39.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5.xml"/><Relationship Id="rId1" Type="http://schemas.openxmlformats.org/officeDocument/2006/relationships/tags" Target="../tags/tag1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27.png"/><Relationship Id="rId2" Type="http://schemas.openxmlformats.org/officeDocument/2006/relationships/slideLayout" Target="../slideLayouts/slideLayout34.xml"/><Relationship Id="rId1" Type="http://schemas.openxmlformats.org/officeDocument/2006/relationships/tags" Target="../tags/tag114.xml"/><Relationship Id="rId6" Type="http://schemas.openxmlformats.org/officeDocument/2006/relationships/image" Target="../media/image55.png"/><Relationship Id="rId5" Type="http://schemas.openxmlformats.org/officeDocument/2006/relationships/image" Target="../media/image20.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notesSlide" Target="../notesSlides/notesSlide26.xml"/><Relationship Id="rId7" Type="http://schemas.openxmlformats.org/officeDocument/2006/relationships/image" Target="../media/image48.png"/><Relationship Id="rId2" Type="http://schemas.openxmlformats.org/officeDocument/2006/relationships/slideLayout" Target="../slideLayouts/slideLayout34.xml"/><Relationship Id="rId1" Type="http://schemas.openxmlformats.org/officeDocument/2006/relationships/tags" Target="../tags/tag115.xml"/><Relationship Id="rId6" Type="http://schemas.openxmlformats.org/officeDocument/2006/relationships/image" Target="../media/image56.png"/><Relationship Id="rId5" Type="http://schemas.openxmlformats.org/officeDocument/2006/relationships/image" Target="../media/image54.png"/><Relationship Id="rId4" Type="http://schemas.openxmlformats.org/officeDocument/2006/relationships/image" Target="../media/image20.png"/><Relationship Id="rId9" Type="http://schemas.openxmlformats.org/officeDocument/2006/relationships/image" Target="../media/image5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11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11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tags" Target="../tags/tag1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3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30.xml"/><Relationship Id="rId7" Type="http://schemas.openxmlformats.org/officeDocument/2006/relationships/image" Target="../media/image30.png"/><Relationship Id="rId2" Type="http://schemas.openxmlformats.org/officeDocument/2006/relationships/slideLayout" Target="../slideLayouts/slideLayout34.xml"/><Relationship Id="rId1" Type="http://schemas.openxmlformats.org/officeDocument/2006/relationships/tags" Target="../tags/tag119.xml"/><Relationship Id="rId6" Type="http://schemas.openxmlformats.org/officeDocument/2006/relationships/image" Target="../media/image20.png"/><Relationship Id="rId5" Type="http://schemas.openxmlformats.org/officeDocument/2006/relationships/image" Target="../media/image36.png"/><Relationship Id="rId10" Type="http://schemas.openxmlformats.org/officeDocument/2006/relationships/image" Target="../media/image61.png"/><Relationship Id="rId4" Type="http://schemas.openxmlformats.org/officeDocument/2006/relationships/image" Target="../media/image59.png"/><Relationship Id="rId9"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120.xml"/><Relationship Id="rId6" Type="http://schemas.openxmlformats.org/officeDocument/2006/relationships/image" Target="../media/image54.png"/><Relationship Id="rId5" Type="http://schemas.openxmlformats.org/officeDocument/2006/relationships/image" Target="../media/image20.png"/><Relationship Id="rId4" Type="http://schemas.openxmlformats.org/officeDocument/2006/relationships/image" Target="../media/image5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12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122.xml"/><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12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4.xml"/><Relationship Id="rId1" Type="http://schemas.openxmlformats.org/officeDocument/2006/relationships/tags" Target="../tags/tag12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12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4.xml"/><Relationship Id="rId1" Type="http://schemas.openxmlformats.org/officeDocument/2006/relationships/tags" Target="../tags/tag12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127.xml"/></Relationships>
</file>

<file path=ppt/slides/_rels/slide3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notesSlide" Target="../notesSlides/notesSlide39.xml"/><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slideLayout" Target="../slideLayouts/slideLayout34.xml"/><Relationship Id="rId16" Type="http://schemas.openxmlformats.org/officeDocument/2006/relationships/image" Target="../media/image28.png"/><Relationship Id="rId1" Type="http://schemas.openxmlformats.org/officeDocument/2006/relationships/tags" Target="../tags/tag128.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sv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9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12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9.xml"/><Relationship Id="rId1" Type="http://schemas.openxmlformats.org/officeDocument/2006/relationships/tags" Target="../tags/tag13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3.png"/><Relationship Id="rId2" Type="http://schemas.openxmlformats.org/officeDocument/2006/relationships/slideLayout" Target="../slideLayouts/slideLayout34.xml"/><Relationship Id="rId1" Type="http://schemas.openxmlformats.org/officeDocument/2006/relationships/tags" Target="../tags/tag9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6.xml"/><Relationship Id="rId7" Type="http://schemas.openxmlformats.org/officeDocument/2006/relationships/image" Target="../media/image36.png"/><Relationship Id="rId2" Type="http://schemas.openxmlformats.org/officeDocument/2006/relationships/slideLayout" Target="../slideLayouts/slideLayout34.xml"/><Relationship Id="rId1" Type="http://schemas.openxmlformats.org/officeDocument/2006/relationships/tags" Target="../tags/tag9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notesSlide" Target="../notesSlides/notesSlide7.xml"/><Relationship Id="rId7" Type="http://schemas.openxmlformats.org/officeDocument/2006/relationships/image" Target="../media/image38.png"/><Relationship Id="rId2" Type="http://schemas.openxmlformats.org/officeDocument/2006/relationships/slideLayout" Target="../slideLayouts/slideLayout34.xml"/><Relationship Id="rId1" Type="http://schemas.openxmlformats.org/officeDocument/2006/relationships/tags" Target="../tags/tag96.xml"/><Relationship Id="rId6" Type="http://schemas.openxmlformats.org/officeDocument/2006/relationships/image" Target="../media/image30.png"/><Relationship Id="rId5" Type="http://schemas.openxmlformats.org/officeDocument/2006/relationships/image" Target="../media/image36.png"/><Relationship Id="rId4" Type="http://schemas.openxmlformats.org/officeDocument/2006/relationships/image" Target="../media/image37.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4.xml"/><Relationship Id="rId1" Type="http://schemas.openxmlformats.org/officeDocument/2006/relationships/tags" Target="../tags/tag97.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0.png"/><Relationship Id="rId2" Type="http://schemas.openxmlformats.org/officeDocument/2006/relationships/slideLayout" Target="../slideLayouts/slideLayout34.xml"/><Relationship Id="rId1" Type="http://schemas.openxmlformats.org/officeDocument/2006/relationships/tags" Target="../tags/tag98.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br>
              <a:rPr lang="en-US" dirty="0"/>
            </a:br>
            <a:r>
              <a:rPr lang="en-US" dirty="0"/>
              <a:t>Developing on AWS</a:t>
            </a:r>
          </a:p>
        </p:txBody>
      </p:sp>
      <p:sp>
        <p:nvSpPr>
          <p:cNvPr id="2" name="Subtitle 1">
            <a:extLst>
              <a:ext uri="{FF2B5EF4-FFF2-40B4-BE49-F238E27FC236}">
                <a16:creationId xmlns:a16="http://schemas.microsoft.com/office/drawing/2014/main" id="{5538D3CB-1408-4653-B93D-DF7A5AC12919}"/>
              </a:ext>
            </a:extLst>
          </p:cNvPr>
          <p:cNvSpPr>
            <a:spLocks noGrp="1"/>
          </p:cNvSpPr>
          <p:nvPr>
            <p:ph type="subTitle" idx="1"/>
          </p:nvPr>
        </p:nvSpPr>
        <p:spPr/>
        <p:txBody>
          <a:bodyPr/>
          <a:lstStyle/>
          <a:p>
            <a:r>
              <a:rPr lang="en-US" dirty="0">
                <a:latin typeface="Amazon Ember" panose="02000000000000000000" pitchFamily="2" charset="0"/>
                <a:ea typeface="Amazon Ember" panose="02000000000000000000" pitchFamily="2" charset="0"/>
              </a:rPr>
              <a:t>Module 4: </a:t>
            </a:r>
            <a:r>
              <a:rPr lang="en-US" dirty="0"/>
              <a:t>Getting Started with Permissions</a:t>
            </a:r>
          </a:p>
        </p:txBody>
      </p:sp>
      <p:sp>
        <p:nvSpPr>
          <p:cNvPr id="3" name="Rounded Rectangle 4">
            <a:extLst>
              <a:ext uri="{FF2B5EF4-FFF2-40B4-BE49-F238E27FC236}">
                <a16:creationId xmlns:a16="http://schemas.microsoft.com/office/drawing/2014/main" id="{ACB2AE26-053E-4EDA-ADC3-CBF10681C71B}"/>
              </a:ext>
            </a:extLst>
          </p:cNvPr>
          <p:cNvSpPr/>
          <p:nvPr/>
        </p:nvSpPr>
        <p:spPr>
          <a:xfrm>
            <a:off x="237664" y="5868933"/>
            <a:ext cx="1233663" cy="487417"/>
          </a:xfrm>
          <a:prstGeom prst="roundRect">
            <a:avLst/>
          </a:prstGeom>
          <a:solidFill>
            <a:schemeClr val="accent2"/>
          </a:solidFill>
          <a:ln>
            <a:noFill/>
          </a:ln>
        </p:spPr>
        <p:style>
          <a:lnRef idx="1">
            <a:schemeClr val="dk1"/>
          </a:lnRef>
          <a:fillRef idx="3">
            <a:schemeClr val="dk1"/>
          </a:fillRef>
          <a:effectRef idx="2">
            <a:schemeClr val="dk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a:solidFill>
                  <a:schemeClr val="tx2"/>
                </a:solidFill>
                <a:latin typeface="Amazon Ember" panose="02000000000000000000" pitchFamily="2" charset="0"/>
                <a:ea typeface="Amazon Ember" panose="02000000000000000000" pitchFamily="2" charset="0"/>
              </a:rPr>
              <a:t>Lab</a:t>
            </a:r>
          </a:p>
        </p:txBody>
      </p:sp>
    </p:spTree>
    <p:custDataLst>
      <p:tags r:id="rId1"/>
    </p:custDataLst>
    <p:extLst>
      <p:ext uri="{BB962C8B-B14F-4D97-AF65-F5344CB8AC3E}">
        <p14:creationId xmlns:p14="http://schemas.microsoft.com/office/powerpoint/2010/main" val="268358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10</a:t>
            </a:fld>
            <a:endParaRPr lang="en-US" dirty="0"/>
          </a:p>
        </p:txBody>
      </p:sp>
      <p:sp>
        <p:nvSpPr>
          <p:cNvPr id="2" name="Title 1"/>
          <p:cNvSpPr>
            <a:spLocks noGrp="1"/>
          </p:cNvSpPr>
          <p:nvPr>
            <p:ph type="title"/>
          </p:nvPr>
        </p:nvSpPr>
        <p:spPr/>
        <p:txBody>
          <a:bodyPr/>
          <a:lstStyle/>
          <a:p>
            <a:r>
              <a:rPr lang="en-US" dirty="0"/>
              <a:t>Resource-based policies</a:t>
            </a:r>
          </a:p>
        </p:txBody>
      </p:sp>
      <p:sp>
        <p:nvSpPr>
          <p:cNvPr id="24" name="Rectangle 23">
            <a:extLst>
              <a:ext uri="{C183D7F6-B498-43B3-948B-1728B52AA6E4}">
                <adec:decorative xmlns:adec="http://schemas.microsoft.com/office/drawing/2017/decorative" val="1"/>
              </a:ext>
            </a:extLst>
          </p:cNvPr>
          <p:cNvSpPr/>
          <p:nvPr/>
        </p:nvSpPr>
        <p:spPr>
          <a:xfrm>
            <a:off x="4289617" y="1243516"/>
            <a:ext cx="3586238" cy="369332"/>
          </a:xfrm>
          <a:prstGeom prst="rect">
            <a:avLst/>
          </a:prstGeom>
        </p:spPr>
        <p:txBody>
          <a:bodyPr wrap="none">
            <a:spAutoFit/>
          </a:bodyPr>
          <a:lstStyle/>
          <a:p>
            <a:r>
              <a:rPr lang="en-US" dirty="0"/>
              <a:t>Example: Resource-based policy </a:t>
            </a:r>
          </a:p>
        </p:txBody>
      </p:sp>
      <p:sp>
        <p:nvSpPr>
          <p:cNvPr id="19" name="TextBox 18">
            <a:extLst>
              <a:ext uri="{C183D7F6-B498-43B3-948B-1728B52AA6E4}">
                <adec:decorative xmlns:adec="http://schemas.microsoft.com/office/drawing/2017/decorative" val="1"/>
              </a:ext>
            </a:extLst>
          </p:cNvPr>
          <p:cNvSpPr txBox="1"/>
          <p:nvPr/>
        </p:nvSpPr>
        <p:spPr>
          <a:xfrm>
            <a:off x="4387834" y="1597227"/>
            <a:ext cx="7526419" cy="4770537"/>
          </a:xfrm>
          <a:prstGeom prst="rect">
            <a:avLst/>
          </a:prstGeom>
          <a:noFill/>
          <a:ln>
            <a:solidFill>
              <a:schemeClr val="accent1">
                <a:shade val="50000"/>
              </a:schemeClr>
            </a:solidFill>
          </a:ln>
        </p:spPr>
        <p:txBody>
          <a:bodyPr wrap="none" rtlCol="0">
            <a:spAutoFit/>
          </a:bodyPr>
          <a:lstStyle/>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"Version": "2012-10-17",</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"Id": "S3PolicyId1",</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"Statement":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"Sid": "IPAllow",</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"Effect": "Deny",</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"Principal":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"Action": "s3:*",</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"Resource":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"arn:aws:s3:::notes",</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"arn:aws:s3:::notes/*"</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"Condition":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"NotIpAddress": {"aws:SourceIp": "54.240.143.0/24"}</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a:t>
            </a:r>
          </a:p>
        </p:txBody>
      </p:sp>
      <p:grpSp>
        <p:nvGrpSpPr>
          <p:cNvPr id="4" name="resourcePolicies" descr="Resources can also have policies to manage permissions. ">
            <a:extLst>
              <a:ext uri="{FF2B5EF4-FFF2-40B4-BE49-F238E27FC236}">
                <a16:creationId xmlns:a16="http://schemas.microsoft.com/office/drawing/2014/main" id="{4A1D9082-BC57-490F-A8DC-1C3A33B7BF87}"/>
              </a:ext>
            </a:extLst>
          </p:cNvPr>
          <p:cNvGrpSpPr/>
          <p:nvPr/>
        </p:nvGrpSpPr>
        <p:grpSpPr>
          <a:xfrm>
            <a:off x="277747" y="1767695"/>
            <a:ext cx="4499096" cy="3931595"/>
            <a:chOff x="277747" y="1767695"/>
            <a:chExt cx="4499096" cy="3931595"/>
          </a:xfrm>
        </p:grpSpPr>
        <p:sp>
          <p:nvSpPr>
            <p:cNvPr id="47" name="TextBox 46">
              <a:extLst>
                <a:ext uri="{C183D7F6-B498-43B3-948B-1728B52AA6E4}">
                  <adec:decorative xmlns:adec="http://schemas.microsoft.com/office/drawing/2017/decorative" val="1"/>
                </a:ext>
              </a:extLst>
            </p:cNvPr>
            <p:cNvSpPr txBox="1"/>
            <p:nvPr/>
          </p:nvSpPr>
          <p:spPr>
            <a:xfrm>
              <a:off x="277747" y="2519683"/>
              <a:ext cx="1075711" cy="400110"/>
            </a:xfrm>
            <a:prstGeom prst="rect">
              <a:avLst/>
            </a:prstGeom>
            <a:noFill/>
            <a:ln>
              <a:noFill/>
            </a:ln>
          </p:spPr>
          <p:txBody>
            <a:bodyPr wrap="square" rtlCol="0">
              <a:spAutoFit/>
            </a:bodyPr>
            <a:lstStyle/>
            <a:p>
              <a:pPr algn="ctr"/>
              <a:r>
                <a:rPr lang="en-US" sz="2000" dirty="0">
                  <a:latin typeface="Amazon Ember" panose="02000000000000000000" pitchFamily="2" charset="0"/>
                  <a:ea typeface="Amazon Ember" panose="02000000000000000000" pitchFamily="2" charset="0"/>
                  <a:cs typeface="Amazon Ember" panose="020B0603020204020204" pitchFamily="34" charset="0"/>
                </a:rPr>
                <a:t>Users</a:t>
              </a:r>
            </a:p>
          </p:txBody>
        </p:sp>
        <p:pic>
          <p:nvPicPr>
            <p:cNvPr id="48" name="Graphic 39">
              <a:extLst>
                <a:ext uri="{FF2B5EF4-FFF2-40B4-BE49-F238E27FC236}">
                  <a16:creationId xmlns:a16="http://schemas.microsoft.com/office/drawing/2014/main" id="{6FA71975-EA2D-784E-8A28-738A17320E9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72702" y="1767695"/>
              <a:ext cx="685800" cy="685800"/>
            </a:xfrm>
            <a:prstGeom prst="rect">
              <a:avLst/>
            </a:prstGeom>
          </p:spPr>
        </p:pic>
        <p:pic>
          <p:nvPicPr>
            <p:cNvPr id="41" name="Graphic 68">
              <a:extLst>
                <a:ext uri="{FF2B5EF4-FFF2-40B4-BE49-F238E27FC236}">
                  <a16:creationId xmlns:a16="http://schemas.microsoft.com/office/drawing/2014/main" id="{16DC68BD-63AC-4CC7-B711-6858AF6BC74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841897" y="4354945"/>
              <a:ext cx="583871" cy="581877"/>
            </a:xfrm>
            <a:prstGeom prst="rect">
              <a:avLst/>
            </a:prstGeom>
            <a:solidFill>
              <a:schemeClr val="bg1"/>
            </a:solidFill>
          </p:spPr>
        </p:pic>
        <p:sp>
          <p:nvSpPr>
            <p:cNvPr id="55" name="TextBox 54">
              <a:extLst>
                <a:ext uri="{FF2B5EF4-FFF2-40B4-BE49-F238E27FC236}">
                  <a16:creationId xmlns:a16="http://schemas.microsoft.com/office/drawing/2014/main" id="{66838DFF-317C-40B6-BCDC-E3DC323C3062}"/>
                </a:ext>
                <a:ext uri="{C183D7F6-B498-43B3-948B-1728B52AA6E4}">
                  <adec:decorative xmlns:adec="http://schemas.microsoft.com/office/drawing/2017/decorative" val="1"/>
                </a:ext>
              </a:extLst>
            </p:cNvPr>
            <p:cNvSpPr txBox="1"/>
            <p:nvPr/>
          </p:nvSpPr>
          <p:spPr>
            <a:xfrm>
              <a:off x="3504204" y="4936823"/>
              <a:ext cx="1272639" cy="345894"/>
            </a:xfrm>
            <a:prstGeom prst="rect">
              <a:avLst/>
            </a:prstGeom>
            <a:solidFill>
              <a:schemeClr val="bg1"/>
            </a:solid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S3 Bucket</a:t>
              </a:r>
            </a:p>
            <a:p>
              <a:pPr algn="ctr"/>
              <a:endParaRPr lang="en-US" sz="1600" dirty="0">
                <a:solidFill>
                  <a:srgbClr val="000000"/>
                </a:solidFill>
                <a:ea typeface="Amazon Ember Light" panose="020B0403020204020204" pitchFamily="34" charset="0"/>
                <a:cs typeface="Amazon Ember Light" panose="020B0403020204020204" pitchFamily="34" charset="0"/>
              </a:endParaRPr>
            </a:p>
          </p:txBody>
        </p:sp>
        <p:pic>
          <p:nvPicPr>
            <p:cNvPr id="73" name="Graphic 32">
              <a:extLst>
                <a:ext uri="{FF2B5EF4-FFF2-40B4-BE49-F238E27FC236}">
                  <a16:creationId xmlns:a16="http://schemas.microsoft.com/office/drawing/2014/main" id="{50D454A7-825D-8A40-A013-745A422C40BE}"/>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flipH="1">
              <a:off x="2413100" y="1767695"/>
              <a:ext cx="705774" cy="685800"/>
            </a:xfrm>
            <a:prstGeom prst="rect">
              <a:avLst/>
            </a:prstGeom>
          </p:spPr>
        </p:pic>
        <p:sp>
          <p:nvSpPr>
            <p:cNvPr id="74" name="TextBox 73">
              <a:extLst>
                <a:ext uri="{C183D7F6-B498-43B3-948B-1728B52AA6E4}">
                  <adec:decorative xmlns:adec="http://schemas.microsoft.com/office/drawing/2017/decorative" val="1"/>
                </a:ext>
              </a:extLst>
            </p:cNvPr>
            <p:cNvSpPr txBox="1"/>
            <p:nvPr/>
          </p:nvSpPr>
          <p:spPr>
            <a:xfrm>
              <a:off x="1774968" y="2519683"/>
              <a:ext cx="1982038" cy="400110"/>
            </a:xfrm>
            <a:prstGeom prst="rect">
              <a:avLst/>
            </a:prstGeom>
            <a:noFill/>
            <a:ln>
              <a:noFill/>
            </a:ln>
          </p:spPr>
          <p:txBody>
            <a:bodyPr wrap="square" rtlCol="0">
              <a:spAutoFit/>
            </a:bodyPr>
            <a:lstStyle/>
            <a:p>
              <a:pPr algn="ctr"/>
              <a:r>
                <a:rPr lang="en-US" sz="2000" dirty="0">
                  <a:latin typeface="Amazon Ember" panose="02000000000000000000" pitchFamily="2" charset="0"/>
                  <a:ea typeface="Amazon Ember" panose="02000000000000000000" pitchFamily="2" charset="0"/>
                  <a:cs typeface="Amazon Ember" panose="020B0603020204020204" pitchFamily="34" charset="0"/>
                </a:rPr>
                <a:t>User groups</a:t>
              </a:r>
            </a:p>
          </p:txBody>
        </p:sp>
        <p:pic>
          <p:nvPicPr>
            <p:cNvPr id="79" name="Graphic 52">
              <a:extLst>
                <a:ext uri="{FF2B5EF4-FFF2-40B4-BE49-F238E27FC236}">
                  <a16:creationId xmlns:a16="http://schemas.microsoft.com/office/drawing/2014/main" id="{90D5A9DB-EC7C-6342-9486-0A731DEC214E}"/>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2885681" y="2071940"/>
              <a:ext cx="457200" cy="457200"/>
            </a:xfrm>
            <a:prstGeom prst="rect">
              <a:avLst/>
            </a:prstGeom>
            <a:solidFill>
              <a:schemeClr val="bg1"/>
            </a:solidFill>
          </p:spPr>
        </p:pic>
        <p:pic>
          <p:nvPicPr>
            <p:cNvPr id="89" name="Graphic 52">
              <a:extLst>
                <a:ext uri="{FF2B5EF4-FFF2-40B4-BE49-F238E27FC236}">
                  <a16:creationId xmlns:a16="http://schemas.microsoft.com/office/drawing/2014/main" id="{90D5A9DB-EC7C-6342-9486-0A731DEC214E}"/>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865323" y="2071940"/>
              <a:ext cx="457200" cy="457200"/>
            </a:xfrm>
            <a:prstGeom prst="rect">
              <a:avLst/>
            </a:prstGeom>
            <a:solidFill>
              <a:schemeClr val="bg1"/>
            </a:solidFill>
          </p:spPr>
        </p:pic>
        <p:pic>
          <p:nvPicPr>
            <p:cNvPr id="139" name="Graphic 52">
              <a:extLst>
                <a:ext uri="{FF2B5EF4-FFF2-40B4-BE49-F238E27FC236}">
                  <a16:creationId xmlns:a16="http://schemas.microsoft.com/office/drawing/2014/main" id="{90D5A9DB-EC7C-6342-9486-0A731DEC214E}"/>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56941" y="4194832"/>
              <a:ext cx="382009" cy="382009"/>
            </a:xfrm>
            <a:prstGeom prst="rect">
              <a:avLst/>
            </a:prstGeom>
            <a:solidFill>
              <a:schemeClr val="bg1"/>
            </a:solidFill>
          </p:spPr>
        </p:pic>
        <p:sp>
          <p:nvSpPr>
            <p:cNvPr id="59" name="Rectangle 58">
              <a:extLst>
                <a:ext uri="{C183D7F6-B498-43B3-948B-1728B52AA6E4}">
                  <adec:decorative xmlns:adec="http://schemas.microsoft.com/office/drawing/2017/decorative" val="1"/>
                </a:ext>
              </a:extLst>
            </p:cNvPr>
            <p:cNvSpPr/>
            <p:nvPr/>
          </p:nvSpPr>
          <p:spPr>
            <a:xfrm>
              <a:off x="506347" y="3622015"/>
              <a:ext cx="2607934" cy="2077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en-US" sz="1600" dirty="0">
                  <a:solidFill>
                    <a:schemeClr val="tx1"/>
                  </a:solidFill>
                  <a:ea typeface="Amazon Ember" panose="020B0603020204020204" pitchFamily="34" charset="0"/>
                  <a:cs typeface="Amazon Ember Light" panose="020B0403020204020204" pitchFamily="34" charset="0"/>
                </a:rPr>
                <a:t>AWS Management Console</a:t>
              </a:r>
            </a:p>
            <a:p>
              <a:pPr marL="285750" indent="-285750">
                <a:buFont typeface="Arial" panose="020B0604020202020204" pitchFamily="34" charset="0"/>
                <a:buChar char="•"/>
              </a:pPr>
              <a:r>
                <a:rPr lang="en-US" altLang="en-US" sz="1600" dirty="0">
                  <a:solidFill>
                    <a:schemeClr val="tx1"/>
                  </a:solidFill>
                  <a:ea typeface="Amazon Ember" panose="020B0603020204020204" pitchFamily="34" charset="0"/>
                  <a:cs typeface="Amazon Ember Light" panose="020B0403020204020204" pitchFamily="34" charset="0"/>
                </a:rPr>
                <a:t>AWS Tools and SDKs</a:t>
              </a:r>
            </a:p>
            <a:p>
              <a:pPr marL="285750" indent="-285750">
                <a:buFont typeface="Arial" panose="020B0604020202020204" pitchFamily="34" charset="0"/>
                <a:buChar char="•"/>
              </a:pPr>
              <a:r>
                <a:rPr lang="en-US" altLang="en-US" sz="1600" dirty="0">
                  <a:solidFill>
                    <a:schemeClr val="tx1"/>
                  </a:solidFill>
                  <a:ea typeface="Amazon Ember" panose="020B0603020204020204" pitchFamily="34" charset="0"/>
                  <a:cs typeface="Amazon Ember Light" panose="020B0403020204020204" pitchFamily="34" charset="0"/>
                </a:rPr>
                <a:t>AWS Command Line Interface (AWS CLI)</a:t>
              </a:r>
            </a:p>
            <a:p>
              <a:pPr marL="285750" indent="-285750">
                <a:buFont typeface="Arial" panose="020B0604020202020204" pitchFamily="34" charset="0"/>
                <a:buChar char="•"/>
              </a:pPr>
              <a:r>
                <a:rPr lang="en-US" altLang="en-US" sz="1600" dirty="0">
                  <a:solidFill>
                    <a:schemeClr val="tx1"/>
                  </a:solidFill>
                  <a:ea typeface="Amazon Ember" panose="020B0603020204020204" pitchFamily="34" charset="0"/>
                  <a:cs typeface="Amazon Ember Light" panose="020B0403020204020204" pitchFamily="34" charset="0"/>
                </a:rPr>
                <a:t>AWS </a:t>
              </a:r>
              <a:r>
                <a:rPr lang="en-US" altLang="en-US" sz="1600" dirty="0" err="1">
                  <a:solidFill>
                    <a:schemeClr val="tx1"/>
                  </a:solidFill>
                  <a:ea typeface="Amazon Ember" panose="020B0603020204020204" pitchFamily="34" charset="0"/>
                  <a:cs typeface="Amazon Ember Light" panose="020B0403020204020204" pitchFamily="34" charset="0"/>
                </a:rPr>
                <a:t>CloudShell</a:t>
              </a:r>
              <a:endParaRPr lang="en-US" altLang="en-US" sz="1600" dirty="0">
                <a:solidFill>
                  <a:schemeClr val="tx1"/>
                </a:solidFill>
                <a:ea typeface="Amazon Ember" panose="020B0603020204020204" pitchFamily="34" charset="0"/>
                <a:cs typeface="Amazon Ember Light" panose="020B0403020204020204" pitchFamily="34" charset="0"/>
              </a:endParaRPr>
            </a:p>
          </p:txBody>
        </p:sp>
        <p:cxnSp>
          <p:nvCxnSpPr>
            <p:cNvPr id="69" name="Straight Arrow Connector 68">
              <a:extLst>
                <a:ext uri="{C183D7F6-B498-43B3-948B-1728B52AA6E4}">
                  <adec:decorative xmlns:adec="http://schemas.microsoft.com/office/drawing/2017/decorative" val="1"/>
                </a:ext>
              </a:extLst>
            </p:cNvPr>
            <p:cNvCxnSpPr/>
            <p:nvPr/>
          </p:nvCxnSpPr>
          <p:spPr>
            <a:xfrm>
              <a:off x="815601" y="2961074"/>
              <a:ext cx="1" cy="569866"/>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C183D7F6-B498-43B3-948B-1728B52AA6E4}">
                  <adec:decorative xmlns:adec="http://schemas.microsoft.com/office/drawing/2017/decorative" val="1"/>
                </a:ext>
              </a:extLst>
            </p:cNvPr>
            <p:cNvCxnSpPr/>
            <p:nvPr/>
          </p:nvCxnSpPr>
          <p:spPr>
            <a:xfrm>
              <a:off x="2801924" y="2966338"/>
              <a:ext cx="1" cy="569866"/>
            </a:xfrm>
            <a:prstGeom prst="straightConnector1">
              <a:avLst/>
            </a:prstGeom>
            <a:ln w="25400">
              <a:solidFill>
                <a:schemeClr val="accent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C183D7F6-B498-43B3-948B-1728B52AA6E4}">
                  <adec:decorative xmlns:adec="http://schemas.microsoft.com/office/drawing/2017/decorative" val="1"/>
                </a:ext>
              </a:extLst>
            </p:cNvPr>
            <p:cNvCxnSpPr/>
            <p:nvPr/>
          </p:nvCxnSpPr>
          <p:spPr>
            <a:xfrm flipV="1">
              <a:off x="1438026" y="2258895"/>
              <a:ext cx="831171" cy="1"/>
            </a:xfrm>
            <a:prstGeom prst="straightConnector1">
              <a:avLst/>
            </a:prstGeom>
            <a:ln w="25400">
              <a:solidFill>
                <a:schemeClr val="accent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12C6050-3C01-4E13-BC1D-CCABE37F514F}"/>
                </a:ext>
                <a:ext uri="{C183D7F6-B498-43B3-948B-1728B52AA6E4}">
                  <adec:decorative xmlns:adec="http://schemas.microsoft.com/office/drawing/2017/decorative" val="1"/>
                </a:ext>
              </a:extLst>
            </p:cNvPr>
            <p:cNvCxnSpPr/>
            <p:nvPr/>
          </p:nvCxnSpPr>
          <p:spPr>
            <a:xfrm flipV="1">
              <a:off x="3111400" y="4598867"/>
              <a:ext cx="672083" cy="1"/>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D9FDE0-0090-406F-88FA-0C32D1D1EE51}"/>
                </a:ext>
                <a:ext uri="{C183D7F6-B498-43B3-948B-1728B52AA6E4}">
                  <adec:decorative xmlns:adec="http://schemas.microsoft.com/office/drawing/2017/decorative" val="1"/>
                </a:ext>
              </a:extLst>
            </p:cNvPr>
            <p:cNvCxnSpPr/>
            <p:nvPr/>
          </p:nvCxnSpPr>
          <p:spPr>
            <a:xfrm flipV="1">
              <a:off x="3111400" y="4797679"/>
              <a:ext cx="672083" cy="1"/>
            </a:xfrm>
            <a:prstGeom prst="straightConnector1">
              <a:avLst/>
            </a:prstGeom>
            <a:ln w="25400">
              <a:solidFill>
                <a:schemeClr val="accent2"/>
              </a:solidFill>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15389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11</a:t>
            </a:fld>
            <a:endParaRPr lang="en-US" dirty="0"/>
          </a:p>
        </p:txBody>
      </p:sp>
      <p:sp>
        <p:nvSpPr>
          <p:cNvPr id="2" name="Title 1"/>
          <p:cNvSpPr>
            <a:spLocks noGrp="1"/>
          </p:cNvSpPr>
          <p:nvPr>
            <p:ph type="title"/>
          </p:nvPr>
        </p:nvSpPr>
        <p:spPr/>
        <p:txBody>
          <a:bodyPr/>
          <a:lstStyle/>
          <a:p>
            <a:r>
              <a:rPr lang="en-US" dirty="0"/>
              <a:t>Permissions boundaries: 1 of 2</a:t>
            </a:r>
          </a:p>
        </p:txBody>
      </p:sp>
      <p:grpSp>
        <p:nvGrpSpPr>
          <p:cNvPr id="4" name="justGraphic">
            <a:extLst>
              <a:ext uri="{FF2B5EF4-FFF2-40B4-BE49-F238E27FC236}">
                <a16:creationId xmlns:a16="http://schemas.microsoft.com/office/drawing/2014/main" id="{D73B6592-1CBB-4D91-B651-9332660B06A7}"/>
              </a:ext>
              <a:ext uri="{C183D7F6-B498-43B3-948B-1728B52AA6E4}">
                <adec:decorative xmlns:adec="http://schemas.microsoft.com/office/drawing/2017/decorative" val="1"/>
              </a:ext>
            </a:extLst>
          </p:cNvPr>
          <p:cNvGrpSpPr/>
          <p:nvPr/>
        </p:nvGrpSpPr>
        <p:grpSpPr>
          <a:xfrm>
            <a:off x="309213" y="1230966"/>
            <a:ext cx="11478203" cy="5269551"/>
            <a:chOff x="309213" y="1230966"/>
            <a:chExt cx="11478203" cy="5269551"/>
          </a:xfrm>
        </p:grpSpPr>
        <p:sp>
          <p:nvSpPr>
            <p:cNvPr id="22" name="Rectangle 21"/>
            <p:cNvSpPr/>
            <p:nvPr/>
          </p:nvSpPr>
          <p:spPr>
            <a:xfrm>
              <a:off x="309213" y="1500091"/>
              <a:ext cx="1235384" cy="15016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Developer group</a:t>
              </a:r>
            </a:p>
          </p:txBody>
        </p:sp>
        <p:pic>
          <p:nvPicPr>
            <p:cNvPr id="25" name="Graphic 39">
              <a:extLst>
                <a:ext uri="{FF2B5EF4-FFF2-40B4-BE49-F238E27FC236}">
                  <a16:creationId xmlns:a16="http://schemas.microsoft.com/office/drawing/2014/main" id="{6FA71975-EA2D-784E-8A28-738A17320E9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69833" y="2128296"/>
              <a:ext cx="457200" cy="457200"/>
            </a:xfrm>
            <a:prstGeom prst="rect">
              <a:avLst/>
            </a:prstGeom>
          </p:spPr>
        </p:pic>
        <p:sp>
          <p:nvSpPr>
            <p:cNvPr id="29" name="TextBox 28">
              <a:extLst>
                <a:ext uri="{C183D7F6-B498-43B3-948B-1728B52AA6E4}">
                  <adec:decorative xmlns:adec="http://schemas.microsoft.com/office/drawing/2017/decorative" val="1"/>
                </a:ext>
              </a:extLst>
            </p:cNvPr>
            <p:cNvSpPr txBox="1"/>
            <p:nvPr/>
          </p:nvSpPr>
          <p:spPr>
            <a:xfrm>
              <a:off x="404675" y="2620826"/>
              <a:ext cx="987516"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Martha</a:t>
              </a:r>
            </a:p>
          </p:txBody>
        </p:sp>
        <p:pic>
          <p:nvPicPr>
            <p:cNvPr id="30" name="Graphic 52">
              <a:extLst>
                <a:ext uri="{FF2B5EF4-FFF2-40B4-BE49-F238E27FC236}">
                  <a16:creationId xmlns:a16="http://schemas.microsoft.com/office/drawing/2014/main" id="{90D5A9DB-EC7C-6342-9486-0A731DEC214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1389025" y="1302494"/>
              <a:ext cx="477427" cy="477427"/>
            </a:xfrm>
            <a:prstGeom prst="rect">
              <a:avLst/>
            </a:prstGeom>
            <a:solidFill>
              <a:schemeClr val="bg1"/>
            </a:solidFill>
          </p:spPr>
        </p:pic>
        <p:sp>
          <p:nvSpPr>
            <p:cNvPr id="35" name="Rectangle 34">
              <a:extLst>
                <a:ext uri="{C183D7F6-B498-43B3-948B-1728B52AA6E4}">
                  <adec:decorative xmlns:adec="http://schemas.microsoft.com/office/drawing/2017/decorative" val="1"/>
                </a:ext>
              </a:extLst>
            </p:cNvPr>
            <p:cNvSpPr/>
            <p:nvPr/>
          </p:nvSpPr>
          <p:spPr>
            <a:xfrm>
              <a:off x="1866452" y="1230966"/>
              <a:ext cx="2459328" cy="615553"/>
            </a:xfrm>
            <a:prstGeom prst="rect">
              <a:avLst/>
            </a:prstGeom>
          </p:spPr>
          <p:txBody>
            <a:bodyPr wrap="none">
              <a:spAutoFit/>
            </a:bodyPr>
            <a:lstStyle/>
            <a:p>
              <a:r>
                <a:rPr lang="en-US" dirty="0"/>
                <a:t>AWS managed policy </a:t>
              </a:r>
              <a:br>
                <a:rPr lang="en-US" dirty="0"/>
              </a:br>
              <a:r>
                <a:rPr lang="en-US" sz="1600" dirty="0" err="1">
                  <a:latin typeface="Lucida Console" panose="020B0609040504020204" pitchFamily="49" charset="0"/>
                </a:rPr>
                <a:t>PowerUserAccess</a:t>
              </a:r>
              <a:endParaRPr lang="en-US" dirty="0"/>
            </a:p>
          </p:txBody>
        </p:sp>
        <p:sp>
          <p:nvSpPr>
            <p:cNvPr id="82" name="TextBox 81">
              <a:extLst>
                <a:ext uri="{FF2B5EF4-FFF2-40B4-BE49-F238E27FC236}">
                  <a16:creationId xmlns:a16="http://schemas.microsoft.com/office/drawing/2014/main" id="{7B360DC5-63E7-4A18-9596-6B594754F812}"/>
                </a:ext>
                <a:ext uri="{C183D7F6-B498-43B3-948B-1728B52AA6E4}">
                  <adec:decorative xmlns:adec="http://schemas.microsoft.com/office/drawing/2017/decorative" val="1"/>
                </a:ext>
              </a:extLst>
            </p:cNvPr>
            <p:cNvSpPr txBox="1"/>
            <p:nvPr/>
          </p:nvSpPr>
          <p:spPr>
            <a:xfrm>
              <a:off x="6593696" y="2730898"/>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83" name="TextBox 82">
              <a:extLst>
                <a:ext uri="{FF2B5EF4-FFF2-40B4-BE49-F238E27FC236}">
                  <a16:creationId xmlns:a16="http://schemas.microsoft.com/office/drawing/2014/main" id="{BE1E8CA3-911E-42ED-8B43-A46414A38421}"/>
                </a:ext>
                <a:ext uri="{C183D7F6-B498-43B3-948B-1728B52AA6E4}">
                  <adec:decorative xmlns:adec="http://schemas.microsoft.com/office/drawing/2017/decorative" val="1"/>
                </a:ext>
              </a:extLst>
            </p:cNvPr>
            <p:cNvSpPr txBox="1"/>
            <p:nvPr/>
          </p:nvSpPr>
          <p:spPr>
            <a:xfrm>
              <a:off x="6593696" y="3988249"/>
              <a:ext cx="1167133"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84" name="Graphic 68">
              <a:extLst>
                <a:ext uri="{FF2B5EF4-FFF2-40B4-BE49-F238E27FC236}">
                  <a16:creationId xmlns:a16="http://schemas.microsoft.com/office/drawing/2014/main" id="{16DC68BD-63AC-4CC7-B711-6858AF6BC74D}"/>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6885327" y="2065958"/>
              <a:ext cx="583871" cy="581877"/>
            </a:xfrm>
            <a:prstGeom prst="rect">
              <a:avLst/>
            </a:prstGeom>
          </p:spPr>
        </p:pic>
        <p:pic>
          <p:nvPicPr>
            <p:cNvPr id="85" name="Graphic 68">
              <a:extLst>
                <a:ext uri="{FF2B5EF4-FFF2-40B4-BE49-F238E27FC236}">
                  <a16:creationId xmlns:a16="http://schemas.microsoft.com/office/drawing/2014/main" id="{024E2B7F-114D-4BEC-8A69-94C31BD86F6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6885327" y="3336523"/>
              <a:ext cx="583871" cy="581877"/>
            </a:xfrm>
            <a:prstGeom prst="rect">
              <a:avLst/>
            </a:prstGeom>
          </p:spPr>
        </p:pic>
        <p:cxnSp>
          <p:nvCxnSpPr>
            <p:cNvPr id="86" name="Elbow Connector 58">
              <a:extLst>
                <a:ext uri="{FF2B5EF4-FFF2-40B4-BE49-F238E27FC236}">
                  <a16:creationId xmlns:a16="http://schemas.microsoft.com/office/drawing/2014/main" id="{87C07C63-3C20-45CA-9122-3B407BC04865}"/>
                </a:ext>
                <a:ext uri="{C183D7F6-B498-43B3-948B-1728B52AA6E4}">
                  <adec:decorative xmlns:adec="http://schemas.microsoft.com/office/drawing/2017/decorative" val="1"/>
                </a:ext>
              </a:extLst>
            </p:cNvPr>
            <p:cNvCxnSpPr>
              <a:cxnSpLocks/>
              <a:stCxn id="99" idx="1"/>
              <a:endCxn id="108" idx="3"/>
            </p:cNvCxnSpPr>
            <p:nvPr/>
          </p:nvCxnSpPr>
          <p:spPr>
            <a:xfrm rot="10800000">
              <a:off x="8626400" y="3344687"/>
              <a:ext cx="699741" cy="524394"/>
            </a:xfrm>
            <a:prstGeom prst="bentConnector3">
              <a:avLst>
                <a:gd name="adj1" fmla="val 6584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D14DECB2-EDFA-4A1C-8C3F-AEE5A5A47969}"/>
                </a:ext>
                <a:ext uri="{C183D7F6-B498-43B3-948B-1728B52AA6E4}">
                  <adec:decorative xmlns:adec="http://schemas.microsoft.com/office/drawing/2017/decorative" val="1"/>
                </a:ext>
              </a:extLst>
            </p:cNvPr>
            <p:cNvCxnSpPr>
              <a:cxnSpLocks/>
              <a:stCxn id="102" idx="1"/>
              <a:endCxn id="109" idx="2"/>
            </p:cNvCxnSpPr>
            <p:nvPr/>
          </p:nvCxnSpPr>
          <p:spPr>
            <a:xfrm rot="10800000">
              <a:off x="8286504" y="4079600"/>
              <a:ext cx="1039636" cy="74578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8" name="Elbow Connector 65">
              <a:extLst>
                <a:ext uri="{FF2B5EF4-FFF2-40B4-BE49-F238E27FC236}">
                  <a16:creationId xmlns:a16="http://schemas.microsoft.com/office/drawing/2014/main" id="{6B7975B3-64CF-4664-9B81-F5B08E2FB2F3}"/>
                </a:ext>
                <a:ext uri="{C183D7F6-B498-43B3-948B-1728B52AA6E4}">
                  <adec:decorative xmlns:adec="http://schemas.microsoft.com/office/drawing/2017/decorative" val="1"/>
                </a:ext>
              </a:extLst>
            </p:cNvPr>
            <p:cNvCxnSpPr>
              <a:cxnSpLocks/>
              <a:stCxn id="105" idx="1"/>
              <a:endCxn id="108" idx="3"/>
            </p:cNvCxnSpPr>
            <p:nvPr/>
          </p:nvCxnSpPr>
          <p:spPr>
            <a:xfrm rot="10800000" flipV="1">
              <a:off x="8626400" y="2822553"/>
              <a:ext cx="699741" cy="522133"/>
            </a:xfrm>
            <a:prstGeom prst="bentConnector3">
              <a:avLst>
                <a:gd name="adj1" fmla="val 6584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9" name="Elbow Connector 79">
              <a:extLst>
                <a:ext uri="{FF2B5EF4-FFF2-40B4-BE49-F238E27FC236}">
                  <a16:creationId xmlns:a16="http://schemas.microsoft.com/office/drawing/2014/main" id="{C310D941-667E-415A-9F76-E9A393CEC1C0}"/>
                </a:ext>
                <a:ext uri="{C183D7F6-B498-43B3-948B-1728B52AA6E4}">
                  <adec:decorative xmlns:adec="http://schemas.microsoft.com/office/drawing/2017/decorative" val="1"/>
                </a:ext>
              </a:extLst>
            </p:cNvPr>
            <p:cNvCxnSpPr>
              <a:cxnSpLocks/>
              <a:stCxn id="96" idx="1"/>
            </p:cNvCxnSpPr>
            <p:nvPr/>
          </p:nvCxnSpPr>
          <p:spPr>
            <a:xfrm rot="10800000" flipV="1">
              <a:off x="8283500" y="1743896"/>
              <a:ext cx="1042640" cy="1105608"/>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0" name="Elbow Connector 76">
              <a:extLst>
                <a:ext uri="{FF2B5EF4-FFF2-40B4-BE49-F238E27FC236}">
                  <a16:creationId xmlns:a16="http://schemas.microsoft.com/office/drawing/2014/main" id="{3A745F4B-12CD-4631-B7A3-ABC98F53FEC2}"/>
                </a:ext>
                <a:ext uri="{C183D7F6-B498-43B3-948B-1728B52AA6E4}">
                  <adec:decorative xmlns:adec="http://schemas.microsoft.com/office/drawing/2017/decorative" val="1"/>
                </a:ext>
              </a:extLst>
            </p:cNvPr>
            <p:cNvCxnSpPr>
              <a:cxnSpLocks/>
              <a:stCxn id="102" idx="3"/>
              <a:endCxn id="107" idx="2"/>
            </p:cNvCxnSpPr>
            <p:nvPr/>
          </p:nvCxnSpPr>
          <p:spPr>
            <a:xfrm flipV="1">
              <a:off x="9910011" y="3869081"/>
              <a:ext cx="1293839" cy="95630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1" name="Elbow Connector 77">
              <a:extLst>
                <a:ext uri="{FF2B5EF4-FFF2-40B4-BE49-F238E27FC236}">
                  <a16:creationId xmlns:a16="http://schemas.microsoft.com/office/drawing/2014/main" id="{C33A0DEA-EA4C-4211-8839-1430CE377022}"/>
                </a:ext>
                <a:ext uri="{C183D7F6-B498-43B3-948B-1728B52AA6E4}">
                  <adec:decorative xmlns:adec="http://schemas.microsoft.com/office/drawing/2017/decorative" val="1"/>
                </a:ext>
              </a:extLst>
            </p:cNvPr>
            <p:cNvCxnSpPr>
              <a:cxnSpLocks/>
              <a:stCxn id="105" idx="3"/>
            </p:cNvCxnSpPr>
            <p:nvPr/>
          </p:nvCxnSpPr>
          <p:spPr>
            <a:xfrm>
              <a:off x="9910011" y="2822554"/>
              <a:ext cx="848206" cy="303295"/>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2" name="Elbow Connector 97">
              <a:extLst>
                <a:ext uri="{FF2B5EF4-FFF2-40B4-BE49-F238E27FC236}">
                  <a16:creationId xmlns:a16="http://schemas.microsoft.com/office/drawing/2014/main" id="{06690F6D-3C60-47CC-93A1-4545CF495A4B}"/>
                </a:ext>
                <a:ext uri="{C183D7F6-B498-43B3-948B-1728B52AA6E4}">
                  <adec:decorative xmlns:adec="http://schemas.microsoft.com/office/drawing/2017/decorative" val="1"/>
                </a:ext>
              </a:extLst>
            </p:cNvPr>
            <p:cNvCxnSpPr>
              <a:cxnSpLocks/>
              <a:stCxn id="99" idx="3"/>
            </p:cNvCxnSpPr>
            <p:nvPr/>
          </p:nvCxnSpPr>
          <p:spPr>
            <a:xfrm flipV="1">
              <a:off x="9910011" y="3436785"/>
              <a:ext cx="848206" cy="43229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3" name="Elbow Connector 98">
              <a:extLst>
                <a:ext uri="{FF2B5EF4-FFF2-40B4-BE49-F238E27FC236}">
                  <a16:creationId xmlns:a16="http://schemas.microsoft.com/office/drawing/2014/main" id="{B2351EE0-51AB-40FE-81B8-7334F97FC9A9}"/>
                </a:ext>
                <a:ext uri="{C183D7F6-B498-43B3-948B-1728B52AA6E4}">
                  <adec:decorative xmlns:adec="http://schemas.microsoft.com/office/drawing/2017/decorative" val="1"/>
                </a:ext>
              </a:extLst>
            </p:cNvPr>
            <p:cNvCxnSpPr>
              <a:cxnSpLocks/>
              <a:stCxn id="96" idx="3"/>
              <a:endCxn id="106" idx="0"/>
            </p:cNvCxnSpPr>
            <p:nvPr/>
          </p:nvCxnSpPr>
          <p:spPr>
            <a:xfrm>
              <a:off x="9910011" y="1743896"/>
              <a:ext cx="1293838" cy="1215484"/>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94" name="Group 93"/>
            <p:cNvGrpSpPr/>
            <p:nvPr/>
          </p:nvGrpSpPr>
          <p:grpSpPr>
            <a:xfrm>
              <a:off x="8981756" y="1452957"/>
              <a:ext cx="1272639" cy="997020"/>
              <a:chOff x="7614580" y="2070176"/>
              <a:chExt cx="1272639" cy="997020"/>
            </a:xfrm>
          </p:grpSpPr>
          <p:sp>
            <p:nvSpPr>
              <p:cNvPr id="95" name="TextBox 94">
                <a:extLst>
                  <a:ext uri="{FF2B5EF4-FFF2-40B4-BE49-F238E27FC236}">
                    <a16:creationId xmlns:a16="http://schemas.microsoft.com/office/drawing/2014/main" id="{66838DFF-317C-40B6-BCDC-E3DC323C3062}"/>
                  </a:ext>
                  <a:ext uri="{C183D7F6-B498-43B3-948B-1728B52AA6E4}">
                    <adec:decorative xmlns:adec="http://schemas.microsoft.com/office/drawing/2017/decorative" val="1"/>
                  </a:ext>
                </a:extLst>
              </p:cNvPr>
              <p:cNvSpPr txBox="1"/>
              <p:nvPr/>
            </p:nvSpPr>
            <p:spPr>
              <a:xfrm>
                <a:off x="7614580" y="2673506"/>
                <a:ext cx="1272639" cy="39369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96" name="Graphic 42">
                <a:extLst>
                  <a:ext uri="{FF2B5EF4-FFF2-40B4-BE49-F238E27FC236}">
                    <a16:creationId xmlns:a16="http://schemas.microsoft.com/office/drawing/2014/main" id="{A8428AB1-D6EC-4580-9737-9EF141ABA528}"/>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7958964" y="2070176"/>
                <a:ext cx="583871" cy="581877"/>
              </a:xfrm>
              <a:prstGeom prst="rect">
                <a:avLst/>
              </a:prstGeom>
            </p:spPr>
          </p:pic>
        </p:grpSp>
        <p:sp>
          <p:nvSpPr>
            <p:cNvPr id="98" name="TextBox 97">
              <a:extLst>
                <a:ext uri="{FF2B5EF4-FFF2-40B4-BE49-F238E27FC236}">
                  <a16:creationId xmlns:a16="http://schemas.microsoft.com/office/drawing/2014/main" id="{E54FA703-C687-4BD4-B25A-B3AFECCADC8F}"/>
                </a:ext>
                <a:ext uri="{C183D7F6-B498-43B3-948B-1728B52AA6E4}">
                  <adec:decorative xmlns:adec="http://schemas.microsoft.com/office/drawing/2017/decorative" val="1"/>
                </a:ext>
              </a:extLst>
            </p:cNvPr>
            <p:cNvSpPr txBox="1"/>
            <p:nvPr/>
          </p:nvSpPr>
          <p:spPr>
            <a:xfrm>
              <a:off x="9034509" y="4177810"/>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99" name="Graphic 42" descr="Lambda Search Function">
              <a:extLst>
                <a:ext uri="{FF2B5EF4-FFF2-40B4-BE49-F238E27FC236}">
                  <a16:creationId xmlns:a16="http://schemas.microsoft.com/office/drawing/2014/main" id="{DBD63E0C-8BC7-4AAF-B284-D0B0D184780A}"/>
                </a:ext>
              </a:extLst>
            </p:cNvPr>
            <p:cNvPicPr>
              <a:picLocks noChangeAspect="1"/>
            </p:cNvPicPr>
            <p:nvPr/>
          </p:nvPicPr>
          <p:blipFill>
            <a:blip r:embed="rId7"/>
            <a:stretch>
              <a:fillRect/>
            </a:stretch>
          </p:blipFill>
          <p:spPr>
            <a:xfrm>
              <a:off x="9326140" y="3578142"/>
              <a:ext cx="583871" cy="581877"/>
            </a:xfrm>
            <a:prstGeom prst="rect">
              <a:avLst/>
            </a:prstGeom>
          </p:spPr>
        </p:pic>
        <p:sp>
          <p:nvSpPr>
            <p:cNvPr id="101" name="TextBox 100">
              <a:extLst>
                <a:ext uri="{FF2B5EF4-FFF2-40B4-BE49-F238E27FC236}">
                  <a16:creationId xmlns:a16="http://schemas.microsoft.com/office/drawing/2014/main" id="{41A5941D-0A8F-41AA-BB05-462F713D54A8}"/>
                </a:ext>
                <a:ext uri="{C183D7F6-B498-43B3-948B-1728B52AA6E4}">
                  <adec:decorative xmlns:adec="http://schemas.microsoft.com/office/drawing/2017/decorative" val="1"/>
                </a:ext>
              </a:extLst>
            </p:cNvPr>
            <p:cNvSpPr txBox="1"/>
            <p:nvPr/>
          </p:nvSpPr>
          <p:spPr>
            <a:xfrm>
              <a:off x="9034509" y="5128683"/>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102" name="Graphic 42">
              <a:extLst>
                <a:ext uri="{FF2B5EF4-FFF2-40B4-BE49-F238E27FC236}">
                  <a16:creationId xmlns:a16="http://schemas.microsoft.com/office/drawing/2014/main" id="{2043E59B-8FCF-4C92-B1D0-67DFB5F949D5}"/>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326140" y="4534449"/>
              <a:ext cx="583871" cy="581877"/>
            </a:xfrm>
            <a:prstGeom prst="rect">
              <a:avLst/>
            </a:prstGeom>
          </p:spPr>
        </p:pic>
        <p:sp>
          <p:nvSpPr>
            <p:cNvPr id="104" name="TextBox 103">
              <a:extLst>
                <a:ext uri="{FF2B5EF4-FFF2-40B4-BE49-F238E27FC236}">
                  <a16:creationId xmlns:a16="http://schemas.microsoft.com/office/drawing/2014/main" id="{524D2ED8-79A8-46BB-AC90-00034C19FE9B}"/>
                </a:ext>
                <a:ext uri="{C183D7F6-B498-43B3-948B-1728B52AA6E4}">
                  <adec:decorative xmlns:adec="http://schemas.microsoft.com/office/drawing/2017/decorative" val="1"/>
                </a:ext>
              </a:extLst>
            </p:cNvPr>
            <p:cNvSpPr txBox="1"/>
            <p:nvPr/>
          </p:nvSpPr>
          <p:spPr>
            <a:xfrm>
              <a:off x="8909720" y="3137046"/>
              <a:ext cx="1416711" cy="35945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105" name="Graphic 42">
              <a:extLst>
                <a:ext uri="{FF2B5EF4-FFF2-40B4-BE49-F238E27FC236}">
                  <a16:creationId xmlns:a16="http://schemas.microsoft.com/office/drawing/2014/main" id="{CBB9100A-0F9A-4DA0-8426-465E9ABCBD0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326140" y="2531615"/>
              <a:ext cx="583871" cy="581877"/>
            </a:xfrm>
            <a:prstGeom prst="rect">
              <a:avLst/>
            </a:prstGeom>
          </p:spPr>
        </p:pic>
        <p:pic>
          <p:nvPicPr>
            <p:cNvPr id="106" name="Graphic 45">
              <a:extLst>
                <a:ext uri="{FF2B5EF4-FFF2-40B4-BE49-F238E27FC236}">
                  <a16:creationId xmlns:a16="http://schemas.microsoft.com/office/drawing/2014/main" id="{492B2F79-DB65-48E2-BB2B-0AE641DFD9AB}"/>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10859774" y="2959380"/>
              <a:ext cx="688150" cy="685800"/>
            </a:xfrm>
            <a:prstGeom prst="rect">
              <a:avLst/>
            </a:prstGeom>
          </p:spPr>
        </p:pic>
        <p:sp>
          <p:nvSpPr>
            <p:cNvPr id="107" name="TextBox 106">
              <a:extLst>
                <a:ext uri="{FF2B5EF4-FFF2-40B4-BE49-F238E27FC236}">
                  <a16:creationId xmlns:a16="http://schemas.microsoft.com/office/drawing/2014/main" id="{9D109191-85FE-4667-BA2A-3BB1C898FE87}"/>
                </a:ext>
                <a:ext uri="{C183D7F6-B498-43B3-948B-1728B52AA6E4}">
                  <adec:decorative xmlns:adec="http://schemas.microsoft.com/office/drawing/2017/decorative" val="1"/>
                </a:ext>
              </a:extLst>
            </p:cNvPr>
            <p:cNvSpPr txBox="1"/>
            <p:nvPr/>
          </p:nvSpPr>
          <p:spPr>
            <a:xfrm>
              <a:off x="10620283" y="3630243"/>
              <a:ext cx="1167133" cy="23883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pic>
          <p:nvPicPr>
            <p:cNvPr id="108" name="Graphic 17">
              <a:extLst>
                <a:ext uri="{FF2B5EF4-FFF2-40B4-BE49-F238E27FC236}">
                  <a16:creationId xmlns:a16="http://schemas.microsoft.com/office/drawing/2014/main" id="{847A7472-D977-624B-9A30-47A44C4FD42F}"/>
                </a:ext>
                <a:ext uri="{C183D7F6-B498-43B3-948B-1728B52AA6E4}">
                  <adec:decorative xmlns:adec="http://schemas.microsoft.com/office/drawing/2017/decorative" val="1"/>
                </a:ext>
              </a:extLst>
            </p:cNvPr>
            <p:cNvPicPr>
              <a:picLocks noChangeAspect="1" noChangeArrowheads="1"/>
            </p:cNvPicPr>
            <p:nvPr/>
          </p:nvPicPr>
          <p:blipFill>
            <a:blip r:embed="rId9"/>
            <a:srcRect/>
            <a:stretch/>
          </p:blipFill>
          <p:spPr bwMode="auto">
            <a:xfrm>
              <a:off x="7940599" y="3001787"/>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TextBox 9">
              <a:extLst>
                <a:ext uri="{FF2B5EF4-FFF2-40B4-BE49-F238E27FC236}">
                  <a16:creationId xmlns:a16="http://schemas.microsoft.com/office/drawing/2014/main" id="{004BE815-88F2-474B-8554-6940E19F35A1}"/>
                </a:ext>
                <a:ext uri="{C183D7F6-B498-43B3-948B-1728B52AA6E4}">
                  <adec:decorative xmlns:adec="http://schemas.microsoft.com/office/drawing/2017/decorative" val="1"/>
                </a:ext>
              </a:extLst>
            </p:cNvPr>
            <p:cNvSpPr txBox="1">
              <a:spLocks noChangeArrowheads="1"/>
            </p:cNvSpPr>
            <p:nvPr/>
          </p:nvSpPr>
          <p:spPr bwMode="auto">
            <a:xfrm>
              <a:off x="7529209" y="3741045"/>
              <a:ext cx="15145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API Gateway</a:t>
              </a:r>
            </a:p>
          </p:txBody>
        </p:sp>
        <p:cxnSp>
          <p:nvCxnSpPr>
            <p:cNvPr id="110" name="Straight Arrow Connector 109">
              <a:extLst>
                <a:ext uri="{C183D7F6-B498-43B3-948B-1728B52AA6E4}">
                  <adec:decorative xmlns:adec="http://schemas.microsoft.com/office/drawing/2017/decorative" val="1"/>
                </a:ext>
              </a:extLst>
            </p:cNvPr>
            <p:cNvCxnSpPr/>
            <p:nvPr/>
          </p:nvCxnSpPr>
          <p:spPr>
            <a:xfrm flipV="1">
              <a:off x="7177261" y="4261038"/>
              <a:ext cx="2" cy="485577"/>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BE1E8CA3-911E-42ED-8B43-A46414A38421}"/>
                </a:ext>
                <a:ext uri="{C183D7F6-B498-43B3-948B-1728B52AA6E4}">
                  <adec:decorative xmlns:adec="http://schemas.microsoft.com/office/drawing/2017/decorative" val="1"/>
                </a:ext>
              </a:extLst>
            </p:cNvPr>
            <p:cNvSpPr txBox="1"/>
            <p:nvPr/>
          </p:nvSpPr>
          <p:spPr>
            <a:xfrm>
              <a:off x="6547439" y="5179919"/>
              <a:ext cx="1300515"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112" name="Graphic 8">
              <a:extLst>
                <a:ext uri="{FF2B5EF4-FFF2-40B4-BE49-F238E27FC236}">
                  <a16:creationId xmlns:a16="http://schemas.microsoft.com/office/drawing/2014/main" id="{7878EBC1-8556-5C49-8C35-366F912BECCE}"/>
                </a:ext>
                <a:ext uri="{C183D7F6-B498-43B3-948B-1728B52AA6E4}">
                  <adec:decorative xmlns:adec="http://schemas.microsoft.com/office/drawing/2017/decorative" val="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53409" y="467449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Graphic 17">
              <a:extLst>
                <a:ext uri="{FF2B5EF4-FFF2-40B4-BE49-F238E27FC236}">
                  <a16:creationId xmlns:a16="http://schemas.microsoft.com/office/drawing/2014/main" id="{443A8EDD-16C2-6848-83A6-4582C7B74B70}"/>
                </a:ext>
                <a:ext uri="{C183D7F6-B498-43B3-948B-1728B52AA6E4}">
                  <adec:decorative xmlns:adec="http://schemas.microsoft.com/office/drawing/2017/decorative" val="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41437" y="549596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 name="TextBox 9">
              <a:extLst>
                <a:ext uri="{FF2B5EF4-FFF2-40B4-BE49-F238E27FC236}">
                  <a16:creationId xmlns:a16="http://schemas.microsoft.com/office/drawing/2014/main" id="{F9D6EE48-441C-334D-8184-61EA0808B9C5}"/>
                </a:ext>
                <a:ext uri="{C183D7F6-B498-43B3-948B-1728B52AA6E4}">
                  <adec:decorative xmlns:adec="http://schemas.microsoft.com/office/drawing/2017/decorative" val="1"/>
                </a:ext>
              </a:extLst>
            </p:cNvPr>
            <p:cNvSpPr txBox="1">
              <a:spLocks noChangeArrowheads="1"/>
            </p:cNvSpPr>
            <p:nvPr/>
          </p:nvSpPr>
          <p:spPr bwMode="auto">
            <a:xfrm>
              <a:off x="6096000" y="5915742"/>
              <a:ext cx="21871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a:t>
              </a:r>
            </a:p>
            <a:p>
              <a:pPr algn="ctr" eaLnBrk="1" hangingPunct="1"/>
              <a:r>
                <a:rPr lang="en-US" altLang="en-US" sz="1600" dirty="0">
                  <a:latin typeface="+mn-lt"/>
                  <a:ea typeface="Amazon Ember" panose="020B0603020204020204" pitchFamily="34" charset="0"/>
                  <a:cs typeface="Amazon Ember Light" panose="020B0403020204020204" pitchFamily="34" charset="0"/>
                </a:rPr>
                <a:t>CloudWatch</a:t>
              </a:r>
            </a:p>
          </p:txBody>
        </p:sp>
        <p:sp>
          <p:nvSpPr>
            <p:cNvPr id="115" name="Rectangle 114">
              <a:extLst>
                <a:ext uri="{FF2B5EF4-FFF2-40B4-BE49-F238E27FC236}">
                  <a16:creationId xmlns:a16="http://schemas.microsoft.com/office/drawing/2014/main" id="{BEFEC4D9-0FF6-0740-BBB7-9A904CD0D43A}"/>
                </a:ext>
                <a:ext uri="{C183D7F6-B498-43B3-948B-1728B52AA6E4}">
                  <adec:decorative xmlns:adec="http://schemas.microsoft.com/office/drawing/2017/decorative" val="1"/>
                </a:ext>
              </a:extLst>
            </p:cNvPr>
            <p:cNvSpPr/>
            <p:nvPr/>
          </p:nvSpPr>
          <p:spPr>
            <a:xfrm>
              <a:off x="6370686" y="1320127"/>
              <a:ext cx="5400401" cy="51240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16" name="Graphic 20">
              <a:extLst>
                <a:ext uri="{FF2B5EF4-FFF2-40B4-BE49-F238E27FC236}">
                  <a16:creationId xmlns:a16="http://schemas.microsoft.com/office/drawing/2014/main" id="{3E9996A6-6D01-9B42-8D2D-8C63B84FF81B}"/>
                </a:ext>
                <a:ext uri="{C183D7F6-B498-43B3-948B-1728B52AA6E4}">
                  <adec:decorative xmlns:adec="http://schemas.microsoft.com/office/drawing/2017/decorative" val="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70686" y="132246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8" name="Straight Arrow Connector 117">
              <a:extLst>
                <a:ext uri="{C183D7F6-B498-43B3-948B-1728B52AA6E4}">
                  <adec:decorative xmlns:adec="http://schemas.microsoft.com/office/drawing/2017/decorative" val="1"/>
                </a:ext>
              </a:extLst>
            </p:cNvPr>
            <p:cNvCxnSpPr>
              <a:cxnSpLocks/>
              <a:stCxn id="25" idx="3"/>
              <a:endCxn id="84" idx="1"/>
            </p:cNvCxnSpPr>
            <p:nvPr/>
          </p:nvCxnSpPr>
          <p:spPr>
            <a:xfrm>
              <a:off x="1127033" y="2356896"/>
              <a:ext cx="5758294" cy="1"/>
            </a:xfrm>
            <a:prstGeom prst="straightConnector1">
              <a:avLst/>
            </a:prstGeom>
            <a:ln w="25400">
              <a:solidFill>
                <a:srgbClr val="00B050"/>
              </a:solidFill>
              <a:tailEnd type="arrow" w="med" len="sm"/>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41A5941D-0A8F-41AA-BB05-462F713D54A8}"/>
                </a:ext>
                <a:ext uri="{C183D7F6-B498-43B3-948B-1728B52AA6E4}">
                  <adec:decorative xmlns:adec="http://schemas.microsoft.com/office/drawing/2017/decorative" val="1"/>
                </a:ext>
              </a:extLst>
            </p:cNvPr>
            <p:cNvSpPr txBox="1"/>
            <p:nvPr/>
          </p:nvSpPr>
          <p:spPr>
            <a:xfrm>
              <a:off x="9147301" y="6052550"/>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56" name="Graphic 42">
              <a:extLst>
                <a:ext uri="{FF2B5EF4-FFF2-40B4-BE49-F238E27FC236}">
                  <a16:creationId xmlns:a16="http://schemas.microsoft.com/office/drawing/2014/main" id="{2043E59B-8FCF-4C92-B1D0-67DFB5F949D5}"/>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331983" y="5445456"/>
              <a:ext cx="585216" cy="585216"/>
            </a:xfrm>
            <a:prstGeom prst="rect">
              <a:avLst/>
            </a:prstGeom>
          </p:spPr>
        </p:pic>
        <p:cxnSp>
          <p:nvCxnSpPr>
            <p:cNvPr id="58" name="Elbow Connector 57">
              <a:extLst>
                <a:ext uri="{FF2B5EF4-FFF2-40B4-BE49-F238E27FC236}">
                  <a16:creationId xmlns:a16="http://schemas.microsoft.com/office/drawing/2014/main" id="{D14DECB2-EDFA-4A1C-8C3F-AEE5A5A47969}"/>
                </a:ext>
                <a:ext uri="{C183D7F6-B498-43B3-948B-1728B52AA6E4}">
                  <adec:decorative xmlns:adec="http://schemas.microsoft.com/office/drawing/2017/decorative" val="1"/>
                </a:ext>
              </a:extLst>
            </p:cNvPr>
            <p:cNvCxnSpPr>
              <a:cxnSpLocks/>
              <a:stCxn id="56" idx="1"/>
              <a:endCxn id="112" idx="3"/>
            </p:cNvCxnSpPr>
            <p:nvPr/>
          </p:nvCxnSpPr>
          <p:spPr>
            <a:xfrm rot="10800000">
              <a:off x="7410609" y="4903092"/>
              <a:ext cx="1921374" cy="834973"/>
            </a:xfrm>
            <a:prstGeom prst="bentConnector3">
              <a:avLst>
                <a:gd name="adj1" fmla="val 637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7013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12</a:t>
            </a:fld>
            <a:endParaRPr lang="en-US" dirty="0"/>
          </a:p>
        </p:txBody>
      </p:sp>
      <p:sp>
        <p:nvSpPr>
          <p:cNvPr id="2" name="Title 1"/>
          <p:cNvSpPr>
            <a:spLocks noGrp="1"/>
          </p:cNvSpPr>
          <p:nvPr>
            <p:ph type="title"/>
          </p:nvPr>
        </p:nvSpPr>
        <p:spPr/>
        <p:txBody>
          <a:bodyPr/>
          <a:lstStyle/>
          <a:p>
            <a:r>
              <a:rPr lang="en-US" dirty="0"/>
              <a:t>Permissions boundaries: 2 of 2</a:t>
            </a:r>
          </a:p>
        </p:txBody>
      </p:sp>
      <p:grpSp>
        <p:nvGrpSpPr>
          <p:cNvPr id="4" name="justGraphic">
            <a:extLst>
              <a:ext uri="{FF2B5EF4-FFF2-40B4-BE49-F238E27FC236}">
                <a16:creationId xmlns:a16="http://schemas.microsoft.com/office/drawing/2014/main" id="{16FD5541-E34A-4833-83F7-6DA89A9E4BB6}"/>
              </a:ext>
              <a:ext uri="{C183D7F6-B498-43B3-948B-1728B52AA6E4}">
                <adec:decorative xmlns:adec="http://schemas.microsoft.com/office/drawing/2017/decorative" val="1"/>
              </a:ext>
            </a:extLst>
          </p:cNvPr>
          <p:cNvGrpSpPr/>
          <p:nvPr/>
        </p:nvGrpSpPr>
        <p:grpSpPr>
          <a:xfrm>
            <a:off x="309213" y="1230966"/>
            <a:ext cx="11478203" cy="5269551"/>
            <a:chOff x="309213" y="1230966"/>
            <a:chExt cx="11478203" cy="5269551"/>
          </a:xfrm>
        </p:grpSpPr>
        <p:sp>
          <p:nvSpPr>
            <p:cNvPr id="114" name="TextBox 9">
              <a:extLst>
                <a:ext uri="{FF2B5EF4-FFF2-40B4-BE49-F238E27FC236}">
                  <a16:creationId xmlns:a16="http://schemas.microsoft.com/office/drawing/2014/main" id="{F9D6EE48-441C-334D-8184-61EA0808B9C5}"/>
                </a:ext>
                <a:ext uri="{C183D7F6-B498-43B3-948B-1728B52AA6E4}">
                  <adec:decorative xmlns:adec="http://schemas.microsoft.com/office/drawing/2017/decorative" val="1"/>
                </a:ext>
              </a:extLst>
            </p:cNvPr>
            <p:cNvSpPr txBox="1">
              <a:spLocks noChangeArrowheads="1"/>
            </p:cNvSpPr>
            <p:nvPr/>
          </p:nvSpPr>
          <p:spPr bwMode="auto">
            <a:xfrm>
              <a:off x="6096000" y="5915742"/>
              <a:ext cx="218719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a:t>
              </a:r>
            </a:p>
            <a:p>
              <a:pPr algn="ctr" eaLnBrk="1" hangingPunct="1"/>
              <a:r>
                <a:rPr lang="en-US" altLang="en-US" sz="1600" dirty="0">
                  <a:latin typeface="+mn-lt"/>
                  <a:ea typeface="Amazon Ember" panose="020B0603020204020204" pitchFamily="34" charset="0"/>
                  <a:cs typeface="Amazon Ember Light" panose="020B0403020204020204" pitchFamily="34" charset="0"/>
                </a:rPr>
                <a:t>CloudWatch</a:t>
              </a:r>
            </a:p>
          </p:txBody>
        </p:sp>
        <p:sp>
          <p:nvSpPr>
            <p:cNvPr id="136" name="TextBox 135">
              <a:extLst>
                <a:ext uri="{FF2B5EF4-FFF2-40B4-BE49-F238E27FC236}">
                  <a16:creationId xmlns:a16="http://schemas.microsoft.com/office/drawing/2014/main" id="{03760508-FFB9-4B48-A7DA-BA0EE5E365F8}"/>
                </a:ext>
                <a:ext uri="{C183D7F6-B498-43B3-948B-1728B52AA6E4}">
                  <adec:decorative xmlns:adec="http://schemas.microsoft.com/office/drawing/2017/decorative" val="1"/>
                </a:ext>
              </a:extLst>
            </p:cNvPr>
            <p:cNvSpPr txBox="1"/>
            <p:nvPr/>
          </p:nvSpPr>
          <p:spPr>
            <a:xfrm>
              <a:off x="6593696" y="2730898"/>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137" name="TextBox 136">
              <a:extLst>
                <a:ext uri="{FF2B5EF4-FFF2-40B4-BE49-F238E27FC236}">
                  <a16:creationId xmlns:a16="http://schemas.microsoft.com/office/drawing/2014/main" id="{5E454D2A-1FB8-45A3-A92B-D267C6D0EDBA}"/>
                </a:ext>
                <a:ext uri="{C183D7F6-B498-43B3-948B-1728B52AA6E4}">
                  <adec:decorative xmlns:adec="http://schemas.microsoft.com/office/drawing/2017/decorative" val="1"/>
                </a:ext>
              </a:extLst>
            </p:cNvPr>
            <p:cNvSpPr txBox="1"/>
            <p:nvPr/>
          </p:nvSpPr>
          <p:spPr>
            <a:xfrm>
              <a:off x="6593696" y="3988249"/>
              <a:ext cx="1167133"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MP3 hosting</a:t>
              </a:r>
            </a:p>
          </p:txBody>
        </p:sp>
        <p:pic>
          <p:nvPicPr>
            <p:cNvPr id="138" name="Graphic 68">
              <a:extLst>
                <a:ext uri="{FF2B5EF4-FFF2-40B4-BE49-F238E27FC236}">
                  <a16:creationId xmlns:a16="http://schemas.microsoft.com/office/drawing/2014/main" id="{E8FA3476-BED2-4B75-B3DF-6A23F78A535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885327" y="2065958"/>
              <a:ext cx="583871" cy="581877"/>
            </a:xfrm>
            <a:prstGeom prst="rect">
              <a:avLst/>
            </a:prstGeom>
          </p:spPr>
        </p:pic>
        <p:pic>
          <p:nvPicPr>
            <p:cNvPr id="139" name="Graphic 68">
              <a:extLst>
                <a:ext uri="{FF2B5EF4-FFF2-40B4-BE49-F238E27FC236}">
                  <a16:creationId xmlns:a16="http://schemas.microsoft.com/office/drawing/2014/main" id="{C276038B-F4DD-4E95-A40D-C07EEA76437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885327" y="3336523"/>
              <a:ext cx="583871" cy="581877"/>
            </a:xfrm>
            <a:prstGeom prst="rect">
              <a:avLst/>
            </a:prstGeom>
          </p:spPr>
        </p:pic>
        <p:cxnSp>
          <p:nvCxnSpPr>
            <p:cNvPr id="140" name="Elbow Connector 58">
              <a:extLst>
                <a:ext uri="{FF2B5EF4-FFF2-40B4-BE49-F238E27FC236}">
                  <a16:creationId xmlns:a16="http://schemas.microsoft.com/office/drawing/2014/main" id="{6376FE18-D51A-4822-9AE1-EECFFE3A4274}"/>
                </a:ext>
                <a:ext uri="{C183D7F6-B498-43B3-948B-1728B52AA6E4}">
                  <adec:decorative xmlns:adec="http://schemas.microsoft.com/office/drawing/2017/decorative" val="1"/>
                </a:ext>
              </a:extLst>
            </p:cNvPr>
            <p:cNvCxnSpPr>
              <a:cxnSpLocks/>
              <a:stCxn id="152" idx="1"/>
              <a:endCxn id="159" idx="3"/>
            </p:cNvCxnSpPr>
            <p:nvPr/>
          </p:nvCxnSpPr>
          <p:spPr>
            <a:xfrm rot="10800000">
              <a:off x="8626400" y="3344687"/>
              <a:ext cx="699741" cy="524394"/>
            </a:xfrm>
            <a:prstGeom prst="bentConnector3">
              <a:avLst>
                <a:gd name="adj1" fmla="val 6584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1" name="Elbow Connector 86">
              <a:extLst>
                <a:ext uri="{FF2B5EF4-FFF2-40B4-BE49-F238E27FC236}">
                  <a16:creationId xmlns:a16="http://schemas.microsoft.com/office/drawing/2014/main" id="{9D5F814A-AE60-4D9A-9E93-D1A6196F1A04}"/>
                </a:ext>
                <a:ext uri="{C183D7F6-B498-43B3-948B-1728B52AA6E4}">
                  <adec:decorative xmlns:adec="http://schemas.microsoft.com/office/drawing/2017/decorative" val="1"/>
                </a:ext>
              </a:extLst>
            </p:cNvPr>
            <p:cNvCxnSpPr>
              <a:cxnSpLocks/>
              <a:stCxn id="154" idx="1"/>
              <a:endCxn id="160" idx="2"/>
            </p:cNvCxnSpPr>
            <p:nvPr/>
          </p:nvCxnSpPr>
          <p:spPr>
            <a:xfrm rot="10800000">
              <a:off x="8286504" y="4079600"/>
              <a:ext cx="1039636" cy="745789"/>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2" name="Elbow Connector 65">
              <a:extLst>
                <a:ext uri="{FF2B5EF4-FFF2-40B4-BE49-F238E27FC236}">
                  <a16:creationId xmlns:a16="http://schemas.microsoft.com/office/drawing/2014/main" id="{08A337FD-1E32-437C-BDF5-4B44DA07D1C5}"/>
                </a:ext>
                <a:ext uri="{C183D7F6-B498-43B3-948B-1728B52AA6E4}">
                  <adec:decorative xmlns:adec="http://schemas.microsoft.com/office/drawing/2017/decorative" val="1"/>
                </a:ext>
              </a:extLst>
            </p:cNvPr>
            <p:cNvCxnSpPr>
              <a:cxnSpLocks/>
              <a:stCxn id="156" idx="1"/>
              <a:endCxn id="159" idx="3"/>
            </p:cNvCxnSpPr>
            <p:nvPr/>
          </p:nvCxnSpPr>
          <p:spPr>
            <a:xfrm rot="10800000" flipV="1">
              <a:off x="8626400" y="2822553"/>
              <a:ext cx="699741" cy="522133"/>
            </a:xfrm>
            <a:prstGeom prst="bentConnector3">
              <a:avLst>
                <a:gd name="adj1" fmla="val 6584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3" name="Elbow Connector 79">
              <a:extLst>
                <a:ext uri="{FF2B5EF4-FFF2-40B4-BE49-F238E27FC236}">
                  <a16:creationId xmlns:a16="http://schemas.microsoft.com/office/drawing/2014/main" id="{500353DE-81F0-4823-B9AB-F8F33FCBE477}"/>
                </a:ext>
                <a:ext uri="{C183D7F6-B498-43B3-948B-1728B52AA6E4}">
                  <adec:decorative xmlns:adec="http://schemas.microsoft.com/office/drawing/2017/decorative" val="1"/>
                </a:ext>
              </a:extLst>
            </p:cNvPr>
            <p:cNvCxnSpPr>
              <a:cxnSpLocks/>
              <a:stCxn id="150" idx="1"/>
            </p:cNvCxnSpPr>
            <p:nvPr/>
          </p:nvCxnSpPr>
          <p:spPr>
            <a:xfrm rot="10800000" flipV="1">
              <a:off x="8283500" y="1743896"/>
              <a:ext cx="1042640" cy="1105608"/>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4" name="Elbow Connector 76">
              <a:extLst>
                <a:ext uri="{FF2B5EF4-FFF2-40B4-BE49-F238E27FC236}">
                  <a16:creationId xmlns:a16="http://schemas.microsoft.com/office/drawing/2014/main" id="{76DD101C-2A81-444F-B697-77FF3DD1F7DA}"/>
                </a:ext>
                <a:ext uri="{C183D7F6-B498-43B3-948B-1728B52AA6E4}">
                  <adec:decorative xmlns:adec="http://schemas.microsoft.com/office/drawing/2017/decorative" val="1"/>
                </a:ext>
              </a:extLst>
            </p:cNvPr>
            <p:cNvCxnSpPr>
              <a:cxnSpLocks/>
              <a:stCxn id="154" idx="3"/>
              <a:endCxn id="158" idx="2"/>
            </p:cNvCxnSpPr>
            <p:nvPr/>
          </p:nvCxnSpPr>
          <p:spPr>
            <a:xfrm flipV="1">
              <a:off x="9910011" y="3869081"/>
              <a:ext cx="1293839" cy="956307"/>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5" name="Elbow Connector 77">
              <a:extLst>
                <a:ext uri="{FF2B5EF4-FFF2-40B4-BE49-F238E27FC236}">
                  <a16:creationId xmlns:a16="http://schemas.microsoft.com/office/drawing/2014/main" id="{DFB5B6DC-0924-428C-BCDC-38C2EFA6C448}"/>
                </a:ext>
                <a:ext uri="{C183D7F6-B498-43B3-948B-1728B52AA6E4}">
                  <adec:decorative xmlns:adec="http://schemas.microsoft.com/office/drawing/2017/decorative" val="1"/>
                </a:ext>
              </a:extLst>
            </p:cNvPr>
            <p:cNvCxnSpPr>
              <a:cxnSpLocks/>
              <a:stCxn id="156" idx="3"/>
            </p:cNvCxnSpPr>
            <p:nvPr/>
          </p:nvCxnSpPr>
          <p:spPr>
            <a:xfrm>
              <a:off x="9910011" y="2822554"/>
              <a:ext cx="848206" cy="303295"/>
            </a:xfrm>
            <a:prstGeom prst="bentConnector3">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6" name="Elbow Connector 97">
              <a:extLst>
                <a:ext uri="{FF2B5EF4-FFF2-40B4-BE49-F238E27FC236}">
                  <a16:creationId xmlns:a16="http://schemas.microsoft.com/office/drawing/2014/main" id="{5B8F7A37-829F-49C6-B068-3ECE55C278B0}"/>
                </a:ext>
                <a:ext uri="{C183D7F6-B498-43B3-948B-1728B52AA6E4}">
                  <adec:decorative xmlns:adec="http://schemas.microsoft.com/office/drawing/2017/decorative" val="1"/>
                </a:ext>
              </a:extLst>
            </p:cNvPr>
            <p:cNvCxnSpPr>
              <a:cxnSpLocks/>
              <a:stCxn id="152" idx="3"/>
            </p:cNvCxnSpPr>
            <p:nvPr/>
          </p:nvCxnSpPr>
          <p:spPr>
            <a:xfrm flipV="1">
              <a:off x="9910011" y="3436785"/>
              <a:ext cx="848206" cy="432296"/>
            </a:xfrm>
            <a:prstGeom prst="bentConnector3">
              <a:avLst>
                <a:gd name="adj1" fmla="val 500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47" name="Elbow Connector 98">
              <a:extLst>
                <a:ext uri="{FF2B5EF4-FFF2-40B4-BE49-F238E27FC236}">
                  <a16:creationId xmlns:a16="http://schemas.microsoft.com/office/drawing/2014/main" id="{C866EBAD-CEB4-4340-B1FB-95491487BAF7}"/>
                </a:ext>
                <a:ext uri="{C183D7F6-B498-43B3-948B-1728B52AA6E4}">
                  <adec:decorative xmlns:adec="http://schemas.microsoft.com/office/drawing/2017/decorative" val="1"/>
                </a:ext>
              </a:extLst>
            </p:cNvPr>
            <p:cNvCxnSpPr>
              <a:cxnSpLocks/>
              <a:stCxn id="150" idx="3"/>
              <a:endCxn id="157" idx="0"/>
            </p:cNvCxnSpPr>
            <p:nvPr/>
          </p:nvCxnSpPr>
          <p:spPr>
            <a:xfrm>
              <a:off x="9910011" y="1743896"/>
              <a:ext cx="1293838" cy="1215484"/>
            </a:xfrm>
            <a:prstGeom prst="bentConnector2">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148" name="Group 147">
              <a:extLst>
                <a:ext uri="{FF2B5EF4-FFF2-40B4-BE49-F238E27FC236}">
                  <a16:creationId xmlns:a16="http://schemas.microsoft.com/office/drawing/2014/main" id="{6C53A099-13AD-4DBE-9CCA-0B6CA5F76FC6}"/>
                </a:ext>
              </a:extLst>
            </p:cNvPr>
            <p:cNvGrpSpPr/>
            <p:nvPr/>
          </p:nvGrpSpPr>
          <p:grpSpPr>
            <a:xfrm>
              <a:off x="8981756" y="1452957"/>
              <a:ext cx="1272639" cy="997020"/>
              <a:chOff x="7614580" y="2070176"/>
              <a:chExt cx="1272639" cy="997020"/>
            </a:xfrm>
          </p:grpSpPr>
          <p:sp>
            <p:nvSpPr>
              <p:cNvPr id="149" name="TextBox 148">
                <a:extLst>
                  <a:ext uri="{FF2B5EF4-FFF2-40B4-BE49-F238E27FC236}">
                    <a16:creationId xmlns:a16="http://schemas.microsoft.com/office/drawing/2014/main" id="{B7C6D874-375C-403F-84F4-4E67C29AC264}"/>
                  </a:ext>
                  <a:ext uri="{C183D7F6-B498-43B3-948B-1728B52AA6E4}">
                    <adec:decorative xmlns:adec="http://schemas.microsoft.com/office/drawing/2017/decorative" val="1"/>
                  </a:ext>
                </a:extLst>
              </p:cNvPr>
              <p:cNvSpPr txBox="1"/>
              <p:nvPr/>
            </p:nvSpPr>
            <p:spPr>
              <a:xfrm>
                <a:off x="7614580" y="2673506"/>
                <a:ext cx="1272639" cy="39369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List</a:t>
                </a:r>
              </a:p>
            </p:txBody>
          </p:sp>
          <p:pic>
            <p:nvPicPr>
              <p:cNvPr id="150" name="Graphic 42">
                <a:extLst>
                  <a:ext uri="{FF2B5EF4-FFF2-40B4-BE49-F238E27FC236}">
                    <a16:creationId xmlns:a16="http://schemas.microsoft.com/office/drawing/2014/main" id="{2CAF9967-10B8-4C77-B5C2-96FCD543EB7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958964" y="2070176"/>
                <a:ext cx="583871" cy="581877"/>
              </a:xfrm>
              <a:prstGeom prst="rect">
                <a:avLst/>
              </a:prstGeom>
            </p:spPr>
          </p:pic>
        </p:grpSp>
        <p:sp>
          <p:nvSpPr>
            <p:cNvPr id="151" name="TextBox 150">
              <a:extLst>
                <a:ext uri="{FF2B5EF4-FFF2-40B4-BE49-F238E27FC236}">
                  <a16:creationId xmlns:a16="http://schemas.microsoft.com/office/drawing/2014/main" id="{8062ECDA-14C4-462E-AAFA-951D6986EF2C}"/>
                </a:ext>
                <a:ext uri="{C183D7F6-B498-43B3-948B-1728B52AA6E4}">
                  <adec:decorative xmlns:adec="http://schemas.microsoft.com/office/drawing/2017/decorative" val="1"/>
                </a:ext>
              </a:extLst>
            </p:cNvPr>
            <p:cNvSpPr txBox="1"/>
            <p:nvPr/>
          </p:nvSpPr>
          <p:spPr>
            <a:xfrm>
              <a:off x="9034509" y="4177810"/>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Search</a:t>
              </a:r>
            </a:p>
          </p:txBody>
        </p:sp>
        <p:pic>
          <p:nvPicPr>
            <p:cNvPr id="152" name="Graphic 42">
              <a:extLst>
                <a:ext uri="{FF2B5EF4-FFF2-40B4-BE49-F238E27FC236}">
                  <a16:creationId xmlns:a16="http://schemas.microsoft.com/office/drawing/2014/main" id="{285A1DFB-B1BB-4D56-8E31-6889F8F9428A}"/>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9326140" y="3578142"/>
              <a:ext cx="583871" cy="581877"/>
            </a:xfrm>
            <a:prstGeom prst="rect">
              <a:avLst/>
            </a:prstGeom>
          </p:spPr>
        </p:pic>
        <p:sp>
          <p:nvSpPr>
            <p:cNvPr id="153" name="TextBox 152">
              <a:extLst>
                <a:ext uri="{FF2B5EF4-FFF2-40B4-BE49-F238E27FC236}">
                  <a16:creationId xmlns:a16="http://schemas.microsoft.com/office/drawing/2014/main" id="{A1BC458E-64FD-4798-96D8-82A981924B7A}"/>
                </a:ext>
                <a:ext uri="{C183D7F6-B498-43B3-948B-1728B52AA6E4}">
                  <adec:decorative xmlns:adec="http://schemas.microsoft.com/office/drawing/2017/decorative" val="1"/>
                </a:ext>
              </a:extLst>
            </p:cNvPr>
            <p:cNvSpPr txBox="1"/>
            <p:nvPr/>
          </p:nvSpPr>
          <p:spPr>
            <a:xfrm>
              <a:off x="9034509" y="5128683"/>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Delete</a:t>
              </a:r>
            </a:p>
          </p:txBody>
        </p:sp>
        <p:pic>
          <p:nvPicPr>
            <p:cNvPr id="154" name="Graphic 42">
              <a:extLst>
                <a:ext uri="{FF2B5EF4-FFF2-40B4-BE49-F238E27FC236}">
                  <a16:creationId xmlns:a16="http://schemas.microsoft.com/office/drawing/2014/main" id="{EC392A40-546D-4D9F-B944-D571CC98026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9326140" y="4534449"/>
              <a:ext cx="583871" cy="581877"/>
            </a:xfrm>
            <a:prstGeom prst="rect">
              <a:avLst/>
            </a:prstGeom>
          </p:spPr>
        </p:pic>
        <p:sp>
          <p:nvSpPr>
            <p:cNvPr id="155" name="TextBox 154">
              <a:extLst>
                <a:ext uri="{FF2B5EF4-FFF2-40B4-BE49-F238E27FC236}">
                  <a16:creationId xmlns:a16="http://schemas.microsoft.com/office/drawing/2014/main" id="{BD264A82-3D1A-416C-98FF-F0E1AA144D54}"/>
                </a:ext>
                <a:ext uri="{C183D7F6-B498-43B3-948B-1728B52AA6E4}">
                  <adec:decorative xmlns:adec="http://schemas.microsoft.com/office/drawing/2017/decorative" val="1"/>
                </a:ext>
              </a:extLst>
            </p:cNvPr>
            <p:cNvSpPr txBox="1"/>
            <p:nvPr/>
          </p:nvSpPr>
          <p:spPr>
            <a:xfrm>
              <a:off x="8909720" y="3137046"/>
              <a:ext cx="1416711" cy="35945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Create/Update</a:t>
              </a:r>
            </a:p>
          </p:txBody>
        </p:sp>
        <p:pic>
          <p:nvPicPr>
            <p:cNvPr id="156" name="Graphic 42">
              <a:extLst>
                <a:ext uri="{FF2B5EF4-FFF2-40B4-BE49-F238E27FC236}">
                  <a16:creationId xmlns:a16="http://schemas.microsoft.com/office/drawing/2014/main" id="{93A4E52B-6174-431E-B322-3F45DBFEC0D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9326140" y="2531615"/>
              <a:ext cx="583871" cy="581877"/>
            </a:xfrm>
            <a:prstGeom prst="rect">
              <a:avLst/>
            </a:prstGeom>
          </p:spPr>
        </p:pic>
        <p:pic>
          <p:nvPicPr>
            <p:cNvPr id="157" name="Graphic 45">
              <a:extLst>
                <a:ext uri="{FF2B5EF4-FFF2-40B4-BE49-F238E27FC236}">
                  <a16:creationId xmlns:a16="http://schemas.microsoft.com/office/drawing/2014/main" id="{B8C20C22-B6D8-447C-93ED-3DC3884BF79A}"/>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0859774" y="2959380"/>
              <a:ext cx="688150" cy="685800"/>
            </a:xfrm>
            <a:prstGeom prst="rect">
              <a:avLst/>
            </a:prstGeom>
          </p:spPr>
        </p:pic>
        <p:sp>
          <p:nvSpPr>
            <p:cNvPr id="158" name="TextBox 157">
              <a:extLst>
                <a:ext uri="{FF2B5EF4-FFF2-40B4-BE49-F238E27FC236}">
                  <a16:creationId xmlns:a16="http://schemas.microsoft.com/office/drawing/2014/main" id="{80D45CB5-5F88-4C32-9FDB-A4EA2979DF24}"/>
                </a:ext>
                <a:ext uri="{C183D7F6-B498-43B3-948B-1728B52AA6E4}">
                  <adec:decorative xmlns:adec="http://schemas.microsoft.com/office/drawing/2017/decorative" val="1"/>
                </a:ext>
              </a:extLst>
            </p:cNvPr>
            <p:cNvSpPr txBox="1"/>
            <p:nvPr/>
          </p:nvSpPr>
          <p:spPr>
            <a:xfrm>
              <a:off x="10620283" y="3630243"/>
              <a:ext cx="1167133" cy="23883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pic>
          <p:nvPicPr>
            <p:cNvPr id="159" name="Graphic 17">
              <a:extLst>
                <a:ext uri="{FF2B5EF4-FFF2-40B4-BE49-F238E27FC236}">
                  <a16:creationId xmlns:a16="http://schemas.microsoft.com/office/drawing/2014/main" id="{ADF15B0A-EADC-40D8-9F46-FD3E906649CA}"/>
                </a:ext>
                <a:ext uri="{C183D7F6-B498-43B3-948B-1728B52AA6E4}">
                  <adec:decorative xmlns:adec="http://schemas.microsoft.com/office/drawing/2017/decorative" val="1"/>
                </a:ext>
              </a:extLst>
            </p:cNvPr>
            <p:cNvPicPr>
              <a:picLocks noChangeAspect="1" noChangeArrowheads="1"/>
            </p:cNvPicPr>
            <p:nvPr/>
          </p:nvPicPr>
          <p:blipFill>
            <a:blip r:embed="rId7"/>
            <a:srcRect/>
            <a:stretch/>
          </p:blipFill>
          <p:spPr bwMode="auto">
            <a:xfrm>
              <a:off x="7940599" y="3001787"/>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 name="TextBox 9">
              <a:extLst>
                <a:ext uri="{FF2B5EF4-FFF2-40B4-BE49-F238E27FC236}">
                  <a16:creationId xmlns:a16="http://schemas.microsoft.com/office/drawing/2014/main" id="{6BC06140-856B-4ECF-B8B9-3845B5B44529}"/>
                </a:ext>
                <a:ext uri="{C183D7F6-B498-43B3-948B-1728B52AA6E4}">
                  <adec:decorative xmlns:adec="http://schemas.microsoft.com/office/drawing/2017/decorative" val="1"/>
                </a:ext>
              </a:extLst>
            </p:cNvPr>
            <p:cNvSpPr txBox="1">
              <a:spLocks noChangeArrowheads="1"/>
            </p:cNvSpPr>
            <p:nvPr/>
          </p:nvSpPr>
          <p:spPr bwMode="auto">
            <a:xfrm>
              <a:off x="7529209" y="3741045"/>
              <a:ext cx="151458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API Gateway</a:t>
              </a:r>
            </a:p>
          </p:txBody>
        </p:sp>
        <p:cxnSp>
          <p:nvCxnSpPr>
            <p:cNvPr id="161" name="Straight Arrow Connector 160">
              <a:extLst>
                <a:ext uri="{FF2B5EF4-FFF2-40B4-BE49-F238E27FC236}">
                  <a16:creationId xmlns:a16="http://schemas.microsoft.com/office/drawing/2014/main" id="{06893D33-7F8B-46F9-8C82-B6497C808606}"/>
                </a:ext>
                <a:ext uri="{C183D7F6-B498-43B3-948B-1728B52AA6E4}">
                  <adec:decorative xmlns:adec="http://schemas.microsoft.com/office/drawing/2017/decorative" val="1"/>
                </a:ext>
              </a:extLst>
            </p:cNvPr>
            <p:cNvCxnSpPr/>
            <p:nvPr/>
          </p:nvCxnSpPr>
          <p:spPr>
            <a:xfrm flipV="1">
              <a:off x="7177261" y="4261038"/>
              <a:ext cx="2" cy="485577"/>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B0B69A42-E0AD-4E16-9570-CC19ACBF3402}"/>
                </a:ext>
                <a:ext uri="{C183D7F6-B498-43B3-948B-1728B52AA6E4}">
                  <adec:decorative xmlns:adec="http://schemas.microsoft.com/office/drawing/2017/decorative" val="1"/>
                </a:ext>
              </a:extLst>
            </p:cNvPr>
            <p:cNvSpPr txBox="1"/>
            <p:nvPr/>
          </p:nvSpPr>
          <p:spPr>
            <a:xfrm>
              <a:off x="6547439" y="5179919"/>
              <a:ext cx="1300515" cy="545577"/>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Amazon Polly</a:t>
              </a:r>
            </a:p>
          </p:txBody>
        </p:sp>
        <p:pic>
          <p:nvPicPr>
            <p:cNvPr id="163" name="Graphic 8">
              <a:extLst>
                <a:ext uri="{FF2B5EF4-FFF2-40B4-BE49-F238E27FC236}">
                  <a16:creationId xmlns:a16="http://schemas.microsoft.com/office/drawing/2014/main" id="{D4AEC0E8-47E2-41FF-B640-80A8F78751D4}"/>
                </a:ext>
                <a:ext uri="{C183D7F6-B498-43B3-948B-1728B52AA6E4}">
                  <adec:decorative xmlns:adec="http://schemas.microsoft.com/office/drawing/2017/decorative" val="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53409" y="467449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 name="Graphic 17">
              <a:extLst>
                <a:ext uri="{FF2B5EF4-FFF2-40B4-BE49-F238E27FC236}">
                  <a16:creationId xmlns:a16="http://schemas.microsoft.com/office/drawing/2014/main" id="{31C51063-4736-4942-B293-BE013D78EC39}"/>
                </a:ext>
                <a:ext uri="{C183D7F6-B498-43B3-948B-1728B52AA6E4}">
                  <adec:decorative xmlns:adec="http://schemas.microsoft.com/office/drawing/2017/decorative" val="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41437" y="549596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Rectangle 164">
              <a:extLst>
                <a:ext uri="{FF2B5EF4-FFF2-40B4-BE49-F238E27FC236}">
                  <a16:creationId xmlns:a16="http://schemas.microsoft.com/office/drawing/2014/main" id="{181E7D3C-E96F-41EB-A36E-23BB1DD42565}"/>
                </a:ext>
                <a:ext uri="{C183D7F6-B498-43B3-948B-1728B52AA6E4}">
                  <adec:decorative xmlns:adec="http://schemas.microsoft.com/office/drawing/2017/decorative" val="1"/>
                </a:ext>
              </a:extLst>
            </p:cNvPr>
            <p:cNvSpPr/>
            <p:nvPr/>
          </p:nvSpPr>
          <p:spPr>
            <a:xfrm>
              <a:off x="6370686" y="1320127"/>
              <a:ext cx="5400401" cy="512407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66" name="Graphic 20">
              <a:extLst>
                <a:ext uri="{FF2B5EF4-FFF2-40B4-BE49-F238E27FC236}">
                  <a16:creationId xmlns:a16="http://schemas.microsoft.com/office/drawing/2014/main" id="{C5551AA1-6E12-4E32-B431-30544629A508}"/>
                </a:ext>
                <a:ext uri="{C183D7F6-B498-43B3-948B-1728B52AA6E4}">
                  <adec:decorative xmlns:adec="http://schemas.microsoft.com/office/drawing/2017/decorative" val="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70686" y="132246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TextBox 166">
              <a:extLst>
                <a:ext uri="{FF2B5EF4-FFF2-40B4-BE49-F238E27FC236}">
                  <a16:creationId xmlns:a16="http://schemas.microsoft.com/office/drawing/2014/main" id="{9DB28105-21FD-40DD-8E35-4965860853EC}"/>
                </a:ext>
                <a:ext uri="{C183D7F6-B498-43B3-948B-1728B52AA6E4}">
                  <adec:decorative xmlns:adec="http://schemas.microsoft.com/office/drawing/2017/decorative" val="1"/>
                </a:ext>
              </a:extLst>
            </p:cNvPr>
            <p:cNvSpPr txBox="1"/>
            <p:nvPr/>
          </p:nvSpPr>
          <p:spPr>
            <a:xfrm>
              <a:off x="9147301" y="6052550"/>
              <a:ext cx="955959" cy="308419"/>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Dictate</a:t>
              </a:r>
            </a:p>
          </p:txBody>
        </p:sp>
        <p:pic>
          <p:nvPicPr>
            <p:cNvPr id="168" name="Graphic 42">
              <a:extLst>
                <a:ext uri="{FF2B5EF4-FFF2-40B4-BE49-F238E27FC236}">
                  <a16:creationId xmlns:a16="http://schemas.microsoft.com/office/drawing/2014/main" id="{417A7141-57B3-4121-8259-515F33C7BFA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9331983" y="5445456"/>
              <a:ext cx="585216" cy="585216"/>
            </a:xfrm>
            <a:prstGeom prst="rect">
              <a:avLst/>
            </a:prstGeom>
          </p:spPr>
        </p:pic>
        <p:cxnSp>
          <p:nvCxnSpPr>
            <p:cNvPr id="169" name="Elbow Connector 57">
              <a:extLst>
                <a:ext uri="{FF2B5EF4-FFF2-40B4-BE49-F238E27FC236}">
                  <a16:creationId xmlns:a16="http://schemas.microsoft.com/office/drawing/2014/main" id="{BCBB70B9-562B-4C61-8056-F1206B8EB8A6}"/>
                </a:ext>
                <a:ext uri="{C183D7F6-B498-43B3-948B-1728B52AA6E4}">
                  <adec:decorative xmlns:adec="http://schemas.microsoft.com/office/drawing/2017/decorative" val="1"/>
                </a:ext>
              </a:extLst>
            </p:cNvPr>
            <p:cNvCxnSpPr>
              <a:cxnSpLocks/>
              <a:stCxn id="168" idx="1"/>
              <a:endCxn id="163" idx="3"/>
            </p:cNvCxnSpPr>
            <p:nvPr/>
          </p:nvCxnSpPr>
          <p:spPr>
            <a:xfrm rot="10800000">
              <a:off x="7410609" y="4903092"/>
              <a:ext cx="1921374" cy="834973"/>
            </a:xfrm>
            <a:prstGeom prst="bentConnector3">
              <a:avLst>
                <a:gd name="adj1" fmla="val 63700"/>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22" name="Rectangle 21">
              <a:extLst>
                <a:ext uri="{C183D7F6-B498-43B3-948B-1728B52AA6E4}">
                  <adec:decorative xmlns:adec="http://schemas.microsoft.com/office/drawing/2017/decorative" val="1"/>
                </a:ext>
              </a:extLst>
            </p:cNvPr>
            <p:cNvSpPr/>
            <p:nvPr/>
          </p:nvSpPr>
          <p:spPr>
            <a:xfrm>
              <a:off x="309213" y="1500091"/>
              <a:ext cx="1235384" cy="260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latin typeface="Amazon Ember" panose="02000000000000000000" pitchFamily="2" charset="0"/>
                  <a:ea typeface="Amazon Ember" panose="02000000000000000000" pitchFamily="2" charset="0"/>
                  <a:cs typeface="Amazon Ember" panose="020B0603020204020204" pitchFamily="34" charset="0"/>
                </a:rPr>
                <a:t>Developer group</a:t>
              </a:r>
            </a:p>
          </p:txBody>
        </p:sp>
        <p:pic>
          <p:nvPicPr>
            <p:cNvPr id="25" name="Graphic 39">
              <a:extLst>
                <a:ext uri="{FF2B5EF4-FFF2-40B4-BE49-F238E27FC236}">
                  <a16:creationId xmlns:a16="http://schemas.microsoft.com/office/drawing/2014/main" id="{6FA71975-EA2D-784E-8A28-738A17320E91}"/>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669833" y="2128296"/>
              <a:ext cx="457200" cy="457200"/>
            </a:xfrm>
            <a:prstGeom prst="rect">
              <a:avLst/>
            </a:prstGeom>
          </p:spPr>
        </p:pic>
        <p:sp>
          <p:nvSpPr>
            <p:cNvPr id="29" name="TextBox 28">
              <a:extLst>
                <a:ext uri="{C183D7F6-B498-43B3-948B-1728B52AA6E4}">
                  <adec:decorative xmlns:adec="http://schemas.microsoft.com/office/drawing/2017/decorative" val="1"/>
                </a:ext>
              </a:extLst>
            </p:cNvPr>
            <p:cNvSpPr txBox="1"/>
            <p:nvPr/>
          </p:nvSpPr>
          <p:spPr>
            <a:xfrm>
              <a:off x="404675" y="2620826"/>
              <a:ext cx="987516"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Martha</a:t>
              </a:r>
            </a:p>
          </p:txBody>
        </p:sp>
        <p:pic>
          <p:nvPicPr>
            <p:cNvPr id="30" name="Graphic 52">
              <a:extLst>
                <a:ext uri="{FF2B5EF4-FFF2-40B4-BE49-F238E27FC236}">
                  <a16:creationId xmlns:a16="http://schemas.microsoft.com/office/drawing/2014/main" id="{90D5A9DB-EC7C-6342-9486-0A731DEC214E}"/>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1389025" y="1302494"/>
              <a:ext cx="477427" cy="477427"/>
            </a:xfrm>
            <a:prstGeom prst="rect">
              <a:avLst/>
            </a:prstGeom>
            <a:solidFill>
              <a:schemeClr val="bg1"/>
            </a:solidFill>
          </p:spPr>
        </p:pic>
        <p:pic>
          <p:nvPicPr>
            <p:cNvPr id="24" name="Graphic 39">
              <a:extLst>
                <a:ext uri="{FF2B5EF4-FFF2-40B4-BE49-F238E27FC236}">
                  <a16:creationId xmlns:a16="http://schemas.microsoft.com/office/drawing/2014/main" id="{6FA71975-EA2D-784E-8A28-738A17320E91}"/>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661835" y="3188204"/>
              <a:ext cx="457200" cy="457200"/>
            </a:xfrm>
            <a:prstGeom prst="rect">
              <a:avLst/>
            </a:prstGeom>
          </p:spPr>
        </p:pic>
        <p:sp>
          <p:nvSpPr>
            <p:cNvPr id="28" name="TextBox 27">
              <a:extLst>
                <a:ext uri="{C183D7F6-B498-43B3-948B-1728B52AA6E4}">
                  <adec:decorative xmlns:adec="http://schemas.microsoft.com/office/drawing/2017/decorative" val="1"/>
                </a:ext>
              </a:extLst>
            </p:cNvPr>
            <p:cNvSpPr txBox="1"/>
            <p:nvPr/>
          </p:nvSpPr>
          <p:spPr>
            <a:xfrm>
              <a:off x="504709" y="3646209"/>
              <a:ext cx="771453"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Mateo</a:t>
              </a:r>
            </a:p>
          </p:txBody>
        </p:sp>
        <p:pic>
          <p:nvPicPr>
            <p:cNvPr id="31" name="Graphic 52">
              <a:extLst>
                <a:ext uri="{FF2B5EF4-FFF2-40B4-BE49-F238E27FC236}">
                  <a16:creationId xmlns:a16="http://schemas.microsoft.com/office/drawing/2014/main" id="{90D5A9DB-EC7C-6342-9486-0A731DEC214E}"/>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914716" y="3012914"/>
              <a:ext cx="477427" cy="477427"/>
            </a:xfrm>
            <a:prstGeom prst="rect">
              <a:avLst/>
            </a:prstGeom>
            <a:solidFill>
              <a:schemeClr val="bg1"/>
            </a:solidFill>
          </p:spPr>
        </p:pic>
        <p:cxnSp>
          <p:nvCxnSpPr>
            <p:cNvPr id="118" name="Straight Arrow Connector 117">
              <a:extLst>
                <a:ext uri="{C183D7F6-B498-43B3-948B-1728B52AA6E4}">
                  <adec:decorative xmlns:adec="http://schemas.microsoft.com/office/drawing/2017/decorative" val="1"/>
                </a:ext>
              </a:extLst>
            </p:cNvPr>
            <p:cNvCxnSpPr>
              <a:cxnSpLocks/>
              <a:stCxn id="25" idx="3"/>
            </p:cNvCxnSpPr>
            <p:nvPr/>
          </p:nvCxnSpPr>
          <p:spPr>
            <a:xfrm>
              <a:off x="1127033" y="2356896"/>
              <a:ext cx="5758294" cy="1"/>
            </a:xfrm>
            <a:prstGeom prst="straightConnector1">
              <a:avLst/>
            </a:prstGeom>
            <a:ln w="25400">
              <a:solidFill>
                <a:srgbClr val="00B050"/>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27" name="Elbow Connector 126">
              <a:extLst>
                <a:ext uri="{C183D7F6-B498-43B3-948B-1728B52AA6E4}">
                  <adec:decorative xmlns:adec="http://schemas.microsoft.com/office/drawing/2017/decorative" val="1"/>
                </a:ext>
              </a:extLst>
            </p:cNvPr>
            <p:cNvCxnSpPr>
              <a:cxnSpLocks/>
            </p:cNvCxnSpPr>
            <p:nvPr/>
          </p:nvCxnSpPr>
          <p:spPr>
            <a:xfrm flipV="1">
              <a:off x="5877305" y="2536548"/>
              <a:ext cx="475106" cy="1368632"/>
            </a:xfrm>
            <a:prstGeom prst="bentConnector3">
              <a:avLst>
                <a:gd name="adj1" fmla="val 25772"/>
              </a:avLst>
            </a:prstGeom>
            <a:ln w="25400">
              <a:solidFill>
                <a:srgbClr val="FF0000"/>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122735" y="3063687"/>
              <a:ext cx="5373925" cy="3418393"/>
              <a:chOff x="1181375" y="2983633"/>
              <a:chExt cx="5373925" cy="3418393"/>
            </a:xfrm>
          </p:grpSpPr>
          <p:cxnSp>
            <p:nvCxnSpPr>
              <p:cNvPr id="123" name="Straight Arrow Connector 122">
                <a:extLst>
                  <a:ext uri="{C183D7F6-B498-43B3-948B-1728B52AA6E4}">
                    <adec:decorative xmlns:adec="http://schemas.microsoft.com/office/drawing/2017/decorative" val="1"/>
                  </a:ext>
                </a:extLst>
              </p:cNvPr>
              <p:cNvCxnSpPr/>
              <p:nvPr/>
            </p:nvCxnSpPr>
            <p:spPr>
              <a:xfrm>
                <a:off x="1181375" y="3539443"/>
                <a:ext cx="584614" cy="1"/>
              </a:xfrm>
              <a:prstGeom prst="straightConnector1">
                <a:avLst/>
              </a:prstGeom>
              <a:ln w="25400">
                <a:solidFill>
                  <a:srgbClr val="00B050"/>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C183D7F6-B498-43B3-948B-1728B52AA6E4}">
                    <adec:decorative xmlns:adec="http://schemas.microsoft.com/office/drawing/2017/decorative" val="1"/>
                  </a:ext>
                </a:extLst>
              </p:cNvPr>
              <p:cNvCxnSpPr/>
              <p:nvPr/>
            </p:nvCxnSpPr>
            <p:spPr>
              <a:xfrm>
                <a:off x="5869500" y="5909892"/>
                <a:ext cx="685800" cy="1"/>
              </a:xfrm>
              <a:prstGeom prst="straightConnector1">
                <a:avLst/>
              </a:prstGeom>
              <a:ln w="25400">
                <a:solidFill>
                  <a:srgbClr val="00B050"/>
                </a:solidFill>
                <a:tailEnd type="arrow" w="med" len="sm"/>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787303" y="2983633"/>
                <a:ext cx="4078030" cy="3418393"/>
                <a:chOff x="1787303" y="2983633"/>
                <a:chExt cx="4078030" cy="3418393"/>
              </a:xfrm>
            </p:grpSpPr>
            <p:sp>
              <p:nvSpPr>
                <p:cNvPr id="37" name="TextBox 36">
                  <a:extLst>
                    <a:ext uri="{C183D7F6-B498-43B3-948B-1728B52AA6E4}">
                      <adec:decorative xmlns:adec="http://schemas.microsoft.com/office/drawing/2017/decorative" val="1"/>
                    </a:ext>
                  </a:extLst>
                </p:cNvPr>
                <p:cNvSpPr txBox="1"/>
                <p:nvPr/>
              </p:nvSpPr>
              <p:spPr>
                <a:xfrm>
                  <a:off x="1855860" y="3355038"/>
                  <a:ext cx="4009473" cy="3046988"/>
                </a:xfrm>
                <a:prstGeom prst="rect">
                  <a:avLst/>
                </a:prstGeom>
                <a:noFill/>
                <a:ln w="12700">
                  <a:solidFill>
                    <a:schemeClr val="accent1">
                      <a:shade val="50000"/>
                    </a:schemeClr>
                  </a:solidFill>
                </a:ln>
              </p:spPr>
              <p:txBody>
                <a:bodyPr wrap="square" rtlCol="0">
                  <a:spAutoFit/>
                </a:bodyPr>
                <a:lstStyle/>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"Version": "2012-10-17",</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"Statement":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"Effect": "Allow",</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"Action":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"cloudwatch:*"</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"Resource":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a:t>
                  </a:r>
                </a:p>
              </p:txBody>
            </p:sp>
            <p:sp>
              <p:nvSpPr>
                <p:cNvPr id="129" name="Rectangle 128">
                  <a:extLst>
                    <a:ext uri="{C183D7F6-B498-43B3-948B-1728B52AA6E4}">
                      <adec:decorative xmlns:adec="http://schemas.microsoft.com/office/drawing/2017/decorative" val="1"/>
                    </a:ext>
                  </a:extLst>
                </p:cNvPr>
                <p:cNvSpPr/>
                <p:nvPr/>
              </p:nvSpPr>
              <p:spPr>
                <a:xfrm>
                  <a:off x="1787303" y="2983633"/>
                  <a:ext cx="2411238" cy="369332"/>
                </a:xfrm>
                <a:prstGeom prst="rect">
                  <a:avLst/>
                </a:prstGeom>
              </p:spPr>
              <p:txBody>
                <a:bodyPr wrap="none">
                  <a:spAutoFit/>
                </a:bodyPr>
                <a:lstStyle/>
                <a:p>
                  <a:r>
                    <a:rPr lang="en-US" dirty="0"/>
                    <a:t>Permissions boundary</a:t>
                  </a:r>
                </a:p>
              </p:txBody>
            </p:sp>
          </p:grpSp>
        </p:grpSp>
        <p:sp>
          <p:nvSpPr>
            <p:cNvPr id="130" name="Multiply 129">
              <a:extLst>
                <a:ext uri="{C183D7F6-B498-43B3-948B-1728B52AA6E4}">
                  <adec:decorative xmlns:adec="http://schemas.microsoft.com/office/drawing/2017/decorative" val="1"/>
                </a:ext>
              </a:extLst>
            </p:cNvPr>
            <p:cNvSpPr/>
            <p:nvPr/>
          </p:nvSpPr>
          <p:spPr>
            <a:xfrm>
              <a:off x="6312828" y="2376611"/>
              <a:ext cx="333828" cy="33382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C183D7F6-B498-43B3-948B-1728B52AA6E4}">
                  <adec:decorative xmlns:adec="http://schemas.microsoft.com/office/drawing/2017/decorative" val="1"/>
                </a:ext>
              </a:extLst>
            </p:cNvPr>
            <p:cNvSpPr/>
            <p:nvPr/>
          </p:nvSpPr>
          <p:spPr>
            <a:xfrm>
              <a:off x="6547439" y="5445456"/>
              <a:ext cx="1280160" cy="99875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Rectangle 169">
              <a:extLst>
                <a:ext uri="{FF2B5EF4-FFF2-40B4-BE49-F238E27FC236}">
                  <a16:creationId xmlns:a16="http://schemas.microsoft.com/office/drawing/2014/main" id="{F23E2754-3B25-494F-AC58-D20D288F25D0}"/>
                </a:ext>
                <a:ext uri="{C183D7F6-B498-43B3-948B-1728B52AA6E4}">
                  <adec:decorative xmlns:adec="http://schemas.microsoft.com/office/drawing/2017/decorative" val="1"/>
                </a:ext>
              </a:extLst>
            </p:cNvPr>
            <p:cNvSpPr/>
            <p:nvPr/>
          </p:nvSpPr>
          <p:spPr>
            <a:xfrm>
              <a:off x="1866452" y="1230966"/>
              <a:ext cx="2459328" cy="615553"/>
            </a:xfrm>
            <a:prstGeom prst="rect">
              <a:avLst/>
            </a:prstGeom>
          </p:spPr>
          <p:txBody>
            <a:bodyPr wrap="none">
              <a:spAutoFit/>
            </a:bodyPr>
            <a:lstStyle/>
            <a:p>
              <a:r>
                <a:rPr lang="en-US" dirty="0"/>
                <a:t>AWS managed policy </a:t>
              </a:r>
              <a:br>
                <a:rPr lang="en-US" dirty="0"/>
              </a:br>
              <a:r>
                <a:rPr lang="en-US" sz="1600" dirty="0" err="1">
                  <a:latin typeface="Lucida Console" panose="020B0609040504020204" pitchFamily="49" charset="0"/>
                </a:rPr>
                <a:t>PowerUserAccess</a:t>
              </a:r>
              <a:endParaRPr lang="en-US" dirty="0"/>
            </a:p>
          </p:txBody>
        </p:sp>
      </p:grpSp>
    </p:spTree>
    <p:custDataLst>
      <p:tags r:id="rId1"/>
    </p:custDataLst>
    <p:extLst>
      <p:ext uri="{BB962C8B-B14F-4D97-AF65-F5344CB8AC3E}">
        <p14:creationId xmlns:p14="http://schemas.microsoft.com/office/powerpoint/2010/main" val="354681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13</a:t>
            </a:fld>
            <a:endParaRPr lang="en-US" dirty="0"/>
          </a:p>
        </p:txBody>
      </p:sp>
      <p:sp>
        <p:nvSpPr>
          <p:cNvPr id="2" name="Title 1"/>
          <p:cNvSpPr>
            <a:spLocks noGrp="1"/>
          </p:cNvSpPr>
          <p:nvPr>
            <p:ph type="title"/>
          </p:nvPr>
        </p:nvSpPr>
        <p:spPr/>
        <p:txBody>
          <a:bodyPr/>
          <a:lstStyle/>
          <a:p>
            <a:r>
              <a:rPr lang="en-US" dirty="0"/>
              <a:t>Are IAM user accounts always required?</a:t>
            </a:r>
          </a:p>
        </p:txBody>
      </p:sp>
      <p:sp>
        <p:nvSpPr>
          <p:cNvPr id="3" name="Content Placeholder 2"/>
          <p:cNvSpPr>
            <a:spLocks noGrp="1"/>
          </p:cNvSpPr>
          <p:nvPr>
            <p:ph idx="4294967295"/>
          </p:nvPr>
        </p:nvSpPr>
        <p:spPr>
          <a:xfrm>
            <a:off x="365760" y="1458913"/>
            <a:ext cx="7712551" cy="4649787"/>
          </a:xfrm>
        </p:spPr>
        <p:txBody>
          <a:bodyPr tIns="45720">
            <a:normAutofit/>
          </a:bodyPr>
          <a:lstStyle/>
          <a:p>
            <a:r>
              <a:rPr lang="en-US" dirty="0"/>
              <a:t>Suppose an existing IAM user temporarily requires special permissions.</a:t>
            </a:r>
            <a:endParaRPr lang="en-US" sz="1800" dirty="0"/>
          </a:p>
          <a:p>
            <a:r>
              <a:rPr lang="en-US" dirty="0"/>
              <a:t>Suppose the identities exist outside of AWS (corporate user directory or web identity provider).</a:t>
            </a:r>
          </a:p>
          <a:p>
            <a:r>
              <a:rPr lang="en-US" dirty="0"/>
              <a:t>Can temporary access be assigned to a user or an application?</a:t>
            </a:r>
            <a:endParaRPr lang="en-US" sz="1800" dirty="0"/>
          </a:p>
          <a:p>
            <a:r>
              <a:rPr lang="en-US" dirty="0"/>
              <a:t>Do all users require permanent identities in IAM?</a:t>
            </a:r>
          </a:p>
        </p:txBody>
      </p:sp>
      <p:grpSp>
        <p:nvGrpSpPr>
          <p:cNvPr id="5" name="Roles tree" descr="Control access through Roles, for example: PowerUser (all permissions), or Auditor (auditing permissions).">
            <a:extLst>
              <a:ext uri="{FF2B5EF4-FFF2-40B4-BE49-F238E27FC236}">
                <a16:creationId xmlns:a16="http://schemas.microsoft.com/office/drawing/2014/main" id="{D7C7B606-D4CC-438D-A9B8-3D5EF2CBA044}"/>
              </a:ext>
              <a:ext uri="{C183D7F6-B498-43B3-948B-1728B52AA6E4}">
                <adec:decorative xmlns:adec="http://schemas.microsoft.com/office/drawing/2017/decorative" val="0"/>
              </a:ext>
            </a:extLst>
          </p:cNvPr>
          <p:cNvGrpSpPr/>
          <p:nvPr/>
        </p:nvGrpSpPr>
        <p:grpSpPr>
          <a:xfrm>
            <a:off x="8168822" y="1633640"/>
            <a:ext cx="3604078" cy="3928313"/>
            <a:chOff x="8168822" y="1633640"/>
            <a:chExt cx="3604078" cy="3928313"/>
          </a:xfrm>
        </p:grpSpPr>
        <p:sp>
          <p:nvSpPr>
            <p:cNvPr id="7" name="TextBox 6">
              <a:extLst>
                <a:ext uri="{C183D7F6-B498-43B3-948B-1728B52AA6E4}">
                  <adec:decorative xmlns:adec="http://schemas.microsoft.com/office/drawing/2017/decorative" val="1"/>
                </a:ext>
              </a:extLst>
            </p:cNvPr>
            <p:cNvSpPr txBox="1"/>
            <p:nvPr/>
          </p:nvSpPr>
          <p:spPr>
            <a:xfrm>
              <a:off x="9121911" y="1633640"/>
              <a:ext cx="1760418" cy="523220"/>
            </a:xfrm>
            <a:prstGeom prst="rect">
              <a:avLst/>
            </a:prstGeom>
            <a:noFill/>
          </p:spPr>
          <p:txBody>
            <a:bodyPr wrap="none" rtlCol="0">
              <a:spAutoFit/>
            </a:bodyPr>
            <a:lstStyle/>
            <a:p>
              <a:r>
                <a:rPr lang="en-CA" sz="2800" dirty="0"/>
                <a:t>Use roles!</a:t>
              </a:r>
            </a:p>
          </p:txBody>
        </p:sp>
        <p:sp>
          <p:nvSpPr>
            <p:cNvPr id="10" name="Rectangle 9">
              <a:extLst>
                <a:ext uri="{C183D7F6-B498-43B3-948B-1728B52AA6E4}">
                  <adec:decorative xmlns:adec="http://schemas.microsoft.com/office/drawing/2017/decorative" val="1"/>
                </a:ext>
              </a:extLst>
            </p:cNvPr>
            <p:cNvSpPr/>
            <p:nvPr/>
          </p:nvSpPr>
          <p:spPr>
            <a:xfrm>
              <a:off x="8781855" y="2845791"/>
              <a:ext cx="2378012" cy="602265"/>
            </a:xfrm>
            <a:prstGeom prst="rect">
              <a:avLst/>
            </a:prstGeom>
            <a:solidFill>
              <a:schemeClr val="accent4"/>
            </a:solidFill>
            <a:ln w="254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ea typeface="Amazon Ember Light" panose="020B0403020204020204" pitchFamily="34" charset="0"/>
                  <a:cs typeface="Amazon Ember Light" panose="020B0403020204020204" pitchFamily="34" charset="0"/>
                </a:rPr>
                <a:t>Root account</a:t>
              </a:r>
            </a:p>
          </p:txBody>
        </p:sp>
        <p:cxnSp>
          <p:nvCxnSpPr>
            <p:cNvPr id="12" name="Elbow Connector 11">
              <a:extLst>
                <a:ext uri="{C183D7F6-B498-43B3-948B-1728B52AA6E4}">
                  <adec:decorative xmlns:adec="http://schemas.microsoft.com/office/drawing/2017/decorative" val="1"/>
                </a:ext>
              </a:extLst>
            </p:cNvPr>
            <p:cNvCxnSpPr>
              <a:cxnSpLocks/>
              <a:stCxn id="16" idx="0"/>
              <a:endCxn id="10" idx="2"/>
            </p:cNvCxnSpPr>
            <p:nvPr/>
          </p:nvCxnSpPr>
          <p:spPr>
            <a:xfrm rot="5400000" flipH="1" flipV="1">
              <a:off x="8948622" y="3425097"/>
              <a:ext cx="999279" cy="1045199"/>
            </a:xfrm>
            <a:prstGeom prst="bentConnector3">
              <a:avLst>
                <a:gd name="adj1" fmla="val 50000"/>
              </a:avLst>
            </a:prstGeom>
            <a:ln w="25400">
              <a:solidFill>
                <a:schemeClr val="tx2"/>
              </a:solidFill>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13" name="TextBox 12">
              <a:extLst>
                <a:ext uri="{C183D7F6-B498-43B3-948B-1728B52AA6E4}">
                  <adec:decorative xmlns:adec="http://schemas.microsoft.com/office/drawing/2017/decorative" val="1"/>
                </a:ext>
              </a:extLst>
            </p:cNvPr>
            <p:cNvSpPr txBox="1"/>
            <p:nvPr/>
          </p:nvSpPr>
          <p:spPr>
            <a:xfrm>
              <a:off x="9447378" y="3985234"/>
              <a:ext cx="1031376" cy="369332"/>
            </a:xfrm>
            <a:prstGeom prst="rect">
              <a:avLst/>
            </a:prstGeom>
            <a:noFill/>
          </p:spPr>
          <p:txBody>
            <a:bodyPr wrap="square" rtlCol="0">
              <a:spAutoFit/>
            </a:bodyPr>
            <a:lstStyle/>
            <a:p>
              <a:pPr algn="ctr"/>
              <a:r>
                <a:rPr lang="en-US" dirty="0">
                  <a:solidFill>
                    <a:schemeClr val="tx2"/>
                  </a:solidFill>
                  <a:ea typeface="Amazon Ember Light" panose="020B0403020204020204" pitchFamily="34" charset="0"/>
                  <a:cs typeface="Amazon Ember Light" panose="020B0403020204020204" pitchFamily="34" charset="0"/>
                </a:rPr>
                <a:t>Roles</a:t>
              </a:r>
            </a:p>
          </p:txBody>
        </p:sp>
        <p:cxnSp>
          <p:nvCxnSpPr>
            <p:cNvPr id="14" name="Elbow Connector 13">
              <a:extLst>
                <a:ext uri="{C183D7F6-B498-43B3-948B-1728B52AA6E4}">
                  <adec:decorative xmlns:adec="http://schemas.microsoft.com/office/drawing/2017/decorative" val="1"/>
                </a:ext>
              </a:extLst>
            </p:cNvPr>
            <p:cNvCxnSpPr>
              <a:cxnSpLocks/>
              <a:stCxn id="20" idx="0"/>
              <a:endCxn id="10" idx="2"/>
            </p:cNvCxnSpPr>
            <p:nvPr/>
          </p:nvCxnSpPr>
          <p:spPr>
            <a:xfrm rot="16200000" flipV="1">
              <a:off x="9995477" y="3423441"/>
              <a:ext cx="999279" cy="1048509"/>
            </a:xfrm>
            <a:prstGeom prst="bentConnector3">
              <a:avLst>
                <a:gd name="adj1" fmla="val 50000"/>
              </a:avLst>
            </a:prstGeom>
            <a:ln w="25400">
              <a:solidFill>
                <a:schemeClr val="tx2"/>
              </a:solidFill>
              <a:headEnd type="triangle" w="lg" len="lg"/>
              <a:tailEnd type="none"/>
            </a:ln>
          </p:spPr>
          <p:style>
            <a:lnRef idx="2">
              <a:schemeClr val="accent1"/>
            </a:lnRef>
            <a:fillRef idx="0">
              <a:schemeClr val="accent1"/>
            </a:fillRef>
            <a:effectRef idx="1">
              <a:schemeClr val="accent1"/>
            </a:effectRef>
            <a:fontRef idx="minor">
              <a:schemeClr val="tx1"/>
            </a:fontRef>
          </p:style>
        </p:cxnSp>
        <p:sp>
          <p:nvSpPr>
            <p:cNvPr id="15" name="TextBox 14">
              <a:extLst>
                <a:ext uri="{C183D7F6-B498-43B3-948B-1728B52AA6E4}">
                  <adec:decorative xmlns:adec="http://schemas.microsoft.com/office/drawing/2017/decorative" val="1"/>
                </a:ext>
              </a:extLst>
            </p:cNvPr>
            <p:cNvSpPr txBox="1"/>
            <p:nvPr/>
          </p:nvSpPr>
          <p:spPr>
            <a:xfrm>
              <a:off x="8395140" y="4476092"/>
              <a:ext cx="1391873" cy="338554"/>
            </a:xfrm>
            <a:prstGeom prst="rect">
              <a:avLst/>
            </a:prstGeom>
            <a:noFill/>
          </p:spPr>
          <p:txBody>
            <a:bodyPr wrap="square" rtlCol="0">
              <a:spAutoFit/>
            </a:bodyPr>
            <a:lstStyle/>
            <a:p>
              <a:pPr algn="ctr"/>
              <a:r>
                <a:rPr lang="en-US" sz="1600" dirty="0">
                  <a:solidFill>
                    <a:schemeClr val="tx2"/>
                  </a:solidFill>
                  <a:ea typeface="Amazon Ember Light" panose="020B0403020204020204" pitchFamily="34" charset="0"/>
                  <a:cs typeface="Amazon Ember Light" panose="020B0403020204020204" pitchFamily="34" charset="0"/>
                </a:rPr>
                <a:t>PowerUser</a:t>
              </a:r>
            </a:p>
          </p:txBody>
        </p:sp>
        <p:sp>
          <p:nvSpPr>
            <p:cNvPr id="16" name="Rounded Rectangle 15">
              <a:extLst>
                <a:ext uri="{C183D7F6-B498-43B3-948B-1728B52AA6E4}">
                  <adec:decorative xmlns:adec="http://schemas.microsoft.com/office/drawing/2017/decorative" val="1"/>
                </a:ext>
              </a:extLst>
            </p:cNvPr>
            <p:cNvSpPr/>
            <p:nvPr/>
          </p:nvSpPr>
          <p:spPr>
            <a:xfrm>
              <a:off x="8172131" y="4447335"/>
              <a:ext cx="1507061" cy="1114618"/>
            </a:xfrm>
            <a:prstGeom prst="roundRect">
              <a:avLst>
                <a:gd name="adj" fmla="val 0"/>
              </a:avLst>
            </a:prstGeom>
            <a:noFill/>
            <a:ln w="1270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ea typeface="Amazon Ember Light" panose="020B0403020204020204" pitchFamily="34" charset="0"/>
                <a:cs typeface="Amazon Ember Light" panose="020B0403020204020204" pitchFamily="34" charset="0"/>
              </a:endParaRPr>
            </a:p>
          </p:txBody>
        </p:sp>
        <p:sp>
          <p:nvSpPr>
            <p:cNvPr id="17" name="TextBox 16">
              <a:extLst>
                <a:ext uri="{C183D7F6-B498-43B3-948B-1728B52AA6E4}">
                  <adec:decorative xmlns:adec="http://schemas.microsoft.com/office/drawing/2017/decorative" val="1"/>
                </a:ext>
              </a:extLst>
            </p:cNvPr>
            <p:cNvSpPr txBox="1"/>
            <p:nvPr/>
          </p:nvSpPr>
          <p:spPr>
            <a:xfrm>
              <a:off x="8168822" y="4883560"/>
              <a:ext cx="1513681"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All </a:t>
              </a:r>
            </a:p>
            <a:p>
              <a:pPr algn="ctr"/>
              <a:r>
                <a:rPr lang="en-US" dirty="0">
                  <a:ea typeface="Amazon Ember Light" panose="020B0403020204020204" pitchFamily="34" charset="0"/>
                  <a:cs typeface="Amazon Ember Light" panose="020B0403020204020204" pitchFamily="34" charset="0"/>
                </a:rPr>
                <a:t>permissions</a:t>
              </a:r>
            </a:p>
          </p:txBody>
        </p:sp>
        <p:sp>
          <p:nvSpPr>
            <p:cNvPr id="18" name="TextBox 17">
              <a:extLst>
                <a:ext uri="{C183D7F6-B498-43B3-948B-1728B52AA6E4}">
                  <adec:decorative xmlns:adec="http://schemas.microsoft.com/office/drawing/2017/decorative" val="1"/>
                </a:ext>
              </a:extLst>
            </p:cNvPr>
            <p:cNvSpPr txBox="1"/>
            <p:nvPr/>
          </p:nvSpPr>
          <p:spPr>
            <a:xfrm>
              <a:off x="10364383" y="4476092"/>
              <a:ext cx="1391873" cy="338554"/>
            </a:xfrm>
            <a:prstGeom prst="rect">
              <a:avLst/>
            </a:prstGeom>
            <a:noFill/>
          </p:spPr>
          <p:txBody>
            <a:bodyPr wrap="square" rtlCol="0">
              <a:spAutoFit/>
            </a:bodyPr>
            <a:lstStyle/>
            <a:p>
              <a:pPr algn="ctr"/>
              <a:r>
                <a:rPr lang="en-US" sz="1600" dirty="0">
                  <a:solidFill>
                    <a:schemeClr val="tx2"/>
                  </a:solidFill>
                  <a:ea typeface="Amazon Ember Light" panose="020B0403020204020204" pitchFamily="34" charset="0"/>
                  <a:cs typeface="Amazon Ember Light" panose="020B0403020204020204" pitchFamily="34" charset="0"/>
                </a:rPr>
                <a:t>Auditor</a:t>
              </a:r>
            </a:p>
          </p:txBody>
        </p:sp>
        <p:sp>
          <p:nvSpPr>
            <p:cNvPr id="19" name="TextBox 18">
              <a:extLst>
                <a:ext uri="{C183D7F6-B498-43B3-948B-1728B52AA6E4}">
                  <adec:decorative xmlns:adec="http://schemas.microsoft.com/office/drawing/2017/decorative" val="1"/>
                </a:ext>
              </a:extLst>
            </p:cNvPr>
            <p:cNvSpPr txBox="1"/>
            <p:nvPr/>
          </p:nvSpPr>
          <p:spPr>
            <a:xfrm>
              <a:off x="10242576" y="4883560"/>
              <a:ext cx="1513681"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Auditing</a:t>
              </a:r>
            </a:p>
            <a:p>
              <a:pPr algn="ctr"/>
              <a:r>
                <a:rPr lang="en-US" dirty="0">
                  <a:ea typeface="Amazon Ember Light" panose="020B0403020204020204" pitchFamily="34" charset="0"/>
                  <a:cs typeface="Amazon Ember Light" panose="020B0403020204020204" pitchFamily="34" charset="0"/>
                </a:rPr>
                <a:t>permissions</a:t>
              </a:r>
            </a:p>
          </p:txBody>
        </p:sp>
        <p:sp>
          <p:nvSpPr>
            <p:cNvPr id="20" name="Rounded Rectangle 19">
              <a:extLst>
                <a:ext uri="{C183D7F6-B498-43B3-948B-1728B52AA6E4}">
                  <adec:decorative xmlns:adec="http://schemas.microsoft.com/office/drawing/2017/decorative" val="1"/>
                </a:ext>
              </a:extLst>
            </p:cNvPr>
            <p:cNvSpPr/>
            <p:nvPr/>
          </p:nvSpPr>
          <p:spPr>
            <a:xfrm>
              <a:off x="10265839" y="4447335"/>
              <a:ext cx="1507061" cy="1114618"/>
            </a:xfrm>
            <a:prstGeom prst="roundRect">
              <a:avLst>
                <a:gd name="adj" fmla="val 0"/>
              </a:avLst>
            </a:prstGeom>
            <a:noFill/>
            <a:ln w="12700">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ea typeface="Amazon Ember Light" panose="020B0403020204020204" pitchFamily="34" charset="0"/>
                <a:cs typeface="Amazon Ember Light" panose="020B0403020204020204" pitchFamily="34" charset="0"/>
              </a:endParaRPr>
            </a:p>
          </p:txBody>
        </p:sp>
        <p:pic>
          <p:nvPicPr>
            <p:cNvPr id="21" name="Graphic 54">
              <a:extLst>
                <a:ext uri="{FF2B5EF4-FFF2-40B4-BE49-F238E27FC236}">
                  <a16:creationId xmlns:a16="http://schemas.microsoft.com/office/drawing/2014/main" id="{50E1591F-DA4C-934C-BDCB-2E69767A65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176788" y="4415059"/>
              <a:ext cx="436703" cy="436703"/>
            </a:xfrm>
            <a:prstGeom prst="rect">
              <a:avLst/>
            </a:prstGeom>
          </p:spPr>
        </p:pic>
        <p:pic>
          <p:nvPicPr>
            <p:cNvPr id="22" name="Graphic 54">
              <a:extLst>
                <a:ext uri="{FF2B5EF4-FFF2-40B4-BE49-F238E27FC236}">
                  <a16:creationId xmlns:a16="http://schemas.microsoft.com/office/drawing/2014/main" id="{50E1591F-DA4C-934C-BDCB-2E69767A65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265839" y="4415059"/>
              <a:ext cx="436703" cy="436703"/>
            </a:xfrm>
            <a:prstGeom prst="rect">
              <a:avLst/>
            </a:prstGeom>
          </p:spPr>
        </p:pic>
      </p:grpSp>
    </p:spTree>
    <p:custDataLst>
      <p:tags r:id="rId1"/>
    </p:custDataLst>
    <p:extLst>
      <p:ext uri="{BB962C8B-B14F-4D97-AF65-F5344CB8AC3E}">
        <p14:creationId xmlns:p14="http://schemas.microsoft.com/office/powerpoint/2010/main" val="362867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14</a:t>
            </a:fld>
            <a:endParaRPr lang="en-US" dirty="0"/>
          </a:p>
        </p:txBody>
      </p:sp>
      <p:sp>
        <p:nvSpPr>
          <p:cNvPr id="2" name="Title 1"/>
          <p:cNvSpPr>
            <a:spLocks noGrp="1"/>
          </p:cNvSpPr>
          <p:nvPr>
            <p:ph type="title"/>
          </p:nvPr>
        </p:nvSpPr>
        <p:spPr/>
        <p:txBody>
          <a:bodyPr/>
          <a:lstStyle/>
          <a:p>
            <a:r>
              <a:rPr lang="en-US" dirty="0"/>
              <a:t>Roles: Example 1 of 3</a:t>
            </a:r>
          </a:p>
        </p:txBody>
      </p:sp>
      <p:grpSp>
        <p:nvGrpSpPr>
          <p:cNvPr id="4" name="justGraphic">
            <a:extLst>
              <a:ext uri="{FF2B5EF4-FFF2-40B4-BE49-F238E27FC236}">
                <a16:creationId xmlns:a16="http://schemas.microsoft.com/office/drawing/2014/main" id="{59D831D5-427D-46C3-A8A6-3E1C70057E79}"/>
              </a:ext>
              <a:ext uri="{C183D7F6-B498-43B3-948B-1728B52AA6E4}">
                <adec:decorative xmlns:adec="http://schemas.microsoft.com/office/drawing/2017/decorative" val="1"/>
              </a:ext>
            </a:extLst>
          </p:cNvPr>
          <p:cNvGrpSpPr/>
          <p:nvPr/>
        </p:nvGrpSpPr>
        <p:grpSpPr>
          <a:xfrm>
            <a:off x="4019171" y="1544493"/>
            <a:ext cx="6245477" cy="4510268"/>
            <a:chOff x="4019171" y="1544493"/>
            <a:chExt cx="6245477" cy="4510268"/>
          </a:xfrm>
        </p:grpSpPr>
        <p:pic>
          <p:nvPicPr>
            <p:cNvPr id="53" name="Graphic 45" descr="DynamoDB">
              <a:extLst>
                <a:ext uri="{FF2B5EF4-FFF2-40B4-BE49-F238E27FC236}">
                  <a16:creationId xmlns:a16="http://schemas.microsoft.com/office/drawing/2014/main" id="{492B2F79-DB65-48E2-BB2B-0AE641DFD9AB}"/>
                </a:ext>
              </a:extLst>
            </p:cNvPr>
            <p:cNvPicPr>
              <a:picLocks noChangeAspect="1"/>
            </p:cNvPicPr>
            <p:nvPr/>
          </p:nvPicPr>
          <p:blipFill>
            <a:blip r:embed="rId4"/>
            <a:stretch>
              <a:fillRect/>
            </a:stretch>
          </p:blipFill>
          <p:spPr>
            <a:xfrm>
              <a:off x="4512266" y="4781974"/>
              <a:ext cx="688150" cy="685800"/>
            </a:xfrm>
            <a:prstGeom prst="rect">
              <a:avLst/>
            </a:prstGeom>
          </p:spPr>
        </p:pic>
        <p:sp>
          <p:nvSpPr>
            <p:cNvPr id="54" name="TextBox 53">
              <a:extLst>
                <a:ext uri="{FF2B5EF4-FFF2-40B4-BE49-F238E27FC236}">
                  <a16:creationId xmlns:a16="http://schemas.microsoft.com/office/drawing/2014/main" id="{9D109191-85FE-4667-BA2A-3BB1C898FE87}"/>
                </a:ext>
              </a:extLst>
            </p:cNvPr>
            <p:cNvSpPr txBox="1"/>
            <p:nvPr/>
          </p:nvSpPr>
          <p:spPr>
            <a:xfrm>
              <a:off x="4267760" y="5503186"/>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sp>
          <p:nvSpPr>
            <p:cNvPr id="66" name="Rectangle 65">
              <a:extLst>
                <a:ext uri="{FF2B5EF4-FFF2-40B4-BE49-F238E27FC236}">
                  <a16:creationId xmlns:a16="http://schemas.microsoft.com/office/drawing/2014/main" id="{BEFEC4D9-0FF6-0740-BBB7-9A904CD0D43A}"/>
                </a:ext>
              </a:extLst>
            </p:cNvPr>
            <p:cNvSpPr/>
            <p:nvPr/>
          </p:nvSpPr>
          <p:spPr>
            <a:xfrm>
              <a:off x="4093450" y="1544493"/>
              <a:ext cx="4005100" cy="4510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Development account</a:t>
              </a:r>
            </a:p>
          </p:txBody>
        </p:sp>
        <p:pic>
          <p:nvPicPr>
            <p:cNvPr id="67" name="Graphic 20" descr="AWS Logo">
              <a:extLst>
                <a:ext uri="{FF2B5EF4-FFF2-40B4-BE49-F238E27FC236}">
                  <a16:creationId xmlns:a16="http://schemas.microsoft.com/office/drawing/2014/main" id="{3E9996A6-6D01-9B42-8D2D-8C63B84FF8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3447" y="1544493"/>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Graphic 39" descr="Mary">
              <a:extLst>
                <a:ext uri="{FF2B5EF4-FFF2-40B4-BE49-F238E27FC236}">
                  <a16:creationId xmlns:a16="http://schemas.microsoft.com/office/drawing/2014/main" id="{6FA71975-EA2D-784E-8A28-738A17320E91}"/>
                </a:ext>
              </a:extLst>
            </p:cNvPr>
            <p:cNvPicPr>
              <a:picLocks noChangeAspect="1"/>
            </p:cNvPicPr>
            <p:nvPr/>
          </p:nvPicPr>
          <p:blipFill>
            <a:blip r:embed="rId6"/>
            <a:stretch>
              <a:fillRect/>
            </a:stretch>
          </p:blipFill>
          <p:spPr>
            <a:xfrm>
              <a:off x="5843754" y="2535643"/>
              <a:ext cx="457200" cy="457200"/>
            </a:xfrm>
            <a:prstGeom prst="rect">
              <a:avLst/>
            </a:prstGeom>
          </p:spPr>
        </p:pic>
        <p:sp>
          <p:nvSpPr>
            <p:cNvPr id="81" name="Rectangle 80"/>
            <p:cNvSpPr/>
            <p:nvPr/>
          </p:nvSpPr>
          <p:spPr>
            <a:xfrm>
              <a:off x="5656155" y="2021542"/>
              <a:ext cx="1866220" cy="260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ea typeface="Amazon Ember" panose="02000000000000000000" pitchFamily="2" charset="0"/>
                  <a:cs typeface="Amazon Ember" panose="020B0603020204020204" pitchFamily="34" charset="0"/>
                </a:rPr>
                <a:t>Developer group</a:t>
              </a:r>
            </a:p>
          </p:txBody>
        </p:sp>
        <p:pic>
          <p:nvPicPr>
            <p:cNvPr id="82" name="Graphic 39" descr="Diego">
              <a:extLst>
                <a:ext uri="{FF2B5EF4-FFF2-40B4-BE49-F238E27FC236}">
                  <a16:creationId xmlns:a16="http://schemas.microsoft.com/office/drawing/2014/main" id="{6FA71975-EA2D-784E-8A28-738A17320E91}"/>
                </a:ext>
              </a:extLst>
            </p:cNvPr>
            <p:cNvPicPr>
              <a:picLocks noChangeAspect="1"/>
            </p:cNvPicPr>
            <p:nvPr/>
          </p:nvPicPr>
          <p:blipFill>
            <a:blip r:embed="rId6"/>
            <a:stretch>
              <a:fillRect/>
            </a:stretch>
          </p:blipFill>
          <p:spPr>
            <a:xfrm>
              <a:off x="6800016" y="2535643"/>
              <a:ext cx="457200" cy="457200"/>
            </a:xfrm>
            <a:prstGeom prst="rect">
              <a:avLst/>
            </a:prstGeom>
          </p:spPr>
        </p:pic>
        <p:pic>
          <p:nvPicPr>
            <p:cNvPr id="84" name="Graphic 39" descr="Mateo">
              <a:extLst>
                <a:ext uri="{FF2B5EF4-FFF2-40B4-BE49-F238E27FC236}">
                  <a16:creationId xmlns:a16="http://schemas.microsoft.com/office/drawing/2014/main" id="{6FA71975-EA2D-784E-8A28-738A17320E91}"/>
                </a:ext>
              </a:extLst>
            </p:cNvPr>
            <p:cNvPicPr>
              <a:picLocks noChangeAspect="1"/>
            </p:cNvPicPr>
            <p:nvPr/>
          </p:nvPicPr>
          <p:blipFill>
            <a:blip r:embed="rId6"/>
            <a:stretch>
              <a:fillRect/>
            </a:stretch>
          </p:blipFill>
          <p:spPr>
            <a:xfrm>
              <a:off x="5843755" y="3781645"/>
              <a:ext cx="457200" cy="457200"/>
            </a:xfrm>
            <a:prstGeom prst="rect">
              <a:avLst/>
            </a:prstGeom>
          </p:spPr>
        </p:pic>
        <p:pic>
          <p:nvPicPr>
            <p:cNvPr id="85" name="Graphic 39" descr="Martha">
              <a:extLst>
                <a:ext uri="{FF2B5EF4-FFF2-40B4-BE49-F238E27FC236}">
                  <a16:creationId xmlns:a16="http://schemas.microsoft.com/office/drawing/2014/main" id="{6FA71975-EA2D-784E-8A28-738A17320E91}"/>
                </a:ext>
              </a:extLst>
            </p:cNvPr>
            <p:cNvPicPr>
              <a:picLocks noChangeAspect="1"/>
            </p:cNvPicPr>
            <p:nvPr/>
          </p:nvPicPr>
          <p:blipFill>
            <a:blip r:embed="rId6"/>
            <a:stretch>
              <a:fillRect/>
            </a:stretch>
          </p:blipFill>
          <p:spPr>
            <a:xfrm>
              <a:off x="6800017" y="3781645"/>
              <a:ext cx="457200" cy="457200"/>
            </a:xfrm>
            <a:prstGeom prst="rect">
              <a:avLst/>
            </a:prstGeom>
          </p:spPr>
        </p:pic>
        <p:sp>
          <p:nvSpPr>
            <p:cNvPr id="86" name="TextBox 85"/>
            <p:cNvSpPr txBox="1"/>
            <p:nvPr/>
          </p:nvSpPr>
          <p:spPr>
            <a:xfrm>
              <a:off x="5686628" y="2979146"/>
              <a:ext cx="771453"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Mary</a:t>
              </a:r>
            </a:p>
          </p:txBody>
        </p:sp>
        <p:sp>
          <p:nvSpPr>
            <p:cNvPr id="87" name="TextBox 86"/>
            <p:cNvSpPr txBox="1"/>
            <p:nvPr/>
          </p:nvSpPr>
          <p:spPr>
            <a:xfrm>
              <a:off x="6642890" y="2979146"/>
              <a:ext cx="771453"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Diego</a:t>
              </a:r>
            </a:p>
          </p:txBody>
        </p:sp>
        <p:sp>
          <p:nvSpPr>
            <p:cNvPr id="88" name="TextBox 87"/>
            <p:cNvSpPr txBox="1"/>
            <p:nvPr/>
          </p:nvSpPr>
          <p:spPr>
            <a:xfrm>
              <a:off x="5686629" y="4239650"/>
              <a:ext cx="771453"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Mateo</a:t>
              </a:r>
            </a:p>
          </p:txBody>
        </p:sp>
        <p:sp>
          <p:nvSpPr>
            <p:cNvPr id="90" name="TextBox 89"/>
            <p:cNvSpPr txBox="1"/>
            <p:nvPr/>
          </p:nvSpPr>
          <p:spPr>
            <a:xfrm>
              <a:off x="6534859" y="4239650"/>
              <a:ext cx="987516"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Martha</a:t>
              </a:r>
            </a:p>
          </p:txBody>
        </p:sp>
        <p:pic>
          <p:nvPicPr>
            <p:cNvPr id="91" name="Graphic 52" descr="AWS managed policy ">
              <a:extLst>
                <a:ext uri="{FF2B5EF4-FFF2-40B4-BE49-F238E27FC236}">
                  <a16:creationId xmlns:a16="http://schemas.microsoft.com/office/drawing/2014/main" id="{90D5A9DB-EC7C-6342-9486-0A731DEC214E}"/>
                </a:ext>
              </a:extLst>
            </p:cNvPr>
            <p:cNvPicPr>
              <a:picLocks noChangeAspect="1"/>
            </p:cNvPicPr>
            <p:nvPr/>
          </p:nvPicPr>
          <p:blipFill>
            <a:blip r:embed="rId7"/>
            <a:stretch>
              <a:fillRect/>
            </a:stretch>
          </p:blipFill>
          <p:spPr>
            <a:xfrm>
              <a:off x="7363875" y="1823945"/>
              <a:ext cx="477427" cy="477427"/>
            </a:xfrm>
            <a:prstGeom prst="rect">
              <a:avLst/>
            </a:prstGeom>
            <a:solidFill>
              <a:schemeClr val="bg1"/>
            </a:solidFill>
          </p:spPr>
        </p:pic>
        <p:pic>
          <p:nvPicPr>
            <p:cNvPr id="93" name="Graphic 54" descr="Database admin role&#10;">
              <a:extLst>
                <a:ext uri="{FF2B5EF4-FFF2-40B4-BE49-F238E27FC236}">
                  <a16:creationId xmlns:a16="http://schemas.microsoft.com/office/drawing/2014/main" id="{50E1591F-DA4C-934C-BDCB-2E69767A65B3}"/>
                </a:ext>
              </a:extLst>
            </p:cNvPr>
            <p:cNvPicPr>
              <a:picLocks noChangeAspect="1"/>
            </p:cNvPicPr>
            <p:nvPr/>
          </p:nvPicPr>
          <p:blipFill>
            <a:blip r:embed="rId8"/>
            <a:stretch>
              <a:fillRect/>
            </a:stretch>
          </p:blipFill>
          <p:spPr>
            <a:xfrm>
              <a:off x="4627741" y="2538338"/>
              <a:ext cx="457200" cy="457200"/>
            </a:xfrm>
            <a:prstGeom prst="rect">
              <a:avLst/>
            </a:prstGeom>
          </p:spPr>
        </p:pic>
        <p:sp>
          <p:nvSpPr>
            <p:cNvPr id="100" name="TextBox 99"/>
            <p:cNvSpPr txBox="1"/>
            <p:nvPr/>
          </p:nvSpPr>
          <p:spPr>
            <a:xfrm>
              <a:off x="4019171" y="2925467"/>
              <a:ext cx="1674340" cy="584775"/>
            </a:xfrm>
            <a:prstGeom prst="rect">
              <a:avLst/>
            </a:prstGeom>
            <a:noFill/>
            <a:ln>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Database admin</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role</a:t>
              </a:r>
            </a:p>
          </p:txBody>
        </p:sp>
        <p:cxnSp>
          <p:nvCxnSpPr>
            <p:cNvPr id="101" name="Straight Arrow Connector 100"/>
            <p:cNvCxnSpPr>
              <a:cxnSpLocks/>
              <a:stCxn id="80" idx="1"/>
              <a:endCxn id="93" idx="3"/>
            </p:cNvCxnSpPr>
            <p:nvPr/>
          </p:nvCxnSpPr>
          <p:spPr>
            <a:xfrm flipH="1">
              <a:off x="5084941" y="2764243"/>
              <a:ext cx="758813" cy="2695"/>
            </a:xfrm>
            <a:prstGeom prst="straightConnector1">
              <a:avLst/>
            </a:prstGeom>
            <a:ln w="25400">
              <a:solidFill>
                <a:schemeClr val="tx2"/>
              </a:solidFill>
              <a:headEnd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cxnSpLocks/>
              <a:stCxn id="100" idx="2"/>
              <a:endCxn id="53" idx="0"/>
            </p:cNvCxnSpPr>
            <p:nvPr/>
          </p:nvCxnSpPr>
          <p:spPr>
            <a:xfrm>
              <a:off x="4856341" y="3510242"/>
              <a:ext cx="0" cy="1271732"/>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149AC12A-9507-43E2-8465-8977C300873F}"/>
                </a:ext>
              </a:extLst>
            </p:cNvPr>
            <p:cNvSpPr/>
            <p:nvPr/>
          </p:nvSpPr>
          <p:spPr>
            <a:xfrm>
              <a:off x="5344692" y="2358409"/>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1</a:t>
              </a:r>
            </a:p>
          </p:txBody>
        </p:sp>
        <p:sp>
          <p:nvSpPr>
            <p:cNvPr id="55" name="Rectangle 54">
              <a:extLst>
                <a:ext uri="{FF2B5EF4-FFF2-40B4-BE49-F238E27FC236}">
                  <a16:creationId xmlns:a16="http://schemas.microsoft.com/office/drawing/2014/main" id="{478CBE6B-9010-4F51-9C70-1E893D77F1CB}"/>
                </a:ext>
              </a:extLst>
            </p:cNvPr>
            <p:cNvSpPr/>
            <p:nvPr/>
          </p:nvSpPr>
          <p:spPr>
            <a:xfrm>
              <a:off x="4666660" y="3864062"/>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2</a:t>
              </a:r>
            </a:p>
          </p:txBody>
        </p:sp>
        <p:sp>
          <p:nvSpPr>
            <p:cNvPr id="6" name="Rectangle 5">
              <a:extLst>
                <a:ext uri="{FF2B5EF4-FFF2-40B4-BE49-F238E27FC236}">
                  <a16:creationId xmlns:a16="http://schemas.microsoft.com/office/drawing/2014/main" id="{1A8D4DAF-E020-4235-AE3E-99A4838FEAA3}"/>
                </a:ext>
              </a:extLst>
            </p:cNvPr>
            <p:cNvSpPr/>
            <p:nvPr/>
          </p:nvSpPr>
          <p:spPr>
            <a:xfrm>
              <a:off x="7841302" y="1877992"/>
              <a:ext cx="2423346" cy="369332"/>
            </a:xfrm>
            <a:prstGeom prst="rect">
              <a:avLst/>
            </a:prstGeom>
            <a:solidFill>
              <a:schemeClr val="bg1"/>
            </a:solidFill>
          </p:spPr>
          <p:txBody>
            <a:bodyPr wrap="square">
              <a:spAutoFit/>
            </a:bodyPr>
            <a:lstStyle/>
            <a:p>
              <a:r>
                <a:rPr lang="en-US" dirty="0"/>
                <a:t>AWS managed policy </a:t>
              </a:r>
            </a:p>
          </p:txBody>
        </p:sp>
      </p:grpSp>
    </p:spTree>
    <p:custDataLst>
      <p:tags r:id="rId1"/>
    </p:custDataLst>
    <p:extLst>
      <p:ext uri="{BB962C8B-B14F-4D97-AF65-F5344CB8AC3E}">
        <p14:creationId xmlns:p14="http://schemas.microsoft.com/office/powerpoint/2010/main" val="340272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15</a:t>
            </a:fld>
            <a:endParaRPr lang="en-US" dirty="0"/>
          </a:p>
        </p:txBody>
      </p:sp>
      <p:sp>
        <p:nvSpPr>
          <p:cNvPr id="2" name="Title 1"/>
          <p:cNvSpPr>
            <a:spLocks noGrp="1"/>
          </p:cNvSpPr>
          <p:nvPr>
            <p:ph type="title"/>
          </p:nvPr>
        </p:nvSpPr>
        <p:spPr/>
        <p:txBody>
          <a:bodyPr/>
          <a:lstStyle/>
          <a:p>
            <a:r>
              <a:rPr lang="en-US" dirty="0"/>
              <a:t>Roles: Example 2 of 3</a:t>
            </a:r>
          </a:p>
        </p:txBody>
      </p:sp>
      <p:grpSp>
        <p:nvGrpSpPr>
          <p:cNvPr id="4" name="justGraphic">
            <a:extLst>
              <a:ext uri="{FF2B5EF4-FFF2-40B4-BE49-F238E27FC236}">
                <a16:creationId xmlns:a16="http://schemas.microsoft.com/office/drawing/2014/main" id="{A760E8A6-480C-4872-BAF4-DDA559BE1679}"/>
              </a:ext>
              <a:ext uri="{C183D7F6-B498-43B3-948B-1728B52AA6E4}">
                <adec:decorative xmlns:adec="http://schemas.microsoft.com/office/drawing/2017/decorative" val="1"/>
              </a:ext>
            </a:extLst>
          </p:cNvPr>
          <p:cNvGrpSpPr/>
          <p:nvPr/>
        </p:nvGrpSpPr>
        <p:grpSpPr>
          <a:xfrm>
            <a:off x="791314" y="1545556"/>
            <a:ext cx="10609372" cy="4510268"/>
            <a:chOff x="791314" y="1545556"/>
            <a:chExt cx="10609372" cy="4510268"/>
          </a:xfrm>
        </p:grpSpPr>
        <p:pic>
          <p:nvPicPr>
            <p:cNvPr id="53" name="Graphic 45" descr="DynamoDB&#10;">
              <a:extLst>
                <a:ext uri="{FF2B5EF4-FFF2-40B4-BE49-F238E27FC236}">
                  <a16:creationId xmlns:a16="http://schemas.microsoft.com/office/drawing/2014/main" id="{492B2F79-DB65-48E2-BB2B-0AE641DFD9AB}"/>
                </a:ext>
              </a:extLst>
            </p:cNvPr>
            <p:cNvPicPr>
              <a:picLocks noChangeAspect="1"/>
            </p:cNvPicPr>
            <p:nvPr/>
          </p:nvPicPr>
          <p:blipFill>
            <a:blip r:embed="rId4"/>
            <a:stretch>
              <a:fillRect/>
            </a:stretch>
          </p:blipFill>
          <p:spPr>
            <a:xfrm>
              <a:off x="1284409" y="4783037"/>
              <a:ext cx="688150" cy="685800"/>
            </a:xfrm>
            <a:prstGeom prst="rect">
              <a:avLst/>
            </a:prstGeom>
          </p:spPr>
        </p:pic>
        <p:sp>
          <p:nvSpPr>
            <p:cNvPr id="54" name="TextBox 53">
              <a:extLst>
                <a:ext uri="{FF2B5EF4-FFF2-40B4-BE49-F238E27FC236}">
                  <a16:creationId xmlns:a16="http://schemas.microsoft.com/office/drawing/2014/main" id="{9D109191-85FE-4667-BA2A-3BB1C898FE87}"/>
                </a:ext>
              </a:extLst>
            </p:cNvPr>
            <p:cNvSpPr txBox="1"/>
            <p:nvPr/>
          </p:nvSpPr>
          <p:spPr>
            <a:xfrm>
              <a:off x="1039903" y="5504249"/>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sp>
          <p:nvSpPr>
            <p:cNvPr id="66" name="Rectangle 65">
              <a:extLst>
                <a:ext uri="{FF2B5EF4-FFF2-40B4-BE49-F238E27FC236}">
                  <a16:creationId xmlns:a16="http://schemas.microsoft.com/office/drawing/2014/main" id="{BEFEC4D9-0FF6-0740-BBB7-9A904CD0D43A}"/>
                </a:ext>
              </a:extLst>
            </p:cNvPr>
            <p:cNvSpPr/>
            <p:nvPr/>
          </p:nvSpPr>
          <p:spPr>
            <a:xfrm>
              <a:off x="865593" y="1545556"/>
              <a:ext cx="4005100" cy="4510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Development account</a:t>
              </a:r>
            </a:p>
          </p:txBody>
        </p:sp>
        <p:pic>
          <p:nvPicPr>
            <p:cNvPr id="67" name="Graphic 20" descr="AWS Logo">
              <a:extLst>
                <a:ext uri="{FF2B5EF4-FFF2-40B4-BE49-F238E27FC236}">
                  <a16:creationId xmlns:a16="http://schemas.microsoft.com/office/drawing/2014/main" id="{3E9996A6-6D01-9B42-8D2D-8C63B84FF81B}"/>
                </a:ext>
                <a:ext uri="{C183D7F6-B498-43B3-948B-1728B52AA6E4}">
                  <adec:decorative xmlns:adec="http://schemas.microsoft.com/office/drawing/2017/decorative" val="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590" y="154555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Graphic 39" descr="Mary&#10;">
              <a:extLst>
                <a:ext uri="{FF2B5EF4-FFF2-40B4-BE49-F238E27FC236}">
                  <a16:creationId xmlns:a16="http://schemas.microsoft.com/office/drawing/2014/main" id="{6FA71975-EA2D-784E-8A28-738A17320E91}"/>
                </a:ext>
              </a:extLst>
            </p:cNvPr>
            <p:cNvPicPr>
              <a:picLocks noChangeAspect="1"/>
            </p:cNvPicPr>
            <p:nvPr/>
          </p:nvPicPr>
          <p:blipFill>
            <a:blip r:embed="rId6"/>
            <a:stretch>
              <a:fillRect/>
            </a:stretch>
          </p:blipFill>
          <p:spPr>
            <a:xfrm>
              <a:off x="2615897" y="2536706"/>
              <a:ext cx="457200" cy="457200"/>
            </a:xfrm>
            <a:prstGeom prst="rect">
              <a:avLst/>
            </a:prstGeom>
          </p:spPr>
        </p:pic>
        <p:sp>
          <p:nvSpPr>
            <p:cNvPr id="81" name="Rectangle 80"/>
            <p:cNvSpPr/>
            <p:nvPr/>
          </p:nvSpPr>
          <p:spPr>
            <a:xfrm>
              <a:off x="2428298" y="2022605"/>
              <a:ext cx="1866220" cy="260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ea typeface="Amazon Ember" panose="02000000000000000000" pitchFamily="2" charset="0"/>
                  <a:cs typeface="Amazon Ember" panose="020B0603020204020204" pitchFamily="34" charset="0"/>
                </a:rPr>
                <a:t>Developer group</a:t>
              </a:r>
            </a:p>
          </p:txBody>
        </p:sp>
        <p:pic>
          <p:nvPicPr>
            <p:cNvPr id="82" name="Graphic 39" descr="Diego">
              <a:extLst>
                <a:ext uri="{FF2B5EF4-FFF2-40B4-BE49-F238E27FC236}">
                  <a16:creationId xmlns:a16="http://schemas.microsoft.com/office/drawing/2014/main" id="{6FA71975-EA2D-784E-8A28-738A17320E91}"/>
                </a:ext>
              </a:extLst>
            </p:cNvPr>
            <p:cNvPicPr>
              <a:picLocks noChangeAspect="1"/>
            </p:cNvPicPr>
            <p:nvPr/>
          </p:nvPicPr>
          <p:blipFill>
            <a:blip r:embed="rId6"/>
            <a:stretch>
              <a:fillRect/>
            </a:stretch>
          </p:blipFill>
          <p:spPr>
            <a:xfrm>
              <a:off x="3572159" y="2536706"/>
              <a:ext cx="457200" cy="457200"/>
            </a:xfrm>
            <a:prstGeom prst="rect">
              <a:avLst/>
            </a:prstGeom>
          </p:spPr>
        </p:pic>
        <p:pic>
          <p:nvPicPr>
            <p:cNvPr id="84" name="Graphic 39" descr="Mateo&#10;">
              <a:extLst>
                <a:ext uri="{FF2B5EF4-FFF2-40B4-BE49-F238E27FC236}">
                  <a16:creationId xmlns:a16="http://schemas.microsoft.com/office/drawing/2014/main" id="{6FA71975-EA2D-784E-8A28-738A17320E91}"/>
                </a:ext>
              </a:extLst>
            </p:cNvPr>
            <p:cNvPicPr>
              <a:picLocks noChangeAspect="1"/>
            </p:cNvPicPr>
            <p:nvPr/>
          </p:nvPicPr>
          <p:blipFill>
            <a:blip r:embed="rId6"/>
            <a:stretch>
              <a:fillRect/>
            </a:stretch>
          </p:blipFill>
          <p:spPr>
            <a:xfrm>
              <a:off x="2615898" y="3782708"/>
              <a:ext cx="457200" cy="457200"/>
            </a:xfrm>
            <a:prstGeom prst="rect">
              <a:avLst/>
            </a:prstGeom>
          </p:spPr>
        </p:pic>
        <p:pic>
          <p:nvPicPr>
            <p:cNvPr id="85" name="Graphic 39" descr="Martha&#10;">
              <a:extLst>
                <a:ext uri="{FF2B5EF4-FFF2-40B4-BE49-F238E27FC236}">
                  <a16:creationId xmlns:a16="http://schemas.microsoft.com/office/drawing/2014/main" id="{6FA71975-EA2D-784E-8A28-738A17320E91}"/>
                </a:ext>
              </a:extLst>
            </p:cNvPr>
            <p:cNvPicPr>
              <a:picLocks noChangeAspect="1"/>
            </p:cNvPicPr>
            <p:nvPr/>
          </p:nvPicPr>
          <p:blipFill>
            <a:blip r:embed="rId6"/>
            <a:stretch>
              <a:fillRect/>
            </a:stretch>
          </p:blipFill>
          <p:spPr>
            <a:xfrm>
              <a:off x="3572160" y="3782708"/>
              <a:ext cx="457200" cy="457200"/>
            </a:xfrm>
            <a:prstGeom prst="rect">
              <a:avLst/>
            </a:prstGeom>
          </p:spPr>
        </p:pic>
        <p:sp>
          <p:nvSpPr>
            <p:cNvPr id="86" name="TextBox 85"/>
            <p:cNvSpPr txBox="1"/>
            <p:nvPr/>
          </p:nvSpPr>
          <p:spPr>
            <a:xfrm>
              <a:off x="2458771" y="2980209"/>
              <a:ext cx="771453"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Mary</a:t>
              </a:r>
            </a:p>
          </p:txBody>
        </p:sp>
        <p:sp>
          <p:nvSpPr>
            <p:cNvPr id="87" name="TextBox 86"/>
            <p:cNvSpPr txBox="1"/>
            <p:nvPr/>
          </p:nvSpPr>
          <p:spPr>
            <a:xfrm>
              <a:off x="3415033" y="2980209"/>
              <a:ext cx="771453"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Diego</a:t>
              </a:r>
            </a:p>
          </p:txBody>
        </p:sp>
        <p:sp>
          <p:nvSpPr>
            <p:cNvPr id="88" name="TextBox 87"/>
            <p:cNvSpPr txBox="1"/>
            <p:nvPr/>
          </p:nvSpPr>
          <p:spPr>
            <a:xfrm>
              <a:off x="2458772" y="4240713"/>
              <a:ext cx="771453"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Mateo</a:t>
              </a:r>
            </a:p>
          </p:txBody>
        </p:sp>
        <p:sp>
          <p:nvSpPr>
            <p:cNvPr id="90" name="TextBox 89"/>
            <p:cNvSpPr txBox="1"/>
            <p:nvPr/>
          </p:nvSpPr>
          <p:spPr>
            <a:xfrm>
              <a:off x="3307002" y="4240713"/>
              <a:ext cx="987516"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Martha</a:t>
              </a:r>
            </a:p>
          </p:txBody>
        </p:sp>
        <p:pic>
          <p:nvPicPr>
            <p:cNvPr id="91" name="Graphic 52" descr="AWS managed policy ">
              <a:extLst>
                <a:ext uri="{FF2B5EF4-FFF2-40B4-BE49-F238E27FC236}">
                  <a16:creationId xmlns:a16="http://schemas.microsoft.com/office/drawing/2014/main" id="{90D5A9DB-EC7C-6342-9486-0A731DEC214E}"/>
                </a:ext>
              </a:extLst>
            </p:cNvPr>
            <p:cNvPicPr>
              <a:picLocks noChangeAspect="1"/>
            </p:cNvPicPr>
            <p:nvPr/>
          </p:nvPicPr>
          <p:blipFill>
            <a:blip r:embed="rId7"/>
            <a:stretch>
              <a:fillRect/>
            </a:stretch>
          </p:blipFill>
          <p:spPr>
            <a:xfrm>
              <a:off x="4136018" y="1825008"/>
              <a:ext cx="477427" cy="477427"/>
            </a:xfrm>
            <a:prstGeom prst="rect">
              <a:avLst/>
            </a:prstGeom>
            <a:solidFill>
              <a:schemeClr val="bg1"/>
            </a:solidFill>
          </p:spPr>
        </p:pic>
        <p:pic>
          <p:nvPicPr>
            <p:cNvPr id="93" name="Graphic 54" descr="Database admin&#10;role&#10;">
              <a:extLst>
                <a:ext uri="{FF2B5EF4-FFF2-40B4-BE49-F238E27FC236}">
                  <a16:creationId xmlns:a16="http://schemas.microsoft.com/office/drawing/2014/main" id="{50E1591F-DA4C-934C-BDCB-2E69767A65B3}"/>
                </a:ext>
              </a:extLst>
            </p:cNvPr>
            <p:cNvPicPr>
              <a:picLocks noChangeAspect="1"/>
            </p:cNvPicPr>
            <p:nvPr/>
          </p:nvPicPr>
          <p:blipFill>
            <a:blip r:embed="rId8"/>
            <a:stretch>
              <a:fillRect/>
            </a:stretch>
          </p:blipFill>
          <p:spPr>
            <a:xfrm>
              <a:off x="1399884" y="2539401"/>
              <a:ext cx="457200" cy="457200"/>
            </a:xfrm>
            <a:prstGeom prst="rect">
              <a:avLst/>
            </a:prstGeom>
          </p:spPr>
        </p:pic>
        <p:sp>
          <p:nvSpPr>
            <p:cNvPr id="100" name="TextBox 99"/>
            <p:cNvSpPr txBox="1"/>
            <p:nvPr/>
          </p:nvSpPr>
          <p:spPr>
            <a:xfrm>
              <a:off x="791314" y="2926530"/>
              <a:ext cx="1674340" cy="584775"/>
            </a:xfrm>
            <a:prstGeom prst="rect">
              <a:avLst/>
            </a:prstGeom>
            <a:noFill/>
            <a:ln>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Database admin</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role</a:t>
              </a:r>
            </a:p>
          </p:txBody>
        </p:sp>
        <p:sp>
          <p:nvSpPr>
            <p:cNvPr id="95" name="TextBox 94"/>
            <p:cNvSpPr txBox="1"/>
            <p:nvPr/>
          </p:nvSpPr>
          <p:spPr>
            <a:xfrm>
              <a:off x="9151844" y="2765306"/>
              <a:ext cx="2148817" cy="584775"/>
            </a:xfrm>
            <a:prstGeom prst="rect">
              <a:avLst/>
            </a:prstGeom>
            <a:noFill/>
            <a:ln>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UpdateApp</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role</a:t>
              </a:r>
            </a:p>
          </p:txBody>
        </p:sp>
        <p:pic>
          <p:nvPicPr>
            <p:cNvPr id="96" name="Graphic 54" descr="UpdateApp&#10;role&#10;">
              <a:extLst>
                <a:ext uri="{FF2B5EF4-FFF2-40B4-BE49-F238E27FC236}">
                  <a16:creationId xmlns:a16="http://schemas.microsoft.com/office/drawing/2014/main" id="{50E1591F-DA4C-934C-BDCB-2E69767A65B3}"/>
                </a:ext>
              </a:extLst>
            </p:cNvPr>
            <p:cNvPicPr>
              <a:picLocks noChangeAspect="1"/>
            </p:cNvPicPr>
            <p:nvPr/>
          </p:nvPicPr>
          <p:blipFill>
            <a:blip r:embed="rId8"/>
            <a:stretch>
              <a:fillRect/>
            </a:stretch>
          </p:blipFill>
          <p:spPr>
            <a:xfrm>
              <a:off x="9860483" y="2198271"/>
              <a:ext cx="685800" cy="685800"/>
            </a:xfrm>
            <a:prstGeom prst="rect">
              <a:avLst/>
            </a:prstGeom>
          </p:spPr>
        </p:pic>
        <p:sp>
          <p:nvSpPr>
            <p:cNvPr id="68" name="Rectangle 67">
              <a:extLst>
                <a:ext uri="{FF2B5EF4-FFF2-40B4-BE49-F238E27FC236}">
                  <a16:creationId xmlns:a16="http://schemas.microsoft.com/office/drawing/2014/main" id="{BEFEC4D9-0FF6-0740-BBB7-9A904CD0D43A}"/>
                </a:ext>
              </a:extLst>
            </p:cNvPr>
            <p:cNvSpPr/>
            <p:nvPr/>
          </p:nvSpPr>
          <p:spPr>
            <a:xfrm>
              <a:off x="9048640" y="1545556"/>
              <a:ext cx="2352046" cy="4510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sz="1600" dirty="0">
                  <a:solidFill>
                    <a:sysClr val="windowText" lastClr="000000"/>
                  </a:solidFill>
                  <a:ea typeface="Amazon Ember Light" panose="020B0403020204020204" pitchFamily="34" charset="0"/>
                  <a:cs typeface="Amazon Ember Light" panose="020B0403020204020204" pitchFamily="34" charset="0"/>
                </a:rPr>
                <a:t>Production account</a:t>
              </a:r>
            </a:p>
          </p:txBody>
        </p:sp>
        <p:pic>
          <p:nvPicPr>
            <p:cNvPr id="69" name="Graphic 20" descr="AWS Logo">
              <a:extLst>
                <a:ext uri="{FF2B5EF4-FFF2-40B4-BE49-F238E27FC236}">
                  <a16:creationId xmlns:a16="http://schemas.microsoft.com/office/drawing/2014/main" id="{3E9996A6-6D01-9B42-8D2D-8C63B84FF81B}"/>
                </a:ext>
                <a:ext uri="{C183D7F6-B498-43B3-948B-1728B52AA6E4}">
                  <adec:decorative xmlns:adec="http://schemas.microsoft.com/office/drawing/2017/decorative" val="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48640" y="154555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 name="Straight Arrow Connector 91"/>
            <p:cNvCxnSpPr/>
            <p:nvPr/>
          </p:nvCxnSpPr>
          <p:spPr>
            <a:xfrm flipV="1">
              <a:off x="4203820" y="2414230"/>
              <a:ext cx="5318236" cy="3126"/>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7B360DC5-63E7-4A18-9596-6B594754F812}"/>
                </a:ext>
              </a:extLst>
            </p:cNvPr>
            <p:cNvSpPr txBox="1"/>
            <p:nvPr/>
          </p:nvSpPr>
          <p:spPr>
            <a:xfrm>
              <a:off x="9673822" y="4783037"/>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pic>
          <p:nvPicPr>
            <p:cNvPr id="108" name="Graphic 68" descr="Website hosting&#10;">
              <a:extLst>
                <a:ext uri="{FF2B5EF4-FFF2-40B4-BE49-F238E27FC236}">
                  <a16:creationId xmlns:a16="http://schemas.microsoft.com/office/drawing/2014/main" id="{16DC68BD-63AC-4CC7-B711-6858AF6BC74D}"/>
                </a:ext>
              </a:extLst>
            </p:cNvPr>
            <p:cNvPicPr>
              <a:picLocks noChangeAspect="1"/>
            </p:cNvPicPr>
            <p:nvPr/>
          </p:nvPicPr>
          <p:blipFill>
            <a:blip r:embed="rId9"/>
            <a:stretch>
              <a:fillRect/>
            </a:stretch>
          </p:blipFill>
          <p:spPr>
            <a:xfrm>
              <a:off x="9965453" y="4118097"/>
              <a:ext cx="583871" cy="581877"/>
            </a:xfrm>
            <a:prstGeom prst="rect">
              <a:avLst/>
            </a:prstGeom>
          </p:spPr>
        </p:pic>
        <p:sp>
          <p:nvSpPr>
            <p:cNvPr id="115" name="TextBox 114"/>
            <p:cNvSpPr txBox="1"/>
            <p:nvPr/>
          </p:nvSpPr>
          <p:spPr>
            <a:xfrm>
              <a:off x="5770633" y="2044590"/>
              <a:ext cx="2561238" cy="338554"/>
            </a:xfrm>
            <a:prstGeom prst="rect">
              <a:avLst/>
            </a:prstGeom>
            <a:noFill/>
            <a:ln>
              <a:noFill/>
            </a:ln>
          </p:spPr>
          <p:txBody>
            <a:bodyPr wrap="square" rtlCol="0">
              <a:spAutoFit/>
            </a:bodyPr>
            <a:lstStyle/>
            <a:p>
              <a:r>
                <a:rPr lang="en-US" sz="1600" dirty="0">
                  <a:ea typeface="Amazon Ember" panose="02000000000000000000" pitchFamily="2" charset="0"/>
                  <a:cs typeface="Amazon Ember" panose="020B0603020204020204" pitchFamily="34" charset="0"/>
                </a:rPr>
                <a:t>Request access to role.</a:t>
              </a:r>
            </a:p>
          </p:txBody>
        </p:sp>
        <p:cxnSp>
          <p:nvCxnSpPr>
            <p:cNvPr id="116" name="Straight Arrow Connector 115"/>
            <p:cNvCxnSpPr/>
            <p:nvPr/>
          </p:nvCxnSpPr>
          <p:spPr>
            <a:xfrm flipV="1">
              <a:off x="4203820" y="2726684"/>
              <a:ext cx="5318236" cy="3126"/>
            </a:xfrm>
            <a:prstGeom prst="straightConnector1">
              <a:avLst/>
            </a:prstGeom>
            <a:ln w="25400">
              <a:solidFill>
                <a:schemeClr val="tx2"/>
              </a:solidFill>
              <a:headEnd type="arrow"/>
              <a:tailEnd type="none" w="med" len="sm"/>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5770633" y="2806488"/>
              <a:ext cx="2719251" cy="584775"/>
            </a:xfrm>
            <a:prstGeom prst="rect">
              <a:avLst/>
            </a:prstGeom>
            <a:noFill/>
            <a:ln>
              <a:noFill/>
            </a:ln>
          </p:spPr>
          <p:txBody>
            <a:bodyPr wrap="square" rtlCol="0">
              <a:spAutoFit/>
            </a:bodyPr>
            <a:lstStyle/>
            <a:p>
              <a:r>
                <a:rPr lang="en-US" sz="1600" dirty="0">
                  <a:ea typeface="Amazon Ember" panose="02000000000000000000" pitchFamily="2" charset="0"/>
                  <a:cs typeface="Amazon Ember" panose="020B0603020204020204" pitchFamily="34" charset="0"/>
                </a:rPr>
                <a:t>Temporary credentials are granted.</a:t>
              </a:r>
            </a:p>
          </p:txBody>
        </p:sp>
        <p:cxnSp>
          <p:nvCxnSpPr>
            <p:cNvPr id="28" name="Elbow Connector 27"/>
            <p:cNvCxnSpPr>
              <a:cxnSpLocks/>
              <a:stCxn id="87" idx="3"/>
              <a:endCxn id="108" idx="1"/>
            </p:cNvCxnSpPr>
            <p:nvPr/>
          </p:nvCxnSpPr>
          <p:spPr>
            <a:xfrm>
              <a:off x="4186486" y="3149486"/>
              <a:ext cx="5778967" cy="1259550"/>
            </a:xfrm>
            <a:prstGeom prst="bentConnector3">
              <a:avLst>
                <a:gd name="adj1" fmla="val 18605"/>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5770633" y="3852386"/>
              <a:ext cx="2561238" cy="584775"/>
            </a:xfrm>
            <a:prstGeom prst="rect">
              <a:avLst/>
            </a:prstGeom>
            <a:noFill/>
            <a:ln>
              <a:noFill/>
            </a:ln>
          </p:spPr>
          <p:txBody>
            <a:bodyPr wrap="square" rtlCol="0">
              <a:spAutoFit/>
            </a:bodyPr>
            <a:lstStyle/>
            <a:p>
              <a:r>
                <a:rPr lang="en-US" sz="1600" dirty="0">
                  <a:ea typeface="Amazon Ember" panose="02000000000000000000" pitchFamily="2" charset="0"/>
                  <a:cs typeface="Amazon Ember" panose="020B0603020204020204" pitchFamily="34" charset="0"/>
                </a:rPr>
                <a:t>User updates S3 bucket with role credentials.</a:t>
              </a:r>
            </a:p>
          </p:txBody>
        </p:sp>
        <p:sp>
          <p:nvSpPr>
            <p:cNvPr id="48" name="Rectangle 47">
              <a:extLst>
                <a:ext uri="{FF2B5EF4-FFF2-40B4-BE49-F238E27FC236}">
                  <a16:creationId xmlns:a16="http://schemas.microsoft.com/office/drawing/2014/main" id="{800D5B36-D30C-45A3-90B1-00AD897643BD}"/>
                </a:ext>
              </a:extLst>
            </p:cNvPr>
            <p:cNvSpPr/>
            <p:nvPr/>
          </p:nvSpPr>
          <p:spPr>
            <a:xfrm>
              <a:off x="5416918" y="2029201"/>
              <a:ext cx="369332" cy="369332"/>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1</a:t>
              </a:r>
            </a:p>
          </p:txBody>
        </p:sp>
        <p:sp>
          <p:nvSpPr>
            <p:cNvPr id="49" name="Rectangle 48">
              <a:extLst>
                <a:ext uri="{FF2B5EF4-FFF2-40B4-BE49-F238E27FC236}">
                  <a16:creationId xmlns:a16="http://schemas.microsoft.com/office/drawing/2014/main" id="{8ABF034E-F70E-4639-A9B1-7279167C1E90}"/>
                </a:ext>
              </a:extLst>
            </p:cNvPr>
            <p:cNvSpPr/>
            <p:nvPr/>
          </p:nvSpPr>
          <p:spPr>
            <a:xfrm>
              <a:off x="5416918" y="2791099"/>
              <a:ext cx="369332" cy="369332"/>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2</a:t>
              </a:r>
            </a:p>
          </p:txBody>
        </p:sp>
        <p:sp>
          <p:nvSpPr>
            <p:cNvPr id="50" name="Rectangle 49">
              <a:extLst>
                <a:ext uri="{FF2B5EF4-FFF2-40B4-BE49-F238E27FC236}">
                  <a16:creationId xmlns:a16="http://schemas.microsoft.com/office/drawing/2014/main" id="{C006B511-CCC4-4A18-B901-489C7132E085}"/>
                </a:ext>
              </a:extLst>
            </p:cNvPr>
            <p:cNvSpPr/>
            <p:nvPr/>
          </p:nvSpPr>
          <p:spPr>
            <a:xfrm>
              <a:off x="5416918" y="3960107"/>
              <a:ext cx="369332" cy="369332"/>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3</a:t>
              </a:r>
            </a:p>
          </p:txBody>
        </p:sp>
      </p:grpSp>
    </p:spTree>
    <p:custDataLst>
      <p:tags r:id="rId1"/>
    </p:custDataLst>
    <p:extLst>
      <p:ext uri="{BB962C8B-B14F-4D97-AF65-F5344CB8AC3E}">
        <p14:creationId xmlns:p14="http://schemas.microsoft.com/office/powerpoint/2010/main" val="2865238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16</a:t>
            </a:fld>
            <a:endParaRPr lang="en-US" dirty="0"/>
          </a:p>
        </p:txBody>
      </p:sp>
      <p:sp>
        <p:nvSpPr>
          <p:cNvPr id="2" name="Title 1"/>
          <p:cNvSpPr>
            <a:spLocks noGrp="1"/>
          </p:cNvSpPr>
          <p:nvPr>
            <p:ph type="title"/>
          </p:nvPr>
        </p:nvSpPr>
        <p:spPr/>
        <p:txBody>
          <a:bodyPr/>
          <a:lstStyle/>
          <a:p>
            <a:r>
              <a:rPr lang="en-US" dirty="0"/>
              <a:t>Roles: Example 3 of 3</a:t>
            </a:r>
          </a:p>
        </p:txBody>
      </p:sp>
      <p:grpSp>
        <p:nvGrpSpPr>
          <p:cNvPr id="5" name="justGraphic">
            <a:extLst>
              <a:ext uri="{FF2B5EF4-FFF2-40B4-BE49-F238E27FC236}">
                <a16:creationId xmlns:a16="http://schemas.microsoft.com/office/drawing/2014/main" id="{B217D83D-42A9-461C-982B-3A794D97F8EA}"/>
              </a:ext>
              <a:ext uri="{C183D7F6-B498-43B3-948B-1728B52AA6E4}">
                <adec:decorative xmlns:adec="http://schemas.microsoft.com/office/drawing/2017/decorative" val="1"/>
              </a:ext>
            </a:extLst>
          </p:cNvPr>
          <p:cNvGrpSpPr/>
          <p:nvPr/>
        </p:nvGrpSpPr>
        <p:grpSpPr>
          <a:xfrm>
            <a:off x="845678" y="1544493"/>
            <a:ext cx="10609372" cy="4510268"/>
            <a:chOff x="845678" y="1544493"/>
            <a:chExt cx="10609372" cy="4510268"/>
          </a:xfrm>
        </p:grpSpPr>
        <p:pic>
          <p:nvPicPr>
            <p:cNvPr id="53" name="Graphic 45" descr="DynamoDB&#10;">
              <a:extLst>
                <a:ext uri="{FF2B5EF4-FFF2-40B4-BE49-F238E27FC236}">
                  <a16:creationId xmlns:a16="http://schemas.microsoft.com/office/drawing/2014/main" id="{492B2F79-DB65-48E2-BB2B-0AE641DFD9AB}"/>
                </a:ext>
              </a:extLst>
            </p:cNvPr>
            <p:cNvPicPr>
              <a:picLocks noChangeAspect="1"/>
            </p:cNvPicPr>
            <p:nvPr/>
          </p:nvPicPr>
          <p:blipFill>
            <a:blip r:embed="rId4"/>
            <a:stretch>
              <a:fillRect/>
            </a:stretch>
          </p:blipFill>
          <p:spPr>
            <a:xfrm>
              <a:off x="1338773" y="4781974"/>
              <a:ext cx="688150" cy="685800"/>
            </a:xfrm>
            <a:prstGeom prst="rect">
              <a:avLst/>
            </a:prstGeom>
          </p:spPr>
        </p:pic>
        <p:sp>
          <p:nvSpPr>
            <p:cNvPr id="54" name="TextBox 53">
              <a:extLst>
                <a:ext uri="{FF2B5EF4-FFF2-40B4-BE49-F238E27FC236}">
                  <a16:creationId xmlns:a16="http://schemas.microsoft.com/office/drawing/2014/main" id="{9D109191-85FE-4667-BA2A-3BB1C898FE87}"/>
                </a:ext>
              </a:extLst>
            </p:cNvPr>
            <p:cNvSpPr txBox="1"/>
            <p:nvPr/>
          </p:nvSpPr>
          <p:spPr>
            <a:xfrm>
              <a:off x="1094267" y="5503186"/>
              <a:ext cx="1167133" cy="186848"/>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DynamoDB</a:t>
              </a:r>
            </a:p>
          </p:txBody>
        </p:sp>
        <p:sp>
          <p:nvSpPr>
            <p:cNvPr id="66" name="Rectangle 65">
              <a:extLst>
                <a:ext uri="{FF2B5EF4-FFF2-40B4-BE49-F238E27FC236}">
                  <a16:creationId xmlns:a16="http://schemas.microsoft.com/office/drawing/2014/main" id="{BEFEC4D9-0FF6-0740-BBB7-9A904CD0D43A}"/>
                </a:ext>
              </a:extLst>
            </p:cNvPr>
            <p:cNvSpPr/>
            <p:nvPr/>
          </p:nvSpPr>
          <p:spPr>
            <a:xfrm>
              <a:off x="919957" y="1544493"/>
              <a:ext cx="4005100" cy="4510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Development account</a:t>
              </a:r>
            </a:p>
          </p:txBody>
        </p:sp>
        <p:pic>
          <p:nvPicPr>
            <p:cNvPr id="67" name="Graphic 20" descr="AWS Logo">
              <a:extLst>
                <a:ext uri="{FF2B5EF4-FFF2-40B4-BE49-F238E27FC236}">
                  <a16:creationId xmlns:a16="http://schemas.microsoft.com/office/drawing/2014/main" id="{3E9996A6-6D01-9B42-8D2D-8C63B84FF8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9954" y="1544493"/>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Rectangle 80"/>
            <p:cNvSpPr/>
            <p:nvPr/>
          </p:nvSpPr>
          <p:spPr>
            <a:xfrm>
              <a:off x="2482662" y="2021542"/>
              <a:ext cx="1866220" cy="260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dirty="0">
                  <a:solidFill>
                    <a:schemeClr val="tx1"/>
                  </a:solidFill>
                  <a:ea typeface="Amazon Ember" panose="02000000000000000000" pitchFamily="2" charset="0"/>
                  <a:cs typeface="Amazon Ember" panose="020B0603020204020204" pitchFamily="34" charset="0"/>
                </a:rPr>
                <a:t>Developer group</a:t>
              </a:r>
            </a:p>
          </p:txBody>
        </p:sp>
        <p:sp>
          <p:nvSpPr>
            <p:cNvPr id="86" name="TextBox 85"/>
            <p:cNvSpPr txBox="1"/>
            <p:nvPr/>
          </p:nvSpPr>
          <p:spPr>
            <a:xfrm>
              <a:off x="2513135" y="2979146"/>
              <a:ext cx="771453"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Mary</a:t>
              </a:r>
            </a:p>
          </p:txBody>
        </p:sp>
        <p:sp>
          <p:nvSpPr>
            <p:cNvPr id="87" name="TextBox 86"/>
            <p:cNvSpPr txBox="1"/>
            <p:nvPr/>
          </p:nvSpPr>
          <p:spPr>
            <a:xfrm>
              <a:off x="3469397" y="2979146"/>
              <a:ext cx="771453"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Diego</a:t>
              </a:r>
            </a:p>
          </p:txBody>
        </p:sp>
        <p:sp>
          <p:nvSpPr>
            <p:cNvPr id="88" name="TextBox 87"/>
            <p:cNvSpPr txBox="1"/>
            <p:nvPr/>
          </p:nvSpPr>
          <p:spPr>
            <a:xfrm>
              <a:off x="2513136" y="4239650"/>
              <a:ext cx="771453"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Mateo</a:t>
              </a:r>
            </a:p>
          </p:txBody>
        </p:sp>
        <p:sp>
          <p:nvSpPr>
            <p:cNvPr id="90" name="TextBox 89"/>
            <p:cNvSpPr txBox="1"/>
            <p:nvPr/>
          </p:nvSpPr>
          <p:spPr>
            <a:xfrm>
              <a:off x="3361366" y="4239650"/>
              <a:ext cx="987516" cy="338554"/>
            </a:xfrm>
            <a:prstGeom prst="rect">
              <a:avLst/>
            </a:prstGeom>
            <a:noFill/>
            <a:ln>
              <a:noFill/>
            </a:ln>
          </p:spPr>
          <p:txBody>
            <a:bodyPr wrap="square" rtlCol="0">
              <a:spAutoFit/>
            </a:bodyPr>
            <a:lstStyle/>
            <a:p>
              <a:pPr algn="ctr"/>
              <a:r>
                <a:rPr lang="en-US" sz="1600" dirty="0">
                  <a:ea typeface="Amazon Ember" panose="02000000000000000000" pitchFamily="2" charset="0"/>
                  <a:cs typeface="Amazon Ember" panose="020B0603020204020204" pitchFamily="34" charset="0"/>
                </a:rPr>
                <a:t>Martha</a:t>
              </a:r>
            </a:p>
          </p:txBody>
        </p:sp>
        <p:pic>
          <p:nvPicPr>
            <p:cNvPr id="91" name="Graphic 52" descr="AWS managed policy ">
              <a:extLst>
                <a:ext uri="{FF2B5EF4-FFF2-40B4-BE49-F238E27FC236}">
                  <a16:creationId xmlns:a16="http://schemas.microsoft.com/office/drawing/2014/main" id="{90D5A9DB-EC7C-6342-9486-0A731DEC214E}"/>
                </a:ext>
              </a:extLst>
            </p:cNvPr>
            <p:cNvPicPr>
              <a:picLocks noChangeAspect="1"/>
            </p:cNvPicPr>
            <p:nvPr/>
          </p:nvPicPr>
          <p:blipFill>
            <a:blip r:embed="rId6"/>
            <a:stretch>
              <a:fillRect/>
            </a:stretch>
          </p:blipFill>
          <p:spPr>
            <a:xfrm>
              <a:off x="4190382" y="1823945"/>
              <a:ext cx="477427" cy="477427"/>
            </a:xfrm>
            <a:prstGeom prst="rect">
              <a:avLst/>
            </a:prstGeom>
            <a:solidFill>
              <a:schemeClr val="bg1"/>
            </a:solidFill>
          </p:spPr>
        </p:pic>
        <p:pic>
          <p:nvPicPr>
            <p:cNvPr id="93" name="Graphic 54" descr="Database admin&#10;role&#10;">
              <a:extLst>
                <a:ext uri="{FF2B5EF4-FFF2-40B4-BE49-F238E27FC236}">
                  <a16:creationId xmlns:a16="http://schemas.microsoft.com/office/drawing/2014/main" id="{50E1591F-DA4C-934C-BDCB-2E69767A65B3}"/>
                </a:ext>
              </a:extLst>
            </p:cNvPr>
            <p:cNvPicPr>
              <a:picLocks noChangeAspect="1"/>
            </p:cNvPicPr>
            <p:nvPr/>
          </p:nvPicPr>
          <p:blipFill>
            <a:blip r:embed="rId7"/>
            <a:stretch>
              <a:fillRect/>
            </a:stretch>
          </p:blipFill>
          <p:spPr>
            <a:xfrm>
              <a:off x="1454248" y="2538338"/>
              <a:ext cx="457200" cy="457200"/>
            </a:xfrm>
            <a:prstGeom prst="rect">
              <a:avLst/>
            </a:prstGeom>
          </p:spPr>
        </p:pic>
        <p:sp>
          <p:nvSpPr>
            <p:cNvPr id="100" name="TextBox 99"/>
            <p:cNvSpPr txBox="1"/>
            <p:nvPr/>
          </p:nvSpPr>
          <p:spPr>
            <a:xfrm>
              <a:off x="845678" y="2925467"/>
              <a:ext cx="1674340" cy="584775"/>
            </a:xfrm>
            <a:prstGeom prst="rect">
              <a:avLst/>
            </a:prstGeom>
            <a:noFill/>
            <a:ln>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Database admin</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role</a:t>
              </a:r>
            </a:p>
          </p:txBody>
        </p:sp>
        <p:sp>
          <p:nvSpPr>
            <p:cNvPr id="43" name="TextBox 42">
              <a:extLst>
                <a:ext uri="{FF2B5EF4-FFF2-40B4-BE49-F238E27FC236}">
                  <a16:creationId xmlns:a16="http://schemas.microsoft.com/office/drawing/2014/main" id="{66838DFF-317C-40B6-BCDC-E3DC323C3062}"/>
                </a:ext>
              </a:extLst>
            </p:cNvPr>
            <p:cNvSpPr txBox="1"/>
            <p:nvPr/>
          </p:nvSpPr>
          <p:spPr>
            <a:xfrm>
              <a:off x="3435297" y="5456277"/>
              <a:ext cx="1272639" cy="393690"/>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Lambda function</a:t>
              </a:r>
            </a:p>
          </p:txBody>
        </p:sp>
        <p:pic>
          <p:nvPicPr>
            <p:cNvPr id="52" name="Graphic 42">
              <a:extLst>
                <a:ext uri="{FF2B5EF4-FFF2-40B4-BE49-F238E27FC236}">
                  <a16:creationId xmlns:a16="http://schemas.microsoft.com/office/drawing/2014/main" id="{A8428AB1-D6EC-4580-9737-9EF141ABA528}"/>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3779681" y="4833936"/>
              <a:ext cx="583871" cy="581877"/>
            </a:xfrm>
            <a:prstGeom prst="rect">
              <a:avLst/>
            </a:prstGeom>
          </p:spPr>
        </p:pic>
        <p:pic>
          <p:nvPicPr>
            <p:cNvPr id="103" name="Graphic 54" descr="service role">
              <a:extLst>
                <a:ext uri="{FF2B5EF4-FFF2-40B4-BE49-F238E27FC236}">
                  <a16:creationId xmlns:a16="http://schemas.microsoft.com/office/drawing/2014/main" id="{50E1591F-DA4C-934C-BDCB-2E69767A65B3}"/>
                </a:ext>
              </a:extLst>
            </p:cNvPr>
            <p:cNvPicPr>
              <a:picLocks noChangeAspect="1"/>
            </p:cNvPicPr>
            <p:nvPr/>
          </p:nvPicPr>
          <p:blipFill>
            <a:blip r:embed="rId7"/>
            <a:stretch>
              <a:fillRect/>
            </a:stretch>
          </p:blipFill>
          <p:spPr>
            <a:xfrm>
              <a:off x="4209130" y="4658184"/>
              <a:ext cx="457200" cy="457200"/>
            </a:xfrm>
            <a:prstGeom prst="rect">
              <a:avLst/>
            </a:prstGeom>
            <a:solidFill>
              <a:schemeClr val="bg1"/>
            </a:solidFill>
          </p:spPr>
        </p:pic>
        <p:cxnSp>
          <p:nvCxnSpPr>
            <p:cNvPr id="104" name="Straight Arrow Connector 103"/>
            <p:cNvCxnSpPr>
              <a:cxnSpLocks/>
              <a:stCxn id="52" idx="1"/>
              <a:endCxn id="53" idx="3"/>
            </p:cNvCxnSpPr>
            <p:nvPr/>
          </p:nvCxnSpPr>
          <p:spPr>
            <a:xfrm flipH="1" flipV="1">
              <a:off x="2026923" y="5124874"/>
              <a:ext cx="1752758" cy="1"/>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9206208" y="2764243"/>
              <a:ext cx="2148817" cy="584775"/>
            </a:xfrm>
            <a:prstGeom prst="rect">
              <a:avLst/>
            </a:prstGeom>
            <a:noFill/>
            <a:ln>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UpdateApp</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role</a:t>
              </a:r>
            </a:p>
          </p:txBody>
        </p:sp>
        <p:sp>
          <p:nvSpPr>
            <p:cNvPr id="68" name="Rectangle 67">
              <a:extLst>
                <a:ext uri="{FF2B5EF4-FFF2-40B4-BE49-F238E27FC236}">
                  <a16:creationId xmlns:a16="http://schemas.microsoft.com/office/drawing/2014/main" id="{BEFEC4D9-0FF6-0740-BBB7-9A904CD0D43A}"/>
                </a:ext>
              </a:extLst>
            </p:cNvPr>
            <p:cNvSpPr/>
            <p:nvPr/>
          </p:nvSpPr>
          <p:spPr>
            <a:xfrm>
              <a:off x="9103004" y="1544493"/>
              <a:ext cx="2352046" cy="4510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sz="1600" dirty="0">
                  <a:solidFill>
                    <a:sysClr val="windowText" lastClr="000000"/>
                  </a:solidFill>
                  <a:ea typeface="Amazon Ember Light" panose="020B0403020204020204" pitchFamily="34" charset="0"/>
                  <a:cs typeface="Amazon Ember Light" panose="020B0403020204020204" pitchFamily="34" charset="0"/>
                </a:rPr>
                <a:t>Production account</a:t>
              </a:r>
            </a:p>
          </p:txBody>
        </p:sp>
        <p:pic>
          <p:nvPicPr>
            <p:cNvPr id="69" name="Graphic 20" descr="AWS Logo">
              <a:extLst>
                <a:ext uri="{FF2B5EF4-FFF2-40B4-BE49-F238E27FC236}">
                  <a16:creationId xmlns:a16="http://schemas.microsoft.com/office/drawing/2014/main" id="{3E9996A6-6D01-9B42-8D2D-8C63B84FF8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03004" y="1544493"/>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Box 105">
              <a:extLst>
                <a:ext uri="{FF2B5EF4-FFF2-40B4-BE49-F238E27FC236}">
                  <a16:creationId xmlns:a16="http://schemas.microsoft.com/office/drawing/2014/main" id="{7B360DC5-63E7-4A18-9596-6B594754F812}"/>
                </a:ext>
              </a:extLst>
            </p:cNvPr>
            <p:cNvSpPr txBox="1"/>
            <p:nvPr/>
          </p:nvSpPr>
          <p:spPr>
            <a:xfrm>
              <a:off x="9728186" y="4781974"/>
              <a:ext cx="116713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sp>
          <p:nvSpPr>
            <p:cNvPr id="41" name="TextBox 40">
              <a:extLst>
                <a:ext uri="{FF2B5EF4-FFF2-40B4-BE49-F238E27FC236}">
                  <a16:creationId xmlns:a16="http://schemas.microsoft.com/office/drawing/2014/main" id="{3BC17A96-1B72-4AAB-ACEC-FFF6A9A4546B}"/>
                </a:ext>
              </a:extLst>
            </p:cNvPr>
            <p:cNvSpPr txBox="1"/>
            <p:nvPr/>
          </p:nvSpPr>
          <p:spPr>
            <a:xfrm>
              <a:off x="7015404" y="4919447"/>
              <a:ext cx="1524944" cy="830997"/>
            </a:xfrm>
            <a:prstGeom prst="rect">
              <a:avLst/>
            </a:prstGeom>
            <a:solidFill>
              <a:schemeClr val="accent4"/>
            </a:solidFill>
            <a:ln w="44450">
              <a:solidFill>
                <a:schemeClr val="hlink"/>
              </a:solidFill>
            </a:ln>
            <a:effectLst>
              <a:outerShdw blurRad="63500" dist="53881" dir="2700016" rotWithShape="0">
                <a:scrgbClr r="0" g="0" b="0">
                  <a:alpha val="25000"/>
                </a:scrgbClr>
              </a:outerShdw>
            </a:effectLst>
          </p:spPr>
          <p:txBody>
            <a:bodyPr wrap="square" rtlCol="0">
              <a:spAutoFit/>
            </a:bodyPr>
            <a:lstStyle/>
            <a:p>
              <a:r>
                <a:rPr lang="en-US" sz="1600" dirty="0">
                  <a:latin typeface="+mj-lt"/>
                  <a:ea typeface="Amazon Ember Light" panose="020B0403020204020204" pitchFamily="34" charset="0"/>
                  <a:cs typeface="Amazon Ember Light" panose="020B0403020204020204" pitchFamily="34" charset="0"/>
                </a:rPr>
                <a:t>Note: </a:t>
              </a:r>
              <a:r>
                <a:rPr lang="en-US" sz="1600" dirty="0">
                  <a:ea typeface="Amazon Ember Light" panose="020B0403020204020204" pitchFamily="34" charset="0"/>
                  <a:cs typeface="Amazon Ember Light" panose="020B0403020204020204" pitchFamily="34" charset="0"/>
                </a:rPr>
                <a:t>Session duration is customizable.</a:t>
              </a:r>
            </a:p>
          </p:txBody>
        </p:sp>
        <p:cxnSp>
          <p:nvCxnSpPr>
            <p:cNvPr id="44" name="Elbow Connector 27">
              <a:extLst>
                <a:ext uri="{FF2B5EF4-FFF2-40B4-BE49-F238E27FC236}">
                  <a16:creationId xmlns:a16="http://schemas.microsoft.com/office/drawing/2014/main" id="{67D4131F-64FA-4497-A2DA-AC8E0ABAFE8E}"/>
                </a:ext>
              </a:extLst>
            </p:cNvPr>
            <p:cNvCxnSpPr>
              <a:cxnSpLocks/>
              <a:stCxn id="41" idx="1"/>
              <a:endCxn id="4" idx="3"/>
            </p:cNvCxnSpPr>
            <p:nvPr/>
          </p:nvCxnSpPr>
          <p:spPr>
            <a:xfrm rot="10800000">
              <a:off x="6057808" y="4898088"/>
              <a:ext cx="957596" cy="436858"/>
            </a:xfrm>
            <a:prstGeom prst="bentConnector3">
              <a:avLst>
                <a:gd name="adj1" fmla="val 50000"/>
              </a:avLst>
            </a:prstGeom>
            <a:ln w="44450">
              <a:solidFill>
                <a:schemeClr val="hlink"/>
              </a:solidFill>
              <a:headEnd w="lg" len="lg"/>
              <a:tailEnd type="arrow" w="lg" len="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2C88DBDF-0FC7-4279-879B-81CD412BBF0F}"/>
                </a:ext>
              </a:extLst>
            </p:cNvPr>
            <p:cNvSpPr/>
            <p:nvPr/>
          </p:nvSpPr>
          <p:spPr>
            <a:xfrm>
              <a:off x="2715073" y="4921525"/>
              <a:ext cx="369332" cy="369332"/>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1</a:t>
              </a:r>
            </a:p>
          </p:txBody>
        </p:sp>
        <p:pic>
          <p:nvPicPr>
            <p:cNvPr id="46" name="Graphic 54" descr="UpdateApp&#10;role&#10;">
              <a:extLst>
                <a:ext uri="{FF2B5EF4-FFF2-40B4-BE49-F238E27FC236}">
                  <a16:creationId xmlns:a16="http://schemas.microsoft.com/office/drawing/2014/main" id="{A3EEABD7-6029-4367-BA9A-427EF6C4DDC4}"/>
                </a:ext>
              </a:extLst>
            </p:cNvPr>
            <p:cNvPicPr>
              <a:picLocks noChangeAspect="1"/>
            </p:cNvPicPr>
            <p:nvPr/>
          </p:nvPicPr>
          <p:blipFill>
            <a:blip r:embed="rId7"/>
            <a:stretch>
              <a:fillRect/>
            </a:stretch>
          </p:blipFill>
          <p:spPr>
            <a:xfrm>
              <a:off x="9914847" y="2197208"/>
              <a:ext cx="685800" cy="685800"/>
            </a:xfrm>
            <a:prstGeom prst="rect">
              <a:avLst/>
            </a:prstGeom>
          </p:spPr>
        </p:pic>
        <p:pic>
          <p:nvPicPr>
            <p:cNvPr id="47" name="Graphic 68" descr="Website hosting&#10;">
              <a:extLst>
                <a:ext uri="{FF2B5EF4-FFF2-40B4-BE49-F238E27FC236}">
                  <a16:creationId xmlns:a16="http://schemas.microsoft.com/office/drawing/2014/main" id="{865F79E6-B309-49FF-9BF5-DD69134A995F}"/>
                </a:ext>
              </a:extLst>
            </p:cNvPr>
            <p:cNvPicPr>
              <a:picLocks noChangeAspect="1"/>
            </p:cNvPicPr>
            <p:nvPr/>
          </p:nvPicPr>
          <p:blipFill>
            <a:blip r:embed="rId9"/>
            <a:stretch>
              <a:fillRect/>
            </a:stretch>
          </p:blipFill>
          <p:spPr>
            <a:xfrm>
              <a:off x="10019817" y="4117034"/>
              <a:ext cx="583871" cy="581877"/>
            </a:xfrm>
            <a:prstGeom prst="rect">
              <a:avLst/>
            </a:prstGeom>
          </p:spPr>
        </p:pic>
        <p:pic>
          <p:nvPicPr>
            <p:cNvPr id="57" name="Graphic 39" descr="Mary&#10;">
              <a:extLst>
                <a:ext uri="{FF2B5EF4-FFF2-40B4-BE49-F238E27FC236}">
                  <a16:creationId xmlns:a16="http://schemas.microsoft.com/office/drawing/2014/main" id="{B6A6B1DA-E816-4B70-A2AE-FAFF77B3281C}"/>
                </a:ext>
              </a:extLst>
            </p:cNvPr>
            <p:cNvPicPr>
              <a:picLocks noChangeAspect="1"/>
            </p:cNvPicPr>
            <p:nvPr/>
          </p:nvPicPr>
          <p:blipFill>
            <a:blip r:embed="rId10"/>
            <a:stretch>
              <a:fillRect/>
            </a:stretch>
          </p:blipFill>
          <p:spPr>
            <a:xfrm>
              <a:off x="2670261" y="2535643"/>
              <a:ext cx="457200" cy="457200"/>
            </a:xfrm>
            <a:prstGeom prst="rect">
              <a:avLst/>
            </a:prstGeom>
          </p:spPr>
        </p:pic>
        <p:pic>
          <p:nvPicPr>
            <p:cNvPr id="58" name="Graphic 39" descr="Diego">
              <a:extLst>
                <a:ext uri="{FF2B5EF4-FFF2-40B4-BE49-F238E27FC236}">
                  <a16:creationId xmlns:a16="http://schemas.microsoft.com/office/drawing/2014/main" id="{4E2F9CF5-4080-42E9-AB1E-409944009E0B}"/>
                </a:ext>
              </a:extLst>
            </p:cNvPr>
            <p:cNvPicPr>
              <a:picLocks noChangeAspect="1"/>
            </p:cNvPicPr>
            <p:nvPr/>
          </p:nvPicPr>
          <p:blipFill>
            <a:blip r:embed="rId10"/>
            <a:stretch>
              <a:fillRect/>
            </a:stretch>
          </p:blipFill>
          <p:spPr>
            <a:xfrm>
              <a:off x="3626523" y="2535643"/>
              <a:ext cx="457200" cy="457200"/>
            </a:xfrm>
            <a:prstGeom prst="rect">
              <a:avLst/>
            </a:prstGeom>
          </p:spPr>
        </p:pic>
        <p:pic>
          <p:nvPicPr>
            <p:cNvPr id="59" name="Graphic 39" descr="Mateo&#10;">
              <a:extLst>
                <a:ext uri="{FF2B5EF4-FFF2-40B4-BE49-F238E27FC236}">
                  <a16:creationId xmlns:a16="http://schemas.microsoft.com/office/drawing/2014/main" id="{EBB576C5-DDD1-4510-8E2B-BD89E3D6426F}"/>
                </a:ext>
              </a:extLst>
            </p:cNvPr>
            <p:cNvPicPr>
              <a:picLocks noChangeAspect="1"/>
            </p:cNvPicPr>
            <p:nvPr/>
          </p:nvPicPr>
          <p:blipFill>
            <a:blip r:embed="rId10"/>
            <a:stretch>
              <a:fillRect/>
            </a:stretch>
          </p:blipFill>
          <p:spPr>
            <a:xfrm>
              <a:off x="2670262" y="3781645"/>
              <a:ext cx="457200" cy="457200"/>
            </a:xfrm>
            <a:prstGeom prst="rect">
              <a:avLst/>
            </a:prstGeom>
          </p:spPr>
        </p:pic>
        <p:pic>
          <p:nvPicPr>
            <p:cNvPr id="60" name="Graphic 39" descr="Martha&#10;">
              <a:extLst>
                <a:ext uri="{FF2B5EF4-FFF2-40B4-BE49-F238E27FC236}">
                  <a16:creationId xmlns:a16="http://schemas.microsoft.com/office/drawing/2014/main" id="{0552142A-0EEE-4DBB-B7EC-1D5D85ECC6A9}"/>
                </a:ext>
              </a:extLst>
            </p:cNvPr>
            <p:cNvPicPr>
              <a:picLocks noChangeAspect="1"/>
            </p:cNvPicPr>
            <p:nvPr/>
          </p:nvPicPr>
          <p:blipFill>
            <a:blip r:embed="rId10"/>
            <a:stretch>
              <a:fillRect/>
            </a:stretch>
          </p:blipFill>
          <p:spPr>
            <a:xfrm>
              <a:off x="3626524" y="3781645"/>
              <a:ext cx="457200" cy="457200"/>
            </a:xfrm>
            <a:prstGeom prst="rect">
              <a:avLst/>
            </a:prstGeom>
          </p:spPr>
        </p:pic>
        <p:sp>
          <p:nvSpPr>
            <p:cNvPr id="4" name="Rectangle 3">
              <a:extLst>
                <a:ext uri="{FF2B5EF4-FFF2-40B4-BE49-F238E27FC236}">
                  <a16:creationId xmlns:a16="http://schemas.microsoft.com/office/drawing/2014/main" id="{239C2281-C6FE-4102-8A39-9C6269200304}"/>
                </a:ext>
              </a:extLst>
            </p:cNvPr>
            <p:cNvSpPr/>
            <p:nvPr/>
          </p:nvSpPr>
          <p:spPr>
            <a:xfrm>
              <a:off x="4659668" y="4713422"/>
              <a:ext cx="1398140" cy="369332"/>
            </a:xfrm>
            <a:prstGeom prst="rect">
              <a:avLst/>
            </a:prstGeom>
            <a:solidFill>
              <a:schemeClr val="bg1"/>
            </a:solidFill>
          </p:spPr>
          <p:txBody>
            <a:bodyPr wrap="none">
              <a:spAutoFit/>
            </a:bodyPr>
            <a:lstStyle/>
            <a:p>
              <a:r>
                <a:rPr lang="en-US" dirty="0"/>
                <a:t>Service role</a:t>
              </a:r>
            </a:p>
          </p:txBody>
        </p:sp>
      </p:grpSp>
    </p:spTree>
    <p:custDataLst>
      <p:tags r:id="rId1"/>
    </p:custDataLst>
    <p:extLst>
      <p:ext uri="{BB962C8B-B14F-4D97-AF65-F5344CB8AC3E}">
        <p14:creationId xmlns:p14="http://schemas.microsoft.com/office/powerpoint/2010/main" val="3538476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17</a:t>
            </a:fld>
            <a:endParaRPr lang="en-US" dirty="0"/>
          </a:p>
        </p:txBody>
      </p:sp>
      <p:sp>
        <p:nvSpPr>
          <p:cNvPr id="2" name="Title 1"/>
          <p:cNvSpPr>
            <a:spLocks noGrp="1"/>
          </p:cNvSpPr>
          <p:nvPr>
            <p:ph type="title"/>
          </p:nvPr>
        </p:nvSpPr>
        <p:spPr/>
        <p:txBody>
          <a:bodyPr/>
          <a:lstStyle/>
          <a:p>
            <a:r>
              <a:rPr lang="en-US" dirty="0"/>
              <a:t>IAM policies: Evaluation logic</a:t>
            </a:r>
          </a:p>
        </p:txBody>
      </p:sp>
      <p:sp>
        <p:nvSpPr>
          <p:cNvPr id="13" name="Content Placeholder 2">
            <a:extLst>
              <a:ext uri="{FF2B5EF4-FFF2-40B4-BE49-F238E27FC236}">
                <a16:creationId xmlns:a16="http://schemas.microsoft.com/office/drawing/2014/main" id="{B2CCE204-BF52-664B-A9F1-A2459882961C}"/>
              </a:ext>
            </a:extLst>
          </p:cNvPr>
          <p:cNvSpPr txBox="1">
            <a:spLocks/>
          </p:cNvSpPr>
          <p:nvPr/>
        </p:nvSpPr>
        <p:spPr>
          <a:xfrm>
            <a:off x="365308" y="4120353"/>
            <a:ext cx="4141787" cy="1756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mn-lt"/>
                <a:ea typeface="Amazon Ember" panose="02000000000000000000" pitchFamily="2" charset="0"/>
              </a:rPr>
              <a:t>Best practices:</a:t>
            </a:r>
          </a:p>
          <a:p>
            <a:r>
              <a:rPr lang="en-US" sz="2400" dirty="0">
                <a:latin typeface="+mn-lt"/>
              </a:rPr>
              <a:t>Apply policies to groups.</a:t>
            </a:r>
          </a:p>
          <a:p>
            <a:r>
              <a:rPr lang="en-US" sz="2400" dirty="0">
                <a:latin typeface="+mn-lt"/>
              </a:rPr>
              <a:t>Use the principle of least privilege.</a:t>
            </a:r>
          </a:p>
        </p:txBody>
      </p:sp>
      <p:pic>
        <p:nvPicPr>
          <p:cNvPr id="32" name="Picture 31">
            <a:extLst>
              <a:ext uri="{FF2B5EF4-FFF2-40B4-BE49-F238E27FC236}">
                <a16:creationId xmlns:a16="http://schemas.microsoft.com/office/drawing/2014/main" id="{CAE02EBC-1D42-41C5-8F9C-EE077923BE3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4818" y="1849802"/>
            <a:ext cx="2051073" cy="2061329"/>
          </a:xfrm>
          <a:prstGeom prst="rect">
            <a:avLst/>
          </a:prstGeom>
        </p:spPr>
      </p:pic>
      <p:grpSp>
        <p:nvGrpSpPr>
          <p:cNvPr id="4" name="justGraphic-EvaluationLogic">
            <a:extLst>
              <a:ext uri="{FF2B5EF4-FFF2-40B4-BE49-F238E27FC236}">
                <a16:creationId xmlns:a16="http://schemas.microsoft.com/office/drawing/2014/main" id="{D9D7AFB3-0854-46DD-8E8C-21CC173820B6}"/>
              </a:ext>
              <a:ext uri="{C183D7F6-B498-43B3-948B-1728B52AA6E4}">
                <adec:decorative xmlns:adec="http://schemas.microsoft.com/office/drawing/2017/decorative" val="1"/>
              </a:ext>
            </a:extLst>
          </p:cNvPr>
          <p:cNvGrpSpPr/>
          <p:nvPr/>
        </p:nvGrpSpPr>
        <p:grpSpPr>
          <a:xfrm>
            <a:off x="5206974" y="1154553"/>
            <a:ext cx="5969337" cy="5428231"/>
            <a:chOff x="5206974" y="1154553"/>
            <a:chExt cx="5969337" cy="5428231"/>
          </a:xfrm>
        </p:grpSpPr>
        <p:sp>
          <p:nvSpPr>
            <p:cNvPr id="33" name="Rectangle 32">
              <a:extLst>
                <a:ext uri="{FF2B5EF4-FFF2-40B4-BE49-F238E27FC236}">
                  <a16:creationId xmlns:a16="http://schemas.microsoft.com/office/drawing/2014/main" id="{37FA2B8B-DF1A-4396-B622-14104EAD6D8E}"/>
                </a:ext>
              </a:extLst>
            </p:cNvPr>
            <p:cNvSpPr/>
            <p:nvPr/>
          </p:nvSpPr>
          <p:spPr>
            <a:xfrm>
              <a:off x="5319797" y="1488521"/>
              <a:ext cx="5856514" cy="5094263"/>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AC3341EE-C8B9-3C45-8DD1-5C8582AA8EEE}"/>
                </a:ext>
              </a:extLst>
            </p:cNvPr>
            <p:cNvCxnSpPr>
              <a:cxnSpLocks/>
              <a:stCxn id="25" idx="2"/>
              <a:endCxn id="26" idx="0"/>
            </p:cNvCxnSpPr>
            <p:nvPr/>
          </p:nvCxnSpPr>
          <p:spPr>
            <a:xfrm>
              <a:off x="6999782" y="3705020"/>
              <a:ext cx="0" cy="565196"/>
            </a:xfrm>
            <a:prstGeom prst="straightConnector1">
              <a:avLst/>
            </a:prstGeom>
            <a:ln w="25400">
              <a:solidFill>
                <a:schemeClr val="tx2"/>
              </a:solidFill>
              <a:tailEnd type="triangle" w="lg" len="lg"/>
            </a:ln>
          </p:spPr>
          <p:style>
            <a:lnRef idx="1">
              <a:schemeClr val="accent3"/>
            </a:lnRef>
            <a:fillRef idx="0">
              <a:schemeClr val="accent3"/>
            </a:fillRef>
            <a:effectRef idx="0">
              <a:schemeClr val="accent3"/>
            </a:effectRef>
            <a:fontRef idx="minor">
              <a:schemeClr val="tx1"/>
            </a:fontRef>
          </p:style>
        </p:cxnSp>
        <p:sp>
          <p:nvSpPr>
            <p:cNvPr id="7" name="Rectangle 6">
              <a:extLst>
                <a:ext uri="{FF2B5EF4-FFF2-40B4-BE49-F238E27FC236}">
                  <a16:creationId xmlns:a16="http://schemas.microsoft.com/office/drawing/2014/main" id="{E0366BCC-45A7-BF40-A800-888F5DBF0871}"/>
                </a:ext>
              </a:extLst>
            </p:cNvPr>
            <p:cNvSpPr/>
            <p:nvPr/>
          </p:nvSpPr>
          <p:spPr>
            <a:xfrm>
              <a:off x="6902963" y="3824921"/>
              <a:ext cx="137223" cy="230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591810B-AF76-1140-86C9-4AC997DAEC04}"/>
                </a:ext>
              </a:extLst>
            </p:cNvPr>
            <p:cNvSpPr txBox="1"/>
            <p:nvPr/>
          </p:nvSpPr>
          <p:spPr>
            <a:xfrm>
              <a:off x="6585198" y="3761713"/>
              <a:ext cx="821839" cy="341519"/>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No</a:t>
              </a:r>
            </a:p>
          </p:txBody>
        </p:sp>
        <p:cxnSp>
          <p:nvCxnSpPr>
            <p:cNvPr id="9" name="Straight Arrow Connector 8">
              <a:extLst>
                <a:ext uri="{FF2B5EF4-FFF2-40B4-BE49-F238E27FC236}">
                  <a16:creationId xmlns:a16="http://schemas.microsoft.com/office/drawing/2014/main" id="{99813F7E-9D63-104A-98D1-1D0BF773D673}"/>
                </a:ext>
              </a:extLst>
            </p:cNvPr>
            <p:cNvCxnSpPr>
              <a:cxnSpLocks/>
              <a:endCxn id="15" idx="1"/>
            </p:cNvCxnSpPr>
            <p:nvPr/>
          </p:nvCxnSpPr>
          <p:spPr>
            <a:xfrm>
              <a:off x="7677514" y="4830865"/>
              <a:ext cx="989207" cy="4702"/>
            </a:xfrm>
            <a:prstGeom prst="straightConnector1">
              <a:avLst/>
            </a:prstGeom>
            <a:ln w="25400">
              <a:solidFill>
                <a:schemeClr val="tx2"/>
              </a:solidFill>
              <a:tailEnd type="triangle" w="lg" len="lg"/>
            </a:ln>
          </p:spPr>
          <p:style>
            <a:lnRef idx="1">
              <a:schemeClr val="accent3"/>
            </a:lnRef>
            <a:fillRef idx="0">
              <a:schemeClr val="accent3"/>
            </a:fillRef>
            <a:effectRef idx="0">
              <a:schemeClr val="accent3"/>
            </a:effectRef>
            <a:fontRef idx="minor">
              <a:schemeClr val="tx1"/>
            </a:fontRef>
          </p:style>
        </p:cxnSp>
        <p:sp>
          <p:nvSpPr>
            <p:cNvPr id="11" name="Rectangle 10">
              <a:extLst>
                <a:ext uri="{FF2B5EF4-FFF2-40B4-BE49-F238E27FC236}">
                  <a16:creationId xmlns:a16="http://schemas.microsoft.com/office/drawing/2014/main" id="{DC8CD564-2121-3047-947D-4DD1F3FD7A99}"/>
                </a:ext>
              </a:extLst>
            </p:cNvPr>
            <p:cNvSpPr/>
            <p:nvPr/>
          </p:nvSpPr>
          <p:spPr>
            <a:xfrm>
              <a:off x="7936331" y="4729363"/>
              <a:ext cx="396766" cy="144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2" name="TextBox 11">
              <a:extLst>
                <a:ext uri="{FF2B5EF4-FFF2-40B4-BE49-F238E27FC236}">
                  <a16:creationId xmlns:a16="http://schemas.microsoft.com/office/drawing/2014/main" id="{6353D518-D6EE-8E48-9CCB-886C2D873E56}"/>
                </a:ext>
              </a:extLst>
            </p:cNvPr>
            <p:cNvSpPr txBox="1"/>
            <p:nvPr/>
          </p:nvSpPr>
          <p:spPr>
            <a:xfrm>
              <a:off x="7714069" y="4670979"/>
              <a:ext cx="841290" cy="338554"/>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Yes</a:t>
              </a:r>
            </a:p>
          </p:txBody>
        </p:sp>
        <p:sp>
          <p:nvSpPr>
            <p:cNvPr id="14" name="Rectangle 13">
              <a:extLst>
                <a:ext uri="{FF2B5EF4-FFF2-40B4-BE49-F238E27FC236}">
                  <a16:creationId xmlns:a16="http://schemas.microsoft.com/office/drawing/2014/main" id="{2EEDBC6F-A1B7-0143-85DF-03A8874A4400}"/>
                </a:ext>
              </a:extLst>
            </p:cNvPr>
            <p:cNvSpPr/>
            <p:nvPr/>
          </p:nvSpPr>
          <p:spPr>
            <a:xfrm>
              <a:off x="8666721" y="2865597"/>
              <a:ext cx="2140772" cy="570155"/>
            </a:xfrm>
            <a:prstGeom prst="rect">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ea typeface="Amazon Ember Light" panose="020B0403020204020204" pitchFamily="34" charset="0"/>
                  <a:cs typeface="Amazon Ember Light" panose="020B0403020204020204" pitchFamily="34" charset="0"/>
                </a:rPr>
                <a:t>Deny (explicit deny)</a:t>
              </a:r>
            </a:p>
          </p:txBody>
        </p:sp>
        <p:sp>
          <p:nvSpPr>
            <p:cNvPr id="15" name="Rectangle 14">
              <a:extLst>
                <a:ext uri="{FF2B5EF4-FFF2-40B4-BE49-F238E27FC236}">
                  <a16:creationId xmlns:a16="http://schemas.microsoft.com/office/drawing/2014/main" id="{08F03C2B-3D50-5742-8651-811300AAB42D}"/>
                </a:ext>
              </a:extLst>
            </p:cNvPr>
            <p:cNvSpPr/>
            <p:nvPr/>
          </p:nvSpPr>
          <p:spPr>
            <a:xfrm>
              <a:off x="8666721" y="4550489"/>
              <a:ext cx="2140772" cy="570155"/>
            </a:xfrm>
            <a:prstGeom prst="rect">
              <a:avLst/>
            </a:prstGeom>
            <a:ln w="28575">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ea typeface="Amazon Ember Light" panose="020B0403020204020204" pitchFamily="34" charset="0"/>
                  <a:cs typeface="Amazon Ember Light" panose="020B0403020204020204" pitchFamily="34" charset="0"/>
                </a:rPr>
                <a:t>Allow</a:t>
              </a:r>
            </a:p>
          </p:txBody>
        </p:sp>
        <p:cxnSp>
          <p:nvCxnSpPr>
            <p:cNvPr id="16" name="Straight Arrow Connector 15">
              <a:extLst>
                <a:ext uri="{FF2B5EF4-FFF2-40B4-BE49-F238E27FC236}">
                  <a16:creationId xmlns:a16="http://schemas.microsoft.com/office/drawing/2014/main" id="{3CC4ED32-C4C0-A84E-BA31-CF5990772354}"/>
                </a:ext>
              </a:extLst>
            </p:cNvPr>
            <p:cNvCxnSpPr>
              <a:cxnSpLocks/>
              <a:stCxn id="24" idx="2"/>
              <a:endCxn id="25" idx="0"/>
            </p:cNvCxnSpPr>
            <p:nvPr/>
          </p:nvCxnSpPr>
          <p:spPr>
            <a:xfrm>
              <a:off x="6999782" y="2178872"/>
              <a:ext cx="0" cy="426885"/>
            </a:xfrm>
            <a:prstGeom prst="straightConnector1">
              <a:avLst/>
            </a:prstGeom>
            <a:ln w="25400">
              <a:solidFill>
                <a:schemeClr val="tx2"/>
              </a:solidFill>
              <a:headEnd w="med" len="sm"/>
              <a:tailEnd type="triangle" w="lg" len="lg"/>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A85B641D-8169-CF42-BC40-E56C8705ACD9}"/>
                </a:ext>
              </a:extLst>
            </p:cNvPr>
            <p:cNvCxnSpPr>
              <a:cxnSpLocks/>
              <a:stCxn id="26" idx="2"/>
              <a:endCxn id="27" idx="0"/>
            </p:cNvCxnSpPr>
            <p:nvPr/>
          </p:nvCxnSpPr>
          <p:spPr>
            <a:xfrm>
              <a:off x="6999782" y="5369479"/>
              <a:ext cx="0" cy="600840"/>
            </a:xfrm>
            <a:prstGeom prst="straightConnector1">
              <a:avLst/>
            </a:prstGeom>
            <a:ln w="25400">
              <a:solidFill>
                <a:schemeClr val="tx2"/>
              </a:solidFill>
              <a:tailEnd type="triangle" w="lg" len="lg"/>
            </a:ln>
          </p:spPr>
          <p:style>
            <a:lnRef idx="1">
              <a:schemeClr val="accent3"/>
            </a:lnRef>
            <a:fillRef idx="0">
              <a:schemeClr val="accent3"/>
            </a:fillRef>
            <a:effectRef idx="0">
              <a:schemeClr val="accent3"/>
            </a:effectRef>
            <a:fontRef idx="minor">
              <a:schemeClr val="tx1"/>
            </a:fontRef>
          </p:style>
        </p:cxnSp>
        <p:cxnSp>
          <p:nvCxnSpPr>
            <p:cNvPr id="18" name="Straight Arrow Connector 17">
              <a:extLst>
                <a:ext uri="{FF2B5EF4-FFF2-40B4-BE49-F238E27FC236}">
                  <a16:creationId xmlns:a16="http://schemas.microsoft.com/office/drawing/2014/main" id="{23D40B74-5906-D04F-8ADE-339C83168CC8}"/>
                </a:ext>
              </a:extLst>
            </p:cNvPr>
            <p:cNvCxnSpPr>
              <a:cxnSpLocks/>
              <a:stCxn id="25" idx="3"/>
              <a:endCxn id="14" idx="1"/>
            </p:cNvCxnSpPr>
            <p:nvPr/>
          </p:nvCxnSpPr>
          <p:spPr>
            <a:xfrm flipV="1">
              <a:off x="7677514" y="3150675"/>
              <a:ext cx="989207" cy="4714"/>
            </a:xfrm>
            <a:prstGeom prst="straightConnector1">
              <a:avLst/>
            </a:prstGeom>
            <a:ln w="25400">
              <a:solidFill>
                <a:schemeClr val="tx2"/>
              </a:solidFill>
              <a:headEnd w="med" len="sm"/>
              <a:tailEnd type="triangle" w="lg" len="lg"/>
            </a:ln>
          </p:spPr>
          <p:style>
            <a:lnRef idx="1">
              <a:schemeClr val="accent3"/>
            </a:lnRef>
            <a:fillRef idx="0">
              <a:schemeClr val="accent3"/>
            </a:fillRef>
            <a:effectRef idx="0">
              <a:schemeClr val="accent3"/>
            </a:effectRef>
            <a:fontRef idx="minor">
              <a:schemeClr val="tx1"/>
            </a:fontRef>
          </p:style>
        </p:cxnSp>
        <p:sp>
          <p:nvSpPr>
            <p:cNvPr id="19" name="Rectangle 18">
              <a:extLst>
                <a:ext uri="{FF2B5EF4-FFF2-40B4-BE49-F238E27FC236}">
                  <a16:creationId xmlns:a16="http://schemas.microsoft.com/office/drawing/2014/main" id="{439E8930-22A3-9942-8450-5B9B7097C757}"/>
                </a:ext>
              </a:extLst>
            </p:cNvPr>
            <p:cNvSpPr/>
            <p:nvPr/>
          </p:nvSpPr>
          <p:spPr>
            <a:xfrm>
              <a:off x="7356064" y="5606316"/>
              <a:ext cx="714104" cy="109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CBF8CAD8-60D0-024D-943E-4E0EA2511205}"/>
                </a:ext>
              </a:extLst>
            </p:cNvPr>
            <p:cNvSpPr txBox="1"/>
            <p:nvPr/>
          </p:nvSpPr>
          <p:spPr>
            <a:xfrm>
              <a:off x="6689119" y="5459793"/>
              <a:ext cx="621326" cy="338555"/>
            </a:xfrm>
            <a:prstGeom prst="rect">
              <a:avLst/>
            </a:prstGeom>
            <a:solidFill>
              <a:schemeClr val="bg1"/>
            </a:solid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No</a:t>
              </a:r>
            </a:p>
          </p:txBody>
        </p:sp>
        <p:sp>
          <p:nvSpPr>
            <p:cNvPr id="22" name="Rectangle 21">
              <a:extLst>
                <a:ext uri="{FF2B5EF4-FFF2-40B4-BE49-F238E27FC236}">
                  <a16:creationId xmlns:a16="http://schemas.microsoft.com/office/drawing/2014/main" id="{1A6E015C-0070-A644-8C07-834EACAA2343}"/>
                </a:ext>
              </a:extLst>
            </p:cNvPr>
            <p:cNvSpPr/>
            <p:nvPr/>
          </p:nvSpPr>
          <p:spPr>
            <a:xfrm>
              <a:off x="7957846" y="3060542"/>
              <a:ext cx="396766" cy="144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3" name="TextBox 22">
              <a:extLst>
                <a:ext uri="{FF2B5EF4-FFF2-40B4-BE49-F238E27FC236}">
                  <a16:creationId xmlns:a16="http://schemas.microsoft.com/office/drawing/2014/main" id="{548DD3C8-62AD-9549-8605-F4EE39A28C96}"/>
                </a:ext>
              </a:extLst>
            </p:cNvPr>
            <p:cNvSpPr txBox="1"/>
            <p:nvPr/>
          </p:nvSpPr>
          <p:spPr>
            <a:xfrm>
              <a:off x="7735584" y="2981397"/>
              <a:ext cx="841290" cy="338554"/>
            </a:xfrm>
            <a:prstGeom prst="rect">
              <a:avLst/>
            </a:prstGeom>
            <a:noFill/>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Yes</a:t>
              </a:r>
            </a:p>
          </p:txBody>
        </p:sp>
        <p:sp>
          <p:nvSpPr>
            <p:cNvPr id="24" name="Rectangle 23">
              <a:extLst>
                <a:ext uri="{FF2B5EF4-FFF2-40B4-BE49-F238E27FC236}">
                  <a16:creationId xmlns:a16="http://schemas.microsoft.com/office/drawing/2014/main" id="{AC0B2E37-EE07-FE45-996D-E2521369A6F4}"/>
                </a:ext>
              </a:extLst>
            </p:cNvPr>
            <p:cNvSpPr/>
            <p:nvPr/>
          </p:nvSpPr>
          <p:spPr>
            <a:xfrm>
              <a:off x="5929396" y="1608717"/>
              <a:ext cx="2140772" cy="570155"/>
            </a:xfrm>
            <a:prstGeom prst="rect">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ea typeface="Amazon Ember Light" panose="020B0403020204020204" pitchFamily="34" charset="0"/>
                  <a:cs typeface="Amazon Ember Light" panose="020B0403020204020204" pitchFamily="34" charset="0"/>
                </a:rPr>
                <a:t>Evaluate all applicable policies.</a:t>
              </a:r>
            </a:p>
          </p:txBody>
        </p:sp>
        <p:sp>
          <p:nvSpPr>
            <p:cNvPr id="25" name="Diamond 24">
              <a:extLst>
                <a:ext uri="{FF2B5EF4-FFF2-40B4-BE49-F238E27FC236}">
                  <a16:creationId xmlns:a16="http://schemas.microsoft.com/office/drawing/2014/main" id="{F149E144-6E57-2B43-A15E-C74906A39742}"/>
                </a:ext>
              </a:extLst>
            </p:cNvPr>
            <p:cNvSpPr/>
            <p:nvPr/>
          </p:nvSpPr>
          <p:spPr>
            <a:xfrm>
              <a:off x="6322050" y="2605757"/>
              <a:ext cx="1355464" cy="1099263"/>
            </a:xfrm>
            <a:prstGeom prst="diamond">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600" dirty="0">
                  <a:solidFill>
                    <a:schemeClr val="dk1"/>
                  </a:solidFill>
                  <a:ea typeface="Amazon Ember Light" panose="020B0403020204020204" pitchFamily="34" charset="0"/>
                  <a:cs typeface="Amazon Ember Light" panose="020B0403020204020204" pitchFamily="34" charset="0"/>
                </a:rPr>
                <a:t>Explicit deny?</a:t>
              </a:r>
            </a:p>
          </p:txBody>
        </p:sp>
        <p:sp>
          <p:nvSpPr>
            <p:cNvPr id="26" name="Diamond 25">
              <a:extLst>
                <a:ext uri="{FF2B5EF4-FFF2-40B4-BE49-F238E27FC236}">
                  <a16:creationId xmlns:a16="http://schemas.microsoft.com/office/drawing/2014/main" id="{5BA0955C-BBC3-C049-8862-CE634AFF1B15}"/>
                </a:ext>
              </a:extLst>
            </p:cNvPr>
            <p:cNvSpPr/>
            <p:nvPr/>
          </p:nvSpPr>
          <p:spPr>
            <a:xfrm>
              <a:off x="6322050" y="4270216"/>
              <a:ext cx="1355464" cy="1099263"/>
            </a:xfrm>
            <a:prstGeom prst="diamond">
              <a:avLst/>
            </a:prstGeom>
            <a:ln w="28575">
              <a:solidFill>
                <a:schemeClr val="tx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600" dirty="0">
                  <a:solidFill>
                    <a:schemeClr val="dk1"/>
                  </a:solidFill>
                  <a:ea typeface="Amazon Ember Light" panose="020B0403020204020204" pitchFamily="34" charset="0"/>
                  <a:cs typeface="Amazon Ember Light" panose="020B0403020204020204" pitchFamily="34" charset="0"/>
                </a:rPr>
                <a:t>Explicit allow?</a:t>
              </a:r>
            </a:p>
          </p:txBody>
        </p:sp>
        <p:sp>
          <p:nvSpPr>
            <p:cNvPr id="27" name="Rectangle 26">
              <a:extLst>
                <a:ext uri="{FF2B5EF4-FFF2-40B4-BE49-F238E27FC236}">
                  <a16:creationId xmlns:a16="http://schemas.microsoft.com/office/drawing/2014/main" id="{0A25EB40-C644-E94C-82C4-DE16837F47E8}"/>
                </a:ext>
              </a:extLst>
            </p:cNvPr>
            <p:cNvSpPr/>
            <p:nvPr/>
          </p:nvSpPr>
          <p:spPr>
            <a:xfrm>
              <a:off x="5929396" y="5970319"/>
              <a:ext cx="2140772" cy="396188"/>
            </a:xfrm>
            <a:prstGeom prst="rect">
              <a:avLst/>
            </a:prstGeom>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ea typeface="Amazon Ember Light" panose="020B0403020204020204" pitchFamily="34" charset="0"/>
                  <a:cs typeface="Amazon Ember Light" panose="020B0403020204020204" pitchFamily="34" charset="0"/>
                </a:rPr>
                <a:t>Deny</a:t>
              </a:r>
            </a:p>
          </p:txBody>
        </p:sp>
        <p:sp>
          <p:nvSpPr>
            <p:cNvPr id="34" name="Rectangle 33">
              <a:extLst>
                <a:ext uri="{FF2B5EF4-FFF2-40B4-BE49-F238E27FC236}">
                  <a16:creationId xmlns:a16="http://schemas.microsoft.com/office/drawing/2014/main" id="{603C45FA-E764-4CE6-B4DF-0AE7FB2388B7}"/>
                </a:ext>
              </a:extLst>
            </p:cNvPr>
            <p:cNvSpPr/>
            <p:nvPr/>
          </p:nvSpPr>
          <p:spPr>
            <a:xfrm>
              <a:off x="5206974" y="1154553"/>
              <a:ext cx="1853392" cy="369332"/>
            </a:xfrm>
            <a:prstGeom prst="rect">
              <a:avLst/>
            </a:prstGeom>
          </p:spPr>
          <p:txBody>
            <a:bodyPr wrap="none">
              <a:spAutoFit/>
            </a:bodyPr>
            <a:lstStyle/>
            <a:p>
              <a:r>
                <a:rPr lang="en-US" dirty="0"/>
                <a:t>Evaluation logic</a:t>
              </a:r>
            </a:p>
          </p:txBody>
        </p:sp>
      </p:grpSp>
    </p:spTree>
    <p:custDataLst>
      <p:tags r:id="rId1"/>
    </p:custDataLst>
    <p:extLst>
      <p:ext uri="{BB962C8B-B14F-4D97-AF65-F5344CB8AC3E}">
        <p14:creationId xmlns:p14="http://schemas.microsoft.com/office/powerpoint/2010/main" val="1859818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Testing permissions</a:t>
            </a:r>
            <a:br>
              <a:rPr lang="en-US" dirty="0"/>
            </a:br>
            <a:r>
              <a:rPr lang="en-US" dirty="0"/>
              <a:t>(AWS CLI)</a:t>
            </a:r>
          </a:p>
        </p:txBody>
      </p:sp>
      <p:sp>
        <p:nvSpPr>
          <p:cNvPr id="5" name="Text Placeholder 5">
            <a:extLst>
              <a:ext uri="{FF2B5EF4-FFF2-40B4-BE49-F238E27FC236}">
                <a16:creationId xmlns:a16="http://schemas.microsoft.com/office/drawing/2014/main" id="{1553BD1E-F3B6-43F8-9013-4414DBC579F3}"/>
              </a:ext>
            </a:extLst>
          </p:cNvPr>
          <p:cNvSpPr>
            <a:spLocks noGrp="1"/>
          </p:cNvSpPr>
          <p:nvPr>
            <p:ph type="subTitle" idx="1"/>
          </p:nvPr>
        </p:nvSpPr>
        <p:spPr/>
        <p:txBody>
          <a:bodyPr/>
          <a:lstStyle/>
          <a:p>
            <a:r>
              <a:rPr lang="en-US" dirty="0">
                <a:solidFill>
                  <a:schemeClr val="tx2"/>
                </a:solidFill>
              </a:rPr>
              <a:t>Module 4: Getting Started with Permissions</a:t>
            </a:r>
          </a:p>
        </p:txBody>
      </p:sp>
    </p:spTree>
    <p:custDataLst>
      <p:tags r:id="rId1"/>
    </p:custDataLst>
    <p:extLst>
      <p:ext uri="{BB962C8B-B14F-4D97-AF65-F5344CB8AC3E}">
        <p14:creationId xmlns:p14="http://schemas.microsoft.com/office/powerpoint/2010/main" val="103879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Testing permissions </a:t>
            </a:r>
            <a:br>
              <a:rPr lang="en-US" dirty="0"/>
            </a:br>
            <a:r>
              <a:rPr lang="en-US" dirty="0"/>
              <a:t>(AWS Management Console) </a:t>
            </a:r>
          </a:p>
        </p:txBody>
      </p:sp>
      <p:sp>
        <p:nvSpPr>
          <p:cNvPr id="5" name="Text Placeholder 5">
            <a:extLst>
              <a:ext uri="{FF2B5EF4-FFF2-40B4-BE49-F238E27FC236}">
                <a16:creationId xmlns:a16="http://schemas.microsoft.com/office/drawing/2014/main" id="{7BC8EA41-F0DC-45C9-90D2-24F187CAFB8F}"/>
              </a:ext>
            </a:extLst>
          </p:cNvPr>
          <p:cNvSpPr>
            <a:spLocks noGrp="1"/>
          </p:cNvSpPr>
          <p:nvPr>
            <p:ph type="subTitle" idx="1"/>
          </p:nvPr>
        </p:nvSpPr>
        <p:spPr/>
        <p:txBody>
          <a:bodyPr/>
          <a:lstStyle/>
          <a:p>
            <a:r>
              <a:rPr lang="en-US" dirty="0">
                <a:solidFill>
                  <a:schemeClr val="tx2"/>
                </a:solidFill>
              </a:rPr>
              <a:t>Module 4: Getting Started with Permissions</a:t>
            </a:r>
          </a:p>
        </p:txBody>
      </p:sp>
    </p:spTree>
    <p:custDataLst>
      <p:tags r:id="rId1"/>
    </p:custDataLst>
    <p:extLst>
      <p:ext uri="{BB962C8B-B14F-4D97-AF65-F5344CB8AC3E}">
        <p14:creationId xmlns:p14="http://schemas.microsoft.com/office/powerpoint/2010/main" val="249428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20"/>
          </p:nvPr>
        </p:nvSpPr>
        <p:spPr/>
        <p:txBody>
          <a:bodyPr/>
          <a:lstStyle/>
          <a:p>
            <a:fld id="{989D9560-4C13-4692-9687-98ECDD2D9552}" type="slidenum">
              <a:rPr lang="en-US" smtClean="0"/>
              <a:t>2</a:t>
            </a:fld>
            <a:endParaRPr lang="en-US" dirty="0"/>
          </a:p>
        </p:txBody>
      </p:sp>
      <p:sp>
        <p:nvSpPr>
          <p:cNvPr id="4" name="Title 3"/>
          <p:cNvSpPr>
            <a:spLocks noGrp="1"/>
          </p:cNvSpPr>
          <p:nvPr>
            <p:ph type="title"/>
          </p:nvPr>
        </p:nvSpPr>
        <p:spPr/>
        <p:txBody>
          <a:bodyPr>
            <a:normAutofit/>
          </a:bodyPr>
          <a:lstStyle/>
          <a:p>
            <a:r>
              <a:rPr lang="en-US" dirty="0"/>
              <a:t>Agenda</a:t>
            </a:r>
          </a:p>
        </p:txBody>
      </p:sp>
      <p:grpSp>
        <p:nvGrpSpPr>
          <p:cNvPr id="2" name="justCompleted" descr="You've now completed module three, Getting started with Development on AWS.">
            <a:extLst>
              <a:ext uri="{FF2B5EF4-FFF2-40B4-BE49-F238E27FC236}">
                <a16:creationId xmlns:a16="http://schemas.microsoft.com/office/drawing/2014/main" id="{61E6F8B4-ABD5-41DE-909F-E365B4A0DB24}"/>
              </a:ext>
            </a:extLst>
          </p:cNvPr>
          <p:cNvGrpSpPr/>
          <p:nvPr/>
        </p:nvGrpSpPr>
        <p:grpSpPr>
          <a:xfrm>
            <a:off x="1251149" y="1344168"/>
            <a:ext cx="7160538" cy="1095276"/>
            <a:chOff x="1251149" y="1344168"/>
            <a:chExt cx="7160538" cy="1095276"/>
          </a:xfrm>
        </p:grpSpPr>
        <p:sp>
          <p:nvSpPr>
            <p:cNvPr id="89" name="TextBox 88"/>
            <p:cNvSpPr txBox="1"/>
            <p:nvPr/>
          </p:nvSpPr>
          <p:spPr>
            <a:xfrm>
              <a:off x="1251149" y="1344168"/>
              <a:ext cx="2102206" cy="274320"/>
            </a:xfrm>
            <a:prstGeom prst="rect">
              <a:avLst/>
            </a:prstGeom>
            <a:solidFill>
              <a:schemeClr val="accent1"/>
            </a:solidFill>
            <a:ln w="12700">
              <a:solidFill>
                <a:schemeClr val="accent1">
                  <a:shade val="50000"/>
                </a:schemeClr>
              </a:solidFill>
            </a:ln>
          </p:spPr>
          <p:txBody>
            <a:bodyPr wrap="none" rtlCol="0" anchor="ctr" anchorCtr="0">
              <a:noAutofit/>
            </a:bodyPr>
            <a:lstStyle/>
            <a:p>
              <a:pPr algn="ctr"/>
              <a:r>
                <a:rPr lang="en-US"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Module 1</a:t>
              </a:r>
            </a:p>
          </p:txBody>
        </p:sp>
        <p:sp>
          <p:nvSpPr>
            <p:cNvPr id="88" name="Rectangle 87"/>
            <p:cNvSpPr/>
            <p:nvPr/>
          </p:nvSpPr>
          <p:spPr>
            <a:xfrm>
              <a:off x="1251149" y="1616484"/>
              <a:ext cx="2102206"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Course Overview</a:t>
              </a:r>
            </a:p>
          </p:txBody>
        </p:sp>
        <p:sp>
          <p:nvSpPr>
            <p:cNvPr id="92" name="TextBox 91"/>
            <p:cNvSpPr txBox="1"/>
            <p:nvPr/>
          </p:nvSpPr>
          <p:spPr>
            <a:xfrm>
              <a:off x="3780315" y="1344168"/>
              <a:ext cx="2102206"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Module 2</a:t>
              </a:r>
            </a:p>
          </p:txBody>
        </p:sp>
        <p:sp>
          <p:nvSpPr>
            <p:cNvPr id="91" name="Rectangle 90"/>
            <p:cNvSpPr/>
            <p:nvPr/>
          </p:nvSpPr>
          <p:spPr>
            <a:xfrm>
              <a:off x="3780315" y="1616484"/>
              <a:ext cx="2102206"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Building a Web Application on AWS</a:t>
              </a:r>
            </a:p>
          </p:txBody>
        </p:sp>
        <p:sp>
          <p:nvSpPr>
            <p:cNvPr id="95" name="TextBox 94"/>
            <p:cNvSpPr txBox="1"/>
            <p:nvPr/>
          </p:nvSpPr>
          <p:spPr>
            <a:xfrm>
              <a:off x="6309481" y="1344168"/>
              <a:ext cx="2102206"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Module 3</a:t>
              </a:r>
            </a:p>
          </p:txBody>
        </p:sp>
        <p:sp>
          <p:nvSpPr>
            <p:cNvPr id="94" name="Rectangle 93"/>
            <p:cNvSpPr/>
            <p:nvPr/>
          </p:nvSpPr>
          <p:spPr>
            <a:xfrm>
              <a:off x="6309481" y="1616484"/>
              <a:ext cx="2102206"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Getting Started with Development on AWS</a:t>
              </a:r>
            </a:p>
          </p:txBody>
        </p:sp>
        <p:cxnSp>
          <p:nvCxnSpPr>
            <p:cNvPr id="102" name="Straight Arrow Connector 101">
              <a:extLst>
                <a:ext uri="{C183D7F6-B498-43B3-948B-1728B52AA6E4}">
                  <adec:decorative xmlns:adec="http://schemas.microsoft.com/office/drawing/2017/decorative" val="1"/>
                </a:ext>
              </a:extLst>
            </p:cNvPr>
            <p:cNvCxnSpPr>
              <a:cxnSpLocks/>
              <a:stCxn id="88" idx="3"/>
              <a:endCxn id="91" idx="1"/>
            </p:cNvCxnSpPr>
            <p:nvPr/>
          </p:nvCxnSpPr>
          <p:spPr>
            <a:xfrm>
              <a:off x="3353355" y="2027964"/>
              <a:ext cx="426960" cy="0"/>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C183D7F6-B498-43B3-948B-1728B52AA6E4}">
                  <adec:decorative xmlns:adec="http://schemas.microsoft.com/office/drawing/2017/decorative" val="1"/>
                </a:ext>
              </a:extLst>
            </p:cNvPr>
            <p:cNvCxnSpPr>
              <a:cxnSpLocks/>
              <a:stCxn id="91" idx="3"/>
              <a:endCxn id="94" idx="1"/>
            </p:cNvCxnSpPr>
            <p:nvPr/>
          </p:nvCxnSpPr>
          <p:spPr>
            <a:xfrm>
              <a:off x="5882521" y="2027964"/>
              <a:ext cx="426960" cy="0"/>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grpSp>
      <p:sp>
        <p:nvSpPr>
          <p:cNvPr id="57" name="L-Shape 56">
            <a:extLst>
              <a:ext uri="{FF2B5EF4-FFF2-40B4-BE49-F238E27FC236}">
                <a16:creationId xmlns:a16="http://schemas.microsoft.com/office/drawing/2014/main" id="{9311775D-8AFE-4602-B51D-36C4815C39D6}"/>
              </a:ext>
              <a:ext uri="{C183D7F6-B498-43B3-948B-1728B52AA6E4}">
                <adec:decorative xmlns:adec="http://schemas.microsoft.com/office/drawing/2017/decorative" val="1"/>
              </a:ext>
            </a:extLst>
          </p:cNvPr>
          <p:cNvSpPr/>
          <p:nvPr/>
        </p:nvSpPr>
        <p:spPr>
          <a:xfrm rot="18353955">
            <a:off x="3017223" y="1319943"/>
            <a:ext cx="436700" cy="150581"/>
          </a:xfrm>
          <a:prstGeom prst="corne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L-Shape 57">
            <a:extLst>
              <a:ext uri="{FF2B5EF4-FFF2-40B4-BE49-F238E27FC236}">
                <a16:creationId xmlns:a16="http://schemas.microsoft.com/office/drawing/2014/main" id="{0FB82AD3-E847-460F-9159-76D59A48ACDA}"/>
              </a:ext>
              <a:ext uri="{C183D7F6-B498-43B3-948B-1728B52AA6E4}">
                <adec:decorative xmlns:adec="http://schemas.microsoft.com/office/drawing/2017/decorative" val="1"/>
              </a:ext>
            </a:extLst>
          </p:cNvPr>
          <p:cNvSpPr/>
          <p:nvPr/>
        </p:nvSpPr>
        <p:spPr>
          <a:xfrm rot="18353955">
            <a:off x="5538987" y="1319943"/>
            <a:ext cx="436700" cy="150581"/>
          </a:xfrm>
          <a:prstGeom prst="corne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L-Shape 58">
            <a:extLst>
              <a:ext uri="{FF2B5EF4-FFF2-40B4-BE49-F238E27FC236}">
                <a16:creationId xmlns:a16="http://schemas.microsoft.com/office/drawing/2014/main" id="{CC36E9D5-41A5-41A5-884F-162918FFA9CD}"/>
              </a:ext>
              <a:ext uri="{C183D7F6-B498-43B3-948B-1728B52AA6E4}">
                <adec:decorative xmlns:adec="http://schemas.microsoft.com/office/drawing/2017/decorative" val="1"/>
              </a:ext>
            </a:extLst>
          </p:cNvPr>
          <p:cNvSpPr/>
          <p:nvPr/>
        </p:nvSpPr>
        <p:spPr>
          <a:xfrm rot="18353955">
            <a:off x="8097781" y="1350926"/>
            <a:ext cx="436700" cy="150581"/>
          </a:xfrm>
          <a:prstGeom prst="corne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Next" descr="You will now start module 4, Getting Started with Permissions. This module is followed by Lab 1. ">
            <a:extLst>
              <a:ext uri="{FF2B5EF4-FFF2-40B4-BE49-F238E27FC236}">
                <a16:creationId xmlns:a16="http://schemas.microsoft.com/office/drawing/2014/main" id="{129CB8AC-866B-4F08-AD73-72B565B0AD13}"/>
              </a:ext>
            </a:extLst>
          </p:cNvPr>
          <p:cNvGrpSpPr/>
          <p:nvPr/>
        </p:nvGrpSpPr>
        <p:grpSpPr>
          <a:xfrm>
            <a:off x="363724" y="1344168"/>
            <a:ext cx="11484233" cy="5061386"/>
            <a:chOff x="363724" y="1344168"/>
            <a:chExt cx="11484233" cy="5061386"/>
          </a:xfrm>
        </p:grpSpPr>
        <p:sp>
          <p:nvSpPr>
            <p:cNvPr id="98" name="TextBox 97">
              <a:extLst>
                <a:ext uri="{C183D7F6-B498-43B3-948B-1728B52AA6E4}">
                  <adec:decorative xmlns:adec="http://schemas.microsoft.com/office/drawing/2017/decorative" val="1"/>
                </a:ext>
              </a:extLst>
            </p:cNvPr>
            <p:cNvSpPr txBox="1"/>
            <p:nvPr/>
          </p:nvSpPr>
          <p:spPr>
            <a:xfrm>
              <a:off x="8838646" y="1344168"/>
              <a:ext cx="2103120" cy="274320"/>
            </a:xfrm>
            <a:prstGeom prst="rect">
              <a:avLst/>
            </a:prstGeom>
            <a:solidFill>
              <a:schemeClr val="accent1"/>
            </a:solidFill>
            <a:ln w="12700">
              <a:solidFill>
                <a:schemeClr val="accent1">
                  <a:shade val="50000"/>
                </a:schemeClr>
              </a:solidFill>
            </a:ln>
          </p:spPr>
          <p:txBody>
            <a:bodyPr wrap="none" rtlCol="0" anchor="ctr" anchorCtr="0">
              <a:noAutofit/>
            </a:bodyPr>
            <a:lstStyle>
              <a:defPPr>
                <a:defRPr lang="en-US"/>
              </a:defPPr>
              <a:lvl1pPr algn="ctr">
                <a:defRPr>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Module 4</a:t>
              </a:r>
            </a:p>
          </p:txBody>
        </p:sp>
        <p:sp>
          <p:nvSpPr>
            <p:cNvPr id="97" name="Rectangle 96">
              <a:extLst>
                <a:ext uri="{C183D7F6-B498-43B3-948B-1728B52AA6E4}">
                  <adec:decorative xmlns:adec="http://schemas.microsoft.com/office/drawing/2017/decorative" val="1"/>
                </a:ext>
              </a:extLst>
            </p:cNvPr>
            <p:cNvSpPr/>
            <p:nvPr/>
          </p:nvSpPr>
          <p:spPr>
            <a:xfrm>
              <a:off x="8838646" y="1616484"/>
              <a:ext cx="210312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rPr>
                <a:t>Getting Started with Permissions</a:t>
              </a:r>
            </a:p>
          </p:txBody>
        </p:sp>
        <p:sp>
          <p:nvSpPr>
            <p:cNvPr id="101" name="TextBox 100">
              <a:extLst>
                <a:ext uri="{C183D7F6-B498-43B3-948B-1728B52AA6E4}">
                  <adec:decorative xmlns:adec="http://schemas.microsoft.com/office/drawing/2017/decorative" val="1"/>
                </a:ext>
              </a:extLst>
            </p:cNvPr>
            <p:cNvSpPr txBox="1"/>
            <p:nvPr/>
          </p:nvSpPr>
          <p:spPr>
            <a:xfrm>
              <a:off x="363724" y="4039348"/>
              <a:ext cx="2103120" cy="274320"/>
            </a:xfrm>
            <a:prstGeom prst="rect">
              <a:avLst/>
            </a:prstGeom>
            <a:solidFill>
              <a:schemeClr val="accent5"/>
            </a:solidFill>
            <a:ln w="12700">
              <a:solidFill>
                <a:schemeClr val="tx2"/>
              </a:solidFill>
            </a:ln>
          </p:spPr>
          <p:txBody>
            <a:bodyPr wrap="none" rtlCol="0" anchor="ctr" anchorCtr="0">
              <a:noAutofit/>
            </a:bodyPr>
            <a:lstStyle>
              <a:defPPr>
                <a:defRPr lang="en-US"/>
              </a:defPPr>
              <a:lvl1pPr algn="ctr">
                <a:defRPr>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latin typeface="+mn-lt"/>
                </a:rPr>
                <a:t>Lab 1</a:t>
              </a:r>
            </a:p>
          </p:txBody>
        </p:sp>
        <p:sp>
          <p:nvSpPr>
            <p:cNvPr id="100" name="Rectangle 99">
              <a:extLst>
                <a:ext uri="{C183D7F6-B498-43B3-948B-1728B52AA6E4}">
                  <adec:decorative xmlns:adec="http://schemas.microsoft.com/office/drawing/2017/decorative" val="1"/>
                </a:ext>
              </a:extLst>
            </p:cNvPr>
            <p:cNvSpPr/>
            <p:nvPr/>
          </p:nvSpPr>
          <p:spPr>
            <a:xfrm>
              <a:off x="363724" y="4302497"/>
              <a:ext cx="2103120" cy="822960"/>
            </a:xfrm>
            <a:prstGeom prst="rect">
              <a:avLst/>
            </a:prstGeom>
            <a:solidFill>
              <a:schemeClr val="bg2"/>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600" dirty="0">
                  <a:solidFill>
                    <a:schemeClr val="tx1"/>
                  </a:solidFill>
                  <a:ea typeface="Amazon Ember Light" panose="020B0403020204020204" pitchFamily="34" charset="0"/>
                  <a:cs typeface="Amazon Ember Light" panose="020B0403020204020204" pitchFamily="34" charset="0"/>
                </a:rPr>
                <a:t>Configure the Development Environment</a:t>
              </a:r>
              <a:endParaRPr lang="en-US" sz="1600" dirty="0">
                <a:solidFill>
                  <a:schemeClr val="tx1"/>
                </a:solidFill>
              </a:endParaRPr>
            </a:p>
          </p:txBody>
        </p:sp>
        <p:cxnSp>
          <p:nvCxnSpPr>
            <p:cNvPr id="104" name="Straight Arrow Connector 103">
              <a:extLst>
                <a:ext uri="{C183D7F6-B498-43B3-948B-1728B52AA6E4}">
                  <adec:decorative xmlns:adec="http://schemas.microsoft.com/office/drawing/2017/decorative" val="1"/>
                </a:ext>
              </a:extLst>
            </p:cNvPr>
            <p:cNvCxnSpPr>
              <a:cxnSpLocks/>
              <a:stCxn id="94" idx="3"/>
              <a:endCxn id="97" idx="1"/>
            </p:cNvCxnSpPr>
            <p:nvPr/>
          </p:nvCxnSpPr>
          <p:spPr>
            <a:xfrm>
              <a:off x="8411687" y="2027964"/>
              <a:ext cx="426959" cy="0"/>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C183D7F6-B498-43B3-948B-1728B52AA6E4}">
                  <adec:decorative xmlns:adec="http://schemas.microsoft.com/office/drawing/2017/decorative" val="1"/>
                </a:ext>
              </a:extLst>
            </p:cNvPr>
            <p:cNvCxnSpPr>
              <a:cxnSpLocks/>
              <a:stCxn id="97" idx="2"/>
              <a:endCxn id="101" idx="0"/>
            </p:cNvCxnSpPr>
            <p:nvPr/>
          </p:nvCxnSpPr>
          <p:spPr>
            <a:xfrm rot="5400000">
              <a:off x="4852793" y="-998065"/>
              <a:ext cx="1599904" cy="8474922"/>
            </a:xfrm>
            <a:prstGeom prst="bentConnector3">
              <a:avLst>
                <a:gd name="adj1" fmla="val 12493"/>
              </a:avLst>
            </a:prstGeom>
            <a:ln w="12700">
              <a:solidFill>
                <a:schemeClr val="tx2"/>
              </a:solidFill>
              <a:headEnd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C183D7F6-B498-43B3-948B-1728B52AA6E4}">
                  <adec:decorative xmlns:adec="http://schemas.microsoft.com/office/drawing/2017/decorative" val="1"/>
                </a:ext>
              </a:extLst>
            </p:cNvPr>
            <p:cNvCxnSpPr>
              <a:cxnSpLocks/>
              <a:endCxn id="76" idx="1"/>
            </p:cNvCxnSpPr>
            <p:nvPr/>
          </p:nvCxnSpPr>
          <p:spPr>
            <a:xfrm>
              <a:off x="2459424" y="4582402"/>
              <a:ext cx="493970" cy="0"/>
            </a:xfrm>
            <a:prstGeom prst="straightConnector1">
              <a:avLst/>
            </a:prstGeom>
            <a:ln w="12700">
              <a:solidFill>
                <a:schemeClr val="tx2"/>
              </a:solidFill>
              <a:headEnd w="med" len="sm"/>
              <a:tailEnd type="arrow" w="med" len="sm"/>
            </a:ln>
          </p:spPr>
          <p:style>
            <a:lnRef idx="1">
              <a:schemeClr val="accent1"/>
            </a:lnRef>
            <a:fillRef idx="0">
              <a:schemeClr val="accent1"/>
            </a:fillRef>
            <a:effectRef idx="0">
              <a:schemeClr val="accent1"/>
            </a:effectRef>
            <a:fontRef idx="minor">
              <a:schemeClr val="tx1"/>
            </a:fontRef>
          </p:style>
        </p:cxnSp>
        <p:sp>
          <p:nvSpPr>
            <p:cNvPr id="75" name="TextBox 74">
              <a:extLst>
                <a:ext uri="{C183D7F6-B498-43B3-948B-1728B52AA6E4}">
                  <adec:decorative xmlns:adec="http://schemas.microsoft.com/office/drawing/2017/decorative" val="1"/>
                </a:ext>
              </a:extLst>
            </p:cNvPr>
            <p:cNvSpPr txBox="1"/>
            <p:nvPr/>
          </p:nvSpPr>
          <p:spPr>
            <a:xfrm>
              <a:off x="2821373" y="4864316"/>
              <a:ext cx="733941" cy="338554"/>
            </a:xfrm>
            <a:prstGeom prst="rect">
              <a:avLst/>
            </a:prstGeom>
            <a:noFill/>
          </p:spPr>
          <p:txBody>
            <a:bodyPr wrap="square" rtlCol="0">
              <a:sp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You</a:t>
              </a:r>
            </a:p>
          </p:txBody>
        </p:sp>
        <p:pic>
          <p:nvPicPr>
            <p:cNvPr id="76" name="Graphic 22">
              <a:extLst>
                <a:ext uri="{FF2B5EF4-FFF2-40B4-BE49-F238E27FC236}">
                  <a16:creationId xmlns:a16="http://schemas.microsoft.com/office/drawing/2014/main" id="{B4CD81D1-9B40-5F42-95D0-DE45EF244305}"/>
                </a:ext>
                <a:ext uri="{C183D7F6-B498-43B3-948B-1728B52AA6E4}">
                  <adec:decorative xmlns:adec="http://schemas.microsoft.com/office/drawing/2017/decorative" val="1"/>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2953394" y="434745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Rectangle 83">
              <a:extLst>
                <a:ext uri="{FF2B5EF4-FFF2-40B4-BE49-F238E27FC236}">
                  <a16:creationId xmlns:a16="http://schemas.microsoft.com/office/drawing/2014/main" id="{BEFEC4D9-0FF6-0740-BBB7-9A904CD0D43A}"/>
                </a:ext>
                <a:ext uri="{C183D7F6-B498-43B3-948B-1728B52AA6E4}">
                  <adec:decorative xmlns:adec="http://schemas.microsoft.com/office/drawing/2017/decorative" val="1"/>
                </a:ext>
              </a:extLst>
            </p:cNvPr>
            <p:cNvSpPr/>
            <p:nvPr/>
          </p:nvSpPr>
          <p:spPr>
            <a:xfrm>
              <a:off x="4204383" y="2915614"/>
              <a:ext cx="7518616" cy="346912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sp>
          <p:nvSpPr>
            <p:cNvPr id="86" name="TextBox 85">
              <a:extLst>
                <a:ext uri="{C183D7F6-B498-43B3-948B-1728B52AA6E4}">
                  <adec:decorative xmlns:adec="http://schemas.microsoft.com/office/drawing/2017/decorative" val="1"/>
                </a:ext>
              </a:extLst>
            </p:cNvPr>
            <p:cNvSpPr txBox="1"/>
            <p:nvPr/>
          </p:nvSpPr>
          <p:spPr>
            <a:xfrm>
              <a:off x="2252983" y="3271124"/>
              <a:ext cx="1913810" cy="1077218"/>
            </a:xfrm>
            <a:prstGeom prst="rect">
              <a:avLst/>
            </a:prstGeom>
            <a:noFill/>
          </p:spPr>
          <p:txBody>
            <a:bodyPr wrap="square" rtlCol="0">
              <a:sp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Connect by using Guacamole, SSH, or Remote Desktop</a:t>
              </a:r>
            </a:p>
          </p:txBody>
        </p:sp>
        <p:cxnSp>
          <p:nvCxnSpPr>
            <p:cNvPr id="125" name="Elbow Connector 124">
              <a:extLst>
                <a:ext uri="{C183D7F6-B498-43B3-948B-1728B52AA6E4}">
                  <adec:decorative xmlns:adec="http://schemas.microsoft.com/office/drawing/2017/decorative" val="1"/>
                </a:ext>
              </a:extLst>
            </p:cNvPr>
            <p:cNvCxnSpPr/>
            <p:nvPr/>
          </p:nvCxnSpPr>
          <p:spPr>
            <a:xfrm flipV="1">
              <a:off x="3424594" y="3906463"/>
              <a:ext cx="1175488" cy="675484"/>
            </a:xfrm>
            <a:prstGeom prst="bentConnector3">
              <a:avLst>
                <a:gd name="adj1" fmla="val 80003"/>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26" name="Elbow Connector 125">
              <a:extLst>
                <a:ext uri="{C183D7F6-B498-43B3-948B-1728B52AA6E4}">
                  <adec:decorative xmlns:adec="http://schemas.microsoft.com/office/drawing/2017/decorative" val="1"/>
                </a:ext>
              </a:extLst>
            </p:cNvPr>
            <p:cNvCxnSpPr>
              <a:cxnSpLocks/>
              <a:stCxn id="76" idx="3"/>
              <a:endCxn id="111" idx="1"/>
            </p:cNvCxnSpPr>
            <p:nvPr/>
          </p:nvCxnSpPr>
          <p:spPr>
            <a:xfrm>
              <a:off x="3423294" y="4582402"/>
              <a:ext cx="2911920" cy="1290892"/>
            </a:xfrm>
            <a:prstGeom prst="bentConnector3">
              <a:avLst>
                <a:gd name="adj1" fmla="val 31846"/>
              </a:avLst>
            </a:prstGeom>
            <a:ln w="12700">
              <a:solidFill>
                <a:schemeClr val="tx2"/>
              </a:solidFill>
              <a:headEnd type="arrow"/>
              <a:tailEnd type="arrow" w="med" len="sm"/>
            </a:ln>
          </p:spPr>
          <p:style>
            <a:lnRef idx="1">
              <a:schemeClr val="accent1"/>
            </a:lnRef>
            <a:fillRef idx="0">
              <a:schemeClr val="accent1"/>
            </a:fillRef>
            <a:effectRef idx="0">
              <a:schemeClr val="accent1"/>
            </a:effectRef>
            <a:fontRef idx="minor">
              <a:schemeClr val="tx1"/>
            </a:fontRef>
          </p:style>
        </p:cxnSp>
        <p:sp>
          <p:nvSpPr>
            <p:cNvPr id="39" name="TextBox 9">
              <a:extLst>
                <a:ext uri="{FF2B5EF4-FFF2-40B4-BE49-F238E27FC236}">
                  <a16:creationId xmlns:a16="http://schemas.microsoft.com/office/drawing/2014/main" id="{DA1A551F-C867-B843-8ADE-9C6199300E9B}"/>
                </a:ext>
                <a:ext uri="{C183D7F6-B498-43B3-948B-1728B52AA6E4}">
                  <adec:decorative xmlns:adec="http://schemas.microsoft.com/office/drawing/2017/decorative" val="1"/>
                </a:ext>
              </a:extLst>
            </p:cNvPr>
            <p:cNvSpPr txBox="1">
              <a:spLocks noChangeArrowheads="1"/>
            </p:cNvSpPr>
            <p:nvPr/>
          </p:nvSpPr>
          <p:spPr bwMode="auto">
            <a:xfrm>
              <a:off x="7145901" y="4130457"/>
              <a:ext cx="1680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IntelliJ IDEA</a:t>
              </a:r>
            </a:p>
          </p:txBody>
        </p:sp>
        <p:cxnSp>
          <p:nvCxnSpPr>
            <p:cNvPr id="40" name="Elbow Connector 39">
              <a:extLst>
                <a:ext uri="{C183D7F6-B498-43B3-948B-1728B52AA6E4}">
                  <adec:decorative xmlns:adec="http://schemas.microsoft.com/office/drawing/2017/decorative" val="1"/>
                </a:ext>
              </a:extLst>
            </p:cNvPr>
            <p:cNvCxnSpPr>
              <a:cxnSpLocks/>
              <a:endCxn id="78" idx="1"/>
            </p:cNvCxnSpPr>
            <p:nvPr/>
          </p:nvCxnSpPr>
          <p:spPr>
            <a:xfrm flipV="1">
              <a:off x="8869416" y="3283950"/>
              <a:ext cx="1440805" cy="1209254"/>
            </a:xfrm>
            <a:prstGeom prst="bentConnector3">
              <a:avLst>
                <a:gd name="adj1" fmla="val 24615"/>
              </a:avLst>
            </a:prstGeom>
            <a:ln w="12700">
              <a:solidFill>
                <a:schemeClr val="tx2"/>
              </a:solidFill>
              <a:headEnd type="none"/>
              <a:tailEnd type="arrow" w="med" len="sm"/>
            </a:ln>
          </p:spPr>
          <p:style>
            <a:lnRef idx="1">
              <a:schemeClr val="accent1"/>
            </a:lnRef>
            <a:fillRef idx="0">
              <a:schemeClr val="accent1"/>
            </a:fillRef>
            <a:effectRef idx="0">
              <a:schemeClr val="accent1"/>
            </a:effectRef>
            <a:fontRef idx="minor">
              <a:schemeClr val="tx1"/>
            </a:fontRef>
          </p:style>
        </p:cxnSp>
        <p:pic>
          <p:nvPicPr>
            <p:cNvPr id="78" name="Graphic 8">
              <a:extLst>
                <a:ext uri="{FF2B5EF4-FFF2-40B4-BE49-F238E27FC236}">
                  <a16:creationId xmlns:a16="http://schemas.microsoft.com/office/drawing/2014/main" id="{0D4A9B47-8231-EF4D-B9AB-A3D9E4B81350}"/>
                </a:ext>
                <a:ext uri="{C183D7F6-B498-43B3-948B-1728B52AA6E4}">
                  <adec:decorative xmlns:adec="http://schemas.microsoft.com/office/drawing/2017/decorative" val="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310221" y="30553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Box 9">
              <a:extLst>
                <a:ext uri="{FF2B5EF4-FFF2-40B4-BE49-F238E27FC236}">
                  <a16:creationId xmlns:a16="http://schemas.microsoft.com/office/drawing/2014/main" id="{5B6C5DC4-5A01-E14D-BEE5-909FCF8B05F2}"/>
                </a:ext>
                <a:ext uri="{C183D7F6-B498-43B3-948B-1728B52AA6E4}">
                  <adec:decorative xmlns:adec="http://schemas.microsoft.com/office/drawing/2017/decorative" val="1"/>
                </a:ext>
              </a:extLst>
            </p:cNvPr>
            <p:cNvSpPr txBox="1">
              <a:spLocks noChangeArrowheads="1"/>
            </p:cNvSpPr>
            <p:nvPr/>
          </p:nvSpPr>
          <p:spPr bwMode="auto">
            <a:xfrm>
              <a:off x="9229685" y="3529413"/>
              <a:ext cx="26182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Simple Storage Service (Amazon S3)</a:t>
              </a:r>
            </a:p>
          </p:txBody>
        </p:sp>
        <p:sp>
          <p:nvSpPr>
            <p:cNvPr id="81" name="TextBox 80">
              <a:extLst>
                <a:ext uri="{FF2B5EF4-FFF2-40B4-BE49-F238E27FC236}">
                  <a16:creationId xmlns:a16="http://schemas.microsoft.com/office/drawing/2014/main" id="{74CB7FC8-D139-4864-8468-40D0D9D4B604}"/>
                </a:ext>
                <a:ext uri="{C183D7F6-B498-43B3-948B-1728B52AA6E4}">
                  <adec:decorative xmlns:adec="http://schemas.microsoft.com/office/drawing/2017/decorative" val="1"/>
                </a:ext>
              </a:extLst>
            </p:cNvPr>
            <p:cNvSpPr txBox="1"/>
            <p:nvPr/>
          </p:nvSpPr>
          <p:spPr>
            <a:xfrm>
              <a:off x="9266042" y="4744075"/>
              <a:ext cx="2519437" cy="584775"/>
            </a:xfrm>
            <a:prstGeom prst="rect">
              <a:avLst/>
            </a:prstGeom>
            <a:noFill/>
          </p:spPr>
          <p:txBody>
            <a:bodyPr wrap="square" rtlCol="0">
              <a:spAutoFit/>
            </a:bodyPr>
            <a:lstStyle/>
            <a:p>
              <a:pPr algn="ctr"/>
              <a:r>
                <a:rPr lang="en-US" altLang="en-US" sz="1600" dirty="0">
                  <a:ea typeface="Amazon Ember" panose="020B0603020204020204" pitchFamily="34" charset="0"/>
                  <a:cs typeface="Amazon Ember Light" panose="020B0403020204020204" pitchFamily="34" charset="0"/>
                </a:rPr>
                <a:t>AWS Identity and Access Management (IAM)</a:t>
              </a:r>
            </a:p>
          </p:txBody>
        </p:sp>
        <p:pic>
          <p:nvPicPr>
            <p:cNvPr id="82" name="Graphic 19">
              <a:extLst>
                <a:ext uri="{FF2B5EF4-FFF2-40B4-BE49-F238E27FC236}">
                  <a16:creationId xmlns:a16="http://schemas.microsoft.com/office/drawing/2014/main" id="{ED9F78BE-213C-3D47-A534-0B86E72111B5}"/>
                </a:ext>
                <a:ext uri="{C183D7F6-B498-43B3-948B-1728B52AA6E4}">
                  <adec:decorative xmlns:adec="http://schemas.microsoft.com/office/drawing/2017/decorative" val="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97160" y="427001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3" name="Elbow Connector 82">
              <a:extLst>
                <a:ext uri="{C183D7F6-B498-43B3-948B-1728B52AA6E4}">
                  <adec:decorative xmlns:adec="http://schemas.microsoft.com/office/drawing/2017/decorative" val="1"/>
                </a:ext>
              </a:extLst>
            </p:cNvPr>
            <p:cNvCxnSpPr>
              <a:cxnSpLocks/>
              <a:endCxn id="109" idx="1"/>
            </p:cNvCxnSpPr>
            <p:nvPr/>
          </p:nvCxnSpPr>
          <p:spPr>
            <a:xfrm>
              <a:off x="8859143" y="4493204"/>
              <a:ext cx="1452328" cy="1380090"/>
            </a:xfrm>
            <a:prstGeom prst="bentConnector3">
              <a:avLst>
                <a:gd name="adj1" fmla="val 24816"/>
              </a:avLst>
            </a:prstGeom>
            <a:ln w="12700">
              <a:solidFill>
                <a:schemeClr val="tx2"/>
              </a:solidFill>
              <a:headEnd type="none"/>
              <a:tailEnd type="none" w="med" len="sm"/>
            </a:ln>
          </p:spPr>
          <p:style>
            <a:lnRef idx="1">
              <a:schemeClr val="accent1"/>
            </a:lnRef>
            <a:fillRef idx="0">
              <a:schemeClr val="accent1"/>
            </a:fillRef>
            <a:effectRef idx="0">
              <a:schemeClr val="accent1"/>
            </a:effectRef>
            <a:fontRef idx="minor">
              <a:schemeClr val="tx1"/>
            </a:fontRef>
          </p:style>
        </p:cxnSp>
        <p:pic>
          <p:nvPicPr>
            <p:cNvPr id="85" name="Graphic 20">
              <a:extLst>
                <a:ext uri="{FF2B5EF4-FFF2-40B4-BE49-F238E27FC236}">
                  <a16:creationId xmlns:a16="http://schemas.microsoft.com/office/drawing/2014/main" id="{3E9996A6-6D01-9B42-8D2D-8C63B84FF81B}"/>
                </a:ext>
                <a:ext uri="{C183D7F6-B498-43B3-948B-1728B52AA6E4}">
                  <adec:decorative xmlns:adec="http://schemas.microsoft.com/office/drawing/2017/decorative" val="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04383" y="291561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 name="Graphic 23">
              <a:extLst>
                <a:ext uri="{FF2B5EF4-FFF2-40B4-BE49-F238E27FC236}">
                  <a16:creationId xmlns:a16="http://schemas.microsoft.com/office/drawing/2014/main" id="{E5F6AC04-C349-254C-8012-835D0BB04D5E}"/>
                </a:ext>
                <a:ext uri="{C183D7F6-B498-43B3-948B-1728B52AA6E4}">
                  <adec:decorative xmlns:adec="http://schemas.microsoft.com/office/drawing/2017/decorative" val="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53734" y="3414285"/>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 name="Rectangle 107">
              <a:extLst>
                <a:ext uri="{FF2B5EF4-FFF2-40B4-BE49-F238E27FC236}">
                  <a16:creationId xmlns:a16="http://schemas.microsoft.com/office/drawing/2014/main" id="{56D7E570-4FE2-2F46-A39D-E8C015BB79A5}"/>
                </a:ext>
                <a:ext uri="{C183D7F6-B498-43B3-948B-1728B52AA6E4}">
                  <adec:decorative xmlns:adec="http://schemas.microsoft.com/office/drawing/2017/decorative" val="1"/>
                </a:ext>
              </a:extLst>
            </p:cNvPr>
            <p:cNvSpPr/>
            <p:nvPr/>
          </p:nvSpPr>
          <p:spPr>
            <a:xfrm>
              <a:off x="4654984" y="3401423"/>
              <a:ext cx="3976809" cy="2157839"/>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ln w="0"/>
                  <a:solidFill>
                    <a:srgbClr val="D86613"/>
                  </a:solidFill>
                  <a:cs typeface="Amazon Ember Light" panose="020B0403020204020204" pitchFamily="34" charset="0"/>
                </a:rPr>
                <a:t>EC2 instance contents</a:t>
              </a:r>
            </a:p>
          </p:txBody>
        </p:sp>
        <p:pic>
          <p:nvPicPr>
            <p:cNvPr id="109" name="Graphic 21">
              <a:extLst>
                <a:ext uri="{FF2B5EF4-FFF2-40B4-BE49-F238E27FC236}">
                  <a16:creationId xmlns:a16="http://schemas.microsoft.com/office/drawing/2014/main" id="{B45903B4-7E49-3249-ACFD-E2CF246CA35A}"/>
                </a:ext>
                <a:ext uri="{C183D7F6-B498-43B3-948B-1728B52AA6E4}">
                  <adec:decorative xmlns:adec="http://schemas.microsoft.com/office/drawing/2017/decorative" val="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311471" y="564469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TextBox 12">
              <a:extLst>
                <a:ext uri="{FF2B5EF4-FFF2-40B4-BE49-F238E27FC236}">
                  <a16:creationId xmlns:a16="http://schemas.microsoft.com/office/drawing/2014/main" id="{471A2A30-254D-C545-BF6F-F947BDB89684}"/>
                </a:ext>
                <a:ext uri="{C183D7F6-B498-43B3-948B-1728B52AA6E4}">
                  <adec:decorative xmlns:adec="http://schemas.microsoft.com/office/drawing/2017/decorative" val="1"/>
                </a:ext>
              </a:extLst>
            </p:cNvPr>
            <p:cNvSpPr txBox="1">
              <a:spLocks noChangeArrowheads="1"/>
            </p:cNvSpPr>
            <p:nvPr/>
          </p:nvSpPr>
          <p:spPr bwMode="auto">
            <a:xfrm>
              <a:off x="9400246" y="6067000"/>
              <a:ext cx="2279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CloudFormation</a:t>
              </a:r>
            </a:p>
          </p:txBody>
        </p:sp>
        <p:pic>
          <p:nvPicPr>
            <p:cNvPr id="111" name="Graphic 17">
              <a:extLst>
                <a:ext uri="{FF2B5EF4-FFF2-40B4-BE49-F238E27FC236}">
                  <a16:creationId xmlns:a16="http://schemas.microsoft.com/office/drawing/2014/main" id="{8BD793B1-DC57-B648-A15E-362432F51BCC}"/>
                </a:ext>
                <a:ext uri="{C183D7F6-B498-43B3-948B-1728B52AA6E4}">
                  <adec:decorative xmlns:adec="http://schemas.microsoft.com/office/drawing/2017/decorative" val="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335214" y="564469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TextBox 9">
              <a:extLst>
                <a:ext uri="{FF2B5EF4-FFF2-40B4-BE49-F238E27FC236}">
                  <a16:creationId xmlns:a16="http://schemas.microsoft.com/office/drawing/2014/main" id="{DA1A551F-C867-B843-8ADE-9C6199300E9B}"/>
                </a:ext>
                <a:ext uri="{C183D7F6-B498-43B3-948B-1728B52AA6E4}">
                  <adec:decorative xmlns:adec="http://schemas.microsoft.com/office/drawing/2017/decorative" val="1"/>
                </a:ext>
              </a:extLst>
            </p:cNvPr>
            <p:cNvSpPr txBox="1">
              <a:spLocks noChangeArrowheads="1"/>
            </p:cNvSpPr>
            <p:nvPr/>
          </p:nvSpPr>
          <p:spPr bwMode="auto">
            <a:xfrm>
              <a:off x="5851060" y="6067000"/>
              <a:ext cx="142550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Cloud9</a:t>
              </a:r>
            </a:p>
          </p:txBody>
        </p:sp>
        <p:sp>
          <p:nvSpPr>
            <p:cNvPr id="113" name="TextBox 29">
              <a:extLst>
                <a:ext uri="{FF2B5EF4-FFF2-40B4-BE49-F238E27FC236}">
                  <a16:creationId xmlns:a16="http://schemas.microsoft.com/office/drawing/2014/main" id="{A72793CC-CF40-214B-819B-BDB0EF3CE88C}"/>
                </a:ext>
                <a:ext uri="{C183D7F6-B498-43B3-948B-1728B52AA6E4}">
                  <adec:decorative xmlns:adec="http://schemas.microsoft.com/office/drawing/2017/decorative" val="1"/>
                </a:ext>
              </a:extLst>
            </p:cNvPr>
            <p:cNvSpPr txBox="1">
              <a:spLocks noChangeArrowheads="1"/>
            </p:cNvSpPr>
            <p:nvPr/>
          </p:nvSpPr>
          <p:spPr bwMode="auto">
            <a:xfrm>
              <a:off x="4721583" y="4130457"/>
              <a:ext cx="9771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IAM role</a:t>
              </a:r>
            </a:p>
          </p:txBody>
        </p:sp>
        <p:pic>
          <p:nvPicPr>
            <p:cNvPr id="114" name="Graphic 49">
              <a:extLst>
                <a:ext uri="{FF2B5EF4-FFF2-40B4-BE49-F238E27FC236}">
                  <a16:creationId xmlns:a16="http://schemas.microsoft.com/office/drawing/2014/main" id="{5A8C48C1-32E1-C747-BB4B-5E3B849CF7A7}"/>
                </a:ext>
                <a:ext uri="{C183D7F6-B498-43B3-948B-1728B52AA6E4}">
                  <adec:decorative xmlns:adec="http://schemas.microsoft.com/office/drawing/2017/decorative" val="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81541" y="376597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Graphic 41">
              <a:extLst>
                <a:ext uri="{FF2B5EF4-FFF2-40B4-BE49-F238E27FC236}">
                  <a16:creationId xmlns:a16="http://schemas.microsoft.com/office/drawing/2014/main" id="{D3A07641-50F7-1047-8679-D60054A3EA0B}"/>
                </a:ext>
                <a:ext uri="{C183D7F6-B498-43B3-948B-1728B52AA6E4}">
                  <adec:decorative xmlns:adec="http://schemas.microsoft.com/office/drawing/2017/decorative" val="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293699" y="376597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TextBox 29">
              <a:extLst>
                <a:ext uri="{FF2B5EF4-FFF2-40B4-BE49-F238E27FC236}">
                  <a16:creationId xmlns:a16="http://schemas.microsoft.com/office/drawing/2014/main" id="{A72793CC-CF40-214B-819B-BDB0EF3CE88C}"/>
                </a:ext>
                <a:ext uri="{C183D7F6-B498-43B3-948B-1728B52AA6E4}">
                  <adec:decorative xmlns:adec="http://schemas.microsoft.com/office/drawing/2017/decorative" val="1"/>
                </a:ext>
              </a:extLst>
            </p:cNvPr>
            <p:cNvSpPr txBox="1">
              <a:spLocks noChangeArrowheads="1"/>
            </p:cNvSpPr>
            <p:nvPr/>
          </p:nvSpPr>
          <p:spPr bwMode="auto">
            <a:xfrm>
              <a:off x="5969220" y="4130457"/>
              <a:ext cx="11061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AWS STS</a:t>
              </a:r>
            </a:p>
          </p:txBody>
        </p:sp>
        <p:pic>
          <p:nvPicPr>
            <p:cNvPr id="117" name="Graphic 22">
              <a:extLst>
                <a:ext uri="{FF2B5EF4-FFF2-40B4-BE49-F238E27FC236}">
                  <a16:creationId xmlns:a16="http://schemas.microsoft.com/office/drawing/2014/main" id="{7C8950F4-D52C-644C-9246-B585CBEC1768}"/>
                </a:ext>
                <a:ext uri="{C183D7F6-B498-43B3-948B-1728B52AA6E4}">
                  <adec:decorative xmlns:adec="http://schemas.microsoft.com/office/drawing/2017/decorative" val="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981541" y="451609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TextBox 9">
              <a:extLst>
                <a:ext uri="{FF2B5EF4-FFF2-40B4-BE49-F238E27FC236}">
                  <a16:creationId xmlns:a16="http://schemas.microsoft.com/office/drawing/2014/main" id="{DA1A551F-C867-B843-8ADE-9C6199300E9B}"/>
                </a:ext>
                <a:ext uri="{C183D7F6-B498-43B3-948B-1728B52AA6E4}">
                  <adec:decorative xmlns:adec="http://schemas.microsoft.com/office/drawing/2017/decorative" val="1"/>
                </a:ext>
              </a:extLst>
            </p:cNvPr>
            <p:cNvSpPr txBox="1">
              <a:spLocks noChangeArrowheads="1"/>
            </p:cNvSpPr>
            <p:nvPr/>
          </p:nvSpPr>
          <p:spPr bwMode="auto">
            <a:xfrm>
              <a:off x="4497387" y="4974487"/>
              <a:ext cx="1425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AWS Tools and SDKs</a:t>
              </a:r>
            </a:p>
          </p:txBody>
        </p:sp>
        <p:pic>
          <p:nvPicPr>
            <p:cNvPr id="119" name="Graphic 18">
              <a:extLst>
                <a:ext uri="{FF2B5EF4-FFF2-40B4-BE49-F238E27FC236}">
                  <a16:creationId xmlns:a16="http://schemas.microsoft.com/office/drawing/2014/main" id="{8149ED8F-0A07-5849-9935-F55BD298BB0A}"/>
                </a:ext>
                <a:ext uri="{C183D7F6-B498-43B3-948B-1728B52AA6E4}">
                  <adec:decorative xmlns:adec="http://schemas.microsoft.com/office/drawing/2017/decorative" val="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293699" y="451609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TextBox 9">
              <a:extLst>
                <a:ext uri="{FF2B5EF4-FFF2-40B4-BE49-F238E27FC236}">
                  <a16:creationId xmlns:a16="http://schemas.microsoft.com/office/drawing/2014/main" id="{DA1A551F-C867-B843-8ADE-9C6199300E9B}"/>
                </a:ext>
                <a:ext uri="{C183D7F6-B498-43B3-948B-1728B52AA6E4}">
                  <adec:decorative xmlns:adec="http://schemas.microsoft.com/office/drawing/2017/decorative" val="1"/>
                </a:ext>
              </a:extLst>
            </p:cNvPr>
            <p:cNvSpPr txBox="1">
              <a:spLocks noChangeArrowheads="1"/>
            </p:cNvSpPr>
            <p:nvPr/>
          </p:nvSpPr>
          <p:spPr bwMode="auto">
            <a:xfrm>
              <a:off x="5682226" y="4974487"/>
              <a:ext cx="1680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AWS CLI</a:t>
              </a:r>
            </a:p>
          </p:txBody>
        </p:sp>
        <p:pic>
          <p:nvPicPr>
            <p:cNvPr id="121" name="Picture 120">
              <a:extLs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757374" y="3765970"/>
              <a:ext cx="457200" cy="457200"/>
            </a:xfrm>
            <a:prstGeom prst="rect">
              <a:avLst/>
            </a:prstGeom>
          </p:spPr>
        </p:pic>
        <p:pic>
          <p:nvPicPr>
            <p:cNvPr id="122" name="Picture 121">
              <a:extLst>
                <a:ext uri="{C183D7F6-B498-43B3-948B-1728B52AA6E4}">
                  <adec:decorative xmlns:adec="http://schemas.microsoft.com/office/drawing/2017/decorative" val="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757374" y="4516099"/>
              <a:ext cx="457200" cy="457200"/>
            </a:xfrm>
            <a:prstGeom prst="rect">
              <a:avLst/>
            </a:prstGeom>
          </p:spPr>
        </p:pic>
        <p:sp>
          <p:nvSpPr>
            <p:cNvPr id="123" name="TextBox 9">
              <a:extLst>
                <a:ext uri="{FF2B5EF4-FFF2-40B4-BE49-F238E27FC236}">
                  <a16:creationId xmlns:a16="http://schemas.microsoft.com/office/drawing/2014/main" id="{DA1A551F-C867-B843-8ADE-9C6199300E9B}"/>
                </a:ext>
                <a:ext uri="{C183D7F6-B498-43B3-948B-1728B52AA6E4}">
                  <adec:decorative xmlns:adec="http://schemas.microsoft.com/office/drawing/2017/decorative" val="1"/>
                </a:ext>
              </a:extLst>
            </p:cNvPr>
            <p:cNvSpPr txBox="1">
              <a:spLocks noChangeArrowheads="1"/>
            </p:cNvSpPr>
            <p:nvPr/>
          </p:nvSpPr>
          <p:spPr bwMode="auto">
            <a:xfrm>
              <a:off x="7145901" y="4974487"/>
              <a:ext cx="1680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Visual Studio</a:t>
              </a:r>
            </a:p>
          </p:txBody>
        </p:sp>
        <p:cxnSp>
          <p:nvCxnSpPr>
            <p:cNvPr id="124" name="Straight Arrow Connector 123">
              <a:extLst>
                <a:ext uri="{C183D7F6-B498-43B3-948B-1728B52AA6E4}">
                  <adec:decorative xmlns:adec="http://schemas.microsoft.com/office/drawing/2017/decorative" val="1"/>
                </a:ext>
              </a:extLst>
            </p:cNvPr>
            <p:cNvCxnSpPr/>
            <p:nvPr/>
          </p:nvCxnSpPr>
          <p:spPr>
            <a:xfrm>
              <a:off x="8993720" y="4486882"/>
              <a:ext cx="1270344" cy="0"/>
            </a:xfrm>
            <a:prstGeom prst="straightConnector1">
              <a:avLst/>
            </a:prstGeom>
            <a:ln w="12700">
              <a:solidFill>
                <a:schemeClr val="tx2"/>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127" name="Elbow Connector 126">
              <a:extLst>
                <a:ext uri="{C183D7F6-B498-43B3-948B-1728B52AA6E4}">
                  <adec:decorative xmlns:adec="http://schemas.microsoft.com/office/drawing/2017/decorative" val="1"/>
                </a:ext>
              </a:extLst>
            </p:cNvPr>
            <p:cNvCxnSpPr/>
            <p:nvPr/>
          </p:nvCxnSpPr>
          <p:spPr>
            <a:xfrm flipV="1">
              <a:off x="6792414" y="3852915"/>
              <a:ext cx="1839379" cy="2020589"/>
            </a:xfrm>
            <a:prstGeom prst="bentConnector3">
              <a:avLst>
                <a:gd name="adj1" fmla="val 112428"/>
              </a:avLst>
            </a:prstGeom>
            <a:ln w="12700">
              <a:solidFill>
                <a:schemeClr val="tx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72502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20</a:t>
            </a:fld>
            <a:endParaRPr lang="en-US" dirty="0"/>
          </a:p>
        </p:txBody>
      </p:sp>
      <p:sp>
        <p:nvSpPr>
          <p:cNvPr id="2" name="Title 1"/>
          <p:cNvSpPr>
            <a:spLocks noGrp="1"/>
          </p:cNvSpPr>
          <p:nvPr>
            <p:ph type="title"/>
          </p:nvPr>
        </p:nvSpPr>
        <p:spPr/>
        <p:txBody>
          <a:bodyPr vert="horz" lIns="91440" tIns="45720" rIns="91440" bIns="45720" rtlCol="0" anchor="ctr">
            <a:normAutofit/>
          </a:bodyPr>
          <a:lstStyle/>
          <a:p>
            <a:r>
              <a:rPr lang="en-US" dirty="0">
                <a:latin typeface="+mj-lt"/>
                <a:ea typeface="Amazon Ember Light" panose="020B0403020204020204" pitchFamily="34" charset="0"/>
                <a:cs typeface="Amazon Ember Light" panose="020B0403020204020204" pitchFamily="34" charset="0"/>
              </a:rPr>
              <a:t>Product demonstration</a:t>
            </a:r>
          </a:p>
        </p:txBody>
      </p:sp>
      <p:sp>
        <p:nvSpPr>
          <p:cNvPr id="9" name="Content Placeholder 8"/>
          <p:cNvSpPr>
            <a:spLocks noGrp="1"/>
          </p:cNvSpPr>
          <p:nvPr>
            <p:ph idx="4294967295"/>
          </p:nvPr>
        </p:nvSpPr>
        <p:spPr>
          <a:xfrm>
            <a:off x="6206069" y="1550162"/>
            <a:ext cx="5505450" cy="4648200"/>
          </a:xfrm>
        </p:spPr>
        <p:txBody>
          <a:bodyPr/>
          <a:lstStyle/>
          <a:p>
            <a:r>
              <a:rPr lang="en-US" dirty="0"/>
              <a:t>Testing IAM permissions</a:t>
            </a:r>
          </a:p>
          <a:p>
            <a:endParaRPr lang="en-US" dirty="0"/>
          </a:p>
        </p:txBody>
      </p:sp>
      <p:pic>
        <p:nvPicPr>
          <p:cNvPr id="11" name="Picture 10">
            <a:extLst>
              <a:ext uri="{C183D7F6-B498-43B3-948B-1728B52AA6E4}">
                <adec:decorative xmlns:adec="http://schemas.microsoft.com/office/drawing/2017/decorative" val="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43" t="11148" r="945" b="13034"/>
          <a:stretch/>
        </p:blipFill>
        <p:spPr>
          <a:xfrm>
            <a:off x="252249" y="1524228"/>
            <a:ext cx="5671540" cy="4512703"/>
          </a:xfrm>
          <a:prstGeom prst="rect">
            <a:avLst/>
          </a:prstGeom>
        </p:spPr>
      </p:pic>
    </p:spTree>
    <p:custDataLst>
      <p:tags r:id="rId1"/>
    </p:custDataLst>
    <p:extLst>
      <p:ext uri="{BB962C8B-B14F-4D97-AF65-F5344CB8AC3E}">
        <p14:creationId xmlns:p14="http://schemas.microsoft.com/office/powerpoint/2010/main" val="3713644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20"/>
          </p:nvPr>
        </p:nvSpPr>
        <p:spPr/>
        <p:txBody>
          <a:bodyPr/>
          <a:lstStyle/>
          <a:p>
            <a:fld id="{989D9560-4C13-4692-9687-98ECDD2D9552}" type="slidenum">
              <a:rPr lang="en-US" smtClean="0"/>
              <a:t>21</a:t>
            </a:fld>
            <a:endParaRPr lang="en-US" dirty="0"/>
          </a:p>
        </p:txBody>
      </p:sp>
      <p:sp>
        <p:nvSpPr>
          <p:cNvPr id="5" name="Title 4"/>
          <p:cNvSpPr>
            <a:spLocks noGrp="1"/>
          </p:cNvSpPr>
          <p:nvPr>
            <p:ph type="title"/>
          </p:nvPr>
        </p:nvSpPr>
        <p:spPr/>
        <p:txBody>
          <a:bodyPr>
            <a:normAutofit/>
          </a:bodyPr>
          <a:lstStyle/>
          <a:p>
            <a:r>
              <a:rPr lang="en-US" dirty="0"/>
              <a:t>Determining authentication and authorization</a:t>
            </a:r>
          </a:p>
        </p:txBody>
      </p:sp>
      <p:sp>
        <p:nvSpPr>
          <p:cNvPr id="2" name="Content Placeholder 1"/>
          <p:cNvSpPr>
            <a:spLocks noGrp="1"/>
          </p:cNvSpPr>
          <p:nvPr>
            <p:ph type="body" idx="4294967295"/>
          </p:nvPr>
        </p:nvSpPr>
        <p:spPr>
          <a:xfrm>
            <a:off x="622300" y="1143000"/>
            <a:ext cx="9123584" cy="2515951"/>
          </a:xfrm>
        </p:spPr>
        <p:txBody>
          <a:bodyPr/>
          <a:lstStyle/>
          <a:p>
            <a:r>
              <a:rPr lang="en-US" dirty="0"/>
              <a:t>Who or what service requires access?</a:t>
            </a:r>
          </a:p>
          <a:p>
            <a:r>
              <a:rPr lang="en-US" dirty="0"/>
              <a:t>How much access do they require?</a:t>
            </a:r>
          </a:p>
          <a:p>
            <a:r>
              <a:rPr lang="en-US" dirty="0"/>
              <a:t>What roles would benefit your application?</a:t>
            </a:r>
          </a:p>
          <a:p>
            <a:r>
              <a:rPr lang="en-US" dirty="0"/>
              <a:t>Does anything else require access?</a:t>
            </a:r>
          </a:p>
        </p:txBody>
      </p:sp>
      <p:grpSp>
        <p:nvGrpSpPr>
          <p:cNvPr id="3" name="Group 2" descr="Users or groups.">
            <a:extLst>
              <a:ext uri="{FF2B5EF4-FFF2-40B4-BE49-F238E27FC236}">
                <a16:creationId xmlns:a16="http://schemas.microsoft.com/office/drawing/2014/main" id="{F1A25643-A215-431D-A958-26AF74586A3B}"/>
              </a:ext>
            </a:extLst>
          </p:cNvPr>
          <p:cNvGrpSpPr/>
          <p:nvPr/>
        </p:nvGrpSpPr>
        <p:grpSpPr>
          <a:xfrm>
            <a:off x="1296893" y="3799702"/>
            <a:ext cx="9598214" cy="2081570"/>
            <a:chOff x="1296893" y="3799702"/>
            <a:chExt cx="9598214" cy="2081570"/>
          </a:xfrm>
        </p:grpSpPr>
        <p:pic>
          <p:nvPicPr>
            <p:cNvPr id="12" name="Picture 11">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6893" y="3897238"/>
              <a:ext cx="1741394" cy="1745747"/>
            </a:xfrm>
            <a:prstGeom prst="rect">
              <a:avLst/>
            </a:prstGeom>
          </p:spPr>
        </p:pic>
        <p:sp>
          <p:nvSpPr>
            <p:cNvPr id="14" name="TextBox 13"/>
            <p:cNvSpPr txBox="1"/>
            <p:nvPr/>
          </p:nvSpPr>
          <p:spPr>
            <a:xfrm>
              <a:off x="1503786" y="5481162"/>
              <a:ext cx="1372492" cy="400110"/>
            </a:xfrm>
            <a:prstGeom prst="rect">
              <a:avLst/>
            </a:prstGeom>
            <a:noFill/>
          </p:spPr>
          <p:txBody>
            <a:bodyPr wrap="none" rtlCol="0">
              <a:spAutoFit/>
            </a:bodyPr>
            <a:lstStyle/>
            <a:p>
              <a:r>
                <a:rPr lang="en-US" sz="2000" dirty="0">
                  <a:ea typeface="Amazon Ember Light" panose="020B0403020204020204" pitchFamily="34" charset="0"/>
                  <a:cs typeface="Amazon Ember Light" panose="020B0403020204020204" pitchFamily="34" charset="0"/>
                </a:rPr>
                <a:t>Developer</a:t>
              </a:r>
            </a:p>
          </p:txBody>
        </p:sp>
        <p:pic>
          <p:nvPicPr>
            <p:cNvPr id="11" name="Picture 10">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1098" y="3860662"/>
              <a:ext cx="1741394" cy="1745747"/>
            </a:xfrm>
            <a:prstGeom prst="rect">
              <a:avLst/>
            </a:prstGeom>
          </p:spPr>
        </p:pic>
        <p:sp>
          <p:nvSpPr>
            <p:cNvPr id="15" name="TextBox 14"/>
            <p:cNvSpPr txBox="1"/>
            <p:nvPr/>
          </p:nvSpPr>
          <p:spPr>
            <a:xfrm>
              <a:off x="3585812" y="5481162"/>
              <a:ext cx="1125629" cy="400110"/>
            </a:xfrm>
            <a:prstGeom prst="rect">
              <a:avLst/>
            </a:prstGeom>
            <a:noFill/>
          </p:spPr>
          <p:txBody>
            <a:bodyPr wrap="none" rtlCol="0">
              <a:spAutoFit/>
            </a:bodyPr>
            <a:lstStyle/>
            <a:p>
              <a:r>
                <a:rPr lang="en-US" sz="2000" dirty="0">
                  <a:ea typeface="Amazon Ember Light" panose="020B0403020204020204" pitchFamily="34" charset="0"/>
                  <a:cs typeface="Amazon Ember Light" panose="020B0403020204020204" pitchFamily="34" charset="0"/>
                </a:rPr>
                <a:t>Support</a:t>
              </a:r>
            </a:p>
          </p:txBody>
        </p:sp>
        <p:pic>
          <p:nvPicPr>
            <p:cNvPr id="10" name="Picture 9">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5303" y="3799702"/>
              <a:ext cx="1741394" cy="1745747"/>
            </a:xfrm>
            <a:prstGeom prst="rect">
              <a:avLst/>
            </a:prstGeom>
          </p:spPr>
        </p:pic>
        <p:sp>
          <p:nvSpPr>
            <p:cNvPr id="16" name="TextBox 15"/>
            <p:cNvSpPr txBox="1"/>
            <p:nvPr/>
          </p:nvSpPr>
          <p:spPr>
            <a:xfrm>
              <a:off x="5441013" y="5481162"/>
              <a:ext cx="1309974" cy="400110"/>
            </a:xfrm>
            <a:prstGeom prst="rect">
              <a:avLst/>
            </a:prstGeom>
            <a:noFill/>
          </p:spPr>
          <p:txBody>
            <a:bodyPr wrap="none" rtlCol="0">
              <a:spAutoFit/>
            </a:bodyPr>
            <a:lstStyle/>
            <a:p>
              <a:r>
                <a:rPr lang="en-US" sz="2000" dirty="0">
                  <a:ea typeface="Amazon Ember Light" panose="020B0403020204020204" pitchFamily="34" charset="0"/>
                  <a:cs typeface="Amazon Ember Light" panose="020B0403020204020204" pitchFamily="34" charset="0"/>
                </a:rPr>
                <a:t>DB admin</a:t>
              </a:r>
            </a:p>
          </p:txBody>
        </p:sp>
        <p:pic>
          <p:nvPicPr>
            <p:cNvPr id="9" name="Picture 8">
              <a:extLs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9508" y="3921622"/>
              <a:ext cx="1741394" cy="1745747"/>
            </a:xfrm>
            <a:prstGeom prst="rect">
              <a:avLst/>
            </a:prstGeom>
          </p:spPr>
        </p:pic>
        <p:sp>
          <p:nvSpPr>
            <p:cNvPr id="18" name="TextBox 17"/>
            <p:cNvSpPr txBox="1"/>
            <p:nvPr/>
          </p:nvSpPr>
          <p:spPr>
            <a:xfrm>
              <a:off x="7788336" y="5481162"/>
              <a:ext cx="543739" cy="400110"/>
            </a:xfrm>
            <a:prstGeom prst="rect">
              <a:avLst/>
            </a:prstGeom>
            <a:noFill/>
          </p:spPr>
          <p:txBody>
            <a:bodyPr wrap="none" rtlCol="0">
              <a:spAutoFit/>
            </a:bodyPr>
            <a:lstStyle/>
            <a:p>
              <a:r>
                <a:rPr lang="en-US" sz="2000" dirty="0">
                  <a:ea typeface="Amazon Ember Light" panose="020B0403020204020204" pitchFamily="34" charset="0"/>
                  <a:cs typeface="Amazon Ember Light" panose="020B0403020204020204" pitchFamily="34" charset="0"/>
                </a:rPr>
                <a:t>QA</a:t>
              </a:r>
            </a:p>
          </p:txBody>
        </p:sp>
        <p:pic>
          <p:nvPicPr>
            <p:cNvPr id="7" name="Picture 6">
              <a:extLs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53713" y="3946006"/>
              <a:ext cx="1741394" cy="1745747"/>
            </a:xfrm>
            <a:prstGeom prst="rect">
              <a:avLst/>
            </a:prstGeom>
          </p:spPr>
        </p:pic>
        <p:sp>
          <p:nvSpPr>
            <p:cNvPr id="17" name="TextBox 16"/>
            <p:cNvSpPr txBox="1"/>
            <p:nvPr/>
          </p:nvSpPr>
          <p:spPr>
            <a:xfrm>
              <a:off x="9488847" y="5481162"/>
              <a:ext cx="1090363" cy="400110"/>
            </a:xfrm>
            <a:prstGeom prst="rect">
              <a:avLst/>
            </a:prstGeom>
            <a:noFill/>
          </p:spPr>
          <p:txBody>
            <a:bodyPr wrap="none" rtlCol="0">
              <a:spAutoFit/>
            </a:bodyPr>
            <a:lstStyle/>
            <a:p>
              <a:r>
                <a:rPr lang="en-US" sz="2000" dirty="0">
                  <a:ea typeface="Amazon Ember Light" panose="020B0403020204020204" pitchFamily="34" charset="0"/>
                  <a:cs typeface="Amazon Ember Light" panose="020B0403020204020204" pitchFamily="34" charset="0"/>
                </a:rPr>
                <a:t>DevOps</a:t>
              </a:r>
            </a:p>
          </p:txBody>
        </p:sp>
      </p:grpSp>
    </p:spTree>
    <p:custDataLst>
      <p:tags r:id="rId1"/>
    </p:custDataLst>
    <p:extLst>
      <p:ext uri="{BB962C8B-B14F-4D97-AF65-F5344CB8AC3E}">
        <p14:creationId xmlns:p14="http://schemas.microsoft.com/office/powerpoint/2010/main" val="1877743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IDE configuration</a:t>
            </a:r>
          </a:p>
        </p:txBody>
      </p:sp>
      <p:sp>
        <p:nvSpPr>
          <p:cNvPr id="4" name="Text Placeholder 5">
            <a:extLst>
              <a:ext uri="{FF2B5EF4-FFF2-40B4-BE49-F238E27FC236}">
                <a16:creationId xmlns:a16="http://schemas.microsoft.com/office/drawing/2014/main" id="{1D45AF9E-F701-42FE-BD18-7C5C8CF67D69}"/>
              </a:ext>
            </a:extLst>
          </p:cNvPr>
          <p:cNvSpPr>
            <a:spLocks noGrp="1"/>
          </p:cNvSpPr>
          <p:nvPr>
            <p:ph type="subTitle" idx="1"/>
          </p:nvPr>
        </p:nvSpPr>
        <p:spPr/>
        <p:txBody>
          <a:bodyPr/>
          <a:lstStyle/>
          <a:p>
            <a:r>
              <a:rPr lang="en-US" dirty="0">
                <a:solidFill>
                  <a:schemeClr val="tx2"/>
                </a:solidFill>
              </a:rPr>
              <a:t>Module 4: Getting Started with Permissions</a:t>
            </a:r>
          </a:p>
        </p:txBody>
      </p:sp>
    </p:spTree>
    <p:custDataLst>
      <p:tags r:id="rId1"/>
    </p:custDataLst>
    <p:extLst>
      <p:ext uri="{BB962C8B-B14F-4D97-AF65-F5344CB8AC3E}">
        <p14:creationId xmlns:p14="http://schemas.microsoft.com/office/powerpoint/2010/main" val="1090102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20"/>
          </p:nvPr>
        </p:nvSpPr>
        <p:spPr/>
        <p:txBody>
          <a:bodyPr/>
          <a:lstStyle/>
          <a:p>
            <a:fld id="{989D9560-4C13-4692-9687-98ECDD2D9552}" type="slidenum">
              <a:rPr lang="en-US" smtClean="0"/>
              <a:t>23</a:t>
            </a:fld>
            <a:endParaRPr lang="en-US" dirty="0"/>
          </a:p>
        </p:txBody>
      </p:sp>
      <p:sp>
        <p:nvSpPr>
          <p:cNvPr id="2" name="Title 1"/>
          <p:cNvSpPr>
            <a:spLocks noGrp="1"/>
          </p:cNvSpPr>
          <p:nvPr>
            <p:ph type="title"/>
          </p:nvPr>
        </p:nvSpPr>
        <p:spPr/>
        <p:txBody>
          <a:bodyPr>
            <a:normAutofit/>
          </a:bodyPr>
          <a:lstStyle/>
          <a:p>
            <a:r>
              <a:rPr lang="en-US" dirty="0"/>
              <a:t>Setting up the development environment</a:t>
            </a:r>
          </a:p>
        </p:txBody>
      </p:sp>
      <p:sp>
        <p:nvSpPr>
          <p:cNvPr id="28" name="Content Placeholder 27"/>
          <p:cNvSpPr>
            <a:spLocks noGrp="1"/>
          </p:cNvSpPr>
          <p:nvPr>
            <p:ph type="subTitle" idx="4294967295"/>
          </p:nvPr>
        </p:nvSpPr>
        <p:spPr>
          <a:xfrm>
            <a:off x="365760" y="1331416"/>
            <a:ext cx="4494882" cy="2424113"/>
          </a:xfrm>
        </p:spPr>
        <p:txBody>
          <a:bodyPr>
            <a:normAutofit fontScale="77500" lnSpcReduction="20000"/>
          </a:bodyPr>
          <a:lstStyle/>
          <a:p>
            <a:r>
              <a:rPr lang="en-US" dirty="0"/>
              <a:t>Credentials</a:t>
            </a:r>
          </a:p>
          <a:p>
            <a:pPr lvl="1"/>
            <a:r>
              <a:rPr lang="en-US" dirty="0"/>
              <a:t>Priority order</a:t>
            </a:r>
          </a:p>
          <a:p>
            <a:r>
              <a:rPr lang="en-US" dirty="0"/>
              <a:t>Profiles</a:t>
            </a:r>
          </a:p>
          <a:p>
            <a:r>
              <a:rPr lang="en-US" dirty="0"/>
              <a:t>Environment variables</a:t>
            </a:r>
          </a:p>
          <a:p>
            <a:r>
              <a:rPr lang="en-US" dirty="0"/>
              <a:t>Temporary credentials</a:t>
            </a:r>
          </a:p>
          <a:p>
            <a:r>
              <a:rPr lang="en-US" dirty="0"/>
              <a:t>AWS Cloud9 credentials</a:t>
            </a:r>
          </a:p>
        </p:txBody>
      </p:sp>
      <p:grpSp>
        <p:nvGrpSpPr>
          <p:cNvPr id="3" name="justGraphic">
            <a:extLst>
              <a:ext uri="{FF2B5EF4-FFF2-40B4-BE49-F238E27FC236}">
                <a16:creationId xmlns:a16="http://schemas.microsoft.com/office/drawing/2014/main" id="{EE60FFBA-8DA7-4A45-85E9-DA1462BFDA8C}"/>
              </a:ext>
              <a:ext uri="{C183D7F6-B498-43B3-948B-1728B52AA6E4}">
                <adec:decorative xmlns:adec="http://schemas.microsoft.com/office/drawing/2017/decorative" val="1"/>
              </a:ext>
            </a:extLst>
          </p:cNvPr>
          <p:cNvGrpSpPr/>
          <p:nvPr/>
        </p:nvGrpSpPr>
        <p:grpSpPr>
          <a:xfrm>
            <a:off x="6275505" y="1443584"/>
            <a:ext cx="4491541" cy="4712085"/>
            <a:chOff x="6275505" y="1443584"/>
            <a:chExt cx="4491541" cy="4712085"/>
          </a:xfrm>
        </p:grpSpPr>
        <p:sp>
          <p:nvSpPr>
            <p:cNvPr id="4" name="Rectangle 3">
              <a:extLst>
                <a:ext uri="{FF2B5EF4-FFF2-40B4-BE49-F238E27FC236}">
                  <a16:creationId xmlns:a16="http://schemas.microsoft.com/office/drawing/2014/main" id="{BEFEC4D9-0FF6-0740-BBB7-9A904CD0D43A}"/>
                </a:ext>
              </a:extLst>
            </p:cNvPr>
            <p:cNvSpPr/>
            <p:nvPr/>
          </p:nvSpPr>
          <p:spPr>
            <a:xfrm>
              <a:off x="7326860" y="1443584"/>
              <a:ext cx="3440186" cy="21697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5" name="Graphic 20" descr="AWS Logo">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6860" y="145064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24" descr="IDE">
              <a:extLst>
                <a:ext uri="{FF2B5EF4-FFF2-40B4-BE49-F238E27FC236}">
                  <a16:creationId xmlns:a16="http://schemas.microsoft.com/office/drawing/2014/main" id="{084CA126-51B9-4342-B381-198CA72FE2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82719" y="218541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a:cxnSpLocks/>
              <a:stCxn id="6" idx="3"/>
              <a:endCxn id="19" idx="1"/>
            </p:cNvCxnSpPr>
            <p:nvPr/>
          </p:nvCxnSpPr>
          <p:spPr>
            <a:xfrm>
              <a:off x="6752619" y="2420369"/>
              <a:ext cx="2095232" cy="0"/>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pic>
          <p:nvPicPr>
            <p:cNvPr id="9" name="Graphic 6" descr="AWS Cloud9&#10;">
              <a:extLst>
                <a:ext uri="{FF2B5EF4-FFF2-40B4-BE49-F238E27FC236}">
                  <a16:creationId xmlns:a16="http://schemas.microsoft.com/office/drawing/2014/main" id="{3FDAD95F-471F-5948-B040-406199D8ED2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68345" y="4674529"/>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BEFEC4D9-0FF6-0740-BBB7-9A904CD0D43A}"/>
                </a:ext>
              </a:extLst>
            </p:cNvPr>
            <p:cNvSpPr/>
            <p:nvPr/>
          </p:nvSpPr>
          <p:spPr>
            <a:xfrm>
              <a:off x="7326860" y="3985880"/>
              <a:ext cx="3440186" cy="21697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11" name="Graphic 20" descr="AWS Logo">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6860" y="399294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Arrow Connector 13"/>
            <p:cNvCxnSpPr>
              <a:cxnSpLocks/>
              <a:stCxn id="9" idx="3"/>
              <a:endCxn id="22" idx="1"/>
            </p:cNvCxnSpPr>
            <p:nvPr/>
          </p:nvCxnSpPr>
          <p:spPr>
            <a:xfrm>
              <a:off x="8654145" y="5017429"/>
              <a:ext cx="1128078" cy="0"/>
            </a:xfrm>
            <a:prstGeom prst="straightConnector1">
              <a:avLst/>
            </a:prstGeom>
            <a:ln w="127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641030" y="5250168"/>
              <a:ext cx="1340432" cy="338554"/>
            </a:xfrm>
            <a:prstGeom prst="rect">
              <a:avLst/>
            </a:prstGeom>
          </p:spPr>
          <p:txBody>
            <a:bodyPr wrap="none">
              <a:spAutoFit/>
            </a:bodyPr>
            <a:lstStyle/>
            <a:p>
              <a:pPr algn="ctr"/>
              <a:r>
                <a:rPr lang="en-US" altLang="en-US" sz="1600" dirty="0">
                  <a:ea typeface="Amazon Ember" panose="020B0603020204020204" pitchFamily="34" charset="0"/>
                  <a:cs typeface="Amazon Ember Light" panose="020B0403020204020204" pitchFamily="34" charset="0"/>
                </a:rPr>
                <a:t>AWS Cloud9</a:t>
              </a:r>
            </a:p>
          </p:txBody>
        </p:sp>
        <p:sp>
          <p:nvSpPr>
            <p:cNvPr id="21" name="Rectangle 20"/>
            <p:cNvSpPr/>
            <p:nvPr/>
          </p:nvSpPr>
          <p:spPr>
            <a:xfrm>
              <a:off x="6275505" y="2735508"/>
              <a:ext cx="498856" cy="338554"/>
            </a:xfrm>
            <a:prstGeom prst="rect">
              <a:avLst/>
            </a:prstGeom>
          </p:spPr>
          <p:txBody>
            <a:bodyPr wrap="none">
              <a:spAutoFit/>
            </a:bodyPr>
            <a:lstStyle/>
            <a:p>
              <a:pPr algn="ctr"/>
              <a:r>
                <a:rPr lang="en-US" altLang="en-US" sz="1600" dirty="0">
                  <a:ea typeface="Amazon Ember" panose="020B0603020204020204" pitchFamily="34" charset="0"/>
                  <a:cs typeface="Amazon Ember Light" panose="020B0403020204020204" pitchFamily="34" charset="0"/>
                </a:rPr>
                <a:t>IDE</a:t>
              </a:r>
            </a:p>
          </p:txBody>
        </p:sp>
        <p:pic>
          <p:nvPicPr>
            <p:cNvPr id="19" name="Graphic 13" descr="Lambda function&#10;">
              <a:extLst>
                <a:ext uri="{FF2B5EF4-FFF2-40B4-BE49-F238E27FC236}">
                  <a16:creationId xmlns:a16="http://schemas.microsoft.com/office/drawing/2014/main" id="{E2B9011C-C7EB-AD4B-85D7-DC979571C75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47851" y="219176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6">
              <a:extLst>
                <a:ext uri="{FF2B5EF4-FFF2-40B4-BE49-F238E27FC236}">
                  <a16:creationId xmlns:a16="http://schemas.microsoft.com/office/drawing/2014/main" id="{E5B6AAD0-93D4-0E4F-BD41-EA3B42724537}"/>
                </a:ext>
              </a:extLst>
            </p:cNvPr>
            <p:cNvSpPr txBox="1">
              <a:spLocks noChangeArrowheads="1"/>
            </p:cNvSpPr>
            <p:nvPr/>
          </p:nvSpPr>
          <p:spPr bwMode="auto">
            <a:xfrm>
              <a:off x="8412876" y="2648028"/>
              <a:ext cx="13477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Lambda function</a:t>
              </a:r>
            </a:p>
          </p:txBody>
        </p:sp>
        <p:pic>
          <p:nvPicPr>
            <p:cNvPr id="22" name="Graphic 13" descr="Lambda function&#10;">
              <a:extLst>
                <a:ext uri="{FF2B5EF4-FFF2-40B4-BE49-F238E27FC236}">
                  <a16:creationId xmlns:a16="http://schemas.microsoft.com/office/drawing/2014/main" id="{E2B9011C-C7EB-AD4B-85D7-DC979571C75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82223" y="478882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6">
              <a:extLst>
                <a:ext uri="{FF2B5EF4-FFF2-40B4-BE49-F238E27FC236}">
                  <a16:creationId xmlns:a16="http://schemas.microsoft.com/office/drawing/2014/main" id="{E5B6AAD0-93D4-0E4F-BD41-EA3B42724537}"/>
                </a:ext>
              </a:extLst>
            </p:cNvPr>
            <p:cNvSpPr txBox="1">
              <a:spLocks noChangeArrowheads="1"/>
            </p:cNvSpPr>
            <p:nvPr/>
          </p:nvSpPr>
          <p:spPr bwMode="auto">
            <a:xfrm>
              <a:off x="9347248" y="5219508"/>
              <a:ext cx="13477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Lambda function</a:t>
              </a:r>
            </a:p>
          </p:txBody>
        </p:sp>
      </p:grpSp>
    </p:spTree>
    <p:custDataLst>
      <p:tags r:id="rId1"/>
    </p:custDataLst>
    <p:extLst>
      <p:ext uri="{BB962C8B-B14F-4D97-AF65-F5344CB8AC3E}">
        <p14:creationId xmlns:p14="http://schemas.microsoft.com/office/powerpoint/2010/main" val="224489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24</a:t>
            </a:fld>
            <a:endParaRPr lang="en-US" dirty="0"/>
          </a:p>
        </p:txBody>
      </p:sp>
      <p:sp>
        <p:nvSpPr>
          <p:cNvPr id="7" name="Title 6"/>
          <p:cNvSpPr>
            <a:spLocks noGrp="1"/>
          </p:cNvSpPr>
          <p:nvPr>
            <p:ph type="title"/>
          </p:nvPr>
        </p:nvSpPr>
        <p:spPr/>
        <p:txBody>
          <a:bodyPr/>
          <a:lstStyle/>
          <a:p>
            <a:r>
              <a:rPr lang="en-US" dirty="0"/>
              <a:t>Setting up AWS permanent credentials</a:t>
            </a:r>
          </a:p>
        </p:txBody>
      </p:sp>
      <p:grpSp>
        <p:nvGrpSpPr>
          <p:cNvPr id="2" name="Group 1" descr="Example of setting up Aws permanent credentials">
            <a:extLst>
              <a:ext uri="{FF2B5EF4-FFF2-40B4-BE49-F238E27FC236}">
                <a16:creationId xmlns:a16="http://schemas.microsoft.com/office/drawing/2014/main" id="{F76E85C3-BF93-42C3-B0FD-1AEF6EF4768F}"/>
              </a:ext>
              <a:ext uri="{C183D7F6-B498-43B3-948B-1728B52AA6E4}">
                <adec:decorative xmlns:adec="http://schemas.microsoft.com/office/drawing/2017/decorative" val="0"/>
              </a:ext>
            </a:extLst>
          </p:cNvPr>
          <p:cNvGrpSpPr/>
          <p:nvPr/>
        </p:nvGrpSpPr>
        <p:grpSpPr>
          <a:xfrm>
            <a:off x="419100" y="1100992"/>
            <a:ext cx="10699171" cy="4890233"/>
            <a:chOff x="419100" y="1100992"/>
            <a:chExt cx="10699171" cy="4890233"/>
          </a:xfrm>
        </p:grpSpPr>
        <p:sp>
          <p:nvSpPr>
            <p:cNvPr id="22" name="Rectangle 21"/>
            <p:cNvSpPr/>
            <p:nvPr/>
          </p:nvSpPr>
          <p:spPr>
            <a:xfrm>
              <a:off x="419100" y="1100992"/>
              <a:ext cx="10699171" cy="338554"/>
            </a:xfrm>
            <a:prstGeom prst="rect">
              <a:avLst/>
            </a:prstGeom>
            <a:solidFill>
              <a:schemeClr val="accent3"/>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dirty="0">
                  <a:solidFill>
                    <a:schemeClr val="tx1"/>
                  </a:solidFill>
                  <a:latin typeface="Lucida Console" panose="020B0609040504020204" pitchFamily="49" charset="0"/>
                </a:rPr>
                <a:t>Terminal</a:t>
              </a:r>
            </a:p>
          </p:txBody>
        </p:sp>
        <p:sp>
          <p:nvSpPr>
            <p:cNvPr id="23" name="TextBox 22"/>
            <p:cNvSpPr txBox="1"/>
            <p:nvPr/>
          </p:nvSpPr>
          <p:spPr>
            <a:xfrm>
              <a:off x="10818043" y="1100992"/>
              <a:ext cx="300228" cy="338554"/>
            </a:xfrm>
            <a:prstGeom prst="rect">
              <a:avLst/>
            </a:prstGeom>
            <a:noFill/>
          </p:spPr>
          <p:txBody>
            <a:bodyPr wrap="square" rtlCol="0">
              <a:spAutoFit/>
            </a:bodyPr>
            <a:lstStyle/>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X</a:t>
              </a:r>
            </a:p>
          </p:txBody>
        </p:sp>
        <p:sp>
          <p:nvSpPr>
            <p:cNvPr id="19" name="Rounded Rectangle 18"/>
            <p:cNvSpPr/>
            <p:nvPr/>
          </p:nvSpPr>
          <p:spPr>
            <a:xfrm>
              <a:off x="419100" y="1439546"/>
              <a:ext cx="10699171" cy="4551679"/>
            </a:xfrm>
            <a:prstGeom prst="roundRect">
              <a:avLst>
                <a:gd name="adj" fmla="val 0"/>
              </a:avLst>
            </a:prstGeom>
            <a:solidFill>
              <a:schemeClr val="tx1"/>
            </a:solidFill>
            <a:ln w="12700">
              <a:solidFill>
                <a:schemeClr val="accent1">
                  <a:shade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r>
                <a:rPr lang="en-US" sz="1600" dirty="0">
                  <a:solidFill>
                    <a:schemeClr val="bg2"/>
                  </a:solidFill>
                  <a:latin typeface="Lucida Console" panose="020B0609040504020204" pitchFamily="49" charset="0"/>
                  <a:ea typeface="Amazon Ember Light" charset="0"/>
                  <a:cs typeface="Amazon Ember Light" charset="0"/>
                </a:rPr>
                <a:t>&gt;&gt; aws configure</a:t>
              </a:r>
            </a:p>
            <a:p>
              <a:r>
                <a:rPr lang="en-US" sz="1600" dirty="0">
                  <a:solidFill>
                    <a:srgbClr val="92D050"/>
                  </a:solidFill>
                  <a:latin typeface="Lucida Console" panose="020B0609040504020204" pitchFamily="49" charset="0"/>
                  <a:ea typeface="Amazon Ember Light" charset="0"/>
                  <a:cs typeface="Amazon Ember Light" charset="0"/>
                </a:rPr>
                <a:t>AWS Access Key ID [None]: AKIAIOSFODNN7EXAMPLE</a:t>
              </a:r>
            </a:p>
            <a:p>
              <a:r>
                <a:rPr lang="en-US" sz="1600" dirty="0">
                  <a:solidFill>
                    <a:srgbClr val="92D050"/>
                  </a:solidFill>
                  <a:latin typeface="Lucida Console" panose="020B0609040504020204" pitchFamily="49" charset="0"/>
                  <a:ea typeface="Amazon Ember Light" charset="0"/>
                  <a:cs typeface="Amazon Ember Light" charset="0"/>
                </a:rPr>
                <a:t>AWS Secret Access Key [None]: wJalrXUtnFEMI/K7MDENG/bPxRfiCYEXAMPLEKEY</a:t>
              </a:r>
            </a:p>
            <a:p>
              <a:r>
                <a:rPr lang="en-US" sz="1600" dirty="0">
                  <a:solidFill>
                    <a:srgbClr val="92D050"/>
                  </a:solidFill>
                  <a:latin typeface="Lucida Console" panose="020B0609040504020204" pitchFamily="49" charset="0"/>
                  <a:ea typeface="Amazon Ember Light" charset="0"/>
                  <a:cs typeface="Amazon Ember Light" charset="0"/>
                </a:rPr>
                <a:t>Default region name [None]: us-west-2</a:t>
              </a:r>
            </a:p>
            <a:p>
              <a:r>
                <a:rPr lang="en-US" sz="1600" dirty="0">
                  <a:solidFill>
                    <a:srgbClr val="92D050"/>
                  </a:solidFill>
                  <a:latin typeface="Lucida Console" panose="020B0609040504020204" pitchFamily="49" charset="0"/>
                  <a:ea typeface="Amazon Ember Light" charset="0"/>
                  <a:cs typeface="Amazon Ember Light" charset="0"/>
                </a:rPr>
                <a:t>Default output format [None]: json</a:t>
              </a:r>
            </a:p>
            <a:p>
              <a:endParaRPr lang="en-US" sz="1600" dirty="0">
                <a:solidFill>
                  <a:schemeClr val="bg2"/>
                </a:solidFill>
                <a:latin typeface="Lucida Console" panose="020B0609040504020204" pitchFamily="49" charset="0"/>
                <a:ea typeface="Amazon Ember Light" charset="0"/>
                <a:cs typeface="Amazon Ember Light" charset="0"/>
              </a:endParaRPr>
            </a:p>
            <a:p>
              <a:r>
                <a:rPr lang="en-US" sz="1600" dirty="0">
                  <a:solidFill>
                    <a:schemeClr val="bg2"/>
                  </a:solidFill>
                  <a:latin typeface="Lucida Console" panose="020B0609040504020204" pitchFamily="49" charset="0"/>
                  <a:ea typeface="Amazon Ember Light" charset="0"/>
                  <a:cs typeface="Amazon Ember Light" charset="0"/>
                </a:rPr>
                <a:t>&gt;&gt; aws configure --profile user1</a:t>
              </a:r>
            </a:p>
            <a:p>
              <a:r>
                <a:rPr lang="en-US" sz="1600" dirty="0">
                  <a:solidFill>
                    <a:srgbClr val="92D050"/>
                  </a:solidFill>
                  <a:latin typeface="Lucida Console" panose="020B0609040504020204" pitchFamily="49" charset="0"/>
                  <a:ea typeface="Amazon Ember Light" charset="0"/>
                  <a:cs typeface="Amazon Ember Light" charset="0"/>
                </a:rPr>
                <a:t>AWS Access Key ID [None]: </a:t>
              </a:r>
              <a:r>
                <a:rPr lang="en-US" sz="1600" dirty="0">
                  <a:solidFill>
                    <a:srgbClr val="92D050"/>
                  </a:solidFill>
                  <a:latin typeface="Lucida Console" panose="020B0609040504020204" pitchFamily="49" charset="0"/>
                </a:rPr>
                <a:t>AKIAI44QH8DHBEXAMPLE</a:t>
              </a:r>
              <a:endParaRPr lang="en-US" sz="1600" dirty="0">
                <a:solidFill>
                  <a:srgbClr val="92D050"/>
                </a:solidFill>
                <a:latin typeface="Lucida Console" panose="020B0609040504020204" pitchFamily="49" charset="0"/>
                <a:ea typeface="Amazon Ember Light" charset="0"/>
                <a:cs typeface="Amazon Ember Light" charset="0"/>
              </a:endParaRPr>
            </a:p>
            <a:p>
              <a:r>
                <a:rPr lang="en-US" sz="1600" dirty="0">
                  <a:solidFill>
                    <a:srgbClr val="92D050"/>
                  </a:solidFill>
                  <a:latin typeface="Lucida Console" panose="020B0609040504020204" pitchFamily="49" charset="0"/>
                  <a:ea typeface="Amazon Ember Light" charset="0"/>
                  <a:cs typeface="Amazon Ember Light" charset="0"/>
                </a:rPr>
                <a:t>AWS Secret Access Key [None]: PsdaswtnFEMI/K7MDENG/bPxRfiCYEXAMPLEKEY</a:t>
              </a:r>
            </a:p>
            <a:p>
              <a:r>
                <a:rPr lang="en-US" sz="1600" dirty="0">
                  <a:solidFill>
                    <a:srgbClr val="92D050"/>
                  </a:solidFill>
                  <a:latin typeface="Lucida Console" panose="020B0609040504020204" pitchFamily="49" charset="0"/>
                  <a:ea typeface="Amazon Ember Light" charset="0"/>
                  <a:cs typeface="Amazon Ember Light" charset="0"/>
                </a:rPr>
                <a:t>Default region name [None]: us-east-1</a:t>
              </a:r>
            </a:p>
            <a:p>
              <a:r>
                <a:rPr lang="en-US" sz="1600" dirty="0">
                  <a:solidFill>
                    <a:srgbClr val="92D050"/>
                  </a:solidFill>
                  <a:latin typeface="Lucida Console" panose="020B0609040504020204" pitchFamily="49" charset="0"/>
                  <a:ea typeface="Amazon Ember Light" charset="0"/>
                  <a:cs typeface="Amazon Ember Light" charset="0"/>
                </a:rPr>
                <a:t>Default output format [None]: json</a:t>
              </a:r>
            </a:p>
          </p:txBody>
        </p:sp>
      </p:grpSp>
      <p:grpSp>
        <p:nvGrpSpPr>
          <p:cNvPr id="3" name="Group 2" descr="Example files.">
            <a:extLst>
              <a:ext uri="{FF2B5EF4-FFF2-40B4-BE49-F238E27FC236}">
                <a16:creationId xmlns:a16="http://schemas.microsoft.com/office/drawing/2014/main" id="{B27C56B3-3AC4-400B-9342-2CB4F2B06202}"/>
              </a:ext>
            </a:extLst>
          </p:cNvPr>
          <p:cNvGrpSpPr/>
          <p:nvPr/>
        </p:nvGrpSpPr>
        <p:grpSpPr>
          <a:xfrm>
            <a:off x="4736923" y="4086198"/>
            <a:ext cx="7275443" cy="2270152"/>
            <a:chOff x="4736923" y="4086198"/>
            <a:chExt cx="7275443" cy="2270152"/>
          </a:xfrm>
        </p:grpSpPr>
        <p:sp>
          <p:nvSpPr>
            <p:cNvPr id="10" name="TextBox 9">
              <a:extLst>
                <a:ext uri="{FF2B5EF4-FFF2-40B4-BE49-F238E27FC236}">
                  <a16:creationId xmlns:a16="http://schemas.microsoft.com/office/drawing/2014/main" id="{52D4FA13-F39E-4106-A6B1-DC384299A529}"/>
                </a:ext>
              </a:extLst>
            </p:cNvPr>
            <p:cNvSpPr txBox="1"/>
            <p:nvPr/>
          </p:nvSpPr>
          <p:spPr>
            <a:xfrm>
              <a:off x="4736923" y="4086198"/>
              <a:ext cx="3414776" cy="2062103"/>
            </a:xfrm>
            <a:prstGeom prst="rect">
              <a:avLst/>
            </a:prstGeom>
            <a:solidFill>
              <a:schemeClr val="bg1"/>
            </a:solidFill>
            <a:ln>
              <a:solidFill>
                <a:schemeClr val="tx1"/>
              </a:solidFill>
            </a:ln>
          </p:spPr>
          <p:txBody>
            <a:bodyPr wrap="square" rtlCol="0">
              <a:spAutoFit/>
            </a:bodyPr>
            <a:lstStyle/>
            <a:p>
              <a:r>
                <a:rPr lang="en-US" sz="1600" b="1" dirty="0" err="1">
                  <a:latin typeface="Lucida Console" panose="020B0609040504020204" pitchFamily="49" charset="0"/>
                </a:rPr>
                <a:t>aws</a:t>
              </a:r>
              <a:r>
                <a:rPr lang="en-US" sz="1600" b="1" dirty="0">
                  <a:latin typeface="Lucida Console" panose="020B0609040504020204" pitchFamily="49" charset="0"/>
                </a:rPr>
                <a:t>/config</a:t>
              </a:r>
              <a:br>
                <a:rPr lang="en-US" sz="1600" b="1" dirty="0"/>
              </a:br>
              <a:r>
                <a:rPr lang="en-US" sz="1600" dirty="0">
                  <a:latin typeface="Lucida Console" panose="020B0609040504020204" pitchFamily="49" charset="0"/>
                </a:rPr>
                <a:t>[default]</a:t>
              </a:r>
            </a:p>
            <a:p>
              <a:r>
                <a:rPr lang="en-US" sz="1600" dirty="0">
                  <a:latin typeface="Lucida Console" panose="020B0609040504020204" pitchFamily="49" charset="0"/>
                </a:rPr>
                <a:t>region=us-west-2</a:t>
              </a:r>
            </a:p>
            <a:p>
              <a:r>
                <a:rPr lang="en-US" sz="1600" dirty="0">
                  <a:latin typeface="Lucida Console" panose="020B0609040504020204" pitchFamily="49" charset="0"/>
                </a:rPr>
                <a:t>output=json</a:t>
              </a:r>
            </a:p>
            <a:p>
              <a:endParaRPr lang="en-US" sz="1600" dirty="0">
                <a:latin typeface="Lucida Console" panose="020B0609040504020204" pitchFamily="49" charset="0"/>
              </a:endParaRPr>
            </a:p>
            <a:p>
              <a:r>
                <a:rPr lang="en-US" sz="1600" dirty="0">
                  <a:latin typeface="Lucida Console" panose="020B0609040504020204" pitchFamily="49" charset="0"/>
                </a:rPr>
                <a:t>[profile user1]</a:t>
              </a:r>
            </a:p>
            <a:p>
              <a:r>
                <a:rPr lang="en-US" sz="1600" dirty="0">
                  <a:latin typeface="Lucida Console" panose="020B0609040504020204" pitchFamily="49" charset="0"/>
                </a:rPr>
                <a:t>region=us-east-1</a:t>
              </a:r>
            </a:p>
            <a:p>
              <a:r>
                <a:rPr lang="en-US" sz="1600" dirty="0">
                  <a:latin typeface="Lucida Console" panose="020B0609040504020204" pitchFamily="49" charset="0"/>
                </a:rPr>
                <a:t>output=json</a:t>
              </a:r>
            </a:p>
          </p:txBody>
        </p:sp>
        <p:sp>
          <p:nvSpPr>
            <p:cNvPr id="13" name="TextBox 12">
              <a:extLst>
                <a:ext uri="{FF2B5EF4-FFF2-40B4-BE49-F238E27FC236}">
                  <a16:creationId xmlns:a16="http://schemas.microsoft.com/office/drawing/2014/main" id="{D744C2AE-9CBC-44E0-B2CA-CC73D84282B6}"/>
                </a:ext>
              </a:extLst>
            </p:cNvPr>
            <p:cNvSpPr txBox="1"/>
            <p:nvPr/>
          </p:nvSpPr>
          <p:spPr>
            <a:xfrm>
              <a:off x="6894377" y="4294247"/>
              <a:ext cx="5117989" cy="2062103"/>
            </a:xfrm>
            <a:prstGeom prst="rect">
              <a:avLst/>
            </a:prstGeom>
            <a:solidFill>
              <a:schemeClr val="bg1"/>
            </a:solidFill>
            <a:ln>
              <a:solidFill>
                <a:schemeClr val="tx1"/>
              </a:solidFill>
            </a:ln>
          </p:spPr>
          <p:txBody>
            <a:bodyPr wrap="square" rtlCol="0">
              <a:spAutoFit/>
            </a:bodyPr>
            <a:lstStyle/>
            <a:p>
              <a:r>
                <a:rPr lang="en-US" sz="1600" b="1" dirty="0">
                  <a:latin typeface="Lucida Console" panose="020B0609040504020204" pitchFamily="49" charset="0"/>
                </a:rPr>
                <a:t>.aws/credentials</a:t>
              </a:r>
              <a:br>
                <a:rPr lang="en-US" sz="1600" dirty="0"/>
              </a:br>
              <a:r>
                <a:rPr lang="en-US" sz="1600" dirty="0">
                  <a:latin typeface="Lucida Console" panose="020B0609040504020204" pitchFamily="49" charset="0"/>
                </a:rPr>
                <a:t>[default]</a:t>
              </a:r>
            </a:p>
            <a:p>
              <a:r>
                <a:rPr lang="en-US" sz="1600" dirty="0">
                  <a:latin typeface="Lucida Console" panose="020B0609040504020204" pitchFamily="49" charset="0"/>
                </a:rPr>
                <a:t>aws_access_key_id=AKIAIOSFODNN7EXAMPLE</a:t>
              </a:r>
            </a:p>
            <a:p>
              <a:r>
                <a:rPr lang="en-US" sz="1600" dirty="0">
                  <a:latin typeface="Lucida Console" panose="020B0609040504020204" pitchFamily="49" charset="0"/>
                </a:rPr>
                <a:t>aws_secret_access_key=…PxRfiCYEXAMPLEKEY</a:t>
              </a:r>
            </a:p>
            <a:p>
              <a:endParaRPr lang="en-US" sz="1600" dirty="0">
                <a:latin typeface="Lucida Console" panose="020B0609040504020204" pitchFamily="49" charset="0"/>
              </a:endParaRPr>
            </a:p>
            <a:p>
              <a:r>
                <a:rPr lang="en-US" sz="1600" dirty="0">
                  <a:latin typeface="Lucida Console" panose="020B0609040504020204" pitchFamily="49" charset="0"/>
                </a:rPr>
                <a:t>[user1]</a:t>
              </a:r>
            </a:p>
            <a:p>
              <a:r>
                <a:rPr lang="en-US" sz="1600" dirty="0">
                  <a:latin typeface="Lucida Console" panose="020B0609040504020204" pitchFamily="49" charset="0"/>
                </a:rPr>
                <a:t>aws_access_key_id=AKIAI44QH8DHBEXAMPLE</a:t>
              </a:r>
            </a:p>
            <a:p>
              <a:r>
                <a:rPr lang="en-US" sz="1600" dirty="0">
                  <a:latin typeface="Lucida Console" panose="020B0609040504020204" pitchFamily="49" charset="0"/>
                </a:rPr>
                <a:t>aws_secret_access_key=…Co8nbEXAMPLEKEY</a:t>
              </a:r>
            </a:p>
          </p:txBody>
        </p:sp>
      </p:grpSp>
    </p:spTree>
    <p:custDataLst>
      <p:tags r:id="rId1"/>
    </p:custDataLst>
    <p:extLst>
      <p:ext uri="{BB962C8B-B14F-4D97-AF65-F5344CB8AC3E}">
        <p14:creationId xmlns:p14="http://schemas.microsoft.com/office/powerpoint/2010/main" val="538770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25</a:t>
            </a:fld>
            <a:endParaRPr lang="en-US" dirty="0"/>
          </a:p>
        </p:txBody>
      </p:sp>
      <p:sp>
        <p:nvSpPr>
          <p:cNvPr id="2" name="Title 1"/>
          <p:cNvSpPr>
            <a:spLocks noGrp="1"/>
          </p:cNvSpPr>
          <p:nvPr>
            <p:ph type="title"/>
          </p:nvPr>
        </p:nvSpPr>
        <p:spPr>
          <a:xfrm>
            <a:off x="365760" y="319404"/>
            <a:ext cx="11569209" cy="731318"/>
          </a:xfrm>
        </p:spPr>
        <p:txBody>
          <a:bodyPr/>
          <a:lstStyle/>
          <a:p>
            <a:r>
              <a:rPr lang="en-US" dirty="0"/>
              <a:t>Using multiple named profiles</a:t>
            </a:r>
          </a:p>
        </p:txBody>
      </p:sp>
      <p:grpSp>
        <p:nvGrpSpPr>
          <p:cNvPr id="34" name="ConfigAndCredential" descr="AWS config and credentials files containing a default and a user1 profiles.">
            <a:extLst>
              <a:ext uri="{FF2B5EF4-FFF2-40B4-BE49-F238E27FC236}">
                <a16:creationId xmlns:a16="http://schemas.microsoft.com/office/drawing/2014/main" id="{58B73051-4DCD-4E2B-A9D5-9E2FBBFD96E8}"/>
              </a:ext>
            </a:extLst>
          </p:cNvPr>
          <p:cNvGrpSpPr/>
          <p:nvPr/>
        </p:nvGrpSpPr>
        <p:grpSpPr>
          <a:xfrm>
            <a:off x="1971263" y="2726754"/>
            <a:ext cx="7362308" cy="2270152"/>
            <a:chOff x="1971263" y="2502073"/>
            <a:chExt cx="7362308" cy="2270152"/>
          </a:xfrm>
        </p:grpSpPr>
        <p:sp>
          <p:nvSpPr>
            <p:cNvPr id="35" name="TextBox 34">
              <a:extLst>
                <a:ext uri="{FF2B5EF4-FFF2-40B4-BE49-F238E27FC236}">
                  <a16:creationId xmlns:a16="http://schemas.microsoft.com/office/drawing/2014/main" id="{998E285A-5F09-4BA4-8017-815F47FE5917}"/>
                </a:ext>
              </a:extLst>
            </p:cNvPr>
            <p:cNvSpPr txBox="1"/>
            <p:nvPr/>
          </p:nvSpPr>
          <p:spPr>
            <a:xfrm>
              <a:off x="1971263" y="2502073"/>
              <a:ext cx="3414776" cy="2062103"/>
            </a:xfrm>
            <a:prstGeom prst="rect">
              <a:avLst/>
            </a:prstGeom>
            <a:solidFill>
              <a:schemeClr val="bg1"/>
            </a:solidFill>
            <a:ln>
              <a:solidFill>
                <a:schemeClr val="tx1"/>
              </a:solidFill>
            </a:ln>
          </p:spPr>
          <p:txBody>
            <a:bodyPr wrap="square" rtlCol="0">
              <a:spAutoFit/>
            </a:bodyPr>
            <a:lstStyle/>
            <a:p>
              <a:r>
                <a:rPr lang="en-US" sz="1600" b="1" dirty="0">
                  <a:latin typeface="Lucida Console" panose="020B0609040504020204" pitchFamily="49" charset="0"/>
                </a:rPr>
                <a:t>.aws/config</a:t>
              </a:r>
              <a:br>
                <a:rPr lang="en-US" sz="1600" b="1" dirty="0"/>
              </a:br>
              <a:r>
                <a:rPr lang="en-US" sz="1600" dirty="0">
                  <a:latin typeface="Lucida Console" panose="020B0609040504020204" pitchFamily="49" charset="0"/>
                </a:rPr>
                <a:t>[default]</a:t>
              </a:r>
            </a:p>
            <a:p>
              <a:r>
                <a:rPr lang="en-US" sz="1600" dirty="0">
                  <a:latin typeface="Lucida Console" panose="020B0609040504020204" pitchFamily="49" charset="0"/>
                </a:rPr>
                <a:t>region=us-west-2</a:t>
              </a:r>
            </a:p>
            <a:p>
              <a:r>
                <a:rPr lang="en-US" sz="1600" dirty="0">
                  <a:latin typeface="Lucida Console" panose="020B0609040504020204" pitchFamily="49" charset="0"/>
                </a:rPr>
                <a:t>output=json</a:t>
              </a:r>
            </a:p>
            <a:p>
              <a:endParaRPr lang="en-US" sz="1600" dirty="0">
                <a:latin typeface="Lucida Console" panose="020B0609040504020204" pitchFamily="49" charset="0"/>
              </a:endParaRPr>
            </a:p>
            <a:p>
              <a:r>
                <a:rPr lang="en-US" sz="1600" dirty="0">
                  <a:latin typeface="Lucida Console" panose="020B0609040504020204" pitchFamily="49" charset="0"/>
                </a:rPr>
                <a:t>[profile user1]</a:t>
              </a:r>
            </a:p>
            <a:p>
              <a:r>
                <a:rPr lang="en-US" sz="1600" dirty="0">
                  <a:latin typeface="Lucida Console" panose="020B0609040504020204" pitchFamily="49" charset="0"/>
                </a:rPr>
                <a:t>region=us-east-1</a:t>
              </a:r>
            </a:p>
            <a:p>
              <a:r>
                <a:rPr lang="en-US" sz="1600" dirty="0">
                  <a:latin typeface="Lucida Console" panose="020B0609040504020204" pitchFamily="49" charset="0"/>
                </a:rPr>
                <a:t>output=json</a:t>
              </a:r>
            </a:p>
          </p:txBody>
        </p:sp>
        <p:sp>
          <p:nvSpPr>
            <p:cNvPr id="37" name="TextBox 36">
              <a:extLst>
                <a:ext uri="{FF2B5EF4-FFF2-40B4-BE49-F238E27FC236}">
                  <a16:creationId xmlns:a16="http://schemas.microsoft.com/office/drawing/2014/main" id="{AB68CF01-1211-49FF-BAC3-802B6138A0F3}"/>
                </a:ext>
              </a:extLst>
            </p:cNvPr>
            <p:cNvSpPr txBox="1"/>
            <p:nvPr/>
          </p:nvSpPr>
          <p:spPr>
            <a:xfrm>
              <a:off x="4128717" y="2710122"/>
              <a:ext cx="5204854" cy="2062103"/>
            </a:xfrm>
            <a:prstGeom prst="rect">
              <a:avLst/>
            </a:prstGeom>
            <a:solidFill>
              <a:schemeClr val="bg1"/>
            </a:solidFill>
            <a:ln>
              <a:solidFill>
                <a:schemeClr val="tx1"/>
              </a:solidFill>
            </a:ln>
          </p:spPr>
          <p:txBody>
            <a:bodyPr wrap="square" rtlCol="0">
              <a:spAutoFit/>
            </a:bodyPr>
            <a:lstStyle/>
            <a:p>
              <a:r>
                <a:rPr lang="en-US" sz="1600" b="1" dirty="0">
                  <a:latin typeface="Lucida Console" panose="020B0609040504020204" pitchFamily="49" charset="0"/>
                </a:rPr>
                <a:t>.aws/credentials</a:t>
              </a:r>
              <a:br>
                <a:rPr lang="en-US" sz="1600" dirty="0"/>
              </a:br>
              <a:r>
                <a:rPr lang="en-US" sz="1600" dirty="0">
                  <a:latin typeface="Lucida Console" panose="020B0609040504020204" pitchFamily="49" charset="0"/>
                </a:rPr>
                <a:t>[default]</a:t>
              </a:r>
            </a:p>
            <a:p>
              <a:r>
                <a:rPr lang="en-US" sz="1600" dirty="0">
                  <a:latin typeface="Lucida Console" panose="020B0609040504020204" pitchFamily="49" charset="0"/>
                </a:rPr>
                <a:t>aws_access_key_id=AKIAIOSFODNN7EXAMPLE</a:t>
              </a:r>
            </a:p>
            <a:p>
              <a:r>
                <a:rPr lang="en-US" sz="1600" dirty="0">
                  <a:latin typeface="Lucida Console" panose="020B0609040504020204" pitchFamily="49" charset="0"/>
                </a:rPr>
                <a:t>aws_secret_access_key=…PxRfiCYEXAMPLEKEY</a:t>
              </a:r>
            </a:p>
            <a:p>
              <a:endParaRPr lang="en-US" sz="1600" dirty="0">
                <a:latin typeface="Lucida Console" panose="020B0609040504020204" pitchFamily="49" charset="0"/>
              </a:endParaRPr>
            </a:p>
            <a:p>
              <a:r>
                <a:rPr lang="en-US" sz="1600" dirty="0">
                  <a:latin typeface="Lucida Console" panose="020B0609040504020204" pitchFamily="49" charset="0"/>
                </a:rPr>
                <a:t>[user1]</a:t>
              </a:r>
            </a:p>
            <a:p>
              <a:r>
                <a:rPr lang="en-US" sz="1600" dirty="0">
                  <a:latin typeface="Lucida Console" panose="020B0609040504020204" pitchFamily="49" charset="0"/>
                </a:rPr>
                <a:t>aws_access_key_id=AKIAI44QH8DHBEXAMPLE</a:t>
              </a:r>
            </a:p>
            <a:p>
              <a:r>
                <a:rPr lang="en-US" sz="1600" dirty="0">
                  <a:latin typeface="Lucida Console" panose="020B0609040504020204" pitchFamily="49" charset="0"/>
                </a:rPr>
                <a:t>aws_secret_access_key=…Co8nbEXAMPLEKEY</a:t>
              </a:r>
            </a:p>
          </p:txBody>
        </p:sp>
      </p:grpSp>
      <p:grpSp>
        <p:nvGrpSpPr>
          <p:cNvPr id="5" name="profileAccess" descr="By using either the default or profile specific credentials, a developer can work in multiple accounts.">
            <a:extLst>
              <a:ext uri="{FF2B5EF4-FFF2-40B4-BE49-F238E27FC236}">
                <a16:creationId xmlns:a16="http://schemas.microsoft.com/office/drawing/2014/main" id="{9159A158-309E-4CE3-8F6D-CDA88C7C974C}"/>
              </a:ext>
            </a:extLst>
          </p:cNvPr>
          <p:cNvGrpSpPr/>
          <p:nvPr/>
        </p:nvGrpSpPr>
        <p:grpSpPr>
          <a:xfrm>
            <a:off x="344254" y="1340911"/>
            <a:ext cx="10919491" cy="4977855"/>
            <a:chOff x="344254" y="1340911"/>
            <a:chExt cx="10919491" cy="4977855"/>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4254" y="2513709"/>
              <a:ext cx="1368180" cy="1371600"/>
            </a:xfrm>
            <a:prstGeom prst="rect">
              <a:avLst/>
            </a:prstGeom>
          </p:spPr>
        </p:pic>
        <p:sp>
          <p:nvSpPr>
            <p:cNvPr id="7" name="TextBox 6"/>
            <p:cNvSpPr txBox="1"/>
            <p:nvPr/>
          </p:nvSpPr>
          <p:spPr>
            <a:xfrm>
              <a:off x="384826" y="3709557"/>
              <a:ext cx="1372492" cy="400110"/>
            </a:xfrm>
            <a:prstGeom prst="rect">
              <a:avLst/>
            </a:prstGeom>
            <a:noFill/>
          </p:spPr>
          <p:txBody>
            <a:bodyPr wrap="none" rtlCol="0">
              <a:spAutoFit/>
            </a:bodyPr>
            <a:lstStyle/>
            <a:p>
              <a:r>
                <a:rPr lang="en-US" sz="2000" dirty="0">
                  <a:solidFill>
                    <a:schemeClr val="tx2"/>
                  </a:solidFill>
                  <a:ea typeface="Amazon Ember Light" panose="020B0403020204020204" pitchFamily="34" charset="0"/>
                  <a:cs typeface="Amazon Ember Light" panose="020B0403020204020204" pitchFamily="34" charset="0"/>
                </a:rPr>
                <a:t>Developer</a:t>
              </a:r>
            </a:p>
          </p:txBody>
        </p:sp>
        <p:sp>
          <p:nvSpPr>
            <p:cNvPr id="22" name="Rectangle 21">
              <a:extLst>
                <a:ext uri="{FF2B5EF4-FFF2-40B4-BE49-F238E27FC236}">
                  <a16:creationId xmlns:a16="http://schemas.microsoft.com/office/drawing/2014/main" id="{BEFEC4D9-0FF6-0740-BBB7-9A904CD0D43A}"/>
                </a:ext>
              </a:extLst>
            </p:cNvPr>
            <p:cNvSpPr/>
            <p:nvPr/>
          </p:nvSpPr>
          <p:spPr>
            <a:xfrm>
              <a:off x="8457568" y="4564176"/>
              <a:ext cx="2806177" cy="175459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sz="1600" dirty="0">
                  <a:solidFill>
                    <a:schemeClr val="tx2"/>
                  </a:solidFill>
                  <a:cs typeface="Amazon Ember Light" panose="020B0403020204020204" pitchFamily="34" charset="0"/>
                </a:rPr>
                <a:t>Account </a:t>
              </a:r>
              <a:r>
                <a:rPr lang="en-US" sz="1600" dirty="0">
                  <a:solidFill>
                    <a:schemeClr val="tx2"/>
                  </a:solidFill>
                </a:rPr>
                <a:t>444455556666 </a:t>
              </a:r>
              <a:endParaRPr lang="en-US" sz="1600" dirty="0">
                <a:solidFill>
                  <a:schemeClr val="tx2"/>
                </a:solidFill>
                <a:cs typeface="Amazon Ember Light" panose="020B0403020204020204" pitchFamily="34" charset="0"/>
              </a:endParaRPr>
            </a:p>
          </p:txBody>
        </p:sp>
        <p:pic>
          <p:nvPicPr>
            <p:cNvPr id="23" name="Graphic 20" descr="AWS Logo">
              <a:extLst>
                <a:ext uri="{FF2B5EF4-FFF2-40B4-BE49-F238E27FC236}">
                  <a16:creationId xmlns:a16="http://schemas.microsoft.com/office/drawing/2014/main" id="{3E9996A6-6D01-9B42-8D2D-8C63B84FF8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52409" y="456518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Graphic 14" descr="mybucket&#10;">
              <a:extLst>
                <a:ext uri="{FF2B5EF4-FFF2-40B4-BE49-F238E27FC236}">
                  <a16:creationId xmlns:a16="http://schemas.microsoft.com/office/drawing/2014/main" id="{3B6C367A-DF0B-4145-BC22-1066579E478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1266" y="518247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6">
              <a:extLst>
                <a:ext uri="{FF2B5EF4-FFF2-40B4-BE49-F238E27FC236}">
                  <a16:creationId xmlns:a16="http://schemas.microsoft.com/office/drawing/2014/main" id="{E5B6AAD0-93D4-0E4F-BD41-EA3B42724537}"/>
                </a:ext>
              </a:extLst>
            </p:cNvPr>
            <p:cNvSpPr txBox="1">
              <a:spLocks noChangeArrowheads="1"/>
            </p:cNvSpPr>
            <p:nvPr/>
          </p:nvSpPr>
          <p:spPr bwMode="auto">
            <a:xfrm>
              <a:off x="9265974" y="5639677"/>
              <a:ext cx="1347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chemeClr val="tx2"/>
                  </a:solidFill>
                  <a:latin typeface="+mn-lt"/>
                  <a:ea typeface="Amazon Ember" panose="020B0603020204020204" pitchFamily="34" charset="0"/>
                  <a:cs typeface="Amazon Ember Light" panose="020B0403020204020204" pitchFamily="34" charset="0"/>
                </a:rPr>
                <a:t>mybucket</a:t>
              </a:r>
            </a:p>
          </p:txBody>
        </p:sp>
        <p:sp>
          <p:nvSpPr>
            <p:cNvPr id="20" name="Rectangle 19">
              <a:extLst>
                <a:ext uri="{FF2B5EF4-FFF2-40B4-BE49-F238E27FC236}">
                  <a16:creationId xmlns:a16="http://schemas.microsoft.com/office/drawing/2014/main" id="{BEFEC4D9-0FF6-0740-BBB7-9A904CD0D43A}"/>
                </a:ext>
              </a:extLst>
            </p:cNvPr>
            <p:cNvSpPr/>
            <p:nvPr/>
          </p:nvSpPr>
          <p:spPr>
            <a:xfrm>
              <a:off x="8436932" y="1340911"/>
              <a:ext cx="2826813" cy="18259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sz="1600" dirty="0">
                  <a:solidFill>
                    <a:schemeClr val="tx2"/>
                  </a:solidFill>
                  <a:cs typeface="Amazon Ember Light" panose="020B0403020204020204" pitchFamily="34" charset="0"/>
                </a:rPr>
                <a:t>Account </a:t>
              </a:r>
              <a:r>
                <a:rPr lang="en-US" sz="1600" dirty="0">
                  <a:solidFill>
                    <a:schemeClr val="tx2"/>
                  </a:solidFill>
                </a:rPr>
                <a:t>111122223333 </a:t>
              </a:r>
              <a:endParaRPr lang="en-US" sz="1600" dirty="0">
                <a:solidFill>
                  <a:schemeClr val="tx2"/>
                </a:solidFill>
                <a:cs typeface="Amazon Ember Light" panose="020B0403020204020204" pitchFamily="34" charset="0"/>
              </a:endParaRPr>
            </a:p>
          </p:txBody>
        </p:sp>
        <p:pic>
          <p:nvPicPr>
            <p:cNvPr id="21" name="Graphic 20" descr="AWS Logo">
              <a:extLst>
                <a:ext uri="{FF2B5EF4-FFF2-40B4-BE49-F238E27FC236}">
                  <a16:creationId xmlns:a16="http://schemas.microsoft.com/office/drawing/2014/main" id="{3E9996A6-6D01-9B42-8D2D-8C63B84FF81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48584" y="1344623"/>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14" descr="mybucket&#10;">
              <a:extLst>
                <a:ext uri="{FF2B5EF4-FFF2-40B4-BE49-F238E27FC236}">
                  <a16:creationId xmlns:a16="http://schemas.microsoft.com/office/drawing/2014/main" id="{3B6C367A-DF0B-4145-BC22-1066579E478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11266" y="19663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6">
              <a:extLst>
                <a:ext uri="{FF2B5EF4-FFF2-40B4-BE49-F238E27FC236}">
                  <a16:creationId xmlns:a16="http://schemas.microsoft.com/office/drawing/2014/main" id="{E5B6AAD0-93D4-0E4F-BD41-EA3B42724537}"/>
                </a:ext>
              </a:extLst>
            </p:cNvPr>
            <p:cNvSpPr txBox="1">
              <a:spLocks noChangeArrowheads="1"/>
            </p:cNvSpPr>
            <p:nvPr/>
          </p:nvSpPr>
          <p:spPr bwMode="auto">
            <a:xfrm>
              <a:off x="9265974" y="2423523"/>
              <a:ext cx="13477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chemeClr val="tx2"/>
                  </a:solidFill>
                  <a:latin typeface="+mn-lt"/>
                  <a:ea typeface="Amazon Ember" panose="020B0603020204020204" pitchFamily="34" charset="0"/>
                  <a:cs typeface="Amazon Ember Light" panose="020B0403020204020204" pitchFamily="34" charset="0"/>
                </a:rPr>
                <a:t>mybucket</a:t>
              </a:r>
            </a:p>
          </p:txBody>
        </p:sp>
        <p:cxnSp>
          <p:nvCxnSpPr>
            <p:cNvPr id="32" name="Elbow Connector 31"/>
            <p:cNvCxnSpPr>
              <a:cxnSpLocks/>
              <a:stCxn id="6" idx="0"/>
              <a:endCxn id="20" idx="1"/>
            </p:cNvCxnSpPr>
            <p:nvPr/>
          </p:nvCxnSpPr>
          <p:spPr>
            <a:xfrm rot="5400000" flipH="1" flipV="1">
              <a:off x="4602727" y="-1320496"/>
              <a:ext cx="259823" cy="7408588"/>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148819" y="2001987"/>
              <a:ext cx="3392275" cy="369332"/>
            </a:xfrm>
            <a:prstGeom prst="rect">
              <a:avLst/>
            </a:prstGeom>
            <a:solidFill>
              <a:schemeClr val="bg1"/>
            </a:solidFill>
          </p:spPr>
          <p:txBody>
            <a:bodyPr wrap="none">
              <a:spAutoFit/>
            </a:bodyPr>
            <a:lstStyle/>
            <a:p>
              <a:r>
                <a:rPr lang="en-US" dirty="0">
                  <a:latin typeface="Lucida Console" panose="020B0609040504020204" pitchFamily="49" charset="0"/>
                </a:rPr>
                <a:t>aws s3 mb s3://mybucket</a:t>
              </a:r>
            </a:p>
          </p:txBody>
        </p:sp>
        <p:cxnSp>
          <p:nvCxnSpPr>
            <p:cNvPr id="33" name="Elbow Connector 32"/>
            <p:cNvCxnSpPr>
              <a:cxnSpLocks/>
              <a:stCxn id="44" idx="2"/>
              <a:endCxn id="22" idx="1"/>
            </p:cNvCxnSpPr>
            <p:nvPr/>
          </p:nvCxnSpPr>
          <p:spPr>
            <a:xfrm rot="16200000" flipH="1">
              <a:off x="4512505" y="1496407"/>
              <a:ext cx="481189" cy="7408938"/>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2148819" y="5258265"/>
              <a:ext cx="5623655" cy="369332"/>
            </a:xfrm>
            <a:prstGeom prst="rect">
              <a:avLst/>
            </a:prstGeom>
            <a:solidFill>
              <a:schemeClr val="bg1"/>
            </a:solidFill>
          </p:spPr>
          <p:txBody>
            <a:bodyPr wrap="none">
              <a:spAutoFit/>
            </a:bodyPr>
            <a:lstStyle/>
            <a:p>
              <a:r>
                <a:rPr lang="en-US" dirty="0">
                  <a:latin typeface="Lucida Console" panose="020B0609040504020204" pitchFamily="49" charset="0"/>
                </a:rPr>
                <a:t>aws s3 mb s3://mybucket --profile user1</a:t>
              </a:r>
            </a:p>
          </p:txBody>
        </p:sp>
        <p:pic>
          <p:nvPicPr>
            <p:cNvPr id="43" name="Graphic 18" descr="AWS CLI&#10;">
              <a:extLst>
                <a:ext uri="{FF2B5EF4-FFF2-40B4-BE49-F238E27FC236}">
                  <a16:creationId xmlns:a16="http://schemas.microsoft.com/office/drawing/2014/main" id="{8149ED8F-0A07-5849-9935-F55BD298BB0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0030" y="410944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12">
              <a:extLst>
                <a:ext uri="{FF2B5EF4-FFF2-40B4-BE49-F238E27FC236}">
                  <a16:creationId xmlns:a16="http://schemas.microsoft.com/office/drawing/2014/main" id="{F7797ECC-4BE8-844D-AAB9-BD927FD6F450}"/>
                </a:ext>
              </a:extLst>
            </p:cNvPr>
            <p:cNvSpPr txBox="1">
              <a:spLocks noChangeArrowheads="1"/>
            </p:cNvSpPr>
            <p:nvPr/>
          </p:nvSpPr>
          <p:spPr bwMode="auto">
            <a:xfrm>
              <a:off x="511261" y="4621728"/>
              <a:ext cx="10747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solidFill>
                    <a:schemeClr val="tx2"/>
                  </a:solidFill>
                  <a:latin typeface="+mn-lt"/>
                  <a:ea typeface="Amazon Ember" panose="020B0603020204020204" pitchFamily="34" charset="0"/>
                  <a:cs typeface="Amazon Ember Light" panose="020B0403020204020204" pitchFamily="34" charset="0"/>
                </a:rPr>
                <a:t>AWS CLI</a:t>
              </a:r>
            </a:p>
          </p:txBody>
        </p:sp>
      </p:grpSp>
    </p:spTree>
    <p:custDataLst>
      <p:tags r:id="rId1"/>
    </p:custDataLst>
    <p:extLst>
      <p:ext uri="{BB962C8B-B14F-4D97-AF65-F5344CB8AC3E}">
        <p14:creationId xmlns:p14="http://schemas.microsoft.com/office/powerpoint/2010/main" val="3530785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26</a:t>
            </a:fld>
            <a:endParaRPr lang="en-US" dirty="0"/>
          </a:p>
        </p:txBody>
      </p:sp>
      <p:sp>
        <p:nvSpPr>
          <p:cNvPr id="8" name="Title 7">
            <a:extLst>
              <a:ext uri="{FF2B5EF4-FFF2-40B4-BE49-F238E27FC236}">
                <a16:creationId xmlns:a16="http://schemas.microsoft.com/office/drawing/2014/main" id="{12C7233B-6CEC-4845-849D-E8A35548E340}"/>
              </a:ext>
            </a:extLst>
          </p:cNvPr>
          <p:cNvSpPr>
            <a:spLocks noGrp="1"/>
          </p:cNvSpPr>
          <p:nvPr>
            <p:ph type="title"/>
          </p:nvPr>
        </p:nvSpPr>
        <p:spPr/>
        <p:txBody>
          <a:bodyPr/>
          <a:lstStyle/>
          <a:p>
            <a:r>
              <a:rPr lang="en-US" dirty="0"/>
              <a:t>Using multiple named profiles: </a:t>
            </a:r>
            <a:r>
              <a:rPr lang="en-US" sz="3600" dirty="0"/>
              <a:t>JetBrains</a:t>
            </a:r>
            <a:endParaRPr lang="en-US" dirty="0"/>
          </a:p>
        </p:txBody>
      </p:sp>
      <p:grpSp>
        <p:nvGrpSpPr>
          <p:cNvPr id="2" name="justGraphic">
            <a:extLst>
              <a:ext uri="{FF2B5EF4-FFF2-40B4-BE49-F238E27FC236}">
                <a16:creationId xmlns:a16="http://schemas.microsoft.com/office/drawing/2014/main" id="{931C19D6-ABE3-4D24-8205-DBFC5F183825}"/>
              </a:ext>
              <a:ext uri="{C183D7F6-B498-43B3-948B-1728B52AA6E4}">
                <adec:decorative xmlns:adec="http://schemas.microsoft.com/office/drawing/2017/decorative" val="1"/>
              </a:ext>
            </a:extLst>
          </p:cNvPr>
          <p:cNvGrpSpPr/>
          <p:nvPr/>
        </p:nvGrpSpPr>
        <p:grpSpPr>
          <a:xfrm>
            <a:off x="344254" y="1340911"/>
            <a:ext cx="10919491" cy="4977855"/>
            <a:chOff x="344254" y="1340911"/>
            <a:chExt cx="10919491" cy="4977855"/>
          </a:xfrm>
        </p:grpSpPr>
        <p:grpSp>
          <p:nvGrpSpPr>
            <p:cNvPr id="36" name="Group 35"/>
            <p:cNvGrpSpPr/>
            <p:nvPr/>
          </p:nvGrpSpPr>
          <p:grpSpPr>
            <a:xfrm>
              <a:off x="1971263" y="2726754"/>
              <a:ext cx="7362308" cy="2270152"/>
              <a:chOff x="1971263" y="2502073"/>
              <a:chExt cx="7362308" cy="2270152"/>
            </a:xfrm>
          </p:grpSpPr>
          <p:sp>
            <p:nvSpPr>
              <p:cNvPr id="17" name="TextBox 16"/>
              <p:cNvSpPr txBox="1"/>
              <p:nvPr/>
            </p:nvSpPr>
            <p:spPr>
              <a:xfrm>
                <a:off x="1971263" y="2502073"/>
                <a:ext cx="3414776" cy="2062103"/>
              </a:xfrm>
              <a:prstGeom prst="rect">
                <a:avLst/>
              </a:prstGeom>
              <a:solidFill>
                <a:schemeClr val="bg1"/>
              </a:solidFill>
              <a:ln>
                <a:solidFill>
                  <a:schemeClr val="tx1"/>
                </a:solidFill>
              </a:ln>
            </p:spPr>
            <p:txBody>
              <a:bodyPr wrap="square" rtlCol="0">
                <a:spAutoFit/>
              </a:bodyPr>
              <a:lstStyle/>
              <a:p>
                <a:r>
                  <a:rPr lang="en-US" sz="1600" b="1" dirty="0">
                    <a:latin typeface="Lucida Console" panose="020B0609040504020204" pitchFamily="49" charset="0"/>
                  </a:rPr>
                  <a:t>.aws/config</a:t>
                </a:r>
                <a:br>
                  <a:rPr lang="en-US" sz="1600" b="1" dirty="0"/>
                </a:br>
                <a:r>
                  <a:rPr lang="en-US" sz="1600" dirty="0">
                    <a:latin typeface="Lucida Console" panose="020B0609040504020204" pitchFamily="49" charset="0"/>
                  </a:rPr>
                  <a:t>[default]</a:t>
                </a:r>
              </a:p>
              <a:p>
                <a:r>
                  <a:rPr lang="en-US" sz="1600" dirty="0">
                    <a:latin typeface="Lucida Console" panose="020B0609040504020204" pitchFamily="49" charset="0"/>
                  </a:rPr>
                  <a:t>region=us-west-2</a:t>
                </a:r>
              </a:p>
              <a:p>
                <a:r>
                  <a:rPr lang="en-US" sz="1600" dirty="0">
                    <a:latin typeface="Lucida Console" panose="020B0609040504020204" pitchFamily="49" charset="0"/>
                  </a:rPr>
                  <a:t>output=json</a:t>
                </a:r>
              </a:p>
              <a:p>
                <a:endParaRPr lang="en-US" sz="1600" dirty="0">
                  <a:latin typeface="Lucida Console" panose="020B0609040504020204" pitchFamily="49" charset="0"/>
                </a:endParaRPr>
              </a:p>
              <a:p>
                <a:r>
                  <a:rPr lang="en-US" sz="1600" dirty="0">
                    <a:latin typeface="Lucida Console" panose="020B0609040504020204" pitchFamily="49" charset="0"/>
                  </a:rPr>
                  <a:t>[profile user1]</a:t>
                </a:r>
              </a:p>
              <a:p>
                <a:r>
                  <a:rPr lang="en-US" sz="1600" dirty="0">
                    <a:latin typeface="Lucida Console" panose="020B0609040504020204" pitchFamily="49" charset="0"/>
                  </a:rPr>
                  <a:t>region=us-east-1</a:t>
                </a:r>
              </a:p>
              <a:p>
                <a:r>
                  <a:rPr lang="en-US" sz="1600" dirty="0">
                    <a:latin typeface="Lucida Console" panose="020B0609040504020204" pitchFamily="49" charset="0"/>
                  </a:rPr>
                  <a:t>output=json</a:t>
                </a:r>
              </a:p>
            </p:txBody>
          </p:sp>
          <p:sp>
            <p:nvSpPr>
              <p:cNvPr id="16" name="TextBox 15"/>
              <p:cNvSpPr txBox="1"/>
              <p:nvPr/>
            </p:nvSpPr>
            <p:spPr>
              <a:xfrm>
                <a:off x="4128717" y="2710122"/>
                <a:ext cx="5204854" cy="2062103"/>
              </a:xfrm>
              <a:prstGeom prst="rect">
                <a:avLst/>
              </a:prstGeom>
              <a:solidFill>
                <a:schemeClr val="bg1"/>
              </a:solidFill>
              <a:ln>
                <a:solidFill>
                  <a:schemeClr val="tx1"/>
                </a:solidFill>
              </a:ln>
            </p:spPr>
            <p:txBody>
              <a:bodyPr wrap="square" rtlCol="0">
                <a:spAutoFit/>
              </a:bodyPr>
              <a:lstStyle/>
              <a:p>
                <a:r>
                  <a:rPr lang="en-US" sz="1600" b="1" dirty="0">
                    <a:latin typeface="Lucida Console" panose="020B0609040504020204" pitchFamily="49" charset="0"/>
                  </a:rPr>
                  <a:t>.aws/credentials</a:t>
                </a:r>
                <a:br>
                  <a:rPr lang="en-US" sz="1600" b="1" dirty="0">
                    <a:latin typeface="Lucida Console" panose="020B0609040504020204" pitchFamily="49" charset="0"/>
                  </a:rPr>
                </a:br>
                <a:r>
                  <a:rPr lang="en-US" sz="1600" dirty="0">
                    <a:latin typeface="Lucida Console" panose="020B0609040504020204" pitchFamily="49" charset="0"/>
                  </a:rPr>
                  <a:t>[default]</a:t>
                </a:r>
              </a:p>
              <a:p>
                <a:r>
                  <a:rPr lang="en-US" sz="1600" dirty="0">
                    <a:latin typeface="Lucida Console" panose="020B0609040504020204" pitchFamily="49" charset="0"/>
                  </a:rPr>
                  <a:t>aws_access_key_id=AKIAIOSFODNN7EXAMPLE</a:t>
                </a:r>
              </a:p>
              <a:p>
                <a:r>
                  <a:rPr lang="en-US" sz="1600" dirty="0">
                    <a:latin typeface="Lucida Console" panose="020B0609040504020204" pitchFamily="49" charset="0"/>
                  </a:rPr>
                  <a:t>aws_secret_access_key=…PxRfiCYEXAMPLEKEY</a:t>
                </a:r>
              </a:p>
              <a:p>
                <a:endParaRPr lang="en-US" sz="1600" dirty="0">
                  <a:latin typeface="Lucida Console" panose="020B0609040504020204" pitchFamily="49" charset="0"/>
                </a:endParaRPr>
              </a:p>
              <a:p>
                <a:r>
                  <a:rPr lang="en-US" sz="1600" dirty="0">
                    <a:latin typeface="Lucida Console" panose="020B0609040504020204" pitchFamily="49" charset="0"/>
                  </a:rPr>
                  <a:t>[user1]</a:t>
                </a:r>
              </a:p>
              <a:p>
                <a:r>
                  <a:rPr lang="en-US" sz="1600" dirty="0">
                    <a:latin typeface="Lucida Console" panose="020B0609040504020204" pitchFamily="49" charset="0"/>
                  </a:rPr>
                  <a:t>aws_access_key_id=AKIAI44QH8DHBEXAMPLE</a:t>
                </a:r>
              </a:p>
              <a:p>
                <a:r>
                  <a:rPr lang="en-US" sz="1600" dirty="0">
                    <a:latin typeface="Lucida Console" panose="020B0609040504020204" pitchFamily="49" charset="0"/>
                  </a:rPr>
                  <a:t>aws_secret_access_key=…Co8nbEXAMPLEKEY</a:t>
                </a:r>
              </a:p>
            </p:txBody>
          </p:sp>
        </p:grpSp>
        <p:sp>
          <p:nvSpPr>
            <p:cNvPr id="22" name="Rectangle 21">
              <a:extLst>
                <a:ext uri="{FF2B5EF4-FFF2-40B4-BE49-F238E27FC236}">
                  <a16:creationId xmlns:a16="http://schemas.microsoft.com/office/drawing/2014/main" id="{BEFEC4D9-0FF6-0740-BBB7-9A904CD0D43A}"/>
                </a:ext>
              </a:extLst>
            </p:cNvPr>
            <p:cNvSpPr/>
            <p:nvPr/>
          </p:nvSpPr>
          <p:spPr>
            <a:xfrm>
              <a:off x="8457568" y="4564176"/>
              <a:ext cx="2806177" cy="1754590"/>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sz="1600" dirty="0">
                  <a:solidFill>
                    <a:sysClr val="windowText" lastClr="000000"/>
                  </a:solidFill>
                  <a:cs typeface="Amazon Ember Light" panose="020B0403020204020204" pitchFamily="34" charset="0"/>
                </a:rPr>
                <a:t>Account </a:t>
              </a:r>
              <a:r>
                <a:rPr lang="en-US" sz="1600" dirty="0">
                  <a:solidFill>
                    <a:schemeClr val="tx1"/>
                  </a:solidFill>
                </a:rPr>
                <a:t>444455556666</a:t>
              </a:r>
              <a:r>
                <a:rPr lang="en-US" sz="1600" dirty="0"/>
                <a:t> </a:t>
              </a:r>
              <a:endParaRPr lang="en-US" sz="1600" dirty="0">
                <a:solidFill>
                  <a:sysClr val="windowText" lastClr="000000"/>
                </a:solidFill>
                <a:cs typeface="Amazon Ember Light" panose="020B0403020204020204" pitchFamily="34" charset="0"/>
              </a:endParaRPr>
            </a:p>
          </p:txBody>
        </p:sp>
        <p:pic>
          <p:nvPicPr>
            <p:cNvPr id="23" name="Graphic 20" descr="AWS Logo">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2409" y="4565184"/>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BEFEC4D9-0FF6-0740-BBB7-9A904CD0D43A}"/>
                </a:ext>
              </a:extLst>
            </p:cNvPr>
            <p:cNvSpPr/>
            <p:nvPr/>
          </p:nvSpPr>
          <p:spPr>
            <a:xfrm>
              <a:off x="8436932" y="1340911"/>
              <a:ext cx="2826813" cy="18259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sz="1600" dirty="0">
                  <a:solidFill>
                    <a:schemeClr val="tx2"/>
                  </a:solidFill>
                  <a:cs typeface="Amazon Ember Light" panose="020B0403020204020204" pitchFamily="34" charset="0"/>
                </a:rPr>
                <a:t>Account </a:t>
              </a:r>
              <a:r>
                <a:rPr lang="en-US" sz="1600" dirty="0">
                  <a:solidFill>
                    <a:schemeClr val="tx2"/>
                  </a:solidFill>
                </a:rPr>
                <a:t>111122223333 </a:t>
              </a:r>
              <a:endParaRPr lang="en-US" sz="1600" dirty="0">
                <a:solidFill>
                  <a:schemeClr val="tx2"/>
                </a:solidFill>
                <a:cs typeface="Amazon Ember Light" panose="020B0403020204020204" pitchFamily="34" charset="0"/>
              </a:endParaRPr>
            </a:p>
          </p:txBody>
        </p:sp>
        <p:pic>
          <p:nvPicPr>
            <p:cNvPr id="21" name="Graphic 20" descr="AWS Logo">
              <a:extLst>
                <a:ext uri="{FF2B5EF4-FFF2-40B4-BE49-F238E27FC236}">
                  <a16:creationId xmlns:a16="http://schemas.microsoft.com/office/drawing/2014/main" id="{3E9996A6-6D01-9B42-8D2D-8C63B84FF8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36932" y="1340911"/>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 name="Elbow Connector 31"/>
            <p:cNvCxnSpPr>
              <a:cxnSpLocks/>
              <a:stCxn id="43" idx="0"/>
              <a:endCxn id="20" idx="1"/>
            </p:cNvCxnSpPr>
            <p:nvPr/>
          </p:nvCxnSpPr>
          <p:spPr>
            <a:xfrm rot="5400000" flipH="1" flipV="1">
              <a:off x="4602727" y="-1320496"/>
              <a:ext cx="259823" cy="7408588"/>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cxnSpLocks/>
              <a:stCxn id="42" idx="2"/>
              <a:endCxn id="22" idx="1"/>
            </p:cNvCxnSpPr>
            <p:nvPr/>
          </p:nvCxnSpPr>
          <p:spPr>
            <a:xfrm rot="16200000" flipH="1">
              <a:off x="4503943" y="1487846"/>
              <a:ext cx="437188" cy="7470061"/>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pic>
          <p:nvPicPr>
            <p:cNvPr id="31" name="Graphic 13" descr="Lambda function&#10;">
              <a:extLst>
                <a:ext uri="{FF2B5EF4-FFF2-40B4-BE49-F238E27FC236}">
                  <a16:creationId xmlns:a16="http://schemas.microsoft.com/office/drawing/2014/main" id="{E2B9011C-C7EB-AD4B-85D7-DC979571C7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26896" y="192231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Graphic 13" descr="Lambda function&#10;">
              <a:extLst>
                <a:ext uri="{FF2B5EF4-FFF2-40B4-BE49-F238E27FC236}">
                  <a16:creationId xmlns:a16="http://schemas.microsoft.com/office/drawing/2014/main" id="{E2B9011C-C7EB-AD4B-85D7-DC979571C75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26896" y="500428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16">
              <a:extLst>
                <a:ext uri="{FF2B5EF4-FFF2-40B4-BE49-F238E27FC236}">
                  <a16:creationId xmlns:a16="http://schemas.microsoft.com/office/drawing/2014/main" id="{E5B6AAD0-93D4-0E4F-BD41-EA3B42724537}"/>
                </a:ext>
              </a:extLst>
            </p:cNvPr>
            <p:cNvSpPr txBox="1">
              <a:spLocks noChangeArrowheads="1"/>
            </p:cNvSpPr>
            <p:nvPr/>
          </p:nvSpPr>
          <p:spPr bwMode="auto">
            <a:xfrm>
              <a:off x="9181604" y="2399443"/>
              <a:ext cx="13477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Lambda function</a:t>
              </a:r>
            </a:p>
          </p:txBody>
        </p:sp>
        <p:sp>
          <p:nvSpPr>
            <p:cNvPr id="38" name="TextBox 16">
              <a:extLst>
                <a:ext uri="{FF2B5EF4-FFF2-40B4-BE49-F238E27FC236}">
                  <a16:creationId xmlns:a16="http://schemas.microsoft.com/office/drawing/2014/main" id="{E5B6AAD0-93D4-0E4F-BD41-EA3B42724537}"/>
                </a:ext>
              </a:extLst>
            </p:cNvPr>
            <p:cNvSpPr txBox="1">
              <a:spLocks noChangeArrowheads="1"/>
            </p:cNvSpPr>
            <p:nvPr/>
          </p:nvSpPr>
          <p:spPr bwMode="auto">
            <a:xfrm>
              <a:off x="9181604" y="5514064"/>
              <a:ext cx="13477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Lambda function</a:t>
              </a:r>
            </a:p>
          </p:txBody>
        </p:sp>
        <p:pic>
          <p:nvPicPr>
            <p:cNvPr id="41" name="Picture 40" descr="AWS Toolkit for JetBrains&#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8316" y="4018799"/>
              <a:ext cx="407773" cy="457200"/>
            </a:xfrm>
            <a:prstGeom prst="rect">
              <a:avLst/>
            </a:prstGeom>
          </p:spPr>
        </p:pic>
        <p:sp>
          <p:nvSpPr>
            <p:cNvPr id="42" name="TextBox 41"/>
            <p:cNvSpPr txBox="1"/>
            <p:nvPr/>
          </p:nvSpPr>
          <p:spPr>
            <a:xfrm>
              <a:off x="374234" y="4516775"/>
              <a:ext cx="1226546" cy="487508"/>
            </a:xfrm>
            <a:prstGeom prst="rect">
              <a:avLst/>
            </a:prstGeom>
            <a:noFill/>
          </p:spPr>
          <p:txBody>
            <a:bodyPr wrap="square" lIns="0" tIns="0" rIns="0" bIns="0" rtlCol="0" anchor="t">
              <a:noAutofit/>
            </a:bodyPr>
            <a:lstStyle/>
            <a:p>
              <a:pPr algn="ctr"/>
              <a:r>
                <a:rPr lang="en-US" sz="1600" dirty="0">
                  <a:ea typeface="Amazon Ember Light" panose="020B0403020204020204" pitchFamily="34" charset="0"/>
                  <a:cs typeface="Amazon Ember Light" panose="020B0403020204020204" pitchFamily="34" charset="0"/>
                </a:rPr>
                <a:t>AWS Toolkit for JetBrains</a:t>
              </a:r>
            </a:p>
          </p:txBody>
        </p:sp>
        <p:pic>
          <p:nvPicPr>
            <p:cNvPr id="43" name="Picture 42" descr="Developer&#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4254" y="2513709"/>
              <a:ext cx="1368180" cy="1371600"/>
            </a:xfrm>
            <a:prstGeom prst="rect">
              <a:avLst/>
            </a:prstGeom>
          </p:spPr>
        </p:pic>
        <p:pic>
          <p:nvPicPr>
            <p:cNvPr id="6" name="Picture 5" descr="Setting AWS credentials for the AWS Toolkit for JetBrains  us-east-1"/>
            <p:cNvPicPr>
              <a:picLocks noChangeAspect="1"/>
            </p:cNvPicPr>
            <p:nvPr/>
          </p:nvPicPr>
          <p:blipFill rotWithShape="1">
            <a:blip r:embed="rId8"/>
            <a:srcRect l="9499" t="17603" b="2835"/>
            <a:stretch/>
          </p:blipFill>
          <p:spPr>
            <a:xfrm>
              <a:off x="2893102" y="5078081"/>
              <a:ext cx="3407543" cy="779489"/>
            </a:xfrm>
            <a:prstGeom prst="rect">
              <a:avLst/>
            </a:prstGeom>
          </p:spPr>
        </p:pic>
        <p:pic>
          <p:nvPicPr>
            <p:cNvPr id="7" name="Picture 6" descr="Setting AWS credentials for the AWS Toolkit for JetBrains us-west-2&#10;"/>
            <p:cNvPicPr>
              <a:picLocks noChangeAspect="1"/>
            </p:cNvPicPr>
            <p:nvPr/>
          </p:nvPicPr>
          <p:blipFill rotWithShape="1">
            <a:blip r:embed="rId9"/>
            <a:srcRect l="-1658" b="2998"/>
            <a:stretch/>
          </p:blipFill>
          <p:spPr>
            <a:xfrm>
              <a:off x="2867594" y="1672419"/>
              <a:ext cx="3402297" cy="784932"/>
            </a:xfrm>
            <a:prstGeom prst="rect">
              <a:avLst/>
            </a:prstGeom>
          </p:spPr>
        </p:pic>
        <p:sp>
          <p:nvSpPr>
            <p:cNvPr id="24" name="TextBox 23">
              <a:extLst>
                <a:ext uri="{FF2B5EF4-FFF2-40B4-BE49-F238E27FC236}">
                  <a16:creationId xmlns:a16="http://schemas.microsoft.com/office/drawing/2014/main" id="{4B53A31F-1BB0-42F3-A1BE-76CC59298BE6}"/>
                </a:ext>
              </a:extLst>
            </p:cNvPr>
            <p:cNvSpPr txBox="1"/>
            <p:nvPr/>
          </p:nvSpPr>
          <p:spPr>
            <a:xfrm>
              <a:off x="384826" y="3709557"/>
              <a:ext cx="1372492" cy="400110"/>
            </a:xfrm>
            <a:prstGeom prst="rect">
              <a:avLst/>
            </a:prstGeom>
            <a:noFill/>
          </p:spPr>
          <p:txBody>
            <a:bodyPr wrap="none" rtlCol="0">
              <a:spAutoFit/>
            </a:bodyPr>
            <a:lstStyle/>
            <a:p>
              <a:r>
                <a:rPr lang="en-US" sz="2000" dirty="0">
                  <a:solidFill>
                    <a:schemeClr val="tx2"/>
                  </a:solidFill>
                  <a:ea typeface="Amazon Ember Light" panose="020B0403020204020204" pitchFamily="34" charset="0"/>
                  <a:cs typeface="Amazon Ember Light" panose="020B0403020204020204" pitchFamily="34" charset="0"/>
                </a:rPr>
                <a:t>Developer</a:t>
              </a:r>
            </a:p>
          </p:txBody>
        </p:sp>
      </p:grpSp>
    </p:spTree>
    <p:custDataLst>
      <p:tags r:id="rId1"/>
    </p:custDataLst>
    <p:extLst>
      <p:ext uri="{BB962C8B-B14F-4D97-AF65-F5344CB8AC3E}">
        <p14:creationId xmlns:p14="http://schemas.microsoft.com/office/powerpoint/2010/main" val="3260883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pPr/>
              <a:t>27</a:t>
            </a:fld>
            <a:endParaRPr lang="en-US" dirty="0"/>
          </a:p>
        </p:txBody>
      </p:sp>
      <p:sp>
        <p:nvSpPr>
          <p:cNvPr id="2" name="Title 1"/>
          <p:cNvSpPr>
            <a:spLocks noGrp="1"/>
          </p:cNvSpPr>
          <p:nvPr>
            <p:ph type="title"/>
          </p:nvPr>
        </p:nvSpPr>
        <p:spPr/>
        <p:txBody>
          <a:bodyPr/>
          <a:lstStyle/>
          <a:p>
            <a:r>
              <a:rPr lang="en-US"/>
              <a:t>Settings and environment variables</a:t>
            </a:r>
            <a:endParaRPr lang="en-US" dirty="0"/>
          </a:p>
        </p:txBody>
      </p:sp>
      <p:sp>
        <p:nvSpPr>
          <p:cNvPr id="7" name="Content Placeholder 6"/>
          <p:cNvSpPr>
            <a:spLocks noGrp="1"/>
          </p:cNvSpPr>
          <p:nvPr>
            <p:ph sz="quarter" idx="21"/>
          </p:nvPr>
        </p:nvSpPr>
        <p:spPr/>
        <p:txBody>
          <a:bodyPr/>
          <a:lstStyle/>
          <a:p>
            <a:r>
              <a:rPr lang="en-US" dirty="0"/>
              <a:t>Global settings</a:t>
            </a:r>
          </a:p>
          <a:p>
            <a:r>
              <a:rPr lang="en-US" dirty="0"/>
              <a:t>Environment variables</a:t>
            </a:r>
          </a:p>
          <a:p>
            <a:r>
              <a:rPr lang="en-US" dirty="0"/>
              <a:t>Service-specific settings</a:t>
            </a:r>
          </a:p>
          <a:p>
            <a:r>
              <a:rPr lang="en-US" dirty="0"/>
              <a:t>Priority order</a:t>
            </a:r>
          </a:p>
          <a:p>
            <a:endParaRPr lang="en-US" dirty="0"/>
          </a:p>
        </p:txBody>
      </p:sp>
      <p:sp>
        <p:nvSpPr>
          <p:cNvPr id="9" name="Speech Bubble: response" descr="Example config file.">
            <a:extLst>
              <a:ext uri="{FF2B5EF4-FFF2-40B4-BE49-F238E27FC236}">
                <a16:creationId xmlns:a16="http://schemas.microsoft.com/office/drawing/2014/main" id="{1DDACA6F-A64C-444F-A7C5-2273A9700075}"/>
              </a:ext>
            </a:extLst>
          </p:cNvPr>
          <p:cNvSpPr/>
          <p:nvPr/>
        </p:nvSpPr>
        <p:spPr>
          <a:xfrm>
            <a:off x="8541114" y="1563328"/>
            <a:ext cx="1521141" cy="691375"/>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A11y Code Intro.</a:t>
            </a:r>
          </a:p>
        </p:txBody>
      </p:sp>
      <p:sp>
        <p:nvSpPr>
          <p:cNvPr id="11" name="TextBox 10">
            <a:extLst>
              <a:ext uri="{C183D7F6-B498-43B3-948B-1728B52AA6E4}">
                <adec:decorative xmlns:adec="http://schemas.microsoft.com/office/drawing/2017/decorative" val="0"/>
              </a:ext>
            </a:extLst>
          </p:cNvPr>
          <p:cNvSpPr txBox="1"/>
          <p:nvPr/>
        </p:nvSpPr>
        <p:spPr>
          <a:xfrm>
            <a:off x="5074228" y="1406179"/>
            <a:ext cx="5673720" cy="5016758"/>
          </a:xfrm>
          <a:prstGeom prst="rect">
            <a:avLst/>
          </a:prstGeom>
          <a:solidFill>
            <a:schemeClr val="bg1"/>
          </a:solidFill>
          <a:ln w="25400">
            <a:solidFill>
              <a:schemeClr val="tx1"/>
            </a:solidFill>
          </a:ln>
        </p:spPr>
        <p:txBody>
          <a:bodyPr wrap="square" rtlCol="0">
            <a:spAutoFit/>
          </a:bodyPr>
          <a:lstStyle/>
          <a:p>
            <a:r>
              <a:rPr lang="en-US" sz="1600" b="1" dirty="0">
                <a:latin typeface="Lucida Console" panose="020B0609040504020204" pitchFamily="49" charset="0"/>
              </a:rPr>
              <a:t>.aws/config</a:t>
            </a:r>
            <a:br>
              <a:rPr lang="en-US" sz="1600" b="1" dirty="0"/>
            </a:br>
            <a:r>
              <a:rPr lang="en-US" sz="1600" dirty="0">
                <a:latin typeface="Lucida Console" panose="020B0609040504020204" pitchFamily="49" charset="0"/>
              </a:rPr>
              <a:t>[default]</a:t>
            </a:r>
          </a:p>
          <a:p>
            <a:r>
              <a:rPr lang="en-US" sz="1600" dirty="0">
                <a:latin typeface="Lucida Console" panose="020B0609040504020204" pitchFamily="49" charset="0"/>
              </a:rPr>
              <a:t>region=us-west-2</a:t>
            </a:r>
          </a:p>
          <a:p>
            <a:r>
              <a:rPr lang="en-US" sz="1600" dirty="0">
                <a:latin typeface="Lucida Console" panose="020B0609040504020204" pitchFamily="49" charset="0"/>
              </a:rPr>
              <a:t>output=json</a:t>
            </a:r>
          </a:p>
          <a:p>
            <a:endParaRPr lang="en-US" sz="1600" dirty="0">
              <a:latin typeface="Lucida Console" panose="020B0609040504020204" pitchFamily="49" charset="0"/>
            </a:endParaRPr>
          </a:p>
          <a:p>
            <a:r>
              <a:rPr lang="en-US" sz="1600" dirty="0">
                <a:latin typeface="Lucida Console" panose="020B0609040504020204" pitchFamily="49" charset="0"/>
              </a:rPr>
              <a:t>[profile dev]</a:t>
            </a:r>
          </a:p>
          <a:p>
            <a:r>
              <a:rPr lang="en-US" sz="1600" dirty="0">
                <a:latin typeface="Lucida Console" panose="020B0609040504020204" pitchFamily="49" charset="0"/>
              </a:rPr>
              <a:t>region=us-east-1</a:t>
            </a:r>
          </a:p>
          <a:p>
            <a:r>
              <a:rPr lang="en-US" sz="1600" dirty="0">
                <a:latin typeface="Lucida Console" panose="020B0609040504020204" pitchFamily="49" charset="0"/>
              </a:rPr>
              <a:t>output=json</a:t>
            </a:r>
          </a:p>
          <a:p>
            <a:endParaRPr lang="en-US" sz="1600" dirty="0">
              <a:latin typeface="Lucida Console" panose="020B0609040504020204" pitchFamily="49" charset="0"/>
            </a:endParaRPr>
          </a:p>
          <a:p>
            <a:r>
              <a:rPr lang="en-US" sz="1600" dirty="0">
                <a:latin typeface="Lucida Console" panose="020B0609040504020204" pitchFamily="49" charset="0"/>
              </a:rPr>
              <a:t>retry_mode=standard</a:t>
            </a:r>
          </a:p>
          <a:p>
            <a:r>
              <a:rPr lang="en-US" sz="1600" dirty="0">
                <a:latin typeface="Lucida Console" panose="020B0609040504020204" pitchFamily="49" charset="0"/>
              </a:rPr>
              <a:t>max_attempts = 4</a:t>
            </a:r>
          </a:p>
          <a:p>
            <a:endParaRPr lang="en-US" sz="1600" dirty="0">
              <a:latin typeface="Lucida Console" panose="020B0609040504020204" pitchFamily="49" charset="0"/>
            </a:endParaRPr>
          </a:p>
          <a:p>
            <a:r>
              <a:rPr lang="en-US" sz="1600" dirty="0">
                <a:latin typeface="Lucida Console" panose="020B0609040504020204" pitchFamily="49" charset="0"/>
              </a:rPr>
              <a:t>s3 =</a:t>
            </a:r>
          </a:p>
          <a:p>
            <a:r>
              <a:rPr lang="en-US" sz="1600" dirty="0">
                <a:latin typeface="Lucida Console" panose="020B0609040504020204" pitchFamily="49" charset="0"/>
              </a:rPr>
              <a:t>     max_concurrent_requests = 20</a:t>
            </a:r>
          </a:p>
          <a:p>
            <a:r>
              <a:rPr lang="en-US" sz="1600" dirty="0">
                <a:latin typeface="Lucida Console" panose="020B0609040504020204" pitchFamily="49" charset="0"/>
              </a:rPr>
              <a:t>     max_queue_size = 10000</a:t>
            </a:r>
          </a:p>
          <a:p>
            <a:r>
              <a:rPr lang="en-US" sz="1600" dirty="0">
                <a:latin typeface="Lucida Console" panose="020B0609040504020204" pitchFamily="49" charset="0"/>
              </a:rPr>
              <a:t>     multipart_threshold = 64MB</a:t>
            </a:r>
            <a:br>
              <a:rPr lang="en-US" sz="1600" dirty="0">
                <a:latin typeface="Lucida Console" panose="020B0609040504020204" pitchFamily="49" charset="0"/>
              </a:rPr>
            </a:br>
            <a:endParaRPr lang="en-US" sz="1600" dirty="0">
              <a:latin typeface="Lucida Console" panose="020B0609040504020204" pitchFamily="49" charset="0"/>
            </a:endParaRPr>
          </a:p>
          <a:p>
            <a:r>
              <a:rPr lang="fr-FR" sz="1600" dirty="0">
                <a:latin typeface="Lucida Console" panose="020B0609040504020204" pitchFamily="49" charset="0"/>
              </a:rPr>
              <a:t>api_versions =</a:t>
            </a:r>
            <a:br>
              <a:rPr lang="fr-FR" sz="1600" dirty="0">
                <a:latin typeface="Lucida Console" panose="020B0609040504020204" pitchFamily="49" charset="0"/>
              </a:rPr>
            </a:br>
            <a:r>
              <a:rPr lang="fr-FR" sz="1600" dirty="0">
                <a:latin typeface="Lucida Console" panose="020B0609040504020204" pitchFamily="49" charset="0"/>
              </a:rPr>
              <a:t>     ec2 = 2015-03-01</a:t>
            </a:r>
            <a:br>
              <a:rPr lang="fr-FR" sz="1600" dirty="0">
                <a:latin typeface="Lucida Console" panose="020B0609040504020204" pitchFamily="49" charset="0"/>
              </a:rPr>
            </a:br>
            <a:r>
              <a:rPr lang="fr-FR" sz="1600" dirty="0">
                <a:latin typeface="Lucida Console" panose="020B0609040504020204" pitchFamily="49" charset="0"/>
              </a:rPr>
              <a:t>     cloudfront = 2015-09-017</a:t>
            </a:r>
            <a:endParaRPr lang="en-US" sz="1600" dirty="0">
              <a:latin typeface="Lucida Console" panose="020B0609040504020204" pitchFamily="49" charset="0"/>
            </a:endParaRPr>
          </a:p>
        </p:txBody>
      </p:sp>
    </p:spTree>
    <p:custDataLst>
      <p:tags r:id="rId1"/>
    </p:custDataLst>
    <p:extLst>
      <p:ext uri="{BB962C8B-B14F-4D97-AF65-F5344CB8AC3E}">
        <p14:creationId xmlns:p14="http://schemas.microsoft.com/office/powerpoint/2010/main" val="2420930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p>
            <a:fld id="{989D9560-4C13-4692-9687-98ECDD2D9552}" type="slidenum">
              <a:rPr lang="en-US" smtClean="0"/>
              <a:t>28</a:t>
            </a:fld>
            <a:endParaRPr lang="en-US" dirty="0"/>
          </a:p>
        </p:txBody>
      </p:sp>
      <p:sp>
        <p:nvSpPr>
          <p:cNvPr id="5" name="Title 4"/>
          <p:cNvSpPr>
            <a:spLocks noGrp="1"/>
          </p:cNvSpPr>
          <p:nvPr>
            <p:ph type="title"/>
          </p:nvPr>
        </p:nvSpPr>
        <p:spPr/>
        <p:txBody>
          <a:bodyPr/>
          <a:lstStyle/>
          <a:p>
            <a:r>
              <a:rPr lang="en-US" dirty="0"/>
              <a:t>Security credentials: Priority order</a:t>
            </a:r>
          </a:p>
        </p:txBody>
      </p:sp>
      <p:sp>
        <p:nvSpPr>
          <p:cNvPr id="6" name="Content Placeholder 5"/>
          <p:cNvSpPr>
            <a:spLocks noGrp="1"/>
          </p:cNvSpPr>
          <p:nvPr>
            <p:ph sz="quarter" idx="21"/>
          </p:nvPr>
        </p:nvSpPr>
        <p:spPr/>
        <p:txBody>
          <a:bodyPr/>
          <a:lstStyle/>
          <a:p>
            <a:pPr marL="514350" indent="-514350">
              <a:lnSpc>
                <a:spcPct val="100000"/>
              </a:lnSpc>
              <a:buFont typeface="+mj-lt"/>
              <a:buAutoNum type="arabicPeriod"/>
            </a:pPr>
            <a:r>
              <a:rPr lang="en-US" dirty="0"/>
              <a:t>Specified in the code or CLI</a:t>
            </a:r>
          </a:p>
          <a:p>
            <a:pPr marL="514350" indent="-514350">
              <a:lnSpc>
                <a:spcPct val="100000"/>
              </a:lnSpc>
              <a:buFont typeface="+mj-lt"/>
              <a:buAutoNum type="arabicPeriod"/>
            </a:pPr>
            <a:r>
              <a:rPr lang="en-US" dirty="0"/>
              <a:t>Environment variables </a:t>
            </a:r>
          </a:p>
          <a:p>
            <a:pPr lvl="1">
              <a:lnSpc>
                <a:spcPct val="100000"/>
              </a:lnSpc>
            </a:pPr>
            <a:r>
              <a:rPr lang="en-US" dirty="0">
                <a:latin typeface="Lucida Console" panose="020B0609040504020204" pitchFamily="49" charset="0"/>
              </a:rPr>
              <a:t>AWS_ACCESS_KEY_ID</a:t>
            </a:r>
          </a:p>
          <a:p>
            <a:pPr lvl="1">
              <a:lnSpc>
                <a:spcPct val="100000"/>
              </a:lnSpc>
            </a:pPr>
            <a:r>
              <a:rPr lang="en-US" dirty="0">
                <a:latin typeface="Lucida Console" panose="020B0609040504020204" pitchFamily="49" charset="0"/>
              </a:rPr>
              <a:t>AWS_SECRET_ACCESS_KEY</a:t>
            </a:r>
          </a:p>
          <a:p>
            <a:pPr marL="514350" indent="-514350">
              <a:lnSpc>
                <a:spcPct val="100000"/>
              </a:lnSpc>
              <a:buFont typeface="+mj-lt"/>
              <a:buAutoNum type="arabicPeriod"/>
            </a:pPr>
            <a:r>
              <a:rPr lang="en-US" dirty="0"/>
              <a:t>Default credential profile in the credentials file</a:t>
            </a:r>
          </a:p>
          <a:p>
            <a:pPr lvl="1">
              <a:lnSpc>
                <a:spcPct val="100000"/>
              </a:lnSpc>
            </a:pPr>
            <a:r>
              <a:rPr lang="en-US" dirty="0"/>
              <a:t>Linux, macOS, or Unix</a:t>
            </a:r>
            <a:r>
              <a:rPr lang="en-US" dirty="0">
                <a:latin typeface="+mn-lt"/>
              </a:rPr>
              <a:t>:</a:t>
            </a:r>
            <a:r>
              <a:rPr lang="en-US" dirty="0">
                <a:latin typeface="Lucida Console" panose="020B0609040504020204" pitchFamily="49" charset="0"/>
              </a:rPr>
              <a:t> ~/.aws/credentials</a:t>
            </a:r>
          </a:p>
          <a:p>
            <a:pPr lvl="1">
              <a:lnSpc>
                <a:spcPct val="100000"/>
              </a:lnSpc>
            </a:pPr>
            <a:r>
              <a:rPr lang="en-US" dirty="0"/>
              <a:t>Windows: </a:t>
            </a:r>
            <a:r>
              <a:rPr lang="en-US" dirty="0">
                <a:latin typeface="Lucida Console" panose="020B0609040504020204" pitchFamily="49" charset="0"/>
              </a:rPr>
              <a:t>%UserProfile%/.aws/credentials</a:t>
            </a:r>
          </a:p>
          <a:p>
            <a:pPr marL="514350" indent="-514350">
              <a:lnSpc>
                <a:spcPct val="100000"/>
              </a:lnSpc>
              <a:buFont typeface="+mj-lt"/>
              <a:buAutoNum type="arabicPeriod"/>
            </a:pPr>
            <a:r>
              <a:rPr lang="en-US" dirty="0"/>
              <a:t>Instance profile</a:t>
            </a:r>
          </a:p>
        </p:txBody>
      </p:sp>
    </p:spTree>
    <p:custDataLst>
      <p:tags r:id="rId1"/>
    </p:custDataLst>
    <p:extLst>
      <p:ext uri="{BB962C8B-B14F-4D97-AF65-F5344CB8AC3E}">
        <p14:creationId xmlns:p14="http://schemas.microsoft.com/office/powerpoint/2010/main" val="1561276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29</a:t>
            </a:fld>
            <a:endParaRPr lang="en-US" dirty="0"/>
          </a:p>
        </p:txBody>
      </p:sp>
      <p:sp>
        <p:nvSpPr>
          <p:cNvPr id="6" name="Title 5"/>
          <p:cNvSpPr>
            <a:spLocks noGrp="1"/>
          </p:cNvSpPr>
          <p:nvPr>
            <p:ph type="title"/>
          </p:nvPr>
        </p:nvSpPr>
        <p:spPr/>
        <p:txBody>
          <a:bodyPr/>
          <a:lstStyle/>
          <a:p>
            <a:r>
              <a:rPr lang="en-US" dirty="0"/>
              <a:t>Sign requests with credentials</a:t>
            </a:r>
          </a:p>
        </p:txBody>
      </p:sp>
      <p:sp>
        <p:nvSpPr>
          <p:cNvPr id="3" name="Subtitle 2">
            <a:extLst>
              <a:ext uri="{FF2B5EF4-FFF2-40B4-BE49-F238E27FC236}">
                <a16:creationId xmlns:a16="http://schemas.microsoft.com/office/drawing/2014/main" id="{6799B955-6E25-4CA8-B34C-66D252C23400}"/>
              </a:ext>
            </a:extLst>
          </p:cNvPr>
          <p:cNvSpPr>
            <a:spLocks noGrp="1"/>
          </p:cNvSpPr>
          <p:nvPr>
            <p:ph type="subTitle" idx="3"/>
          </p:nvPr>
        </p:nvSpPr>
        <p:spPr/>
        <p:txBody>
          <a:bodyPr/>
          <a:lstStyle/>
          <a:p>
            <a:r>
              <a:rPr lang="en-US" dirty="0">
                <a:latin typeface="Amazon Ember" panose="02000000000000000000" pitchFamily="2" charset="0"/>
                <a:ea typeface="Amazon Ember" panose="02000000000000000000" pitchFamily="2" charset="0"/>
              </a:rPr>
              <a:t>Signature Version 4 (SigV4</a:t>
            </a:r>
            <a:r>
              <a:rPr lang="en-US" sz="2800" dirty="0">
                <a:latin typeface="Amazon Ember" panose="02000000000000000000" pitchFamily="2" charset="0"/>
                <a:ea typeface="Amazon Ember" panose="02000000000000000000" pitchFamily="2" charset="0"/>
              </a:rPr>
              <a:t>)</a:t>
            </a:r>
          </a:p>
        </p:txBody>
      </p:sp>
      <p:sp>
        <p:nvSpPr>
          <p:cNvPr id="7" name="Content Placeholder 6"/>
          <p:cNvSpPr>
            <a:spLocks noGrp="1"/>
          </p:cNvSpPr>
          <p:nvPr>
            <p:ph type="body" idx="1"/>
          </p:nvPr>
        </p:nvSpPr>
        <p:spPr/>
        <p:txBody>
          <a:bodyPr>
            <a:normAutofit/>
          </a:bodyPr>
          <a:lstStyle/>
          <a:p>
            <a:pPr marL="0" indent="0" algn="ctr">
              <a:buNone/>
            </a:pPr>
            <a:r>
              <a:rPr lang="en-US" dirty="0"/>
              <a:t>Why?</a:t>
            </a:r>
          </a:p>
          <a:p>
            <a:pPr marL="576263"/>
            <a:r>
              <a:rPr lang="en-US" sz="2400" dirty="0"/>
              <a:t>Verify the identity of the requestor</a:t>
            </a:r>
          </a:p>
          <a:p>
            <a:pPr marL="576263"/>
            <a:r>
              <a:rPr lang="en-US" sz="2400" dirty="0"/>
              <a:t>Protect data in transit</a:t>
            </a:r>
          </a:p>
          <a:p>
            <a:pPr marL="576263"/>
            <a:r>
              <a:rPr lang="en-US" sz="2400" dirty="0"/>
              <a:t>Protect against replay attacks</a:t>
            </a:r>
          </a:p>
          <a:p>
            <a:pPr marL="0" indent="0">
              <a:buNone/>
            </a:pPr>
            <a:endParaRPr lang="en-US" dirty="0"/>
          </a:p>
        </p:txBody>
      </p:sp>
      <p:sp>
        <p:nvSpPr>
          <p:cNvPr id="8" name="Content Placeholder 7"/>
          <p:cNvSpPr>
            <a:spLocks noGrp="1"/>
          </p:cNvSpPr>
          <p:nvPr>
            <p:ph type="body" idx="2"/>
          </p:nvPr>
        </p:nvSpPr>
        <p:spPr/>
        <p:txBody>
          <a:bodyPr>
            <a:noAutofit/>
          </a:bodyPr>
          <a:lstStyle/>
          <a:p>
            <a:pPr marL="0" indent="0" algn="ctr">
              <a:buNone/>
            </a:pPr>
            <a:r>
              <a:rPr lang="en-US" dirty="0"/>
              <a:t>How?</a:t>
            </a:r>
          </a:p>
          <a:p>
            <a:pPr marL="576263" indent="-347663">
              <a:spcAft>
                <a:spcPts val="0"/>
              </a:spcAft>
            </a:pPr>
            <a:r>
              <a:rPr lang="en-US" sz="2400" dirty="0">
                <a:latin typeface="+mn-lt"/>
              </a:rPr>
              <a:t>Use HTTP Authorization header</a:t>
            </a:r>
          </a:p>
          <a:p>
            <a:pPr marL="576263" indent="-347663">
              <a:spcAft>
                <a:spcPts val="0"/>
              </a:spcAft>
            </a:pPr>
            <a:r>
              <a:rPr lang="en-US" sz="2400" dirty="0">
                <a:latin typeface="+mn-lt"/>
              </a:rPr>
              <a:t>Add a query string value to the request</a:t>
            </a:r>
          </a:p>
          <a:p>
            <a:pPr marL="576263" indent="-347663"/>
            <a:r>
              <a:rPr lang="en-US" sz="2400" dirty="0">
                <a:latin typeface="+mn-lt"/>
              </a:rPr>
              <a:t>SDKs automatically sign all requests with the credentials you create</a:t>
            </a:r>
          </a:p>
        </p:txBody>
      </p:sp>
    </p:spTree>
    <p:custDataLst>
      <p:tags r:id="rId1"/>
    </p:custDataLst>
    <p:extLst>
      <p:ext uri="{BB962C8B-B14F-4D97-AF65-F5344CB8AC3E}">
        <p14:creationId xmlns:p14="http://schemas.microsoft.com/office/powerpoint/2010/main" val="8227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pPr/>
              <a:t>3</a:t>
            </a:fld>
            <a:endParaRPr lang="en-US" dirty="0"/>
          </a:p>
        </p:txBody>
      </p:sp>
      <p:sp>
        <p:nvSpPr>
          <p:cNvPr id="2" name="Title 1"/>
          <p:cNvSpPr>
            <a:spLocks noGrp="1"/>
          </p:cNvSpPr>
          <p:nvPr>
            <p:ph type="title"/>
          </p:nvPr>
        </p:nvSpPr>
        <p:spPr/>
        <p:txBody>
          <a:bodyPr/>
          <a:lstStyle/>
          <a:p>
            <a:r>
              <a:rPr lang="en-US"/>
              <a:t>Module objectives</a:t>
            </a:r>
            <a:endParaRPr lang="en-US" dirty="0"/>
          </a:p>
        </p:txBody>
      </p:sp>
      <p:sp>
        <p:nvSpPr>
          <p:cNvPr id="5" name="Content Placeholder 4"/>
          <p:cNvSpPr>
            <a:spLocks noGrp="1"/>
          </p:cNvSpPr>
          <p:nvPr>
            <p:ph sz="quarter" idx="21"/>
          </p:nvPr>
        </p:nvSpPr>
        <p:spPr/>
        <p:txBody>
          <a:bodyPr/>
          <a:lstStyle/>
          <a:p>
            <a:pPr marL="0" indent="0">
              <a:buNone/>
            </a:pPr>
            <a:r>
              <a:rPr lang="en-US" dirty="0"/>
              <a:t>By the end of this module, you will be able to:</a:t>
            </a:r>
          </a:p>
          <a:p>
            <a:pPr lvl="0"/>
            <a:r>
              <a:rPr lang="en-US" dirty="0"/>
              <a:t>Identify AWS Identity and Access Management (IAM) features and components </a:t>
            </a:r>
          </a:p>
          <a:p>
            <a:pPr lvl="0"/>
            <a:r>
              <a:rPr lang="en-US" dirty="0"/>
              <a:t>Configure permissions to support a development environment</a:t>
            </a:r>
          </a:p>
          <a:p>
            <a:pPr lvl="0"/>
            <a:r>
              <a:rPr lang="en-US" dirty="0"/>
              <a:t>Demonstrate how to test IAM permissions </a:t>
            </a:r>
          </a:p>
          <a:p>
            <a:pPr lvl="0"/>
            <a:r>
              <a:rPr lang="en-US" dirty="0"/>
              <a:t>Configure your IDEs and SDKs to support a development environment</a:t>
            </a:r>
          </a:p>
          <a:p>
            <a:r>
              <a:rPr lang="en-US" dirty="0"/>
              <a:t>Demonstrate accessing AWS services using SDKs and AWS Cloud9</a:t>
            </a:r>
          </a:p>
        </p:txBody>
      </p:sp>
    </p:spTree>
    <p:custDataLst>
      <p:tags r:id="rId1"/>
    </p:custDataLst>
    <p:extLst>
      <p:ext uri="{BB962C8B-B14F-4D97-AF65-F5344CB8AC3E}">
        <p14:creationId xmlns:p14="http://schemas.microsoft.com/office/powerpoint/2010/main" val="655197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30</a:t>
            </a:fld>
            <a:endParaRPr lang="en-US" dirty="0"/>
          </a:p>
        </p:txBody>
      </p:sp>
      <p:sp>
        <p:nvSpPr>
          <p:cNvPr id="2" name="Title 1"/>
          <p:cNvSpPr>
            <a:spLocks noGrp="1"/>
          </p:cNvSpPr>
          <p:nvPr>
            <p:ph type="title"/>
          </p:nvPr>
        </p:nvSpPr>
        <p:spPr/>
        <p:txBody>
          <a:bodyPr/>
          <a:lstStyle/>
          <a:p>
            <a:r>
              <a:rPr lang="en-US" dirty="0"/>
              <a:t>Temporary credentials</a:t>
            </a:r>
          </a:p>
        </p:txBody>
      </p:sp>
      <p:sp>
        <p:nvSpPr>
          <p:cNvPr id="54" name="Content Placeholder 53"/>
          <p:cNvSpPr>
            <a:spLocks noGrp="1"/>
          </p:cNvSpPr>
          <p:nvPr>
            <p:ph type="body" idx="4294967295"/>
          </p:nvPr>
        </p:nvSpPr>
        <p:spPr>
          <a:xfrm>
            <a:off x="622300" y="1143000"/>
            <a:ext cx="3444613" cy="5291138"/>
          </a:xfrm>
        </p:spPr>
        <p:txBody>
          <a:bodyPr/>
          <a:lstStyle/>
          <a:p>
            <a:r>
              <a:rPr lang="en-US" dirty="0"/>
              <a:t>Are</a:t>
            </a:r>
            <a:r>
              <a:rPr lang="en-US" i="1" dirty="0"/>
              <a:t> short term</a:t>
            </a:r>
          </a:p>
          <a:p>
            <a:r>
              <a:rPr lang="en-US" dirty="0"/>
              <a:t>Are basis for roles</a:t>
            </a:r>
            <a:endParaRPr lang="en-US" i="1" dirty="0"/>
          </a:p>
          <a:p>
            <a:r>
              <a:rPr lang="en-US" dirty="0"/>
              <a:t>Not stored with requester</a:t>
            </a:r>
          </a:p>
          <a:p>
            <a:r>
              <a:rPr lang="en-US" dirty="0"/>
              <a:t>Non-recyclable</a:t>
            </a:r>
          </a:p>
          <a:p>
            <a:r>
              <a:rPr lang="en-US" dirty="0"/>
              <a:t>Support web identity federation</a:t>
            </a:r>
          </a:p>
        </p:txBody>
      </p:sp>
      <p:grpSp>
        <p:nvGrpSpPr>
          <p:cNvPr id="4" name="Example" descr="By assuming roles, IAM users are granted cross-account API access without having to share long-term security credentials. ">
            <a:extLst>
              <a:ext uri="{FF2B5EF4-FFF2-40B4-BE49-F238E27FC236}">
                <a16:creationId xmlns:a16="http://schemas.microsoft.com/office/drawing/2014/main" id="{4FD31059-0896-4008-AF40-99B301117F2C}"/>
              </a:ext>
            </a:extLst>
          </p:cNvPr>
          <p:cNvGrpSpPr/>
          <p:nvPr/>
        </p:nvGrpSpPr>
        <p:grpSpPr>
          <a:xfrm>
            <a:off x="4490695" y="1129208"/>
            <a:ext cx="7282205" cy="4649761"/>
            <a:chOff x="4490695" y="1129208"/>
            <a:chExt cx="7282205" cy="4649761"/>
          </a:xfrm>
        </p:grpSpPr>
        <p:pic>
          <p:nvPicPr>
            <p:cNvPr id="51" name="Graphic 41">
              <a:extLst>
                <a:ext uri="{FF2B5EF4-FFF2-40B4-BE49-F238E27FC236}">
                  <a16:creationId xmlns:a16="http://schemas.microsoft.com/office/drawing/2014/main" id="{D3A07641-50F7-1047-8679-D60054A3EA0B}"/>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76" y="112920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9624083" y="3266832"/>
              <a:ext cx="2148817" cy="584775"/>
            </a:xfrm>
            <a:prstGeom prst="rect">
              <a:avLst/>
            </a:prstGeom>
            <a:noFill/>
            <a:ln>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UpdateApp</a:t>
              </a:r>
              <a:br>
                <a:rPr lang="en-US" sz="1600" dirty="0">
                  <a:ea typeface="Amazon Ember Light" panose="020B0403020204020204" pitchFamily="34" charset="0"/>
                  <a:cs typeface="Amazon Ember Light" panose="020B0403020204020204" pitchFamily="34" charset="0"/>
                </a:rPr>
              </a:br>
              <a:r>
                <a:rPr lang="en-US" sz="1600" dirty="0">
                  <a:ea typeface="Amazon Ember Light" panose="020B0403020204020204" pitchFamily="34" charset="0"/>
                  <a:cs typeface="Amazon Ember Light" panose="020B0403020204020204" pitchFamily="34" charset="0"/>
                </a:rPr>
                <a:t>role</a:t>
              </a:r>
            </a:p>
          </p:txBody>
        </p:sp>
        <p:pic>
          <p:nvPicPr>
            <p:cNvPr id="10" name="Graphic 54" descr="UpdateApp role&#10;">
              <a:extLst>
                <a:ext uri="{FF2B5EF4-FFF2-40B4-BE49-F238E27FC236}">
                  <a16:creationId xmlns:a16="http://schemas.microsoft.com/office/drawing/2014/main" id="{50E1591F-DA4C-934C-BDCB-2E69767A65B3}"/>
                </a:ext>
              </a:extLst>
            </p:cNvPr>
            <p:cNvPicPr>
              <a:picLocks noChangeAspect="1"/>
            </p:cNvPicPr>
            <p:nvPr/>
          </p:nvPicPr>
          <p:blipFill>
            <a:blip r:embed="rId5"/>
            <a:stretch>
              <a:fillRect/>
            </a:stretch>
          </p:blipFill>
          <p:spPr>
            <a:xfrm>
              <a:off x="10355591" y="2699797"/>
              <a:ext cx="685800" cy="685800"/>
            </a:xfrm>
            <a:prstGeom prst="rect">
              <a:avLst/>
            </a:prstGeom>
          </p:spPr>
        </p:pic>
        <p:sp>
          <p:nvSpPr>
            <p:cNvPr id="11" name="Rectangle 10">
              <a:extLst>
                <a:ext uri="{FF2B5EF4-FFF2-40B4-BE49-F238E27FC236}">
                  <a16:creationId xmlns:a16="http://schemas.microsoft.com/office/drawing/2014/main" id="{BEFEC4D9-0FF6-0740-BBB7-9A904CD0D43A}"/>
                </a:ext>
              </a:extLst>
            </p:cNvPr>
            <p:cNvSpPr/>
            <p:nvPr/>
          </p:nvSpPr>
          <p:spPr>
            <a:xfrm>
              <a:off x="4490695" y="2415552"/>
              <a:ext cx="1920240" cy="33589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Dev account</a:t>
              </a:r>
            </a:p>
          </p:txBody>
        </p:sp>
        <p:pic>
          <p:nvPicPr>
            <p:cNvPr id="12" name="Graphic 20" descr="AWS Logo">
              <a:extLst>
                <a:ext uri="{FF2B5EF4-FFF2-40B4-BE49-F238E27FC236}">
                  <a16:creationId xmlns:a16="http://schemas.microsoft.com/office/drawing/2014/main" id="{3E9996A6-6D01-9B42-8D2D-8C63B84FF81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3446" y="2415552"/>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BEFEC4D9-0FF6-0740-BBB7-9A904CD0D43A}"/>
                </a:ext>
              </a:extLst>
            </p:cNvPr>
            <p:cNvSpPr/>
            <p:nvPr/>
          </p:nvSpPr>
          <p:spPr>
            <a:xfrm>
              <a:off x="9709109" y="2415552"/>
              <a:ext cx="1920240" cy="33589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sz="1600" dirty="0">
                  <a:solidFill>
                    <a:sysClr val="windowText" lastClr="000000"/>
                  </a:solidFill>
                  <a:ea typeface="Amazon Ember Light" panose="020B0403020204020204" pitchFamily="34" charset="0"/>
                  <a:cs typeface="Amazon Ember Light" panose="020B0403020204020204" pitchFamily="34" charset="0"/>
                </a:rPr>
                <a:t>Prod account</a:t>
              </a:r>
            </a:p>
          </p:txBody>
        </p:sp>
        <p:pic>
          <p:nvPicPr>
            <p:cNvPr id="14" name="Graphic 20" descr="AWS Logo">
              <a:extLst>
                <a:ext uri="{FF2B5EF4-FFF2-40B4-BE49-F238E27FC236}">
                  <a16:creationId xmlns:a16="http://schemas.microsoft.com/office/drawing/2014/main" id="{3E9996A6-6D01-9B42-8D2D-8C63B84FF81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09109" y="241770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Graphic 39" descr="User">
              <a:extLst>
                <a:ext uri="{FF2B5EF4-FFF2-40B4-BE49-F238E27FC236}">
                  <a16:creationId xmlns:a16="http://schemas.microsoft.com/office/drawing/2014/main" id="{6FA71975-EA2D-784E-8A28-738A17320E91}"/>
                </a:ext>
              </a:extLst>
            </p:cNvPr>
            <p:cNvPicPr>
              <a:picLocks noChangeAspect="1"/>
            </p:cNvPicPr>
            <p:nvPr/>
          </p:nvPicPr>
          <p:blipFill>
            <a:blip r:embed="rId7"/>
            <a:stretch>
              <a:fillRect/>
            </a:stretch>
          </p:blipFill>
          <p:spPr>
            <a:xfrm>
              <a:off x="5258598" y="3867004"/>
              <a:ext cx="457200" cy="457200"/>
            </a:xfrm>
            <a:prstGeom prst="rect">
              <a:avLst/>
            </a:prstGeom>
          </p:spPr>
        </p:pic>
        <p:sp>
          <p:nvSpPr>
            <p:cNvPr id="20" name="TextBox 19"/>
            <p:cNvSpPr txBox="1"/>
            <p:nvPr/>
          </p:nvSpPr>
          <p:spPr>
            <a:xfrm>
              <a:off x="5101472" y="4338115"/>
              <a:ext cx="771453" cy="338554"/>
            </a:xfrm>
            <a:prstGeom prst="rect">
              <a:avLst/>
            </a:prstGeom>
            <a:noFill/>
            <a:ln>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User</a:t>
              </a:r>
            </a:p>
          </p:txBody>
        </p:sp>
        <p:sp>
          <p:nvSpPr>
            <p:cNvPr id="32" name="TextBox 31">
              <a:extLst>
                <a:ext uri="{FF2B5EF4-FFF2-40B4-BE49-F238E27FC236}">
                  <a16:creationId xmlns:a16="http://schemas.microsoft.com/office/drawing/2014/main" id="{7B360DC5-63E7-4A18-9596-6B594754F812}"/>
                </a:ext>
              </a:extLst>
            </p:cNvPr>
            <p:cNvSpPr txBox="1"/>
            <p:nvPr/>
          </p:nvSpPr>
          <p:spPr>
            <a:xfrm>
              <a:off x="9836965" y="5420838"/>
              <a:ext cx="1723053" cy="358131"/>
            </a:xfrm>
            <a:prstGeom prst="rect">
              <a:avLst/>
            </a:prstGeom>
            <a:no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Website hosting</a:t>
              </a:r>
            </a:p>
          </p:txBody>
        </p:sp>
        <p:pic>
          <p:nvPicPr>
            <p:cNvPr id="33" name="Graphic 68" descr="Website hosting">
              <a:extLst>
                <a:ext uri="{FF2B5EF4-FFF2-40B4-BE49-F238E27FC236}">
                  <a16:creationId xmlns:a16="http://schemas.microsoft.com/office/drawing/2014/main" id="{16DC68BD-63AC-4CC7-B711-6858AF6BC74D}"/>
                </a:ext>
              </a:extLst>
            </p:cNvPr>
            <p:cNvPicPr>
              <a:picLocks noChangeAspect="1"/>
            </p:cNvPicPr>
            <p:nvPr/>
          </p:nvPicPr>
          <p:blipFill>
            <a:blip r:embed="rId8"/>
            <a:stretch>
              <a:fillRect/>
            </a:stretch>
          </p:blipFill>
          <p:spPr>
            <a:xfrm>
              <a:off x="10406556" y="4805250"/>
              <a:ext cx="583871" cy="581877"/>
            </a:xfrm>
            <a:prstGeom prst="rect">
              <a:avLst/>
            </a:prstGeom>
          </p:spPr>
        </p:pic>
        <p:sp>
          <p:nvSpPr>
            <p:cNvPr id="21" name="TextBox 20"/>
            <p:cNvSpPr txBox="1"/>
            <p:nvPr/>
          </p:nvSpPr>
          <p:spPr>
            <a:xfrm>
              <a:off x="5101472" y="3380430"/>
              <a:ext cx="771453" cy="338554"/>
            </a:xfrm>
            <a:prstGeom prst="rect">
              <a:avLst/>
            </a:prstGeom>
            <a:noFill/>
            <a:ln>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SDKs</a:t>
              </a:r>
            </a:p>
          </p:txBody>
        </p:sp>
        <p:pic>
          <p:nvPicPr>
            <p:cNvPr id="43" name="Graphic 43" descr="SDKs&#10;">
              <a:extLst>
                <a:ext uri="{FF2B5EF4-FFF2-40B4-BE49-F238E27FC236}">
                  <a16:creationId xmlns:a16="http://schemas.microsoft.com/office/drawing/2014/main" id="{64233FA2-B449-724B-AC7C-B5E69809F02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52248" y="290931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4987243" y="5295801"/>
              <a:ext cx="999910" cy="338554"/>
            </a:xfrm>
            <a:prstGeom prst="rect">
              <a:avLst/>
            </a:prstGeom>
            <a:noFill/>
            <a:ln>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Instance</a:t>
              </a:r>
            </a:p>
          </p:txBody>
        </p:sp>
        <p:pic>
          <p:nvPicPr>
            <p:cNvPr id="44" name="Graphic 60" descr="Instance">
              <a:extLst>
                <a:ext uri="{FF2B5EF4-FFF2-40B4-BE49-F238E27FC236}">
                  <a16:creationId xmlns:a16="http://schemas.microsoft.com/office/drawing/2014/main" id="{D5F1E014-1AF5-0442-BA6E-37B0D94AA4A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58598" y="482469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23">
              <a:extLst>
                <a:ext uri="{FF2B5EF4-FFF2-40B4-BE49-F238E27FC236}">
                  <a16:creationId xmlns:a16="http://schemas.microsoft.com/office/drawing/2014/main" id="{CC9F9271-74FE-8F46-B158-E4ED89DD4C05}"/>
                </a:ext>
              </a:extLst>
            </p:cNvPr>
            <p:cNvSpPr txBox="1">
              <a:spLocks noChangeArrowheads="1"/>
            </p:cNvSpPr>
            <p:nvPr/>
          </p:nvSpPr>
          <p:spPr bwMode="auto">
            <a:xfrm>
              <a:off x="6677907" y="1938624"/>
              <a:ext cx="29748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sz="1600" dirty="0">
                  <a:latin typeface="+mn-lt"/>
                </a:rPr>
                <a:t>AWS Security Token</a:t>
              </a:r>
            </a:p>
            <a:p>
              <a:pPr algn="ctr"/>
              <a:r>
                <a:rPr lang="en-US" sz="1600" dirty="0">
                  <a:latin typeface="+mn-lt"/>
                </a:rPr>
                <a:t>Service (AWS STS)</a:t>
              </a:r>
            </a:p>
          </p:txBody>
        </p:sp>
        <p:sp>
          <p:nvSpPr>
            <p:cNvPr id="53" name="Rectangle 52"/>
            <p:cNvSpPr/>
            <p:nvPr/>
          </p:nvSpPr>
          <p:spPr>
            <a:xfrm>
              <a:off x="4864366" y="2807394"/>
              <a:ext cx="1246909" cy="28206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Step1" descr="Use the user credentials to call the AWS Security Token Service (STS) AssumeRole API, specifying the ARN for the UpdateApp role the User wants to assume.&#10;">
            <a:extLst>
              <a:ext uri="{FF2B5EF4-FFF2-40B4-BE49-F238E27FC236}">
                <a16:creationId xmlns:a16="http://schemas.microsoft.com/office/drawing/2014/main" id="{E7B03F30-0A4B-465B-BB44-A2783AA9A165}"/>
              </a:ext>
            </a:extLst>
          </p:cNvPr>
          <p:cNvGrpSpPr/>
          <p:nvPr/>
        </p:nvGrpSpPr>
        <p:grpSpPr>
          <a:xfrm>
            <a:off x="6124178" y="2757145"/>
            <a:ext cx="3995670" cy="338554"/>
            <a:chOff x="6124178" y="2757145"/>
            <a:chExt cx="3995670" cy="338554"/>
          </a:xfrm>
        </p:grpSpPr>
        <p:cxnSp>
          <p:nvCxnSpPr>
            <p:cNvPr id="25" name="Straight Arrow Connector 24"/>
            <p:cNvCxnSpPr/>
            <p:nvPr/>
          </p:nvCxnSpPr>
          <p:spPr>
            <a:xfrm flipV="1">
              <a:off x="6124178" y="3091843"/>
              <a:ext cx="3995670" cy="3126"/>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880899" y="2757145"/>
              <a:ext cx="2561238" cy="338554"/>
            </a:xfrm>
            <a:prstGeom prst="rect">
              <a:avLst/>
            </a:prstGeom>
            <a:noFill/>
            <a:ln>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1. Request access to role</a:t>
              </a:r>
            </a:p>
          </p:txBody>
        </p:sp>
      </p:grpSp>
      <p:grpSp>
        <p:nvGrpSpPr>
          <p:cNvPr id="6" name="Step2" descr="AssumeRole returns temporary security credentials that IAM User can use.">
            <a:extLst>
              <a:ext uri="{FF2B5EF4-FFF2-40B4-BE49-F238E27FC236}">
                <a16:creationId xmlns:a16="http://schemas.microsoft.com/office/drawing/2014/main" id="{13FA0E15-BADA-4A74-90A5-E381E5997263}"/>
              </a:ext>
            </a:extLst>
          </p:cNvPr>
          <p:cNvGrpSpPr/>
          <p:nvPr/>
        </p:nvGrpSpPr>
        <p:grpSpPr>
          <a:xfrm>
            <a:off x="6124178" y="3316087"/>
            <a:ext cx="3995670" cy="338554"/>
            <a:chOff x="6124178" y="3316087"/>
            <a:chExt cx="3995670" cy="338554"/>
          </a:xfrm>
        </p:grpSpPr>
        <p:cxnSp>
          <p:nvCxnSpPr>
            <p:cNvPr id="35" name="Straight Arrow Connector 34"/>
            <p:cNvCxnSpPr/>
            <p:nvPr/>
          </p:nvCxnSpPr>
          <p:spPr>
            <a:xfrm flipV="1">
              <a:off x="6124178" y="3624685"/>
              <a:ext cx="3995670" cy="3126"/>
            </a:xfrm>
            <a:prstGeom prst="straightConnector1">
              <a:avLst/>
            </a:prstGeom>
            <a:ln w="25400">
              <a:solidFill>
                <a:schemeClr val="tx2"/>
              </a:solidFill>
              <a:headEnd type="arrow"/>
              <a:tailEnd type="none" w="med" len="sm"/>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636429" y="3316087"/>
              <a:ext cx="3050179" cy="338554"/>
            </a:xfrm>
            <a:prstGeom prst="rect">
              <a:avLst/>
            </a:prstGeom>
            <a:noFill/>
            <a:ln>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2. Temporary credentials given</a:t>
              </a:r>
            </a:p>
          </p:txBody>
        </p:sp>
      </p:grpSp>
      <p:grpSp>
        <p:nvGrpSpPr>
          <p:cNvPr id="8" name="Step3" descr="Using the temporary credentials, make S3 service calls.">
            <a:extLst>
              <a:ext uri="{FF2B5EF4-FFF2-40B4-BE49-F238E27FC236}">
                <a16:creationId xmlns:a16="http://schemas.microsoft.com/office/drawing/2014/main" id="{06A40D63-DC94-42A3-A702-A64907B1436A}"/>
              </a:ext>
            </a:extLst>
          </p:cNvPr>
          <p:cNvGrpSpPr/>
          <p:nvPr/>
        </p:nvGrpSpPr>
        <p:grpSpPr>
          <a:xfrm>
            <a:off x="6106139" y="4615230"/>
            <a:ext cx="3995670" cy="587901"/>
            <a:chOff x="6106139" y="4615230"/>
            <a:chExt cx="3995670" cy="587901"/>
          </a:xfrm>
        </p:grpSpPr>
        <p:sp>
          <p:nvSpPr>
            <p:cNvPr id="38" name="TextBox 37"/>
            <p:cNvSpPr txBox="1"/>
            <p:nvPr/>
          </p:nvSpPr>
          <p:spPr>
            <a:xfrm>
              <a:off x="6734888" y="4615230"/>
              <a:ext cx="2853260" cy="584775"/>
            </a:xfrm>
            <a:prstGeom prst="rect">
              <a:avLst/>
            </a:prstGeom>
            <a:noFill/>
            <a:ln>
              <a:noFill/>
            </a:ln>
          </p:spPr>
          <p:txBody>
            <a:bodyPr wrap="square" rtlCol="0">
              <a:spAutoFit/>
            </a:bodyPr>
            <a:lstStyle/>
            <a:p>
              <a:pPr algn="ctr"/>
              <a:r>
                <a:rPr lang="en-US" sz="1600" dirty="0">
                  <a:ea typeface="Amazon Ember Light" panose="020B0403020204020204" pitchFamily="34" charset="0"/>
                  <a:cs typeface="Amazon Ember Light" panose="020B0403020204020204" pitchFamily="34" charset="0"/>
                </a:rPr>
                <a:t>3. Requester updates the S3 bucket with role credentials</a:t>
              </a:r>
            </a:p>
          </p:txBody>
        </p:sp>
        <p:cxnSp>
          <p:nvCxnSpPr>
            <p:cNvPr id="52" name="Straight Arrow Connector 51"/>
            <p:cNvCxnSpPr/>
            <p:nvPr/>
          </p:nvCxnSpPr>
          <p:spPr>
            <a:xfrm flipV="1">
              <a:off x="6106139" y="5200005"/>
              <a:ext cx="3995670" cy="3126"/>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898580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quarter" idx="21"/>
          </p:nvPr>
        </p:nvSpPr>
        <p:spPr/>
        <p:txBody>
          <a:bodyPr/>
          <a:lstStyle/>
          <a:p>
            <a:pPr marL="0" indent="0">
              <a:buNone/>
            </a:pPr>
            <a:r>
              <a:rPr lang="en-US" dirty="0"/>
              <a:t>EC2 environment</a:t>
            </a:r>
          </a:p>
          <a:p>
            <a:pPr lvl="1"/>
            <a:r>
              <a:rPr lang="en-US" dirty="0"/>
              <a:t>IAM roles </a:t>
            </a:r>
          </a:p>
          <a:p>
            <a:pPr lvl="1"/>
            <a:r>
              <a:rPr lang="en-US" dirty="0"/>
              <a:t>IAM instance profile</a:t>
            </a:r>
          </a:p>
          <a:p>
            <a:pPr lvl="1"/>
            <a:endParaRPr lang="en-US" dirty="0"/>
          </a:p>
          <a:p>
            <a:pPr marL="0" indent="0">
              <a:buNone/>
            </a:pPr>
            <a:r>
              <a:rPr lang="en-US" dirty="0"/>
              <a:t>SSH environment</a:t>
            </a:r>
          </a:p>
          <a:p>
            <a:pPr lvl="1"/>
            <a:r>
              <a:rPr lang="en-US" dirty="0"/>
              <a:t>Store in environment</a:t>
            </a:r>
          </a:p>
          <a:p>
            <a:pPr marL="0" indent="0">
              <a:buNone/>
            </a:pPr>
            <a:endParaRPr lang="en-US" dirty="0"/>
          </a:p>
          <a:p>
            <a:pPr marL="0" indent="0">
              <a:buNone/>
            </a:pPr>
            <a:endParaRPr lang="en-US" dirty="0"/>
          </a:p>
          <a:p>
            <a:pPr marL="0" indent="0">
              <a:buNone/>
            </a:pPr>
            <a:endParaRPr lang="en-US" dirty="0"/>
          </a:p>
          <a:p>
            <a:endParaRPr lang="en-US" dirty="0"/>
          </a:p>
        </p:txBody>
      </p:sp>
      <p:sp>
        <p:nvSpPr>
          <p:cNvPr id="3" name="Slide Number Placeholder 2"/>
          <p:cNvSpPr>
            <a:spLocks noGrp="1"/>
          </p:cNvSpPr>
          <p:nvPr>
            <p:ph type="sldNum" sz="quarter" idx="20"/>
          </p:nvPr>
        </p:nvSpPr>
        <p:spPr/>
        <p:txBody>
          <a:bodyPr/>
          <a:lstStyle/>
          <a:p>
            <a:fld id="{989D9560-4C13-4692-9687-98ECDD2D9552}" type="slidenum">
              <a:rPr lang="en-US" smtClean="0"/>
              <a:t>31</a:t>
            </a:fld>
            <a:endParaRPr lang="en-US" dirty="0"/>
          </a:p>
        </p:txBody>
      </p:sp>
      <p:sp>
        <p:nvSpPr>
          <p:cNvPr id="2" name="Title 1"/>
          <p:cNvSpPr>
            <a:spLocks noGrp="1"/>
          </p:cNvSpPr>
          <p:nvPr>
            <p:ph type="title"/>
          </p:nvPr>
        </p:nvSpPr>
        <p:spPr/>
        <p:txBody>
          <a:bodyPr/>
          <a:lstStyle/>
          <a:p>
            <a:r>
              <a:rPr lang="en-US" dirty="0"/>
              <a:t>AWS Cloud9 credentials</a:t>
            </a:r>
          </a:p>
        </p:txBody>
      </p:sp>
      <p:grpSp>
        <p:nvGrpSpPr>
          <p:cNvPr id="4" name="jsutGraphic-Cloud 9 Lambda">
            <a:extLst>
              <a:ext uri="{FF2B5EF4-FFF2-40B4-BE49-F238E27FC236}">
                <a16:creationId xmlns:a16="http://schemas.microsoft.com/office/drawing/2014/main" id="{771BACD0-8A5C-4729-8F1D-02876DBF0DA3}"/>
              </a:ext>
              <a:ext uri="{C183D7F6-B498-43B3-948B-1728B52AA6E4}">
                <adec:decorative xmlns:adec="http://schemas.microsoft.com/office/drawing/2017/decorative" val="1"/>
              </a:ext>
            </a:extLst>
          </p:cNvPr>
          <p:cNvGrpSpPr/>
          <p:nvPr/>
        </p:nvGrpSpPr>
        <p:grpSpPr>
          <a:xfrm>
            <a:off x="5819223" y="2365892"/>
            <a:ext cx="5264414" cy="3203635"/>
            <a:chOff x="5819223" y="2365892"/>
            <a:chExt cx="5264414" cy="3203635"/>
          </a:xfrm>
        </p:grpSpPr>
        <p:pic>
          <p:nvPicPr>
            <p:cNvPr id="6" name="Graphic 6">
              <a:extLst>
                <a:ext uri="{FF2B5EF4-FFF2-40B4-BE49-F238E27FC236}">
                  <a16:creationId xmlns:a16="http://schemas.microsoft.com/office/drawing/2014/main" id="{3FDAD95F-471F-5948-B040-406199D8ED20}"/>
                </a:ext>
                <a:ext uri="{C183D7F6-B498-43B3-948B-1728B52AA6E4}">
                  <adec:decorative xmlns:adec="http://schemas.microsoft.com/office/drawing/2017/decorative" val="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90531" y="3452184"/>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BEFEC4D9-0FF6-0740-BBB7-9A904CD0D43A}"/>
                </a:ext>
                <a:ext uri="{C183D7F6-B498-43B3-948B-1728B52AA6E4}">
                  <adec:decorative xmlns:adec="http://schemas.microsoft.com/office/drawing/2017/decorative" val="1"/>
                </a:ext>
              </a:extLst>
            </p:cNvPr>
            <p:cNvSpPr/>
            <p:nvPr/>
          </p:nvSpPr>
          <p:spPr>
            <a:xfrm>
              <a:off x="5819223" y="2365892"/>
              <a:ext cx="5264414" cy="320363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8" name="Graphic 20">
              <a:extLst>
                <a:ext uri="{FF2B5EF4-FFF2-40B4-BE49-F238E27FC236}">
                  <a16:creationId xmlns:a16="http://schemas.microsoft.com/office/drawing/2014/main" id="{3E9996A6-6D01-9B42-8D2D-8C63B84FF81B}"/>
                </a:ext>
                <a:ext uri="{C183D7F6-B498-43B3-948B-1728B52AA6E4}">
                  <adec:decorative xmlns:adec="http://schemas.microsoft.com/office/drawing/2017/decorative" val="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9223" y="2372956"/>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8">
              <a:extLst>
                <a:ext uri="{C183D7F6-B498-43B3-948B-1728B52AA6E4}">
                  <adec:decorative xmlns:adec="http://schemas.microsoft.com/office/drawing/2017/decorative" val="1"/>
                </a:ext>
              </a:extLst>
            </p:cNvPr>
            <p:cNvCxnSpPr>
              <a:cxnSpLocks/>
              <a:stCxn id="6" idx="3"/>
              <a:endCxn id="11" idx="1"/>
            </p:cNvCxnSpPr>
            <p:nvPr/>
          </p:nvCxnSpPr>
          <p:spPr>
            <a:xfrm>
              <a:off x="7576331" y="3795084"/>
              <a:ext cx="2076247" cy="4139"/>
            </a:xfrm>
            <a:prstGeom prst="straightConnector1">
              <a:avLst/>
            </a:prstGeom>
            <a:ln w="12700">
              <a:solidFill>
                <a:schemeClr val="tx1"/>
              </a:solidFill>
              <a:tailEnd type="arrow" w="med" len="sm"/>
            </a:ln>
          </p:spPr>
          <p:style>
            <a:lnRef idx="1">
              <a:schemeClr val="accent1"/>
            </a:lnRef>
            <a:fillRef idx="0">
              <a:schemeClr val="accent1"/>
            </a:fillRef>
            <a:effectRef idx="0">
              <a:schemeClr val="accent1"/>
            </a:effectRef>
            <a:fontRef idx="minor">
              <a:schemeClr val="tx1"/>
            </a:fontRef>
          </p:style>
        </p:cxnSp>
        <p:sp>
          <p:nvSpPr>
            <p:cNvPr id="10" name="Rectangle 9">
              <a:extLst>
                <a:ext uri="{C183D7F6-B498-43B3-948B-1728B52AA6E4}">
                  <adec:decorative xmlns:adec="http://schemas.microsoft.com/office/drawing/2017/decorative" val="1"/>
                </a:ext>
              </a:extLst>
            </p:cNvPr>
            <p:cNvSpPr/>
            <p:nvPr/>
          </p:nvSpPr>
          <p:spPr>
            <a:xfrm>
              <a:off x="6563216" y="4027823"/>
              <a:ext cx="1340432" cy="338554"/>
            </a:xfrm>
            <a:prstGeom prst="rect">
              <a:avLst/>
            </a:prstGeom>
          </p:spPr>
          <p:txBody>
            <a:bodyPr wrap="none">
              <a:spAutoFit/>
            </a:bodyPr>
            <a:lstStyle/>
            <a:p>
              <a:pPr algn="ctr"/>
              <a:r>
                <a:rPr lang="en-US" altLang="en-US" sz="1600" dirty="0">
                  <a:ea typeface="Amazon Ember" panose="020B0603020204020204" pitchFamily="34" charset="0"/>
                  <a:cs typeface="Amazon Ember Light" panose="020B0403020204020204" pitchFamily="34" charset="0"/>
                </a:rPr>
                <a:t>AWS Cloud9</a:t>
              </a:r>
            </a:p>
          </p:txBody>
        </p:sp>
        <p:pic>
          <p:nvPicPr>
            <p:cNvPr id="11" name="Graphic 13">
              <a:extLst>
                <a:ext uri="{FF2B5EF4-FFF2-40B4-BE49-F238E27FC236}">
                  <a16:creationId xmlns:a16="http://schemas.microsoft.com/office/drawing/2014/main" id="{E2B9011C-C7EB-AD4B-85D7-DC979571C750}"/>
                </a:ext>
                <a:ext uri="{C183D7F6-B498-43B3-948B-1728B52AA6E4}">
                  <adec:decorative xmlns:adec="http://schemas.microsoft.com/office/drawing/2017/decorative" val="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52578" y="35706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6">
              <a:extLst>
                <a:ext uri="{FF2B5EF4-FFF2-40B4-BE49-F238E27FC236}">
                  <a16:creationId xmlns:a16="http://schemas.microsoft.com/office/drawing/2014/main" id="{E5B6AAD0-93D4-0E4F-BD41-EA3B42724537}"/>
                </a:ext>
                <a:ext uri="{C183D7F6-B498-43B3-948B-1728B52AA6E4}">
                  <adec:decorative xmlns:adec="http://schemas.microsoft.com/office/drawing/2017/decorative" val="1"/>
                </a:ext>
              </a:extLst>
            </p:cNvPr>
            <p:cNvSpPr txBox="1">
              <a:spLocks noChangeArrowheads="1"/>
            </p:cNvSpPr>
            <p:nvPr/>
          </p:nvSpPr>
          <p:spPr bwMode="auto">
            <a:xfrm>
              <a:off x="9217603" y="4001302"/>
              <a:ext cx="13477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Lambda function</a:t>
              </a:r>
            </a:p>
          </p:txBody>
        </p:sp>
      </p:grpSp>
    </p:spTree>
    <p:custDataLst>
      <p:tags r:id="rId1"/>
    </p:custDataLst>
    <p:extLst>
      <p:ext uri="{BB962C8B-B14F-4D97-AF65-F5344CB8AC3E}">
        <p14:creationId xmlns:p14="http://schemas.microsoft.com/office/powerpoint/2010/main" val="2520802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 AWS SDK</a:t>
            </a:r>
          </a:p>
        </p:txBody>
      </p:sp>
      <p:sp>
        <p:nvSpPr>
          <p:cNvPr id="5" name="Text Placeholder 5">
            <a:extLst>
              <a:ext uri="{FF2B5EF4-FFF2-40B4-BE49-F238E27FC236}">
                <a16:creationId xmlns:a16="http://schemas.microsoft.com/office/drawing/2014/main" id="{84CA8853-04EB-40B4-A3F3-A10CD3DB9878}"/>
              </a:ext>
            </a:extLst>
          </p:cNvPr>
          <p:cNvSpPr>
            <a:spLocks noGrp="1"/>
          </p:cNvSpPr>
          <p:nvPr>
            <p:ph type="subTitle" idx="1"/>
          </p:nvPr>
        </p:nvSpPr>
        <p:spPr/>
        <p:txBody>
          <a:bodyPr/>
          <a:lstStyle/>
          <a:p>
            <a:r>
              <a:rPr lang="en-US" dirty="0">
                <a:solidFill>
                  <a:schemeClr val="tx2"/>
                </a:solidFill>
              </a:rPr>
              <a:t>Module 4: Getting Started with Permissions</a:t>
            </a:r>
          </a:p>
        </p:txBody>
      </p:sp>
    </p:spTree>
    <p:custDataLst>
      <p:tags r:id="rId1"/>
    </p:custDataLst>
    <p:extLst>
      <p:ext uri="{BB962C8B-B14F-4D97-AF65-F5344CB8AC3E}">
        <p14:creationId xmlns:p14="http://schemas.microsoft.com/office/powerpoint/2010/main" val="2789224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20"/>
          </p:nvPr>
        </p:nvSpPr>
        <p:spPr/>
        <p:txBody>
          <a:bodyPr/>
          <a:lstStyle/>
          <a:p>
            <a:fld id="{989D9560-4C13-4692-9687-98ECDD2D9552}" type="slidenum">
              <a:rPr lang="en-US" smtClean="0"/>
              <a:pPr/>
              <a:t>33</a:t>
            </a:fld>
            <a:endParaRPr lang="en-US" dirty="0"/>
          </a:p>
        </p:txBody>
      </p:sp>
      <p:sp>
        <p:nvSpPr>
          <p:cNvPr id="2" name="Title 1"/>
          <p:cNvSpPr>
            <a:spLocks noGrp="1"/>
          </p:cNvSpPr>
          <p:nvPr>
            <p:ph type="title"/>
          </p:nvPr>
        </p:nvSpPr>
        <p:spPr/>
        <p:txBody>
          <a:bodyPr/>
          <a:lstStyle/>
          <a:p>
            <a:r>
              <a:rPr lang="en-US"/>
              <a:t>IDE considerations</a:t>
            </a:r>
            <a:endParaRPr lang="en-US" dirty="0"/>
          </a:p>
        </p:txBody>
      </p:sp>
      <p:sp>
        <p:nvSpPr>
          <p:cNvPr id="28" name="Content Placeholder 27"/>
          <p:cNvSpPr>
            <a:spLocks noGrp="1"/>
          </p:cNvSpPr>
          <p:nvPr>
            <p:ph sz="quarter" idx="21"/>
          </p:nvPr>
        </p:nvSpPr>
        <p:spPr/>
        <p:txBody>
          <a:bodyPr/>
          <a:lstStyle/>
          <a:p>
            <a:r>
              <a:rPr lang="en-US"/>
              <a:t>Java Virtual Machine Time to Live (JVM TTL) settings</a:t>
            </a:r>
          </a:p>
          <a:p>
            <a:r>
              <a:rPr lang="en-US"/>
              <a:t>Page settings (Python)</a:t>
            </a:r>
          </a:p>
          <a:p>
            <a:r>
              <a:rPr lang="en-US"/>
              <a:t>Environment variables</a:t>
            </a:r>
            <a:endParaRPr lang="en-US" dirty="0"/>
          </a:p>
        </p:txBody>
      </p:sp>
      <p:pic>
        <p:nvPicPr>
          <p:cNvPr id="13" name="Picture 12">
            <a:extLst>
              <a:ext uri="{FF2B5EF4-FFF2-40B4-BE49-F238E27FC236}">
                <a16:creationId xmlns:a16="http://schemas.microsoft.com/office/drawing/2014/main" id="{2EF1767B-3209-47DC-A447-FAF32FC413C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6899" y="2196985"/>
            <a:ext cx="3045587" cy="3060815"/>
          </a:xfrm>
          <a:prstGeom prst="rect">
            <a:avLst/>
          </a:prstGeom>
        </p:spPr>
      </p:pic>
    </p:spTree>
    <p:custDataLst>
      <p:tags r:id="rId1"/>
    </p:custDataLst>
    <p:extLst>
      <p:ext uri="{BB962C8B-B14F-4D97-AF65-F5344CB8AC3E}">
        <p14:creationId xmlns:p14="http://schemas.microsoft.com/office/powerpoint/2010/main" val="668001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Check your knowledge</a:t>
            </a:r>
          </a:p>
        </p:txBody>
      </p:sp>
      <p:sp>
        <p:nvSpPr>
          <p:cNvPr id="9" name="Text Placeholder 5">
            <a:extLst>
              <a:ext uri="{FF2B5EF4-FFF2-40B4-BE49-F238E27FC236}">
                <a16:creationId xmlns:a16="http://schemas.microsoft.com/office/drawing/2014/main" id="{A4CE2946-6F9F-482C-9295-184E408815E1}"/>
              </a:ext>
            </a:extLst>
          </p:cNvPr>
          <p:cNvSpPr>
            <a:spLocks noGrp="1"/>
          </p:cNvSpPr>
          <p:nvPr>
            <p:ph type="subTitle" idx="1"/>
          </p:nvPr>
        </p:nvSpPr>
        <p:spPr/>
        <p:txBody>
          <a:bodyPr/>
          <a:lstStyle/>
          <a:p>
            <a:r>
              <a:rPr lang="en-US" dirty="0">
                <a:solidFill>
                  <a:schemeClr val="tx2"/>
                </a:solidFill>
              </a:rPr>
              <a:t>Module 4: Getting Started with Permissions</a:t>
            </a:r>
          </a:p>
        </p:txBody>
      </p:sp>
    </p:spTree>
    <p:custDataLst>
      <p:tags r:id="rId1"/>
    </p:custDataLst>
    <p:extLst>
      <p:ext uri="{BB962C8B-B14F-4D97-AF65-F5344CB8AC3E}">
        <p14:creationId xmlns:p14="http://schemas.microsoft.com/office/powerpoint/2010/main" val="133567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20"/>
          </p:nvPr>
        </p:nvSpPr>
        <p:spPr/>
        <p:txBody>
          <a:bodyPr/>
          <a:lstStyle/>
          <a:p>
            <a:fld id="{989D9560-4C13-4692-9687-98ECDD2D9552}" type="slidenum">
              <a:rPr lang="en-US" smtClean="0"/>
              <a:t>35</a:t>
            </a:fld>
            <a:endParaRPr lang="en-US" dirty="0"/>
          </a:p>
        </p:txBody>
      </p:sp>
      <p:sp>
        <p:nvSpPr>
          <p:cNvPr id="4" name="Title 3"/>
          <p:cNvSpPr>
            <a:spLocks noGrp="1"/>
          </p:cNvSpPr>
          <p:nvPr>
            <p:ph type="title"/>
          </p:nvPr>
        </p:nvSpPr>
        <p:spPr/>
        <p:txBody>
          <a:bodyPr/>
          <a:lstStyle/>
          <a:p>
            <a:r>
              <a:rPr lang="en-US" dirty="0"/>
              <a:t>Knowledge check</a:t>
            </a:r>
          </a:p>
        </p:txBody>
      </p:sp>
      <p:sp>
        <p:nvSpPr>
          <p:cNvPr id="29" name="TextBox 28">
            <a:extLst>
              <a:ext uri="{FF2B5EF4-FFF2-40B4-BE49-F238E27FC236}">
                <a16:creationId xmlns:a16="http://schemas.microsoft.com/office/drawing/2014/main" id="{46E7E094-34FF-4926-A1B3-E4F0C1322E09}"/>
              </a:ext>
              <a:ext uri="{C183D7F6-B498-43B3-948B-1728B52AA6E4}">
                <adec:decorative xmlns:adec="http://schemas.microsoft.com/office/drawing/2017/decorative" val="1"/>
              </a:ext>
            </a:extLst>
          </p:cNvPr>
          <p:cNvSpPr txBox="1"/>
          <p:nvPr/>
        </p:nvSpPr>
        <p:spPr>
          <a:xfrm>
            <a:off x="10718415" y="1339261"/>
            <a:ext cx="1382741" cy="830997"/>
          </a:xfrm>
          <a:prstGeom prst="rect">
            <a:avLst/>
          </a:prstGeom>
          <a:noFill/>
        </p:spPr>
        <p:txBody>
          <a:bodyPr wrap="square" rtlCol="0">
            <a:spAutoFit/>
          </a:bodyPr>
          <a:lstStyle/>
          <a:p>
            <a:r>
              <a:rPr lang="en-US" sz="2400" dirty="0">
                <a:solidFill>
                  <a:srgbClr val="0C9B2E"/>
                </a:solidFill>
                <a:ea typeface="Amazon Ember Light" charset="0"/>
                <a:cs typeface="Amazon Ember Light" charset="0"/>
                <a:sym typeface="Wingdings"/>
              </a:rPr>
              <a:t></a:t>
            </a:r>
            <a:r>
              <a:rPr lang="en-US" sz="2400" dirty="0">
                <a:ea typeface="Amazon Ember Light" charset="0"/>
                <a:cs typeface="Amazon Ember Light" charset="0"/>
                <a:sym typeface="Wingdings"/>
              </a:rPr>
              <a:t> </a:t>
            </a:r>
            <a:r>
              <a:rPr lang="en-US" sz="2400" dirty="0">
                <a:ea typeface="Amazon Ember Light" charset="0"/>
                <a:cs typeface="Amazon Ember Light" charset="0"/>
              </a:rPr>
              <a:t>True</a:t>
            </a:r>
          </a:p>
          <a:p>
            <a:r>
              <a:rPr lang="en-US" sz="2400" dirty="0">
                <a:solidFill>
                  <a:srgbClr val="FF0000"/>
                </a:solidFill>
                <a:ea typeface="Amazon Ember Light" charset="0"/>
                <a:cs typeface="Amazon Ember Light" charset="0"/>
                <a:sym typeface="Wingdings"/>
              </a:rPr>
              <a:t></a:t>
            </a:r>
            <a:r>
              <a:rPr lang="en-US" sz="2400" dirty="0">
                <a:ea typeface="Amazon Ember Light" charset="0"/>
                <a:cs typeface="Amazon Ember Light" charset="0"/>
                <a:sym typeface="Wingdings"/>
              </a:rPr>
              <a:t> </a:t>
            </a:r>
            <a:r>
              <a:rPr lang="en-US" sz="2400" dirty="0">
                <a:ea typeface="Amazon Ember Light" charset="0"/>
                <a:cs typeface="Amazon Ember Light" charset="0"/>
              </a:rPr>
              <a:t>False</a:t>
            </a:r>
          </a:p>
        </p:txBody>
      </p:sp>
      <p:sp>
        <p:nvSpPr>
          <p:cNvPr id="23" name="TextBox 22">
            <a:extLst>
              <a:ext uri="{FF2B5EF4-FFF2-40B4-BE49-F238E27FC236}">
                <a16:creationId xmlns:a16="http://schemas.microsoft.com/office/drawing/2014/main" id="{AC3EABFB-8B50-4CE3-8109-B8EB08037D80}"/>
              </a:ext>
              <a:ext uri="{C183D7F6-B498-43B3-948B-1728B52AA6E4}">
                <adec:decorative xmlns:adec="http://schemas.microsoft.com/office/drawing/2017/decorative" val="1"/>
              </a:ext>
            </a:extLst>
          </p:cNvPr>
          <p:cNvSpPr txBox="1"/>
          <p:nvPr/>
        </p:nvSpPr>
        <p:spPr>
          <a:xfrm>
            <a:off x="326879" y="1421822"/>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1</a:t>
            </a:r>
          </a:p>
        </p:txBody>
      </p:sp>
      <p:sp>
        <p:nvSpPr>
          <p:cNvPr id="7" name="Freeform 6"/>
          <p:cNvSpPr/>
          <p:nvPr/>
        </p:nvSpPr>
        <p:spPr>
          <a:xfrm>
            <a:off x="326879" y="1421822"/>
            <a:ext cx="3199853" cy="249396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Permissions boundaries are used to set minimum permissions that an identity-based policy can grant to an IAM entity, such as users or roles. </a:t>
            </a:r>
            <a:endParaRPr lang="en-US" dirty="0">
              <a:solidFill>
                <a:srgbClr val="FF0000"/>
              </a:solidFill>
              <a:ea typeface="Amazon Ember Light" panose="020B0403020204020204" pitchFamily="34" charset="0"/>
              <a:cs typeface="Amazon Ember Light" panose="020B0403020204020204" pitchFamily="34" charset="0"/>
            </a:endParaRPr>
          </a:p>
        </p:txBody>
      </p:sp>
      <p:sp>
        <p:nvSpPr>
          <p:cNvPr id="24" name="TextBox 23">
            <a:extLst>
              <a:ext uri="{FF2B5EF4-FFF2-40B4-BE49-F238E27FC236}">
                <a16:creationId xmlns:a16="http://schemas.microsoft.com/office/drawing/2014/main" id="{5B935165-CBAD-42EA-A6B2-BB4D6F243DA5}"/>
              </a:ext>
              <a:ext uri="{C183D7F6-B498-43B3-948B-1728B52AA6E4}">
                <adec:decorative xmlns:adec="http://schemas.microsoft.com/office/drawing/2017/decorative" val="1"/>
              </a:ext>
            </a:extLst>
          </p:cNvPr>
          <p:cNvSpPr txBox="1"/>
          <p:nvPr/>
        </p:nvSpPr>
        <p:spPr>
          <a:xfrm>
            <a:off x="3854317" y="1421822"/>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2</a:t>
            </a:r>
          </a:p>
        </p:txBody>
      </p:sp>
      <p:sp>
        <p:nvSpPr>
          <p:cNvPr id="9" name="Freeform 8"/>
          <p:cNvSpPr/>
          <p:nvPr/>
        </p:nvSpPr>
        <p:spPr>
          <a:xfrm>
            <a:off x="3846719" y="1421822"/>
            <a:ext cx="3199853" cy="249396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ea typeface="Amazon Ember Light" panose="020B0403020204020204" pitchFamily="34" charset="0"/>
                <a:cs typeface="Amazon Ember Light" panose="020B0403020204020204" pitchFamily="34" charset="0"/>
              </a:rPr>
              <a:t>IAM roles </a:t>
            </a:r>
            <a:r>
              <a:rPr lang="en-US" dirty="0"/>
              <a:t>temporarily delegate access to users or services that normally do not have access to your AWS resources. </a:t>
            </a:r>
            <a:endParaRPr lang="en-US" dirty="0">
              <a:ea typeface="Amazon Ember Light" panose="020B0403020204020204" pitchFamily="34" charset="0"/>
              <a:cs typeface="Amazon Ember Light" panose="020B0403020204020204" pitchFamily="34" charset="0"/>
            </a:endParaRPr>
          </a:p>
        </p:txBody>
      </p:sp>
      <p:sp>
        <p:nvSpPr>
          <p:cNvPr id="25" name="TextBox 24">
            <a:extLst>
              <a:ext uri="{FF2B5EF4-FFF2-40B4-BE49-F238E27FC236}">
                <a16:creationId xmlns:a16="http://schemas.microsoft.com/office/drawing/2014/main" id="{CDFCA03E-BB61-4B17-A3E8-AA859B76CFE8}"/>
              </a:ext>
              <a:ext uri="{C183D7F6-B498-43B3-948B-1728B52AA6E4}">
                <adec:decorative xmlns:adec="http://schemas.microsoft.com/office/drawing/2017/decorative" val="1"/>
              </a:ext>
            </a:extLst>
          </p:cNvPr>
          <p:cNvSpPr txBox="1"/>
          <p:nvPr/>
        </p:nvSpPr>
        <p:spPr>
          <a:xfrm>
            <a:off x="7366559" y="1421822"/>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3</a:t>
            </a:r>
          </a:p>
        </p:txBody>
      </p:sp>
      <p:sp>
        <p:nvSpPr>
          <p:cNvPr id="10" name="Freeform 9"/>
          <p:cNvSpPr/>
          <p:nvPr/>
        </p:nvSpPr>
        <p:spPr>
          <a:xfrm>
            <a:off x="7366559" y="1421822"/>
            <a:ext cx="3199853" cy="2493962"/>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Identity-based policies grant the specified principal permission to perform specific actions on a resource and define under what conditions this applies.</a:t>
            </a:r>
            <a:endParaRPr lang="en-US" dirty="0">
              <a:solidFill>
                <a:srgbClr val="000000"/>
              </a:solidFill>
              <a:ea typeface="Amazon Ember Light" panose="020B0403020204020204" pitchFamily="34" charset="0"/>
              <a:cs typeface="Amazon Ember Light" panose="020B0403020204020204" pitchFamily="34" charset="0"/>
            </a:endParaRPr>
          </a:p>
        </p:txBody>
      </p:sp>
      <p:sp>
        <p:nvSpPr>
          <p:cNvPr id="26" name="TextBox 25">
            <a:extLst>
              <a:ext uri="{FF2B5EF4-FFF2-40B4-BE49-F238E27FC236}">
                <a16:creationId xmlns:a16="http://schemas.microsoft.com/office/drawing/2014/main" id="{67266A67-6BCB-46A9-9FFA-3EE45B37DCD4}"/>
              </a:ext>
              <a:ext uri="{C183D7F6-B498-43B3-948B-1728B52AA6E4}">
                <adec:decorative xmlns:adec="http://schemas.microsoft.com/office/drawing/2017/decorative" val="1"/>
              </a:ext>
            </a:extLst>
          </p:cNvPr>
          <p:cNvSpPr txBox="1"/>
          <p:nvPr/>
        </p:nvSpPr>
        <p:spPr>
          <a:xfrm>
            <a:off x="334476" y="4062443"/>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4</a:t>
            </a:r>
          </a:p>
        </p:txBody>
      </p:sp>
      <p:sp>
        <p:nvSpPr>
          <p:cNvPr id="11" name="Freeform 10"/>
          <p:cNvSpPr/>
          <p:nvPr/>
        </p:nvSpPr>
        <p:spPr>
          <a:xfrm>
            <a:off x="334477" y="4062443"/>
            <a:ext cx="3199853" cy="228080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solidFill>
                  <a:schemeClr val="tx1"/>
                </a:solidFill>
              </a:rPr>
              <a:t>The AWS CLI supports multiple named profiles to interact with your AWS resources.</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7" name="TextBox 26">
            <a:extLst>
              <a:ext uri="{FF2B5EF4-FFF2-40B4-BE49-F238E27FC236}">
                <a16:creationId xmlns:a16="http://schemas.microsoft.com/office/drawing/2014/main" id="{CB03789D-AD65-4828-A803-09324C617ABE}"/>
              </a:ext>
              <a:ext uri="{C183D7F6-B498-43B3-948B-1728B52AA6E4}">
                <adec:decorative xmlns:adec="http://schemas.microsoft.com/office/drawing/2017/decorative" val="1"/>
              </a:ext>
            </a:extLst>
          </p:cNvPr>
          <p:cNvSpPr txBox="1"/>
          <p:nvPr/>
        </p:nvSpPr>
        <p:spPr>
          <a:xfrm>
            <a:off x="3854316" y="4062443"/>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5</a:t>
            </a:r>
          </a:p>
        </p:txBody>
      </p:sp>
      <p:sp>
        <p:nvSpPr>
          <p:cNvPr id="12" name="Freeform 11"/>
          <p:cNvSpPr/>
          <p:nvPr/>
        </p:nvSpPr>
        <p:spPr>
          <a:xfrm>
            <a:off x="3854317" y="4062443"/>
            <a:ext cx="3199853" cy="228080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After temporary security credentials expire you do not have to rotate them or explicitly revoke them.</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8" name="TextBox 27">
            <a:extLst>
              <a:ext uri="{FF2B5EF4-FFF2-40B4-BE49-F238E27FC236}">
                <a16:creationId xmlns:a16="http://schemas.microsoft.com/office/drawing/2014/main" id="{FAC04C11-99D7-449C-87B1-5323F2677284}"/>
              </a:ext>
              <a:ext uri="{C183D7F6-B498-43B3-948B-1728B52AA6E4}">
                <adec:decorative xmlns:adec="http://schemas.microsoft.com/office/drawing/2017/decorative" val="1"/>
              </a:ext>
            </a:extLst>
          </p:cNvPr>
          <p:cNvSpPr txBox="1"/>
          <p:nvPr/>
        </p:nvSpPr>
        <p:spPr>
          <a:xfrm>
            <a:off x="7381013" y="4062443"/>
            <a:ext cx="351323" cy="400110"/>
          </a:xfrm>
          <a:prstGeom prst="rect">
            <a:avLst/>
          </a:prstGeom>
          <a:solidFill>
            <a:schemeClr val="tx2"/>
          </a:solidFill>
        </p:spPr>
        <p:txBody>
          <a:bodyPr wrap="square" rtlCol="0">
            <a:spAutoFit/>
          </a:bodyPr>
          <a:lstStyle/>
          <a:p>
            <a:r>
              <a:rPr lang="en-US" sz="2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6</a:t>
            </a:r>
          </a:p>
        </p:txBody>
      </p:sp>
      <p:sp>
        <p:nvSpPr>
          <p:cNvPr id="13" name="Freeform 12"/>
          <p:cNvSpPr/>
          <p:nvPr/>
        </p:nvSpPr>
        <p:spPr>
          <a:xfrm>
            <a:off x="7374157" y="4062443"/>
            <a:ext cx="3199853" cy="2280808"/>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tx2"/>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anchor="t" anchorCtr="0">
            <a:noAutofit/>
          </a:bodyPr>
          <a:lstStyle/>
          <a:p>
            <a:pPr defTabSz="770447">
              <a:lnSpc>
                <a:spcPts val="2667"/>
              </a:lnSpc>
              <a:spcBef>
                <a:spcPct val="0"/>
              </a:spcBef>
              <a:spcAft>
                <a:spcPct val="35000"/>
              </a:spcAft>
            </a:pPr>
            <a:r>
              <a:rPr lang="en-US" dirty="0"/>
              <a:t>The config and credentials files contain additional settings that can be stored in the environment variables of your operating system.</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 name="TextBox 20">
            <a:extLst>
              <a:ext uri="{FF2B5EF4-FFF2-40B4-BE49-F238E27FC236}">
                <a16:creationId xmlns:a16="http://schemas.microsoft.com/office/drawing/2014/main" id="{16D04AD2-80B6-4B8A-B5C3-96295D237B3B}"/>
              </a:ext>
            </a:extLst>
          </p:cNvPr>
          <p:cNvSpPr txBox="1"/>
          <p:nvPr/>
        </p:nvSpPr>
        <p:spPr>
          <a:xfrm>
            <a:off x="2880814" y="1339261"/>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2" name="TextBox 21">
            <a:extLst>
              <a:ext uri="{FF2B5EF4-FFF2-40B4-BE49-F238E27FC236}">
                <a16:creationId xmlns:a16="http://schemas.microsoft.com/office/drawing/2014/main" id="{EDEF7D85-8308-4525-AABE-4A59BC18147C}"/>
              </a:ext>
            </a:extLst>
          </p:cNvPr>
          <p:cNvSpPr txBox="1"/>
          <p:nvPr/>
        </p:nvSpPr>
        <p:spPr>
          <a:xfrm>
            <a:off x="6449961" y="1339261"/>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8" name="TextBox 17">
            <a:extLst>
              <a:ext uri="{FF2B5EF4-FFF2-40B4-BE49-F238E27FC236}">
                <a16:creationId xmlns:a16="http://schemas.microsoft.com/office/drawing/2014/main" id="{24507F75-E7FF-4457-83A9-5BEF085CF7BE}"/>
              </a:ext>
            </a:extLst>
          </p:cNvPr>
          <p:cNvSpPr txBox="1"/>
          <p:nvPr/>
        </p:nvSpPr>
        <p:spPr>
          <a:xfrm>
            <a:off x="10004654" y="1330199"/>
            <a:ext cx="611065" cy="666786"/>
          </a:xfrm>
          <a:prstGeom prst="rect">
            <a:avLst/>
          </a:prstGeom>
          <a:noFill/>
        </p:spPr>
        <p:txBody>
          <a:bodyPr wrap="none" rtlCol="0">
            <a:spAutoFit/>
          </a:bodyPr>
          <a:lstStyle/>
          <a:p>
            <a:r>
              <a:rPr lang="en-US"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9" name="TextBox 18"/>
          <p:cNvSpPr txBox="1"/>
          <p:nvPr/>
        </p:nvSpPr>
        <p:spPr>
          <a:xfrm>
            <a:off x="2972572" y="4006874"/>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4" name="TextBox 13"/>
          <p:cNvSpPr txBox="1"/>
          <p:nvPr/>
        </p:nvSpPr>
        <p:spPr>
          <a:xfrm>
            <a:off x="6443105" y="4006874"/>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0" name="TextBox 19"/>
          <p:cNvSpPr txBox="1"/>
          <p:nvPr/>
        </p:nvSpPr>
        <p:spPr>
          <a:xfrm>
            <a:off x="10061560" y="3997337"/>
            <a:ext cx="611065" cy="666786"/>
          </a:xfrm>
          <a:prstGeom prst="rect">
            <a:avLst/>
          </a:prstGeom>
          <a:noFill/>
        </p:spPr>
        <p:txBody>
          <a:bodyPr wrap="none" rtlCol="0">
            <a:spAutoFit/>
          </a:bodyPr>
          <a:lstStyle/>
          <a:p>
            <a:r>
              <a:rPr lang="en-US"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278549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8" grpId="0"/>
      <p:bldP spid="19" grpId="0"/>
      <p:bldP spid="14"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Lab instructions</a:t>
            </a:r>
          </a:p>
        </p:txBody>
      </p:sp>
      <p:sp>
        <p:nvSpPr>
          <p:cNvPr id="11" name="Text Placeholder 5">
            <a:extLst>
              <a:ext uri="{FF2B5EF4-FFF2-40B4-BE49-F238E27FC236}">
                <a16:creationId xmlns:a16="http://schemas.microsoft.com/office/drawing/2014/main" id="{863478B9-6ECA-47FB-922D-B8A5F78CD911}"/>
              </a:ext>
            </a:extLst>
          </p:cNvPr>
          <p:cNvSpPr>
            <a:spLocks noGrp="1"/>
          </p:cNvSpPr>
          <p:nvPr>
            <p:ph type="subTitle" idx="1"/>
          </p:nvPr>
        </p:nvSpPr>
        <p:spPr/>
        <p:txBody>
          <a:bodyPr/>
          <a:lstStyle/>
          <a:p>
            <a:r>
              <a:rPr lang="en-US" dirty="0">
                <a:solidFill>
                  <a:schemeClr val="tx2"/>
                </a:solidFill>
              </a:rPr>
              <a:t>Module 4: Getting Started with Permissions</a:t>
            </a:r>
          </a:p>
        </p:txBody>
      </p:sp>
    </p:spTree>
    <p:custDataLst>
      <p:tags r:id="rId1"/>
    </p:custDataLst>
    <p:extLst>
      <p:ext uri="{BB962C8B-B14F-4D97-AF65-F5344CB8AC3E}">
        <p14:creationId xmlns:p14="http://schemas.microsoft.com/office/powerpoint/2010/main" val="2556435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17"/>
          <p:cNvSpPr>
            <a:spLocks noGrp="1"/>
          </p:cNvSpPr>
          <p:nvPr>
            <p:ph type="sldNum" sz="quarter" idx="20"/>
          </p:nvPr>
        </p:nvSpPr>
        <p:spPr/>
        <p:txBody>
          <a:bodyPr/>
          <a:lstStyle/>
          <a:p>
            <a:fld id="{989D9560-4C13-4692-9687-98ECDD2D9552}" type="slidenum">
              <a:rPr lang="en-US" smtClean="0"/>
              <a:t>37</a:t>
            </a:fld>
            <a:endParaRPr lang="en-US" dirty="0"/>
          </a:p>
        </p:txBody>
      </p:sp>
      <p:sp>
        <p:nvSpPr>
          <p:cNvPr id="13" name="Title 12"/>
          <p:cNvSpPr>
            <a:spLocks noGrp="1"/>
          </p:cNvSpPr>
          <p:nvPr>
            <p:ph type="title"/>
          </p:nvPr>
        </p:nvSpPr>
        <p:spPr/>
        <p:txBody>
          <a:bodyPr/>
          <a:lstStyle/>
          <a:p>
            <a:r>
              <a:rPr lang="en-US" dirty="0"/>
              <a:t>Lab instructions: Overview</a:t>
            </a:r>
          </a:p>
        </p:txBody>
      </p:sp>
      <p:grpSp>
        <p:nvGrpSpPr>
          <p:cNvPr id="2" name="justGraphic">
            <a:extLst>
              <a:ext uri="{FF2B5EF4-FFF2-40B4-BE49-F238E27FC236}">
                <a16:creationId xmlns:a16="http://schemas.microsoft.com/office/drawing/2014/main" id="{8283699C-6012-4EB9-931A-8E6B4B5C085D}"/>
              </a:ext>
              <a:ext uri="{C183D7F6-B498-43B3-948B-1728B52AA6E4}">
                <adec:decorative xmlns:adec="http://schemas.microsoft.com/office/drawing/2017/decorative" val="1"/>
              </a:ext>
            </a:extLst>
          </p:cNvPr>
          <p:cNvGrpSpPr/>
          <p:nvPr/>
        </p:nvGrpSpPr>
        <p:grpSpPr>
          <a:xfrm>
            <a:off x="109938" y="1079826"/>
            <a:ext cx="11843712" cy="5276515"/>
            <a:chOff x="109938" y="1079826"/>
            <a:chExt cx="11843712" cy="5276515"/>
          </a:xfrm>
        </p:grpSpPr>
        <p:sp>
          <p:nvSpPr>
            <p:cNvPr id="5" name="Rectangle 4"/>
            <p:cNvSpPr/>
            <p:nvPr/>
          </p:nvSpPr>
          <p:spPr>
            <a:xfrm>
              <a:off x="2401477" y="1079826"/>
              <a:ext cx="9552173" cy="52765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latin typeface="Amazon Ember" panose="02000000000000000000" pitchFamily="2" charset="0"/>
                  <a:ea typeface="Amazon Ember" panose="02000000000000000000" pitchFamily="2" charset="0"/>
                </a:rPr>
                <a:t>Configure the developer environment</a:t>
              </a:r>
            </a:p>
            <a:p>
              <a:r>
                <a:rPr lang="en-US" sz="1600" dirty="0">
                  <a:solidFill>
                    <a:schemeClr val="tx1"/>
                  </a:solidFill>
                  <a:ea typeface="Amazon Ember" panose="02000000000000000000" pitchFamily="2" charset="0"/>
                </a:rPr>
                <a:t>…</a:t>
              </a:r>
            </a:p>
            <a:p>
              <a:r>
                <a:rPr lang="en-US" sz="1600" dirty="0">
                  <a:solidFill>
                    <a:schemeClr val="tx1"/>
                  </a:solidFill>
                  <a:latin typeface="Amazon Ember" panose="02000000000000000000" pitchFamily="2" charset="0"/>
                  <a:ea typeface="Amazon Ember" panose="02000000000000000000" pitchFamily="2" charset="0"/>
                </a:rPr>
                <a:t>Task 2: Check Configuration</a:t>
              </a:r>
            </a:p>
            <a:p>
              <a:endParaRPr lang="en-US" sz="1600" dirty="0">
                <a:solidFill>
                  <a:schemeClr val="tx1"/>
                </a:solidFill>
                <a:ea typeface="Amazon Ember" panose="02000000000000000000" pitchFamily="2" charset="0"/>
              </a:endParaRPr>
            </a:p>
            <a:p>
              <a:r>
                <a:rPr lang="en-US" sz="1600" dirty="0">
                  <a:solidFill>
                    <a:schemeClr val="tx1"/>
                  </a:solidFill>
                  <a:ea typeface="Amazon Ember" panose="02000000000000000000" pitchFamily="2" charset="0"/>
                </a:rPr>
                <a:t>In this set of tasks, you will verify that the </a:t>
              </a:r>
              <a:r>
                <a:rPr lang="en-US" sz="1600" b="1" dirty="0">
                  <a:solidFill>
                    <a:schemeClr val="tx1"/>
                  </a:solidFill>
                  <a:ea typeface="Amazon Ember" panose="02000000000000000000" pitchFamily="2" charset="0"/>
                </a:rPr>
                <a:t>AWS CLI </a:t>
              </a:r>
              <a:r>
                <a:rPr lang="en-US" sz="1600" dirty="0">
                  <a:solidFill>
                    <a:schemeClr val="tx1"/>
                  </a:solidFill>
                  <a:ea typeface="Amazon Ember" panose="02000000000000000000" pitchFamily="2" charset="0"/>
                </a:rPr>
                <a:t>and </a:t>
              </a:r>
              <a:r>
                <a:rPr lang="en-US" sz="1600" b="1" dirty="0">
                  <a:solidFill>
                    <a:schemeClr val="tx1"/>
                  </a:solidFill>
                  <a:ea typeface="Amazon Ember" panose="02000000000000000000" pitchFamily="2" charset="0"/>
                </a:rPr>
                <a:t>Visual Studio IDE </a:t>
              </a:r>
              <a:r>
                <a:rPr lang="en-US" sz="1600" dirty="0">
                  <a:solidFill>
                    <a:schemeClr val="tx1"/>
                  </a:solidFill>
                  <a:ea typeface="Amazon Ember" panose="02000000000000000000" pitchFamily="2" charset="0"/>
                </a:rPr>
                <a:t>have been installed and configured. You will also learn where files used in the upcoming labs will be stored.</a:t>
              </a:r>
            </a:p>
            <a:p>
              <a:endParaRPr lang="en-US" sz="1600" dirty="0">
                <a:solidFill>
                  <a:schemeClr val="tx1"/>
                </a:solidFill>
                <a:latin typeface="Amazon Ember" panose="02000000000000000000" pitchFamily="2" charset="0"/>
                <a:ea typeface="Amazon Ember" panose="02000000000000000000" pitchFamily="2" charset="0"/>
              </a:endParaRPr>
            </a:p>
            <a:p>
              <a:r>
                <a:rPr lang="en-US" sz="1600" dirty="0">
                  <a:solidFill>
                    <a:schemeClr val="tx1"/>
                  </a:solidFill>
                  <a:latin typeface="Amazon Ember" panose="02000000000000000000" pitchFamily="2" charset="0"/>
                  <a:ea typeface="Amazon Ember" panose="02000000000000000000" pitchFamily="2" charset="0"/>
                </a:rPr>
                <a:t>High-Level Instructions:</a:t>
              </a:r>
            </a:p>
            <a:p>
              <a:r>
                <a:rPr lang="en-US" sz="1600" dirty="0">
                  <a:solidFill>
                    <a:schemeClr val="tx1"/>
                  </a:solidFill>
                  <a:ea typeface="Amazon Ember" panose="02000000000000000000" pitchFamily="2" charset="0"/>
                </a:rPr>
                <a:t>- Verify that Visual Studio and the AWS CLI are installed.</a:t>
              </a:r>
            </a:p>
            <a:p>
              <a:r>
                <a:rPr lang="en-US" sz="1600" dirty="0">
                  <a:solidFill>
                    <a:schemeClr val="tx1"/>
                  </a:solidFill>
                  <a:ea typeface="Amazon Ember" panose="02000000000000000000" pitchFamily="2" charset="0"/>
                </a:rPr>
                <a:t>- Verify that the sample source folder and files are stored in </a:t>
              </a:r>
              <a:r>
                <a:rPr lang="en-US" sz="1600" dirty="0">
                  <a:solidFill>
                    <a:srgbClr val="FF0000"/>
                  </a:solidFill>
                  <a:ea typeface="Amazon Ember" panose="02000000000000000000" pitchFamily="2" charset="0"/>
                </a:rPr>
                <a:t>C:\temp\</a:t>
              </a:r>
              <a:r>
                <a:rPr lang="en-US" sz="1600" dirty="0" err="1">
                  <a:solidFill>
                    <a:srgbClr val="FF0000"/>
                  </a:solidFill>
                  <a:ea typeface="Amazon Ember" panose="02000000000000000000" pitchFamily="2" charset="0"/>
                </a:rPr>
                <a:t>dotNET</a:t>
              </a:r>
              <a:r>
                <a:rPr lang="en-US" sz="1600" dirty="0">
                  <a:solidFill>
                    <a:srgbClr val="FF0000"/>
                  </a:solidFill>
                  <a:ea typeface="Amazon Ember" panose="02000000000000000000" pitchFamily="2" charset="0"/>
                </a:rPr>
                <a:t> </a:t>
              </a:r>
              <a:r>
                <a:rPr lang="en-US" sz="1600" dirty="0">
                  <a:solidFill>
                    <a:schemeClr val="tx1"/>
                  </a:solidFill>
                  <a:ea typeface="Amazon Ember" panose="02000000000000000000" pitchFamily="2" charset="0"/>
                </a:rPr>
                <a:t>and</a:t>
              </a:r>
              <a:r>
                <a:rPr lang="en-US" sz="1600" dirty="0">
                  <a:solidFill>
                    <a:srgbClr val="FF0000"/>
                  </a:solidFill>
                  <a:ea typeface="Amazon Ember" panose="02000000000000000000" pitchFamily="2" charset="0"/>
                </a:rPr>
                <a:t> C:\temp\dotNET\Solutions</a:t>
              </a:r>
              <a:r>
                <a:rPr lang="en-US" sz="1600" dirty="0">
                  <a:solidFill>
                    <a:schemeClr val="tx1"/>
                  </a:solidFill>
                  <a:ea typeface="Amazon Ember" panose="02000000000000000000" pitchFamily="2" charset="0"/>
                </a:rPr>
                <a:t>.</a:t>
              </a:r>
            </a:p>
            <a:p>
              <a:r>
                <a:rPr lang="en-US" sz="1600" dirty="0">
                  <a:solidFill>
                    <a:schemeClr val="tx1"/>
                  </a:solidFill>
                  <a:ea typeface="Amazon Ember" panose="02000000000000000000" pitchFamily="2" charset="0"/>
                </a:rPr>
                <a:t>- Verify that the region value is set correctly to the value to the left of these instructions using</a:t>
              </a:r>
              <a:br>
                <a:rPr lang="en-US" sz="1600" dirty="0">
                  <a:solidFill>
                    <a:schemeClr val="tx1"/>
                  </a:solidFill>
                  <a:ea typeface="Amazon Ember" panose="02000000000000000000" pitchFamily="2" charset="0"/>
                </a:rPr>
              </a:br>
              <a:r>
                <a:rPr lang="en-US" sz="1600" dirty="0" err="1">
                  <a:solidFill>
                    <a:srgbClr val="FF0000"/>
                  </a:solidFill>
                  <a:ea typeface="Amazon Ember" panose="02000000000000000000" pitchFamily="2" charset="0"/>
                </a:rPr>
                <a:t>aws</a:t>
              </a:r>
              <a:r>
                <a:rPr lang="en-US" sz="1600" dirty="0">
                  <a:solidFill>
                    <a:srgbClr val="FF0000"/>
                  </a:solidFill>
                  <a:ea typeface="Amazon Ember" panose="02000000000000000000" pitchFamily="2" charset="0"/>
                </a:rPr>
                <a:t> configure</a:t>
              </a:r>
              <a:r>
                <a:rPr lang="en-US" sz="1600" dirty="0">
                  <a:solidFill>
                    <a:schemeClr val="tx1"/>
                  </a:solidFill>
                  <a:ea typeface="Amazon Ember" panose="02000000000000000000" pitchFamily="2" charset="0"/>
                </a:rPr>
                <a:t>.</a:t>
              </a:r>
            </a:p>
            <a:p>
              <a:r>
                <a:rPr lang="en-US" sz="1600" dirty="0">
                  <a:solidFill>
                    <a:schemeClr val="tx1"/>
                  </a:solidFill>
                  <a:ea typeface="Amazon Ember" panose="02000000000000000000" pitchFamily="2" charset="0"/>
                </a:rPr>
                <a:t>- List available application profile.</a:t>
              </a:r>
            </a:p>
            <a:p>
              <a:br>
                <a:rPr lang="en-US" sz="1600" dirty="0">
                  <a:solidFill>
                    <a:schemeClr val="tx1"/>
                  </a:solidFill>
                  <a:ea typeface="Amazon Ember" panose="02000000000000000000" pitchFamily="2" charset="0"/>
                </a:rPr>
              </a:br>
              <a:r>
                <a:rPr lang="en-US" sz="1600" dirty="0">
                  <a:solidFill>
                    <a:schemeClr val="tx1"/>
                  </a:solidFill>
                  <a:ea typeface="Amazon Ember" panose="02000000000000000000" pitchFamily="2" charset="0"/>
                </a:rPr>
                <a:t>Once finished, move on to </a:t>
              </a:r>
              <a:r>
                <a:rPr lang="en-US" sz="1600" dirty="0">
                  <a:solidFill>
                    <a:srgbClr val="0070C0"/>
                  </a:solidFill>
                  <a:ea typeface="Amazon Ember" panose="02000000000000000000" pitchFamily="2" charset="0"/>
                </a:rPr>
                <a:t>Task 3.</a:t>
              </a:r>
            </a:p>
            <a:p>
              <a:endParaRPr lang="en-US" sz="1600" dirty="0">
                <a:solidFill>
                  <a:schemeClr val="tx1"/>
                </a:solidFill>
                <a:latin typeface="Amazon Ember" panose="02000000000000000000" pitchFamily="2" charset="0"/>
                <a:ea typeface="Amazon Ember" panose="02000000000000000000" pitchFamily="2" charset="0"/>
              </a:endParaRPr>
            </a:p>
            <a:p>
              <a:r>
                <a:rPr lang="en-US" sz="1600" dirty="0">
                  <a:solidFill>
                    <a:schemeClr val="tx1"/>
                  </a:solidFill>
                  <a:latin typeface="Amazon Ember" panose="02000000000000000000" pitchFamily="2" charset="0"/>
                  <a:ea typeface="Amazon Ember" panose="02000000000000000000" pitchFamily="2" charset="0"/>
                </a:rPr>
                <a:t>Detailed Instructions:</a:t>
              </a:r>
            </a:p>
            <a:p>
              <a:r>
                <a:rPr lang="en-US" sz="1600" dirty="0">
                  <a:solidFill>
                    <a:schemeClr val="tx1"/>
                  </a:solidFill>
                  <a:ea typeface="Amazon Ember" panose="02000000000000000000" pitchFamily="2" charset="0"/>
                </a:rPr>
                <a:t>4. Return to the </a:t>
              </a:r>
              <a:r>
                <a:rPr lang="en-US" sz="1600" dirty="0">
                  <a:solidFill>
                    <a:schemeClr val="tx1"/>
                  </a:solidFill>
                  <a:latin typeface="Amazon Ember" panose="02000000000000000000" pitchFamily="2" charset="0"/>
                  <a:ea typeface="Amazon Ember" panose="02000000000000000000" pitchFamily="2" charset="0"/>
                </a:rPr>
                <a:t>RDP session </a:t>
              </a:r>
              <a:r>
                <a:rPr lang="en-US" sz="1600" dirty="0">
                  <a:solidFill>
                    <a:schemeClr val="tx1"/>
                  </a:solidFill>
                  <a:ea typeface="Amazon Ember" panose="02000000000000000000" pitchFamily="2" charset="0"/>
                </a:rPr>
                <a:t>you started earlier and verify that you see the </a:t>
              </a:r>
              <a:r>
                <a:rPr lang="en-US" sz="1600" dirty="0">
                  <a:solidFill>
                    <a:schemeClr val="tx1"/>
                  </a:solidFill>
                  <a:latin typeface="Amazon Ember" panose="02000000000000000000" pitchFamily="2" charset="0"/>
                  <a:ea typeface="Amazon Ember" panose="02000000000000000000" pitchFamily="2" charset="0"/>
                </a:rPr>
                <a:t>Visual Studio IDE</a:t>
              </a:r>
              <a:r>
                <a:rPr lang="en-US" sz="1600" dirty="0">
                  <a:solidFill>
                    <a:schemeClr val="tx1"/>
                  </a:solidFill>
                  <a:ea typeface="Amazon Ember" panose="02000000000000000000" pitchFamily="2" charset="0"/>
                </a:rPr>
                <a:t> desktop icon indicating it has been installed.</a:t>
              </a:r>
              <a:br>
                <a:rPr lang="en-US" sz="1600" dirty="0">
                  <a:solidFill>
                    <a:schemeClr val="tx1"/>
                  </a:solidFill>
                  <a:ea typeface="Amazon Ember" panose="02000000000000000000" pitchFamily="2" charset="0"/>
                </a:rPr>
              </a:br>
              <a:r>
                <a:rPr lang="en-US" sz="1600" dirty="0">
                  <a:solidFill>
                    <a:schemeClr val="tx1"/>
                  </a:solidFill>
                  <a:ea typeface="Amazon Ember" panose="02000000000000000000" pitchFamily="2" charset="0"/>
                </a:rPr>
                <a:t>5. Files used throughout this course for</a:t>
              </a:r>
              <a:r>
                <a:rPr lang="en-US" sz="1600" dirty="0">
                  <a:solidFill>
                    <a:schemeClr val="tx1"/>
                  </a:solidFill>
                  <a:latin typeface="Amazon Ember" panose="02000000000000000000" pitchFamily="2" charset="0"/>
                  <a:ea typeface="Amazon Ember" panose="02000000000000000000" pitchFamily="2" charset="0"/>
                </a:rPr>
                <a:t> .NET </a:t>
              </a:r>
              <a:r>
                <a:rPr lang="en-US" sz="1600" dirty="0">
                  <a:solidFill>
                    <a:schemeClr val="tx1"/>
                  </a:solidFill>
                  <a:ea typeface="Amazon Ember" panose="02000000000000000000" pitchFamily="2" charset="0"/>
                </a:rPr>
                <a:t>development are stored in the following directories:</a:t>
              </a:r>
            </a:p>
            <a:p>
              <a:endParaRPr lang="en-US" sz="1600" dirty="0">
                <a:solidFill>
                  <a:schemeClr val="tx1"/>
                </a:solidFill>
                <a:latin typeface="Amazon Ember" panose="02000000000000000000" pitchFamily="2" charset="0"/>
                <a:ea typeface="Amazon Ember" panose="02000000000000000000" pitchFamily="2" charset="0"/>
              </a:endParaRPr>
            </a:p>
          </p:txBody>
        </p:sp>
        <p:sp>
          <p:nvSpPr>
            <p:cNvPr id="6" name="TextBox 5"/>
            <p:cNvSpPr txBox="1"/>
            <p:nvPr/>
          </p:nvSpPr>
          <p:spPr>
            <a:xfrm>
              <a:off x="109938" y="1888941"/>
              <a:ext cx="925253" cy="523220"/>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Task</a:t>
              </a:r>
            </a:p>
          </p:txBody>
        </p:sp>
        <p:cxnSp>
          <p:nvCxnSpPr>
            <p:cNvPr id="8" name="Straight Arrow Connector 7"/>
            <p:cNvCxnSpPr/>
            <p:nvPr/>
          </p:nvCxnSpPr>
          <p:spPr>
            <a:xfrm>
              <a:off x="1030466" y="2150551"/>
              <a:ext cx="1356263" cy="0"/>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9938" y="3237840"/>
              <a:ext cx="2092239" cy="954107"/>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High-level</a:t>
              </a:r>
              <a:br>
                <a:rPr lang="en-US" sz="2800" dirty="0">
                  <a:ea typeface="Amazon Ember Light" panose="020B0403020204020204" pitchFamily="34" charset="0"/>
                  <a:cs typeface="Amazon Ember Light" panose="020B0403020204020204" pitchFamily="34" charset="0"/>
                </a:rPr>
              </a:br>
              <a:r>
                <a:rPr lang="en-US" sz="2800" dirty="0">
                  <a:ea typeface="Amazon Ember Light" panose="020B0403020204020204" pitchFamily="34" charset="0"/>
                  <a:cs typeface="Amazon Ember Light" panose="020B0403020204020204" pitchFamily="34" charset="0"/>
                </a:rPr>
                <a:t>instructions</a:t>
              </a:r>
            </a:p>
          </p:txBody>
        </p:sp>
        <p:cxnSp>
          <p:nvCxnSpPr>
            <p:cNvPr id="10" name="Straight Arrow Connector 9"/>
            <p:cNvCxnSpPr/>
            <p:nvPr/>
          </p:nvCxnSpPr>
          <p:spPr>
            <a:xfrm>
              <a:off x="1863832" y="3499450"/>
              <a:ext cx="522897" cy="0"/>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9938" y="5173073"/>
              <a:ext cx="2092239" cy="954107"/>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Detailed</a:t>
              </a:r>
              <a:br>
                <a:rPr lang="en-US" sz="2800" dirty="0">
                  <a:ea typeface="Amazon Ember Light" panose="020B0403020204020204" pitchFamily="34" charset="0"/>
                  <a:cs typeface="Amazon Ember Light" panose="020B0403020204020204" pitchFamily="34" charset="0"/>
                </a:rPr>
              </a:br>
              <a:r>
                <a:rPr lang="en-US" sz="2800" dirty="0">
                  <a:ea typeface="Amazon Ember Light" panose="020B0403020204020204" pitchFamily="34" charset="0"/>
                  <a:cs typeface="Amazon Ember Light" panose="020B0403020204020204" pitchFamily="34" charset="0"/>
                </a:rPr>
                <a:t>instructions</a:t>
              </a:r>
            </a:p>
          </p:txBody>
        </p:sp>
        <p:cxnSp>
          <p:nvCxnSpPr>
            <p:cNvPr id="12" name="Straight Arrow Connector 11"/>
            <p:cNvCxnSpPr/>
            <p:nvPr/>
          </p:nvCxnSpPr>
          <p:spPr>
            <a:xfrm>
              <a:off x="1690752" y="5434683"/>
              <a:ext cx="695977" cy="0"/>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824712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Lab 1: Configure the Development Environment</a:t>
            </a:r>
          </a:p>
        </p:txBody>
      </p:sp>
      <p:sp>
        <p:nvSpPr>
          <p:cNvPr id="9" name="Text Placeholder 5">
            <a:extLst>
              <a:ext uri="{FF2B5EF4-FFF2-40B4-BE49-F238E27FC236}">
                <a16:creationId xmlns:a16="http://schemas.microsoft.com/office/drawing/2014/main" id="{A4CE2946-6F9F-482C-9295-184E408815E1}"/>
              </a:ext>
            </a:extLst>
          </p:cNvPr>
          <p:cNvSpPr>
            <a:spLocks noGrp="1"/>
          </p:cNvSpPr>
          <p:nvPr>
            <p:ph type="subTitle" idx="1"/>
          </p:nvPr>
        </p:nvSpPr>
        <p:spPr/>
        <p:txBody>
          <a:bodyPr/>
          <a:lstStyle/>
          <a:p>
            <a:r>
              <a:rPr lang="en-US" dirty="0">
                <a:solidFill>
                  <a:schemeClr val="tx2"/>
                </a:solidFill>
              </a:rPr>
              <a:t>Module 4: Getting Started with Permissions</a:t>
            </a:r>
          </a:p>
        </p:txBody>
      </p:sp>
    </p:spTree>
    <p:custDataLst>
      <p:tags r:id="rId1"/>
    </p:custDataLst>
    <p:extLst>
      <p:ext uri="{BB962C8B-B14F-4D97-AF65-F5344CB8AC3E}">
        <p14:creationId xmlns:p14="http://schemas.microsoft.com/office/powerpoint/2010/main" val="1511691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39</a:t>
            </a:fld>
            <a:endParaRPr lang="en-US" dirty="0"/>
          </a:p>
        </p:txBody>
      </p:sp>
      <p:sp>
        <p:nvSpPr>
          <p:cNvPr id="2" name="Title 1"/>
          <p:cNvSpPr>
            <a:spLocks noGrp="1"/>
          </p:cNvSpPr>
          <p:nvPr>
            <p:ph type="title"/>
          </p:nvPr>
        </p:nvSpPr>
        <p:spPr/>
        <p:txBody>
          <a:bodyPr>
            <a:normAutofit/>
          </a:bodyPr>
          <a:lstStyle/>
          <a:p>
            <a:r>
              <a:rPr lang="en-US" dirty="0">
                <a:latin typeface="+mj-lt"/>
              </a:rPr>
              <a:t>Lab 1 workflow</a:t>
            </a:r>
          </a:p>
        </p:txBody>
      </p:sp>
      <p:grpSp>
        <p:nvGrpSpPr>
          <p:cNvPr id="3" name="justGraphic">
            <a:extLst>
              <a:ext uri="{FF2B5EF4-FFF2-40B4-BE49-F238E27FC236}">
                <a16:creationId xmlns:a16="http://schemas.microsoft.com/office/drawing/2014/main" id="{7DE60FA6-837D-4455-ACA3-6C940A518003}"/>
              </a:ext>
              <a:ext uri="{C183D7F6-B498-43B3-948B-1728B52AA6E4}">
                <adec:decorative xmlns:adec="http://schemas.microsoft.com/office/drawing/2017/decorative" val="1"/>
              </a:ext>
            </a:extLst>
          </p:cNvPr>
          <p:cNvGrpSpPr/>
          <p:nvPr/>
        </p:nvGrpSpPr>
        <p:grpSpPr>
          <a:xfrm>
            <a:off x="1137101" y="2045282"/>
            <a:ext cx="9830807" cy="3513554"/>
            <a:chOff x="1137101" y="2045282"/>
            <a:chExt cx="9830807" cy="3513554"/>
          </a:xfrm>
        </p:grpSpPr>
        <p:sp>
          <p:nvSpPr>
            <p:cNvPr id="34" name="TextBox 33"/>
            <p:cNvSpPr txBox="1"/>
            <p:nvPr/>
          </p:nvSpPr>
          <p:spPr>
            <a:xfrm>
              <a:off x="1137101" y="2400849"/>
              <a:ext cx="1913810" cy="1093751"/>
            </a:xfrm>
            <a:prstGeom prst="rect">
              <a:avLst/>
            </a:prstGeom>
            <a:noFill/>
          </p:spPr>
          <p:txBody>
            <a:bodyPr wrap="square" rtlCol="0">
              <a:sp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Connect by using Guacamole, SSH, or Remote Desktop.</a:t>
              </a:r>
            </a:p>
          </p:txBody>
        </p:sp>
        <p:pic>
          <p:nvPicPr>
            <p:cNvPr id="56" name="Graphic 22">
              <a:extLst>
                <a:ext uri="{FF2B5EF4-FFF2-40B4-BE49-F238E27FC236}">
                  <a16:creationId xmlns:a16="http://schemas.microsoft.com/office/drawing/2014/main" id="{03362848-5081-43C1-879E-0969658D0F47}"/>
                </a:ext>
                <a:ext uri="{C183D7F6-B498-43B3-948B-1728B52AA6E4}">
                  <adec:decorative xmlns:adec="http://schemas.microsoft.com/office/drawing/2017/decorative" val="1"/>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818938" y="3511807"/>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1669852" y="3993984"/>
              <a:ext cx="733941" cy="338554"/>
            </a:xfrm>
            <a:prstGeom prst="rect">
              <a:avLst/>
            </a:prstGeom>
            <a:noFill/>
          </p:spPr>
          <p:txBody>
            <a:bodyPr wrap="square" rtlCol="0">
              <a:sp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You</a:t>
              </a:r>
            </a:p>
          </p:txBody>
        </p:sp>
        <p:cxnSp>
          <p:nvCxnSpPr>
            <p:cNvPr id="51" name="Elbow Connector 50">
              <a:extLst>
                <a:ext uri="{C183D7F6-B498-43B3-948B-1728B52AA6E4}">
                  <adec:decorative xmlns:adec="http://schemas.microsoft.com/office/drawing/2017/decorative" val="1"/>
                </a:ext>
              </a:extLst>
            </p:cNvPr>
            <p:cNvCxnSpPr>
              <a:cxnSpLocks/>
              <a:stCxn id="56" idx="3"/>
            </p:cNvCxnSpPr>
            <p:nvPr/>
          </p:nvCxnSpPr>
          <p:spPr>
            <a:xfrm flipV="1">
              <a:off x="2288838" y="3036131"/>
              <a:ext cx="1431195" cy="710626"/>
            </a:xfrm>
            <a:prstGeom prst="bentConnector3">
              <a:avLst>
                <a:gd name="adj1" fmla="val 81945"/>
              </a:avLst>
            </a:prstGeom>
            <a:ln w="12700">
              <a:solidFill>
                <a:schemeClr val="tx2"/>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C183D7F6-B498-43B3-948B-1728B52AA6E4}">
                  <adec:decorative xmlns:adec="http://schemas.microsoft.com/office/drawing/2017/decorative" val="1"/>
                </a:ext>
              </a:extLst>
            </p:cNvPr>
            <p:cNvCxnSpPr>
              <a:cxnSpLocks/>
              <a:stCxn id="56" idx="3"/>
              <a:endCxn id="38" idx="1"/>
            </p:cNvCxnSpPr>
            <p:nvPr/>
          </p:nvCxnSpPr>
          <p:spPr>
            <a:xfrm>
              <a:off x="2288838" y="3746757"/>
              <a:ext cx="3166327" cy="1256205"/>
            </a:xfrm>
            <a:prstGeom prst="bentConnector3">
              <a:avLst>
                <a:gd name="adj1" fmla="val 37005"/>
              </a:avLst>
            </a:prstGeom>
            <a:ln w="12700">
              <a:solidFill>
                <a:schemeClr val="tx2"/>
              </a:solidFill>
              <a:headEnd type="arrow"/>
              <a:tailEnd type="arrow" w="med" len="sm"/>
            </a:ln>
          </p:spPr>
          <p:style>
            <a:lnRef idx="1">
              <a:schemeClr val="accent1"/>
            </a:lnRef>
            <a:fillRef idx="0">
              <a:schemeClr val="accent1"/>
            </a:fillRef>
            <a:effectRef idx="0">
              <a:schemeClr val="accent1"/>
            </a:effectRef>
            <a:fontRef idx="minor">
              <a:schemeClr val="tx1"/>
            </a:fontRef>
          </p:style>
        </p:cxnSp>
        <p:sp>
          <p:nvSpPr>
            <p:cNvPr id="21" name="TextBox 9">
              <a:extLst>
                <a:ext uri="{FF2B5EF4-FFF2-40B4-BE49-F238E27FC236}">
                  <a16:creationId xmlns:a16="http://schemas.microsoft.com/office/drawing/2014/main" id="{DA1A551F-C867-B843-8ADE-9C6199300E9B}"/>
                </a:ext>
              </a:extLst>
            </p:cNvPr>
            <p:cNvSpPr txBox="1">
              <a:spLocks noChangeArrowheads="1"/>
            </p:cNvSpPr>
            <p:nvPr/>
          </p:nvSpPr>
          <p:spPr bwMode="auto">
            <a:xfrm>
              <a:off x="6265852" y="3260125"/>
              <a:ext cx="1680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IntelliJ IDEA</a:t>
              </a:r>
            </a:p>
          </p:txBody>
        </p:sp>
        <p:cxnSp>
          <p:nvCxnSpPr>
            <p:cNvPr id="22" name="Elbow Connector 21"/>
            <p:cNvCxnSpPr>
              <a:cxnSpLocks/>
              <a:endCxn id="26" idx="1"/>
            </p:cNvCxnSpPr>
            <p:nvPr/>
          </p:nvCxnSpPr>
          <p:spPr>
            <a:xfrm flipV="1">
              <a:off x="7989367" y="2413618"/>
              <a:ext cx="1440805" cy="1209254"/>
            </a:xfrm>
            <a:prstGeom prst="bentConnector3">
              <a:avLst>
                <a:gd name="adj1" fmla="val 24615"/>
              </a:avLst>
            </a:prstGeom>
            <a:ln w="12700">
              <a:solidFill>
                <a:schemeClr val="tx2"/>
              </a:solidFill>
              <a:headEnd type="none"/>
              <a:tailEnd type="arrow" w="med" len="sm"/>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8349636" y="2185018"/>
              <a:ext cx="2618272" cy="1058838"/>
              <a:chOff x="9046805" y="3123930"/>
              <a:chExt cx="2618272" cy="1058838"/>
            </a:xfrm>
          </p:grpSpPr>
          <p:pic>
            <p:nvPicPr>
              <p:cNvPr id="26" name="Graphic 8" descr="Amazon Simple Storage Service (Amazon S3)&#10;">
                <a:extLst>
                  <a:ext uri="{FF2B5EF4-FFF2-40B4-BE49-F238E27FC236}">
                    <a16:creationId xmlns:a16="http://schemas.microsoft.com/office/drawing/2014/main" id="{0D4A9B47-8231-EF4D-B9AB-A3D9E4B8135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127341" y="312393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9">
                <a:extLst>
                  <a:ext uri="{FF2B5EF4-FFF2-40B4-BE49-F238E27FC236}">
                    <a16:creationId xmlns:a16="http://schemas.microsoft.com/office/drawing/2014/main" id="{5B6C5DC4-5A01-E14D-BEE5-909FCF8B05F2}"/>
                  </a:ext>
                </a:extLst>
              </p:cNvPr>
              <p:cNvSpPr txBox="1">
                <a:spLocks noChangeArrowheads="1"/>
              </p:cNvSpPr>
              <p:nvPr/>
            </p:nvSpPr>
            <p:spPr bwMode="auto">
              <a:xfrm>
                <a:off x="9046805" y="3597993"/>
                <a:ext cx="26182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Amazon Simple Storage Service (Amazon S3)</a:t>
                </a:r>
              </a:p>
            </p:txBody>
          </p:sp>
        </p:grpSp>
        <p:grpSp>
          <p:nvGrpSpPr>
            <p:cNvPr id="28" name="Group 27"/>
            <p:cNvGrpSpPr/>
            <p:nvPr/>
          </p:nvGrpSpPr>
          <p:grpSpPr>
            <a:xfrm>
              <a:off x="8385993" y="3388250"/>
              <a:ext cx="2519437" cy="1058838"/>
              <a:chOff x="9083162" y="4217670"/>
              <a:chExt cx="2519437" cy="1058838"/>
            </a:xfrm>
          </p:grpSpPr>
          <p:sp>
            <p:nvSpPr>
              <p:cNvPr id="29" name="TextBox 28">
                <a:extLst>
                  <a:ext uri="{FF2B5EF4-FFF2-40B4-BE49-F238E27FC236}">
                    <a16:creationId xmlns:a16="http://schemas.microsoft.com/office/drawing/2014/main" id="{74CB7FC8-D139-4864-8468-40D0D9D4B604}"/>
                  </a:ext>
                </a:extLst>
              </p:cNvPr>
              <p:cNvSpPr txBox="1"/>
              <p:nvPr/>
            </p:nvSpPr>
            <p:spPr>
              <a:xfrm>
                <a:off x="9083162" y="4691733"/>
                <a:ext cx="2519437" cy="584775"/>
              </a:xfrm>
              <a:prstGeom prst="rect">
                <a:avLst/>
              </a:prstGeom>
              <a:noFill/>
            </p:spPr>
            <p:txBody>
              <a:bodyPr wrap="square" rtlCol="0">
                <a:spAutoFit/>
              </a:bodyPr>
              <a:lstStyle/>
              <a:p>
                <a:pPr algn="ctr"/>
                <a:r>
                  <a:rPr lang="en-US" altLang="en-US" sz="1600" dirty="0">
                    <a:ea typeface="Amazon Ember" panose="020B0603020204020204" pitchFamily="34" charset="0"/>
                    <a:cs typeface="Amazon Ember Light" panose="020B0403020204020204" pitchFamily="34" charset="0"/>
                  </a:rPr>
                  <a:t>AWS Identity and Access Management (IAM)</a:t>
                </a:r>
              </a:p>
            </p:txBody>
          </p:sp>
          <p:pic>
            <p:nvPicPr>
              <p:cNvPr id="30" name="Graphic 19" descr="AWS Identity and Access Management (IAM)&#10;">
                <a:extLst>
                  <a:ext uri="{FF2B5EF4-FFF2-40B4-BE49-F238E27FC236}">
                    <a16:creationId xmlns:a16="http://schemas.microsoft.com/office/drawing/2014/main" id="{ED9F78BE-213C-3D47-A534-0B86E72111B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14280" y="421767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1" name="Elbow Connector 30"/>
            <p:cNvCxnSpPr>
              <a:cxnSpLocks/>
              <a:endCxn id="37" idx="1"/>
            </p:cNvCxnSpPr>
            <p:nvPr/>
          </p:nvCxnSpPr>
          <p:spPr>
            <a:xfrm>
              <a:off x="7979094" y="3622872"/>
              <a:ext cx="1452328" cy="1380090"/>
            </a:xfrm>
            <a:prstGeom prst="bentConnector3">
              <a:avLst>
                <a:gd name="adj1" fmla="val 24816"/>
              </a:avLst>
            </a:prstGeom>
            <a:ln w="12700">
              <a:solidFill>
                <a:schemeClr val="tx2"/>
              </a:solidFill>
              <a:headEnd type="none"/>
              <a:tailEnd type="none" w="med" len="sm"/>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EFEC4D9-0FF6-0740-BBB7-9A904CD0D43A}"/>
                </a:ext>
              </a:extLst>
            </p:cNvPr>
            <p:cNvSpPr/>
            <p:nvPr/>
          </p:nvSpPr>
          <p:spPr>
            <a:xfrm>
              <a:off x="3324334" y="2045282"/>
              <a:ext cx="7518616" cy="346912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solidFill>
                    <a:sysClr val="windowText" lastClr="000000"/>
                  </a:solidFill>
                  <a:cs typeface="Amazon Ember Light" panose="020B0403020204020204" pitchFamily="34" charset="0"/>
                </a:rPr>
                <a:t>AWS Cloud</a:t>
              </a:r>
            </a:p>
          </p:txBody>
        </p:sp>
        <p:pic>
          <p:nvPicPr>
            <p:cNvPr id="33" name="Graphic 20" descr="AWS Logo">
              <a:extLst>
                <a:ext uri="{FF2B5EF4-FFF2-40B4-BE49-F238E27FC236}">
                  <a16:creationId xmlns:a16="http://schemas.microsoft.com/office/drawing/2014/main" id="{3E9996A6-6D01-9B42-8D2D-8C63B84FF81B}"/>
                </a:ext>
                <a:ext uri="{C183D7F6-B498-43B3-948B-1728B52AA6E4}">
                  <adec:decorative xmlns:adec="http://schemas.microsoft.com/office/drawing/2017/decorative" val="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4334" y="2045282"/>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Graphic 23">
              <a:extLst>
                <a:ext uri="{FF2B5EF4-FFF2-40B4-BE49-F238E27FC236}">
                  <a16:creationId xmlns:a16="http://schemas.microsoft.com/office/drawing/2014/main" id="{E5F6AC04-C349-254C-8012-835D0BB04D5E}"/>
                </a:ext>
                <a:ext uri="{C183D7F6-B498-43B3-948B-1728B52AA6E4}">
                  <adec:decorative xmlns:adec="http://schemas.microsoft.com/office/drawing/2017/decorative" val="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73685" y="2554008"/>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5">
              <a:extLst>
                <a:ext uri="{FF2B5EF4-FFF2-40B4-BE49-F238E27FC236}">
                  <a16:creationId xmlns:a16="http://schemas.microsoft.com/office/drawing/2014/main" id="{56D7E570-4FE2-2F46-A39D-E8C015BB79A5}"/>
                </a:ext>
              </a:extLst>
            </p:cNvPr>
            <p:cNvSpPr/>
            <p:nvPr/>
          </p:nvSpPr>
          <p:spPr>
            <a:xfrm>
              <a:off x="3774935" y="2543953"/>
              <a:ext cx="3976809" cy="2157839"/>
            </a:xfrm>
            <a:prstGeom prst="rect">
              <a:avLst/>
            </a:prstGeom>
            <a:noFill/>
            <a:ln w="12700">
              <a:solidFill>
                <a:srgbClr val="D86613"/>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600" dirty="0">
                  <a:ln w="0"/>
                  <a:solidFill>
                    <a:srgbClr val="D86613"/>
                  </a:solidFill>
                  <a:cs typeface="Amazon Ember Light" panose="020B0403020204020204" pitchFamily="34" charset="0"/>
                </a:rPr>
                <a:t>EC2 instance contents</a:t>
              </a:r>
            </a:p>
          </p:txBody>
        </p:sp>
        <p:pic>
          <p:nvPicPr>
            <p:cNvPr id="37" name="Graphic 21">
              <a:extLst>
                <a:ext uri="{FF2B5EF4-FFF2-40B4-BE49-F238E27FC236}">
                  <a16:creationId xmlns:a16="http://schemas.microsoft.com/office/drawing/2014/main" id="{B45903B4-7E49-3249-ACFD-E2CF246CA35A}"/>
                </a:ext>
                <a:ext uri="{C183D7F6-B498-43B3-948B-1728B52AA6E4}">
                  <adec:decorative xmlns:adec="http://schemas.microsoft.com/office/drawing/2017/decorative" val="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431422" y="477436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Graphic 17" descr="AWS Cloud9&#10;">
              <a:extLst>
                <a:ext uri="{FF2B5EF4-FFF2-40B4-BE49-F238E27FC236}">
                  <a16:creationId xmlns:a16="http://schemas.microsoft.com/office/drawing/2014/main" id="{8BD793B1-DC57-B648-A15E-362432F51BC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55165" y="477436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29">
              <a:extLst>
                <a:ext uri="{FF2B5EF4-FFF2-40B4-BE49-F238E27FC236}">
                  <a16:creationId xmlns:a16="http://schemas.microsoft.com/office/drawing/2014/main" id="{A72793CC-CF40-214B-819B-BDB0EF3CE88C}"/>
                </a:ext>
              </a:extLst>
            </p:cNvPr>
            <p:cNvSpPr txBox="1">
              <a:spLocks noChangeArrowheads="1"/>
            </p:cNvSpPr>
            <p:nvPr/>
          </p:nvSpPr>
          <p:spPr bwMode="auto">
            <a:xfrm>
              <a:off x="3841534" y="3260125"/>
              <a:ext cx="9771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IAM role</a:t>
              </a:r>
            </a:p>
          </p:txBody>
        </p:sp>
        <p:pic>
          <p:nvPicPr>
            <p:cNvPr id="40" name="Graphic 49" descr="IAM role&#10;">
              <a:extLst>
                <a:ext uri="{FF2B5EF4-FFF2-40B4-BE49-F238E27FC236}">
                  <a16:creationId xmlns:a16="http://schemas.microsoft.com/office/drawing/2014/main" id="{5A8C48C1-32E1-C747-BB4B-5E3B849CF7A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101492" y="28956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Graphic 41" descr="AWS STS&#10;">
              <a:extLst>
                <a:ext uri="{FF2B5EF4-FFF2-40B4-BE49-F238E27FC236}">
                  <a16:creationId xmlns:a16="http://schemas.microsoft.com/office/drawing/2014/main" id="{D3A07641-50F7-1047-8679-D60054A3EA0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413650" y="28956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29">
              <a:extLst>
                <a:ext uri="{FF2B5EF4-FFF2-40B4-BE49-F238E27FC236}">
                  <a16:creationId xmlns:a16="http://schemas.microsoft.com/office/drawing/2014/main" id="{A72793CC-CF40-214B-819B-BDB0EF3CE88C}"/>
                </a:ext>
              </a:extLst>
            </p:cNvPr>
            <p:cNvSpPr txBox="1">
              <a:spLocks noChangeArrowheads="1"/>
            </p:cNvSpPr>
            <p:nvPr/>
          </p:nvSpPr>
          <p:spPr bwMode="auto">
            <a:xfrm>
              <a:off x="5089171" y="3260125"/>
              <a:ext cx="11061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AWS STS</a:t>
              </a:r>
            </a:p>
          </p:txBody>
        </p:sp>
        <p:pic>
          <p:nvPicPr>
            <p:cNvPr id="43" name="Graphic 22" descr="AWS Tools and SDKs&#10;">
              <a:extLst>
                <a:ext uri="{FF2B5EF4-FFF2-40B4-BE49-F238E27FC236}">
                  <a16:creationId xmlns:a16="http://schemas.microsoft.com/office/drawing/2014/main" id="{7C8950F4-D52C-644C-9246-B585CBEC1768}"/>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101492" y="364576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9">
              <a:extLst>
                <a:ext uri="{FF2B5EF4-FFF2-40B4-BE49-F238E27FC236}">
                  <a16:creationId xmlns:a16="http://schemas.microsoft.com/office/drawing/2014/main" id="{DA1A551F-C867-B843-8ADE-9C6199300E9B}"/>
                </a:ext>
              </a:extLst>
            </p:cNvPr>
            <p:cNvSpPr txBox="1">
              <a:spLocks noChangeArrowheads="1"/>
            </p:cNvSpPr>
            <p:nvPr/>
          </p:nvSpPr>
          <p:spPr bwMode="auto">
            <a:xfrm>
              <a:off x="3617338" y="4104155"/>
              <a:ext cx="142550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AWS Tools and SDKs</a:t>
              </a:r>
            </a:p>
          </p:txBody>
        </p:sp>
        <p:pic>
          <p:nvPicPr>
            <p:cNvPr id="45" name="Graphic 18" descr="AWS CLI&#10;">
              <a:extLst>
                <a:ext uri="{FF2B5EF4-FFF2-40B4-BE49-F238E27FC236}">
                  <a16:creationId xmlns:a16="http://schemas.microsoft.com/office/drawing/2014/main" id="{8149ED8F-0A07-5849-9935-F55BD298BB0A}"/>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413650" y="364576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9">
              <a:extLst>
                <a:ext uri="{FF2B5EF4-FFF2-40B4-BE49-F238E27FC236}">
                  <a16:creationId xmlns:a16="http://schemas.microsoft.com/office/drawing/2014/main" id="{DA1A551F-C867-B843-8ADE-9C6199300E9B}"/>
                </a:ext>
              </a:extLst>
            </p:cNvPr>
            <p:cNvSpPr txBox="1">
              <a:spLocks noChangeArrowheads="1"/>
            </p:cNvSpPr>
            <p:nvPr/>
          </p:nvSpPr>
          <p:spPr bwMode="auto">
            <a:xfrm>
              <a:off x="4802177" y="4104155"/>
              <a:ext cx="1680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AWS CLI</a:t>
              </a:r>
            </a:p>
          </p:txBody>
        </p:sp>
        <p:pic>
          <p:nvPicPr>
            <p:cNvPr id="47" name="Picture 46" descr="IntelliJ IDEA&#1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877325" y="2895638"/>
              <a:ext cx="457200" cy="457200"/>
            </a:xfrm>
            <a:prstGeom prst="rect">
              <a:avLst/>
            </a:prstGeom>
          </p:spPr>
        </p:pic>
        <p:pic>
          <p:nvPicPr>
            <p:cNvPr id="48" name="Picture 47" descr="Visual Studio&#1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877325" y="3645767"/>
              <a:ext cx="457200" cy="457200"/>
            </a:xfrm>
            <a:prstGeom prst="rect">
              <a:avLst/>
            </a:prstGeom>
          </p:spPr>
        </p:pic>
        <p:sp>
          <p:nvSpPr>
            <p:cNvPr id="49" name="TextBox 9">
              <a:extLst>
                <a:ext uri="{FF2B5EF4-FFF2-40B4-BE49-F238E27FC236}">
                  <a16:creationId xmlns:a16="http://schemas.microsoft.com/office/drawing/2014/main" id="{DA1A551F-C867-B843-8ADE-9C6199300E9B}"/>
                </a:ext>
              </a:extLst>
            </p:cNvPr>
            <p:cNvSpPr txBox="1">
              <a:spLocks noChangeArrowheads="1"/>
            </p:cNvSpPr>
            <p:nvPr/>
          </p:nvSpPr>
          <p:spPr bwMode="auto">
            <a:xfrm>
              <a:off x="6265852" y="4104155"/>
              <a:ext cx="1680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Visual Studio</a:t>
              </a:r>
            </a:p>
          </p:txBody>
        </p:sp>
        <p:cxnSp>
          <p:nvCxnSpPr>
            <p:cNvPr id="50" name="Straight Arrow Connector 49"/>
            <p:cNvCxnSpPr/>
            <p:nvPr/>
          </p:nvCxnSpPr>
          <p:spPr>
            <a:xfrm>
              <a:off x="8146767" y="3622872"/>
              <a:ext cx="1270344" cy="0"/>
            </a:xfrm>
            <a:prstGeom prst="straightConnector1">
              <a:avLst/>
            </a:prstGeom>
            <a:ln w="12700">
              <a:solidFill>
                <a:schemeClr val="tx2"/>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flipV="1">
              <a:off x="5912365" y="2982583"/>
              <a:ext cx="1839379" cy="2020589"/>
            </a:xfrm>
            <a:prstGeom prst="bentConnector3">
              <a:avLst>
                <a:gd name="adj1" fmla="val 112428"/>
              </a:avLst>
            </a:prstGeom>
            <a:ln w="12700">
              <a:solidFill>
                <a:schemeClr val="tx2"/>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sp>
          <p:nvSpPr>
            <p:cNvPr id="54" name="TextBox 9">
              <a:extLst>
                <a:ext uri="{FF2B5EF4-FFF2-40B4-BE49-F238E27FC236}">
                  <a16:creationId xmlns:a16="http://schemas.microsoft.com/office/drawing/2014/main" id="{3D1DB613-BCD7-433F-84CE-9B16A2C2D558}"/>
                </a:ext>
              </a:extLst>
            </p:cNvPr>
            <p:cNvSpPr txBox="1">
              <a:spLocks noChangeArrowheads="1"/>
            </p:cNvSpPr>
            <p:nvPr/>
          </p:nvSpPr>
          <p:spPr bwMode="auto">
            <a:xfrm>
              <a:off x="4818651" y="5209812"/>
              <a:ext cx="16801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Light" panose="020B0403020204020204" pitchFamily="34" charset="0"/>
                  <a:cs typeface="Amazon Ember Light" panose="020B0403020204020204" pitchFamily="34" charset="0"/>
                </a:rPr>
                <a:t>AWS Cloud9</a:t>
              </a:r>
            </a:p>
          </p:txBody>
        </p:sp>
        <p:sp>
          <p:nvSpPr>
            <p:cNvPr id="55" name="TextBox 12" descr="AWS CloudFormation">
              <a:extLst>
                <a:ext uri="{FF2B5EF4-FFF2-40B4-BE49-F238E27FC236}">
                  <a16:creationId xmlns:a16="http://schemas.microsoft.com/office/drawing/2014/main" id="{3F5D289B-AA6D-430B-B134-C6E39942FF4E}"/>
                </a:ext>
              </a:extLst>
            </p:cNvPr>
            <p:cNvSpPr txBox="1">
              <a:spLocks noChangeArrowheads="1"/>
            </p:cNvSpPr>
            <p:nvPr/>
          </p:nvSpPr>
          <p:spPr bwMode="auto">
            <a:xfrm>
              <a:off x="8505886" y="5220282"/>
              <a:ext cx="2279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mn-lt"/>
                  <a:ea typeface="Amazon Ember" panose="020B0603020204020204" pitchFamily="34" charset="0"/>
                  <a:cs typeface="Amazon Ember Light" panose="020B0403020204020204" pitchFamily="34" charset="0"/>
                </a:rPr>
                <a:t>AWS CloudFormation</a:t>
              </a:r>
            </a:p>
          </p:txBody>
        </p:sp>
      </p:grpSp>
    </p:spTree>
    <p:custDataLst>
      <p:tags r:id="rId1"/>
    </p:custDataLst>
    <p:extLst>
      <p:ext uri="{BB962C8B-B14F-4D97-AF65-F5344CB8AC3E}">
        <p14:creationId xmlns:p14="http://schemas.microsoft.com/office/powerpoint/2010/main" val="2238362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IAM recap</a:t>
            </a:r>
            <a:endParaRPr lang="en-US" dirty="0"/>
          </a:p>
        </p:txBody>
      </p:sp>
      <p:sp>
        <p:nvSpPr>
          <p:cNvPr id="6" name="Text Placeholder 5"/>
          <p:cNvSpPr>
            <a:spLocks noGrp="1"/>
          </p:cNvSpPr>
          <p:nvPr>
            <p:ph type="subTitle" idx="1"/>
          </p:nvPr>
        </p:nvSpPr>
        <p:spPr/>
        <p:txBody>
          <a:bodyPr/>
          <a:lstStyle/>
          <a:p>
            <a:r>
              <a:rPr lang="en-US"/>
              <a:t>Module 4: Getting Started with Permissions</a:t>
            </a:r>
            <a:endParaRPr lang="en-US" dirty="0"/>
          </a:p>
        </p:txBody>
      </p:sp>
    </p:spTree>
    <p:custDataLst>
      <p:tags r:id="rId1"/>
    </p:custDataLst>
    <p:extLst>
      <p:ext uri="{BB962C8B-B14F-4D97-AF65-F5344CB8AC3E}">
        <p14:creationId xmlns:p14="http://schemas.microsoft.com/office/powerpoint/2010/main" val="3523516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92AB0E-6BEA-4241-908B-22AC6475DA14}"/>
              </a:ext>
            </a:extLst>
          </p:cNvPr>
          <p:cNvSpPr>
            <a:spLocks noGrp="1"/>
          </p:cNvSpPr>
          <p:nvPr>
            <p:ph type="title"/>
          </p:nvPr>
        </p:nvSpPr>
        <p:spPr/>
        <p:txBody>
          <a:bodyPr/>
          <a:lstStyle/>
          <a:p>
            <a:r>
              <a:rPr lang="en-US" dirty="0"/>
              <a:t>Wrap-up</a:t>
            </a:r>
          </a:p>
        </p:txBody>
      </p:sp>
      <p:sp>
        <p:nvSpPr>
          <p:cNvPr id="6" name="Text Placeholder 5">
            <a:extLst>
              <a:ext uri="{FF2B5EF4-FFF2-40B4-BE49-F238E27FC236}">
                <a16:creationId xmlns:a16="http://schemas.microsoft.com/office/drawing/2014/main" id="{1B5FEF72-78A7-4629-ACF0-2383DAC71014}"/>
              </a:ext>
            </a:extLst>
          </p:cNvPr>
          <p:cNvSpPr>
            <a:spLocks noGrp="1"/>
          </p:cNvSpPr>
          <p:nvPr>
            <p:ph type="subTitle" idx="1"/>
          </p:nvPr>
        </p:nvSpPr>
        <p:spPr/>
        <p:txBody>
          <a:bodyPr/>
          <a:lstStyle/>
          <a:p>
            <a:r>
              <a:rPr lang="en-US" dirty="0">
                <a:solidFill>
                  <a:schemeClr val="tx2"/>
                </a:solidFill>
              </a:rPr>
              <a:t>Module 4: Getting Started with Permissions</a:t>
            </a:r>
          </a:p>
        </p:txBody>
      </p:sp>
    </p:spTree>
    <p:extLst>
      <p:ext uri="{BB962C8B-B14F-4D97-AF65-F5344CB8AC3E}">
        <p14:creationId xmlns:p14="http://schemas.microsoft.com/office/powerpoint/2010/main" val="4139417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5966E2-9EB2-4192-A2D0-AD3E3936D88A}"/>
              </a:ext>
            </a:extLst>
          </p:cNvPr>
          <p:cNvSpPr>
            <a:spLocks noGrp="1"/>
          </p:cNvSpPr>
          <p:nvPr>
            <p:ph type="sldNum" sz="quarter" idx="20"/>
          </p:nvPr>
        </p:nvSpPr>
        <p:spPr/>
        <p:txBody>
          <a:bodyPr/>
          <a:lstStyle/>
          <a:p>
            <a:fld id="{989D9560-4C13-4692-9687-98ECDD2D9552}" type="slidenum">
              <a:rPr lang="en-US" smtClean="0"/>
              <a:pPr/>
              <a:t>41</a:t>
            </a:fld>
            <a:endParaRPr lang="en-US" dirty="0"/>
          </a:p>
        </p:txBody>
      </p:sp>
      <p:sp>
        <p:nvSpPr>
          <p:cNvPr id="2" name="Title 1">
            <a:extLst>
              <a:ext uri="{FF2B5EF4-FFF2-40B4-BE49-F238E27FC236}">
                <a16:creationId xmlns:a16="http://schemas.microsoft.com/office/drawing/2014/main" id="{032BDDB3-17AB-4D61-AB4A-DF9A5FDFBD24}"/>
              </a:ext>
            </a:extLst>
          </p:cNvPr>
          <p:cNvSpPr>
            <a:spLocks noGrp="1"/>
          </p:cNvSpPr>
          <p:nvPr>
            <p:ph type="title"/>
          </p:nvPr>
        </p:nvSpPr>
        <p:spPr/>
        <p:txBody>
          <a:bodyPr/>
          <a:lstStyle/>
          <a:p>
            <a:r>
              <a:rPr lang="en-US"/>
              <a:t>Module summary	</a:t>
            </a:r>
            <a:endParaRPr lang="en-US" dirty="0"/>
          </a:p>
        </p:txBody>
      </p:sp>
      <p:sp>
        <p:nvSpPr>
          <p:cNvPr id="5" name="Content Placeholder 4">
            <a:extLst>
              <a:ext uri="{FF2B5EF4-FFF2-40B4-BE49-F238E27FC236}">
                <a16:creationId xmlns:a16="http://schemas.microsoft.com/office/drawing/2014/main" id="{1CCD5B2C-BCDF-4FF4-B489-FAA2F9E578A1}"/>
              </a:ext>
            </a:extLst>
          </p:cNvPr>
          <p:cNvSpPr>
            <a:spLocks noGrp="1"/>
          </p:cNvSpPr>
          <p:nvPr>
            <p:ph sz="quarter" idx="21"/>
          </p:nvPr>
        </p:nvSpPr>
        <p:spPr/>
        <p:txBody>
          <a:bodyPr/>
          <a:lstStyle/>
          <a:p>
            <a:pPr marL="0" indent="0">
              <a:buNone/>
            </a:pPr>
            <a:r>
              <a:rPr lang="en-US" dirty="0"/>
              <a:t>You are now able to:</a:t>
            </a:r>
          </a:p>
          <a:p>
            <a:pPr lvl="0"/>
            <a:r>
              <a:rPr lang="en-US" dirty="0"/>
              <a:t>Review AWS Identity and Access Management (IAM) features and components </a:t>
            </a:r>
          </a:p>
          <a:p>
            <a:pPr lvl="0"/>
            <a:r>
              <a:rPr lang="en-US" dirty="0"/>
              <a:t>Configure permissions to support a development environment</a:t>
            </a:r>
          </a:p>
          <a:p>
            <a:pPr lvl="0"/>
            <a:r>
              <a:rPr lang="en-US" dirty="0"/>
              <a:t>Demonstrate how to test IAM permissions </a:t>
            </a:r>
          </a:p>
          <a:p>
            <a:pPr lvl="0"/>
            <a:r>
              <a:rPr lang="en-US" dirty="0"/>
              <a:t>Configure your IDEs and SDKs to support a development environment</a:t>
            </a:r>
          </a:p>
          <a:p>
            <a:r>
              <a:rPr lang="en-US" dirty="0"/>
              <a:t>Demonstrate accessing AWS services using SDKs and AWS Cloud9</a:t>
            </a:r>
          </a:p>
        </p:txBody>
      </p:sp>
    </p:spTree>
    <p:custDataLst>
      <p:tags r:id="rId1"/>
    </p:custDataLst>
    <p:extLst>
      <p:ext uri="{BB962C8B-B14F-4D97-AF65-F5344CB8AC3E}">
        <p14:creationId xmlns:p14="http://schemas.microsoft.com/office/powerpoint/2010/main" val="1363332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42</a:t>
            </a:fld>
            <a:endParaRPr lang="en-US" dirty="0"/>
          </a:p>
        </p:txBody>
      </p:sp>
      <p:sp>
        <p:nvSpPr>
          <p:cNvPr id="2" name="Title 1">
            <a:extLst>
              <a:ext uri="{FF2B5EF4-FFF2-40B4-BE49-F238E27FC236}">
                <a16:creationId xmlns:a16="http://schemas.microsoft.com/office/drawing/2014/main" id="{578AD4F2-F4E0-4D2B-AF15-8A3E633AE342}"/>
              </a:ext>
            </a:extLst>
          </p:cNvPr>
          <p:cNvSpPr>
            <a:spLocks noGrp="1"/>
          </p:cNvSpPr>
          <p:nvPr>
            <p:ph type="title"/>
          </p:nvPr>
        </p:nvSpPr>
        <p:spPr/>
        <p:txBody>
          <a:bodyPr/>
          <a:lstStyle/>
          <a:p>
            <a:r>
              <a:rPr lang="en-US" dirty="0"/>
              <a:t>Thank you</a:t>
            </a:r>
          </a:p>
        </p:txBody>
      </p:sp>
    </p:spTree>
    <p:custDataLst>
      <p:tags r:id="rId1"/>
    </p:custDataLst>
    <p:extLst>
      <p:ext uri="{BB962C8B-B14F-4D97-AF65-F5344CB8AC3E}">
        <p14:creationId xmlns:p14="http://schemas.microsoft.com/office/powerpoint/2010/main" val="1187476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0"/>
          </p:nvPr>
        </p:nvSpPr>
        <p:spPr/>
        <p:txBody>
          <a:bodyPr/>
          <a:lstStyle/>
          <a:p>
            <a:fld id="{989D9560-4C13-4692-9687-98ECDD2D9552}" type="slidenum">
              <a:rPr lang="en-US" smtClean="0"/>
              <a:pPr/>
              <a:t>5</a:t>
            </a:fld>
            <a:endParaRPr lang="en-US" dirty="0"/>
          </a:p>
        </p:txBody>
      </p:sp>
      <p:sp>
        <p:nvSpPr>
          <p:cNvPr id="5" name="Title 4"/>
          <p:cNvSpPr>
            <a:spLocks noGrp="1"/>
          </p:cNvSpPr>
          <p:nvPr>
            <p:ph type="title"/>
          </p:nvPr>
        </p:nvSpPr>
        <p:spPr/>
        <p:txBody>
          <a:bodyPr/>
          <a:lstStyle/>
          <a:p>
            <a:r>
              <a:rPr lang="en-US"/>
              <a:t>IAM</a:t>
            </a:r>
            <a:endParaRPr lang="en-US" dirty="0"/>
          </a:p>
        </p:txBody>
      </p:sp>
      <p:grpSp>
        <p:nvGrpSpPr>
          <p:cNvPr id="6" name="graphic" descr="Diagram outlining what is involved in using IAM: you, your development environment and AWS resources.">
            <a:extLst>
              <a:ext uri="{FF2B5EF4-FFF2-40B4-BE49-F238E27FC236}">
                <a16:creationId xmlns:a16="http://schemas.microsoft.com/office/drawing/2014/main" id="{42D0D0D4-197E-495B-A70A-44943CD691D7}"/>
              </a:ext>
            </a:extLst>
          </p:cNvPr>
          <p:cNvGrpSpPr/>
          <p:nvPr/>
        </p:nvGrpSpPr>
        <p:grpSpPr>
          <a:xfrm>
            <a:off x="1172041" y="1609141"/>
            <a:ext cx="10250136" cy="2885769"/>
            <a:chOff x="1172041" y="1609141"/>
            <a:chExt cx="10250136" cy="2885769"/>
          </a:xfrm>
        </p:grpSpPr>
        <p:cxnSp>
          <p:nvCxnSpPr>
            <p:cNvPr id="22" name="Elbow Connector 21">
              <a:extLst>
                <a:ext uri="{C183D7F6-B498-43B3-948B-1728B52AA6E4}">
                  <adec:decorative xmlns:adec="http://schemas.microsoft.com/office/drawing/2017/decorative" val="1"/>
                </a:ext>
              </a:extLst>
            </p:cNvPr>
            <p:cNvCxnSpPr>
              <a:cxnSpLocks/>
              <a:endCxn id="19" idx="0"/>
            </p:cNvCxnSpPr>
            <p:nvPr/>
          </p:nvCxnSpPr>
          <p:spPr>
            <a:xfrm rot="10800000" flipV="1">
              <a:off x="1825741" y="2066340"/>
              <a:ext cx="3705716" cy="1252931"/>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C183D7F6-B498-43B3-948B-1728B52AA6E4}">
                  <adec:decorative xmlns:adec="http://schemas.microsoft.com/office/drawing/2017/decorative" val="1"/>
                </a:ext>
              </a:extLst>
            </p:cNvPr>
            <p:cNvCxnSpPr>
              <a:cxnSpLocks/>
              <a:stCxn id="30" idx="3"/>
              <a:endCxn id="21" idx="0"/>
            </p:cNvCxnSpPr>
            <p:nvPr/>
          </p:nvCxnSpPr>
          <p:spPr>
            <a:xfrm>
              <a:off x="6276102" y="2066341"/>
              <a:ext cx="3912165" cy="1252931"/>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C183D7F6-B498-43B3-948B-1728B52AA6E4}">
                  <adec:decorative xmlns:adec="http://schemas.microsoft.com/office/drawing/2017/decorative" val="1"/>
                </a:ext>
              </a:extLst>
            </p:cNvPr>
            <p:cNvSpPr txBox="1"/>
            <p:nvPr/>
          </p:nvSpPr>
          <p:spPr>
            <a:xfrm>
              <a:off x="1172041" y="4033245"/>
              <a:ext cx="1307399" cy="461665"/>
            </a:xfrm>
            <a:prstGeom prst="rect">
              <a:avLst/>
            </a:prstGeom>
            <a:noFill/>
            <a:ln>
              <a:noFill/>
            </a:ln>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panose="020B0603020204020204" pitchFamily="34" charset="0"/>
                </a:rPr>
                <a:t>You</a:t>
              </a:r>
            </a:p>
          </p:txBody>
        </p:sp>
        <p:sp>
          <p:nvSpPr>
            <p:cNvPr id="16" name="TextBox 15">
              <a:extLst>
                <a:ext uri="{C183D7F6-B498-43B3-948B-1728B52AA6E4}">
                  <adec:decorative xmlns:adec="http://schemas.microsoft.com/office/drawing/2017/decorative" val="1"/>
                </a:ext>
              </a:extLst>
            </p:cNvPr>
            <p:cNvSpPr txBox="1"/>
            <p:nvPr/>
          </p:nvSpPr>
          <p:spPr>
            <a:xfrm>
              <a:off x="3695578" y="4033245"/>
              <a:ext cx="4249839" cy="461665"/>
            </a:xfrm>
            <a:prstGeom prst="rect">
              <a:avLst/>
            </a:prstGeom>
            <a:noFill/>
            <a:ln>
              <a:noFill/>
            </a:ln>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panose="020B0603020204020204" pitchFamily="34" charset="0"/>
                </a:rPr>
                <a:t>Development environment</a:t>
              </a:r>
            </a:p>
          </p:txBody>
        </p:sp>
        <p:sp>
          <p:nvSpPr>
            <p:cNvPr id="17" name="TextBox 16">
              <a:extLst>
                <a:ext uri="{C183D7F6-B498-43B3-948B-1728B52AA6E4}">
                  <adec:decorative xmlns:adec="http://schemas.microsoft.com/office/drawing/2017/decorative" val="1"/>
                </a:ext>
              </a:extLst>
            </p:cNvPr>
            <p:cNvSpPr txBox="1"/>
            <p:nvPr/>
          </p:nvSpPr>
          <p:spPr>
            <a:xfrm>
              <a:off x="8954358" y="4033245"/>
              <a:ext cx="2467819" cy="461665"/>
            </a:xfrm>
            <a:prstGeom prst="rect">
              <a:avLst/>
            </a:prstGeom>
            <a:noFill/>
            <a:ln>
              <a:noFill/>
            </a:ln>
          </p:spPr>
          <p:txBody>
            <a:bodyPr wrap="square" rtlCol="0">
              <a:spAutoFit/>
            </a:bodyPr>
            <a:lstStyle/>
            <a:p>
              <a:pPr algn="ctr"/>
              <a:r>
                <a:rPr lang="en-US" sz="2400" dirty="0">
                  <a:latin typeface="Amazon Ember" panose="02000000000000000000" pitchFamily="2" charset="0"/>
                  <a:ea typeface="Amazon Ember" panose="02000000000000000000" pitchFamily="2" charset="0"/>
                </a:rPr>
                <a:t>AWS resources</a:t>
              </a:r>
              <a:endParaRPr lang="en-US" sz="2400" dirty="0">
                <a:latin typeface="Amazon Ember" panose="02000000000000000000" pitchFamily="2" charset="0"/>
                <a:ea typeface="Amazon Ember" panose="02000000000000000000" pitchFamily="2" charset="0"/>
                <a:cs typeface="Amazon Ember" panose="020B0603020204020204" pitchFamily="34" charset="0"/>
              </a:endParaRPr>
            </a:p>
          </p:txBody>
        </p:sp>
        <p:pic>
          <p:nvPicPr>
            <p:cNvPr id="19" name="Graphic 39">
              <a:extLst>
                <a:ext uri="{FF2B5EF4-FFF2-40B4-BE49-F238E27FC236}">
                  <a16:creationId xmlns:a16="http://schemas.microsoft.com/office/drawing/2014/main" id="{6FA71975-EA2D-784E-8A28-738A17320E9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482841" y="3319272"/>
              <a:ext cx="685800" cy="685800"/>
            </a:xfrm>
            <a:prstGeom prst="rect">
              <a:avLst/>
            </a:prstGeom>
          </p:spPr>
        </p:pic>
        <p:pic>
          <p:nvPicPr>
            <p:cNvPr id="20" name="Graphic 24">
              <a:extLst>
                <a:ext uri="{FF2B5EF4-FFF2-40B4-BE49-F238E27FC236}">
                  <a16:creationId xmlns:a16="http://schemas.microsoft.com/office/drawing/2014/main" id="{084CA126-51B9-4342-B381-198CA72FE278}"/>
                </a:ext>
                <a:ext uri="{C183D7F6-B498-43B3-948B-1728B52AA6E4}">
                  <adec:decorative xmlns:adec="http://schemas.microsoft.com/office/drawing/2017/decorative" val="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77597" y="3319272"/>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Graphic 20">
              <a:extLst>
                <a:ext uri="{FF2B5EF4-FFF2-40B4-BE49-F238E27FC236}">
                  <a16:creationId xmlns:a16="http://schemas.microsoft.com/office/drawing/2014/main" id="{3E9996A6-6D01-9B42-8D2D-8C63B84FF81B}"/>
                </a:ext>
                <a:ext uri="{C183D7F6-B498-43B3-948B-1728B52AA6E4}">
                  <adec:decorative xmlns:adec="http://schemas.microsoft.com/office/drawing/2017/decorative" val="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45367" y="3319272"/>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Arrow Connector 28">
              <a:extLst>
                <a:ext uri="{C183D7F6-B498-43B3-948B-1728B52AA6E4}">
                  <adec:decorative xmlns:adec="http://schemas.microsoft.com/office/drawing/2017/decorative" val="1"/>
                </a:ext>
              </a:extLst>
            </p:cNvPr>
            <p:cNvCxnSpPr>
              <a:cxnSpLocks/>
              <a:endCxn id="20" idx="0"/>
            </p:cNvCxnSpPr>
            <p:nvPr/>
          </p:nvCxnSpPr>
          <p:spPr>
            <a:xfrm>
              <a:off x="5820497" y="3088285"/>
              <a:ext cx="0" cy="230987"/>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E69E949-ACB5-4D4B-96D3-5699E96BB2F8}"/>
                </a:ext>
                <a:ext uri="{C183D7F6-B498-43B3-948B-1728B52AA6E4}">
                  <adec:decorative xmlns:adec="http://schemas.microsoft.com/office/drawing/2017/decorative" val="1"/>
                </a:ext>
              </a:extLst>
            </p:cNvPr>
            <p:cNvSpPr txBox="1"/>
            <p:nvPr/>
          </p:nvSpPr>
          <p:spPr>
            <a:xfrm>
              <a:off x="4667950" y="2626620"/>
              <a:ext cx="2301904" cy="461665"/>
            </a:xfrm>
            <a:prstGeom prst="rect">
              <a:avLst/>
            </a:prstGeom>
            <a:noFill/>
          </p:spPr>
          <p:txBody>
            <a:bodyPr wrap="square" rtlCol="0">
              <a:spAutoFit/>
            </a:bodyPr>
            <a:lstStyle/>
            <a:p>
              <a:pPr algn="ctr"/>
              <a:r>
                <a:rPr lang="en-US" sz="2400" dirty="0">
                  <a:ea typeface="Amazon Ember" panose="02000000000000000000" pitchFamily="2" charset="0"/>
                </a:rPr>
                <a:t>IAM</a:t>
              </a:r>
            </a:p>
          </p:txBody>
        </p:sp>
        <p:pic>
          <p:nvPicPr>
            <p:cNvPr id="30" name="Graphic 34">
              <a:extLst>
                <a:ext uri="{FF2B5EF4-FFF2-40B4-BE49-F238E27FC236}">
                  <a16:creationId xmlns:a16="http://schemas.microsoft.com/office/drawing/2014/main" id="{F96084CF-4067-40B3-A9B1-8A27907EF47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5361702" y="1609141"/>
              <a:ext cx="914400" cy="914400"/>
            </a:xfrm>
            <a:prstGeom prst="rect">
              <a:avLst/>
            </a:prstGeom>
          </p:spPr>
        </p:pic>
      </p:grpSp>
    </p:spTree>
    <p:custDataLst>
      <p:tags r:id="rId1"/>
    </p:custDataLst>
    <p:extLst>
      <p:ext uri="{BB962C8B-B14F-4D97-AF65-F5344CB8AC3E}">
        <p14:creationId xmlns:p14="http://schemas.microsoft.com/office/powerpoint/2010/main" val="15596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6</a:t>
            </a:fld>
            <a:endParaRPr lang="en-US" dirty="0"/>
          </a:p>
        </p:txBody>
      </p:sp>
      <p:sp>
        <p:nvSpPr>
          <p:cNvPr id="2" name="Title 1"/>
          <p:cNvSpPr>
            <a:spLocks noGrp="1"/>
          </p:cNvSpPr>
          <p:nvPr>
            <p:ph type="title"/>
          </p:nvPr>
        </p:nvSpPr>
        <p:spPr/>
        <p:txBody>
          <a:bodyPr/>
          <a:lstStyle/>
          <a:p>
            <a:r>
              <a:rPr lang="en-US" dirty="0"/>
              <a:t>IAM terms and concepts</a:t>
            </a:r>
          </a:p>
        </p:txBody>
      </p:sp>
      <p:grpSp>
        <p:nvGrpSpPr>
          <p:cNvPr id="6" name="Example" descr="Examples of IAM terms and concepts.">
            <a:extLst>
              <a:ext uri="{FF2B5EF4-FFF2-40B4-BE49-F238E27FC236}">
                <a16:creationId xmlns:a16="http://schemas.microsoft.com/office/drawing/2014/main" id="{534FD9E8-3681-4425-9DCB-4BA56DBB55DB}"/>
              </a:ext>
            </a:extLst>
          </p:cNvPr>
          <p:cNvGrpSpPr/>
          <p:nvPr/>
        </p:nvGrpSpPr>
        <p:grpSpPr>
          <a:xfrm>
            <a:off x="868246" y="1580911"/>
            <a:ext cx="10090824" cy="2425445"/>
            <a:chOff x="868246" y="1580911"/>
            <a:chExt cx="10090824" cy="2425445"/>
          </a:xfrm>
        </p:grpSpPr>
        <p:cxnSp>
          <p:nvCxnSpPr>
            <p:cNvPr id="65" name="Elbow Connector 64">
              <a:extLst>
                <a:ext uri="{C183D7F6-B498-43B3-948B-1728B52AA6E4}">
                  <adec:decorative xmlns:adec="http://schemas.microsoft.com/office/drawing/2017/decorative" val="1"/>
                </a:ext>
              </a:extLst>
            </p:cNvPr>
            <p:cNvCxnSpPr/>
            <p:nvPr/>
          </p:nvCxnSpPr>
          <p:spPr>
            <a:xfrm>
              <a:off x="5965058" y="2161361"/>
              <a:ext cx="1118675" cy="1105201"/>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C183D7F6-B498-43B3-948B-1728B52AA6E4}">
                  <adec:decorative xmlns:adec="http://schemas.microsoft.com/office/drawing/2017/decorative" val="1"/>
                </a:ext>
              </a:extLst>
            </p:cNvPr>
            <p:cNvCxnSpPr/>
            <p:nvPr/>
          </p:nvCxnSpPr>
          <p:spPr>
            <a:xfrm>
              <a:off x="5940190" y="1825212"/>
              <a:ext cx="4675980" cy="1473292"/>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pic>
          <p:nvPicPr>
            <p:cNvPr id="72" name="Graphic 39">
              <a:extLst>
                <a:ext uri="{FF2B5EF4-FFF2-40B4-BE49-F238E27FC236}">
                  <a16:creationId xmlns:a16="http://schemas.microsoft.com/office/drawing/2014/main" id="{6FA71975-EA2D-784E-8A28-738A17320E9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68246" y="3320556"/>
              <a:ext cx="685800" cy="685800"/>
            </a:xfrm>
            <a:prstGeom prst="rect">
              <a:avLst/>
            </a:prstGeom>
          </p:spPr>
        </p:pic>
        <p:pic>
          <p:nvPicPr>
            <p:cNvPr id="49" name="Graphic 32">
              <a:extLst>
                <a:ext uri="{FF2B5EF4-FFF2-40B4-BE49-F238E27FC236}">
                  <a16:creationId xmlns:a16="http://schemas.microsoft.com/office/drawing/2014/main" id="{50D454A7-825D-8A40-A013-745A422C40B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flipH="1">
              <a:off x="3182977" y="3308785"/>
              <a:ext cx="705774" cy="685800"/>
            </a:xfrm>
            <a:prstGeom prst="rect">
              <a:avLst/>
            </a:prstGeom>
          </p:spPr>
        </p:pic>
        <p:pic>
          <p:nvPicPr>
            <p:cNvPr id="51" name="Graphic 52">
              <a:extLst>
                <a:ext uri="{FF2B5EF4-FFF2-40B4-BE49-F238E27FC236}">
                  <a16:creationId xmlns:a16="http://schemas.microsoft.com/office/drawing/2014/main" id="{90D5A9DB-EC7C-6342-9486-0A731DEC214E}"/>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6740833" y="3320556"/>
              <a:ext cx="685800" cy="685800"/>
            </a:xfrm>
            <a:prstGeom prst="rect">
              <a:avLst/>
            </a:prstGeom>
          </p:spPr>
        </p:pic>
        <p:pic>
          <p:nvPicPr>
            <p:cNvPr id="46" name="Graphic 54">
              <a:extLst>
                <a:ext uri="{FF2B5EF4-FFF2-40B4-BE49-F238E27FC236}">
                  <a16:creationId xmlns:a16="http://schemas.microsoft.com/office/drawing/2014/main" id="{50E1591F-DA4C-934C-BDCB-2E69767A65B3}"/>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10273270" y="3308981"/>
              <a:ext cx="685800" cy="685800"/>
            </a:xfrm>
            <a:prstGeom prst="rect">
              <a:avLst/>
            </a:prstGeom>
          </p:spPr>
        </p:pic>
        <p:cxnSp>
          <p:nvCxnSpPr>
            <p:cNvPr id="70" name="Elbow Connector 69">
              <a:extLst>
                <a:ext uri="{C183D7F6-B498-43B3-948B-1728B52AA6E4}">
                  <adec:decorative xmlns:adec="http://schemas.microsoft.com/office/drawing/2017/decorative" val="1"/>
                </a:ext>
              </a:extLst>
            </p:cNvPr>
            <p:cNvCxnSpPr/>
            <p:nvPr/>
          </p:nvCxnSpPr>
          <p:spPr>
            <a:xfrm rot="10800000" flipV="1">
              <a:off x="3535864" y="2162597"/>
              <a:ext cx="1857742" cy="1090958"/>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C183D7F6-B498-43B3-948B-1728B52AA6E4}">
                  <adec:decorative xmlns:adec="http://schemas.microsoft.com/office/drawing/2017/decorative" val="1"/>
                </a:ext>
              </a:extLst>
            </p:cNvPr>
            <p:cNvCxnSpPr/>
            <p:nvPr/>
          </p:nvCxnSpPr>
          <p:spPr>
            <a:xfrm rot="10800000" flipV="1">
              <a:off x="1211146" y="1825210"/>
              <a:ext cx="4182462" cy="1473294"/>
            </a:xfrm>
            <a:prstGeom prst="bentConnector2">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pic>
          <p:nvPicPr>
            <p:cNvPr id="61" name="Graphic 34">
              <a:extLst>
                <a:ext uri="{FF2B5EF4-FFF2-40B4-BE49-F238E27FC236}">
                  <a16:creationId xmlns:a16="http://schemas.microsoft.com/office/drawing/2014/main" id="{8FB9A325-064A-1544-9BC4-DC8C8D976D24}"/>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5384706" y="1580911"/>
              <a:ext cx="914400" cy="914400"/>
            </a:xfrm>
            <a:prstGeom prst="rect">
              <a:avLst/>
            </a:prstGeom>
          </p:spPr>
        </p:pic>
        <p:sp>
          <p:nvSpPr>
            <p:cNvPr id="60" name="TextBox 59">
              <a:extLst>
                <a:ext uri="{FF2B5EF4-FFF2-40B4-BE49-F238E27FC236}">
                  <a16:creationId xmlns:a16="http://schemas.microsoft.com/office/drawing/2014/main" id="{50673249-BCA1-474E-95DD-96DD2FBD5F60}"/>
                </a:ext>
              </a:extLst>
            </p:cNvPr>
            <p:cNvSpPr txBox="1"/>
            <p:nvPr/>
          </p:nvSpPr>
          <p:spPr>
            <a:xfrm>
              <a:off x="4690954" y="2598390"/>
              <a:ext cx="2301904" cy="461665"/>
            </a:xfrm>
            <a:prstGeom prst="rect">
              <a:avLst/>
            </a:prstGeom>
            <a:noFill/>
          </p:spPr>
          <p:txBody>
            <a:bodyPr wrap="square" rtlCol="0">
              <a:spAutoFit/>
            </a:bodyPr>
            <a:lstStyle/>
            <a:p>
              <a:pPr algn="ctr"/>
              <a:r>
                <a:rPr lang="en-US" sz="2400" dirty="0">
                  <a:ea typeface="Amazon Ember" panose="02000000000000000000" pitchFamily="2" charset="0"/>
                </a:rPr>
                <a:t>IAM</a:t>
              </a:r>
            </a:p>
          </p:txBody>
        </p:sp>
      </p:grpSp>
      <p:sp>
        <p:nvSpPr>
          <p:cNvPr id="71" name="TextBox 70"/>
          <p:cNvSpPr txBox="1"/>
          <p:nvPr/>
        </p:nvSpPr>
        <p:spPr>
          <a:xfrm>
            <a:off x="673291" y="4056385"/>
            <a:ext cx="1075711" cy="461665"/>
          </a:xfrm>
          <a:prstGeom prst="rect">
            <a:avLst/>
          </a:prstGeom>
          <a:noFill/>
          <a:ln>
            <a:noFill/>
          </a:ln>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panose="020B0603020204020204" pitchFamily="34" charset="0"/>
              </a:rPr>
              <a:t>Users</a:t>
            </a:r>
          </a:p>
        </p:txBody>
      </p:sp>
      <p:sp>
        <p:nvSpPr>
          <p:cNvPr id="67" name="TextBox 66"/>
          <p:cNvSpPr txBox="1"/>
          <p:nvPr/>
        </p:nvSpPr>
        <p:spPr>
          <a:xfrm>
            <a:off x="589822" y="4582246"/>
            <a:ext cx="1263487"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Mary</a:t>
            </a:r>
          </a:p>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Mateo</a:t>
            </a:r>
          </a:p>
        </p:txBody>
      </p:sp>
      <p:sp>
        <p:nvSpPr>
          <p:cNvPr id="50" name="TextBox 49"/>
          <p:cNvSpPr txBox="1"/>
          <p:nvPr/>
        </p:nvSpPr>
        <p:spPr>
          <a:xfrm>
            <a:off x="2544845" y="4056385"/>
            <a:ext cx="1982038" cy="461665"/>
          </a:xfrm>
          <a:prstGeom prst="rect">
            <a:avLst/>
          </a:prstGeom>
          <a:noFill/>
          <a:ln>
            <a:noFill/>
          </a:ln>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panose="020B0603020204020204" pitchFamily="34" charset="0"/>
              </a:rPr>
              <a:t>User groups</a:t>
            </a:r>
          </a:p>
        </p:txBody>
      </p:sp>
      <p:sp>
        <p:nvSpPr>
          <p:cNvPr id="68" name="TextBox 67"/>
          <p:cNvSpPr txBox="1"/>
          <p:nvPr/>
        </p:nvSpPr>
        <p:spPr>
          <a:xfrm>
            <a:off x="2645236" y="4582246"/>
            <a:ext cx="1829347"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Admins</a:t>
            </a:r>
          </a:p>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Developers</a:t>
            </a:r>
          </a:p>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DevOps</a:t>
            </a:r>
          </a:p>
        </p:txBody>
      </p:sp>
      <p:sp>
        <p:nvSpPr>
          <p:cNvPr id="44" name="TextBox 43"/>
          <p:cNvSpPr txBox="1"/>
          <p:nvPr/>
        </p:nvSpPr>
        <p:spPr>
          <a:xfrm>
            <a:off x="5249676" y="4056385"/>
            <a:ext cx="3780023" cy="461665"/>
          </a:xfrm>
          <a:prstGeom prst="rect">
            <a:avLst/>
          </a:prstGeom>
          <a:noFill/>
          <a:ln>
            <a:noFill/>
          </a:ln>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panose="020B0603020204020204" pitchFamily="34" charset="0"/>
              </a:rPr>
              <a:t>Policies and permissions</a:t>
            </a:r>
          </a:p>
        </p:txBody>
      </p:sp>
      <p:sp>
        <p:nvSpPr>
          <p:cNvPr id="32" name="Rectangle 31"/>
          <p:cNvSpPr/>
          <p:nvPr/>
        </p:nvSpPr>
        <p:spPr>
          <a:xfrm>
            <a:off x="5702585" y="4579849"/>
            <a:ext cx="3217547" cy="1015663"/>
          </a:xfrm>
          <a:prstGeom prst="rect">
            <a:avLst/>
          </a:prstGeom>
        </p:spPr>
        <p:txBody>
          <a:bodyPr wrap="none">
            <a:spAutoFit/>
          </a:bodyPr>
          <a:lstStyle/>
          <a:p>
            <a:pPr marL="342900" indent="-342900">
              <a:buFont typeface="Arial" panose="020B0604020202020204" pitchFamily="34" charset="0"/>
              <a:buChar char="•"/>
            </a:pPr>
            <a:r>
              <a:rPr lang="en-US" sz="2000" dirty="0" err="1">
                <a:ea typeface="Amazon Ember Light" panose="020B0403020204020204" pitchFamily="34" charset="0"/>
                <a:cs typeface="Amazon Ember Light" panose="020B0403020204020204" pitchFamily="34" charset="0"/>
              </a:rPr>
              <a:t>AdministratorAccess</a:t>
            </a:r>
            <a:endParaRPr lang="en-US" sz="2000" dirty="0">
              <a:ea typeface="Amazon Ember Light" panose="020B0403020204020204" pitchFamily="34" charset="0"/>
              <a:cs typeface="Amazon Ember Light" panose="020B0403020204020204" pitchFamily="34" charset="0"/>
            </a:endParaRPr>
          </a:p>
          <a:p>
            <a:pPr marL="342900" indent="-342900">
              <a:buFont typeface="Arial" panose="020B0604020202020204" pitchFamily="34" charset="0"/>
              <a:buChar char="•"/>
            </a:pPr>
            <a:r>
              <a:rPr lang="en-US" sz="2000" dirty="0" err="1">
                <a:ea typeface="Amazon Ember Light" panose="020B0403020204020204" pitchFamily="34" charset="0"/>
                <a:cs typeface="Amazon Ember Light" panose="020B0403020204020204" pitchFamily="34" charset="0"/>
              </a:rPr>
              <a:t>DatabaseAdministrator</a:t>
            </a:r>
            <a:endParaRPr lang="en-US" sz="2000" dirty="0">
              <a:ea typeface="Amazon Ember Light" panose="020B0403020204020204" pitchFamily="34" charset="0"/>
              <a:cs typeface="Amazon Ember Light" panose="020B0403020204020204" pitchFamily="34" charset="0"/>
            </a:endParaRPr>
          </a:p>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Billing</a:t>
            </a:r>
          </a:p>
        </p:txBody>
      </p:sp>
      <p:sp>
        <p:nvSpPr>
          <p:cNvPr id="45" name="TextBox 44"/>
          <p:cNvSpPr txBox="1"/>
          <p:nvPr/>
        </p:nvSpPr>
        <p:spPr>
          <a:xfrm>
            <a:off x="10080761" y="4056385"/>
            <a:ext cx="1070818" cy="461665"/>
          </a:xfrm>
          <a:prstGeom prst="rect">
            <a:avLst/>
          </a:prstGeom>
          <a:noFill/>
          <a:ln>
            <a:noFill/>
          </a:ln>
        </p:spPr>
        <p:txBody>
          <a:bodyPr wrap="square" rtlCol="0">
            <a:spAutoFit/>
          </a:bodyPr>
          <a:lstStyle/>
          <a:p>
            <a:pPr algn="ctr"/>
            <a:r>
              <a:rPr lang="en-US" sz="2400" dirty="0">
                <a:latin typeface="Amazon Ember" panose="02000000000000000000" pitchFamily="2" charset="0"/>
                <a:ea typeface="Amazon Ember" panose="02000000000000000000" pitchFamily="2" charset="0"/>
                <a:cs typeface="Amazon Ember" panose="020B0603020204020204" pitchFamily="34" charset="0"/>
              </a:rPr>
              <a:t>Roles</a:t>
            </a:r>
          </a:p>
        </p:txBody>
      </p:sp>
      <p:sp>
        <p:nvSpPr>
          <p:cNvPr id="69" name="Rectangle 68"/>
          <p:cNvSpPr/>
          <p:nvPr/>
        </p:nvSpPr>
        <p:spPr>
          <a:xfrm>
            <a:off x="9420972" y="4575013"/>
            <a:ext cx="2465740" cy="1015663"/>
          </a:xfrm>
          <a:prstGeom prst="rect">
            <a:avLst/>
          </a:prstGeom>
        </p:spPr>
        <p:txBody>
          <a:bodyPr wrap="none">
            <a:spAutoFit/>
          </a:bodyPr>
          <a:lstStyle/>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AWS service role</a:t>
            </a:r>
          </a:p>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EC2 instance</a:t>
            </a:r>
          </a:p>
          <a:p>
            <a:pPr marL="342900" indent="-342900">
              <a:buFont typeface="Arial" panose="020B0604020202020204" pitchFamily="34" charset="0"/>
              <a:buChar char="•"/>
            </a:pPr>
            <a:r>
              <a:rPr lang="en-US" sz="2000" dirty="0">
                <a:ea typeface="Amazon Ember Light" panose="020B0403020204020204" pitchFamily="34" charset="0"/>
                <a:cs typeface="Amazon Ember Light" panose="020B0403020204020204" pitchFamily="34" charset="0"/>
              </a:rPr>
              <a:t>External user</a:t>
            </a:r>
          </a:p>
        </p:txBody>
      </p:sp>
    </p:spTree>
    <p:custDataLst>
      <p:tags r:id="rId1"/>
    </p:custDataLst>
    <p:extLst>
      <p:ext uri="{BB962C8B-B14F-4D97-AF65-F5344CB8AC3E}">
        <p14:creationId xmlns:p14="http://schemas.microsoft.com/office/powerpoint/2010/main" val="3692273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20"/>
          </p:nvPr>
        </p:nvSpPr>
        <p:spPr/>
        <p:txBody>
          <a:bodyPr/>
          <a:lstStyle/>
          <a:p>
            <a:fld id="{989D9560-4C13-4692-9687-98ECDD2D9552}" type="slidenum">
              <a:rPr lang="en-US" smtClean="0"/>
              <a:t>7</a:t>
            </a:fld>
            <a:endParaRPr lang="en-US" dirty="0"/>
          </a:p>
        </p:txBody>
      </p:sp>
      <p:sp>
        <p:nvSpPr>
          <p:cNvPr id="6" name="Title 5"/>
          <p:cNvSpPr>
            <a:spLocks noGrp="1"/>
          </p:cNvSpPr>
          <p:nvPr>
            <p:ph type="title"/>
          </p:nvPr>
        </p:nvSpPr>
        <p:spPr>
          <a:xfrm>
            <a:off x="365760" y="259769"/>
            <a:ext cx="11569209" cy="731318"/>
          </a:xfrm>
        </p:spPr>
        <p:txBody>
          <a:bodyPr/>
          <a:lstStyle/>
          <a:p>
            <a:r>
              <a:rPr lang="en-US" dirty="0"/>
              <a:t>How IAM works</a:t>
            </a:r>
          </a:p>
        </p:txBody>
      </p:sp>
      <p:grpSp>
        <p:nvGrpSpPr>
          <p:cNvPr id="2" name="IAMArchtiecture" descr="Diagram outlining how AWS IAM works. Details in the notes.">
            <a:extLst>
              <a:ext uri="{FF2B5EF4-FFF2-40B4-BE49-F238E27FC236}">
                <a16:creationId xmlns:a16="http://schemas.microsoft.com/office/drawing/2014/main" id="{92FEC59A-0DA4-43A5-8D3B-FFC6BA41F0D7}"/>
              </a:ext>
            </a:extLst>
          </p:cNvPr>
          <p:cNvGrpSpPr/>
          <p:nvPr/>
        </p:nvGrpSpPr>
        <p:grpSpPr>
          <a:xfrm>
            <a:off x="130618" y="1158517"/>
            <a:ext cx="11955365" cy="5104911"/>
            <a:chOff x="130618" y="1158517"/>
            <a:chExt cx="11955365" cy="5104911"/>
          </a:xfrm>
        </p:grpSpPr>
        <p:sp>
          <p:nvSpPr>
            <p:cNvPr id="9" name="Rectangle 8">
              <a:extLst>
                <a:ext uri="{C183D7F6-B498-43B3-948B-1728B52AA6E4}">
                  <adec:decorative xmlns:adec="http://schemas.microsoft.com/office/drawing/2017/decorative" val="1"/>
                </a:ext>
              </a:extLst>
            </p:cNvPr>
            <p:cNvSpPr/>
            <p:nvPr/>
          </p:nvSpPr>
          <p:spPr>
            <a:xfrm>
              <a:off x="130618" y="1642052"/>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1</a:t>
              </a:r>
            </a:p>
          </p:txBody>
        </p:sp>
        <p:sp>
          <p:nvSpPr>
            <p:cNvPr id="8" name="TextBox 7">
              <a:extLst>
                <a:ext uri="{C183D7F6-B498-43B3-948B-1728B52AA6E4}">
                  <adec:decorative xmlns:adec="http://schemas.microsoft.com/office/drawing/2017/decorative" val="1"/>
                </a:ext>
              </a:extLst>
            </p:cNvPr>
            <p:cNvSpPr txBox="1"/>
            <p:nvPr/>
          </p:nvSpPr>
          <p:spPr>
            <a:xfrm>
              <a:off x="757360" y="1636890"/>
              <a:ext cx="1185489" cy="379656"/>
            </a:xfrm>
            <a:prstGeom prst="rect">
              <a:avLst/>
            </a:prstGeom>
            <a:noFill/>
            <a:ln>
              <a:noFill/>
            </a:ln>
          </p:spPr>
          <p:txBody>
            <a:bodyPr wrap="square" rtlCol="0">
              <a:spAutoFit/>
            </a:bodyPr>
            <a:lstStyle/>
            <a:p>
              <a:pPr algn="ctr"/>
              <a:r>
                <a:rPr lang="en-US" dirty="0">
                  <a:latin typeface="Amazon Ember" panose="02000000000000000000" pitchFamily="2" charset="0"/>
                  <a:ea typeface="Amazon Ember" panose="02000000000000000000" pitchFamily="2" charset="0"/>
                  <a:cs typeface="Amazon Ember" panose="020B0603020204020204" pitchFamily="34" charset="0"/>
                </a:rPr>
                <a:t>Principal</a:t>
              </a:r>
            </a:p>
          </p:txBody>
        </p:sp>
        <p:sp>
          <p:nvSpPr>
            <p:cNvPr id="7" name="Rectangle 6">
              <a:extLst>
                <a:ext uri="{FF2B5EF4-FFF2-40B4-BE49-F238E27FC236}">
                  <a16:creationId xmlns:a16="http://schemas.microsoft.com/office/drawing/2014/main" id="{7B1A2878-C5FE-3641-84A1-AF1A9456DE01}"/>
                </a:ext>
                <a:ext uri="{C183D7F6-B498-43B3-948B-1728B52AA6E4}">
                  <adec:decorative xmlns:adec="http://schemas.microsoft.com/office/drawing/2017/decorative" val="1"/>
                </a:ext>
              </a:extLst>
            </p:cNvPr>
            <p:cNvSpPr/>
            <p:nvPr/>
          </p:nvSpPr>
          <p:spPr>
            <a:xfrm>
              <a:off x="366386" y="1946367"/>
              <a:ext cx="1936100" cy="1259035"/>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endParaRPr lang="en-US" sz="2400" dirty="0">
                <a:solidFill>
                  <a:schemeClr val="tx1"/>
                </a:solidFill>
                <a:ea typeface="Amazon Ember" panose="02000000000000000000" pitchFamily="2" charset="0"/>
              </a:endParaRPr>
            </a:p>
          </p:txBody>
        </p:sp>
        <p:pic>
          <p:nvPicPr>
            <p:cNvPr id="15" name="Graphic 43">
              <a:extLst>
                <a:ext uri="{FF2B5EF4-FFF2-40B4-BE49-F238E27FC236}">
                  <a16:creationId xmlns:a16="http://schemas.microsoft.com/office/drawing/2014/main" id="{72916E76-374D-4647-8943-3C30EF8D8552}"/>
                </a:ext>
                <a:ext uri="{C183D7F6-B498-43B3-948B-1728B52AA6E4}">
                  <adec:decorative xmlns:adec="http://schemas.microsoft.com/office/drawing/2017/decorative" val="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31595" y="208093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C183D7F6-B498-43B3-948B-1728B52AA6E4}">
                  <adec:decorative xmlns:adec="http://schemas.microsoft.com/office/drawing/2017/decorative" val="1"/>
                </a:ext>
              </a:extLst>
            </p:cNvPr>
            <p:cNvSpPr txBox="1"/>
            <p:nvPr/>
          </p:nvSpPr>
          <p:spPr>
            <a:xfrm>
              <a:off x="2036026" y="2590549"/>
              <a:ext cx="1953441" cy="338554"/>
            </a:xfrm>
            <a:prstGeom prst="rect">
              <a:avLst/>
            </a:prstGeom>
            <a:noFill/>
            <a:ln>
              <a:noFill/>
            </a:ln>
          </p:spPr>
          <p:txBody>
            <a:bodyPr wrap="square" rtlCol="0">
              <a:spAutoFit/>
            </a:bodyPr>
            <a:lstStyle/>
            <a:p>
              <a:pPr algn="ctr"/>
              <a:r>
                <a:rPr lang="en-US" sz="1600" dirty="0">
                  <a:ea typeface="Amazon Ember" panose="020B0603020204020204" pitchFamily="34" charset="0"/>
                  <a:cs typeface="Amazon Ember" panose="020B0603020204020204" pitchFamily="34" charset="0"/>
                </a:rPr>
                <a:t>Authentication</a:t>
              </a:r>
            </a:p>
          </p:txBody>
        </p:sp>
        <p:sp>
          <p:nvSpPr>
            <p:cNvPr id="14" name="Rectangle 13">
              <a:extLst>
                <a:ext uri="{C183D7F6-B498-43B3-948B-1728B52AA6E4}">
                  <adec:decorative xmlns:adec="http://schemas.microsoft.com/office/drawing/2017/decorative" val="1"/>
                </a:ext>
              </a:extLst>
            </p:cNvPr>
            <p:cNvSpPr/>
            <p:nvPr/>
          </p:nvSpPr>
          <p:spPr>
            <a:xfrm>
              <a:off x="3615084" y="1642052"/>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2</a:t>
              </a:r>
            </a:p>
          </p:txBody>
        </p:sp>
        <p:sp>
          <p:nvSpPr>
            <p:cNvPr id="13" name="TextBox 12">
              <a:extLst>
                <a:ext uri="{C183D7F6-B498-43B3-948B-1728B52AA6E4}">
                  <adec:decorative xmlns:adec="http://schemas.microsoft.com/office/drawing/2017/decorative" val="1"/>
                </a:ext>
              </a:extLst>
            </p:cNvPr>
            <p:cNvSpPr txBox="1"/>
            <p:nvPr/>
          </p:nvSpPr>
          <p:spPr>
            <a:xfrm>
              <a:off x="3896233" y="1636890"/>
              <a:ext cx="1099583" cy="379656"/>
            </a:xfrm>
            <a:prstGeom prst="rect">
              <a:avLst/>
            </a:prstGeom>
            <a:noFill/>
            <a:ln>
              <a:noFill/>
            </a:ln>
          </p:spPr>
          <p:txBody>
            <a:bodyPr wrap="square" rtlCol="0">
              <a:spAutoFit/>
            </a:bodyPr>
            <a:lstStyle/>
            <a:p>
              <a:pPr algn="ctr"/>
              <a:r>
                <a:rPr lang="en-US" dirty="0">
                  <a:latin typeface="Amazon Ember" panose="02000000000000000000" pitchFamily="2" charset="0"/>
                  <a:ea typeface="Amazon Ember" panose="02000000000000000000" pitchFamily="2" charset="0"/>
                  <a:cs typeface="Amazon Ember" panose="020B0603020204020204" pitchFamily="34" charset="0"/>
                </a:rPr>
                <a:t>Request</a:t>
              </a:r>
            </a:p>
          </p:txBody>
        </p:sp>
        <p:sp>
          <p:nvSpPr>
            <p:cNvPr id="10" name="TextBox 9">
              <a:extLst>
                <a:ext uri="{C183D7F6-B498-43B3-948B-1728B52AA6E4}">
                  <adec:decorative xmlns:adec="http://schemas.microsoft.com/office/drawing/2017/decorative" val="1"/>
                </a:ext>
              </a:extLst>
            </p:cNvPr>
            <p:cNvSpPr txBox="1"/>
            <p:nvPr/>
          </p:nvSpPr>
          <p:spPr>
            <a:xfrm>
              <a:off x="3845120" y="1946367"/>
              <a:ext cx="1686982" cy="1994604"/>
            </a:xfrm>
            <a:prstGeom prst="rect">
              <a:avLst/>
            </a:prstGeom>
            <a:noFill/>
            <a:ln w="12700">
              <a:solidFill>
                <a:schemeClr val="tx1"/>
              </a:solidFill>
            </a:ln>
          </p:spPr>
          <p:txBody>
            <a:bodyPr wrap="square" lIns="91440" rtlCol="0" anchor="ctr" anchorCtr="0">
              <a:noAutofit/>
            </a:bodyPr>
            <a:lstStyle/>
            <a:p>
              <a:pPr>
                <a:lnSpc>
                  <a:spcPts val="1300"/>
                </a:lnSpc>
              </a:pPr>
              <a:r>
                <a:rPr lang="en-US" sz="1600" dirty="0">
                  <a:latin typeface="Lucida Console" panose="020B0609040504020204" pitchFamily="49" charset="0"/>
                  <a:ea typeface="Amazon Ember Light" panose="020B0403020204020204" pitchFamily="34" charset="0"/>
                  <a:cs typeface="Calibri" panose="020F0502020204030204" pitchFamily="34" charset="0"/>
                </a:rPr>
                <a:t>Actions/</a:t>
              </a:r>
              <a:br>
                <a:rPr lang="en-US" sz="1600" dirty="0">
                  <a:latin typeface="Lucida Console" panose="020B0609040504020204" pitchFamily="49" charset="0"/>
                  <a:ea typeface="Amazon Ember Light" panose="020B0403020204020204" pitchFamily="34" charset="0"/>
                  <a:cs typeface="Calibri" panose="020F0502020204030204" pitchFamily="34" charset="0"/>
                </a:rPr>
              </a:br>
              <a:r>
                <a:rPr lang="en-US" sz="1600" dirty="0">
                  <a:latin typeface="Lucida Console" panose="020B0609040504020204" pitchFamily="49" charset="0"/>
                  <a:ea typeface="Amazon Ember Light" panose="020B0403020204020204" pitchFamily="34" charset="0"/>
                  <a:cs typeface="Calibri" panose="020F0502020204030204" pitchFamily="34" charset="0"/>
                </a:rPr>
                <a:t>Operations</a:t>
              </a:r>
              <a:br>
                <a:rPr lang="en-US" sz="1600" dirty="0">
                  <a:latin typeface="Lucida Console" panose="020B0609040504020204" pitchFamily="49" charset="0"/>
                  <a:ea typeface="Amazon Ember Light" panose="020B0403020204020204" pitchFamily="34" charset="0"/>
                  <a:cs typeface="Calibri" panose="020F0502020204030204" pitchFamily="34" charset="0"/>
                </a:rPr>
              </a:br>
              <a:r>
                <a:rPr lang="en-US" sz="1600" dirty="0">
                  <a:latin typeface="Lucida Console" panose="020B0609040504020204" pitchFamily="49" charset="0"/>
                  <a:ea typeface="Amazon Ember Light" panose="020B0403020204020204" pitchFamily="34" charset="0"/>
                  <a:cs typeface="Calibri" panose="020F0502020204030204" pitchFamily="34" charset="0"/>
                </a:rPr>
                <a:t>------------</a:t>
              </a:r>
              <a:br>
                <a:rPr lang="en-US" sz="1600" dirty="0">
                  <a:latin typeface="Lucida Console" panose="020B0609040504020204" pitchFamily="49" charset="0"/>
                  <a:ea typeface="Amazon Ember Light" panose="020B0403020204020204" pitchFamily="34" charset="0"/>
                  <a:cs typeface="Calibri" panose="020F0502020204030204" pitchFamily="34" charset="0"/>
                </a:rPr>
              </a:br>
              <a:r>
                <a:rPr lang="en-US" sz="1600" dirty="0">
                  <a:latin typeface="Lucida Console" panose="020B0609040504020204" pitchFamily="49" charset="0"/>
                  <a:ea typeface="Amazon Ember Light" panose="020B0403020204020204" pitchFamily="34" charset="0"/>
                  <a:cs typeface="Calibri" panose="020F0502020204030204" pitchFamily="34" charset="0"/>
                </a:rPr>
                <a:t>Resources</a:t>
              </a:r>
              <a:br>
                <a:rPr lang="en-US" sz="1600" dirty="0">
                  <a:latin typeface="Lucida Console" panose="020B0609040504020204" pitchFamily="49" charset="0"/>
                  <a:ea typeface="Amazon Ember Light" panose="020B0403020204020204" pitchFamily="34" charset="0"/>
                  <a:cs typeface="Calibri" panose="020F0502020204030204" pitchFamily="34" charset="0"/>
                </a:rPr>
              </a:br>
              <a:r>
                <a:rPr lang="en-US" sz="1600" dirty="0">
                  <a:latin typeface="Lucida Console" panose="020B0609040504020204" pitchFamily="49" charset="0"/>
                  <a:ea typeface="Amazon Ember Light" panose="020B0403020204020204" pitchFamily="34" charset="0"/>
                  <a:cs typeface="Calibri" panose="020F0502020204030204" pitchFamily="34" charset="0"/>
                </a:rPr>
                <a:t>------------</a:t>
              </a:r>
              <a:br>
                <a:rPr lang="en-US" sz="1600" dirty="0">
                  <a:latin typeface="Lucida Console" panose="020B0609040504020204" pitchFamily="49" charset="0"/>
                  <a:ea typeface="Amazon Ember Light" panose="020B0403020204020204" pitchFamily="34" charset="0"/>
                  <a:cs typeface="Calibri" panose="020F0502020204030204" pitchFamily="34" charset="0"/>
                </a:rPr>
              </a:br>
              <a:r>
                <a:rPr lang="en-US" sz="1600" dirty="0">
                  <a:latin typeface="Lucida Console" panose="020B0609040504020204" pitchFamily="49" charset="0"/>
                  <a:ea typeface="Amazon Ember Light" panose="020B0403020204020204" pitchFamily="34" charset="0"/>
                  <a:cs typeface="Calibri" panose="020F0502020204030204" pitchFamily="34" charset="0"/>
                </a:rPr>
                <a:t>Principal</a:t>
              </a:r>
              <a:br>
                <a:rPr lang="en-US" sz="1600" dirty="0">
                  <a:latin typeface="Lucida Console" panose="020B0609040504020204" pitchFamily="49" charset="0"/>
                  <a:ea typeface="Amazon Ember Light" panose="020B0403020204020204" pitchFamily="34" charset="0"/>
                  <a:cs typeface="Calibri" panose="020F0502020204030204" pitchFamily="34" charset="0"/>
                </a:rPr>
              </a:br>
              <a:r>
                <a:rPr lang="en-US" sz="1600" dirty="0">
                  <a:latin typeface="Lucida Console" panose="020B0609040504020204" pitchFamily="49" charset="0"/>
                  <a:ea typeface="Amazon Ember Light" panose="020B0403020204020204" pitchFamily="34" charset="0"/>
                  <a:cs typeface="Calibri" panose="020F0502020204030204" pitchFamily="34" charset="0"/>
                </a:rPr>
                <a:t>------------</a:t>
              </a:r>
              <a:br>
                <a:rPr lang="en-US" sz="1600" dirty="0">
                  <a:latin typeface="Lucida Console" panose="020B0609040504020204" pitchFamily="49" charset="0"/>
                  <a:ea typeface="Amazon Ember Light" panose="020B0403020204020204" pitchFamily="34" charset="0"/>
                  <a:cs typeface="Calibri" panose="020F0502020204030204" pitchFamily="34" charset="0"/>
                </a:rPr>
              </a:br>
              <a:r>
                <a:rPr lang="en-US" sz="1600" dirty="0">
                  <a:latin typeface="Lucida Console" panose="020B0609040504020204" pitchFamily="49" charset="0"/>
                  <a:ea typeface="Amazon Ember Light" panose="020B0403020204020204" pitchFamily="34" charset="0"/>
                  <a:cs typeface="Calibri" panose="020F0502020204030204" pitchFamily="34" charset="0"/>
                </a:rPr>
                <a:t>Environment</a:t>
              </a:r>
              <a:br>
                <a:rPr lang="en-US" sz="1600" dirty="0">
                  <a:latin typeface="Lucida Console" panose="020B0609040504020204" pitchFamily="49" charset="0"/>
                  <a:ea typeface="Amazon Ember Light" panose="020B0403020204020204" pitchFamily="34" charset="0"/>
                  <a:cs typeface="Calibri" panose="020F0502020204030204" pitchFamily="34" charset="0"/>
                </a:rPr>
              </a:br>
              <a:r>
                <a:rPr lang="en-US" sz="1600" dirty="0">
                  <a:latin typeface="Lucida Console" panose="020B0609040504020204" pitchFamily="49" charset="0"/>
                  <a:ea typeface="Amazon Ember Light" panose="020B0403020204020204" pitchFamily="34" charset="0"/>
                  <a:cs typeface="Calibri" panose="020F0502020204030204" pitchFamily="34" charset="0"/>
                </a:rPr>
                <a:t>------------</a:t>
              </a:r>
              <a:br>
                <a:rPr lang="en-US" sz="1600" dirty="0">
                  <a:latin typeface="Lucida Console" panose="020B0609040504020204" pitchFamily="49" charset="0"/>
                  <a:ea typeface="Amazon Ember Light" panose="020B0403020204020204" pitchFamily="34" charset="0"/>
                  <a:cs typeface="Calibri" panose="020F0502020204030204" pitchFamily="34" charset="0"/>
                </a:rPr>
              </a:br>
              <a:r>
                <a:rPr lang="en-US" sz="1600" dirty="0">
                  <a:latin typeface="Lucida Console" panose="020B0609040504020204" pitchFamily="49" charset="0"/>
                  <a:ea typeface="Amazon Ember Light" panose="020B0403020204020204" pitchFamily="34" charset="0"/>
                  <a:cs typeface="Calibri" panose="020F0502020204030204" pitchFamily="34" charset="0"/>
                </a:rPr>
                <a:t>Resource Data</a:t>
              </a:r>
            </a:p>
          </p:txBody>
        </p:sp>
        <p:sp>
          <p:nvSpPr>
            <p:cNvPr id="20" name="TextBox 19">
              <a:extLst>
                <a:ext uri="{C183D7F6-B498-43B3-948B-1728B52AA6E4}">
                  <adec:decorative xmlns:adec="http://schemas.microsoft.com/office/drawing/2017/decorative" val="1"/>
                </a:ext>
              </a:extLst>
            </p:cNvPr>
            <p:cNvSpPr txBox="1"/>
            <p:nvPr/>
          </p:nvSpPr>
          <p:spPr>
            <a:xfrm>
              <a:off x="6187203" y="1642052"/>
              <a:ext cx="1873585" cy="369332"/>
            </a:xfrm>
            <a:prstGeom prst="rect">
              <a:avLst/>
            </a:prstGeom>
            <a:noFill/>
            <a:ln>
              <a:noFill/>
            </a:ln>
          </p:spPr>
          <p:txBody>
            <a:bodyPr wrap="square" rtlCol="0">
              <a:spAutoFit/>
            </a:bodyPr>
            <a:lstStyle/>
            <a:p>
              <a:pPr algn="ctr"/>
              <a:r>
                <a:rPr lang="en-US" dirty="0">
                  <a:latin typeface="Amazon Ember" panose="02000000000000000000" pitchFamily="2" charset="0"/>
                  <a:ea typeface="Amazon Ember" panose="02000000000000000000" pitchFamily="2" charset="0"/>
                  <a:cs typeface="Amazon Ember" panose="020B0603020204020204" pitchFamily="34" charset="0"/>
                </a:rPr>
                <a:t>Authorizations</a:t>
              </a:r>
            </a:p>
          </p:txBody>
        </p:sp>
        <p:sp>
          <p:nvSpPr>
            <p:cNvPr id="25" name="TextBox 24">
              <a:extLst>
                <a:ext uri="{C183D7F6-B498-43B3-948B-1728B52AA6E4}">
                  <adec:decorative xmlns:adec="http://schemas.microsoft.com/office/drawing/2017/decorative" val="1"/>
                </a:ext>
              </a:extLst>
            </p:cNvPr>
            <p:cNvSpPr txBox="1"/>
            <p:nvPr/>
          </p:nvSpPr>
          <p:spPr>
            <a:xfrm>
              <a:off x="6008332" y="1946367"/>
              <a:ext cx="2852080" cy="1259036"/>
            </a:xfrm>
            <a:prstGeom prst="rect">
              <a:avLst/>
            </a:prstGeom>
            <a:solidFill>
              <a:schemeClr val="bg1"/>
            </a:solidFill>
            <a:ln w="12700">
              <a:solidFill>
                <a:schemeClr val="tx1"/>
              </a:solidFill>
            </a:ln>
          </p:spPr>
          <p:txBody>
            <a:bodyPr wrap="square" lIns="91440" rtlCol="0" anchor="ctr" anchorCtr="0">
              <a:noAutofit/>
            </a:bodyPr>
            <a:lstStyle/>
            <a:p>
              <a:pPr algn="ctr"/>
              <a:r>
                <a:rPr lang="en-US" sz="1600" dirty="0">
                  <a:latin typeface="Amazon Ember" panose="02000000000000000000" pitchFamily="2" charset="0"/>
                  <a:ea typeface="Amazon Ember" panose="02000000000000000000" pitchFamily="2" charset="0"/>
                  <a:cs typeface="Amazon Ember" panose="020B0603020204020204" pitchFamily="34" charset="0"/>
                </a:rPr>
                <a:t>Resource-based policies</a:t>
              </a:r>
              <a:br>
                <a:rPr lang="en-US" sz="1600" dirty="0">
                  <a:latin typeface="Amazon Ember" panose="02000000000000000000" pitchFamily="2" charset="0"/>
                  <a:ea typeface="Amazon Ember" panose="02000000000000000000" pitchFamily="2" charset="0"/>
                  <a:cs typeface="Amazon Ember" panose="020B0603020204020204" pitchFamily="34" charset="0"/>
                </a:rPr>
              </a:br>
              <a:endParaRPr lang="en-US" sz="1600" dirty="0">
                <a:latin typeface="Amazon Ember" panose="02000000000000000000" pitchFamily="2" charset="0"/>
                <a:ea typeface="Amazon Ember" panose="02000000000000000000" pitchFamily="2" charset="0"/>
                <a:cs typeface="Amazon Ember" panose="020B0603020204020204" pitchFamily="34" charset="0"/>
              </a:endParaRPr>
            </a:p>
            <a:p>
              <a:pPr algn="ctr"/>
              <a:r>
                <a:rPr lang="en-US" sz="1600" dirty="0">
                  <a:latin typeface="Amazon Ember" panose="02000000000000000000" pitchFamily="2" charset="0"/>
                  <a:ea typeface="Amazon Ember" panose="02000000000000000000" pitchFamily="2" charset="0"/>
                  <a:cs typeface="Amazon Ember" panose="020B0603020204020204" pitchFamily="34" charset="0"/>
                </a:rPr>
                <a:t>Identity-based policies</a:t>
              </a:r>
            </a:p>
          </p:txBody>
        </p:sp>
        <p:sp>
          <p:nvSpPr>
            <p:cNvPr id="28" name="TextBox 27">
              <a:extLst>
                <a:ext uri="{C183D7F6-B498-43B3-948B-1728B52AA6E4}">
                  <adec:decorative xmlns:adec="http://schemas.microsoft.com/office/drawing/2017/decorative" val="1"/>
                </a:ext>
              </a:extLst>
            </p:cNvPr>
            <p:cNvSpPr txBox="1"/>
            <p:nvPr/>
          </p:nvSpPr>
          <p:spPr>
            <a:xfrm>
              <a:off x="246331" y="2810655"/>
              <a:ext cx="929612" cy="338554"/>
            </a:xfrm>
            <a:prstGeom prst="rect">
              <a:avLst/>
            </a:prstGeom>
            <a:noFill/>
            <a:ln>
              <a:noFill/>
            </a:ln>
          </p:spPr>
          <p:txBody>
            <a:bodyPr wrap="square" rtlCol="0">
              <a:spAutoFit/>
            </a:bodyPr>
            <a:lstStyle/>
            <a:p>
              <a:pPr algn="ctr"/>
              <a:r>
                <a:rPr lang="en-US" sz="1600" dirty="0">
                  <a:latin typeface="Amazon Ember" panose="02000000000000000000" pitchFamily="2" charset="0"/>
                  <a:ea typeface="Amazon Ember" panose="02000000000000000000" pitchFamily="2" charset="0"/>
                  <a:cs typeface="Amazon Ember" panose="020B0603020204020204" pitchFamily="34" charset="0"/>
                </a:rPr>
                <a:t>Roles</a:t>
              </a:r>
            </a:p>
          </p:txBody>
        </p:sp>
        <p:pic>
          <p:nvPicPr>
            <p:cNvPr id="29" name="Graphic 54">
              <a:extLst>
                <a:ext uri="{FF2B5EF4-FFF2-40B4-BE49-F238E27FC236}">
                  <a16:creationId xmlns:a16="http://schemas.microsoft.com/office/drawing/2014/main" id="{50E1591F-DA4C-934C-BDCB-2E69767A65B3}"/>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68491" y="2493608"/>
              <a:ext cx="457200" cy="457200"/>
            </a:xfrm>
            <a:prstGeom prst="rect">
              <a:avLst/>
            </a:prstGeom>
          </p:spPr>
        </p:pic>
        <p:sp>
          <p:nvSpPr>
            <p:cNvPr id="30" name="TextBox 29">
              <a:extLst>
                <a:ext uri="{C183D7F6-B498-43B3-948B-1728B52AA6E4}">
                  <adec:decorative xmlns:adec="http://schemas.microsoft.com/office/drawing/2017/decorative" val="1"/>
                </a:ext>
              </a:extLst>
            </p:cNvPr>
            <p:cNvSpPr txBox="1"/>
            <p:nvPr/>
          </p:nvSpPr>
          <p:spPr>
            <a:xfrm>
              <a:off x="263371" y="2245201"/>
              <a:ext cx="929612" cy="338554"/>
            </a:xfrm>
            <a:prstGeom prst="rect">
              <a:avLst/>
            </a:prstGeom>
            <a:noFill/>
            <a:ln>
              <a:noFill/>
            </a:ln>
          </p:spPr>
          <p:txBody>
            <a:bodyPr wrap="square" rtlCol="0">
              <a:spAutoFit/>
            </a:bodyPr>
            <a:lstStyle/>
            <a:p>
              <a:pPr algn="ctr"/>
              <a:r>
                <a:rPr lang="en-US" sz="1600" dirty="0">
                  <a:latin typeface="Amazon Ember" panose="02000000000000000000" pitchFamily="2" charset="0"/>
                  <a:ea typeface="Amazon Ember" panose="02000000000000000000" pitchFamily="2" charset="0"/>
                  <a:cs typeface="Amazon Ember" panose="020B0603020204020204" pitchFamily="34" charset="0"/>
                </a:rPr>
                <a:t>Users</a:t>
              </a:r>
            </a:p>
          </p:txBody>
        </p:sp>
        <p:pic>
          <p:nvPicPr>
            <p:cNvPr id="31" name="Graphic 39">
              <a:extLst>
                <a:ext uri="{FF2B5EF4-FFF2-40B4-BE49-F238E27FC236}">
                  <a16:creationId xmlns:a16="http://schemas.microsoft.com/office/drawing/2014/main" id="{6FA71975-EA2D-784E-8A28-738A17320E91}"/>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606049" y="2029224"/>
              <a:ext cx="274320" cy="274320"/>
            </a:xfrm>
            <a:prstGeom prst="rect">
              <a:avLst/>
            </a:prstGeom>
          </p:spPr>
        </p:pic>
        <p:sp>
          <p:nvSpPr>
            <p:cNvPr id="32" name="Rectangle 31">
              <a:extLst>
                <a:ext uri="{FF2B5EF4-FFF2-40B4-BE49-F238E27FC236}">
                  <a16:creationId xmlns:a16="http://schemas.microsoft.com/office/drawing/2014/main" id="{7B1A2878-C5FE-3641-84A1-AF1A9456DE01}"/>
                </a:ext>
              </a:extLst>
            </p:cNvPr>
            <p:cNvSpPr/>
            <p:nvPr/>
          </p:nvSpPr>
          <p:spPr>
            <a:xfrm>
              <a:off x="1897881" y="4559355"/>
              <a:ext cx="2701617" cy="1585519"/>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endParaRPr lang="en-US" sz="2400" dirty="0">
                <a:solidFill>
                  <a:schemeClr val="tx1"/>
                </a:solidFill>
                <a:ea typeface="Amazon Ember" panose="02000000000000000000" pitchFamily="2" charset="0"/>
              </a:endParaRPr>
            </a:p>
          </p:txBody>
        </p:sp>
        <p:sp>
          <p:nvSpPr>
            <p:cNvPr id="55" name="Rectangle 54"/>
            <p:cNvSpPr/>
            <p:nvPr/>
          </p:nvSpPr>
          <p:spPr>
            <a:xfrm>
              <a:off x="1647549" y="4268426"/>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0" tIns="0" rIns="0" rtlCol="0" anchor="ctr"/>
            <a:lstStyle/>
            <a:p>
              <a:pPr algn="ctr"/>
              <a:r>
                <a:rPr lang="en-US" dirty="0">
                  <a:solidFill>
                    <a:schemeClr val="bg1"/>
                  </a:solidFill>
                </a:rPr>
                <a:t>4b</a:t>
              </a:r>
            </a:p>
          </p:txBody>
        </p:sp>
        <p:sp>
          <p:nvSpPr>
            <p:cNvPr id="33" name="TextBox 32"/>
            <p:cNvSpPr txBox="1"/>
            <p:nvPr/>
          </p:nvSpPr>
          <p:spPr>
            <a:xfrm>
              <a:off x="2030362" y="4254358"/>
              <a:ext cx="2579765" cy="369332"/>
            </a:xfrm>
            <a:prstGeom prst="rect">
              <a:avLst/>
            </a:prstGeom>
            <a:noFill/>
            <a:ln>
              <a:noFill/>
            </a:ln>
          </p:spPr>
          <p:txBody>
            <a:bodyPr wrap="square" rtlCol="0">
              <a:spAutoFit/>
            </a:bodyPr>
            <a:lstStyle/>
            <a:p>
              <a:r>
                <a:rPr lang="en-US" dirty="0">
                  <a:latin typeface="Amazon Ember" panose="02000000000000000000" pitchFamily="2" charset="0"/>
                  <a:ea typeface="Amazon Ember" panose="02000000000000000000" pitchFamily="2" charset="0"/>
                  <a:cs typeface="Amazon Ember" panose="020B0603020204020204" pitchFamily="34" charset="0"/>
                </a:rPr>
                <a:t>Actions or operations</a:t>
              </a:r>
            </a:p>
          </p:txBody>
        </p:sp>
        <p:pic>
          <p:nvPicPr>
            <p:cNvPr id="41" name="Graphic 8">
              <a:extLst>
                <a:ext uri="{FF2B5EF4-FFF2-40B4-BE49-F238E27FC236}">
                  <a16:creationId xmlns:a16="http://schemas.microsoft.com/office/drawing/2014/main" id="{0D4A9B47-8231-EF4D-B9AB-A3D9E4B81350}"/>
                </a:ext>
                <a:ext uri="{C183D7F6-B498-43B3-948B-1728B52AA6E4}">
                  <adec:decorative xmlns:adec="http://schemas.microsoft.com/office/drawing/2017/decorative" val="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90622" y="469979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9">
              <a:extLst>
                <a:ext uri="{FF2B5EF4-FFF2-40B4-BE49-F238E27FC236}">
                  <a16:creationId xmlns:a16="http://schemas.microsoft.com/office/drawing/2014/main" id="{5B6C5DC4-5A01-E14D-BEE5-909FCF8B05F2}"/>
                </a:ext>
              </a:extLst>
            </p:cNvPr>
            <p:cNvSpPr txBox="1">
              <a:spLocks noChangeArrowheads="1"/>
            </p:cNvSpPr>
            <p:nvPr/>
          </p:nvSpPr>
          <p:spPr bwMode="auto">
            <a:xfrm>
              <a:off x="2100743" y="5157249"/>
              <a:ext cx="22399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panose="02000000000000000000" pitchFamily="2" charset="0"/>
                  <a:ea typeface="Amazon Ember" panose="02000000000000000000" pitchFamily="2" charset="0"/>
                  <a:cs typeface="Amazon Ember Light" panose="020B0403020204020204" pitchFamily="34" charset="0"/>
                </a:rPr>
                <a:t>Amazon S3</a:t>
              </a:r>
            </a:p>
          </p:txBody>
        </p:sp>
        <p:sp>
          <p:nvSpPr>
            <p:cNvPr id="43" name="TextBox 9">
              <a:extLst>
                <a:ext uri="{FF2B5EF4-FFF2-40B4-BE49-F238E27FC236}">
                  <a16:creationId xmlns:a16="http://schemas.microsoft.com/office/drawing/2014/main" id="{5B6C5DC4-5A01-E14D-BEE5-909FCF8B05F2}"/>
                </a:ext>
              </a:extLst>
            </p:cNvPr>
            <p:cNvSpPr txBox="1">
              <a:spLocks noChangeArrowheads="1"/>
            </p:cNvSpPr>
            <p:nvPr/>
          </p:nvSpPr>
          <p:spPr bwMode="auto">
            <a:xfrm>
              <a:off x="2390065" y="5514716"/>
              <a:ext cx="16613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Lucida Console" panose="020B0609040504020204" pitchFamily="49" charset="0"/>
                  <a:ea typeface="Amazon Ember" panose="020B0603020204020204" pitchFamily="34" charset="0"/>
                  <a:cs typeface="Amazon Ember Light" panose="020B0403020204020204" pitchFamily="34" charset="0"/>
                </a:rPr>
                <a:t>CreateBucket</a:t>
              </a:r>
              <a:br>
                <a:rPr lang="en-US" altLang="en-US" sz="1600" dirty="0">
                  <a:latin typeface="Lucida Console" panose="020B0609040504020204" pitchFamily="49" charset="0"/>
                  <a:ea typeface="Amazon Ember" panose="020B0603020204020204" pitchFamily="34" charset="0"/>
                  <a:cs typeface="Amazon Ember Light" panose="020B0403020204020204" pitchFamily="34" charset="0"/>
                </a:rPr>
              </a:br>
              <a:r>
                <a:rPr lang="en-US" altLang="en-US" sz="1600" dirty="0">
                  <a:latin typeface="Lucida Console" panose="020B0609040504020204" pitchFamily="49" charset="0"/>
                  <a:ea typeface="Amazon Ember" panose="020B0603020204020204" pitchFamily="34" charset="0"/>
                  <a:cs typeface="Amazon Ember Light" panose="020B0403020204020204" pitchFamily="34" charset="0"/>
                </a:rPr>
                <a:t>DeleteBucket</a:t>
              </a:r>
            </a:p>
          </p:txBody>
        </p:sp>
        <p:sp>
          <p:nvSpPr>
            <p:cNvPr id="63" name="Rectangle 62"/>
            <p:cNvSpPr/>
            <p:nvPr/>
          </p:nvSpPr>
          <p:spPr>
            <a:xfrm>
              <a:off x="5433600" y="4268426"/>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lIns="0" tIns="0" rIns="0" rtlCol="0" anchor="ctr"/>
            <a:lstStyle/>
            <a:p>
              <a:pPr algn="ctr"/>
              <a:r>
                <a:rPr lang="en-US" dirty="0">
                  <a:solidFill>
                    <a:schemeClr val="bg1"/>
                  </a:solidFill>
                </a:rPr>
                <a:t>5</a:t>
              </a:r>
            </a:p>
          </p:txBody>
        </p:sp>
        <p:sp>
          <p:nvSpPr>
            <p:cNvPr id="62" name="TextBox 61"/>
            <p:cNvSpPr txBox="1"/>
            <p:nvPr/>
          </p:nvSpPr>
          <p:spPr>
            <a:xfrm>
              <a:off x="5678144" y="4254358"/>
              <a:ext cx="1425663" cy="369332"/>
            </a:xfrm>
            <a:prstGeom prst="rect">
              <a:avLst/>
            </a:prstGeom>
            <a:noFill/>
            <a:ln>
              <a:noFill/>
            </a:ln>
          </p:spPr>
          <p:txBody>
            <a:bodyPr wrap="square" rtlCol="0">
              <a:spAutoFit/>
            </a:bodyPr>
            <a:lstStyle/>
            <a:p>
              <a:pPr algn="ctr"/>
              <a:r>
                <a:rPr lang="en-US" dirty="0">
                  <a:latin typeface="Amazon Ember" panose="02000000000000000000" pitchFamily="2" charset="0"/>
                  <a:ea typeface="Amazon Ember" panose="02000000000000000000" pitchFamily="2" charset="0"/>
                  <a:cs typeface="Amazon Ember" panose="020B0603020204020204" pitchFamily="34" charset="0"/>
                </a:rPr>
                <a:t>Resources</a:t>
              </a:r>
            </a:p>
          </p:txBody>
        </p:sp>
        <p:pic>
          <p:nvPicPr>
            <p:cNvPr id="64" name="Graphic 8">
              <a:extLst>
                <a:ext uri="{FF2B5EF4-FFF2-40B4-BE49-F238E27FC236}">
                  <a16:creationId xmlns:a16="http://schemas.microsoft.com/office/drawing/2014/main" id="{0D4A9B47-8231-EF4D-B9AB-A3D9E4B81350}"/>
                </a:ext>
                <a:ext uri="{C183D7F6-B498-43B3-948B-1728B52AA6E4}">
                  <adec:decorative xmlns:adec="http://schemas.microsoft.com/office/drawing/2017/decorative" val="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99588" y="469856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9">
              <a:extLst>
                <a:ext uri="{FF2B5EF4-FFF2-40B4-BE49-F238E27FC236}">
                  <a16:creationId xmlns:a16="http://schemas.microsoft.com/office/drawing/2014/main" id="{5B6C5DC4-5A01-E14D-BEE5-909FCF8B05F2}"/>
                </a:ext>
                <a:ext uri="{C183D7F6-B498-43B3-948B-1728B52AA6E4}">
                  <adec:decorative xmlns:adec="http://schemas.microsoft.com/office/drawing/2017/decorative" val="1"/>
                </a:ext>
              </a:extLst>
            </p:cNvPr>
            <p:cNvSpPr txBox="1">
              <a:spLocks noChangeArrowheads="1"/>
            </p:cNvSpPr>
            <p:nvPr/>
          </p:nvSpPr>
          <p:spPr bwMode="auto">
            <a:xfrm>
              <a:off x="5408207" y="5189825"/>
              <a:ext cx="22399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mazon Ember" panose="02000000000000000000" pitchFamily="2" charset="0"/>
                  <a:ea typeface="Amazon Ember" panose="02000000000000000000" pitchFamily="2" charset="0"/>
                  <a:cs typeface="Amazon Ember Light" panose="020B0403020204020204" pitchFamily="34" charset="0"/>
                </a:rPr>
                <a:t>Amazon S3</a:t>
              </a:r>
            </a:p>
          </p:txBody>
        </p:sp>
        <p:sp>
          <p:nvSpPr>
            <p:cNvPr id="66" name="TextBox 9">
              <a:extLst>
                <a:ext uri="{FF2B5EF4-FFF2-40B4-BE49-F238E27FC236}">
                  <a16:creationId xmlns:a16="http://schemas.microsoft.com/office/drawing/2014/main" id="{5B6C5DC4-5A01-E14D-BEE5-909FCF8B05F2}"/>
                </a:ext>
                <a:ext uri="{C183D7F6-B498-43B3-948B-1728B52AA6E4}">
                  <adec:decorative xmlns:adec="http://schemas.microsoft.com/office/drawing/2017/decorative" val="1"/>
                </a:ext>
              </a:extLst>
            </p:cNvPr>
            <p:cNvSpPr txBox="1">
              <a:spLocks noChangeArrowheads="1"/>
            </p:cNvSpPr>
            <p:nvPr/>
          </p:nvSpPr>
          <p:spPr bwMode="auto">
            <a:xfrm>
              <a:off x="5697529" y="5495468"/>
              <a:ext cx="16613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Lucida Console" panose="020B0609040504020204" pitchFamily="49" charset="0"/>
                  <a:ea typeface="Amazon Ember" panose="020B0603020204020204" pitchFamily="34" charset="0"/>
                  <a:cs typeface="Amazon Ember Light" panose="020B0403020204020204" pitchFamily="34" charset="0"/>
                </a:rPr>
                <a:t>bucket</a:t>
              </a:r>
            </a:p>
          </p:txBody>
        </p:sp>
        <p:sp>
          <p:nvSpPr>
            <p:cNvPr id="67" name="Rectangle 66">
              <a:extLst>
                <a:ext uri="{FF2B5EF4-FFF2-40B4-BE49-F238E27FC236}">
                  <a16:creationId xmlns:a16="http://schemas.microsoft.com/office/drawing/2014/main" id="{7B1A2878-C5FE-3641-84A1-AF1A9456DE01}"/>
                </a:ext>
                <a:ext uri="{C183D7F6-B498-43B3-948B-1728B52AA6E4}">
                  <adec:decorative xmlns:adec="http://schemas.microsoft.com/office/drawing/2017/decorative" val="1"/>
                </a:ext>
              </a:extLst>
            </p:cNvPr>
            <p:cNvSpPr/>
            <p:nvPr/>
          </p:nvSpPr>
          <p:spPr>
            <a:xfrm>
              <a:off x="5667515" y="4559355"/>
              <a:ext cx="1721346" cy="1585519"/>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endParaRPr lang="en-US" sz="2400" dirty="0">
                <a:solidFill>
                  <a:schemeClr val="tx1"/>
                </a:solidFill>
                <a:ea typeface="Amazon Ember" panose="02000000000000000000" pitchFamily="2" charset="0"/>
              </a:endParaRPr>
            </a:p>
          </p:txBody>
        </p:sp>
        <p:pic>
          <p:nvPicPr>
            <p:cNvPr id="48" name="Graphic 24">
              <a:extLst>
                <a:ext uri="{FF2B5EF4-FFF2-40B4-BE49-F238E27FC236}">
                  <a16:creationId xmlns:a16="http://schemas.microsoft.com/office/drawing/2014/main" id="{084CA126-51B9-4342-B381-198CA72FE278}"/>
                </a:ext>
                <a:ext uri="{C183D7F6-B498-43B3-948B-1728B52AA6E4}">
                  <adec:decorative xmlns:adec="http://schemas.microsoft.com/office/drawing/2017/decorative" val="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67919" y="1999576"/>
              <a:ext cx="274320"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TextBox 48">
              <a:extLst>
                <a:ext uri="{C183D7F6-B498-43B3-948B-1728B52AA6E4}">
                  <adec:decorative xmlns:adec="http://schemas.microsoft.com/office/drawing/2017/decorative" val="1"/>
                </a:ext>
              </a:extLst>
            </p:cNvPr>
            <p:cNvSpPr txBox="1"/>
            <p:nvPr/>
          </p:nvSpPr>
          <p:spPr>
            <a:xfrm>
              <a:off x="981905" y="2253224"/>
              <a:ext cx="1446348" cy="338554"/>
            </a:xfrm>
            <a:prstGeom prst="rect">
              <a:avLst/>
            </a:prstGeom>
            <a:noFill/>
            <a:ln>
              <a:noFill/>
            </a:ln>
          </p:spPr>
          <p:txBody>
            <a:bodyPr wrap="square" rtlCol="0">
              <a:spAutoFit/>
            </a:bodyPr>
            <a:lstStyle/>
            <a:p>
              <a:pPr algn="ctr"/>
              <a:r>
                <a:rPr lang="en-US" sz="1600" dirty="0">
                  <a:latin typeface="Amazon Ember" panose="02000000000000000000" pitchFamily="2" charset="0"/>
                  <a:ea typeface="Amazon Ember" panose="02000000000000000000" pitchFamily="2" charset="0"/>
                  <a:cs typeface="Amazon Ember" panose="020B0603020204020204" pitchFamily="34" charset="0"/>
                </a:rPr>
                <a:t>Application</a:t>
              </a:r>
            </a:p>
          </p:txBody>
        </p:sp>
        <p:sp>
          <p:nvSpPr>
            <p:cNvPr id="52" name="Rectangle 51">
              <a:extLst>
                <a:ext uri="{FF2B5EF4-FFF2-40B4-BE49-F238E27FC236}">
                  <a16:creationId xmlns:a16="http://schemas.microsoft.com/office/drawing/2014/main" id="{7B1A2878-C5FE-3641-84A1-AF1A9456DE01}"/>
                </a:ext>
                <a:ext uri="{C183D7F6-B498-43B3-948B-1728B52AA6E4}">
                  <adec:decorative xmlns:adec="http://schemas.microsoft.com/office/drawing/2017/decorative" val="1"/>
                </a:ext>
              </a:extLst>
            </p:cNvPr>
            <p:cNvSpPr/>
            <p:nvPr/>
          </p:nvSpPr>
          <p:spPr>
            <a:xfrm>
              <a:off x="9827535" y="3483652"/>
              <a:ext cx="1837029" cy="1397070"/>
            </a:xfrm>
            <a:prstGeom prst="rect">
              <a:avLst/>
            </a:prstGeom>
            <a:no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r>
                <a:rPr lang="en-US" sz="1600" dirty="0">
                  <a:solidFill>
                    <a:schemeClr val="tx1"/>
                  </a:solidFill>
                  <a:ea typeface="Amazon Ember" panose="02000000000000000000" pitchFamily="2" charset="0"/>
                </a:rPr>
                <a:t>Principal</a:t>
              </a:r>
              <a:br>
                <a:rPr lang="en-US" sz="1600" dirty="0">
                  <a:solidFill>
                    <a:schemeClr val="tx1"/>
                  </a:solidFill>
                  <a:ea typeface="Amazon Ember" panose="02000000000000000000" pitchFamily="2" charset="0"/>
                </a:rPr>
              </a:br>
              <a:r>
                <a:rPr lang="en-US" sz="1600" dirty="0">
                  <a:solidFill>
                    <a:schemeClr val="tx1"/>
                  </a:solidFill>
                  <a:ea typeface="Amazon Ember" panose="02000000000000000000" pitchFamily="2" charset="0"/>
                </a:rPr>
                <a:t>Request</a:t>
              </a:r>
              <a:br>
                <a:rPr lang="en-US" sz="1600" dirty="0">
                  <a:solidFill>
                    <a:schemeClr val="tx1"/>
                  </a:solidFill>
                  <a:ea typeface="Amazon Ember" panose="02000000000000000000" pitchFamily="2" charset="0"/>
                </a:rPr>
              </a:br>
              <a:r>
                <a:rPr lang="en-US" sz="1600" dirty="0">
                  <a:solidFill>
                    <a:schemeClr val="tx1"/>
                  </a:solidFill>
                  <a:ea typeface="Amazon Ember" panose="02000000000000000000" pitchFamily="2" charset="0"/>
                </a:rPr>
                <a:t>Authorization</a:t>
              </a:r>
            </a:p>
            <a:p>
              <a:r>
                <a:rPr lang="en-US" sz="1600" dirty="0">
                  <a:solidFill>
                    <a:schemeClr val="tx1"/>
                  </a:solidFill>
                  <a:ea typeface="Amazon Ember" panose="02000000000000000000" pitchFamily="2" charset="0"/>
                </a:rPr>
                <a:t>Action</a:t>
              </a:r>
            </a:p>
            <a:p>
              <a:r>
                <a:rPr lang="en-US" sz="1600" dirty="0">
                  <a:solidFill>
                    <a:schemeClr val="tx1"/>
                  </a:solidFill>
                  <a:ea typeface="Amazon Ember" panose="02000000000000000000" pitchFamily="2" charset="0"/>
                </a:rPr>
                <a:t>Resources</a:t>
              </a:r>
            </a:p>
          </p:txBody>
        </p:sp>
        <p:sp>
          <p:nvSpPr>
            <p:cNvPr id="68" name="Rectangle 67">
              <a:extLst>
                <a:ext uri="{FF2B5EF4-FFF2-40B4-BE49-F238E27FC236}">
                  <a16:creationId xmlns:a16="http://schemas.microsoft.com/office/drawing/2014/main" id="{BEFEC4D9-0FF6-0740-BBB7-9A904CD0D43A}"/>
                </a:ext>
                <a:ext uri="{C183D7F6-B498-43B3-948B-1728B52AA6E4}">
                  <adec:decorative xmlns:adec="http://schemas.microsoft.com/office/drawing/2017/decorative" val="1"/>
                </a:ext>
              </a:extLst>
            </p:cNvPr>
            <p:cNvSpPr/>
            <p:nvPr/>
          </p:nvSpPr>
          <p:spPr>
            <a:xfrm>
              <a:off x="186442" y="1158517"/>
              <a:ext cx="8815267" cy="51049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sz="1600" dirty="0">
                  <a:solidFill>
                    <a:schemeClr val="tx1"/>
                  </a:solidFill>
                  <a:cs typeface="Amazon Ember Light" panose="020B0403020204020204" pitchFamily="34" charset="0"/>
                </a:rPr>
                <a:t>Account </a:t>
              </a:r>
              <a:r>
                <a:rPr lang="en-US" sz="1600" dirty="0">
                  <a:solidFill>
                    <a:schemeClr val="tx1"/>
                  </a:solidFill>
                </a:rPr>
                <a:t>111122223333 </a:t>
              </a:r>
              <a:endParaRPr lang="en-US" sz="1600" dirty="0">
                <a:solidFill>
                  <a:schemeClr val="tx1"/>
                </a:solidFill>
                <a:cs typeface="Amazon Ember Light" panose="020B0403020204020204" pitchFamily="34" charset="0"/>
              </a:endParaRPr>
            </a:p>
          </p:txBody>
        </p:sp>
        <p:pic>
          <p:nvPicPr>
            <p:cNvPr id="69" name="Graphic 20">
              <a:extLst>
                <a:ext uri="{FF2B5EF4-FFF2-40B4-BE49-F238E27FC236}">
                  <a16:creationId xmlns:a16="http://schemas.microsoft.com/office/drawing/2014/main" id="{3E9996A6-6D01-9B42-8D2D-8C63B84FF81B}"/>
                </a:ext>
                <a:ext uri="{C183D7F6-B498-43B3-948B-1728B52AA6E4}">
                  <adec:decorative xmlns:adec="http://schemas.microsoft.com/office/drawing/2017/decorative" val="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6442" y="1158517"/>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0" name="Straight Arrow Connector 69">
              <a:extLst>
                <a:ext uri="{C183D7F6-B498-43B3-948B-1728B52AA6E4}">
                  <adec:decorative xmlns:adec="http://schemas.microsoft.com/office/drawing/2017/decorative" val="1"/>
                </a:ext>
              </a:extLst>
            </p:cNvPr>
            <p:cNvCxnSpPr>
              <a:cxnSpLocks/>
              <a:stCxn id="32" idx="3"/>
              <a:endCxn id="67" idx="1"/>
            </p:cNvCxnSpPr>
            <p:nvPr/>
          </p:nvCxnSpPr>
          <p:spPr>
            <a:xfrm>
              <a:off x="4599498" y="5352115"/>
              <a:ext cx="1068017" cy="0"/>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EFEC4D9-0FF6-0740-BBB7-9A904CD0D43A}"/>
                </a:ext>
                <a:ext uri="{C183D7F6-B498-43B3-948B-1728B52AA6E4}">
                  <adec:decorative xmlns:adec="http://schemas.microsoft.com/office/drawing/2017/decorative" val="1"/>
                </a:ext>
              </a:extLst>
            </p:cNvPr>
            <p:cNvSpPr/>
            <p:nvPr/>
          </p:nvSpPr>
          <p:spPr>
            <a:xfrm>
              <a:off x="9261017" y="2714591"/>
              <a:ext cx="2824966" cy="23463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sz="1600" dirty="0">
                  <a:solidFill>
                    <a:schemeClr val="tx1"/>
                  </a:solidFill>
                  <a:cs typeface="Amazon Ember Light" panose="020B0403020204020204" pitchFamily="34" charset="0"/>
                </a:rPr>
                <a:t>Account </a:t>
              </a:r>
              <a:r>
                <a:rPr lang="en-US" sz="1600" dirty="0">
                  <a:solidFill>
                    <a:schemeClr val="tx1"/>
                  </a:solidFill>
                </a:rPr>
                <a:t>444455556666 </a:t>
              </a:r>
              <a:endParaRPr lang="en-US" sz="1600" dirty="0">
                <a:solidFill>
                  <a:schemeClr val="tx1"/>
                </a:solidFill>
                <a:cs typeface="Amazon Ember Light" panose="020B0403020204020204" pitchFamily="34" charset="0"/>
              </a:endParaRPr>
            </a:p>
          </p:txBody>
        </p:sp>
        <p:pic>
          <p:nvPicPr>
            <p:cNvPr id="72" name="Graphic 20">
              <a:extLst>
                <a:ext uri="{FF2B5EF4-FFF2-40B4-BE49-F238E27FC236}">
                  <a16:creationId xmlns:a16="http://schemas.microsoft.com/office/drawing/2014/main" id="{3E9996A6-6D01-9B42-8D2D-8C63B84FF81B}"/>
                </a:ext>
                <a:ext uri="{C183D7F6-B498-43B3-948B-1728B52AA6E4}">
                  <adec:decorative xmlns:adec="http://schemas.microsoft.com/office/drawing/2017/decorative" val="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261017" y="2714591"/>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4" name="Straight Arrow Connector 83">
              <a:extLst>
                <a:ext uri="{C183D7F6-B498-43B3-948B-1728B52AA6E4}">
                  <adec:decorative xmlns:adec="http://schemas.microsoft.com/office/drawing/2017/decorative" val="1"/>
                </a:ext>
              </a:extLst>
            </p:cNvPr>
            <p:cNvCxnSpPr>
              <a:cxnSpLocks/>
            </p:cNvCxnSpPr>
            <p:nvPr/>
          </p:nvCxnSpPr>
          <p:spPr>
            <a:xfrm>
              <a:off x="2302486" y="2601321"/>
              <a:ext cx="1497264" cy="0"/>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C183D7F6-B498-43B3-948B-1728B52AA6E4}">
                  <adec:decorative xmlns:adec="http://schemas.microsoft.com/office/drawing/2017/decorative" val="1"/>
                </a:ext>
              </a:extLst>
            </p:cNvPr>
            <p:cNvCxnSpPr/>
            <p:nvPr/>
          </p:nvCxnSpPr>
          <p:spPr>
            <a:xfrm>
              <a:off x="5540859" y="2595107"/>
              <a:ext cx="466351" cy="0"/>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89" name="Elbow Connector 88">
              <a:extLst>
                <a:ext uri="{C183D7F6-B498-43B3-948B-1728B52AA6E4}">
                  <adec:decorative xmlns:adec="http://schemas.microsoft.com/office/drawing/2017/decorative" val="1"/>
                </a:ext>
              </a:extLst>
            </p:cNvPr>
            <p:cNvCxnSpPr>
              <a:cxnSpLocks/>
              <a:stCxn id="25" idx="2"/>
              <a:endCxn id="32" idx="1"/>
            </p:cNvCxnSpPr>
            <p:nvPr/>
          </p:nvCxnSpPr>
          <p:spPr>
            <a:xfrm rot="5400000">
              <a:off x="3592771" y="1510514"/>
              <a:ext cx="2146712" cy="5536491"/>
            </a:xfrm>
            <a:prstGeom prst="bentConnector4">
              <a:avLst>
                <a:gd name="adj1" fmla="val 41790"/>
                <a:gd name="adj2" fmla="val 117548"/>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pic>
          <p:nvPicPr>
            <p:cNvPr id="45" name="Graphic 20">
              <a:extLst>
                <a:ext uri="{FF2B5EF4-FFF2-40B4-BE49-F238E27FC236}">
                  <a16:creationId xmlns:a16="http://schemas.microsoft.com/office/drawing/2014/main" id="{BDF764EF-37BD-4B66-A4E3-86E145152C6E}"/>
                </a:ext>
                <a:ext uri="{C183D7F6-B498-43B3-948B-1728B52AA6E4}">
                  <adec:decorative xmlns:adec="http://schemas.microsoft.com/office/drawing/2017/decorative" val="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39979" y="2549491"/>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45">
              <a:extLst>
                <a:ext uri="{FF2B5EF4-FFF2-40B4-BE49-F238E27FC236}">
                  <a16:creationId xmlns:a16="http://schemas.microsoft.com/office/drawing/2014/main" id="{CD476BC2-D3CD-4F6B-AC27-220A3220EACC}"/>
                </a:ext>
                <a:ext uri="{C183D7F6-B498-43B3-948B-1728B52AA6E4}">
                  <adec:decorative xmlns:adec="http://schemas.microsoft.com/office/drawing/2017/decorative" val="1"/>
                </a:ext>
              </a:extLst>
            </p:cNvPr>
            <p:cNvSpPr txBox="1"/>
            <p:nvPr/>
          </p:nvSpPr>
          <p:spPr>
            <a:xfrm>
              <a:off x="1026095" y="2824366"/>
              <a:ext cx="1357969" cy="338554"/>
            </a:xfrm>
            <a:prstGeom prst="rect">
              <a:avLst/>
            </a:prstGeom>
            <a:noFill/>
            <a:ln>
              <a:noFill/>
            </a:ln>
          </p:spPr>
          <p:txBody>
            <a:bodyPr wrap="square" rtlCol="0">
              <a:spAutoFit/>
            </a:bodyPr>
            <a:lstStyle/>
            <a:p>
              <a:pPr algn="ctr"/>
              <a:r>
                <a:rPr lang="en-US" sz="1600" dirty="0">
                  <a:latin typeface="Amazon Ember" panose="02000000000000000000" pitchFamily="2" charset="0"/>
                  <a:ea typeface="Amazon Ember" panose="02000000000000000000" pitchFamily="2" charset="0"/>
                  <a:cs typeface="Amazon Ember" panose="020B0603020204020204" pitchFamily="34" charset="0"/>
                </a:rPr>
                <a:t>AWS Service</a:t>
              </a:r>
            </a:p>
          </p:txBody>
        </p:sp>
        <p:cxnSp>
          <p:nvCxnSpPr>
            <p:cNvPr id="95" name="Elbow Connector 94">
              <a:extLst>
                <a:ext uri="{C183D7F6-B498-43B3-948B-1728B52AA6E4}">
                  <adec:decorative xmlns:adec="http://schemas.microsoft.com/office/drawing/2017/decorative" val="1"/>
                </a:ext>
              </a:extLst>
            </p:cNvPr>
            <p:cNvCxnSpPr>
              <a:cxnSpLocks/>
            </p:cNvCxnSpPr>
            <p:nvPr/>
          </p:nvCxnSpPr>
          <p:spPr>
            <a:xfrm rot="16200000" flipH="1">
              <a:off x="8524207" y="2806513"/>
              <a:ext cx="890838" cy="1688616"/>
            </a:xfrm>
            <a:prstGeom prst="bentConnector2">
              <a:avLst/>
            </a:prstGeom>
            <a:ln w="25400">
              <a:solidFill>
                <a:schemeClr val="accent2"/>
              </a:solidFill>
              <a:tailEnd type="arrow" w="med" len="sm"/>
            </a:ln>
          </p:spPr>
          <p:style>
            <a:lnRef idx="1">
              <a:schemeClr val="accent1"/>
            </a:lnRef>
            <a:fillRef idx="0">
              <a:schemeClr val="accent1"/>
            </a:fillRef>
            <a:effectRef idx="0">
              <a:schemeClr val="accent1"/>
            </a:effectRef>
            <a:fontRef idx="minor">
              <a:schemeClr val="tx1"/>
            </a:fontRef>
          </p:style>
        </p:cxnSp>
        <p:sp>
          <p:nvSpPr>
            <p:cNvPr id="22" name="Rectangle 21">
              <a:extLst>
                <a:ext uri="{C183D7F6-B498-43B3-948B-1728B52AA6E4}">
                  <adec:decorative xmlns:adec="http://schemas.microsoft.com/office/drawing/2017/decorative" val="1"/>
                </a:ext>
              </a:extLst>
            </p:cNvPr>
            <p:cNvSpPr/>
            <p:nvPr/>
          </p:nvSpPr>
          <p:spPr>
            <a:xfrm>
              <a:off x="5823666" y="1642052"/>
              <a:ext cx="369332" cy="369332"/>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3</a:t>
              </a:r>
            </a:p>
          </p:txBody>
        </p:sp>
        <p:sp>
          <p:nvSpPr>
            <p:cNvPr id="61" name="Rectangle 60">
              <a:extLst>
                <a:ext uri="{C183D7F6-B498-43B3-948B-1728B52AA6E4}">
                  <adec:decorative xmlns:adec="http://schemas.microsoft.com/office/drawing/2017/decorative" val="1"/>
                </a:ext>
              </a:extLst>
            </p:cNvPr>
            <p:cNvSpPr/>
            <p:nvPr/>
          </p:nvSpPr>
          <p:spPr>
            <a:xfrm>
              <a:off x="9652252" y="3186560"/>
              <a:ext cx="369332" cy="369332"/>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lIns="0" tIns="0" rIns="0" rtlCol="0" anchor="ctr"/>
            <a:lstStyle/>
            <a:p>
              <a:pPr algn="ctr"/>
              <a:r>
                <a:rPr lang="en-US" sz="1600" dirty="0">
                  <a:solidFill>
                    <a:schemeClr val="tx2"/>
                  </a:solidFill>
                </a:rPr>
                <a:t>4a</a:t>
              </a:r>
            </a:p>
          </p:txBody>
        </p:sp>
      </p:grpSp>
    </p:spTree>
    <p:custDataLst>
      <p:tags r:id="rId1"/>
    </p:custDataLst>
    <p:extLst>
      <p:ext uri="{BB962C8B-B14F-4D97-AF65-F5344CB8AC3E}">
        <p14:creationId xmlns:p14="http://schemas.microsoft.com/office/powerpoint/2010/main" val="298276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8</a:t>
            </a:fld>
            <a:endParaRPr lang="en-US" dirty="0"/>
          </a:p>
        </p:txBody>
      </p:sp>
      <p:sp>
        <p:nvSpPr>
          <p:cNvPr id="2" name="Title 1"/>
          <p:cNvSpPr>
            <a:spLocks noGrp="1"/>
          </p:cNvSpPr>
          <p:nvPr>
            <p:ph type="title"/>
          </p:nvPr>
        </p:nvSpPr>
        <p:spPr>
          <a:xfrm>
            <a:off x="384441" y="301614"/>
            <a:ext cx="11569209" cy="731318"/>
          </a:xfrm>
        </p:spPr>
        <p:txBody>
          <a:bodyPr/>
          <a:lstStyle/>
          <a:p>
            <a:r>
              <a:rPr lang="en-US" dirty="0"/>
              <a:t>Identity-based policies: 1 of 2</a:t>
            </a:r>
          </a:p>
        </p:txBody>
      </p:sp>
      <p:grpSp>
        <p:nvGrpSpPr>
          <p:cNvPr id="5" name="grantAccess" descr="Grant and IAM users access to AWS services, such as Amazon S3.">
            <a:extLst>
              <a:ext uri="{FF2B5EF4-FFF2-40B4-BE49-F238E27FC236}">
                <a16:creationId xmlns:a16="http://schemas.microsoft.com/office/drawing/2014/main" id="{2BB69CDD-8BFB-481C-8BC3-C323824AAD30}"/>
              </a:ext>
            </a:extLst>
          </p:cNvPr>
          <p:cNvGrpSpPr/>
          <p:nvPr/>
        </p:nvGrpSpPr>
        <p:grpSpPr>
          <a:xfrm>
            <a:off x="277747" y="1767695"/>
            <a:ext cx="4499096" cy="3931595"/>
            <a:chOff x="277747" y="1767695"/>
            <a:chExt cx="4499096" cy="3931595"/>
          </a:xfrm>
        </p:grpSpPr>
        <p:sp>
          <p:nvSpPr>
            <p:cNvPr id="27" name="TextBox 26">
              <a:extLst>
                <a:ext uri="{FF2B5EF4-FFF2-40B4-BE49-F238E27FC236}">
                  <a16:creationId xmlns:a16="http://schemas.microsoft.com/office/drawing/2014/main" id="{66838DFF-317C-40B6-BCDC-E3DC323C3062}"/>
                </a:ext>
                <a:ext uri="{C183D7F6-B498-43B3-948B-1728B52AA6E4}">
                  <adec:decorative xmlns:adec="http://schemas.microsoft.com/office/drawing/2017/decorative" val="1"/>
                </a:ext>
              </a:extLst>
            </p:cNvPr>
            <p:cNvSpPr txBox="1"/>
            <p:nvPr/>
          </p:nvSpPr>
          <p:spPr>
            <a:xfrm>
              <a:off x="3504204" y="4936823"/>
              <a:ext cx="1272639" cy="345894"/>
            </a:xfrm>
            <a:prstGeom prst="rect">
              <a:avLst/>
            </a:prstGeom>
            <a:solidFill>
              <a:schemeClr val="bg1"/>
            </a:solid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S3 Bucket</a:t>
              </a:r>
            </a:p>
            <a:p>
              <a:pPr algn="ctr"/>
              <a:endParaRPr lang="en-US" sz="1600" dirty="0">
                <a:solidFill>
                  <a:srgbClr val="000000"/>
                </a:solidFill>
                <a:ea typeface="Amazon Ember Light" panose="020B0403020204020204" pitchFamily="34" charset="0"/>
                <a:cs typeface="Amazon Ember Light" panose="020B0403020204020204" pitchFamily="34" charset="0"/>
              </a:endParaRPr>
            </a:p>
          </p:txBody>
        </p:sp>
        <p:sp>
          <p:nvSpPr>
            <p:cNvPr id="47" name="TextBox 46">
              <a:extLst>
                <a:ext uri="{C183D7F6-B498-43B3-948B-1728B52AA6E4}">
                  <adec:decorative xmlns:adec="http://schemas.microsoft.com/office/drawing/2017/decorative" val="1"/>
                </a:ext>
              </a:extLst>
            </p:cNvPr>
            <p:cNvSpPr txBox="1"/>
            <p:nvPr/>
          </p:nvSpPr>
          <p:spPr>
            <a:xfrm>
              <a:off x="277747" y="2519683"/>
              <a:ext cx="1075711" cy="400110"/>
            </a:xfrm>
            <a:prstGeom prst="rect">
              <a:avLst/>
            </a:prstGeom>
            <a:noFill/>
            <a:ln>
              <a:noFill/>
            </a:ln>
          </p:spPr>
          <p:txBody>
            <a:bodyPr wrap="square" rtlCol="0">
              <a:spAutoFit/>
            </a:bodyPr>
            <a:lstStyle/>
            <a:p>
              <a:pPr algn="ctr"/>
              <a:r>
                <a:rPr lang="en-US" sz="2000" dirty="0">
                  <a:latin typeface="Amazon Ember" panose="02000000000000000000" pitchFamily="2" charset="0"/>
                  <a:ea typeface="Amazon Ember" panose="02000000000000000000" pitchFamily="2" charset="0"/>
                  <a:cs typeface="Amazon Ember" panose="020B0603020204020204" pitchFamily="34" charset="0"/>
                </a:rPr>
                <a:t>Users</a:t>
              </a:r>
            </a:p>
          </p:txBody>
        </p:sp>
        <p:pic>
          <p:nvPicPr>
            <p:cNvPr id="48" name="Graphic 39">
              <a:extLst>
                <a:ext uri="{FF2B5EF4-FFF2-40B4-BE49-F238E27FC236}">
                  <a16:creationId xmlns:a16="http://schemas.microsoft.com/office/drawing/2014/main" id="{6FA71975-EA2D-784E-8A28-738A17320E9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72702" y="1767695"/>
              <a:ext cx="685800" cy="685800"/>
            </a:xfrm>
            <a:prstGeom prst="rect">
              <a:avLst/>
            </a:prstGeom>
          </p:spPr>
        </p:pic>
        <p:pic>
          <p:nvPicPr>
            <p:cNvPr id="89" name="Graphic 52">
              <a:extLst>
                <a:ext uri="{FF2B5EF4-FFF2-40B4-BE49-F238E27FC236}">
                  <a16:creationId xmlns:a16="http://schemas.microsoft.com/office/drawing/2014/main" id="{90D5A9DB-EC7C-6342-9486-0A731DEC214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865323" y="2071940"/>
              <a:ext cx="457200" cy="457200"/>
            </a:xfrm>
            <a:prstGeom prst="rect">
              <a:avLst/>
            </a:prstGeom>
            <a:solidFill>
              <a:schemeClr val="bg1"/>
            </a:solidFill>
          </p:spPr>
        </p:pic>
        <p:sp>
          <p:nvSpPr>
            <p:cNvPr id="59" name="Rectangle 58">
              <a:extLst>
                <a:ext uri="{C183D7F6-B498-43B3-948B-1728B52AA6E4}">
                  <adec:decorative xmlns:adec="http://schemas.microsoft.com/office/drawing/2017/decorative" val="1"/>
                </a:ext>
              </a:extLst>
            </p:cNvPr>
            <p:cNvSpPr/>
            <p:nvPr/>
          </p:nvSpPr>
          <p:spPr>
            <a:xfrm>
              <a:off x="506347" y="3622015"/>
              <a:ext cx="2607934" cy="2077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en-US" sz="1600" dirty="0">
                  <a:solidFill>
                    <a:schemeClr val="tx1"/>
                  </a:solidFill>
                  <a:ea typeface="Amazon Ember" panose="020B0603020204020204" pitchFamily="34" charset="0"/>
                  <a:cs typeface="Amazon Ember Light" panose="020B0403020204020204" pitchFamily="34" charset="0"/>
                </a:rPr>
                <a:t>AWS Management Console</a:t>
              </a:r>
            </a:p>
            <a:p>
              <a:pPr marL="285750" indent="-285750">
                <a:buFont typeface="Arial" panose="020B0604020202020204" pitchFamily="34" charset="0"/>
                <a:buChar char="•"/>
              </a:pPr>
              <a:r>
                <a:rPr lang="en-US" altLang="en-US" sz="1600" dirty="0">
                  <a:solidFill>
                    <a:schemeClr val="tx1"/>
                  </a:solidFill>
                  <a:ea typeface="Amazon Ember" panose="020B0603020204020204" pitchFamily="34" charset="0"/>
                  <a:cs typeface="Amazon Ember Light" panose="020B0403020204020204" pitchFamily="34" charset="0"/>
                </a:rPr>
                <a:t>AWS Tools and SDKs</a:t>
              </a:r>
            </a:p>
            <a:p>
              <a:pPr marL="285750" indent="-285750">
                <a:buFont typeface="Arial" panose="020B0604020202020204" pitchFamily="34" charset="0"/>
                <a:buChar char="•"/>
              </a:pPr>
              <a:r>
                <a:rPr lang="en-US" altLang="en-US" sz="1600" dirty="0">
                  <a:solidFill>
                    <a:schemeClr val="tx1"/>
                  </a:solidFill>
                  <a:ea typeface="Amazon Ember" panose="020B0603020204020204" pitchFamily="34" charset="0"/>
                  <a:cs typeface="Amazon Ember Light" panose="020B0403020204020204" pitchFamily="34" charset="0"/>
                </a:rPr>
                <a:t>AWS Command Line Interface (AWS CLI)</a:t>
              </a:r>
            </a:p>
            <a:p>
              <a:pPr marL="285750" indent="-285750">
                <a:buFont typeface="Arial" panose="020B0604020202020204" pitchFamily="34" charset="0"/>
                <a:buChar char="•"/>
              </a:pPr>
              <a:r>
                <a:rPr lang="en-US" altLang="en-US" sz="1600" dirty="0">
                  <a:solidFill>
                    <a:schemeClr val="tx1"/>
                  </a:solidFill>
                  <a:ea typeface="Amazon Ember" panose="020B0603020204020204" pitchFamily="34" charset="0"/>
                  <a:cs typeface="Amazon Ember Light" panose="020B0403020204020204" pitchFamily="34" charset="0"/>
                </a:rPr>
                <a:t>AWS CloudShell</a:t>
              </a:r>
            </a:p>
          </p:txBody>
        </p:sp>
        <p:cxnSp>
          <p:nvCxnSpPr>
            <p:cNvPr id="69" name="Straight Arrow Connector 68">
              <a:extLst>
                <a:ext uri="{C183D7F6-B498-43B3-948B-1728B52AA6E4}">
                  <adec:decorative xmlns:adec="http://schemas.microsoft.com/office/drawing/2017/decorative" val="1"/>
                </a:ext>
              </a:extLst>
            </p:cNvPr>
            <p:cNvCxnSpPr/>
            <p:nvPr/>
          </p:nvCxnSpPr>
          <p:spPr>
            <a:xfrm>
              <a:off x="815601" y="2961074"/>
              <a:ext cx="1" cy="569866"/>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pic>
          <p:nvPicPr>
            <p:cNvPr id="26" name="Graphic 68">
              <a:extLst>
                <a:ext uri="{FF2B5EF4-FFF2-40B4-BE49-F238E27FC236}">
                  <a16:creationId xmlns:a16="http://schemas.microsoft.com/office/drawing/2014/main" id="{16DC68BD-63AC-4CC7-B711-6858AF6BC74D}"/>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841897" y="4354945"/>
              <a:ext cx="583871" cy="581877"/>
            </a:xfrm>
            <a:prstGeom prst="rect">
              <a:avLst/>
            </a:prstGeom>
            <a:solidFill>
              <a:schemeClr val="bg1"/>
            </a:solidFill>
          </p:spPr>
        </p:pic>
        <p:cxnSp>
          <p:nvCxnSpPr>
            <p:cNvPr id="22" name="Straight Arrow Connector 21">
              <a:extLst>
                <a:ext uri="{FF2B5EF4-FFF2-40B4-BE49-F238E27FC236}">
                  <a16:creationId xmlns:a16="http://schemas.microsoft.com/office/drawing/2014/main" id="{386A1D1A-C30B-44AA-BADC-4DB7AD5CCC53}"/>
                </a:ext>
                <a:ext uri="{C183D7F6-B498-43B3-948B-1728B52AA6E4}">
                  <adec:decorative xmlns:adec="http://schemas.microsoft.com/office/drawing/2017/decorative" val="1"/>
                </a:ext>
              </a:extLst>
            </p:cNvPr>
            <p:cNvCxnSpPr/>
            <p:nvPr/>
          </p:nvCxnSpPr>
          <p:spPr>
            <a:xfrm flipV="1">
              <a:off x="3111400" y="4598867"/>
              <a:ext cx="672083" cy="1"/>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grpSp>
      <p:sp>
        <p:nvSpPr>
          <p:cNvPr id="24" name="Rectangle 23">
            <a:extLst>
              <a:ext uri="{C183D7F6-B498-43B3-948B-1728B52AA6E4}">
                <adec:decorative xmlns:adec="http://schemas.microsoft.com/office/drawing/2017/decorative" val="1"/>
              </a:ext>
            </a:extLst>
          </p:cNvPr>
          <p:cNvSpPr/>
          <p:nvPr/>
        </p:nvSpPr>
        <p:spPr>
          <a:xfrm>
            <a:off x="4679084" y="1243516"/>
            <a:ext cx="3453189" cy="369332"/>
          </a:xfrm>
          <a:prstGeom prst="rect">
            <a:avLst/>
          </a:prstGeom>
        </p:spPr>
        <p:txBody>
          <a:bodyPr wrap="none">
            <a:spAutoFit/>
          </a:bodyPr>
          <a:lstStyle/>
          <a:p>
            <a:r>
              <a:rPr lang="en-US" dirty="0"/>
              <a:t>Example: Identity-based policy </a:t>
            </a:r>
          </a:p>
        </p:txBody>
      </p:sp>
      <p:sp>
        <p:nvSpPr>
          <p:cNvPr id="19" name="TextBox 18">
            <a:extLst>
              <a:ext uri="{C183D7F6-B498-43B3-948B-1728B52AA6E4}">
                <adec:decorative xmlns:adec="http://schemas.microsoft.com/office/drawing/2017/decorative" val="0"/>
              </a:ext>
            </a:extLst>
          </p:cNvPr>
          <p:cNvSpPr txBox="1"/>
          <p:nvPr/>
        </p:nvSpPr>
        <p:spPr>
          <a:xfrm>
            <a:off x="4777301" y="1597227"/>
            <a:ext cx="5368777" cy="4524315"/>
          </a:xfrm>
          <a:prstGeom prst="rect">
            <a:avLst/>
          </a:prstGeom>
          <a:noFill/>
          <a:ln>
            <a:solidFill>
              <a:schemeClr val="accent1">
                <a:shade val="50000"/>
              </a:schemeClr>
            </a:solidFill>
          </a:ln>
        </p:spPr>
        <p:txBody>
          <a:bodyPr wrap="none" rtlCol="0">
            <a:spAutoFit/>
          </a:bodyPr>
          <a:lstStyle/>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"Version": "2012-10-17",</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"Id": "S3PolicyId1",</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"Statement":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"Sid": "ListObjectsInBucket",</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"Effect": "Allow",</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"Action": "s3:ListBucket",</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"Resource": "arn:aws:s3:::notes"</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br>
              <a:rPr lang="en-US" sz="1600" dirty="0">
                <a:latin typeface="Lucida Console" panose="020B0609040504020204" pitchFamily="49" charset="0"/>
                <a:ea typeface="Amazon Ember Light" panose="020B0403020204020204" pitchFamily="34" charset="0"/>
                <a:cs typeface="Amazon Ember Light" panose="020B0403020204020204" pitchFamily="34" charset="0"/>
              </a:rPr>
            </a:b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"Sid": "</a:t>
            </a:r>
            <a:r>
              <a:rPr lang="en-US" sz="1600" dirty="0" err="1">
                <a:latin typeface="Lucida Console" panose="020B0609040504020204" pitchFamily="49" charset="0"/>
                <a:ea typeface="Amazon Ember Light" panose="020B0403020204020204" pitchFamily="34" charset="0"/>
                <a:cs typeface="Amazon Ember Light" panose="020B0403020204020204" pitchFamily="34" charset="0"/>
              </a:rPr>
              <a:t>AllObjectActions</a:t>
            </a: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"Effect": "Allow",</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"Action": "s3:*Object",</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"Resource": ["arn:aws:s3:::notes/*"]</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a:t>
            </a:r>
          </a:p>
        </p:txBody>
      </p:sp>
    </p:spTree>
    <p:custDataLst>
      <p:tags r:id="rId1"/>
    </p:custDataLst>
    <p:extLst>
      <p:ext uri="{BB962C8B-B14F-4D97-AF65-F5344CB8AC3E}">
        <p14:creationId xmlns:p14="http://schemas.microsoft.com/office/powerpoint/2010/main" val="3858802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20"/>
          </p:nvPr>
        </p:nvSpPr>
        <p:spPr/>
        <p:txBody>
          <a:bodyPr/>
          <a:lstStyle/>
          <a:p>
            <a:fld id="{989D9560-4C13-4692-9687-98ECDD2D9552}" type="slidenum">
              <a:rPr lang="en-US" smtClean="0"/>
              <a:t>9</a:t>
            </a:fld>
            <a:endParaRPr lang="en-US" dirty="0"/>
          </a:p>
        </p:txBody>
      </p:sp>
      <p:sp>
        <p:nvSpPr>
          <p:cNvPr id="2" name="Title 1" descr="Identity-based policies "/>
          <p:cNvSpPr>
            <a:spLocks noGrp="1"/>
          </p:cNvSpPr>
          <p:nvPr>
            <p:ph type="title"/>
          </p:nvPr>
        </p:nvSpPr>
        <p:spPr/>
        <p:txBody>
          <a:bodyPr/>
          <a:lstStyle/>
          <a:p>
            <a:r>
              <a:rPr lang="en-US" dirty="0"/>
              <a:t>Identity-based policies: 2 of 2</a:t>
            </a:r>
          </a:p>
        </p:txBody>
      </p:sp>
      <p:sp>
        <p:nvSpPr>
          <p:cNvPr id="24" name="Rectangle 23"/>
          <p:cNvSpPr/>
          <p:nvPr/>
        </p:nvSpPr>
        <p:spPr>
          <a:xfrm>
            <a:off x="4679084" y="1243516"/>
            <a:ext cx="3453189" cy="369332"/>
          </a:xfrm>
          <a:prstGeom prst="rect">
            <a:avLst/>
          </a:prstGeom>
        </p:spPr>
        <p:txBody>
          <a:bodyPr wrap="none">
            <a:spAutoFit/>
          </a:bodyPr>
          <a:lstStyle/>
          <a:p>
            <a:r>
              <a:rPr lang="en-US" dirty="0"/>
              <a:t>Example: Identity-based policy </a:t>
            </a:r>
          </a:p>
        </p:txBody>
      </p:sp>
      <p:sp>
        <p:nvSpPr>
          <p:cNvPr id="19" name="TextBox 18"/>
          <p:cNvSpPr txBox="1"/>
          <p:nvPr/>
        </p:nvSpPr>
        <p:spPr>
          <a:xfrm>
            <a:off x="4777301" y="1597227"/>
            <a:ext cx="5368777" cy="4524315"/>
          </a:xfrm>
          <a:prstGeom prst="rect">
            <a:avLst/>
          </a:prstGeom>
          <a:noFill/>
          <a:ln>
            <a:solidFill>
              <a:schemeClr val="accent1">
                <a:shade val="50000"/>
              </a:schemeClr>
            </a:solidFill>
          </a:ln>
        </p:spPr>
        <p:txBody>
          <a:bodyPr wrap="none" rtlCol="0">
            <a:spAutoFit/>
          </a:bodyPr>
          <a:lstStyle/>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"Version": "2012-10-17",</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"Id": "S3PolicyId1",</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"Statement":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"Sid": "ListObjectsInBucket",</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"Effect": "Allow",</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"Action": "s3:ListBucket",</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"Resource": "arn:aws:s3:::notes"</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br>
              <a:rPr lang="en-US" sz="1600" dirty="0">
                <a:latin typeface="Lucida Console" panose="020B0609040504020204" pitchFamily="49" charset="0"/>
                <a:ea typeface="Amazon Ember Light" panose="020B0403020204020204" pitchFamily="34" charset="0"/>
                <a:cs typeface="Amazon Ember Light" panose="020B0403020204020204" pitchFamily="34" charset="0"/>
              </a:rPr>
            </a:b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"Sid": "</a:t>
            </a:r>
            <a:r>
              <a:rPr lang="en-US" sz="1600" dirty="0" err="1">
                <a:latin typeface="Lucida Console" panose="020B0609040504020204" pitchFamily="49" charset="0"/>
                <a:ea typeface="Amazon Ember Light" panose="020B0403020204020204" pitchFamily="34" charset="0"/>
                <a:cs typeface="Amazon Ember Light" panose="020B0403020204020204" pitchFamily="34" charset="0"/>
              </a:rPr>
              <a:t>AllObjectActions</a:t>
            </a:r>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"Effect": "Allow",</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"Action": "s3:*Object",</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"Resource": ["arn:aws:s3:::notes/*"]</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  ]</a:t>
            </a:r>
          </a:p>
          <a:p>
            <a:r>
              <a:rPr lang="en-US" sz="1600" dirty="0">
                <a:latin typeface="Lucida Console" panose="020B0609040504020204" pitchFamily="49" charset="0"/>
                <a:ea typeface="Amazon Ember Light" panose="020B0403020204020204" pitchFamily="34" charset="0"/>
                <a:cs typeface="Amazon Ember Light" panose="020B0403020204020204" pitchFamily="34" charset="0"/>
              </a:rPr>
              <a:t>}</a:t>
            </a:r>
          </a:p>
        </p:txBody>
      </p:sp>
      <p:grpSp>
        <p:nvGrpSpPr>
          <p:cNvPr id="4" name="accessGroup" descr="The recommended way of granting access is to make the IAM user a member of a user group that has appropriate permissions.">
            <a:extLst>
              <a:ext uri="{FF2B5EF4-FFF2-40B4-BE49-F238E27FC236}">
                <a16:creationId xmlns:a16="http://schemas.microsoft.com/office/drawing/2014/main" id="{3044DDF2-9FB8-47A3-91A5-3021CFE55EF7}"/>
              </a:ext>
            </a:extLst>
          </p:cNvPr>
          <p:cNvGrpSpPr/>
          <p:nvPr/>
        </p:nvGrpSpPr>
        <p:grpSpPr>
          <a:xfrm>
            <a:off x="277747" y="1767695"/>
            <a:ext cx="4499096" cy="3931595"/>
            <a:chOff x="277747" y="1767695"/>
            <a:chExt cx="4499096" cy="3931595"/>
          </a:xfrm>
        </p:grpSpPr>
        <p:sp>
          <p:nvSpPr>
            <p:cNvPr id="47" name="TextBox 46"/>
            <p:cNvSpPr txBox="1"/>
            <p:nvPr/>
          </p:nvSpPr>
          <p:spPr>
            <a:xfrm>
              <a:off x="277747" y="2519683"/>
              <a:ext cx="1075711" cy="400110"/>
            </a:xfrm>
            <a:prstGeom prst="rect">
              <a:avLst/>
            </a:prstGeom>
            <a:noFill/>
            <a:ln>
              <a:noFill/>
            </a:ln>
          </p:spPr>
          <p:txBody>
            <a:bodyPr wrap="square" rtlCol="0">
              <a:spAutoFit/>
            </a:bodyPr>
            <a:lstStyle/>
            <a:p>
              <a:pPr algn="ctr"/>
              <a:r>
                <a:rPr lang="en-US" sz="2000" dirty="0">
                  <a:latin typeface="Amazon Ember" panose="02000000000000000000" pitchFamily="2" charset="0"/>
                  <a:ea typeface="Amazon Ember" panose="02000000000000000000" pitchFamily="2" charset="0"/>
                  <a:cs typeface="Amazon Ember" panose="020B0603020204020204" pitchFamily="34" charset="0"/>
                </a:rPr>
                <a:t>Users</a:t>
              </a:r>
            </a:p>
          </p:txBody>
        </p:sp>
        <p:pic>
          <p:nvPicPr>
            <p:cNvPr id="48" name="Graphic 39" descr="Users&#10;">
              <a:extLst>
                <a:ext uri="{FF2B5EF4-FFF2-40B4-BE49-F238E27FC236}">
                  <a16:creationId xmlns:a16="http://schemas.microsoft.com/office/drawing/2014/main" id="{6FA71975-EA2D-784E-8A28-738A17320E91}"/>
                </a:ext>
              </a:extLst>
            </p:cNvPr>
            <p:cNvPicPr>
              <a:picLocks noChangeAspect="1"/>
            </p:cNvPicPr>
            <p:nvPr/>
          </p:nvPicPr>
          <p:blipFill>
            <a:blip r:embed="rId4"/>
            <a:stretch>
              <a:fillRect/>
            </a:stretch>
          </p:blipFill>
          <p:spPr>
            <a:xfrm>
              <a:off x="472702" y="1767695"/>
              <a:ext cx="685800" cy="685800"/>
            </a:xfrm>
            <a:prstGeom prst="rect">
              <a:avLst/>
            </a:prstGeom>
          </p:spPr>
        </p:pic>
        <p:pic>
          <p:nvPicPr>
            <p:cNvPr id="73" name="Graphic 32" descr="User groups&#10;">
              <a:extLst>
                <a:ext uri="{FF2B5EF4-FFF2-40B4-BE49-F238E27FC236}">
                  <a16:creationId xmlns:a16="http://schemas.microsoft.com/office/drawing/2014/main" id="{50D454A7-825D-8A40-A013-745A422C40BE}"/>
                </a:ext>
              </a:extLst>
            </p:cNvPr>
            <p:cNvPicPr>
              <a:picLocks noChangeAspect="1"/>
            </p:cNvPicPr>
            <p:nvPr/>
          </p:nvPicPr>
          <p:blipFill>
            <a:blip r:embed="rId5"/>
            <a:stretch>
              <a:fillRect/>
            </a:stretch>
          </p:blipFill>
          <p:spPr>
            <a:xfrm flipH="1">
              <a:off x="2413100" y="1767695"/>
              <a:ext cx="705774" cy="685800"/>
            </a:xfrm>
            <a:prstGeom prst="rect">
              <a:avLst/>
            </a:prstGeom>
          </p:spPr>
        </p:pic>
        <p:sp>
          <p:nvSpPr>
            <p:cNvPr id="74" name="TextBox 73"/>
            <p:cNvSpPr txBox="1"/>
            <p:nvPr/>
          </p:nvSpPr>
          <p:spPr>
            <a:xfrm>
              <a:off x="1774968" y="2519683"/>
              <a:ext cx="1982038" cy="400110"/>
            </a:xfrm>
            <a:prstGeom prst="rect">
              <a:avLst/>
            </a:prstGeom>
            <a:noFill/>
            <a:ln>
              <a:noFill/>
            </a:ln>
          </p:spPr>
          <p:txBody>
            <a:bodyPr wrap="square" rtlCol="0">
              <a:spAutoFit/>
            </a:bodyPr>
            <a:lstStyle/>
            <a:p>
              <a:pPr algn="ctr"/>
              <a:r>
                <a:rPr lang="en-US" sz="2000" dirty="0">
                  <a:latin typeface="Amazon Ember" panose="02000000000000000000" pitchFamily="2" charset="0"/>
                  <a:ea typeface="Amazon Ember" panose="02000000000000000000" pitchFamily="2" charset="0"/>
                  <a:cs typeface="Amazon Ember" panose="020B0603020204020204" pitchFamily="34" charset="0"/>
                </a:rPr>
                <a:t>User groups</a:t>
              </a:r>
            </a:p>
          </p:txBody>
        </p:sp>
        <p:pic>
          <p:nvPicPr>
            <p:cNvPr id="79" name="Graphic 52" descr="Architecture of identity-based policies">
              <a:extLst>
                <a:ext uri="{FF2B5EF4-FFF2-40B4-BE49-F238E27FC236}">
                  <a16:creationId xmlns:a16="http://schemas.microsoft.com/office/drawing/2014/main" id="{90D5A9DB-EC7C-6342-9486-0A731DEC214E}"/>
                </a:ext>
              </a:extLst>
            </p:cNvPr>
            <p:cNvPicPr>
              <a:picLocks noChangeAspect="1"/>
            </p:cNvPicPr>
            <p:nvPr/>
          </p:nvPicPr>
          <p:blipFill>
            <a:blip r:embed="rId6"/>
            <a:stretch>
              <a:fillRect/>
            </a:stretch>
          </p:blipFill>
          <p:spPr>
            <a:xfrm>
              <a:off x="2885681" y="2071940"/>
              <a:ext cx="457200" cy="457200"/>
            </a:xfrm>
            <a:prstGeom prst="rect">
              <a:avLst/>
            </a:prstGeom>
            <a:solidFill>
              <a:schemeClr val="bg1"/>
            </a:solidFill>
          </p:spPr>
        </p:pic>
        <p:pic>
          <p:nvPicPr>
            <p:cNvPr id="89" name="Graphic 52" descr="Identity-based policies ">
              <a:extLst>
                <a:ext uri="{FF2B5EF4-FFF2-40B4-BE49-F238E27FC236}">
                  <a16:creationId xmlns:a16="http://schemas.microsoft.com/office/drawing/2014/main" id="{90D5A9DB-EC7C-6342-9486-0A731DEC214E}"/>
                </a:ext>
              </a:extLst>
            </p:cNvPr>
            <p:cNvPicPr>
              <a:picLocks noChangeAspect="1"/>
            </p:cNvPicPr>
            <p:nvPr/>
          </p:nvPicPr>
          <p:blipFill>
            <a:blip r:embed="rId6"/>
            <a:stretch>
              <a:fillRect/>
            </a:stretch>
          </p:blipFill>
          <p:spPr>
            <a:xfrm>
              <a:off x="865323" y="2071940"/>
              <a:ext cx="457200" cy="457200"/>
            </a:xfrm>
            <a:prstGeom prst="rect">
              <a:avLst/>
            </a:prstGeom>
            <a:solidFill>
              <a:schemeClr val="bg1"/>
            </a:solidFill>
          </p:spPr>
        </p:pic>
        <p:sp>
          <p:nvSpPr>
            <p:cNvPr id="59" name="Rectangle 58"/>
            <p:cNvSpPr/>
            <p:nvPr/>
          </p:nvSpPr>
          <p:spPr>
            <a:xfrm>
              <a:off x="506347" y="3622015"/>
              <a:ext cx="2607934" cy="2077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en-US" sz="1600" dirty="0">
                  <a:solidFill>
                    <a:schemeClr val="tx1"/>
                  </a:solidFill>
                  <a:ea typeface="Amazon Ember" panose="020B0603020204020204" pitchFamily="34" charset="0"/>
                  <a:cs typeface="Amazon Ember Light" panose="020B0403020204020204" pitchFamily="34" charset="0"/>
                </a:rPr>
                <a:t>AWS Management Console</a:t>
              </a:r>
            </a:p>
            <a:p>
              <a:pPr marL="285750" indent="-285750">
                <a:buFont typeface="Arial" panose="020B0604020202020204" pitchFamily="34" charset="0"/>
                <a:buChar char="•"/>
              </a:pPr>
              <a:r>
                <a:rPr lang="en-US" altLang="en-US" sz="1600" dirty="0">
                  <a:solidFill>
                    <a:schemeClr val="tx1"/>
                  </a:solidFill>
                  <a:ea typeface="Amazon Ember" panose="020B0603020204020204" pitchFamily="34" charset="0"/>
                  <a:cs typeface="Amazon Ember Light" panose="020B0403020204020204" pitchFamily="34" charset="0"/>
                </a:rPr>
                <a:t>AWS Tools and SDKs</a:t>
              </a:r>
            </a:p>
            <a:p>
              <a:pPr marL="285750" indent="-285750">
                <a:buFont typeface="Arial" panose="020B0604020202020204" pitchFamily="34" charset="0"/>
                <a:buChar char="•"/>
              </a:pPr>
              <a:r>
                <a:rPr lang="en-US" altLang="en-US" sz="1600" dirty="0">
                  <a:solidFill>
                    <a:schemeClr val="tx1"/>
                  </a:solidFill>
                  <a:ea typeface="Amazon Ember" panose="020B0603020204020204" pitchFamily="34" charset="0"/>
                  <a:cs typeface="Amazon Ember Light" panose="020B0403020204020204" pitchFamily="34" charset="0"/>
                </a:rPr>
                <a:t>AWS Command Line Interface (AWS CLI)</a:t>
              </a:r>
            </a:p>
            <a:p>
              <a:pPr marL="285750" indent="-285750">
                <a:buFont typeface="Arial" panose="020B0604020202020204" pitchFamily="34" charset="0"/>
                <a:buChar char="•"/>
              </a:pPr>
              <a:r>
                <a:rPr lang="en-US" altLang="en-US" sz="1600" dirty="0">
                  <a:solidFill>
                    <a:schemeClr val="tx1"/>
                  </a:solidFill>
                  <a:ea typeface="Amazon Ember" panose="020B0603020204020204" pitchFamily="34" charset="0"/>
                  <a:cs typeface="Amazon Ember Light" panose="020B0403020204020204" pitchFamily="34" charset="0"/>
                </a:rPr>
                <a:t>AWS CloudShell</a:t>
              </a:r>
            </a:p>
          </p:txBody>
        </p:sp>
        <p:cxnSp>
          <p:nvCxnSpPr>
            <p:cNvPr id="69" name="Straight Arrow Connector 68"/>
            <p:cNvCxnSpPr/>
            <p:nvPr/>
          </p:nvCxnSpPr>
          <p:spPr>
            <a:xfrm>
              <a:off x="815601" y="2961074"/>
              <a:ext cx="1" cy="569866"/>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801924" y="2966338"/>
              <a:ext cx="1" cy="569866"/>
            </a:xfrm>
            <a:prstGeom prst="straightConnector1">
              <a:avLst/>
            </a:prstGeom>
            <a:ln w="25400">
              <a:solidFill>
                <a:schemeClr val="accent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438026" y="2258895"/>
              <a:ext cx="831171" cy="1"/>
            </a:xfrm>
            <a:prstGeom prst="straightConnector1">
              <a:avLst/>
            </a:prstGeom>
            <a:ln w="25400">
              <a:solidFill>
                <a:schemeClr val="accent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111400" y="4598867"/>
              <a:ext cx="672083" cy="1"/>
            </a:xfrm>
            <a:prstGeom prst="straightConnector1">
              <a:avLst/>
            </a:prstGeom>
            <a:ln w="25400">
              <a:solidFill>
                <a:schemeClr val="tx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111400" y="4797679"/>
              <a:ext cx="672083" cy="1"/>
            </a:xfrm>
            <a:prstGeom prst="straightConnector1">
              <a:avLst/>
            </a:prstGeom>
            <a:ln w="25400">
              <a:solidFill>
                <a:schemeClr val="accent2"/>
              </a:solidFill>
              <a:tailEnd type="arrow" w="med" len="sm"/>
            </a:ln>
          </p:spPr>
          <p:style>
            <a:lnRef idx="1">
              <a:schemeClr val="accent1"/>
            </a:lnRef>
            <a:fillRef idx="0">
              <a:schemeClr val="accent1"/>
            </a:fillRef>
            <a:effectRef idx="0">
              <a:schemeClr val="accent1"/>
            </a:effectRef>
            <a:fontRef idx="minor">
              <a:schemeClr val="tx1"/>
            </a:fontRef>
          </p:style>
        </p:cxnSp>
        <p:pic>
          <p:nvPicPr>
            <p:cNvPr id="26" name="Graphic 68" descr="S3 Bucket&#10;">
              <a:extLst>
                <a:ext uri="{FF2B5EF4-FFF2-40B4-BE49-F238E27FC236}">
                  <a16:creationId xmlns:a16="http://schemas.microsoft.com/office/drawing/2014/main" id="{16DC68BD-63AC-4CC7-B711-6858AF6BC74D}"/>
                </a:ext>
              </a:extLst>
            </p:cNvPr>
            <p:cNvPicPr>
              <a:picLocks noChangeAspect="1"/>
            </p:cNvPicPr>
            <p:nvPr/>
          </p:nvPicPr>
          <p:blipFill>
            <a:blip r:embed="rId7"/>
            <a:stretch>
              <a:fillRect/>
            </a:stretch>
          </p:blipFill>
          <p:spPr>
            <a:xfrm>
              <a:off x="3841897" y="4354945"/>
              <a:ext cx="583871" cy="581877"/>
            </a:xfrm>
            <a:prstGeom prst="rect">
              <a:avLst/>
            </a:prstGeom>
            <a:solidFill>
              <a:schemeClr val="bg1"/>
            </a:solidFill>
          </p:spPr>
        </p:pic>
        <p:sp>
          <p:nvSpPr>
            <p:cNvPr id="27" name="TextBox 26">
              <a:extLst>
                <a:ext uri="{FF2B5EF4-FFF2-40B4-BE49-F238E27FC236}">
                  <a16:creationId xmlns:a16="http://schemas.microsoft.com/office/drawing/2014/main" id="{66838DFF-317C-40B6-BCDC-E3DC323C3062}"/>
                </a:ext>
              </a:extLst>
            </p:cNvPr>
            <p:cNvSpPr txBox="1"/>
            <p:nvPr/>
          </p:nvSpPr>
          <p:spPr>
            <a:xfrm>
              <a:off x="3504204" y="4936823"/>
              <a:ext cx="1272639" cy="345894"/>
            </a:xfrm>
            <a:prstGeom prst="rect">
              <a:avLst/>
            </a:prstGeom>
            <a:solidFill>
              <a:schemeClr val="bg1"/>
            </a:solidFill>
          </p:spPr>
          <p:txBody>
            <a:bodyPr wrap="square" lIns="0" tIns="0" rIns="0" bIns="0" rtlCol="0">
              <a:noAutofit/>
            </a:bodyPr>
            <a:lstStyle/>
            <a:p>
              <a:pPr algn="ctr"/>
              <a:r>
                <a:rPr lang="en-US" sz="1600" dirty="0">
                  <a:solidFill>
                    <a:srgbClr val="000000"/>
                  </a:solidFill>
                  <a:ea typeface="Amazon Ember Light" panose="020B0403020204020204" pitchFamily="34" charset="0"/>
                  <a:cs typeface="Amazon Ember Light" panose="020B0403020204020204" pitchFamily="34" charset="0"/>
                </a:rPr>
                <a:t>S3 Bucket</a:t>
              </a:r>
            </a:p>
            <a:p>
              <a:pPr algn="ctr"/>
              <a:endParaRPr lang="en-US" sz="1600" dirty="0">
                <a:solidFill>
                  <a:srgbClr val="000000"/>
                </a:solidFill>
                <a:ea typeface="Amazon Ember Light" panose="020B0403020204020204" pitchFamily="34" charset="0"/>
                <a:cs typeface="Amazon Ember Light" panose="020B0403020204020204" pitchFamily="34" charset="0"/>
              </a:endParaRPr>
            </a:p>
          </p:txBody>
        </p:sp>
      </p:grpSp>
    </p:spTree>
    <p:custDataLst>
      <p:tags r:id="rId1"/>
    </p:custDataLst>
    <p:extLst>
      <p:ext uri="{BB962C8B-B14F-4D97-AF65-F5344CB8AC3E}">
        <p14:creationId xmlns:p14="http://schemas.microsoft.com/office/powerpoint/2010/main" val="28048340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4_TC-2022-OneBrand">
  <a:themeElements>
    <a:clrScheme name="AWS Light 09">
      <a:dk1>
        <a:sysClr val="windowText" lastClr="000000"/>
      </a:dk1>
      <a:lt1>
        <a:sysClr val="window" lastClr="FFFFFF"/>
      </a:lt1>
      <a:dk2>
        <a:srgbClr val="232F3E"/>
      </a:dk2>
      <a:lt2>
        <a:srgbClr val="F1F3F3"/>
      </a:lt2>
      <a:accent1>
        <a:srgbClr val="005276"/>
      </a:accent1>
      <a:accent2>
        <a:srgbClr val="FF9900"/>
      </a:accent2>
      <a:accent3>
        <a:srgbClr val="D4DADA"/>
      </a:accent3>
      <a:accent4>
        <a:srgbClr val="F1F3F3"/>
      </a:accent4>
      <a:accent5>
        <a:srgbClr val="36C2B4"/>
      </a:accent5>
      <a:accent6>
        <a:srgbClr val="9E1F63"/>
      </a:accent6>
      <a:hlink>
        <a:srgbClr val="9E1F63"/>
      </a:hlink>
      <a:folHlink>
        <a:srgbClr val="9E1F63"/>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BC45DC1F-5B79-46F6-A8BD-962AD48C18D4}"/>
    </a:ext>
  </a:extLst>
</a:theme>
</file>

<file path=ppt/theme/theme2.xml><?xml version="1.0" encoding="utf-8"?>
<a:theme xmlns:a="http://schemas.openxmlformats.org/drawingml/2006/main" name="5_TC-2022-OneBrand">
  <a:themeElements>
    <a:clrScheme name="AWS Dark 5">
      <a:dk1>
        <a:sysClr val="windowText" lastClr="000000"/>
      </a:dk1>
      <a:lt1>
        <a:sysClr val="window" lastClr="FFFFFF"/>
      </a:lt1>
      <a:dk2>
        <a:srgbClr val="232F3E"/>
      </a:dk2>
      <a:lt2>
        <a:srgbClr val="F1F3F3"/>
      </a:lt2>
      <a:accent1>
        <a:srgbClr val="36C2B4"/>
      </a:accent1>
      <a:accent2>
        <a:srgbClr val="005276"/>
      </a:accent2>
      <a:accent3>
        <a:srgbClr val="F1F3F3"/>
      </a:accent3>
      <a:accent4>
        <a:srgbClr val="FF9900"/>
      </a:accent4>
      <a:accent5>
        <a:srgbClr val="008296"/>
      </a:accent5>
      <a:accent6>
        <a:srgbClr val="ADE422"/>
      </a:accent6>
      <a:hlink>
        <a:srgbClr val="ADE422"/>
      </a:hlink>
      <a:folHlink>
        <a:srgbClr val="ADE422"/>
      </a:folHlink>
    </a:clrScheme>
    <a:fontScheme name="Custom 1">
      <a:majorFont>
        <a:latin typeface="Amazon Ember Heavy"/>
        <a:ea typeface=""/>
        <a:cs typeface=""/>
      </a:majorFont>
      <a:minorFont>
        <a:latin typeface="Amazon Ember"/>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Plum">
      <a:srgbClr val="262262"/>
    </a:custClr>
    <a:custClr name="Plum-Medium">
      <a:srgbClr val="504BAB"/>
    </a:custClr>
    <a:custClr name="Plum-Bright">
      <a:srgbClr val="7E93EE"/>
    </a:custClr>
    <a:custClr name="Berry">
      <a:srgbClr val="9E1F63"/>
    </a:custClr>
    <a:custClr name="Berry-Medium">
      <a:srgbClr val="C9208A"/>
    </a:custClr>
    <a:custClr name="Berry-Bright">
      <a:srgbClr val="FF99FF"/>
    </a:custClr>
    <a:custClr name="AWS Orange">
      <a:srgbClr val="FF6633"/>
    </a:custClr>
    <a:custClr name="Smile">
      <a:srgbClr val="FF9900"/>
    </a:custClr>
    <a:custClr name="AWS Yellow">
      <a:srgbClr val="F3E502"/>
    </a:custClr>
    <a:custClr name="Green Apple">
      <a:srgbClr val="18AB4B"/>
    </a:custClr>
    <a:custClr name="Green Apple-Medium">
      <a:srgbClr val="ADE422"/>
    </a:custClr>
    <a:custClr name="Green Apple-Bright">
      <a:srgbClr val="E4FDBF"/>
    </a:custClr>
    <a:custClr name="Aqua">
      <a:srgbClr val="00464F"/>
    </a:custClr>
    <a:custClr name="Aqua-Medium">
      <a:srgbClr val="36C2B4"/>
    </a:custClr>
    <a:custClr name="Aqua-Bright">
      <a:srgbClr val="A6E7CE"/>
    </a:custClr>
    <a:custClr name="Sea Blue">
      <a:srgbClr val="005276"/>
    </a:custClr>
    <a:custClr name="Sea Blue-Medium">
      <a:srgbClr val="008296"/>
    </a:custClr>
    <a:custClr name="Sea Blue-Bright">
      <a:srgbClr val="7CD1EA"/>
    </a:custClr>
    <a:custClr name="Squid Ink">
      <a:srgbClr val="232F3E"/>
    </a:custClr>
    <a:custClr name="Stone">
      <a:srgbClr val="D4DADA"/>
    </a:custClr>
    <a:custClr name="Paper">
      <a:srgbClr val="F1F3F3"/>
    </a:custClr>
  </a:custClrLst>
  <a:extLst>
    <a:ext uri="{05A4C25C-085E-4340-85A3-A5531E510DB2}">
      <thm15:themeFamily xmlns:thm15="http://schemas.microsoft.com/office/thememl/2012/main" name="TC OneBrand Template.potx" id="{8954FABC-D5B5-44EC-B821-8FEC440C779C}" vid="{CF5D4A0C-DA44-4347-ADAC-DC581C90752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 OneBrand Template</Template>
  <TotalTime>374</TotalTime>
  <Words>8825</Words>
  <Application>Microsoft Office PowerPoint</Application>
  <PresentationFormat>Widescreen</PresentationFormat>
  <Paragraphs>921</Paragraphs>
  <Slides>42</Slides>
  <Notes>42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Amazon Ember</vt:lpstr>
      <vt:lpstr>Amazon Ember Heavy</vt:lpstr>
      <vt:lpstr>Amazon Ember Light</vt:lpstr>
      <vt:lpstr>Arial</vt:lpstr>
      <vt:lpstr>Calibri</vt:lpstr>
      <vt:lpstr>Courier New</vt:lpstr>
      <vt:lpstr>Lucida Console</vt:lpstr>
      <vt:lpstr>Wingdings</vt:lpstr>
      <vt:lpstr>4_TC-2022-OneBrand</vt:lpstr>
      <vt:lpstr>5_TC-2022-OneBrand</vt:lpstr>
      <vt:lpstr> Developing on AWS</vt:lpstr>
      <vt:lpstr>Agenda</vt:lpstr>
      <vt:lpstr>Module objectives</vt:lpstr>
      <vt:lpstr>IAM recap</vt:lpstr>
      <vt:lpstr>IAM</vt:lpstr>
      <vt:lpstr>IAM terms and concepts</vt:lpstr>
      <vt:lpstr>How IAM works</vt:lpstr>
      <vt:lpstr>Identity-based policies: 1 of 2</vt:lpstr>
      <vt:lpstr>Identity-based policies: 2 of 2</vt:lpstr>
      <vt:lpstr>Resource-based policies</vt:lpstr>
      <vt:lpstr>Permissions boundaries: 1 of 2</vt:lpstr>
      <vt:lpstr>Permissions boundaries: 2 of 2</vt:lpstr>
      <vt:lpstr>Are IAM user accounts always required?</vt:lpstr>
      <vt:lpstr>Roles: Example 1 of 3</vt:lpstr>
      <vt:lpstr>Roles: Example 2 of 3</vt:lpstr>
      <vt:lpstr>Roles: Example 3 of 3</vt:lpstr>
      <vt:lpstr>IAM policies: Evaluation logic</vt:lpstr>
      <vt:lpstr>Demo: Testing permissions (AWS CLI)</vt:lpstr>
      <vt:lpstr>Demo: Testing permissions  (AWS Management Console) </vt:lpstr>
      <vt:lpstr>Product demonstration</vt:lpstr>
      <vt:lpstr>Determining authentication and authorization</vt:lpstr>
      <vt:lpstr>IDE configuration</vt:lpstr>
      <vt:lpstr>Setting up the development environment</vt:lpstr>
      <vt:lpstr>Setting up AWS permanent credentials</vt:lpstr>
      <vt:lpstr>Using multiple named profiles</vt:lpstr>
      <vt:lpstr>Using multiple named profiles: JetBrains</vt:lpstr>
      <vt:lpstr>Settings and environment variables</vt:lpstr>
      <vt:lpstr>Security credentials: Priority order</vt:lpstr>
      <vt:lpstr>Sign requests with credentials</vt:lpstr>
      <vt:lpstr>Temporary credentials</vt:lpstr>
      <vt:lpstr>AWS Cloud9 credentials</vt:lpstr>
      <vt:lpstr>Demo: AWS SDK</vt:lpstr>
      <vt:lpstr>IDE considerations</vt:lpstr>
      <vt:lpstr>Check your knowledge</vt:lpstr>
      <vt:lpstr>Knowledge check</vt:lpstr>
      <vt:lpstr>Lab instructions</vt:lpstr>
      <vt:lpstr>Lab instructions: Overview</vt:lpstr>
      <vt:lpstr>Lab 1: Configure the Development Environment</vt:lpstr>
      <vt:lpstr>Lab 1 workflow</vt:lpstr>
      <vt:lpstr>Wrap-up</vt:lpstr>
      <vt:lpstr>Module 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course title here</dc:title>
  <dc:creator>Papadakis Kantos, Yianna</dc:creator>
  <cp:lastModifiedBy>Papadakis Kantos, Yianna</cp:lastModifiedBy>
  <cp:revision>42</cp:revision>
  <dcterms:created xsi:type="dcterms:W3CDTF">2022-05-23T15:50:25Z</dcterms:created>
  <dcterms:modified xsi:type="dcterms:W3CDTF">2022-08-29T17:30:02Z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F165A876-8CAE-4A38-BCA6-3F02F794F0E7</vt:lpwstr>
  </property>
  <property fmtid="{D5CDD505-2E9C-101B-9397-08002B2CF9AE}" pid="3" name="ArticulatePath">
    <vt:lpwstr>Presentation1</vt:lpwstr>
  </property>
</Properties>
</file>