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notesSlides/notesSlide19.xml" ContentType="application/vnd.openxmlformats-officedocument.presentationml.notesSlide+xml"/>
  <Override PartName="/ppt/tags/tag109.xml" ContentType="application/vnd.openxmlformats-officedocument.presentationml.tags+xml"/>
  <Override PartName="/ppt/notesSlides/notesSlide20.xml" ContentType="application/vnd.openxmlformats-officedocument.presentationml.notesSlide+xml"/>
  <Override PartName="/ppt/tags/tag110.xml" ContentType="application/vnd.openxmlformats-officedocument.presentationml.tags+xml"/>
  <Override PartName="/ppt/notesSlides/notesSlide21.xml" ContentType="application/vnd.openxmlformats-officedocument.presentationml.notesSlide+xml"/>
  <Override PartName="/ppt/tags/tag11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2.xml" ContentType="application/vnd.openxmlformats-officedocument.presentationml.tags+xml"/>
  <Override PartName="/ppt/notesSlides/notesSlide24.xml" ContentType="application/vnd.openxmlformats-officedocument.presentationml.notesSlide+xml"/>
  <Override PartName="/ppt/tags/tag113.xml" ContentType="application/vnd.openxmlformats-officedocument.presentationml.tags+xml"/>
  <Override PartName="/ppt/notesSlides/notesSlide25.xml" ContentType="application/vnd.openxmlformats-officedocument.presentationml.notesSlide+xml"/>
  <Override PartName="/ppt/tags/tag114.xml" ContentType="application/vnd.openxmlformats-officedocument.presentationml.tags+xml"/>
  <Override PartName="/ppt/notesSlides/notesSlide26.xml" ContentType="application/vnd.openxmlformats-officedocument.presentationml.notesSlide+xml"/>
  <Override PartName="/ppt/tags/tag115.xml" ContentType="application/vnd.openxmlformats-officedocument.presentationml.tags+xml"/>
  <Override PartName="/ppt/notesSlides/notesSlide27.xml" ContentType="application/vnd.openxmlformats-officedocument.presentationml.notesSlide+xml"/>
  <Override PartName="/ppt/tags/tag116.xml" ContentType="application/vnd.openxmlformats-officedocument.presentationml.tags+xml"/>
  <Override PartName="/ppt/notesSlides/notesSlide28.xml" ContentType="application/vnd.openxmlformats-officedocument.presentationml.notesSlide+xml"/>
  <Override PartName="/ppt/tags/tag117.xml" ContentType="application/vnd.openxmlformats-officedocument.presentationml.tags+xml"/>
  <Override PartName="/ppt/notesSlides/notesSlide29.xml" ContentType="application/vnd.openxmlformats-officedocument.presentationml.notesSlide+xml"/>
  <Override PartName="/ppt/tags/tag118.xml" ContentType="application/vnd.openxmlformats-officedocument.presentationml.tags+xml"/>
  <Override PartName="/ppt/notesSlides/notesSlide30.xml" ContentType="application/vnd.openxmlformats-officedocument.presentationml.notesSlide+xml"/>
  <Override PartName="/ppt/tags/tag119.xml" ContentType="application/vnd.openxmlformats-officedocument.presentationml.tags+xml"/>
  <Override PartName="/ppt/notesSlides/notesSlide31.xml" ContentType="application/vnd.openxmlformats-officedocument.presentationml.notesSlide+xml"/>
  <Override PartName="/ppt/tags/tag120.xml" ContentType="application/vnd.openxmlformats-officedocument.presentationml.tags+xml"/>
  <Override PartName="/ppt/notesSlides/notesSlide32.xml" ContentType="application/vnd.openxmlformats-officedocument.presentationml.notesSlide+xml"/>
  <Override PartName="/ppt/tags/tag121.xml" ContentType="application/vnd.openxmlformats-officedocument.presentationml.tags+xml"/>
  <Override PartName="/ppt/notesSlides/notesSlide33.xml" ContentType="application/vnd.openxmlformats-officedocument.presentationml.notesSlide+xml"/>
  <Override PartName="/ppt/tags/tag122.xml" ContentType="application/vnd.openxmlformats-officedocument.presentationml.tags+xml"/>
  <Override PartName="/ppt/notesSlides/notesSlide34.xml" ContentType="application/vnd.openxmlformats-officedocument.presentationml.notesSlide+xml"/>
  <Override PartName="/ppt/tags/tag123.xml" ContentType="application/vnd.openxmlformats-officedocument.presentationml.tags+xml"/>
  <Override PartName="/ppt/notesSlides/notesSlide35.xml" ContentType="application/vnd.openxmlformats-officedocument.presentationml.notesSlide+xml"/>
  <Override PartName="/ppt/tags/tag124.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2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2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27.xml" ContentType="application/vnd.openxmlformats-officedocument.presentationml.tags+xml"/>
  <Override PartName="/ppt/notesSlides/notesSlide43.xml" ContentType="application/vnd.openxmlformats-officedocument.presentationml.notesSlide+xml"/>
  <Override PartName="/ppt/tags/tag128.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47"/>
  </p:notesMasterIdLst>
  <p:sldIdLst>
    <p:sldId id="256" r:id="rId3"/>
    <p:sldId id="259" r:id="rId4"/>
    <p:sldId id="264" r:id="rId5"/>
    <p:sldId id="258" r:id="rId6"/>
    <p:sldId id="260" r:id="rId7"/>
    <p:sldId id="273" r:id="rId8"/>
    <p:sldId id="313" r:id="rId9"/>
    <p:sldId id="314" r:id="rId10"/>
    <p:sldId id="266" r:id="rId11"/>
    <p:sldId id="292" r:id="rId12"/>
    <p:sldId id="257" r:id="rId13"/>
    <p:sldId id="294" r:id="rId14"/>
    <p:sldId id="274" r:id="rId15"/>
    <p:sldId id="297" r:id="rId16"/>
    <p:sldId id="307" r:id="rId17"/>
    <p:sldId id="276" r:id="rId18"/>
    <p:sldId id="319" r:id="rId19"/>
    <p:sldId id="318" r:id="rId20"/>
    <p:sldId id="309" r:id="rId21"/>
    <p:sldId id="315" r:id="rId22"/>
    <p:sldId id="267" r:id="rId23"/>
    <p:sldId id="268" r:id="rId24"/>
    <p:sldId id="281" r:id="rId25"/>
    <p:sldId id="282" r:id="rId26"/>
    <p:sldId id="299" r:id="rId27"/>
    <p:sldId id="308" r:id="rId28"/>
    <p:sldId id="284" r:id="rId29"/>
    <p:sldId id="310" r:id="rId30"/>
    <p:sldId id="285" r:id="rId31"/>
    <p:sldId id="286" r:id="rId32"/>
    <p:sldId id="287" r:id="rId33"/>
    <p:sldId id="288" r:id="rId34"/>
    <p:sldId id="300" r:id="rId35"/>
    <p:sldId id="304" r:id="rId36"/>
    <p:sldId id="303" r:id="rId37"/>
    <p:sldId id="311" r:id="rId38"/>
    <p:sldId id="290" r:id="rId39"/>
    <p:sldId id="316" r:id="rId40"/>
    <p:sldId id="263" r:id="rId41"/>
    <p:sldId id="293" r:id="rId42"/>
    <p:sldId id="312" r:id="rId43"/>
    <p:sldId id="317" r:id="rId44"/>
    <p:sldId id="261" r:id="rId45"/>
    <p:sldId id="262" r:id="rId46"/>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dakis Kantos, Yianna" initials="PKY" lastIdx="5" clrIdx="0">
    <p:extLst>
      <p:ext uri="{19B8F6BF-5375-455C-9EA6-DF929625EA0E}">
        <p15:presenceInfo xmlns:p15="http://schemas.microsoft.com/office/powerpoint/2012/main" userId="S-1-5-21-1407069837-2091007605-538272213-37540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37566" autoAdjust="0"/>
  </p:normalViewPr>
  <p:slideViewPr>
    <p:cSldViewPr snapToGrid="0">
      <p:cViewPr varScale="1">
        <p:scale>
          <a:sx n="28" d="100"/>
          <a:sy n="28" d="100"/>
        </p:scale>
        <p:origin x="2490" y="60"/>
      </p:cViewPr>
      <p:guideLst/>
    </p:cSldViewPr>
  </p:slideViewPr>
  <p:notesTextViewPr>
    <p:cViewPr>
      <p:scale>
        <a:sx n="1" d="1"/>
        <a:sy n="1" d="1"/>
      </p:scale>
      <p:origin x="0" y="0"/>
    </p:cViewPr>
  </p:notesTextViewPr>
  <p:notesViewPr>
    <p:cSldViewPr snapToGrid="0">
      <p:cViewPr varScale="1">
        <p:scale>
          <a:sx n="57" d="100"/>
          <a:sy n="57" d="100"/>
        </p:scale>
        <p:origin x="29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35000"/>
            <a:ext cx="5486400" cy="308682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7500" y="3810000"/>
            <a:ext cx="7112000" cy="5588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0"/>
      </a:spcBef>
      <a:spcAft>
        <a:spcPts val="0"/>
      </a:spcAft>
      <a:defRPr sz="1200" kern="1200">
        <a:solidFill>
          <a:schemeClr val="tx1"/>
        </a:solidFill>
        <a:latin typeface="+mn-lt"/>
        <a:ea typeface="+mn-ea"/>
        <a:cs typeface="+mn-cs"/>
      </a:defRPr>
    </a:lvl1pPr>
    <a:lvl2pPr marL="457200" algn="l" defTabSz="914400" rtl="0" eaLnBrk="1" latinLnBrk="0" hangingPunct="1">
      <a:spcBef>
        <a:spcPts val="0"/>
      </a:spcBef>
      <a:spcAft>
        <a:spcPts val="0"/>
      </a:spcAft>
      <a:defRPr sz="1200" kern="1200">
        <a:solidFill>
          <a:schemeClr val="tx1"/>
        </a:solidFill>
        <a:latin typeface="+mn-lt"/>
        <a:ea typeface="+mn-ea"/>
        <a:cs typeface="+mn-cs"/>
      </a:defRPr>
    </a:lvl2pPr>
    <a:lvl3pPr marL="914400" algn="l" defTabSz="914400" rtl="0" eaLnBrk="1" latinLnBrk="0" hangingPunct="1">
      <a:spcBef>
        <a:spcPts val="0"/>
      </a:spcBef>
      <a:spcAft>
        <a:spcPts val="0"/>
      </a:spcAft>
      <a:defRPr sz="1200" kern="1200">
        <a:solidFill>
          <a:schemeClr val="tx1"/>
        </a:solidFill>
        <a:latin typeface="+mn-lt"/>
        <a:ea typeface="+mn-ea"/>
        <a:cs typeface="+mn-cs"/>
      </a:defRPr>
    </a:lvl3pPr>
    <a:lvl4pPr marL="1371600" algn="l" defTabSz="914400" rtl="0" eaLnBrk="1" latinLnBrk="0" hangingPunct="1">
      <a:spcBef>
        <a:spcPts val="0"/>
      </a:spcBef>
      <a:spcAft>
        <a:spcPts val="0"/>
      </a:spcAft>
      <a:defRPr sz="1200" kern="1200">
        <a:solidFill>
          <a:schemeClr val="tx1"/>
        </a:solidFill>
        <a:latin typeface="+mn-lt"/>
        <a:ea typeface="+mn-ea"/>
        <a:cs typeface="+mn-cs"/>
      </a:defRPr>
    </a:lvl4pPr>
    <a:lvl5pPr marL="1828800" algn="l" defTabSz="914400" rtl="0" eaLnBrk="1" latinLnBrk="0" hangingPunct="1">
      <a:spcBef>
        <a:spcPts val="0"/>
      </a:spcBef>
      <a:spcAft>
        <a:spcPts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docs.aws.amazon.com/apigateway/latest/developerguide/how-to-generate-sdk.html" TargetMode="External"/><Relationship Id="rId3" Type="http://schemas.openxmlformats.org/officeDocument/2006/relationships/hyperlink" Target="https://docs.aws.amazon.com/apigateway/latest/developerguide/set-up-stages.html" TargetMode="External"/><Relationship Id="rId7" Type="http://schemas.openxmlformats.org/officeDocument/2006/relationships/hyperlink" Target="https://docs.aws.amazon.com/apigateway/latest/developerguide/rest-api-data-transformations.html" TargetMode="External"/><Relationship Id="rId12" Type="http://schemas.openxmlformats.org/officeDocument/2006/relationships/hyperlink" Target="https://docs.aws.amazon.com/apigateway/latest/developerguide/security.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aws.amazon.com/apigateway/latest/developerguide/apigateway-control-access-to-api.html" TargetMode="External"/><Relationship Id="rId11" Type="http://schemas.openxmlformats.org/officeDocument/2006/relationships/hyperlink" Target="https://aws.amazon.com/blogs/compute/troubleshooting-amazon-api-gateway-with-enhanced-observability-variables/" TargetMode="External"/><Relationship Id="rId5" Type="http://schemas.openxmlformats.org/officeDocument/2006/relationships/hyperlink" Target="https://docs.aws.amazon.com/apigateway/latest/developerguide/api-gateway-request-throttling.html" TargetMode="External"/><Relationship Id="rId10" Type="http://schemas.openxmlformats.org/officeDocument/2006/relationships/hyperlink" Target="https://docs.aws.amazon.com/apigateway/latest/developerguide/api-gateway-caching.html" TargetMode="External"/><Relationship Id="rId4" Type="http://schemas.openxmlformats.org/officeDocument/2006/relationships/hyperlink" Target="https://docs.aws.amazon.com/apigateway/latest/developerguide/api-gateway-api-usage-plans.html" TargetMode="External"/><Relationship Id="rId9" Type="http://schemas.openxmlformats.org/officeDocument/2006/relationships/hyperlink" Target="https://docs.aws.amazon.com/apigateway/latest/developerguide/how-to-mock-integration.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aws.amazon.com/apigateway/latest/developerguide/integration-passthrough-behavior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aws.amazon.com/apigateway/latest/developerguide/how-to-mock-integration.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aws.amazon.com/apigateway/latest/developerguide/stage-variables.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ws.amazon.com/blogs/compute/performing-canary-deployments-for-service-integrations-with-amazon-api-gateway"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aws.amazon.com/blogs/compute/performing-canary-deployments-for-service-integrations-with-amazon-api-gateway/"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757901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16A6F45-2F00-4B1C-AADA-028EB83EAB0E}"/>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92FA8BFE-6255-4532-B74B-9F6B0656B01B}"/>
              </a:ext>
            </a:extLst>
          </p:cNvPr>
          <p:cNvSpPr>
            <a:spLocks noGrp="1"/>
          </p:cNvSpPr>
          <p:nvPr>
            <p:ph type="body" idx="1"/>
          </p:nvPr>
        </p:nvSpPr>
        <p:spPr>
          <a:xfrm>
            <a:off x="317500" y="3810000"/>
            <a:ext cx="7112000" cy="5397500"/>
          </a:xfrm>
        </p:spPr>
        <p:txBody>
          <a:bodyPr/>
          <a:lstStyle/>
          <a:p>
            <a:r>
              <a:rPr lang="en-US" dirty="0">
                <a:latin typeface="Calibri" panose="020F0502020204030204" pitchFamily="34" charset="0"/>
              </a:rPr>
              <a:t>As a developer, API Gateway provides many features to enhance your applications functionality. </a:t>
            </a:r>
            <a:br>
              <a:rPr lang="en-US" dirty="0">
                <a:latin typeface="Calibri" panose="020F0502020204030204" pitchFamily="34" charset="0"/>
              </a:rPr>
            </a:br>
            <a:endParaRPr lang="en-US" dirty="0">
              <a:latin typeface="Calibri" panose="020F0502020204030204" pitchFamily="34" charset="0"/>
            </a:endParaRPr>
          </a:p>
          <a:p>
            <a:r>
              <a:rPr lang="en-US" b="1" dirty="0">
                <a:latin typeface="Calibri" panose="020F0502020204030204" pitchFamily="34" charset="0"/>
              </a:rPr>
              <a:t>Stages</a:t>
            </a:r>
          </a:p>
          <a:p>
            <a:r>
              <a:rPr lang="en-US" dirty="0">
                <a:latin typeface="Calibri" panose="020F0502020204030204" pitchFamily="34" charset="0"/>
              </a:rPr>
              <a:t>After creating an API, developers can set up a stage. A stage is a named reference to a deployment, which is a snapshot of the API. By using stages, you can do the following:</a:t>
            </a:r>
          </a:p>
          <a:p>
            <a:pPr marL="171450" indent="-171450">
              <a:buFont typeface="Arial" panose="020B0604020202020204" pitchFamily="34" charset="0"/>
              <a:buChar char="•"/>
            </a:pPr>
            <a:r>
              <a:rPr lang="en-US" dirty="0">
                <a:latin typeface="Calibri" panose="020F0502020204030204" pitchFamily="34" charset="0"/>
              </a:rPr>
              <a:t>Configure stage settings to enable caching</a:t>
            </a:r>
          </a:p>
          <a:p>
            <a:pPr marL="171450" indent="-171450">
              <a:buFont typeface="Arial" panose="020B0604020202020204" pitchFamily="34" charset="0"/>
              <a:buChar char="•"/>
            </a:pPr>
            <a:r>
              <a:rPr lang="en-US" dirty="0">
                <a:latin typeface="Calibri" panose="020F0502020204030204" pitchFamily="34" charset="0"/>
              </a:rPr>
              <a:t>Customize request throttling</a:t>
            </a:r>
          </a:p>
          <a:p>
            <a:pPr marL="171450" indent="-171450">
              <a:buFont typeface="Arial" panose="020B0604020202020204" pitchFamily="34" charset="0"/>
              <a:buChar char="•"/>
            </a:pPr>
            <a:r>
              <a:rPr lang="en-US" dirty="0">
                <a:latin typeface="Calibri" panose="020F0502020204030204" pitchFamily="34" charset="0"/>
              </a:rPr>
              <a:t>Configure logging</a:t>
            </a:r>
          </a:p>
          <a:p>
            <a:pPr marL="171450" indent="-171450">
              <a:buFont typeface="Arial" panose="020B0604020202020204" pitchFamily="34" charset="0"/>
              <a:buChar char="•"/>
            </a:pPr>
            <a:r>
              <a:rPr lang="en-US" dirty="0">
                <a:latin typeface="Calibri" panose="020F0502020204030204" pitchFamily="34" charset="0"/>
              </a:rPr>
              <a:t>Define stage variables</a:t>
            </a:r>
          </a:p>
          <a:p>
            <a:pPr marL="171450" indent="-171450">
              <a:buFont typeface="Arial" panose="020B0604020202020204" pitchFamily="34" charset="0"/>
              <a:buChar char="•"/>
            </a:pPr>
            <a:r>
              <a:rPr lang="en-US" dirty="0">
                <a:latin typeface="Calibri" panose="020F0502020204030204" pitchFamily="34" charset="0"/>
              </a:rPr>
              <a:t>Attach a canary release for testing </a:t>
            </a:r>
          </a:p>
          <a:p>
            <a:endParaRPr lang="en-US" dirty="0">
              <a:latin typeface="Calibri" panose="020F0502020204030204" pitchFamily="34" charset="0"/>
            </a:endParaRPr>
          </a:p>
          <a:p>
            <a:pPr lvl="0">
              <a:defRPr/>
            </a:pPr>
            <a:r>
              <a:rPr lang="en-US" dirty="0">
                <a:latin typeface="Calibri" panose="020F0502020204030204" pitchFamily="34" charset="0"/>
              </a:rPr>
              <a:t>For more information, see “Setting up a stage for a REST API” in the </a:t>
            </a:r>
            <a:r>
              <a:rPr lang="en-US" i="1" dirty="0">
                <a:latin typeface="Calibri" panose="020F0502020204030204" pitchFamily="34" charset="0"/>
              </a:rPr>
              <a:t>Amazon API Gateway Developer Guide</a:t>
            </a:r>
            <a:r>
              <a:rPr lang="en-US" dirty="0">
                <a:latin typeface="Calibri" panose="020F0502020204030204" pitchFamily="34" charset="0"/>
              </a:rPr>
              <a:t> (</a:t>
            </a:r>
            <a:r>
              <a:rPr lang="en-US" dirty="0">
                <a:latin typeface="Calibri" panose="020F0502020204030204" pitchFamily="34" charset="0"/>
                <a:hlinkClick r:id="rId3"/>
              </a:rPr>
              <a:t>https://docs.aws.amazon.com/apigateway/latest/developerguide/set-up-stages.html</a:t>
            </a:r>
            <a:r>
              <a:rPr lang="en-US" dirty="0">
                <a:latin typeface="Calibri" panose="020F0502020204030204" pitchFamily="34" charset="0"/>
              </a:rPr>
              <a:t>).</a:t>
            </a:r>
          </a:p>
          <a:p>
            <a:br>
              <a:rPr lang="en-US" dirty="0">
                <a:latin typeface="Calibri" panose="020F0502020204030204" pitchFamily="34" charset="0"/>
              </a:rPr>
            </a:br>
            <a:r>
              <a:rPr lang="en-US" b="1" dirty="0">
                <a:latin typeface="Calibri" panose="020F0502020204030204" pitchFamily="34" charset="0"/>
              </a:rPr>
              <a:t>API keys</a:t>
            </a:r>
          </a:p>
          <a:p>
            <a:r>
              <a:rPr lang="en-US" dirty="0">
                <a:latin typeface="Calibri" panose="020F0502020204030204" pitchFamily="34" charset="0"/>
              </a:rPr>
              <a:t>After you create, test, and deploy your APIs, you can use API Gateway usage plans to make them available as product offerings for your customers. You can configure usage plans and API keys to allow customers to access selected APIs. Customers can access these APIs at agreed-upon request rates and quotas that meet their business requirements and budget constraints. </a:t>
            </a:r>
          </a:p>
          <a:p>
            <a:endParaRPr lang="en-US" dirty="0">
              <a:latin typeface="Calibri" panose="020F0502020204030204" pitchFamily="34" charset="0"/>
            </a:endParaRPr>
          </a:p>
          <a:p>
            <a:r>
              <a:rPr lang="en-US" dirty="0">
                <a:latin typeface="Calibri" panose="020F0502020204030204" pitchFamily="34" charset="0"/>
              </a:rPr>
              <a:t>For more information, see “Creating and using usage plans with API keys” in the </a:t>
            </a:r>
            <a:r>
              <a:rPr lang="en-US" i="1" dirty="0">
                <a:latin typeface="Calibri" panose="020F0502020204030204" pitchFamily="34" charset="0"/>
              </a:rPr>
              <a:t>Amazon API Gateway Developer Guide </a:t>
            </a:r>
            <a:r>
              <a:rPr lang="en-US" dirty="0">
                <a:latin typeface="Calibri" panose="020F0502020204030204" pitchFamily="34" charset="0"/>
              </a:rPr>
              <a:t>(</a:t>
            </a:r>
            <a:r>
              <a:rPr lang="en-US" dirty="0">
                <a:latin typeface="Calibri" panose="020F0502020204030204" pitchFamily="34" charset="0"/>
                <a:hlinkClick r:id="rId4"/>
              </a:rPr>
              <a:t>https://docs.aws.amazon.com/apigateway/latest/developerguide/api-gateway-api-usage-plans.html</a:t>
            </a:r>
            <a:r>
              <a:rPr lang="en-US" dirty="0">
                <a:latin typeface="Calibri" panose="020F0502020204030204" pitchFamily="34" charset="0"/>
              </a:rPr>
              <a:t>).</a:t>
            </a:r>
          </a:p>
          <a:p>
            <a:pPr lvl="0">
              <a:defRPr/>
            </a:pPr>
            <a:endParaRPr lang="en-US" dirty="0">
              <a:latin typeface="Calibri" panose="020F0502020204030204" pitchFamily="34" charset="0"/>
            </a:endParaRPr>
          </a:p>
          <a:p>
            <a:r>
              <a:rPr lang="en-US" b="1" dirty="0">
                <a:latin typeface="Calibri" panose="020F0502020204030204" pitchFamily="34" charset="0"/>
              </a:rPr>
              <a:t>Throttling</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To prevent your API from being overwhelmed by too many requests, Amazon API Gateway provides tools to adjust throttle limits to your API. API Gateway provides two basic types of throttling-related settings:</a:t>
            </a:r>
          </a:p>
          <a:p>
            <a:pPr marL="171450" indent="-171450">
              <a:buFont typeface="Arial" panose="020B0604020202020204" pitchFamily="34" charset="0"/>
              <a:buChar char="•"/>
            </a:pPr>
            <a:r>
              <a:rPr lang="en-US" i="1" dirty="0">
                <a:latin typeface="Calibri" panose="020F0502020204030204" pitchFamily="34" charset="0"/>
              </a:rPr>
              <a:t>Server-side throttling limits</a:t>
            </a:r>
            <a:r>
              <a:rPr lang="en-US" dirty="0">
                <a:latin typeface="Calibri" panose="020F0502020204030204" pitchFamily="34" charset="0"/>
              </a:rPr>
              <a:t> are applied across all clients. These limit settings exist to prevent your API—and your account—from being overwhelmed by too many requests. </a:t>
            </a:r>
          </a:p>
          <a:p>
            <a:pPr marL="171450" indent="-171450">
              <a:buFont typeface="Arial" panose="020B0604020202020204" pitchFamily="34" charset="0"/>
              <a:buChar char="•"/>
            </a:pPr>
            <a:r>
              <a:rPr lang="en-US" i="1" dirty="0">
                <a:latin typeface="Calibri" panose="020F0502020204030204" pitchFamily="34" charset="0"/>
              </a:rPr>
              <a:t>Per-client throttling limits</a:t>
            </a:r>
            <a:r>
              <a:rPr lang="en-US" dirty="0">
                <a:latin typeface="Calibri" panose="020F0502020204030204" pitchFamily="34" charset="0"/>
              </a:rPr>
              <a:t> are applied to clients that use API keys associated with your usage policy as client identifier. </a:t>
            </a:r>
          </a:p>
          <a:p>
            <a:pPr marL="171450" indent="-171450">
              <a:buFont typeface="Arial" panose="020B0604020202020204" pitchFamily="34" charset="0"/>
              <a:buChar char="•"/>
            </a:pPr>
            <a:endParaRPr lang="en-US" b="1" dirty="0">
              <a:latin typeface="Calibri" panose="020F0502020204030204" pitchFamily="34" charset="0"/>
            </a:endParaRPr>
          </a:p>
          <a:p>
            <a:pPr lvl="0">
              <a:defRPr/>
            </a:pPr>
            <a:r>
              <a:rPr lang="en-US" dirty="0">
                <a:latin typeface="Calibri" panose="020F0502020204030204" pitchFamily="34" charset="0"/>
              </a:rPr>
              <a:t>For more information, see “Throttle API requests for better throughput” in the </a:t>
            </a:r>
            <a:r>
              <a:rPr lang="en-US" i="1" dirty="0">
                <a:latin typeface="Calibri" panose="020F0502020204030204" pitchFamily="34" charset="0"/>
              </a:rPr>
              <a:t>Amazon API Gateway Developer Guide (</a:t>
            </a:r>
            <a:r>
              <a:rPr lang="en-US" dirty="0">
                <a:latin typeface="Calibri" panose="020F0502020204030204" pitchFamily="34" charset="0"/>
                <a:hlinkClick r:id="rId5"/>
              </a:rPr>
              <a:t>https://docs.aws.amazon.com/apigateway/latest/developerguide/api-gateway-request-throttling.html</a:t>
            </a:r>
            <a:r>
              <a:rPr lang="en-US" dirty="0">
                <a:latin typeface="Calibri" panose="020F0502020204030204" pitchFamily="34" charset="0"/>
              </a:rPr>
              <a:t>).</a:t>
            </a:r>
          </a:p>
          <a:p>
            <a:pPr>
              <a:defRPr/>
            </a:pPr>
            <a:br>
              <a:rPr lang="en-US" dirty="0">
                <a:latin typeface="Calibri" panose="020F0502020204030204" pitchFamily="34" charset="0"/>
              </a:rPr>
            </a:br>
            <a:r>
              <a:rPr lang="en-US" b="1" dirty="0">
                <a:latin typeface="Calibri" panose="020F0502020204030204" pitchFamily="34" charset="0"/>
              </a:rPr>
              <a:t>Access control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API Gateway supports multiple mechanisms for controlling and managing access to your API. Solutions include standard IAM roles and policies, resource policies, cross-origin resource sharing (CORS), and Lambda authorizers. </a:t>
            </a:r>
            <a:br>
              <a:rPr lang="en-US" dirty="0">
                <a:latin typeface="Calibri" panose="020F0502020204030204" pitchFamily="34" charset="0"/>
              </a:rPr>
            </a:br>
            <a:br>
              <a:rPr lang="en-US" dirty="0">
                <a:latin typeface="Calibri" panose="020F0502020204030204" pitchFamily="34" charset="0"/>
              </a:rPr>
            </a:br>
            <a:r>
              <a:rPr lang="en-US" dirty="0">
                <a:latin typeface="Calibri" panose="020F0502020204030204" pitchFamily="34" charset="0"/>
              </a:rPr>
              <a:t>For more information, see “Controlling and managing access to a REST API in API Gateway” </a:t>
            </a:r>
            <a:r>
              <a:rPr lang="en-US" dirty="0">
                <a:solidFill>
                  <a:prstClr val="black"/>
                </a:solidFill>
                <a:latin typeface="Calibri" panose="020F0502020204030204" pitchFamily="34" charset="0"/>
              </a:rPr>
              <a:t>in the </a:t>
            </a:r>
            <a:r>
              <a:rPr lang="en-US" i="1" dirty="0">
                <a:solidFill>
                  <a:prstClr val="black"/>
                </a:solidFill>
                <a:latin typeface="Calibri" panose="020F0502020204030204" pitchFamily="34" charset="0"/>
              </a:rPr>
              <a:t>Amazon API Gateway Developer Guide </a:t>
            </a:r>
            <a:r>
              <a:rPr lang="en-US" dirty="0">
                <a:solidFill>
                  <a:prstClr val="black"/>
                </a:solidFill>
                <a:latin typeface="Calibri" panose="020F0502020204030204" pitchFamily="34" charset="0"/>
              </a:rPr>
              <a:t>(</a:t>
            </a:r>
            <a:r>
              <a:rPr lang="en-US" dirty="0">
                <a:latin typeface="Calibri" panose="020F0502020204030204" pitchFamily="34" charset="0"/>
                <a:hlinkClick r:id="rId6"/>
              </a:rPr>
              <a:t>https://docs.aws.amazon.com/apigateway/latest/developerguide/apigateway-control-access-to-api.html</a:t>
            </a:r>
            <a:r>
              <a:rPr lang="en-US" dirty="0">
                <a:latin typeface="Calibri" panose="020F0502020204030204" pitchFamily="34" charset="0"/>
              </a:rPr>
              <a:t>).</a:t>
            </a:r>
          </a:p>
          <a:p>
            <a:pPr lvl="0">
              <a:defRPr/>
            </a:pPr>
            <a:endParaRPr lang="en-US" dirty="0">
              <a:latin typeface="Calibri" panose="020F0502020204030204" pitchFamily="34" charset="0"/>
            </a:endParaRPr>
          </a:p>
          <a:p>
            <a:pPr lvl="0">
              <a:defRPr/>
            </a:pPr>
            <a:r>
              <a:rPr lang="en-US" b="1" dirty="0">
                <a:latin typeface="Calibri" panose="020F0502020204030204" pitchFamily="34" charset="0"/>
              </a:rPr>
              <a:t>Data transformations </a:t>
            </a:r>
            <a:r>
              <a:rPr lang="en-US" dirty="0">
                <a:latin typeface="Calibri" panose="020F0502020204030204" pitchFamily="34" charset="0"/>
              </a:rPr>
              <a:t>– In API Gateway, an API's method request can take a payload in a different format from the corresponding integration request payload, as required in the backend. Similarly, the backend may return an integration response payload different from the method response payload, as expected by the frontend. </a:t>
            </a:r>
          </a:p>
          <a:p>
            <a:pPr>
              <a:defRPr/>
            </a:pPr>
            <a:endParaRPr lang="en-US" dirty="0">
              <a:latin typeface="Calibri" panose="020F0502020204030204" pitchFamily="34" charset="0"/>
            </a:endParaRPr>
          </a:p>
          <a:p>
            <a:pPr lvl="0">
              <a:defRPr/>
            </a:pPr>
            <a:r>
              <a:rPr lang="en-US" dirty="0">
                <a:latin typeface="Calibri" panose="020F0502020204030204" pitchFamily="34" charset="0"/>
              </a:rPr>
              <a:t>For more information, see “Setting up data transformations for REST APIs” </a:t>
            </a:r>
            <a:r>
              <a:rPr lang="en-US" dirty="0">
                <a:solidFill>
                  <a:prstClr val="black"/>
                </a:solidFill>
                <a:latin typeface="Calibri" panose="020F0502020204030204" pitchFamily="34" charset="0"/>
              </a:rPr>
              <a:t>in the </a:t>
            </a:r>
            <a:r>
              <a:rPr lang="en-US" i="1" dirty="0">
                <a:solidFill>
                  <a:prstClr val="black"/>
                </a:solidFill>
                <a:latin typeface="Calibri" panose="020F0502020204030204" pitchFamily="34" charset="0"/>
              </a:rPr>
              <a:t>Amazon API Gateway Developer Guide </a:t>
            </a:r>
            <a:r>
              <a:rPr lang="en-US" dirty="0">
                <a:solidFill>
                  <a:prstClr val="black"/>
                </a:solidFill>
                <a:latin typeface="Calibri" panose="020F0502020204030204" pitchFamily="34" charset="0"/>
              </a:rPr>
              <a:t>(</a:t>
            </a:r>
            <a:r>
              <a:rPr lang="en-US" dirty="0">
                <a:latin typeface="Calibri" panose="020F0502020204030204" pitchFamily="34" charset="0"/>
                <a:hlinkClick r:id="rId7"/>
              </a:rPr>
              <a:t>https://docs.aws.amazon.com/apigateway/latest/developerguide/rest-api-data-transformations.html</a:t>
            </a:r>
            <a:r>
              <a:rPr lang="en-US" dirty="0">
                <a:latin typeface="Calibri" panose="020F0502020204030204" pitchFamily="34" charset="0"/>
              </a:rPr>
              <a:t>).</a:t>
            </a:r>
          </a:p>
          <a:p>
            <a:pPr lvl="0">
              <a:defRPr/>
            </a:pPr>
            <a:endParaRPr lang="en-US" b="1" dirty="0">
              <a:latin typeface="Calibri" panose="020F0502020204030204" pitchFamily="34" charset="0"/>
            </a:endParaRPr>
          </a:p>
          <a:p>
            <a:pPr>
              <a:defRPr/>
            </a:pPr>
            <a:r>
              <a:rPr lang="en-US" b="1" dirty="0">
                <a:latin typeface="Calibri" panose="020F0502020204030204" pitchFamily="34" charset="0"/>
              </a:rPr>
              <a:t>SDK generation </a:t>
            </a:r>
            <a:r>
              <a:rPr lang="en-US" dirty="0">
                <a:latin typeface="Calibri" panose="020F0502020204030204" pitchFamily="34" charset="0"/>
              </a:rPr>
              <a:t>– API Gateway supports generating an SDK for your language-specific application. Supported languages are Java, JavaScript, Java for Android, Objective-C or Swift for iOS, and Ruby. </a:t>
            </a:r>
          </a:p>
          <a:p>
            <a:pPr>
              <a:defRPr/>
            </a:pPr>
            <a:endParaRPr lang="en-US" b="1" dirty="0">
              <a:latin typeface="Calibri" panose="020F0502020204030204" pitchFamily="34" charset="0"/>
            </a:endParaRPr>
          </a:p>
          <a:p>
            <a:pPr lvl="0">
              <a:defRPr/>
            </a:pPr>
            <a:r>
              <a:rPr lang="en-US" dirty="0">
                <a:latin typeface="Calibri" panose="020F0502020204030204" pitchFamily="34" charset="0"/>
              </a:rPr>
              <a:t>For more information, see “Generating an SDK for a REST API in API Gateway” in the </a:t>
            </a:r>
            <a:r>
              <a:rPr lang="en-US" i="1" dirty="0">
                <a:latin typeface="Calibri" panose="020F0502020204030204" pitchFamily="34" charset="0"/>
              </a:rPr>
              <a:t>Amazon API Gateway Developer Guide </a:t>
            </a:r>
            <a:r>
              <a:rPr lang="en-US" dirty="0">
                <a:latin typeface="Calibri" panose="020F0502020204030204" pitchFamily="34" charset="0"/>
              </a:rPr>
              <a:t>(</a:t>
            </a:r>
            <a:r>
              <a:rPr lang="en-US" dirty="0">
                <a:latin typeface="Calibri" panose="020F0502020204030204" pitchFamily="34" charset="0"/>
                <a:hlinkClick r:id="rId8"/>
              </a:rPr>
              <a:t>https://docs.aws.amazon.com/apigateway/latest/developerguide/how-to-generate-sdk.html</a:t>
            </a:r>
            <a:r>
              <a:rPr lang="en-US" dirty="0">
                <a:latin typeface="Calibri" panose="020F0502020204030204" pitchFamily="34" charset="0"/>
              </a:rPr>
              <a:t>).</a:t>
            </a:r>
          </a:p>
          <a:p>
            <a:pPr>
              <a:defRPr/>
            </a:pPr>
            <a:br>
              <a:rPr lang="en-US" dirty="0">
                <a:latin typeface="Calibri" panose="020F0502020204030204" pitchFamily="34" charset="0"/>
              </a:rPr>
            </a:br>
            <a:r>
              <a:rPr lang="en-US" b="1" dirty="0">
                <a:latin typeface="Calibri" panose="020F0502020204030204" pitchFamily="34" charset="0"/>
              </a:rPr>
              <a:t>Mock integrations </a:t>
            </a:r>
            <a:r>
              <a:rPr lang="en-US" dirty="0">
                <a:latin typeface="Calibri" panose="020F0502020204030204" pitchFamily="34" charset="0"/>
              </a:rPr>
              <a:t>– API developers can generate API responses from API Gateway directly, without the need for an integration backend. You decide how API Gateway responds to a mock integration request.</a:t>
            </a:r>
          </a:p>
          <a:p>
            <a:pPr>
              <a:defRPr/>
            </a:pPr>
            <a:endParaRPr lang="en-US" b="1" dirty="0">
              <a:latin typeface="Calibri" panose="020F0502020204030204" pitchFamily="34" charset="0"/>
            </a:endParaRPr>
          </a:p>
          <a:p>
            <a:pPr lvl="0">
              <a:defRPr/>
            </a:pPr>
            <a:r>
              <a:rPr lang="en-US" dirty="0">
                <a:solidFill>
                  <a:prstClr val="black"/>
                </a:solidFill>
                <a:latin typeface="Calibri" panose="020F0502020204030204" pitchFamily="34" charset="0"/>
              </a:rPr>
              <a:t>For more information, see “Set up mock integrations in API Gateway” in the </a:t>
            </a:r>
            <a:r>
              <a:rPr lang="en-US" i="1" dirty="0">
                <a:solidFill>
                  <a:prstClr val="black"/>
                </a:solidFill>
                <a:latin typeface="Calibri" panose="020F0502020204030204" pitchFamily="34" charset="0"/>
              </a:rPr>
              <a:t>Amazon API Gateway Developer Guide </a:t>
            </a:r>
            <a:r>
              <a:rPr lang="en-US" dirty="0">
                <a:solidFill>
                  <a:prstClr val="black"/>
                </a:solidFill>
                <a:latin typeface="Calibri" panose="020F0502020204030204" pitchFamily="34" charset="0"/>
              </a:rPr>
              <a:t>(</a:t>
            </a:r>
            <a:r>
              <a:rPr lang="en-US" dirty="0">
                <a:latin typeface="Calibri" panose="020F0502020204030204" pitchFamily="34" charset="0"/>
                <a:hlinkClick r:id="rId9"/>
              </a:rPr>
              <a:t>https://docs.aws.amazon.com/apigateway/latest/developerguide/how-to-mock-integration.html</a:t>
            </a:r>
            <a:r>
              <a:rPr lang="en-US" dirty="0">
                <a:latin typeface="Calibri" panose="020F0502020204030204" pitchFamily="34" charset="0"/>
              </a:rPr>
              <a:t>).</a:t>
            </a:r>
          </a:p>
          <a:p>
            <a:pPr lvl="0">
              <a:defRPr/>
            </a:pPr>
            <a:endParaRPr lang="en-US" dirty="0">
              <a:latin typeface="Calibri" panose="020F0502020204030204" pitchFamily="34" charset="0"/>
            </a:endParaRPr>
          </a:p>
          <a:p>
            <a:pPr lvl="0">
              <a:defRPr/>
            </a:pPr>
            <a:r>
              <a:rPr lang="en-US" b="1" dirty="0">
                <a:latin typeface="Calibri" panose="020F0502020204030204" pitchFamily="34" charset="0"/>
              </a:rPr>
              <a:t>Response caching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Enabling API caching in API Gateway can reduce the number of calls made to your endpoint. Caching can also improve the latency of requests to your API. </a:t>
            </a:r>
          </a:p>
          <a:p>
            <a:pPr>
              <a:defRPr/>
            </a:pPr>
            <a:endParaRPr lang="en-US" dirty="0">
              <a:latin typeface="Calibri" panose="020F0502020204030204" pitchFamily="34" charset="0"/>
            </a:endParaRPr>
          </a:p>
          <a:p>
            <a:pPr lvl="0">
              <a:defRPr/>
            </a:pPr>
            <a:r>
              <a:rPr lang="en-US" dirty="0">
                <a:latin typeface="Calibri" panose="020F0502020204030204" pitchFamily="34" charset="0"/>
              </a:rPr>
              <a:t>For more information, see “Enabling API caching to enhance responsiveness” in the </a:t>
            </a:r>
            <a:r>
              <a:rPr lang="en-US" i="1" dirty="0">
                <a:latin typeface="Calibri" panose="020F0502020204030204" pitchFamily="34" charset="0"/>
              </a:rPr>
              <a:t>Amazon API Gateway Developer Guide </a:t>
            </a:r>
            <a:r>
              <a:rPr lang="en-US" dirty="0">
                <a:latin typeface="Calibri" panose="020F0502020204030204" pitchFamily="34" charset="0"/>
              </a:rPr>
              <a:t>(</a:t>
            </a:r>
            <a:r>
              <a:rPr lang="en-US" dirty="0">
                <a:latin typeface="Calibri" panose="020F0502020204030204" pitchFamily="34" charset="0"/>
                <a:hlinkClick r:id="rId10"/>
              </a:rPr>
              <a:t>https://docs.aws.amazon.com/apigateway/latest/developerguide/api-gateway-caching.html</a:t>
            </a:r>
            <a:r>
              <a:rPr lang="en-US" dirty="0">
                <a:latin typeface="Calibri" panose="020F0502020204030204" pitchFamily="34" charset="0"/>
              </a:rPr>
              <a:t>).</a:t>
            </a:r>
          </a:p>
          <a:p>
            <a:pPr lvl="0">
              <a:defRPr/>
            </a:pPr>
            <a:endParaRPr lang="en-US" dirty="0">
              <a:latin typeface="Calibri" panose="020F0502020204030204" pitchFamily="34" charset="0"/>
            </a:endParaRPr>
          </a:p>
          <a:p>
            <a:pPr lvl="0">
              <a:defRPr/>
            </a:pPr>
            <a:br>
              <a:rPr lang="en-US" dirty="0">
                <a:latin typeface="Calibri" panose="020F0502020204030204" pitchFamily="34" charset="0"/>
              </a:rPr>
            </a:br>
            <a:r>
              <a:rPr lang="en-US" b="1" dirty="0">
                <a:latin typeface="Calibri" panose="020F0502020204030204" pitchFamily="34" charset="0"/>
              </a:rPr>
              <a:t>Latency</a:t>
            </a:r>
            <a:br>
              <a:rPr lang="en-US" dirty="0">
                <a:latin typeface="Calibri" panose="020F0502020204030204" pitchFamily="34" charset="0"/>
              </a:rPr>
            </a:br>
            <a:r>
              <a:rPr lang="en-US" dirty="0">
                <a:latin typeface="Calibri" panose="020F0502020204030204" pitchFamily="34" charset="0"/>
              </a:rPr>
              <a:t>Each service integrated with an application introduces latency. Using API Gateway, developers with enhanced observability tools can reduce their application’s latency. </a:t>
            </a:r>
          </a:p>
          <a:p>
            <a:pPr>
              <a:defRPr/>
            </a:pPr>
            <a:endParaRPr lang="en-US" dirty="0">
              <a:latin typeface="Calibri" panose="020F0502020204030204" pitchFamily="34" charset="0"/>
            </a:endParaRPr>
          </a:p>
          <a:p>
            <a:pPr lvl="0">
              <a:defRPr/>
            </a:pPr>
            <a:r>
              <a:rPr lang="en-US" dirty="0">
                <a:latin typeface="Calibri" panose="020F0502020204030204" pitchFamily="34" charset="0"/>
              </a:rPr>
              <a:t>For more information, see “Troubleshooting Amazon API Gateway with enhanced observability variables” in the AWS Compute blog (</a:t>
            </a:r>
            <a:r>
              <a:rPr lang="en-US" dirty="0">
                <a:latin typeface="Calibri" panose="020F0502020204030204" pitchFamily="34" charset="0"/>
                <a:hlinkClick r:id="rId11"/>
              </a:rPr>
              <a:t>https://aws.amazon.com/blogs/compute/troubleshooting-amazon-api-gateway-with-enhanced-observability-variables/</a:t>
            </a:r>
            <a:r>
              <a:rPr lang="en-US" dirty="0">
                <a:latin typeface="Calibri" panose="020F0502020204030204" pitchFamily="34" charset="0"/>
              </a:rPr>
              <a:t>). </a:t>
            </a:r>
          </a:p>
          <a:p>
            <a:pPr lvl="0">
              <a:defRPr/>
            </a:pPr>
            <a:endParaRPr lang="en-US" dirty="0">
              <a:latin typeface="Calibri" panose="020F0502020204030204" pitchFamily="34" charset="0"/>
            </a:endParaRPr>
          </a:p>
          <a:p>
            <a:pPr lvl="0">
              <a:defRPr/>
            </a:pPr>
            <a:endParaRPr lang="en-US" dirty="0">
              <a:latin typeface="Calibri" panose="020F0502020204030204" pitchFamily="34" charset="0"/>
            </a:endParaRPr>
          </a:p>
          <a:p>
            <a:pPr lvl="0">
              <a:defRPr/>
            </a:pPr>
            <a:r>
              <a:rPr lang="en-US" b="1" dirty="0">
                <a:latin typeface="Calibri" panose="020F0502020204030204" pitchFamily="34" charset="0"/>
              </a:rPr>
              <a:t>Security</a:t>
            </a:r>
          </a:p>
          <a:p>
            <a:pPr>
              <a:defRPr/>
            </a:pPr>
            <a:r>
              <a:rPr lang="en-US" dirty="0">
                <a:latin typeface="Calibri" panose="020F0502020204030204" pitchFamily="34" charset="0"/>
              </a:rPr>
              <a:t>Security is a shared responsibility between AWS and you. AWS Identity and Access Management (IAM) includes features that are available to use with API Gateway. For example, with identity-based and resource-based policies, you can specify which API operations are allowed or denied on specified resources. You can also specify conditions under which the operations are allowed or denied. </a:t>
            </a:r>
          </a:p>
          <a:p>
            <a:pPr>
              <a:defRPr/>
            </a:pPr>
            <a:endParaRPr lang="en-US" dirty="0">
              <a:latin typeface="Calibri" panose="020F0502020204030204" pitchFamily="34" charset="0"/>
            </a:endParaRPr>
          </a:p>
          <a:p>
            <a:pPr lvl="0">
              <a:defRPr/>
            </a:pPr>
            <a:r>
              <a:rPr lang="en-US" dirty="0">
                <a:latin typeface="Calibri" panose="020F0502020204030204" pitchFamily="34" charset="0"/>
              </a:rPr>
              <a:t>Using Amazon API Gateway, you can create private REST APIs. These REST APIs can be accessed only from your virtual private cloud (VPC) in Amazon VPC by using an interface VPC endpoint. You can use VPC endpoint policies for private APIs in API Gateway. VPC endpoint policies are IAM resource policies that you can attach to an interface VPC endpoint to control access to the endpoint.</a:t>
            </a:r>
          </a:p>
          <a:p>
            <a:pPr>
              <a:defRPr/>
            </a:pPr>
            <a:endParaRPr lang="en-US" dirty="0">
              <a:latin typeface="Calibri" panose="020F0502020204030204" pitchFamily="34" charset="0"/>
            </a:endParaRPr>
          </a:p>
          <a:p>
            <a:pPr lvl="0">
              <a:defRPr/>
            </a:pPr>
            <a:r>
              <a:rPr lang="en-US" dirty="0">
                <a:latin typeface="Calibri" panose="020F0502020204030204" pitchFamily="34" charset="0"/>
              </a:rPr>
              <a:t>For more information, see “Security in Amazon API Gateway” in the </a:t>
            </a:r>
            <a:r>
              <a:rPr lang="en-US" i="1" dirty="0">
                <a:latin typeface="Calibri" panose="020F0502020204030204" pitchFamily="34" charset="0"/>
              </a:rPr>
              <a:t>Amazon API Gateway Developer Guide</a:t>
            </a:r>
            <a:r>
              <a:rPr lang="en-US" dirty="0">
                <a:latin typeface="Calibri" panose="020F0502020204030204" pitchFamily="34" charset="0"/>
              </a:rPr>
              <a:t> (</a:t>
            </a:r>
            <a:r>
              <a:rPr lang="en-US" dirty="0">
                <a:latin typeface="Calibri" panose="020F0502020204030204" pitchFamily="34" charset="0"/>
                <a:hlinkClick r:id="rId12"/>
              </a:rPr>
              <a:t>https://docs.aws.amazon.com/apigateway/latest/developerguide/security.html</a:t>
            </a:r>
            <a:r>
              <a:rPr lang="en-US" dirty="0">
                <a:latin typeface="Calibri" panose="020F0502020204030204" pitchFamily="34" charset="0"/>
              </a:rPr>
              <a:t>).</a:t>
            </a:r>
          </a:p>
          <a:p>
            <a:pPr lvl="0">
              <a:defRPr/>
            </a:pPr>
            <a:endParaRPr lang="en-US" dirty="0">
              <a:latin typeface="Calibri" panose="020F0502020204030204" pitchFamily="34" charset="0"/>
            </a:endParaRPr>
          </a:p>
          <a:p>
            <a:pPr lvl="0">
              <a:defRPr/>
            </a:pPr>
            <a:r>
              <a:rPr lang="en-US" b="1" dirty="0">
                <a:latin typeface="Calibri" panose="020F0502020204030204" pitchFamily="34" charset="0"/>
              </a:rPr>
              <a:t>Controls</a:t>
            </a:r>
          </a:p>
          <a:p>
            <a:pPr lvl="0">
              <a:defRPr/>
            </a:pPr>
            <a:r>
              <a:rPr lang="en-US" dirty="0">
                <a:latin typeface="Calibri" panose="020F0502020204030204" pitchFamily="34" charset="0"/>
              </a:rPr>
              <a:t>Use API Gateway to control your application at the API level. Tools include throttling to help limit applications from being overwhelmed by too many requests. With AWS WAF integration as the web application firewall, you can protect the applications from attacks.</a:t>
            </a:r>
          </a:p>
          <a:p>
            <a:pPr lvl="0">
              <a:defRPr/>
            </a:pPr>
            <a:endParaRPr lang="en-US" dirty="0">
              <a:latin typeface="Calibri" panose="020F0502020204030204" pitchFamily="34" charset="0"/>
            </a:endParaRPr>
          </a:p>
          <a:p>
            <a:r>
              <a:rPr lang="en-US" dirty="0">
                <a:latin typeface="Calibri" panose="020F0502020204030204" pitchFamily="34" charset="0"/>
              </a:rPr>
              <a:t>For more information, see “Throttle API requests for better throughput” in the</a:t>
            </a:r>
            <a:r>
              <a:rPr lang="en-US" i="1" dirty="0">
                <a:solidFill>
                  <a:prstClr val="black"/>
                </a:solidFill>
                <a:latin typeface="Calibri" panose="020F0502020204030204" pitchFamily="34" charset="0"/>
              </a:rPr>
              <a:t> Amazon API Gateway Developer Guide </a:t>
            </a:r>
            <a:r>
              <a:rPr lang="en-US" dirty="0">
                <a:solidFill>
                  <a:prstClr val="black"/>
                </a:solidFill>
                <a:latin typeface="Calibri" panose="020F0502020204030204" pitchFamily="34" charset="0"/>
              </a:rPr>
              <a:t>(</a:t>
            </a:r>
            <a:r>
              <a:rPr lang="en-US" dirty="0">
                <a:latin typeface="Calibri" panose="020F0502020204030204" pitchFamily="34" charset="0"/>
                <a:hlinkClick r:id="rId5"/>
              </a:rPr>
              <a:t>https://docs.aws.amazon.com/apigateway/latest/developerguide/api-gateway-request-throttling.html</a:t>
            </a:r>
            <a:r>
              <a:rPr lang="en-US" dirty="0">
                <a:latin typeface="Calibri" panose="020F0502020204030204" pitchFamily="34" charset="0"/>
              </a:rPr>
              <a:t>). </a:t>
            </a:r>
          </a:p>
          <a:p>
            <a:pPr lvl="0">
              <a:defRPr/>
            </a:pPr>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728456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2404219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BC19A72-BBD1-485A-8CB3-D38E3312BEFC}"/>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19E93E61-2BA5-4FF0-BCC4-497D258F66F5}"/>
              </a:ext>
            </a:extLst>
          </p:cNvPr>
          <p:cNvSpPr>
            <a:spLocks noGrp="1"/>
          </p:cNvSpPr>
          <p:nvPr>
            <p:ph type="body" idx="1"/>
          </p:nvPr>
        </p:nvSpPr>
        <p:spPr>
          <a:xfrm>
            <a:off x="317500" y="3810000"/>
            <a:ext cx="7112000" cy="5397500"/>
          </a:xfrm>
        </p:spPr>
        <p:txBody>
          <a:bodyPr/>
          <a:lstStyle/>
          <a:p>
            <a:r>
              <a:rPr lang="en-US">
                <a:latin typeface="Calibri" panose="020F0502020204030204" pitchFamily="34" charset="0"/>
              </a:rPr>
              <a:t>When </a:t>
            </a:r>
            <a:r>
              <a:rPr lang="en-US" dirty="0">
                <a:latin typeface="Calibri" panose="020F0502020204030204" pitchFamily="34" charset="0"/>
              </a:rPr>
              <a:t>creating an API method, you must integrate it with an endpoint in the backend. A backend endpoint is also referred to as an </a:t>
            </a:r>
            <a:r>
              <a:rPr lang="en-US" i="1" dirty="0">
                <a:latin typeface="Calibri" panose="020F0502020204030204" pitchFamily="34" charset="0"/>
              </a:rPr>
              <a:t>integration endpoint. </a:t>
            </a:r>
            <a:r>
              <a:rPr lang="en-US" dirty="0">
                <a:latin typeface="Calibri" panose="020F0502020204030204" pitchFamily="34" charset="0"/>
              </a:rPr>
              <a:t>An integration endpoint can be a Lambda function, an HTTP webpage, or an AWS service action. </a:t>
            </a:r>
          </a:p>
          <a:p>
            <a:endParaRPr lang="en-US" dirty="0">
              <a:latin typeface="Calibri" panose="020F0502020204030204" pitchFamily="34" charset="0"/>
            </a:endParaRPr>
          </a:p>
          <a:p>
            <a:r>
              <a:rPr lang="en-US" b="1" dirty="0">
                <a:latin typeface="Calibri" panose="020F0502020204030204" pitchFamily="34" charset="0"/>
              </a:rPr>
              <a:t>Setting up integration requests </a:t>
            </a:r>
          </a:p>
          <a:p>
            <a:r>
              <a:rPr lang="en-US" dirty="0">
                <a:latin typeface="Calibri" panose="020F0502020204030204" pitchFamily="34" charset="0"/>
              </a:rPr>
              <a:t>Setting up an integration request involves the following:  </a:t>
            </a:r>
          </a:p>
          <a:p>
            <a:pPr marL="171450" indent="-171450">
              <a:buFont typeface="Arial" panose="020B0604020202020204" pitchFamily="34" charset="0"/>
              <a:buChar char="•"/>
            </a:pPr>
            <a:r>
              <a:rPr lang="en-US" dirty="0">
                <a:latin typeface="Calibri" panose="020F0502020204030204" pitchFamily="34" charset="0"/>
              </a:rPr>
              <a:t>Checking the message for any authorizations</a:t>
            </a:r>
          </a:p>
          <a:p>
            <a:pPr marL="171450" indent="-171450">
              <a:buFont typeface="Arial" panose="020B0604020202020204" pitchFamily="34" charset="0"/>
              <a:buChar char="•"/>
            </a:pPr>
            <a:r>
              <a:rPr lang="en-US" dirty="0">
                <a:latin typeface="Calibri" panose="020F0502020204030204" pitchFamily="34" charset="0"/>
              </a:rPr>
              <a:t>Configuring how to pass client-submitted method requests to the backend</a:t>
            </a:r>
          </a:p>
          <a:p>
            <a:pPr marL="171450" indent="-171450">
              <a:buFont typeface="Arial" panose="020B0604020202020204" pitchFamily="34" charset="0"/>
              <a:buChar char="•"/>
            </a:pPr>
            <a:r>
              <a:rPr lang="en-US" dirty="0">
                <a:latin typeface="Calibri" panose="020F0502020204030204" pitchFamily="34" charset="0"/>
              </a:rPr>
              <a:t>Configuring how to transform the request data, if necessary, to the integration request data</a:t>
            </a:r>
          </a:p>
          <a:p>
            <a:pPr marL="171450" indent="-171450">
              <a:buFont typeface="Arial" panose="020B0604020202020204" pitchFamily="34" charset="0"/>
              <a:buChar char="•"/>
            </a:pPr>
            <a:r>
              <a:rPr lang="en-US" dirty="0">
                <a:latin typeface="Calibri" panose="020F0502020204030204" pitchFamily="34" charset="0"/>
              </a:rPr>
              <a:t>Specifying which Lambda function to call</a:t>
            </a:r>
          </a:p>
          <a:p>
            <a:pPr marL="171450" indent="-171450">
              <a:buFont typeface="Arial" panose="020B0604020202020204" pitchFamily="34" charset="0"/>
              <a:buChar char="•"/>
            </a:pPr>
            <a:r>
              <a:rPr lang="en-US" dirty="0">
                <a:latin typeface="Calibri" panose="020F0502020204030204" pitchFamily="34" charset="0"/>
              </a:rPr>
              <a:t>Specifying which HTTP server to forward the incoming request to or specifying the AWS service action to invoke </a:t>
            </a:r>
          </a:p>
          <a:p>
            <a:endParaRPr lang="en-US" dirty="0">
              <a:latin typeface="Calibri" panose="020F0502020204030204" pitchFamily="34" charset="0"/>
            </a:endParaRPr>
          </a:p>
          <a:p>
            <a:r>
              <a:rPr lang="en-US" b="1" dirty="0">
                <a:latin typeface="Calibri" panose="020F0502020204030204" pitchFamily="34" charset="0"/>
              </a:rPr>
              <a:t>Setting up integration responses </a:t>
            </a:r>
            <a:r>
              <a:rPr lang="en-US" dirty="0">
                <a:latin typeface="Calibri" panose="020F0502020204030204" pitchFamily="34" charset="0"/>
              </a:rPr>
              <a:t>(applicable to </a:t>
            </a:r>
            <a:r>
              <a:rPr lang="en-US" dirty="0" err="1">
                <a:latin typeface="Calibri" panose="020F0502020204030204" pitchFamily="34" charset="0"/>
              </a:rPr>
              <a:t>nonproxy</a:t>
            </a:r>
            <a:r>
              <a:rPr lang="en-US" dirty="0">
                <a:latin typeface="Calibri" panose="020F0502020204030204" pitchFamily="34" charset="0"/>
              </a:rPr>
              <a:t> integrations only) </a:t>
            </a:r>
            <a:endParaRPr lang="en-US" b="1" dirty="0">
              <a:latin typeface="Calibri" panose="020F0502020204030204" pitchFamily="34" charset="0"/>
            </a:endParaRPr>
          </a:p>
          <a:p>
            <a:r>
              <a:rPr lang="en-US" dirty="0">
                <a:latin typeface="Calibri" panose="020F0502020204030204" pitchFamily="34" charset="0"/>
              </a:rPr>
              <a:t>Setting up an integration response involves the following: </a:t>
            </a:r>
          </a:p>
          <a:p>
            <a:pPr marL="171450" indent="-171450">
              <a:buFont typeface="Arial" panose="020B0604020202020204" pitchFamily="34" charset="0"/>
              <a:buChar char="•"/>
            </a:pPr>
            <a:r>
              <a:rPr lang="en-US" dirty="0">
                <a:latin typeface="Calibri" panose="020F0502020204030204" pitchFamily="34" charset="0"/>
              </a:rPr>
              <a:t>Configuring how to pass the backend-returned result to a method response of a given status code</a:t>
            </a:r>
          </a:p>
          <a:p>
            <a:pPr marL="171450" indent="-171450">
              <a:buFont typeface="Arial" panose="020B0604020202020204" pitchFamily="34" charset="0"/>
              <a:buChar char="•"/>
            </a:pPr>
            <a:r>
              <a:rPr lang="en-US" dirty="0">
                <a:latin typeface="Calibri" panose="020F0502020204030204" pitchFamily="34" charset="0"/>
              </a:rPr>
              <a:t>Configuring how to transform specified integration response parameters to preconfigured method response parameters</a:t>
            </a:r>
          </a:p>
          <a:p>
            <a:pPr marL="171450" indent="-171450">
              <a:buFont typeface="Arial" panose="020B0604020202020204" pitchFamily="34" charset="0"/>
              <a:buChar char="•"/>
            </a:pPr>
            <a:r>
              <a:rPr lang="en-US" dirty="0">
                <a:latin typeface="Calibri" panose="020F0502020204030204" pitchFamily="34" charset="0"/>
              </a:rPr>
              <a:t>Configuring how to map the integration response body to the method response body according to the specified body-mapping templates</a:t>
            </a:r>
          </a:p>
          <a:p>
            <a:endParaRPr lang="en-US" dirty="0">
              <a:latin typeface="Calibri" panose="020F0502020204030204" pitchFamily="34" charset="0"/>
            </a:endParaRPr>
          </a:p>
        </p:txBody>
      </p:sp>
    </p:spTree>
    <p:extLst>
      <p:ext uri="{BB962C8B-B14F-4D97-AF65-F5344CB8AC3E}">
        <p14:creationId xmlns:p14="http://schemas.microsoft.com/office/powerpoint/2010/main" val="47620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15E8A91-2AE9-4241-9931-AABF37520BCD}"/>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A57B6A76-32C3-4B33-898F-489971385BE8}"/>
              </a:ext>
            </a:extLst>
          </p:cNvPr>
          <p:cNvSpPr>
            <a:spLocks noGrp="1"/>
          </p:cNvSpPr>
          <p:nvPr>
            <p:ph type="body" idx="1"/>
          </p:nvPr>
        </p:nvSpPr>
        <p:spPr>
          <a:xfrm>
            <a:off x="317500" y="3810000"/>
            <a:ext cx="7112000" cy="5397500"/>
          </a:xfrm>
        </p:spPr>
        <p:txBody>
          <a:bodyPr/>
          <a:lstStyle/>
          <a:p>
            <a:r>
              <a:rPr lang="en-US" dirty="0">
                <a:latin typeface="Calibri" panose="020F0502020204030204" pitchFamily="34" charset="0"/>
              </a:rPr>
              <a:t>An API Gateway REST API is made up of resources and methods. A </a:t>
            </a:r>
            <a:r>
              <a:rPr lang="en-US" i="1" dirty="0">
                <a:latin typeface="Calibri" panose="020F0502020204030204" pitchFamily="34" charset="0"/>
              </a:rPr>
              <a:t>resource</a:t>
            </a:r>
            <a:r>
              <a:rPr lang="en-US" dirty="0">
                <a:latin typeface="Calibri" panose="020F0502020204030204" pitchFamily="34" charset="0"/>
              </a:rPr>
              <a:t> is a logical entity that an application can access through a resource path. A </a:t>
            </a:r>
            <a:r>
              <a:rPr lang="en-US" i="1" dirty="0">
                <a:latin typeface="Calibri" panose="020F0502020204030204" pitchFamily="34" charset="0"/>
              </a:rPr>
              <a:t>method</a:t>
            </a:r>
            <a:r>
              <a:rPr lang="en-US" dirty="0">
                <a:latin typeface="Calibri" panose="020F0502020204030204" pitchFamily="34" charset="0"/>
              </a:rPr>
              <a:t> corresponds to a REST API request that is submitted by the user of your API and the response returned to the user. </a:t>
            </a:r>
          </a:p>
          <a:p>
            <a:endParaRPr lang="en-US" dirty="0">
              <a:latin typeface="Calibri" panose="020F0502020204030204" pitchFamily="34" charset="0"/>
            </a:endParaRPr>
          </a:p>
          <a:p>
            <a:r>
              <a:rPr lang="en-US" b="1" dirty="0">
                <a:latin typeface="Calibri" panose="020F0502020204030204" pitchFamily="34" charset="0"/>
              </a:rPr>
              <a:t>API endpoint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A hostname for an API in API Gateway that is deployed to a specific Region. The hostname is of the form {</a:t>
            </a:r>
            <a:r>
              <a:rPr lang="en-US" i="1" dirty="0" err="1">
                <a:latin typeface="Calibri" panose="020F0502020204030204" pitchFamily="34" charset="0"/>
              </a:rPr>
              <a:t>api</a:t>
            </a:r>
            <a:r>
              <a:rPr lang="en-US" i="1" dirty="0">
                <a:latin typeface="Calibri" panose="020F0502020204030204" pitchFamily="34" charset="0"/>
              </a:rPr>
              <a:t>-id</a:t>
            </a:r>
            <a:r>
              <a:rPr lang="en-US" dirty="0">
                <a:latin typeface="Calibri" panose="020F0502020204030204" pitchFamily="34" charset="0"/>
              </a:rPr>
              <a:t>}.execute-</a:t>
            </a:r>
            <a:r>
              <a:rPr lang="en-US" dirty="0" err="1">
                <a:latin typeface="Calibri" panose="020F0502020204030204" pitchFamily="34" charset="0"/>
              </a:rPr>
              <a:t>api</a:t>
            </a:r>
            <a:r>
              <a:rPr lang="en-US" dirty="0">
                <a:latin typeface="Calibri" panose="020F0502020204030204" pitchFamily="34" charset="0"/>
              </a:rPr>
              <a:t>.{</a:t>
            </a:r>
            <a:r>
              <a:rPr lang="en-US" i="1" dirty="0">
                <a:latin typeface="Calibri" panose="020F0502020204030204" pitchFamily="34" charset="0"/>
              </a:rPr>
              <a:t>region</a:t>
            </a:r>
            <a:r>
              <a:rPr lang="en-US" dirty="0">
                <a:latin typeface="Calibri" panose="020F0502020204030204" pitchFamily="34" charset="0"/>
              </a:rPr>
              <a:t>}.amazonaws.com</a:t>
            </a:r>
            <a:r>
              <a:rPr lang="en-US" i="1" dirty="0">
                <a:latin typeface="Calibri" panose="020F0502020204030204" pitchFamily="34" charset="0"/>
              </a:rPr>
              <a:t>. </a:t>
            </a:r>
          </a:p>
          <a:p>
            <a:endParaRPr lang="en-US" i="1" dirty="0">
              <a:latin typeface="Calibri" panose="020F0502020204030204" pitchFamily="34" charset="0"/>
            </a:endParaRPr>
          </a:p>
          <a:p>
            <a:r>
              <a:rPr lang="en-US" dirty="0">
                <a:latin typeface="Calibri" panose="020F0502020204030204" pitchFamily="34" charset="0"/>
              </a:rPr>
              <a:t>The following types of API endpoints are supported: </a:t>
            </a:r>
          </a:p>
          <a:p>
            <a:pPr marL="171450" lvl="0" indent="-171450">
              <a:buFont typeface="Arial" panose="020B0604020202020204" pitchFamily="34" charset="0"/>
              <a:buChar char="•"/>
              <a:defRPr/>
            </a:pPr>
            <a:r>
              <a:rPr lang="en-US" b="1" dirty="0">
                <a:latin typeface="Calibri" panose="020F0502020204030204" pitchFamily="34" charset="0"/>
              </a:rPr>
              <a:t>Regional </a:t>
            </a:r>
            <a:r>
              <a:rPr lang="en-US" dirty="0">
                <a:latin typeface="Calibri" panose="020F0502020204030204" pitchFamily="34" charset="0"/>
              </a:rPr>
              <a:t>– Regional </a:t>
            </a:r>
            <a:r>
              <a:rPr lang="en-US" dirty="0">
                <a:solidFill>
                  <a:srgbClr val="000000"/>
                </a:solidFill>
                <a:latin typeface="Calibri" panose="020F0502020204030204" pitchFamily="34" charset="0"/>
              </a:rPr>
              <a:t>APIs</a:t>
            </a:r>
            <a:r>
              <a:rPr lang="en-US" dirty="0">
                <a:latin typeface="Calibri" panose="020F0502020204030204" pitchFamily="34" charset="0"/>
              </a:rPr>
              <a:t> are deployed in the current AWS Region. </a:t>
            </a:r>
            <a:r>
              <a:rPr lang="en-US" dirty="0">
                <a:solidFill>
                  <a:srgbClr val="000000"/>
                </a:solidFill>
                <a:latin typeface="Calibri" panose="020F0502020204030204" pitchFamily="34" charset="0"/>
              </a:rPr>
              <a:t>When</a:t>
            </a:r>
            <a:r>
              <a:rPr lang="en-US" dirty="0">
                <a:latin typeface="Calibri" panose="020F0502020204030204" pitchFamily="34" charset="0"/>
              </a:rPr>
              <a:t> API requests predominantly originate from an EC2 instance or services within the same Region where the API is deployed, a regional API endpoint typically </a:t>
            </a:r>
            <a:r>
              <a:rPr lang="en-US" dirty="0">
                <a:solidFill>
                  <a:srgbClr val="000000"/>
                </a:solidFill>
                <a:latin typeface="Calibri" panose="020F0502020204030204" pitchFamily="34" charset="0"/>
              </a:rPr>
              <a:t>lowers</a:t>
            </a:r>
            <a:r>
              <a:rPr lang="en-US" dirty="0">
                <a:latin typeface="Calibri" panose="020F0502020204030204" pitchFamily="34" charset="0"/>
              </a:rPr>
              <a:t> the latency of connections. Regional is recommended for such </a:t>
            </a:r>
            <a:r>
              <a:rPr lang="en-US" dirty="0">
                <a:solidFill>
                  <a:srgbClr val="000000"/>
                </a:solidFill>
                <a:latin typeface="Calibri" panose="020F0502020204030204" pitchFamily="34" charset="0"/>
              </a:rPr>
              <a:t>scenarios</a:t>
            </a:r>
            <a:r>
              <a:rPr lang="en-US" dirty="0">
                <a:latin typeface="Calibri" panose="020F0502020204030204" pitchFamily="34" charset="0"/>
              </a:rPr>
              <a:t>. This is the default selection for </a:t>
            </a:r>
            <a:r>
              <a:rPr lang="en-US" b="1" dirty="0">
                <a:solidFill>
                  <a:srgbClr val="000000"/>
                </a:solidFill>
                <a:latin typeface="Calibri" panose="020F0502020204030204" pitchFamily="34" charset="0"/>
              </a:rPr>
              <a:t>Endpoint</a:t>
            </a:r>
            <a:r>
              <a:rPr lang="en-US" b="1" dirty="0">
                <a:latin typeface="Calibri" panose="020F0502020204030204" pitchFamily="34" charset="0"/>
              </a:rPr>
              <a:t> </a:t>
            </a:r>
            <a:r>
              <a:rPr lang="en-US" b="1" dirty="0">
                <a:solidFill>
                  <a:srgbClr val="000000"/>
                </a:solidFill>
                <a:latin typeface="Calibri" panose="020F0502020204030204" pitchFamily="34" charset="0"/>
              </a:rPr>
              <a:t>Type</a:t>
            </a:r>
            <a:r>
              <a:rPr lang="en-US" dirty="0">
                <a:latin typeface="Calibri" panose="020F0502020204030204" pitchFamily="34" charset="0"/>
              </a:rPr>
              <a:t>.</a:t>
            </a:r>
          </a:p>
          <a:p>
            <a:pPr marL="171450" indent="-171450">
              <a:buFont typeface="Arial" panose="020B0604020202020204" pitchFamily="34" charset="0"/>
              <a:buChar char="•"/>
            </a:pPr>
            <a:r>
              <a:rPr lang="en-US" b="1" dirty="0">
                <a:latin typeface="Calibri" panose="020F0502020204030204" pitchFamily="34" charset="0"/>
              </a:rPr>
              <a:t>Edge-optimized </a:t>
            </a:r>
            <a:r>
              <a:rPr lang="en-US" dirty="0">
                <a:latin typeface="Calibri" panose="020F0502020204030204" pitchFamily="34" charset="0"/>
              </a:rPr>
              <a:t>– Edge-optimized </a:t>
            </a:r>
            <a:r>
              <a:rPr lang="en-US" dirty="0">
                <a:solidFill>
                  <a:srgbClr val="000000"/>
                </a:solidFill>
                <a:latin typeface="Calibri" panose="020F0502020204030204" pitchFamily="34" charset="0"/>
              </a:rPr>
              <a:t>APIs</a:t>
            </a:r>
            <a:r>
              <a:rPr lang="en-US" dirty="0">
                <a:latin typeface="Calibri" panose="020F0502020204030204" pitchFamily="34" charset="0"/>
              </a:rPr>
              <a:t> are deployed to the Amazon CloudFront network. An edge-optimized API endpoint optimizes access to an API by being deployed to an Amazon CloudFront distribution that is geographically closer to the client.</a:t>
            </a:r>
          </a:p>
          <a:p>
            <a:pPr marL="171450" indent="-171450">
              <a:buFont typeface="Arial" panose="020B0604020202020204" pitchFamily="34" charset="0"/>
              <a:buChar char="•"/>
            </a:pPr>
            <a:r>
              <a:rPr lang="en-US" b="1" dirty="0">
                <a:latin typeface="Calibri" panose="020F0502020204030204" pitchFamily="34" charset="0"/>
              </a:rPr>
              <a:t>Private </a:t>
            </a:r>
            <a:r>
              <a:rPr lang="en-US" dirty="0">
                <a:latin typeface="Calibri" panose="020F0502020204030204" pitchFamily="34" charset="0"/>
              </a:rPr>
              <a:t>– Private </a:t>
            </a:r>
            <a:r>
              <a:rPr lang="en-US" dirty="0">
                <a:solidFill>
                  <a:srgbClr val="000000"/>
                </a:solidFill>
                <a:latin typeface="Calibri" panose="020F0502020204030204" pitchFamily="34" charset="0"/>
              </a:rPr>
              <a:t>APIs</a:t>
            </a:r>
            <a:r>
              <a:rPr lang="en-US" dirty="0">
                <a:latin typeface="Calibri" panose="020F0502020204030204" pitchFamily="34" charset="0"/>
              </a:rPr>
              <a:t> are accessible only from Amazon </a:t>
            </a:r>
            <a:r>
              <a:rPr lang="en-US" dirty="0">
                <a:solidFill>
                  <a:srgbClr val="000000"/>
                </a:solidFill>
                <a:latin typeface="Calibri" panose="020F0502020204030204" pitchFamily="34" charset="0"/>
              </a:rPr>
              <a:t>virtual private clouds</a:t>
            </a:r>
            <a:r>
              <a:rPr lang="en-US" dirty="0">
                <a:latin typeface="Calibri" panose="020F0502020204030204" pitchFamily="34" charset="0"/>
              </a:rPr>
              <a:t> (VPCs) using an interface VPC endpoint.</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r>
              <a:rPr lang="en-US" b="1" dirty="0">
                <a:latin typeface="Calibri" panose="020F0502020204030204" pitchFamily="34" charset="0"/>
              </a:rPr>
              <a:t>Resources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A collection of HTTP resources and methods that are integrated with backend HTTP endpoints, Lambda functions, or other AWS services. You can deploy this collection in one or more stages. In this example, the API resources are listed as /notes, /notes/search, and /notes/list.  </a:t>
            </a:r>
            <a:br>
              <a:rPr lang="en-US" dirty="0">
                <a:latin typeface="Calibri" panose="020F0502020204030204" pitchFamily="34" charset="0"/>
              </a:rPr>
            </a:br>
            <a:endParaRPr lang="en-US" dirty="0">
              <a:latin typeface="Calibri" panose="020F0502020204030204" pitchFamily="34" charset="0"/>
            </a:endParaRPr>
          </a:p>
          <a:p>
            <a:pPr lvl="0">
              <a:defRPr/>
            </a:pPr>
            <a:r>
              <a:rPr lang="en-US" b="1" dirty="0">
                <a:latin typeface="Calibri" panose="020F0502020204030204" pitchFamily="34" charset="0"/>
              </a:rPr>
              <a:t>Methods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Represents a client-facing interface by which the client calls the API to access backend resources. Methods include GET, POST, HEAD, DELETE, or any other method of choice. A </a:t>
            </a:r>
            <a:r>
              <a:rPr lang="en-US" i="1" dirty="0">
                <a:latin typeface="Calibri" panose="020F0502020204030204" pitchFamily="34" charset="0"/>
              </a:rPr>
              <a:t>method</a:t>
            </a:r>
            <a:r>
              <a:rPr lang="en-US" dirty="0">
                <a:latin typeface="Calibri" panose="020F0502020204030204" pitchFamily="34" charset="0"/>
              </a:rPr>
              <a:t> resource is integrated with an integration resource and consists of a request and one or more responses. You can control </a:t>
            </a:r>
            <a:r>
              <a:rPr lang="en-US" dirty="0">
                <a:solidFill>
                  <a:srgbClr val="000000"/>
                </a:solidFill>
                <a:latin typeface="Calibri" panose="020F0502020204030204" pitchFamily="34" charset="0"/>
              </a:rPr>
              <a:t>method</a:t>
            </a:r>
            <a:r>
              <a:rPr lang="en-US" dirty="0">
                <a:latin typeface="Calibri" panose="020F0502020204030204" pitchFamily="34" charset="0"/>
              </a:rPr>
              <a:t> access through authorizations. Default is set to none or set to AWS_IAM. The following are valid values for </a:t>
            </a:r>
            <a:r>
              <a:rPr lang="en-US" dirty="0">
                <a:solidFill>
                  <a:srgbClr val="000000"/>
                </a:solidFill>
                <a:latin typeface="Calibri" panose="020F0502020204030204" pitchFamily="34" charset="0"/>
              </a:rPr>
              <a:t>Authorization</a:t>
            </a:r>
            <a:r>
              <a:rPr lang="en-US" b="1" dirty="0">
                <a:latin typeface="Calibri" panose="020F0502020204030204" pitchFamily="34" charset="0"/>
              </a:rPr>
              <a:t>:</a:t>
            </a:r>
            <a:endParaRPr lang="en-US" dirty="0">
              <a:latin typeface="Calibri" panose="020F0502020204030204" pitchFamily="34" charset="0"/>
            </a:endParaRPr>
          </a:p>
          <a:p>
            <a:pPr marL="171450" indent="-171450">
              <a:buFont typeface="Arial" panose="020B0604020202020204" pitchFamily="34" charset="0"/>
              <a:buChar char="•"/>
            </a:pPr>
            <a:r>
              <a:rPr lang="en-US" b="1" dirty="0">
                <a:latin typeface="Calibri" panose="020F0502020204030204" pitchFamily="34" charset="0"/>
              </a:rPr>
              <a:t>NONE </a:t>
            </a:r>
            <a:r>
              <a:rPr lang="en-US" dirty="0">
                <a:latin typeface="Calibri" panose="020F0502020204030204" pitchFamily="34" charset="0"/>
              </a:rPr>
              <a:t>– No client authentication is performed, and the </a:t>
            </a:r>
            <a:r>
              <a:rPr lang="en-US" dirty="0">
                <a:solidFill>
                  <a:srgbClr val="000000"/>
                </a:solidFill>
                <a:latin typeface="Calibri" panose="020F0502020204030204" pitchFamily="34" charset="0"/>
              </a:rPr>
              <a:t>method</a:t>
            </a:r>
            <a:r>
              <a:rPr lang="en-US" dirty="0">
                <a:latin typeface="Calibri" panose="020F0502020204030204" pitchFamily="34" charset="0"/>
              </a:rPr>
              <a:t> is open for access to any </a:t>
            </a:r>
            <a:r>
              <a:rPr lang="en-US" dirty="0">
                <a:solidFill>
                  <a:srgbClr val="000000"/>
                </a:solidFill>
                <a:latin typeface="Calibri" panose="020F0502020204030204" pitchFamily="34" charset="0"/>
              </a:rPr>
              <a:t>user</a:t>
            </a:r>
            <a:r>
              <a:rPr lang="en-US" dirty="0">
                <a:latin typeface="Calibri" panose="020F0502020204030204" pitchFamily="34" charset="0"/>
              </a:rPr>
              <a:t>.</a:t>
            </a:r>
          </a:p>
          <a:p>
            <a:pPr marL="171450" indent="-171450">
              <a:buFont typeface="Arial" panose="020B0604020202020204" pitchFamily="34" charset="0"/>
              <a:buChar char="•"/>
            </a:pPr>
            <a:r>
              <a:rPr lang="en-US" b="1" dirty="0">
                <a:latin typeface="Calibri" panose="020F0502020204030204" pitchFamily="34" charset="0"/>
              </a:rPr>
              <a:t>AWS_IAM </a:t>
            </a:r>
            <a:r>
              <a:rPr lang="en-US" dirty="0">
                <a:latin typeface="Calibri" panose="020F0502020204030204" pitchFamily="34" charset="0"/>
              </a:rPr>
              <a:t>– This selection causes API Gateway to use IAM permissions to control </a:t>
            </a:r>
            <a:r>
              <a:rPr lang="en-US" dirty="0">
                <a:solidFill>
                  <a:srgbClr val="000000"/>
                </a:solidFill>
                <a:latin typeface="Calibri" panose="020F0502020204030204" pitchFamily="34" charset="0"/>
              </a:rPr>
              <a:t>client access</a:t>
            </a:r>
            <a:r>
              <a:rPr lang="en-US" dirty="0">
                <a:latin typeface="Calibri" panose="020F0502020204030204" pitchFamily="34" charset="0"/>
              </a:rPr>
              <a:t> to the </a:t>
            </a:r>
            <a:r>
              <a:rPr lang="en-US" dirty="0">
                <a:solidFill>
                  <a:srgbClr val="000000"/>
                </a:solidFill>
                <a:latin typeface="Calibri" panose="020F0502020204030204" pitchFamily="34" charset="0"/>
              </a:rPr>
              <a:t>method</a:t>
            </a:r>
            <a:r>
              <a:rPr lang="en-US" dirty="0">
                <a:latin typeface="Calibri" panose="020F0502020204030204" pitchFamily="34" charset="0"/>
              </a:rPr>
              <a:t>. Only </a:t>
            </a:r>
            <a:r>
              <a:rPr lang="en-US" dirty="0">
                <a:solidFill>
                  <a:srgbClr val="000000"/>
                </a:solidFill>
                <a:latin typeface="Calibri" panose="020F0502020204030204" pitchFamily="34" charset="0"/>
              </a:rPr>
              <a:t>users</a:t>
            </a:r>
            <a:r>
              <a:rPr lang="en-US" dirty="0">
                <a:latin typeface="Calibri" panose="020F0502020204030204" pitchFamily="34" charset="0"/>
              </a:rPr>
              <a:t> in an IAM role with permission to access the </a:t>
            </a:r>
            <a:r>
              <a:rPr lang="en-US" dirty="0">
                <a:solidFill>
                  <a:srgbClr val="000000"/>
                </a:solidFill>
                <a:latin typeface="Calibri" panose="020F0502020204030204" pitchFamily="34" charset="0"/>
              </a:rPr>
              <a:t>method</a:t>
            </a:r>
            <a:r>
              <a:rPr lang="en-US" dirty="0">
                <a:latin typeface="Calibri" panose="020F0502020204030204" pitchFamily="34" charset="0"/>
              </a:rPr>
              <a:t> are </a:t>
            </a:r>
            <a:r>
              <a:rPr lang="en-US" dirty="0">
                <a:solidFill>
                  <a:srgbClr val="000000"/>
                </a:solidFill>
                <a:latin typeface="Calibri" panose="020F0502020204030204" pitchFamily="34" charset="0"/>
              </a:rPr>
              <a:t>allowed</a:t>
            </a:r>
            <a:r>
              <a:rPr lang="en-US" dirty="0">
                <a:latin typeface="Calibri" panose="020F0502020204030204" pitchFamily="34" charset="0"/>
              </a:rPr>
              <a:t> to call it. Specifically, the client must sign the request with an </a:t>
            </a:r>
            <a:r>
              <a:rPr lang="en-US" dirty="0" err="1">
                <a:solidFill>
                  <a:srgbClr val="000000"/>
                </a:solidFill>
                <a:latin typeface="Calibri" panose="020F0502020204030204" pitchFamily="34" charset="0"/>
              </a:rPr>
              <a:t>AccessKey</a:t>
            </a:r>
            <a:r>
              <a:rPr lang="en-US" dirty="0">
                <a:latin typeface="Calibri" panose="020F0502020204030204" pitchFamily="34" charset="0"/>
              </a:rPr>
              <a:t> and corresponding </a:t>
            </a:r>
            <a:r>
              <a:rPr lang="en-US" dirty="0" err="1">
                <a:latin typeface="Calibri" panose="020F0502020204030204" pitchFamily="34" charset="0"/>
              </a:rPr>
              <a:t>SecretKey</a:t>
            </a:r>
            <a:r>
              <a:rPr lang="en-US" dirty="0">
                <a:latin typeface="Calibri" panose="020F0502020204030204" pitchFamily="34" charset="0"/>
              </a:rPr>
              <a:t> as provisioned by IAM to invoke the </a:t>
            </a:r>
            <a:r>
              <a:rPr lang="en-US" dirty="0">
                <a:solidFill>
                  <a:srgbClr val="000000"/>
                </a:solidFill>
                <a:latin typeface="Calibri" panose="020F0502020204030204" pitchFamily="34" charset="0"/>
              </a:rPr>
              <a:t>method</a:t>
            </a:r>
            <a:r>
              <a:rPr lang="en-US" dirty="0">
                <a:latin typeface="Calibri" panose="020F0502020204030204" pitchFamily="34" charset="0"/>
              </a:rPr>
              <a:t>. To do this, the client must support the Signature Version 4 (SigV4) protocols.</a:t>
            </a:r>
          </a:p>
          <a:p>
            <a:endParaRPr lang="en-US" dirty="0">
              <a:latin typeface="Calibri" panose="020F0502020204030204" pitchFamily="34" charset="0"/>
            </a:endParaRPr>
          </a:p>
          <a:p>
            <a:r>
              <a:rPr lang="en-US" dirty="0">
                <a:latin typeface="Calibri" panose="020F0502020204030204" pitchFamily="34" charset="0"/>
              </a:rPr>
              <a:t>To require an API key to invoke the </a:t>
            </a:r>
            <a:r>
              <a:rPr lang="en-US" dirty="0">
                <a:solidFill>
                  <a:srgbClr val="000000"/>
                </a:solidFill>
                <a:latin typeface="Calibri" panose="020F0502020204030204" pitchFamily="34" charset="0"/>
              </a:rPr>
              <a:t>method</a:t>
            </a:r>
            <a:r>
              <a:rPr lang="en-US" dirty="0">
                <a:latin typeface="Calibri" panose="020F0502020204030204" pitchFamily="34" charset="0"/>
              </a:rPr>
              <a:t>, set </a:t>
            </a:r>
            <a:r>
              <a:rPr lang="en-US" b="1" dirty="0">
                <a:latin typeface="Calibri" panose="020F0502020204030204" pitchFamily="34" charset="0"/>
              </a:rPr>
              <a:t>API Key Required </a:t>
            </a:r>
            <a:r>
              <a:rPr lang="en-US" dirty="0">
                <a:latin typeface="Calibri" panose="020F0502020204030204" pitchFamily="34" charset="0"/>
              </a:rPr>
              <a:t>to </a:t>
            </a:r>
            <a:r>
              <a:rPr lang="en-US" b="1" dirty="0">
                <a:latin typeface="Calibri" panose="020F0502020204030204" pitchFamily="34" charset="0"/>
              </a:rPr>
              <a:t>true</a:t>
            </a:r>
            <a:r>
              <a:rPr lang="en-US" dirty="0">
                <a:latin typeface="Calibri" panose="020F0502020204030204" pitchFamily="34" charset="0"/>
              </a:rPr>
              <a:t>. T</a:t>
            </a:r>
            <a:r>
              <a:rPr lang="en-US" dirty="0">
                <a:solidFill>
                  <a:srgbClr val="000000"/>
                </a:solidFill>
                <a:latin typeface="Calibri" panose="020F0502020204030204" pitchFamily="34" charset="0"/>
              </a:rPr>
              <a:t>o use a usage plan to throttle client traffic</a:t>
            </a:r>
            <a:r>
              <a:rPr lang="en-US" dirty="0">
                <a:latin typeface="Calibri" panose="020F0502020204030204" pitchFamily="34" charset="0"/>
              </a:rPr>
              <a:t>, </a:t>
            </a:r>
            <a:r>
              <a:rPr lang="en-US" dirty="0">
                <a:solidFill>
                  <a:srgbClr val="000000"/>
                </a:solidFill>
                <a:latin typeface="Calibri" panose="020F0502020204030204" pitchFamily="34" charset="0"/>
              </a:rPr>
              <a:t>enable</a:t>
            </a:r>
            <a:r>
              <a:rPr lang="en-US" dirty="0">
                <a:latin typeface="Calibri" panose="020F0502020204030204" pitchFamily="34" charset="0"/>
              </a:rPr>
              <a:t> API keys.</a:t>
            </a:r>
          </a:p>
          <a:p>
            <a:endParaRPr lang="en-US" dirty="0">
              <a:latin typeface="Calibri" panose="020F0502020204030204" pitchFamily="34" charset="0"/>
            </a:endParaRPr>
          </a:p>
        </p:txBody>
      </p:sp>
    </p:spTree>
    <p:extLst>
      <p:ext uri="{BB962C8B-B14F-4D97-AF65-F5344CB8AC3E}">
        <p14:creationId xmlns:p14="http://schemas.microsoft.com/office/powerpoint/2010/main" val="4078846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AC117CF1-C500-4F02-BFE4-8618927DFBC4}"/>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3666063B-BB89-44A1-AC07-24FCD1B806C2}"/>
              </a:ext>
            </a:extLst>
          </p:cNvPr>
          <p:cNvSpPr>
            <a:spLocks noGrp="1"/>
          </p:cNvSpPr>
          <p:nvPr>
            <p:ph type="body" idx="1"/>
          </p:nvPr>
        </p:nvSpPr>
        <p:spPr>
          <a:xfrm>
            <a:off x="317500" y="3810000"/>
            <a:ext cx="7112000" cy="5397500"/>
          </a:xfrm>
        </p:spPr>
        <p:txBody>
          <a:bodyPr/>
          <a:lstStyle/>
          <a:p>
            <a:r>
              <a:rPr lang="en-US" i="1" dirty="0">
                <a:latin typeface="Calibri" panose="020F0502020204030204" pitchFamily="34" charset="0"/>
              </a:rPr>
              <a:t>Integrations</a:t>
            </a:r>
            <a:r>
              <a:rPr lang="en-US" dirty="0">
                <a:latin typeface="Calibri" panose="020F0502020204030204" pitchFamily="34" charset="0"/>
              </a:rPr>
              <a:t> connect a route to backend resources. HTTP APIs support the following:</a:t>
            </a:r>
          </a:p>
          <a:p>
            <a:pPr marL="171450" indent="-171450">
              <a:buFont typeface="Arial" panose="020B0604020202020204" pitchFamily="34" charset="0"/>
              <a:buChar char="•"/>
            </a:pPr>
            <a:r>
              <a:rPr lang="en-US" dirty="0">
                <a:latin typeface="Calibri" panose="020F0502020204030204" pitchFamily="34" charset="0"/>
              </a:rPr>
              <a:t>Lambda proxy</a:t>
            </a:r>
          </a:p>
          <a:p>
            <a:pPr marL="171450" indent="-171450">
              <a:buFont typeface="Arial" panose="020B0604020202020204" pitchFamily="34" charset="0"/>
              <a:buChar char="•"/>
            </a:pPr>
            <a:r>
              <a:rPr lang="en-US" dirty="0">
                <a:latin typeface="Calibri" panose="020F0502020204030204" pitchFamily="34" charset="0"/>
              </a:rPr>
              <a:t>AWS service</a:t>
            </a:r>
          </a:p>
          <a:p>
            <a:pPr marL="171450" indent="-171450">
              <a:buFont typeface="Arial" panose="020B0604020202020204" pitchFamily="34" charset="0"/>
              <a:buChar char="•"/>
            </a:pPr>
            <a:r>
              <a:rPr lang="en-US" dirty="0">
                <a:latin typeface="Calibri" panose="020F0502020204030204" pitchFamily="34" charset="0"/>
              </a:rPr>
              <a:t>Private resources in a VPC</a:t>
            </a:r>
          </a:p>
          <a:p>
            <a:pPr marL="171450" indent="-171450">
              <a:buFont typeface="Arial" panose="020B0604020202020204" pitchFamily="34" charset="0"/>
              <a:buChar char="•"/>
            </a:pPr>
            <a:r>
              <a:rPr lang="en-US" dirty="0">
                <a:latin typeface="Calibri" panose="020F0502020204030204" pitchFamily="34" charset="0"/>
              </a:rPr>
              <a:t>Mock and HTTP proxy integrations </a:t>
            </a:r>
          </a:p>
          <a:p>
            <a:endParaRPr lang="en-US" dirty="0">
              <a:latin typeface="Calibri" panose="020F0502020204030204" pitchFamily="34" charset="0"/>
            </a:endParaRPr>
          </a:p>
          <a:p>
            <a:r>
              <a:rPr lang="en-US" b="1" dirty="0">
                <a:latin typeface="Calibri" panose="020F0502020204030204" pitchFamily="34" charset="0"/>
              </a:rPr>
              <a:t>AWS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Integrate the API method request with an AWS service action, including the Lambda function-invoking action. With the Lambda function-invoking action, this is referred to as the Lambda custom integration. With any other AWS service action, this is known as </a:t>
            </a:r>
            <a:r>
              <a:rPr lang="en-US" i="1" dirty="0">
                <a:latin typeface="Calibri" panose="020F0502020204030204" pitchFamily="34" charset="0"/>
              </a:rPr>
              <a:t>AWS integration</a:t>
            </a:r>
            <a:r>
              <a:rPr lang="en-US" dirty="0">
                <a:latin typeface="Calibri" panose="020F0502020204030204" pitchFamily="34" charset="0"/>
              </a:rPr>
              <a:t>.</a:t>
            </a:r>
          </a:p>
          <a:p>
            <a:endParaRPr lang="en-US" dirty="0">
              <a:latin typeface="Calibri" panose="020F0502020204030204" pitchFamily="34" charset="0"/>
            </a:endParaRPr>
          </a:p>
          <a:p>
            <a:r>
              <a:rPr lang="en-US" b="1" dirty="0">
                <a:latin typeface="Calibri" panose="020F0502020204030204" pitchFamily="34" charset="0"/>
              </a:rPr>
              <a:t>AWS_PROXY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Integrate the API method request with the Lambda function-invoking action with the client request passed through as-is. This integration is also referred to as the </a:t>
            </a:r>
            <a:r>
              <a:rPr lang="en-US" i="1" dirty="0">
                <a:latin typeface="Calibri" panose="020F0502020204030204" pitchFamily="34" charset="0"/>
              </a:rPr>
              <a:t>Lambda proxy integration</a:t>
            </a:r>
            <a:r>
              <a:rPr lang="en-US" dirty="0">
                <a:latin typeface="Calibri" panose="020F0502020204030204" pitchFamily="34" charset="0"/>
              </a:rPr>
              <a:t>.</a:t>
            </a:r>
          </a:p>
          <a:p>
            <a:endParaRPr lang="en-US" dirty="0">
              <a:latin typeface="Calibri" panose="020F0502020204030204" pitchFamily="34" charset="0"/>
            </a:endParaRPr>
          </a:p>
          <a:p>
            <a:r>
              <a:rPr lang="en-US" b="1" dirty="0">
                <a:latin typeface="Calibri" panose="020F0502020204030204" pitchFamily="34" charset="0"/>
              </a:rPr>
              <a:t>HTTP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Integrate the API method request with an HTTP endpoint, including a private HTTP endpoint within a VPC. This integration is also referred to as the </a:t>
            </a:r>
            <a:r>
              <a:rPr lang="en-US" i="1" dirty="0">
                <a:latin typeface="Calibri" panose="020F0502020204030204" pitchFamily="34" charset="0"/>
              </a:rPr>
              <a:t>HTTP custom integration</a:t>
            </a:r>
            <a:r>
              <a:rPr lang="en-US" dirty="0">
                <a:latin typeface="Calibri" panose="020F0502020204030204" pitchFamily="34" charset="0"/>
              </a:rPr>
              <a:t>.</a:t>
            </a:r>
          </a:p>
          <a:p>
            <a:endParaRPr lang="en-US" dirty="0">
              <a:latin typeface="Calibri" panose="020F0502020204030204" pitchFamily="34" charset="0"/>
            </a:endParaRPr>
          </a:p>
          <a:p>
            <a:r>
              <a:rPr lang="en-US" b="1" dirty="0">
                <a:latin typeface="Calibri" panose="020F0502020204030204" pitchFamily="34" charset="0"/>
              </a:rPr>
              <a:t>HTTP_PROXY </a:t>
            </a:r>
            <a:r>
              <a:rPr lang="en-US" dirty="0">
                <a:latin typeface="Calibri" panose="020F0502020204030204" pitchFamily="34" charset="0"/>
              </a:rPr>
              <a:t>– Integrate the API method request with an HTTP endpoint, including a private HTTP endpoint within a VPC, with the client request passed through as-is. This is also referred to as the </a:t>
            </a:r>
            <a:r>
              <a:rPr lang="en-US" i="1" dirty="0">
                <a:latin typeface="Calibri" panose="020F0502020204030204" pitchFamily="34" charset="0"/>
              </a:rPr>
              <a:t>HTTP proxy integration</a:t>
            </a:r>
            <a:r>
              <a:rPr lang="en-US" dirty="0">
                <a:latin typeface="Calibri" panose="020F0502020204030204" pitchFamily="34" charset="0"/>
              </a:rPr>
              <a:t>.</a:t>
            </a:r>
          </a:p>
          <a:p>
            <a:endParaRPr lang="en-US" dirty="0">
              <a:latin typeface="Calibri" panose="020F0502020204030204" pitchFamily="34" charset="0"/>
            </a:endParaRPr>
          </a:p>
          <a:p>
            <a:endParaRPr lang="en-US" dirty="0">
              <a:latin typeface="Calibri" panose="020F0502020204030204" pitchFamily="34" charset="0"/>
            </a:endParaRPr>
          </a:p>
          <a:p>
            <a:r>
              <a:rPr lang="en-US" b="1" dirty="0">
                <a:latin typeface="Calibri" panose="020F0502020204030204" pitchFamily="34" charset="0"/>
              </a:rPr>
              <a:t>MOCK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Integrate the API method request with API Gateway as a "loop-back" endpoint without invoking any backend.</a:t>
            </a:r>
          </a:p>
          <a:p>
            <a:endParaRPr lang="en-US" dirty="0">
              <a:latin typeface="Calibri" panose="020F0502020204030204" pitchFamily="34" charset="0"/>
            </a:endParaRPr>
          </a:p>
          <a:p>
            <a:r>
              <a:rPr lang="en-US" dirty="0">
                <a:latin typeface="Calibri" panose="020F0502020204030204" pitchFamily="34" charset="0"/>
              </a:rPr>
              <a:t>With </a:t>
            </a:r>
            <a:r>
              <a:rPr lang="en-US" dirty="0" err="1">
                <a:latin typeface="Calibri" panose="020F0502020204030204" pitchFamily="34" charset="0"/>
              </a:rPr>
              <a:t>nonproxy</a:t>
            </a:r>
            <a:r>
              <a:rPr lang="en-US" dirty="0">
                <a:latin typeface="Calibri" panose="020F0502020204030204" pitchFamily="34" charset="0"/>
              </a:rPr>
              <a:t> integrations, you can choose to pass the client-supplied request payload through the integration request to the backend, without transformation, under the following conditions:</a:t>
            </a:r>
          </a:p>
          <a:p>
            <a:pPr marL="171450" indent="-171450">
              <a:buFont typeface="Arial" panose="020B0604020202020204" pitchFamily="34" charset="0"/>
              <a:buChar char="•"/>
            </a:pPr>
            <a:r>
              <a:rPr lang="en-US" dirty="0">
                <a:latin typeface="Calibri" panose="020F0502020204030204" pitchFamily="34" charset="0"/>
              </a:rPr>
              <a:t>When a method request carries a payload and the Content-Type header does not match any specified mapping template</a:t>
            </a:r>
          </a:p>
          <a:p>
            <a:pPr marL="171450" indent="-171450">
              <a:buFont typeface="Arial" panose="020B0604020202020204" pitchFamily="34" charset="0"/>
              <a:buChar char="•"/>
            </a:pPr>
            <a:r>
              <a:rPr lang="en-US" dirty="0">
                <a:latin typeface="Calibri" panose="020F0502020204030204" pitchFamily="34" charset="0"/>
              </a:rPr>
              <a:t>When no mapping template is defined</a:t>
            </a:r>
          </a:p>
          <a:p>
            <a:r>
              <a:rPr lang="en-US" dirty="0">
                <a:latin typeface="Calibri" panose="020F0502020204030204" pitchFamily="34" charset="0"/>
              </a:rPr>
              <a:t> </a:t>
            </a:r>
          </a:p>
          <a:p>
            <a:r>
              <a:rPr lang="en-US" dirty="0">
                <a:latin typeface="Calibri" panose="020F0502020204030204" pitchFamily="34" charset="0"/>
              </a:rPr>
              <a:t>The process is known as </a:t>
            </a:r>
            <a:r>
              <a:rPr lang="en-US" i="1" dirty="0">
                <a:latin typeface="Calibri" panose="020F0502020204030204" pitchFamily="34" charset="0"/>
              </a:rPr>
              <a:t>integration passthrough</a:t>
            </a:r>
            <a:r>
              <a:rPr lang="en-US" dirty="0">
                <a:latin typeface="Calibri" panose="020F0502020204030204" pitchFamily="34" charset="0"/>
              </a:rPr>
              <a:t>.</a:t>
            </a:r>
          </a:p>
          <a:p>
            <a:endParaRPr lang="en-US" dirty="0">
              <a:latin typeface="Calibri" panose="020F0502020204030204" pitchFamily="34" charset="0"/>
            </a:endParaRPr>
          </a:p>
          <a:p>
            <a:pPr lvl="0">
              <a:defRPr/>
            </a:pPr>
            <a:r>
              <a:rPr lang="en-US" dirty="0">
                <a:latin typeface="Calibri" panose="020F0502020204030204" pitchFamily="34" charset="0"/>
              </a:rPr>
              <a:t>For proxy integrations, API Gateway passes the entire request through to your backend. You do not have the option to modify the passthrough behaviors. </a:t>
            </a:r>
            <a:br>
              <a:rPr lang="en-US" dirty="0">
                <a:latin typeface="Calibri" panose="020F0502020204030204" pitchFamily="34" charset="0"/>
              </a:rPr>
            </a:br>
            <a:br>
              <a:rPr lang="en-US" dirty="0">
                <a:latin typeface="Calibri" panose="020F0502020204030204" pitchFamily="34" charset="0"/>
              </a:rPr>
            </a:br>
            <a:r>
              <a:rPr lang="en-US" dirty="0">
                <a:latin typeface="Calibri" panose="020F0502020204030204" pitchFamily="34" charset="0"/>
              </a:rPr>
              <a:t>For more information, see “Integration passthrough behavior” in the </a:t>
            </a:r>
            <a:r>
              <a:rPr lang="en-US" i="1" dirty="0">
                <a:latin typeface="Calibri" panose="020F0502020204030204" pitchFamily="34" charset="0"/>
              </a:rPr>
              <a:t>Amazon API Gateway Developer Guide</a:t>
            </a:r>
            <a:r>
              <a:rPr lang="en-US" dirty="0">
                <a:latin typeface="Calibri" panose="020F0502020204030204" pitchFamily="34" charset="0"/>
              </a:rPr>
              <a:t> (</a:t>
            </a:r>
            <a:r>
              <a:rPr lang="en-US" dirty="0">
                <a:latin typeface="Calibri" panose="020F0502020204030204" pitchFamily="34" charset="0"/>
                <a:hlinkClick r:id="rId3"/>
              </a:rPr>
              <a:t>https://docs.aws.amazon.com/apigateway/latest/developerguide/integration-passthrough-behaviors.html</a:t>
            </a:r>
            <a:r>
              <a:rPr lang="en-US" dirty="0">
                <a:latin typeface="Calibri" panose="020F0502020204030204" pitchFamily="34" charset="0"/>
              </a:rPr>
              <a:t>). </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345826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461678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latin typeface="Calibri" panose="020F0502020204030204" pitchFamily="34" charset="0"/>
              </a:rPr>
              <a:t>Request</a:t>
            </a:r>
            <a:r>
              <a:rPr lang="en-US" baseline="0">
                <a:latin typeface="Calibri" panose="020F0502020204030204" pitchFamily="34" charset="0"/>
              </a:rPr>
              <a:t> </a:t>
            </a:r>
            <a:r>
              <a:rPr lang="en-US" baseline="0" dirty="0">
                <a:latin typeface="Calibri" panose="020F0502020204030204" pitchFamily="34" charset="0"/>
              </a:rPr>
              <a:t>and response mapping helps your application transform data to enforce your applications parameters. </a:t>
            </a:r>
            <a:r>
              <a:rPr lang="en-US" dirty="0">
                <a:latin typeface="Calibri" panose="020F0502020204030204" pitchFamily="34" charset="0"/>
              </a:rPr>
              <a:t>In API Gateway, an API method request can take a payload in a different format from the corresponding integration request payload, as required in the backend. Similarly, the backend may return an integration response payload different from the method response payload, as expected by the front end. </a:t>
            </a:r>
          </a:p>
          <a:p>
            <a:endParaRPr lang="en-US" dirty="0">
              <a:latin typeface="Calibri" panose="020F0502020204030204" pitchFamily="34" charset="0"/>
            </a:endParaRPr>
          </a:p>
          <a:p>
            <a:r>
              <a:rPr lang="en-US" dirty="0">
                <a:latin typeface="Calibri" panose="020F0502020204030204" pitchFamily="34" charset="0"/>
              </a:rPr>
              <a:t>With API Gateway, you can use mapping templates to map the payload in the following ways:</a:t>
            </a:r>
          </a:p>
          <a:p>
            <a:pPr marL="171450" indent="-171450">
              <a:buFont typeface="Arial" panose="020B0604020202020204" pitchFamily="34" charset="0"/>
              <a:buChar char="•"/>
            </a:pPr>
            <a:r>
              <a:rPr lang="en-US" dirty="0">
                <a:latin typeface="Calibri" panose="020F0502020204030204" pitchFamily="34" charset="0"/>
              </a:rPr>
              <a:t>From a method request to the corresponding integration request</a:t>
            </a:r>
          </a:p>
          <a:p>
            <a:pPr marL="171450" indent="-171450">
              <a:buFont typeface="Arial" panose="020B0604020202020204" pitchFamily="34" charset="0"/>
              <a:buChar char="•"/>
            </a:pPr>
            <a:r>
              <a:rPr lang="en-US" dirty="0">
                <a:latin typeface="Calibri" panose="020F0502020204030204" pitchFamily="34" charset="0"/>
              </a:rPr>
              <a:t>From an integration response to the corresponding method response </a:t>
            </a:r>
          </a:p>
        </p:txBody>
      </p:sp>
    </p:spTree>
    <p:extLst>
      <p:ext uri="{BB962C8B-B14F-4D97-AF65-F5344CB8AC3E}">
        <p14:creationId xmlns:p14="http://schemas.microsoft.com/office/powerpoint/2010/main" val="105004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latin typeface="Calibri" panose="020F0502020204030204" pitchFamily="34" charset="0"/>
              </a:rPr>
              <a:t>Model defines the data structure of a payload.</a:t>
            </a:r>
          </a:p>
          <a:p>
            <a:endParaRPr lang="en-US" dirty="0">
              <a:latin typeface="Calibri" panose="020F0502020204030204" pitchFamily="34" charset="0"/>
            </a:endParaRPr>
          </a:p>
          <a:p>
            <a:r>
              <a:rPr lang="en-US" dirty="0">
                <a:latin typeface="Calibri" panose="020F0502020204030204" pitchFamily="34" charset="0"/>
              </a:rPr>
              <a:t>A </a:t>
            </a:r>
            <a:r>
              <a:rPr lang="en-US" i="1" dirty="0">
                <a:latin typeface="Calibri" panose="020F0502020204030204" pitchFamily="34" charset="0"/>
              </a:rPr>
              <a:t>mapping template </a:t>
            </a:r>
            <a:r>
              <a:rPr lang="en-US" dirty="0">
                <a:latin typeface="Calibri" panose="020F0502020204030204" pitchFamily="34" charset="0"/>
              </a:rPr>
              <a:t>is a script expressed in Velocity Template Language (VTL) and applied to the payload using JSONPath expressions. A JSONPath expression is for a JSON field of the body of a request or a response. Use mapping templates to do the following:</a:t>
            </a:r>
          </a:p>
          <a:p>
            <a:pPr marL="171450" indent="-171450">
              <a:buFont typeface="Arial" panose="020B0604020202020204" pitchFamily="34" charset="0"/>
              <a:buChar char="•"/>
            </a:pPr>
            <a:r>
              <a:rPr lang="en-US" dirty="0">
                <a:latin typeface="Calibri" panose="020F0502020204030204" pitchFamily="34" charset="0"/>
              </a:rPr>
              <a:t>Map parameters one-to-one</a:t>
            </a:r>
          </a:p>
          <a:p>
            <a:pPr marL="171450" indent="-171450">
              <a:buFont typeface="Arial" panose="020B0604020202020204" pitchFamily="34" charset="0"/>
              <a:buChar char="•"/>
            </a:pPr>
            <a:r>
              <a:rPr lang="en-US" dirty="0">
                <a:latin typeface="Calibri" panose="020F0502020204030204" pitchFamily="34" charset="0"/>
              </a:rPr>
              <a:t>Map a family of integration response status codes (matched by a regular expression) to a single response status code</a:t>
            </a:r>
          </a:p>
        </p:txBody>
      </p:sp>
    </p:spTree>
    <p:extLst>
      <p:ext uri="{BB962C8B-B14F-4D97-AF65-F5344CB8AC3E}">
        <p14:creationId xmlns:p14="http://schemas.microsoft.com/office/powerpoint/2010/main" val="473574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defTabSz="914400" rtl="0" eaLnBrk="1" fontAlgn="auto" latinLnBrk="0" hangingPunct="1">
              <a:buClrTx/>
              <a:buSzTx/>
              <a:buFontTx/>
              <a:buNone/>
              <a:tabLst/>
              <a:defRPr/>
            </a:pPr>
            <a:r>
              <a:rPr lang="en-US" dirty="0">
                <a:latin typeface="Calibri" panose="020F0502020204030204" pitchFamily="34" charset="0"/>
              </a:rPr>
              <a:t>You can configure API Gateway to perform validation of an API request </a:t>
            </a:r>
            <a:r>
              <a:rPr lang="en-US">
                <a:latin typeface="Calibri" panose="020F0502020204030204" pitchFamily="34" charset="0"/>
              </a:rPr>
              <a:t>before proceeding.</a:t>
            </a:r>
            <a:endParaRPr lang="en-US" dirty="0">
              <a:latin typeface="Calibri" panose="020F0502020204030204" pitchFamily="34" charset="0"/>
            </a:endParaRPr>
          </a:p>
        </p:txBody>
      </p:sp>
    </p:spTree>
    <p:extLst>
      <p:ext uri="{BB962C8B-B14F-4D97-AF65-F5344CB8AC3E}">
        <p14:creationId xmlns:p14="http://schemas.microsoft.com/office/powerpoint/2010/main" val="1885162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latin typeface="Calibri" panose="020F0502020204030204" pitchFamily="34" charset="0"/>
              </a:rPr>
              <a:t>Model </a:t>
            </a:r>
            <a:r>
              <a:rPr lang="en-US" dirty="0">
                <a:latin typeface="Calibri" panose="020F0502020204030204" pitchFamily="34" charset="0"/>
              </a:rPr>
              <a:t>defines the data structure of a payload.</a:t>
            </a:r>
          </a:p>
          <a:p>
            <a:endParaRPr lang="en-US" dirty="0">
              <a:latin typeface="Calibri" panose="020F0502020204030204" pitchFamily="34" charset="0"/>
            </a:endParaRPr>
          </a:p>
          <a:p>
            <a:r>
              <a:rPr lang="en-US" dirty="0">
                <a:latin typeface="Calibri" panose="020F0502020204030204" pitchFamily="34" charset="0"/>
              </a:rPr>
              <a:t>The mapping template is a script expressed in Velocity Template Language (VTL) and applied to the payload using JSONPath expressions</a:t>
            </a:r>
          </a:p>
        </p:txBody>
      </p:sp>
    </p:spTree>
    <p:extLst>
      <p:ext uri="{BB962C8B-B14F-4D97-AF65-F5344CB8AC3E}">
        <p14:creationId xmlns:p14="http://schemas.microsoft.com/office/powerpoint/2010/main" val="2061099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1287162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latin typeface="Calibri" panose="020F0502020204030204" pitchFamily="34" charset="0"/>
              </a:rPr>
              <a:t>Model </a:t>
            </a:r>
            <a:r>
              <a:rPr lang="en-US" dirty="0">
                <a:latin typeface="Calibri" panose="020F0502020204030204" pitchFamily="34" charset="0"/>
              </a:rPr>
              <a:t>defines the data structure of a payload.</a:t>
            </a:r>
          </a:p>
          <a:p>
            <a:endParaRPr lang="en-US" dirty="0">
              <a:latin typeface="Calibri" panose="020F0502020204030204" pitchFamily="34" charset="0"/>
            </a:endParaRPr>
          </a:p>
          <a:p>
            <a:r>
              <a:rPr lang="en-US" dirty="0">
                <a:latin typeface="Calibri" panose="020F0502020204030204" pitchFamily="34" charset="0"/>
              </a:rPr>
              <a:t>Mapping template is a script expressed in Velocity Template Language (VTL) and applied to the payload using JSONPath expressions.</a:t>
            </a:r>
            <a:br>
              <a:rPr lang="en-US" dirty="0">
                <a:latin typeface="Calibri" panose="020F0502020204030204" pitchFamily="34" charset="0"/>
              </a:rPr>
            </a:br>
            <a:br>
              <a:rPr lang="en-US" dirty="0">
                <a:latin typeface="Calibri" panose="020F0502020204030204" pitchFamily="34" charset="0"/>
              </a:rPr>
            </a:br>
            <a:r>
              <a:rPr lang="en-US" dirty="0">
                <a:latin typeface="Calibri" panose="020F0502020204030204" pitchFamily="34" charset="0"/>
              </a:rPr>
              <a:t>Remember that the payload includes information about the environment (prod). However, the mapping template strips that information out because it is not needed in the response payload. In this example the mapping template converts the JSON payload to an XML file.</a:t>
            </a:r>
          </a:p>
          <a:p>
            <a:endParaRPr lang="en-US" dirty="0">
              <a:latin typeface="Calibri" panose="020F0502020204030204" pitchFamily="34" charset="0"/>
            </a:endParaRPr>
          </a:p>
        </p:txBody>
      </p:sp>
    </p:spTree>
    <p:extLst>
      <p:ext uri="{BB962C8B-B14F-4D97-AF65-F5344CB8AC3E}">
        <p14:creationId xmlns:p14="http://schemas.microsoft.com/office/powerpoint/2010/main" val="2344351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304234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latin typeface="Calibri" panose="020F0502020204030204" pitchFamily="34" charset="0"/>
              </a:rPr>
              <a:t>Swagger features</a:t>
            </a:r>
          </a:p>
          <a:p>
            <a:pPr marL="171450" indent="-171450">
              <a:buFont typeface="Arial" panose="020B0604020202020204" pitchFamily="34" charset="0"/>
              <a:buChar char="•"/>
            </a:pPr>
            <a:r>
              <a:rPr lang="en-US" dirty="0">
                <a:latin typeface="Calibri" panose="020F0502020204030204" pitchFamily="34" charset="0"/>
              </a:rPr>
              <a:t>API definition as code</a:t>
            </a:r>
          </a:p>
          <a:p>
            <a:pPr marL="171450" indent="-171450">
              <a:buFont typeface="Arial" panose="020B0604020202020204" pitchFamily="34" charset="0"/>
              <a:buChar char="•"/>
            </a:pPr>
            <a:r>
              <a:rPr lang="en-US" dirty="0">
                <a:latin typeface="Calibri" panose="020F0502020204030204" pitchFamily="34" charset="0"/>
              </a:rPr>
              <a:t>Portable API definition</a:t>
            </a:r>
          </a:p>
          <a:p>
            <a:pPr marL="171450" indent="-171450">
              <a:buFont typeface="Arial" panose="020B0604020202020204" pitchFamily="34" charset="0"/>
              <a:buChar char="•"/>
            </a:pPr>
            <a:r>
              <a:rPr lang="en-US" dirty="0">
                <a:latin typeface="Calibri" panose="020F0502020204030204" pitchFamily="34" charset="0"/>
              </a:rPr>
              <a:t>JSON/YAML</a:t>
            </a:r>
          </a:p>
          <a:p>
            <a:pPr marL="171450" indent="-171450">
              <a:buFont typeface="Arial" panose="020B0604020202020204" pitchFamily="34" charset="0"/>
              <a:buChar char="•"/>
            </a:pPr>
            <a:r>
              <a:rPr lang="en-US" dirty="0">
                <a:latin typeface="Calibri" panose="020F0502020204030204" pitchFamily="34" charset="0"/>
              </a:rPr>
              <a:t>Import/Export your API</a:t>
            </a:r>
          </a:p>
          <a:p>
            <a:pPr marL="171450" indent="-171450">
              <a:buFont typeface="Arial" panose="020B0604020202020204" pitchFamily="34" charset="0"/>
              <a:buChar char="•"/>
            </a:pPr>
            <a:r>
              <a:rPr lang="en-US" dirty="0">
                <a:latin typeface="Calibri" panose="020F0502020204030204" pitchFamily="34" charset="0"/>
              </a:rPr>
              <a:t>API Gateway extensions</a:t>
            </a:r>
          </a:p>
          <a:p>
            <a:pPr marL="171450" indent="-171450">
              <a:buFont typeface="Arial" panose="020B0604020202020204" pitchFamily="34" charset="0"/>
              <a:buChar char="•"/>
            </a:pPr>
            <a:r>
              <a:rPr lang="en-US" dirty="0">
                <a:latin typeface="Calibri" panose="020F0502020204030204" pitchFamily="34" charset="0"/>
              </a:rPr>
              <a:t>Can be used independently or part of the AWS CloudFormation template</a:t>
            </a:r>
          </a:p>
          <a:p>
            <a:pPr marL="171450" indent="-171450">
              <a:buFont typeface="Arial" panose="020B0604020202020204" pitchFamily="34" charset="0"/>
              <a:buChar char="•"/>
            </a:pPr>
            <a:r>
              <a:rPr lang="en-US" dirty="0">
                <a:latin typeface="Calibri" panose="020F0502020204030204" pitchFamily="34" charset="0"/>
              </a:rPr>
              <a:t>Rich third-party resources, if tools are used</a:t>
            </a:r>
          </a:p>
        </p:txBody>
      </p:sp>
    </p:spTree>
    <p:extLst>
      <p:ext uri="{BB962C8B-B14F-4D97-AF65-F5344CB8AC3E}">
        <p14:creationId xmlns:p14="http://schemas.microsoft.com/office/powerpoint/2010/main" val="2360213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1036850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BFCDF2FE-A78E-4E52-8E2E-54ACEDACA548}"/>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1EA4A6DD-AB19-4115-9B83-46D4E2EAEF11}"/>
              </a:ext>
            </a:extLst>
          </p:cNvPr>
          <p:cNvSpPr>
            <a:spLocks noGrp="1"/>
          </p:cNvSpPr>
          <p:nvPr>
            <p:ph type="body" idx="1"/>
          </p:nvPr>
        </p:nvSpPr>
        <p:spPr>
          <a:xfrm>
            <a:off x="317500" y="3810000"/>
            <a:ext cx="7112000" cy="5397500"/>
          </a:xfrm>
        </p:spPr>
        <p:txBody>
          <a:bodyPr/>
          <a:lstStyle/>
          <a:p>
            <a:pPr lvl="0">
              <a:defRPr/>
            </a:pPr>
            <a:r>
              <a:rPr lang="en-US" dirty="0">
                <a:latin typeface="Calibri" panose="020F0502020204030204" pitchFamily="34" charset="0"/>
              </a:rPr>
              <a:t>You can test a REST API in various ways. You can use the REST API’s invoke URL, the API Gateway console, or third-party tools such as Postman.</a:t>
            </a:r>
          </a:p>
          <a:p>
            <a:pPr lvl="0">
              <a:defRPr/>
            </a:pPr>
            <a:endParaRPr lang="en-US" dirty="0">
              <a:latin typeface="Calibri" panose="020F0502020204030204" pitchFamily="34" charset="0"/>
            </a:endParaRPr>
          </a:p>
          <a:p>
            <a:pPr>
              <a:defRPr/>
            </a:pPr>
            <a:r>
              <a:rPr lang="en-US" dirty="0">
                <a:latin typeface="Calibri" panose="020F0502020204030204" pitchFamily="34" charset="0"/>
              </a:rPr>
              <a:t>If an API permits anonymous access, you can use any web browser to invoke any GET method calls. You can do this by copying an appropriate invocation URL to the browser's address bar. To call a deployed API, clients submit requests to the URL for the API Gateway component service for API operation, known as execute-</a:t>
            </a:r>
            <a:r>
              <a:rPr lang="en-US" dirty="0" err="1">
                <a:latin typeface="Calibri" panose="020F0502020204030204" pitchFamily="34" charset="0"/>
              </a:rPr>
              <a:t>api</a:t>
            </a:r>
            <a:r>
              <a:rPr lang="en-US" dirty="0">
                <a:latin typeface="Calibri" panose="020F0502020204030204" pitchFamily="34" charset="0"/>
              </a:rPr>
              <a:t>.</a:t>
            </a:r>
            <a:br>
              <a:rPr lang="en-US" dirty="0">
                <a:latin typeface="Calibri" panose="020F0502020204030204" pitchFamily="34" charset="0"/>
              </a:rPr>
            </a:br>
            <a:br>
              <a:rPr lang="en-US" dirty="0">
                <a:latin typeface="Calibri" panose="020F0502020204030204" pitchFamily="34" charset="0"/>
              </a:rPr>
            </a:br>
            <a:r>
              <a:rPr lang="en-US" dirty="0">
                <a:latin typeface="Calibri" panose="020F0502020204030204" pitchFamily="34" charset="0"/>
              </a:rPr>
              <a:t>The URL for REST APIs follows this format:</a:t>
            </a:r>
          </a:p>
          <a:p>
            <a:pPr lvl="1">
              <a:defRPr/>
            </a:pPr>
            <a:r>
              <a:rPr lang="en-US" dirty="0">
                <a:latin typeface="Calibri" panose="020F0502020204030204" pitchFamily="34" charset="0"/>
                <a:ea typeface="Amazon Ember Light" panose="020B0403020204020204" pitchFamily="34" charset="0"/>
                <a:cs typeface="Amazon Ember Light" panose="020B0403020204020204" pitchFamily="34" charset="0"/>
              </a:rPr>
              <a:t>https://{</a:t>
            </a:r>
            <a:r>
              <a:rPr lang="en-US" i="1" dirty="0">
                <a:latin typeface="Calibri" panose="020F0502020204030204" pitchFamily="34" charset="0"/>
                <a:ea typeface="Amazon Ember Light" panose="020B0403020204020204" pitchFamily="34" charset="0"/>
                <a:cs typeface="Amazon Ember Light" panose="020B0403020204020204" pitchFamily="34" charset="0"/>
              </a:rPr>
              <a:t>restapi_id</a:t>
            </a:r>
            <a:r>
              <a:rPr lang="en-US" dirty="0">
                <a:latin typeface="Calibri" panose="020F0502020204030204" pitchFamily="34" charset="0"/>
                <a:ea typeface="Amazon Ember Light" panose="020B0403020204020204" pitchFamily="34" charset="0"/>
                <a:cs typeface="Amazon Ember Light" panose="020B0403020204020204" pitchFamily="34" charset="0"/>
              </a:rPr>
              <a:t>}.execute-api.{</a:t>
            </a:r>
            <a:r>
              <a:rPr lang="en-US" i="1" dirty="0">
                <a:latin typeface="Calibri" panose="020F0502020204030204" pitchFamily="34" charset="0"/>
                <a:ea typeface="Amazon Ember Light" panose="020B0403020204020204" pitchFamily="34" charset="0"/>
                <a:cs typeface="Amazon Ember Light" panose="020B0403020204020204" pitchFamily="34" charset="0"/>
              </a:rPr>
              <a:t>region</a:t>
            </a:r>
            <a:r>
              <a:rPr lang="en-US" dirty="0">
                <a:latin typeface="Calibri" panose="020F0502020204030204" pitchFamily="34" charset="0"/>
                <a:ea typeface="Amazon Ember Light" panose="020B0403020204020204" pitchFamily="34" charset="0"/>
                <a:cs typeface="Amazon Ember Light" panose="020B0403020204020204" pitchFamily="34" charset="0"/>
              </a:rPr>
              <a:t>}.amazonaws.com/{</a:t>
            </a:r>
            <a:r>
              <a:rPr lang="en-US" i="1" dirty="0">
                <a:latin typeface="Calibri" panose="020F0502020204030204" pitchFamily="34" charset="0"/>
                <a:ea typeface="Amazon Ember Light" panose="020B0403020204020204" pitchFamily="34" charset="0"/>
                <a:cs typeface="Amazon Ember Light" panose="020B0403020204020204" pitchFamily="34" charset="0"/>
              </a:rPr>
              <a:t>stage_name</a:t>
            </a:r>
            <a:r>
              <a:rPr lang="en-US" dirty="0">
                <a:latin typeface="Calibri" panose="020F0502020204030204" pitchFamily="34" charset="0"/>
                <a:ea typeface="Amazon Ember Light" panose="020B0403020204020204" pitchFamily="34" charset="0"/>
                <a:cs typeface="Amazon Ember Light" panose="020B0403020204020204" pitchFamily="34" charset="0"/>
              </a:rPr>
              <a:t>}/</a:t>
            </a:r>
          </a:p>
          <a:p>
            <a:pPr>
              <a:defRPr/>
            </a:pPr>
            <a:r>
              <a:rPr lang="en-US" dirty="0">
                <a:latin typeface="Calibri" panose="020F0502020204030204" pitchFamily="34" charset="0"/>
                <a:ea typeface="Amazon Ember Light" panose="020B0403020204020204" pitchFamily="34" charset="0"/>
                <a:cs typeface="Amazon Ember Light" panose="020B0403020204020204" pitchFamily="34" charset="0"/>
              </a:rPr>
              <a:t>w</a:t>
            </a:r>
            <a:r>
              <a:rPr lang="en-US" dirty="0">
                <a:latin typeface="Calibri" panose="020F0502020204030204" pitchFamily="34" charset="0"/>
              </a:rPr>
              <a:t>here: </a:t>
            </a:r>
          </a:p>
          <a:p>
            <a:pPr>
              <a:defRPr/>
            </a:pPr>
            <a:r>
              <a:rPr lang="en-US" dirty="0">
                <a:latin typeface="Calibri" panose="020F0502020204030204" pitchFamily="34" charset="0"/>
              </a:rPr>
              <a:t>{</a:t>
            </a:r>
            <a:r>
              <a:rPr lang="en-US" i="1" dirty="0" err="1">
                <a:latin typeface="Calibri" panose="020F0502020204030204" pitchFamily="34" charset="0"/>
              </a:rPr>
              <a:t>restapi_id</a:t>
            </a:r>
            <a:r>
              <a:rPr lang="en-US" dirty="0">
                <a:latin typeface="Calibri" panose="020F0502020204030204" pitchFamily="34" charset="0"/>
              </a:rPr>
              <a:t>} is the API identifier</a:t>
            </a:r>
          </a:p>
          <a:p>
            <a:pPr>
              <a:defRPr/>
            </a:pPr>
            <a:r>
              <a:rPr lang="en-US" dirty="0">
                <a:latin typeface="Calibri" panose="020F0502020204030204" pitchFamily="34" charset="0"/>
              </a:rPr>
              <a:t>{</a:t>
            </a:r>
            <a:r>
              <a:rPr lang="en-US" i="1" dirty="0">
                <a:latin typeface="Calibri" panose="020F0502020204030204" pitchFamily="34" charset="0"/>
              </a:rPr>
              <a:t>region</a:t>
            </a:r>
            <a:r>
              <a:rPr lang="en-US" dirty="0">
                <a:latin typeface="Calibri" panose="020F0502020204030204" pitchFamily="34" charset="0"/>
              </a:rPr>
              <a:t>} is the Region</a:t>
            </a:r>
          </a:p>
          <a:p>
            <a:pPr>
              <a:defRPr/>
            </a:pPr>
            <a:r>
              <a:rPr lang="en-US" dirty="0">
                <a:latin typeface="Calibri" panose="020F0502020204030204" pitchFamily="34" charset="0"/>
              </a:rPr>
              <a:t>{</a:t>
            </a:r>
            <a:r>
              <a:rPr lang="en-US" i="1" dirty="0" err="1">
                <a:latin typeface="Calibri" panose="020F0502020204030204" pitchFamily="34" charset="0"/>
              </a:rPr>
              <a:t>stage_name</a:t>
            </a:r>
            <a:r>
              <a:rPr lang="en-US" dirty="0">
                <a:latin typeface="Calibri" panose="020F0502020204030204" pitchFamily="34" charset="0"/>
              </a:rPr>
              <a:t>} is the stage name of the API deployment</a:t>
            </a:r>
          </a:p>
          <a:p>
            <a:pPr>
              <a:defRPr/>
            </a:pPr>
            <a:r>
              <a:rPr lang="en-US" dirty="0">
                <a:latin typeface="Calibri" panose="020F0502020204030204" pitchFamily="34" charset="0"/>
              </a:rPr>
              <a:t> </a:t>
            </a:r>
          </a:p>
          <a:p>
            <a:pPr>
              <a:defRPr/>
            </a:pPr>
            <a:r>
              <a:rPr lang="en-US" dirty="0">
                <a:latin typeface="Calibri" panose="020F0502020204030204" pitchFamily="34" charset="0"/>
              </a:rPr>
              <a:t>You can find a REST API's root URL in the Stage Editor for the API in the API Gateway console. </a:t>
            </a:r>
          </a:p>
          <a:p>
            <a:pPr lvl="0">
              <a:defRPr/>
            </a:pPr>
            <a:endParaRPr lang="en-US" dirty="0">
              <a:latin typeface="Calibri" panose="020F0502020204030204" pitchFamily="34" charset="0"/>
            </a:endParaRPr>
          </a:p>
          <a:p>
            <a:pPr lvl="0">
              <a:defRPr/>
            </a:pPr>
            <a:r>
              <a:rPr lang="en-US" dirty="0">
                <a:latin typeface="Calibri" panose="020F0502020204030204" pitchFamily="34" charset="0"/>
              </a:rPr>
              <a:t>You can use the API Gateway console to call an API by using the API Gateway </a:t>
            </a:r>
            <a:r>
              <a:rPr lang="en-US" dirty="0" err="1">
                <a:latin typeface="Calibri" panose="020F0502020204030204" pitchFamily="34" charset="0"/>
              </a:rPr>
              <a:t>TestInvoke</a:t>
            </a:r>
            <a:r>
              <a:rPr lang="en-US" dirty="0">
                <a:latin typeface="Calibri" panose="020F0502020204030204" pitchFamily="34" charset="0"/>
              </a:rPr>
              <a:t> feature. </a:t>
            </a:r>
            <a:r>
              <a:rPr lang="en-US" dirty="0" err="1">
                <a:latin typeface="Calibri" panose="020F0502020204030204" pitchFamily="34" charset="0"/>
              </a:rPr>
              <a:t>TestInvoke</a:t>
            </a:r>
            <a:r>
              <a:rPr lang="en-US" dirty="0">
                <a:latin typeface="Calibri" panose="020F0502020204030204" pitchFamily="34" charset="0"/>
              </a:rPr>
              <a:t> bypasses the invoke URL and allows API testing before the API is deployed.</a:t>
            </a:r>
          </a:p>
        </p:txBody>
      </p:sp>
    </p:spTree>
    <p:extLst>
      <p:ext uri="{BB962C8B-B14F-4D97-AF65-F5344CB8AC3E}">
        <p14:creationId xmlns:p14="http://schemas.microsoft.com/office/powerpoint/2010/main" val="1438208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latin typeface="Calibri" panose="020F0502020204030204" pitchFamily="34" charset="0"/>
              </a:rPr>
              <a:t>To </a:t>
            </a:r>
            <a:r>
              <a:rPr lang="en-US" dirty="0">
                <a:latin typeface="Calibri" panose="020F0502020204030204" pitchFamily="34" charset="0"/>
              </a:rPr>
              <a:t>invoke </a:t>
            </a:r>
            <a:r>
              <a:rPr lang="en-US" baseline="0" dirty="0">
                <a:latin typeface="Calibri" panose="020F0502020204030204" pitchFamily="34" charset="0"/>
              </a:rPr>
              <a:t>a REST API from the API Gateway console</a:t>
            </a:r>
            <a:r>
              <a:rPr lang="en-US" dirty="0">
                <a:latin typeface="Calibri" panose="020F0502020204030204" pitchFamily="34" charset="0"/>
              </a:rPr>
              <a:t>,</a:t>
            </a:r>
            <a:r>
              <a:rPr lang="en-US" baseline="0" dirty="0">
                <a:latin typeface="Calibri" panose="020F0502020204030204" pitchFamily="34" charset="0"/>
              </a:rPr>
              <a:t> in the </a:t>
            </a:r>
            <a:r>
              <a:rPr lang="en-US" b="1" dirty="0">
                <a:latin typeface="Calibri" panose="020F0502020204030204" pitchFamily="34" charset="0"/>
              </a:rPr>
              <a:t>Method Execution </a:t>
            </a:r>
            <a:r>
              <a:rPr lang="en-US" baseline="0" dirty="0">
                <a:latin typeface="Calibri" panose="020F0502020204030204" pitchFamily="34" charset="0"/>
              </a:rPr>
              <a:t>pane, in the </a:t>
            </a:r>
            <a:r>
              <a:rPr lang="en-US" b="1" dirty="0">
                <a:latin typeface="Calibri" panose="020F0502020204030204" pitchFamily="34" charset="0"/>
              </a:rPr>
              <a:t>Client</a:t>
            </a:r>
            <a:r>
              <a:rPr lang="en-US" baseline="0" dirty="0">
                <a:latin typeface="Calibri" panose="020F0502020204030204" pitchFamily="34" charset="0"/>
              </a:rPr>
              <a:t> box, choose </a:t>
            </a:r>
            <a:r>
              <a:rPr lang="en-US" b="1" dirty="0">
                <a:latin typeface="Calibri" panose="020F0502020204030204" pitchFamily="34" charset="0"/>
              </a:rPr>
              <a:t>TEST</a:t>
            </a:r>
            <a:r>
              <a:rPr lang="en-US" baseline="0" dirty="0">
                <a:latin typeface="Calibri" panose="020F0502020204030204" pitchFamily="34" charset="0"/>
              </a:rPr>
              <a:t>.</a:t>
            </a:r>
          </a:p>
          <a:p>
            <a:endParaRPr lang="en-US" baseline="0" dirty="0">
              <a:latin typeface="Calibri" panose="020F0502020204030204" pitchFamily="34" charset="0"/>
            </a:endParaRPr>
          </a:p>
        </p:txBody>
      </p:sp>
    </p:spTree>
    <p:extLst>
      <p:ext uri="{BB962C8B-B14F-4D97-AF65-F5344CB8AC3E}">
        <p14:creationId xmlns:p14="http://schemas.microsoft.com/office/powerpoint/2010/main" val="2733629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defTabSz="914400" rtl="0" eaLnBrk="1" fontAlgn="auto" latinLnBrk="0" hangingPunct="1">
              <a:buClrTx/>
              <a:buSzTx/>
              <a:buFontTx/>
              <a:buNone/>
              <a:tabLst/>
              <a:defRPr/>
            </a:pPr>
            <a:r>
              <a:rPr lang="en-US" dirty="0">
                <a:latin typeface="Calibri" panose="020F0502020204030204" pitchFamily="34" charset="0"/>
              </a:rPr>
              <a:t>When </a:t>
            </a:r>
            <a:r>
              <a:rPr lang="en-US" baseline="0" dirty="0">
                <a:latin typeface="Calibri" panose="020F0502020204030204" pitchFamily="34" charset="0"/>
              </a:rPr>
              <a:t>the test </a:t>
            </a:r>
            <a:r>
              <a:rPr lang="en-US" dirty="0">
                <a:latin typeface="Calibri" panose="020F0502020204030204" pitchFamily="34" charset="0"/>
              </a:rPr>
              <a:t>is completed, </a:t>
            </a:r>
            <a:r>
              <a:rPr lang="en-US" baseline="0" dirty="0">
                <a:latin typeface="Calibri" panose="020F0502020204030204" pitchFamily="34" charset="0"/>
              </a:rPr>
              <a:t>the API Gateway console </a:t>
            </a:r>
            <a:r>
              <a:rPr lang="en-US" dirty="0">
                <a:latin typeface="Calibri" panose="020F0502020204030204" pitchFamily="34" charset="0"/>
              </a:rPr>
              <a:t>responds </a:t>
            </a:r>
            <a:r>
              <a:rPr lang="en-US" baseline="0" dirty="0">
                <a:latin typeface="Calibri" panose="020F0502020204030204" pitchFamily="34" charset="0"/>
              </a:rPr>
              <a:t>with a status of the request. </a:t>
            </a:r>
            <a:br>
              <a:rPr lang="en-US" baseline="0" dirty="0">
                <a:latin typeface="Calibri" panose="020F0502020204030204" pitchFamily="34" charset="0"/>
              </a:rPr>
            </a:br>
            <a:br>
              <a:rPr lang="en-US" baseline="0" dirty="0">
                <a:latin typeface="Calibri" panose="020F0502020204030204" pitchFamily="34" charset="0"/>
              </a:rPr>
            </a:br>
            <a:r>
              <a:rPr lang="en-US" dirty="0">
                <a:latin typeface="Calibri" panose="020F0502020204030204" pitchFamily="34" charset="0"/>
              </a:rPr>
              <a:t>Testing methods with the API Gateway console may result in changes to resources that cannot be undone. Testing a method with the API Gateway console is the same as calling the method outside of the API Gateway console. For example, if you use the API Gateway console to call a method that deletes an API's resources, if the method call is successful, the API's resources are deleted. </a:t>
            </a:r>
          </a:p>
          <a:p>
            <a:endParaRPr lang="en-US" dirty="0">
              <a:latin typeface="Calibri" panose="020F0502020204030204" pitchFamily="34" charset="0"/>
            </a:endParaRPr>
          </a:p>
        </p:txBody>
      </p:sp>
    </p:spTree>
    <p:extLst>
      <p:ext uri="{BB962C8B-B14F-4D97-AF65-F5344CB8AC3E}">
        <p14:creationId xmlns:p14="http://schemas.microsoft.com/office/powerpoint/2010/main" val="3084697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latin typeface="Calibri" panose="020F0502020204030204" pitchFamily="34" charset="0"/>
              </a:rPr>
              <a:t>API developers can generate API responses from API Gateway directly, without the need for an integration backend. As an API developer, you can use this feature to unblock dependent teams that need to work with an API before the project development is complete. You</a:t>
            </a:r>
            <a:r>
              <a:rPr lang="en-US" baseline="0" dirty="0">
                <a:latin typeface="Calibri" panose="020F0502020204030204" pitchFamily="34" charset="0"/>
              </a:rPr>
              <a:t> can also test multiple scenarios with </a:t>
            </a:r>
            <a:r>
              <a:rPr lang="en-US" dirty="0">
                <a:latin typeface="Calibri" panose="020F0502020204030204" pitchFamily="34" charset="0"/>
              </a:rPr>
              <a:t>the </a:t>
            </a:r>
            <a:r>
              <a:rPr lang="en-US" baseline="0" dirty="0">
                <a:latin typeface="Calibri" panose="020F0502020204030204" pitchFamily="34" charset="0"/>
              </a:rPr>
              <a:t>API before deploying it into production. </a:t>
            </a:r>
            <a:br>
              <a:rPr lang="en-US" baseline="0" dirty="0">
                <a:latin typeface="Calibri" panose="020F0502020204030204" pitchFamily="34" charset="0"/>
              </a:rPr>
            </a:br>
            <a:br>
              <a:rPr lang="en-US" baseline="0" dirty="0">
                <a:latin typeface="Calibri" panose="020F0502020204030204" pitchFamily="34" charset="0"/>
              </a:rPr>
            </a:br>
            <a:r>
              <a:rPr lang="en-US" baseline="0" dirty="0">
                <a:latin typeface="Calibri" panose="020F0502020204030204" pitchFamily="34" charset="0"/>
              </a:rPr>
              <a:t>With mock integrations</a:t>
            </a:r>
            <a:r>
              <a:rPr lang="en-US" dirty="0">
                <a:latin typeface="Calibri" panose="020F0502020204030204" pitchFamily="34" charset="0"/>
              </a:rPr>
              <a:t>,</a:t>
            </a:r>
            <a:r>
              <a:rPr lang="en-US" baseline="0" dirty="0">
                <a:latin typeface="Calibri" panose="020F0502020204030204" pitchFamily="34" charset="0"/>
              </a:rPr>
              <a:t> API developers are no longer held back </a:t>
            </a:r>
            <a:r>
              <a:rPr lang="en-US" dirty="0">
                <a:latin typeface="Calibri" panose="020F0502020204030204" pitchFamily="34" charset="0"/>
              </a:rPr>
              <a:t>by waiting </a:t>
            </a:r>
            <a:r>
              <a:rPr lang="en-US" baseline="0" dirty="0">
                <a:latin typeface="Calibri" panose="020F0502020204030204" pitchFamily="34" charset="0"/>
              </a:rPr>
              <a:t>for other teams to complete their integrations. </a:t>
            </a:r>
          </a:p>
          <a:p>
            <a:endParaRPr lang="en-US" dirty="0">
              <a:latin typeface="Calibri" panose="020F0502020204030204" pitchFamily="34" charset="0"/>
            </a:endParaRPr>
          </a:p>
          <a:p>
            <a:pPr marL="0" marR="0" lvl="0" indent="0" defTabSz="914400" rtl="0" eaLnBrk="1" fontAlgn="auto" latinLnBrk="0" hangingPunct="1">
              <a:buClrTx/>
              <a:buSzTx/>
              <a:buFontTx/>
              <a:buNone/>
              <a:tabLst/>
              <a:defRPr/>
            </a:pPr>
            <a:r>
              <a:rPr lang="en-US" dirty="0">
                <a:latin typeface="Calibri" panose="020F0502020204030204" pitchFamily="34" charset="0"/>
              </a:rPr>
              <a:t>For more information, see “Set up mock integrations in API Gateway” in the Amazon </a:t>
            </a:r>
            <a:r>
              <a:rPr lang="en-US" i="1" dirty="0">
                <a:latin typeface="Calibri" panose="020F0502020204030204" pitchFamily="34" charset="0"/>
              </a:rPr>
              <a:t>API Gateway Developer Guide </a:t>
            </a:r>
            <a:r>
              <a:rPr lang="en-US" dirty="0">
                <a:latin typeface="Calibri" panose="020F0502020204030204" pitchFamily="34" charset="0"/>
              </a:rPr>
              <a:t>(</a:t>
            </a:r>
            <a:r>
              <a:rPr lang="en-US" dirty="0">
                <a:latin typeface="Calibri" panose="020F0502020204030204" pitchFamily="34" charset="0"/>
                <a:hlinkClick r:id="rId3"/>
              </a:rPr>
              <a:t>https://docs.aws.amazon.com/apigateway/latest/developerguide/how-to-mock-integration.html</a:t>
            </a:r>
            <a:r>
              <a:rPr lang="en-US" dirty="0">
                <a:latin typeface="Calibri" panose="020F0502020204030204" pitchFamily="34" charset="0"/>
              </a:rPr>
              <a:t>).</a:t>
            </a:r>
          </a:p>
          <a:p>
            <a:endParaRPr lang="en-US" dirty="0">
              <a:latin typeface="Calibri" panose="020F0502020204030204" pitchFamily="34" charset="0"/>
            </a:endParaRPr>
          </a:p>
        </p:txBody>
      </p:sp>
    </p:spTree>
    <p:extLst>
      <p:ext uri="{BB962C8B-B14F-4D97-AF65-F5344CB8AC3E}">
        <p14:creationId xmlns:p14="http://schemas.microsoft.com/office/powerpoint/2010/main" val="2319891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1095512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389145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defTabSz="914400" rtl="0" eaLnBrk="1" fontAlgn="auto" latinLnBrk="0" hangingPunct="1">
              <a:buClrTx/>
              <a:buSzTx/>
              <a:buFontTx/>
              <a:buNone/>
              <a:tabLst/>
              <a:defRPr/>
            </a:pPr>
            <a:r>
              <a:rPr lang="en-US" dirty="0">
                <a:latin typeface="Calibri" panose="020F0502020204030204" pitchFamily="34" charset="0"/>
              </a:rPr>
              <a:t>You </a:t>
            </a:r>
            <a:r>
              <a:rPr lang="en-US" kern="1200" dirty="0">
                <a:solidFill>
                  <a:schemeClr val="tx1"/>
                </a:solidFill>
                <a:effectLst/>
                <a:latin typeface="Calibri" panose="020F0502020204030204" pitchFamily="34" charset="0"/>
                <a:ea typeface="+mn-ea"/>
                <a:cs typeface="+mn-cs"/>
              </a:rPr>
              <a:t>have built </a:t>
            </a:r>
            <a:r>
              <a:rPr lang="en-US" dirty="0">
                <a:latin typeface="Calibri" panose="020F0502020204030204" pitchFamily="34" charset="0"/>
              </a:rPr>
              <a:t>the </a:t>
            </a:r>
            <a:r>
              <a:rPr lang="en-US" kern="1200" dirty="0">
                <a:solidFill>
                  <a:schemeClr val="tx1"/>
                </a:solidFill>
                <a:effectLst/>
                <a:latin typeface="Calibri" panose="020F0502020204030204" pitchFamily="34" charset="0"/>
                <a:ea typeface="+mn-ea"/>
                <a:cs typeface="+mn-cs"/>
              </a:rPr>
              <a:t>backend database</a:t>
            </a:r>
            <a:r>
              <a:rPr lang="en-US" kern="1200" baseline="0" dirty="0">
                <a:solidFill>
                  <a:schemeClr val="tx1"/>
                </a:solidFill>
                <a:effectLst/>
                <a:latin typeface="Calibri" panose="020F0502020204030204" pitchFamily="34" charset="0"/>
                <a:ea typeface="+mn-ea"/>
                <a:cs typeface="+mn-cs"/>
              </a:rPr>
              <a:t> storage system </a:t>
            </a:r>
            <a:r>
              <a:rPr lang="en-US" dirty="0">
                <a:latin typeface="Calibri" panose="020F0502020204030204" pitchFamily="34" charset="0"/>
              </a:rPr>
              <a:t>and </a:t>
            </a:r>
            <a:r>
              <a:rPr lang="en-US" kern="1200" baseline="0" dirty="0">
                <a:solidFill>
                  <a:schemeClr val="tx1"/>
                </a:solidFill>
                <a:effectLst/>
                <a:latin typeface="Calibri" panose="020F0502020204030204" pitchFamily="34" charset="0"/>
                <a:ea typeface="+mn-ea"/>
                <a:cs typeface="+mn-cs"/>
              </a:rPr>
              <a:t>configured compute processing</a:t>
            </a:r>
            <a:r>
              <a:rPr lang="en-US" dirty="0">
                <a:latin typeface="Calibri" panose="020F0502020204030204" pitchFamily="34" charset="0"/>
              </a:rPr>
              <a:t>. Now you must </a:t>
            </a:r>
            <a:r>
              <a:rPr lang="en-US" kern="1200" baseline="0" dirty="0">
                <a:solidFill>
                  <a:schemeClr val="tx1"/>
                </a:solidFill>
                <a:effectLst/>
                <a:latin typeface="Calibri" panose="020F0502020204030204" pitchFamily="34" charset="0"/>
                <a:ea typeface="+mn-ea"/>
                <a:cs typeface="+mn-cs"/>
              </a:rPr>
              <a:t>configure a way for </a:t>
            </a:r>
            <a:r>
              <a:rPr lang="en-US" dirty="0">
                <a:latin typeface="Calibri" panose="020F0502020204030204" pitchFamily="34" charset="0"/>
              </a:rPr>
              <a:t>users </a:t>
            </a:r>
            <a:r>
              <a:rPr lang="en-US" kern="1200" baseline="0" dirty="0">
                <a:solidFill>
                  <a:schemeClr val="tx1"/>
                </a:solidFill>
                <a:effectLst/>
                <a:latin typeface="Calibri" panose="020F0502020204030204" pitchFamily="34" charset="0"/>
                <a:ea typeface="+mn-ea"/>
                <a:cs typeface="+mn-cs"/>
              </a:rPr>
              <a:t>to access those services over the internet. </a:t>
            </a:r>
            <a:r>
              <a:rPr lang="en-US" dirty="0">
                <a:latin typeface="Calibri" panose="020F0502020204030204" pitchFamily="34" charset="0"/>
              </a:rPr>
              <a:t>Amazon API Gateway connects </a:t>
            </a:r>
            <a:r>
              <a:rPr lang="en-US" baseline="0" dirty="0">
                <a:latin typeface="Calibri" panose="020F0502020204030204" pitchFamily="34" charset="0"/>
              </a:rPr>
              <a:t>all the application’s services together.</a:t>
            </a:r>
            <a:endParaRPr lang="en-US" kern="1200" dirty="0">
              <a:solidFill>
                <a:schemeClr val="tx1"/>
              </a:solidFill>
              <a:effectLst/>
              <a:latin typeface="Calibri" panose="020F0502020204030204" pitchFamily="34" charset="0"/>
              <a:ea typeface="+mn-ea"/>
              <a:cs typeface="+mn-cs"/>
            </a:endParaRPr>
          </a:p>
        </p:txBody>
      </p:sp>
    </p:spTree>
    <p:extLst>
      <p:ext uri="{BB962C8B-B14F-4D97-AF65-F5344CB8AC3E}">
        <p14:creationId xmlns:p14="http://schemas.microsoft.com/office/powerpoint/2010/main" val="458862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latin typeface="Calibri" panose="020F0502020204030204" pitchFamily="34" charset="0"/>
              </a:rPr>
              <a:t>Now</a:t>
            </a:r>
            <a:r>
              <a:rPr lang="en-US" baseline="0">
                <a:latin typeface="Calibri" panose="020F0502020204030204" pitchFamily="34" charset="0"/>
              </a:rPr>
              <a:t> </a:t>
            </a:r>
            <a:r>
              <a:rPr lang="en-US" baseline="0" dirty="0">
                <a:latin typeface="Calibri" panose="020F0502020204030204" pitchFamily="34" charset="0"/>
              </a:rPr>
              <a:t>that you have configured and tested your API</a:t>
            </a:r>
            <a:r>
              <a:rPr lang="en-US" dirty="0">
                <a:latin typeface="Calibri" panose="020F0502020204030204" pitchFamily="34" charset="0"/>
              </a:rPr>
              <a:t>,</a:t>
            </a:r>
            <a:r>
              <a:rPr lang="en-US" baseline="0" dirty="0">
                <a:latin typeface="Calibri" panose="020F0502020204030204" pitchFamily="34" charset="0"/>
              </a:rPr>
              <a:t> it is time to deploy it into production and then iterate new versions. To </a:t>
            </a:r>
            <a:r>
              <a:rPr lang="en-US" dirty="0">
                <a:latin typeface="Calibri" panose="020F0502020204030204" pitchFamily="34" charset="0"/>
              </a:rPr>
              <a:t>deploy an API, create an API deployment and associate it with a stage. A </a:t>
            </a:r>
            <a:r>
              <a:rPr lang="en-US" i="1" dirty="0">
                <a:latin typeface="Calibri" panose="020F0502020204030204" pitchFamily="34" charset="0"/>
              </a:rPr>
              <a:t>stage</a:t>
            </a:r>
            <a:r>
              <a:rPr lang="en-US" dirty="0">
                <a:latin typeface="Calibri" panose="020F0502020204030204" pitchFamily="34" charset="0"/>
              </a:rPr>
              <a:t> is a logical reference to a lifecycle state of your API (for example, dev, prod, beta, v2). </a:t>
            </a:r>
          </a:p>
          <a:p>
            <a:endParaRPr lang="en-US" dirty="0">
              <a:latin typeface="Calibri" panose="020F0502020204030204" pitchFamily="34" charset="0"/>
            </a:endParaRPr>
          </a:p>
          <a:p>
            <a:r>
              <a:rPr lang="en-US" dirty="0">
                <a:latin typeface="Calibri" panose="020F0502020204030204" pitchFamily="34" charset="0"/>
              </a:rPr>
              <a:t>When </a:t>
            </a:r>
            <a:r>
              <a:rPr lang="en-US" b="0" i="0" u="none" strike="noStrike" kern="1200" baseline="0" dirty="0">
                <a:solidFill>
                  <a:schemeClr val="tx1"/>
                </a:solidFill>
                <a:latin typeface="Calibri" panose="020F0502020204030204" pitchFamily="34" charset="0"/>
                <a:ea typeface="+mn-ea"/>
                <a:cs typeface="+mn-cs"/>
              </a:rPr>
              <a:t>the deployment process is finished, the </a:t>
            </a:r>
            <a:r>
              <a:rPr lang="en-US" b="1" i="0" u="none" strike="noStrike" kern="1200" baseline="0" dirty="0">
                <a:solidFill>
                  <a:schemeClr val="tx1"/>
                </a:solidFill>
                <a:latin typeface="Calibri" panose="020F0502020204030204" pitchFamily="34" charset="0"/>
                <a:ea typeface="+mn-ea"/>
                <a:cs typeface="+mn-cs"/>
              </a:rPr>
              <a:t>Stage Editor </a:t>
            </a:r>
            <a:r>
              <a:rPr lang="en-US" b="0" i="0" u="none" strike="noStrike" kern="1200" baseline="0" dirty="0">
                <a:solidFill>
                  <a:schemeClr val="tx1"/>
                </a:solidFill>
                <a:latin typeface="Calibri" panose="020F0502020204030204" pitchFamily="34" charset="0"/>
                <a:ea typeface="+mn-ea"/>
                <a:cs typeface="+mn-cs"/>
              </a:rPr>
              <a:t>pane is displayed</a:t>
            </a:r>
            <a:r>
              <a:rPr lang="en-US" dirty="0">
                <a:latin typeface="Calibri" panose="020F0502020204030204" pitchFamily="34" charset="0"/>
              </a:rPr>
              <a:t>. The editor shows</a:t>
            </a:r>
            <a:r>
              <a:rPr lang="en-US" b="0" i="0" u="none" strike="noStrike" kern="1200" baseline="0" dirty="0">
                <a:solidFill>
                  <a:schemeClr val="tx1"/>
                </a:solidFill>
                <a:latin typeface="Calibri" panose="020F0502020204030204" pitchFamily="34" charset="0"/>
                <a:ea typeface="+mn-ea"/>
                <a:cs typeface="+mn-cs"/>
              </a:rPr>
              <a:t> the URL to invoke the </a:t>
            </a:r>
            <a:r>
              <a:rPr lang="en-US" b="0" i="0" strike="noStrike" kern="1200" baseline="0" dirty="0">
                <a:solidFill>
                  <a:srgbClr val="000000"/>
                </a:solidFill>
                <a:latin typeface="Calibri" panose="020F0502020204030204" pitchFamily="34" charset="0"/>
                <a:ea typeface="+mn-ea"/>
                <a:cs typeface="+mn-cs"/>
              </a:rPr>
              <a:t>API's</a:t>
            </a:r>
            <a:r>
              <a:rPr lang="en-US" b="0" i="0" u="none" strike="noStrike" kern="1200" baseline="0" dirty="0">
                <a:solidFill>
                  <a:schemeClr val="tx1"/>
                </a:solidFill>
                <a:latin typeface="Calibri" panose="020F0502020204030204" pitchFamily="34" charset="0"/>
                <a:ea typeface="+mn-ea"/>
                <a:cs typeface="+mn-cs"/>
              </a:rPr>
              <a:t> </a:t>
            </a:r>
            <a:r>
              <a:rPr lang="en-US" dirty="0">
                <a:latin typeface="Calibri" panose="020F0502020204030204" pitchFamily="34" charset="0"/>
              </a:rPr>
              <a:t>GET/</a:t>
            </a:r>
            <a:r>
              <a:rPr lang="en-US" b="0" i="0" u="none" strike="noStrike" kern="1200" baseline="0" dirty="0">
                <a:solidFill>
                  <a:schemeClr val="tx1"/>
                </a:solidFill>
                <a:latin typeface="Calibri" panose="020F0502020204030204" pitchFamily="34" charset="0"/>
                <a:ea typeface="+mn-ea"/>
                <a:cs typeface="+mn-cs"/>
              </a:rPr>
              <a:t> </a:t>
            </a:r>
            <a:r>
              <a:rPr lang="en-US" b="0" i="0" strike="noStrike" kern="1200" baseline="0" dirty="0">
                <a:solidFill>
                  <a:srgbClr val="000000"/>
                </a:solidFill>
                <a:latin typeface="Calibri" panose="020F0502020204030204" pitchFamily="34" charset="0"/>
                <a:ea typeface="+mn-ea"/>
                <a:cs typeface="+mn-cs"/>
              </a:rPr>
              <a:t>method</a:t>
            </a:r>
            <a:r>
              <a:rPr lang="en-US" b="0" i="0" u="none" strike="noStrike" kern="1200" baseline="0" dirty="0">
                <a:solidFill>
                  <a:schemeClr val="tx1"/>
                </a:solidFill>
                <a:latin typeface="Calibri" panose="020F0502020204030204" pitchFamily="34" charset="0"/>
                <a:ea typeface="+mn-ea"/>
                <a:cs typeface="+mn-cs"/>
              </a:rPr>
              <a:t> request in the </a:t>
            </a:r>
            <a:r>
              <a:rPr lang="en-US" b="1" i="0" u="none" strike="noStrike" kern="1200" baseline="0" dirty="0">
                <a:solidFill>
                  <a:schemeClr val="tx1"/>
                </a:solidFill>
                <a:latin typeface="Calibri" panose="020F0502020204030204" pitchFamily="34" charset="0"/>
                <a:ea typeface="+mn-ea"/>
                <a:cs typeface="+mn-cs"/>
              </a:rPr>
              <a:t>Invoke URL </a:t>
            </a:r>
            <a:r>
              <a:rPr lang="en-US" b="0" i="0" strike="noStrike" kern="1200" baseline="0" dirty="0">
                <a:solidFill>
                  <a:srgbClr val="000000"/>
                </a:solidFill>
                <a:latin typeface="Calibri" panose="020F0502020204030204" pitchFamily="34" charset="0"/>
                <a:ea typeface="+mn-ea"/>
                <a:cs typeface="+mn-cs"/>
              </a:rPr>
              <a:t>field</a:t>
            </a:r>
            <a:r>
              <a:rPr lang="en-US" b="0" i="0" u="none" strike="noStrike" kern="1200" baseline="0" dirty="0">
                <a:solidFill>
                  <a:schemeClr val="tx1"/>
                </a:solidFill>
                <a:latin typeface="Calibri" panose="020F0502020204030204" pitchFamily="34" charset="0"/>
                <a:ea typeface="+mn-ea"/>
                <a:cs typeface="+mn-cs"/>
              </a:rPr>
              <a:t>.</a:t>
            </a:r>
          </a:p>
          <a:p>
            <a:endParaRPr lang="en-US" b="0" i="0" u="none" strike="noStrike" kern="1200" baseline="0" dirty="0">
              <a:solidFill>
                <a:schemeClr val="tx1"/>
              </a:solidFill>
              <a:latin typeface="Calibri" panose="020F0502020204030204" pitchFamily="34" charset="0"/>
              <a:ea typeface="+mn-ea"/>
              <a:cs typeface="+mn-cs"/>
            </a:endParaRPr>
          </a:p>
          <a:p>
            <a:r>
              <a:rPr lang="en-US" dirty="0">
                <a:latin typeface="Calibri" panose="020F0502020204030204" pitchFamily="34" charset="0"/>
              </a:rPr>
              <a:t>Using the </a:t>
            </a:r>
            <a:r>
              <a:rPr lang="en-US" b="1" dirty="0">
                <a:latin typeface="Calibri" panose="020F0502020204030204" pitchFamily="34" charset="0"/>
              </a:rPr>
              <a:t>Stage</a:t>
            </a:r>
            <a:r>
              <a:rPr lang="en-US" b="1" baseline="0" dirty="0">
                <a:latin typeface="Calibri" panose="020F0502020204030204" pitchFamily="34" charset="0"/>
              </a:rPr>
              <a:t> Editor</a:t>
            </a:r>
            <a:r>
              <a:rPr lang="en-US" dirty="0">
                <a:latin typeface="Calibri" panose="020F0502020204030204" pitchFamily="34" charset="0"/>
              </a:rPr>
              <a:t>, you can </a:t>
            </a:r>
            <a:r>
              <a:rPr lang="en-US" baseline="0" dirty="0">
                <a:latin typeface="Calibri" panose="020F0502020204030204" pitchFamily="34" charset="0"/>
              </a:rPr>
              <a:t>also </a:t>
            </a:r>
            <a:r>
              <a:rPr lang="en-US" b="0" i="0" u="none" strike="noStrike" kern="1200" baseline="0" dirty="0">
                <a:solidFill>
                  <a:schemeClr val="tx1"/>
                </a:solidFill>
                <a:latin typeface="Calibri" panose="020F0502020204030204" pitchFamily="34" charset="0"/>
                <a:ea typeface="+mn-ea"/>
                <a:cs typeface="+mn-cs"/>
              </a:rPr>
              <a:t>manage and optimize a particular deployment. For example, you can set up stage settings to </a:t>
            </a:r>
            <a:r>
              <a:rPr lang="en-US" b="0" i="0" strike="noStrike" kern="1200" baseline="0" dirty="0">
                <a:solidFill>
                  <a:srgbClr val="000000"/>
                </a:solidFill>
                <a:latin typeface="Calibri" panose="020F0502020204030204" pitchFamily="34" charset="0"/>
                <a:ea typeface="+mn-ea"/>
                <a:cs typeface="+mn-cs"/>
              </a:rPr>
              <a:t>enable</a:t>
            </a:r>
            <a:r>
              <a:rPr lang="en-US" b="0" i="0" u="none" strike="noStrike" kern="1200" baseline="0" dirty="0">
                <a:solidFill>
                  <a:schemeClr val="tx1"/>
                </a:solidFill>
                <a:latin typeface="Calibri" panose="020F0502020204030204" pitchFamily="34" charset="0"/>
                <a:ea typeface="+mn-ea"/>
                <a:cs typeface="+mn-cs"/>
              </a:rPr>
              <a:t> caching, customize request throttling, configure logging, or define stage variables. </a:t>
            </a:r>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4265411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D2B26F5-D713-42C8-AFAD-6C086569AF2E}"/>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8F6BF8D9-0DE7-48C4-8D9A-A51A6363CDD9}"/>
              </a:ext>
            </a:extLst>
          </p:cNvPr>
          <p:cNvSpPr>
            <a:spLocks noGrp="1"/>
          </p:cNvSpPr>
          <p:nvPr>
            <p:ph type="body" idx="1"/>
          </p:nvPr>
        </p:nvSpPr>
        <p:spPr>
          <a:xfrm>
            <a:off x="317500" y="3810000"/>
            <a:ext cx="7112000" cy="5397500"/>
          </a:xfrm>
        </p:spPr>
        <p:txBody>
          <a:bodyPr/>
          <a:lstStyle/>
          <a:p>
            <a:pPr lvl="0">
              <a:defRPr/>
            </a:pPr>
            <a:r>
              <a:rPr lang="en-US">
                <a:latin typeface="Calibri" panose="020F0502020204030204" pitchFamily="34" charset="0"/>
              </a:rPr>
              <a:t>Stage </a:t>
            </a:r>
            <a:r>
              <a:rPr lang="en-US" dirty="0">
                <a:latin typeface="Calibri" panose="020F0502020204030204" pitchFamily="34" charset="0"/>
              </a:rPr>
              <a:t>variables, commonly called key-value pairs, are name-value pairs that you can define as configuration attributes. These attributes are associated with a deployment stage of a REST API. They act like environment variables and can be used in your API setup and mapping templates. </a:t>
            </a:r>
          </a:p>
          <a:p>
            <a:pPr lvl="0">
              <a:defRPr/>
            </a:pPr>
            <a:endParaRPr lang="en-US" dirty="0">
              <a:latin typeface="Calibri" panose="020F0502020204030204" pitchFamily="34" charset="0"/>
            </a:endParaRPr>
          </a:p>
          <a:p>
            <a:pPr lvl="0">
              <a:defRPr/>
            </a:pPr>
            <a:r>
              <a:rPr lang="en-US" dirty="0">
                <a:latin typeface="Calibri" panose="020F0502020204030204" pitchFamily="34" charset="0"/>
              </a:rPr>
              <a:t>For example, you can define a stage variable in a stage configuration. You can then set its value as the URL string of an HTTP integration for a method in your REST API. Later, you can reference the URL string by using the associated stage variable name from the API setup. By doing this, you can use the same API setup with a different endpoint at each stage by resetting the stage variable value to the corresponding URLs. In the example diagram, staging variables can be used to direct traffic to a production and development environment, each with their own DynamoDB tables. </a:t>
            </a:r>
          </a:p>
          <a:p>
            <a:pPr lvl="0">
              <a:defRPr/>
            </a:pPr>
            <a:endParaRPr lang="en-US" dirty="0">
              <a:latin typeface="Calibri" panose="020F0502020204030204" pitchFamily="34" charset="0"/>
            </a:endParaRPr>
          </a:p>
          <a:p>
            <a:pPr lvl="0">
              <a:defRPr/>
            </a:pPr>
            <a:r>
              <a:rPr lang="en-US" dirty="0">
                <a:latin typeface="Calibri" panose="020F0502020204030204" pitchFamily="34" charset="0"/>
              </a:rPr>
              <a:t>In the diagram, "/notes" invokes "</a:t>
            </a:r>
            <a:r>
              <a:rPr lang="en-US" dirty="0" err="1">
                <a:latin typeface="Calibri" panose="020F0502020204030204" pitchFamily="34" charset="0"/>
              </a:rPr>
              <a:t>list_function</a:t>
            </a:r>
            <a:r>
              <a:rPr lang="en-US" dirty="0">
                <a:latin typeface="Calibri" panose="020F0502020204030204" pitchFamily="34" charset="0"/>
              </a:rPr>
              <a:t>:{$</a:t>
            </a:r>
            <a:r>
              <a:rPr lang="en-US" dirty="0" err="1">
                <a:latin typeface="Calibri" panose="020F0502020204030204" pitchFamily="34" charset="0"/>
              </a:rPr>
              <a:t>stageVariables.environment</a:t>
            </a:r>
            <a:r>
              <a:rPr lang="en-US" dirty="0">
                <a:latin typeface="Calibri" panose="020F0502020204030204" pitchFamily="34" charset="0"/>
              </a:rPr>
              <a:t>}". Then API Gateway directs the request, depending on the given environment variable, toward unique data sources.</a:t>
            </a:r>
          </a:p>
          <a:p>
            <a:pPr>
              <a:defRPr/>
            </a:pPr>
            <a:endParaRPr lang="en-US" dirty="0">
              <a:latin typeface="Calibri" panose="020F0502020204030204" pitchFamily="34" charset="0"/>
            </a:endParaRPr>
          </a:p>
          <a:p>
            <a:pPr lvl="0">
              <a:defRPr/>
            </a:pPr>
            <a:r>
              <a:rPr lang="en-US" dirty="0">
                <a:latin typeface="Calibri" panose="020F0502020204030204" pitchFamily="34" charset="0"/>
              </a:rPr>
              <a:t>For more information, see “Setting up stage variables for a REST API deployment” in the </a:t>
            </a:r>
            <a:r>
              <a:rPr lang="en-US" i="1" dirty="0">
                <a:latin typeface="Calibri" panose="020F0502020204030204" pitchFamily="34" charset="0"/>
              </a:rPr>
              <a:t>Amazon API Gateway Developer Guide </a:t>
            </a:r>
            <a:r>
              <a:rPr lang="en-US" dirty="0">
                <a:latin typeface="Calibri" panose="020F0502020204030204" pitchFamily="34" charset="0"/>
              </a:rPr>
              <a:t>(</a:t>
            </a:r>
            <a:r>
              <a:rPr lang="en-US" dirty="0">
                <a:latin typeface="Calibri" panose="020F0502020204030204" pitchFamily="34" charset="0"/>
                <a:hlinkClick r:id="rId3"/>
              </a:rPr>
              <a:t>https://docs.aws.amazon.com/apigateway/latest/developerguide/stage-variables.html</a:t>
            </a:r>
            <a:r>
              <a:rPr lang="en-US" dirty="0">
                <a:latin typeface="Calibri" panose="020F0502020204030204" pitchFamily="34" charset="0"/>
              </a:rPr>
              <a:t>).</a:t>
            </a:r>
          </a:p>
        </p:txBody>
      </p:sp>
    </p:spTree>
    <p:extLst>
      <p:ext uri="{BB962C8B-B14F-4D97-AF65-F5344CB8AC3E}">
        <p14:creationId xmlns:p14="http://schemas.microsoft.com/office/powerpoint/2010/main" val="1302008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latin typeface="Calibri" panose="020F0502020204030204" pitchFamily="34" charset="0"/>
              </a:rPr>
              <a:t>A </a:t>
            </a:r>
            <a:r>
              <a:rPr lang="en-US" dirty="0">
                <a:latin typeface="Calibri" panose="020F0502020204030204" pitchFamily="34" charset="0"/>
              </a:rPr>
              <a:t>canary release is a software development strategy in which a new version of an API or other software is slowly rolled out as a new (or testing) version of an existing application. The base version remains deployed as a production release or a non-production release for normal operations on the same stage. </a:t>
            </a:r>
          </a:p>
          <a:p>
            <a:endParaRPr lang="en-US" dirty="0">
              <a:latin typeface="Calibri" panose="020F0502020204030204" pitchFamily="34" charset="0"/>
            </a:endParaRPr>
          </a:p>
          <a:p>
            <a:r>
              <a:rPr lang="en-US" dirty="0">
                <a:latin typeface="Calibri" panose="020F0502020204030204" pitchFamily="34" charset="0"/>
              </a:rPr>
              <a:t>The purpose of a canary deployment is to reduce the risk of deploying a new version that affects the workload. The method will incrementally deploy the new version, making it visible to new users in a slow fashion. As you gain confidence in the deployment, you will deploy it to replace the current version in its entirety. </a:t>
            </a:r>
          </a:p>
          <a:p>
            <a:endParaRPr lang="en-US" dirty="0">
              <a:latin typeface="Calibri" panose="020F0502020204030204" pitchFamily="34" charset="0"/>
            </a:endParaRPr>
          </a:p>
          <a:p>
            <a:r>
              <a:rPr lang="en-US" dirty="0">
                <a:latin typeface="Calibri" panose="020F0502020204030204" pitchFamily="34" charset="0"/>
              </a:rPr>
              <a:t>For more information, see “Performing canary deployments for service integrations with Amazon API Gateway” in the AWS Compute Blog (</a:t>
            </a:r>
            <a:r>
              <a:rPr lang="en-US" dirty="0">
                <a:latin typeface="Calibri" panose="020F0502020204030204" pitchFamily="34" charset="0"/>
                <a:hlinkClick r:id="rId3"/>
              </a:rPr>
              <a:t>https://aws.amazon.com/blogs/compute/performing-canary-deployments-for-service-integrations-with-amazon-api-gateway</a:t>
            </a:r>
            <a:r>
              <a:rPr lang="en-US" dirty="0">
                <a:latin typeface="Calibri" panose="020F0502020204030204" pitchFamily="34" charset="0"/>
                <a:hlinkClick r:id="rId4"/>
              </a:rPr>
              <a:t>/</a:t>
            </a:r>
            <a:r>
              <a:rPr lang="en-US" dirty="0">
                <a:latin typeface="Calibri" panose="020F0502020204030204" pitchFamily="34" charset="0"/>
              </a:rPr>
              <a:t>).</a:t>
            </a:r>
          </a:p>
          <a:p>
            <a:endParaRPr lang="en-US" dirty="0">
              <a:latin typeface="Calibri" panose="020F0502020204030204" pitchFamily="34" charset="0"/>
            </a:endParaRPr>
          </a:p>
        </p:txBody>
      </p:sp>
    </p:spTree>
    <p:extLst>
      <p:ext uri="{BB962C8B-B14F-4D97-AF65-F5344CB8AC3E}">
        <p14:creationId xmlns:p14="http://schemas.microsoft.com/office/powerpoint/2010/main" val="3102120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C761CD1-98E6-4313-ACE3-914DE41D5855}"/>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A623AB2D-E016-4F40-A29B-FC21A7B48EF3}"/>
              </a:ext>
            </a:extLst>
          </p:cNvPr>
          <p:cNvSpPr>
            <a:spLocks noGrp="1"/>
          </p:cNvSpPr>
          <p:nvPr>
            <p:ph type="body" idx="1"/>
          </p:nvPr>
        </p:nvSpPr>
        <p:spPr>
          <a:xfrm>
            <a:off x="317500" y="3810000"/>
            <a:ext cx="7112000" cy="5397500"/>
          </a:xfrm>
        </p:spPr>
        <p:txBody>
          <a:bodyPr/>
          <a:lstStyle/>
          <a:p>
            <a:r>
              <a:rPr lang="en-US" b="1">
                <a:latin typeface="Calibri" panose="020F0502020204030204" pitchFamily="34" charset="0"/>
              </a:rPr>
              <a:t>Code </a:t>
            </a:r>
            <a:r>
              <a:rPr lang="en-US" b="1" dirty="0">
                <a:latin typeface="Calibri" panose="020F0502020204030204" pitchFamily="34" charset="0"/>
              </a:rPr>
              <a:t>example</a:t>
            </a:r>
          </a:p>
          <a:p>
            <a:r>
              <a:rPr lang="en-US" dirty="0">
                <a:latin typeface="Calibri" panose="020F0502020204030204" pitchFamily="34" charset="0"/>
              </a:rPr>
              <a:t>"</a:t>
            </a:r>
            <a:r>
              <a:rPr lang="en-US" dirty="0" err="1">
                <a:latin typeface="Calibri" panose="020F0502020204030204" pitchFamily="34" charset="0"/>
              </a:rPr>
              <a:t>methodSettings</a:t>
            </a:r>
            <a:r>
              <a:rPr lang="en-US" dirty="0">
                <a:latin typeface="Calibri" panose="020F0502020204030204" pitchFamily="34" charset="0"/>
              </a:rPr>
              <a:t>" : {</a:t>
            </a:r>
          </a:p>
          <a:p>
            <a:r>
              <a:rPr lang="en-US" dirty="0">
                <a:latin typeface="Calibri" panose="020F0502020204030204" pitchFamily="34" charset="0"/>
              </a:rPr>
              <a:t>    "String" : {</a:t>
            </a:r>
          </a:p>
          <a:p>
            <a:r>
              <a:rPr lang="en-US" dirty="0">
                <a:latin typeface="Calibri" panose="020F0502020204030204" pitchFamily="34" charset="0"/>
              </a:rPr>
              <a:t>      "</a:t>
            </a:r>
            <a:r>
              <a:rPr lang="en-US" dirty="0" err="1">
                <a:latin typeface="Calibri" panose="020F0502020204030204" pitchFamily="34" charset="0"/>
              </a:rPr>
              <a:t>metricsEnabled</a:t>
            </a:r>
            <a:r>
              <a:rPr lang="en-US" dirty="0">
                <a:latin typeface="Calibri" panose="020F0502020204030204" pitchFamily="34" charset="0"/>
              </a:rPr>
              <a:t>" : "true"</a:t>
            </a:r>
          </a:p>
          <a:p>
            <a:r>
              <a:rPr lang="en-US" dirty="0">
                <a:latin typeface="Calibri" panose="020F0502020204030204" pitchFamily="34" charset="0"/>
              </a:rPr>
              <a:t>      ...</a:t>
            </a:r>
          </a:p>
          <a:p>
            <a:r>
              <a:rPr lang="en-US" dirty="0">
                <a:latin typeface="Calibri" panose="020F0502020204030204" pitchFamily="34" charset="0"/>
              </a:rPr>
              <a:t>    }</a:t>
            </a:r>
          </a:p>
          <a:p>
            <a:r>
              <a:rPr lang="en-US" dirty="0">
                <a:latin typeface="Calibri" panose="020F0502020204030204" pitchFamily="34" charset="0"/>
              </a:rPr>
              <a:t>},</a:t>
            </a:r>
          </a:p>
          <a:p>
            <a:r>
              <a:rPr lang="en-US" dirty="0">
                <a:latin typeface="Calibri" panose="020F0502020204030204" pitchFamily="34" charset="0"/>
              </a:rPr>
              <a:t>"variables" : {</a:t>
            </a:r>
          </a:p>
          <a:p>
            <a:r>
              <a:rPr lang="en-US" dirty="0">
                <a:latin typeface="Calibri" panose="020F0502020204030204" pitchFamily="34" charset="0"/>
              </a:rPr>
              <a:t>    "Var1" : "Val1"</a:t>
            </a:r>
          </a:p>
          <a:p>
            <a:r>
              <a:rPr lang="en-US" dirty="0">
                <a:latin typeface="Calibri" panose="020F0502020204030204" pitchFamily="34" charset="0"/>
              </a:rPr>
              <a:t>},</a:t>
            </a:r>
          </a:p>
          <a:p>
            <a:r>
              <a:rPr lang="en-US" dirty="0">
                <a:latin typeface="Calibri" panose="020F0502020204030204" pitchFamily="34" charset="0"/>
              </a:rPr>
              <a:t>"</a:t>
            </a:r>
            <a:r>
              <a:rPr lang="en-US" dirty="0" err="1">
                <a:latin typeface="Calibri" panose="020F0502020204030204" pitchFamily="34" charset="0"/>
              </a:rPr>
              <a:t>canarySettings</a:t>
            </a:r>
            <a:r>
              <a:rPr lang="en-US" dirty="0">
                <a:latin typeface="Calibri" panose="020F0502020204030204" pitchFamily="34" charset="0"/>
              </a:rPr>
              <a:t>" : {</a:t>
            </a:r>
          </a:p>
          <a:p>
            <a:r>
              <a:rPr lang="en-US" dirty="0">
                <a:latin typeface="Calibri" panose="020F0502020204030204" pitchFamily="34" charset="0"/>
              </a:rPr>
              <a:t>    "</a:t>
            </a:r>
            <a:r>
              <a:rPr lang="en-US" dirty="0" err="1">
                <a:latin typeface="Calibri" panose="020F0502020204030204" pitchFamily="34" charset="0"/>
              </a:rPr>
              <a:t>percentTraffic</a:t>
            </a:r>
            <a:r>
              <a:rPr lang="en-US" dirty="0">
                <a:latin typeface="Calibri" panose="020F0502020204030204" pitchFamily="34" charset="0"/>
              </a:rPr>
              <a:t>" : "10",</a:t>
            </a:r>
          </a:p>
          <a:p>
            <a:r>
              <a:rPr lang="en-US" dirty="0">
                <a:latin typeface="Calibri" panose="020F0502020204030204" pitchFamily="34" charset="0"/>
              </a:rPr>
              <a:t>    "</a:t>
            </a:r>
            <a:r>
              <a:rPr lang="en-US" dirty="0" err="1">
                <a:latin typeface="Calibri" panose="020F0502020204030204" pitchFamily="34" charset="0"/>
              </a:rPr>
              <a:t>deploymentId</a:t>
            </a:r>
            <a:r>
              <a:rPr lang="en-US" dirty="0">
                <a:latin typeface="Calibri" panose="020F0502020204030204" pitchFamily="34" charset="0"/>
              </a:rPr>
              <a:t>" : "A1b2C3",</a:t>
            </a:r>
          </a:p>
          <a:p>
            <a:r>
              <a:rPr lang="en-US" dirty="0">
                <a:latin typeface="Calibri" panose="020F0502020204030204" pitchFamily="34" charset="0"/>
              </a:rPr>
              <a:t>    "</a:t>
            </a:r>
            <a:r>
              <a:rPr lang="en-US" dirty="0" err="1">
                <a:latin typeface="Calibri" panose="020F0502020204030204" pitchFamily="34" charset="0"/>
              </a:rPr>
              <a:t>useStageCache</a:t>
            </a:r>
            <a:r>
              <a:rPr lang="en-US" dirty="0">
                <a:latin typeface="Calibri" panose="020F0502020204030204" pitchFamily="34" charset="0"/>
              </a:rPr>
              <a:t>" : "False“ },</a:t>
            </a:r>
          </a:p>
        </p:txBody>
      </p:sp>
    </p:spTree>
    <p:extLst>
      <p:ext uri="{BB962C8B-B14F-4D97-AF65-F5344CB8AC3E}">
        <p14:creationId xmlns:p14="http://schemas.microsoft.com/office/powerpoint/2010/main" val="1723284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latin typeface="Calibri" panose="020F0502020204030204" pitchFamily="34" charset="0"/>
              </a:rPr>
              <a:t>Steps </a:t>
            </a:r>
            <a:r>
              <a:rPr lang="en-US" dirty="0">
                <a:latin typeface="Calibri" panose="020F0502020204030204" pitchFamily="34" charset="0"/>
              </a:rPr>
              <a:t>for a canary release continued:</a:t>
            </a:r>
          </a:p>
          <a:p>
            <a:pPr marL="514350" indent="-514350">
              <a:buFont typeface="+mj-lt"/>
              <a:buAutoNum type="arabicPeriod" startAt="5"/>
            </a:pPr>
            <a:r>
              <a:rPr lang="en-US" dirty="0">
                <a:latin typeface="Calibri" panose="020F0502020204030204" pitchFamily="34" charset="0"/>
              </a:rPr>
              <a:t>Set the percentage of requests to canary.</a:t>
            </a:r>
          </a:p>
          <a:p>
            <a:pPr marL="514350" indent="-514350">
              <a:buFont typeface="+mj-lt"/>
              <a:buAutoNum type="arabicPeriod" startAt="5"/>
            </a:pPr>
            <a:r>
              <a:rPr lang="en-US" dirty="0">
                <a:latin typeface="Calibri" panose="020F0502020204030204" pitchFamily="34" charset="0"/>
              </a:rPr>
              <a:t>Re-deploy APIs to the canary-enabled stage.</a:t>
            </a:r>
          </a:p>
          <a:p>
            <a:endParaRPr lang="en-US" dirty="0">
              <a:latin typeface="Calibri" panose="020F0502020204030204" pitchFamily="34" charset="0"/>
            </a:endParaRPr>
          </a:p>
        </p:txBody>
      </p:sp>
    </p:spTree>
    <p:extLst>
      <p:ext uri="{BB962C8B-B14F-4D97-AF65-F5344CB8AC3E}">
        <p14:creationId xmlns:p14="http://schemas.microsoft.com/office/powerpoint/2010/main" val="2138231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CEA910E-494F-4756-A678-EBE418A58841}"/>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454638DF-3DB6-4F8C-924A-63D3302C91F3}"/>
              </a:ext>
            </a:extLst>
          </p:cNvPr>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a:p>
            <a:r>
              <a:rPr lang="en-US" dirty="0">
                <a:latin typeface="Calibri" panose="020F0502020204030204" pitchFamily="34" charset="0"/>
              </a:rPr>
              <a:t>Steps for a canary release continued:</a:t>
            </a:r>
          </a:p>
          <a:p>
            <a:pPr marL="514350" indent="-514350">
              <a:buFont typeface="+mj-lt"/>
              <a:buAutoNum type="arabicPeriod" startAt="7"/>
            </a:pPr>
            <a:r>
              <a:rPr lang="en-US" dirty="0">
                <a:latin typeface="Calibri" panose="020F0502020204030204" pitchFamily="34" charset="0"/>
              </a:rPr>
              <a:t>Promote canary.</a:t>
            </a:r>
          </a:p>
        </p:txBody>
      </p:sp>
    </p:spTree>
    <p:extLst>
      <p:ext uri="{BB962C8B-B14F-4D97-AF65-F5344CB8AC3E}">
        <p14:creationId xmlns:p14="http://schemas.microsoft.com/office/powerpoint/2010/main" val="3872960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4151624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4180027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3627770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228600" indent="-228600">
              <a:buFont typeface="+mj-lt"/>
              <a:buAutoNum type="arabicPeriod"/>
            </a:pPr>
            <a:r>
              <a:rPr lang="en-US" kern="1200">
                <a:solidFill>
                  <a:schemeClr val="tx1"/>
                </a:solidFill>
                <a:effectLst/>
                <a:latin typeface="Calibri" panose="020F0502020204030204" pitchFamily="34" charset="0"/>
              </a:rPr>
              <a:t>(</a:t>
            </a:r>
            <a:r>
              <a:rPr lang="en-US" kern="1200" dirty="0">
                <a:solidFill>
                  <a:schemeClr val="tx1"/>
                </a:solidFill>
                <a:effectLst/>
                <a:latin typeface="Calibri" panose="020F0502020204030204" pitchFamily="34" charset="0"/>
              </a:rPr>
              <a:t>True)</a:t>
            </a:r>
            <a:endParaRPr lang="en-US" dirty="0">
              <a:latin typeface="Calibri" panose="020F0502020204030204" pitchFamily="34" charset="0"/>
            </a:endParaRPr>
          </a:p>
          <a:p>
            <a:pPr marL="228600" indent="-228600">
              <a:buFont typeface="+mj-lt"/>
              <a:buAutoNum type="arabicPeriod"/>
            </a:pPr>
            <a:r>
              <a:rPr lang="en-US" kern="1200" dirty="0">
                <a:solidFill>
                  <a:schemeClr val="tx1"/>
                </a:solidFill>
                <a:effectLst/>
                <a:latin typeface="Calibri" panose="020F0502020204030204" pitchFamily="34" charset="0"/>
              </a:rPr>
              <a:t>(False) </a:t>
            </a:r>
            <a:r>
              <a:rPr lang="en-US" dirty="0">
                <a:latin typeface="Calibri" panose="020F0502020204030204" pitchFamily="34" charset="0"/>
              </a:rPr>
              <a:t>In a canary release deployment, total API traffic is separated at random into a production release and a canary release with a preconfigured ratio.</a:t>
            </a:r>
          </a:p>
          <a:p>
            <a:pPr marL="228600" indent="-228600">
              <a:buFont typeface="+mj-lt"/>
              <a:buAutoNum type="arabicPeriod"/>
            </a:pPr>
            <a:r>
              <a:rPr lang="en-US" kern="1200" dirty="0">
                <a:solidFill>
                  <a:schemeClr val="tx1"/>
                </a:solidFill>
                <a:effectLst/>
                <a:latin typeface="Calibri" panose="020F0502020204030204" pitchFamily="34" charset="0"/>
              </a:rPr>
              <a:t>(False) </a:t>
            </a:r>
            <a:r>
              <a:rPr lang="en-US" dirty="0">
                <a:latin typeface="Calibri" panose="020F0502020204030204" pitchFamily="34" charset="0"/>
              </a:rPr>
              <a:t>API developers can configure any status code</a:t>
            </a:r>
            <a:r>
              <a:rPr lang="en-US" baseline="0" dirty="0">
                <a:latin typeface="Calibri" panose="020F0502020204030204" pitchFamily="34" charset="0"/>
              </a:rPr>
              <a:t> and </a:t>
            </a:r>
            <a:r>
              <a:rPr lang="en-US" dirty="0">
                <a:latin typeface="Calibri" panose="020F0502020204030204" pitchFamily="34" charset="0"/>
              </a:rPr>
              <a:t>decide how API Gateway responds to a mock integration request. </a:t>
            </a:r>
          </a:p>
          <a:p>
            <a:pPr marL="228600" indent="-228600">
              <a:buFont typeface="+mj-lt"/>
              <a:buAutoNum type="arabicPeriod"/>
            </a:pPr>
            <a:r>
              <a:rPr lang="en-US" kern="1200" dirty="0">
                <a:solidFill>
                  <a:schemeClr val="tx1"/>
                </a:solidFill>
                <a:effectLst/>
                <a:latin typeface="Calibri" panose="020F0502020204030204" pitchFamily="34" charset="0"/>
              </a:rPr>
              <a:t>(True)</a:t>
            </a:r>
            <a:endParaRPr lang="en-US" dirty="0">
              <a:latin typeface="Calibri" panose="020F0502020204030204" pitchFamily="34" charset="0"/>
            </a:endParaRPr>
          </a:p>
          <a:p>
            <a:pPr marL="228600" indent="-228600">
              <a:buFont typeface="+mj-lt"/>
              <a:buAutoNum type="arabicPeriod"/>
              <a:defRPr/>
            </a:pPr>
            <a:r>
              <a:rPr lang="en-US" kern="1200" dirty="0">
                <a:solidFill>
                  <a:schemeClr val="tx1"/>
                </a:solidFill>
                <a:effectLst/>
                <a:latin typeface="Calibri" panose="020F0502020204030204" pitchFamily="34" charset="0"/>
              </a:rPr>
              <a:t>(True)</a:t>
            </a:r>
            <a:endParaRPr lang="en-US" dirty="0">
              <a:latin typeface="Calibri" panose="020F0502020204030204" pitchFamily="34" charset="0"/>
            </a:endParaRPr>
          </a:p>
          <a:p>
            <a:pPr marL="228600" indent="-228600">
              <a:buFont typeface="+mj-lt"/>
              <a:buAutoNum type="arabicPeriod"/>
              <a:defRPr/>
            </a:pPr>
            <a:r>
              <a:rPr lang="en-US" kern="1200" dirty="0">
                <a:solidFill>
                  <a:schemeClr val="tx1"/>
                </a:solidFill>
                <a:effectLst/>
                <a:latin typeface="Calibri" panose="020F0502020204030204" pitchFamily="34" charset="0"/>
              </a:rPr>
              <a:t>(True)</a:t>
            </a:r>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253260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356017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17085039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6568542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2479938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2940464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299473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endParaRPr lang="en-US" dirty="0">
              <a:latin typeface="Calibri" panose="020F0502020204030204" pitchFamily="34" charset="0"/>
            </a:endParaRPr>
          </a:p>
        </p:txBody>
      </p:sp>
    </p:spTree>
    <p:extLst>
      <p:ext uri="{BB962C8B-B14F-4D97-AF65-F5344CB8AC3E}">
        <p14:creationId xmlns:p14="http://schemas.microsoft.com/office/powerpoint/2010/main" val="1514943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latin typeface="Calibri" panose="020F0502020204030204" pitchFamily="34" charset="0"/>
              </a:rPr>
              <a:t>Amazon API Gateway is an AWS service for creating, publishing, maintaining, monitoring, and securing REST, HTTP, and WebSocket APIs. Use API Gateway to</a:t>
            </a:r>
            <a:r>
              <a:rPr lang="en-US" baseline="0" dirty="0">
                <a:latin typeface="Calibri" panose="020F0502020204030204" pitchFamily="34" charset="0"/>
              </a:rPr>
              <a:t> access AWS services or third-party services.  </a:t>
            </a:r>
          </a:p>
          <a:p>
            <a:endParaRPr lang="en-US" dirty="0">
              <a:latin typeface="Calibri" panose="020F0502020204030204" pitchFamily="34" charset="0"/>
            </a:endParaRPr>
          </a:p>
          <a:p>
            <a:r>
              <a:rPr lang="en-US" dirty="0">
                <a:latin typeface="Calibri" panose="020F0502020204030204" pitchFamily="34" charset="0"/>
              </a:rPr>
              <a:t>This diagram illustrates how the APIs you build with</a:t>
            </a:r>
            <a:r>
              <a:rPr lang="en-US" baseline="0" dirty="0">
                <a:latin typeface="Calibri" panose="020F0502020204030204" pitchFamily="34" charset="0"/>
              </a:rPr>
              <a:t> </a:t>
            </a:r>
            <a:r>
              <a:rPr lang="en-US" dirty="0">
                <a:latin typeface="Calibri" panose="020F0502020204030204" pitchFamily="34" charset="0"/>
              </a:rPr>
              <a:t>API Gateway provide a consistent developer experience for building AWS serverless applications. API Gateway handles all the tasks involved in accepting and processing thousands of concurrent API calls. These tasks include traffic management, authorization and access control, monitoring, and API version management. </a:t>
            </a:r>
            <a:br>
              <a:rPr lang="en-US" dirty="0">
                <a:latin typeface="Calibri" panose="020F0502020204030204" pitchFamily="34" charset="0"/>
              </a:rPr>
            </a:br>
            <a:endParaRPr lang="en-US" dirty="0">
              <a:latin typeface="Calibri" panose="020F0502020204030204" pitchFamily="34" charset="0"/>
            </a:endParaRPr>
          </a:p>
          <a:p>
            <a:r>
              <a:rPr lang="en-US" dirty="0">
                <a:latin typeface="Calibri" panose="020F0502020204030204" pitchFamily="34" charset="0"/>
              </a:rPr>
              <a:t>API Gateway acts as a "front door" for applications to access data, business logic, or functionality from your backend services. Examples of this capability are workloads running on Amazon Elastic Compute Cloud (Amazon EC2), code running on AWS Lambda, any web application, or real-time communication applications. </a:t>
            </a:r>
          </a:p>
        </p:txBody>
      </p:sp>
    </p:spTree>
    <p:extLst>
      <p:ext uri="{BB962C8B-B14F-4D97-AF65-F5344CB8AC3E}">
        <p14:creationId xmlns:p14="http://schemas.microsoft.com/office/powerpoint/2010/main" val="102802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latin typeface="Calibri" panose="020F0502020204030204" pitchFamily="34" charset="0"/>
              </a:rPr>
              <a:t>Use HTTP APIs to create RESTful APIs with lower latency and lower cost than REST APIs. For example, you can create an HTTP API that integrates with a Lambda function on the backend. When a client calls your API, API Gateway sends the request to the Lambda function and returns the function's response to the client. </a:t>
            </a:r>
          </a:p>
          <a:p>
            <a:endParaRPr lang="en-US" dirty="0">
              <a:latin typeface="Calibri" panose="020F0502020204030204" pitchFamily="34" charset="0"/>
            </a:endParaRPr>
          </a:p>
          <a:p>
            <a:r>
              <a:rPr lang="en-US" dirty="0">
                <a:latin typeface="Calibri" panose="020F0502020204030204" pitchFamily="34" charset="0"/>
              </a:rPr>
              <a:t>REST</a:t>
            </a:r>
            <a:r>
              <a:rPr lang="en-US" baseline="0" dirty="0">
                <a:latin typeface="Calibri" panose="020F0502020204030204" pitchFamily="34" charset="0"/>
              </a:rPr>
              <a:t> APIs are </a:t>
            </a:r>
            <a:r>
              <a:rPr lang="en-US" dirty="0">
                <a:latin typeface="Calibri" panose="020F0502020204030204" pitchFamily="34" charset="0"/>
              </a:rPr>
              <a:t>a collection of resources and methods that are integrated with backend HTTP endpoints, Lambda functions, or other AWS services. You can use API Gateway features to help you with all aspects of the API lifecycle, from creation through monitoring your production APIs. Your application</a:t>
            </a:r>
            <a:r>
              <a:rPr lang="en-US" baseline="0" dirty="0">
                <a:latin typeface="Calibri" panose="020F0502020204030204" pitchFamily="34" charset="0"/>
              </a:rPr>
              <a:t> will use a REST API.</a:t>
            </a:r>
          </a:p>
          <a:p>
            <a:endParaRPr lang="en-US" baseline="0"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2091773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97082475-C724-4C02-A6E6-185E4DEA4671}"/>
              </a:ext>
            </a:extLst>
          </p:cNvPr>
          <p:cNvSpPr>
            <a:spLocks noGrp="1" noRot="1" noChangeAspect="1"/>
          </p:cNvSpPr>
          <p:nvPr>
            <p:ph type="sldImg"/>
          </p:nvPr>
        </p:nvSpPr>
        <p:spPr>
          <a:xfrm>
            <a:off x="1143000" y="635000"/>
            <a:ext cx="5486400" cy="3086100"/>
          </a:xfrm>
        </p:spPr>
      </p:sp>
      <p:sp>
        <p:nvSpPr>
          <p:cNvPr id="5" name="Notes Placeholder 4">
            <a:extLst>
              <a:ext uri="{FF2B5EF4-FFF2-40B4-BE49-F238E27FC236}">
                <a16:creationId xmlns:a16="http://schemas.microsoft.com/office/drawing/2014/main" id="{A0077294-54FA-4396-B416-785FAE4E7553}"/>
              </a:ext>
            </a:extLst>
          </p:cNvPr>
          <p:cNvSpPr>
            <a:spLocks noGrp="1"/>
          </p:cNvSpPr>
          <p:nvPr>
            <p:ph type="body" idx="1"/>
          </p:nvPr>
        </p:nvSpPr>
        <p:spPr>
          <a:xfrm>
            <a:off x="317500" y="3810000"/>
            <a:ext cx="7112000" cy="5397500"/>
          </a:xfrm>
        </p:spPr>
        <p:txBody>
          <a:bodyPr/>
          <a:lstStyle/>
          <a:p>
            <a:r>
              <a:rPr lang="en-US" dirty="0">
                <a:latin typeface="Calibri" panose="020F0502020204030204" pitchFamily="34" charset="0"/>
              </a:rPr>
              <a:t>With API Gateway, you can create a WebSocket API as a stateful frontend for an AWS service (such as Lambda or DynamoDB) or for an HTTP endpoint. The WebSocket API invokes your backend based on the content of the messages it receives from client applications. In your WebSocket API, incoming JSON messages are directed to backend integrations based on routes that you configure. </a:t>
            </a:r>
            <a:br>
              <a:rPr lang="en-US" dirty="0">
                <a:latin typeface="Calibri" panose="020F0502020204030204" pitchFamily="34" charset="0"/>
              </a:rPr>
            </a:br>
            <a:endParaRPr lang="en-US" dirty="0">
              <a:latin typeface="Calibri" panose="020F0502020204030204" pitchFamily="34" charset="0"/>
            </a:endParaRPr>
          </a:p>
          <a:p>
            <a:r>
              <a:rPr lang="en-US" b="1" dirty="0">
                <a:latin typeface="Calibri" panose="020F0502020204030204" pitchFamily="34" charset="0"/>
              </a:rPr>
              <a:t>Bidirectional APIs</a:t>
            </a:r>
            <a:br>
              <a:rPr lang="en-US" dirty="0">
                <a:latin typeface="Calibri" panose="020F0502020204030204" pitchFamily="34" charset="0"/>
              </a:rPr>
            </a:br>
            <a:r>
              <a:rPr lang="en-US" dirty="0">
                <a:latin typeface="Calibri" panose="020F0502020204030204" pitchFamily="34" charset="0"/>
              </a:rPr>
              <a:t>API Gateway WebSocket APIs are bidirectional. A client can send messages to a service, and services can independently send messages to clients. This bidirectional behavior enables richer client/service interactions because services can push data to clients without requiring clients to make an explicit request. WebSocket APIs are often used in real-time applications such as chat applications, collaboration platforms, multiplayer games, and financial trading platforms. </a:t>
            </a:r>
          </a:p>
          <a:p>
            <a:endParaRPr lang="en-US" dirty="0">
              <a:latin typeface="Calibri" panose="020F0502020204030204" pitchFamily="34" charset="0"/>
            </a:endParaRPr>
          </a:p>
          <a:p>
            <a:r>
              <a:rPr lang="en-US" b="1" dirty="0">
                <a:latin typeface="Calibri" panose="020F0502020204030204" pitchFamily="34" charset="0"/>
              </a:rPr>
              <a:t>Routes</a:t>
            </a:r>
          </a:p>
          <a:p>
            <a:pPr>
              <a:defRPr/>
            </a:pPr>
            <a:r>
              <a:rPr lang="en-US" dirty="0">
                <a:latin typeface="Calibri" panose="020F0502020204030204" pitchFamily="34" charset="0"/>
              </a:rPr>
              <a:t>You can use three predefined routes: $connect, $disconnect, and $default. In addition, you can create custom routes. A </a:t>
            </a:r>
            <a:r>
              <a:rPr lang="en-US" i="1" dirty="0">
                <a:latin typeface="Calibri" panose="020F0502020204030204" pitchFamily="34" charset="0"/>
              </a:rPr>
              <a:t>route</a:t>
            </a:r>
            <a:r>
              <a:rPr lang="en-US" dirty="0">
                <a:latin typeface="Calibri" panose="020F0502020204030204" pitchFamily="34" charset="0"/>
              </a:rPr>
              <a:t> includes a </a:t>
            </a:r>
            <a:r>
              <a:rPr lang="en-US" i="1" dirty="0">
                <a:latin typeface="Calibri" panose="020F0502020204030204" pitchFamily="34" charset="0"/>
              </a:rPr>
              <a:t>route key</a:t>
            </a:r>
            <a:r>
              <a:rPr lang="en-US" dirty="0">
                <a:latin typeface="Calibri" panose="020F0502020204030204" pitchFamily="34" charset="0"/>
              </a:rPr>
              <a:t>, which is the value that is expected once a </a:t>
            </a:r>
            <a:r>
              <a:rPr lang="en-US" i="1" dirty="0">
                <a:latin typeface="Calibri" panose="020F0502020204030204" pitchFamily="34" charset="0"/>
              </a:rPr>
              <a:t>route selection expression</a:t>
            </a:r>
            <a:r>
              <a:rPr lang="en-US" dirty="0">
                <a:latin typeface="Calibri" panose="020F0502020204030204" pitchFamily="34" charset="0"/>
              </a:rPr>
              <a:t> is evaluated. The </a:t>
            </a:r>
            <a:r>
              <a:rPr lang="en-US" dirty="0" err="1">
                <a:latin typeface="Calibri" panose="020F0502020204030204" pitchFamily="34" charset="0"/>
              </a:rPr>
              <a:t>routeSelectionExpression</a:t>
            </a:r>
            <a:r>
              <a:rPr lang="en-US" dirty="0">
                <a:latin typeface="Calibri" panose="020F0502020204030204" pitchFamily="34" charset="0"/>
              </a:rPr>
              <a:t> is an attribute defined at the API level. It specifies a JSON property that is expected to be present in the message payload. A </a:t>
            </a:r>
            <a:r>
              <a:rPr lang="en-US" i="1" dirty="0">
                <a:latin typeface="Calibri" panose="020F0502020204030204" pitchFamily="34" charset="0"/>
              </a:rPr>
              <a:t>route selection expression</a:t>
            </a:r>
            <a:r>
              <a:rPr lang="en-US" dirty="0">
                <a:latin typeface="Calibri" panose="020F0502020204030204" pitchFamily="34" charset="0"/>
              </a:rPr>
              <a:t> is evaluated when the service is selecting the route to follow for an incoming message. The service uses the route whose </a:t>
            </a:r>
            <a:r>
              <a:rPr lang="en-US" dirty="0" err="1">
                <a:latin typeface="Calibri" panose="020F0502020204030204" pitchFamily="34" charset="0"/>
              </a:rPr>
              <a:t>routeKey</a:t>
            </a:r>
            <a:r>
              <a:rPr lang="en-US" dirty="0">
                <a:latin typeface="Calibri" panose="020F0502020204030204" pitchFamily="34" charset="0"/>
              </a:rPr>
              <a:t> exactly matches the evaluated value. </a:t>
            </a:r>
          </a:p>
          <a:p>
            <a:pPr>
              <a:defRPr/>
            </a:pPr>
            <a:endParaRPr lang="en-US" dirty="0">
              <a:latin typeface="Calibri" panose="020F0502020204030204" pitchFamily="34" charset="0"/>
            </a:endParaRPr>
          </a:p>
          <a:p>
            <a:r>
              <a:rPr lang="en-US" dirty="0">
                <a:latin typeface="Calibri" panose="020F0502020204030204" pitchFamily="34" charset="0"/>
              </a:rPr>
              <a:t>The API Gateway calls a route under the following conditions:</a:t>
            </a:r>
          </a:p>
          <a:p>
            <a:pPr marL="171450" indent="-171450">
              <a:buFont typeface="Arial" panose="020B0604020202020204" pitchFamily="34" charset="0"/>
              <a:buChar char="•"/>
            </a:pPr>
            <a:r>
              <a:rPr lang="en-US" b="1" dirty="0">
                <a:latin typeface="Calibri" panose="020F0502020204030204" pitchFamily="34" charset="0"/>
              </a:rPr>
              <a:t>$connect route </a:t>
            </a:r>
            <a:r>
              <a:rPr lang="en-US" dirty="0">
                <a:latin typeface="Calibri" panose="020F0502020204030204" pitchFamily="34" charset="0"/>
              </a:rPr>
              <a:t>– When a persistent connection between the client and a WebSocket API is being initiated. </a:t>
            </a:r>
          </a:p>
          <a:p>
            <a:pPr marL="171450" indent="-171450">
              <a:buFont typeface="Arial" panose="020B0604020202020204" pitchFamily="34" charset="0"/>
              <a:buChar char="•"/>
            </a:pPr>
            <a:r>
              <a:rPr lang="en-US" b="1" dirty="0">
                <a:latin typeface="Calibri" panose="020F0502020204030204" pitchFamily="34" charset="0"/>
              </a:rPr>
              <a:t>$disconnect route </a:t>
            </a:r>
            <a:r>
              <a:rPr lang="en-US" dirty="0">
                <a:latin typeface="Calibri" panose="020F0502020204030204" pitchFamily="34" charset="0"/>
              </a:rPr>
              <a:t>– When the client or the server disconnects from the API. </a:t>
            </a:r>
          </a:p>
          <a:p>
            <a:pPr marL="171450" indent="-171450">
              <a:buFont typeface="Arial" panose="020B0604020202020204" pitchFamily="34" charset="0"/>
              <a:buChar char="•"/>
            </a:pPr>
            <a:r>
              <a:rPr lang="en-US" b="1" dirty="0">
                <a:latin typeface="Calibri" panose="020F0502020204030204" pitchFamily="34" charset="0"/>
              </a:rPr>
              <a:t>Custom route </a:t>
            </a:r>
            <a:r>
              <a:rPr lang="en-US" dirty="0">
                <a:latin typeface="Calibri" panose="020F0502020204030204" pitchFamily="34" charset="0"/>
              </a:rPr>
              <a:t>– After the route selection expression is evaluated against the message if a matching route is found. The match determines which integration is invoked. </a:t>
            </a:r>
          </a:p>
          <a:p>
            <a:pPr marL="171450" indent="-171450">
              <a:buFont typeface="Arial" panose="020B0604020202020204" pitchFamily="34" charset="0"/>
              <a:buChar char="•"/>
            </a:pPr>
            <a:r>
              <a:rPr lang="en-US" b="1" dirty="0">
                <a:latin typeface="Calibri" panose="020F0502020204030204" pitchFamily="34" charset="0"/>
              </a:rPr>
              <a:t>$default route </a:t>
            </a:r>
            <a:r>
              <a:rPr lang="en-US" dirty="0">
                <a:latin typeface="Calibri" panose="020F0502020204030204" pitchFamily="34" charset="0"/>
              </a:rPr>
              <a:t>– If the route selection expression cannot be evaluated against the message or if no matching route is found. </a:t>
            </a:r>
          </a:p>
          <a:p>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144196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latin typeface="Calibri" panose="020F0502020204030204" pitchFamily="34" charset="0"/>
              </a:rPr>
              <a:t>A </a:t>
            </a:r>
            <a:r>
              <a:rPr lang="en-US" b="0" kern="1200" dirty="0">
                <a:solidFill>
                  <a:schemeClr val="tx1"/>
                </a:solidFill>
                <a:effectLst/>
                <a:latin typeface="Calibri" panose="020F0502020204030204" pitchFamily="34" charset="0"/>
                <a:ea typeface="+mn-ea"/>
                <a:cs typeface="+mn-cs"/>
              </a:rPr>
              <a:t>REST API </a:t>
            </a:r>
            <a:r>
              <a:rPr lang="en-US" dirty="0">
                <a:latin typeface="Calibri" panose="020F0502020204030204" pitchFamily="34" charset="0"/>
              </a:rPr>
              <a:t>in API Gateway </a:t>
            </a:r>
            <a:r>
              <a:rPr lang="en-US" b="0" kern="1200" dirty="0">
                <a:solidFill>
                  <a:schemeClr val="tx1"/>
                </a:solidFill>
                <a:effectLst/>
                <a:latin typeface="Calibri" panose="020F0502020204030204" pitchFamily="34" charset="0"/>
                <a:ea typeface="+mn-ea"/>
                <a:cs typeface="+mn-cs"/>
              </a:rPr>
              <a:t>is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a</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collection</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of</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HTTP</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resources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and</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methods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that</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are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integrated</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with</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backend</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HTTP</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endpoints,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Lambda functions,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or</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other</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AWS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services.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You</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can</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deploy</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this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collection</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in</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one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or</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more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stages.</a:t>
            </a:r>
            <a:r>
              <a:rPr lang="en-US" dirty="0">
                <a:latin typeface="Calibri" panose="020F0502020204030204" pitchFamily="34" charset="0"/>
              </a:rPr>
              <a:t> </a:t>
            </a:r>
          </a:p>
          <a:p>
            <a:endParaRPr lang="en-US" b="0" kern="1200" dirty="0">
              <a:solidFill>
                <a:schemeClr val="tx1"/>
              </a:solidFill>
              <a:effectLst/>
              <a:latin typeface="Calibri" panose="020F0502020204030204" pitchFamily="34" charset="0"/>
              <a:ea typeface="+mn-ea"/>
              <a:cs typeface="+mn-cs"/>
            </a:endParaRPr>
          </a:p>
          <a:p>
            <a:r>
              <a:rPr lang="en-US" b="0" kern="1200" dirty="0">
                <a:solidFill>
                  <a:schemeClr val="tx1"/>
                </a:solidFill>
                <a:effectLst/>
                <a:latin typeface="Calibri" panose="020F0502020204030204" pitchFamily="34" charset="0"/>
                <a:ea typeface="+mn-ea"/>
                <a:cs typeface="+mn-cs"/>
              </a:rPr>
              <a:t>Typically,</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API</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resources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are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organized </a:t>
            </a:r>
            <a:r>
              <a:rPr lang="en-US" dirty="0">
                <a:latin typeface="Calibri" panose="020F0502020204030204" pitchFamily="34" charset="0"/>
              </a:rPr>
              <a:t>into</a:t>
            </a:r>
            <a:r>
              <a:rPr lang="en-US" b="0" kern="1200" dirty="0">
                <a:solidFill>
                  <a:schemeClr val="tx1"/>
                </a:solidFill>
                <a:effectLst/>
                <a:latin typeface="Calibri" panose="020F0502020204030204" pitchFamily="34" charset="0"/>
                <a:ea typeface="+mn-ea"/>
                <a:cs typeface="+mn-cs"/>
              </a:rPr>
              <a:t> one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or</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more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API</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methods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that</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have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unique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HTTP</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verbs</a:t>
            </a:r>
            <a:r>
              <a:rPr lang="en-US" dirty="0">
                <a:latin typeface="Calibri" panose="020F0502020204030204" pitchFamily="34" charset="0"/>
              </a:rPr>
              <a:t> that API Gateway </a:t>
            </a:r>
            <a:r>
              <a:rPr lang="en-US" b="0" kern="1200" dirty="0">
                <a:solidFill>
                  <a:schemeClr val="tx1"/>
                </a:solidFill>
                <a:effectLst/>
                <a:latin typeface="Calibri" panose="020F0502020204030204" pitchFamily="34" charset="0"/>
                <a:ea typeface="+mn-ea"/>
                <a:cs typeface="+mn-cs"/>
              </a:rPr>
              <a:t>supports. With</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these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methods</a:t>
            </a:r>
            <a:r>
              <a:rPr lang="en-US" dirty="0">
                <a:latin typeface="Calibri" panose="020F0502020204030204" pitchFamily="34" charset="0"/>
              </a:rPr>
              <a:t>, GET</a:t>
            </a:r>
            <a:r>
              <a:rPr lang="en-US" b="0" kern="1200" dirty="0">
                <a:solidFill>
                  <a:schemeClr val="tx1"/>
                </a:solidFill>
                <a:effectLst/>
                <a:latin typeface="Calibri" panose="020F0502020204030204" pitchFamily="34" charset="0"/>
                <a:ea typeface="+mn-ea"/>
                <a:cs typeface="+mn-cs"/>
              </a:rPr>
              <a:t>, </a:t>
            </a:r>
            <a:r>
              <a:rPr lang="en-US" dirty="0">
                <a:latin typeface="Calibri" panose="020F0502020204030204" pitchFamily="34" charset="0"/>
              </a:rPr>
              <a:t>POST</a:t>
            </a:r>
            <a:r>
              <a:rPr lang="en-US" b="0" kern="1200" dirty="0">
                <a:solidFill>
                  <a:schemeClr val="tx1"/>
                </a:solidFill>
                <a:effectLst/>
                <a:latin typeface="Calibri" panose="020F0502020204030204" pitchFamily="34" charset="0"/>
                <a:ea typeface="+mn-ea"/>
                <a:cs typeface="+mn-cs"/>
              </a:rPr>
              <a:t>,</a:t>
            </a:r>
            <a:r>
              <a:rPr lang="en-US" b="0" kern="1200" baseline="0" dirty="0">
                <a:solidFill>
                  <a:schemeClr val="tx1"/>
                </a:solidFill>
                <a:effectLst/>
                <a:latin typeface="Calibri" panose="020F0502020204030204" pitchFamily="34" charset="0"/>
                <a:ea typeface="+mn-ea"/>
                <a:cs typeface="+mn-cs"/>
              </a:rPr>
              <a:t> and </a:t>
            </a:r>
            <a:r>
              <a:rPr lang="en-US" dirty="0">
                <a:latin typeface="Calibri" panose="020F0502020204030204" pitchFamily="34" charset="0"/>
              </a:rPr>
              <a:t>DELETE,</a:t>
            </a:r>
            <a:r>
              <a:rPr lang="en-US" b="0" kern="1200" baseline="0" dirty="0">
                <a:solidFill>
                  <a:schemeClr val="tx1"/>
                </a:solidFill>
                <a:effectLst/>
                <a:latin typeface="Calibri" panose="020F0502020204030204" pitchFamily="34" charset="0"/>
                <a:ea typeface="+mn-ea"/>
                <a:cs typeface="+mn-cs"/>
              </a:rPr>
              <a:t> </a:t>
            </a:r>
            <a:r>
              <a:rPr lang="en-US" b="0" kern="1200" dirty="0">
                <a:solidFill>
                  <a:schemeClr val="tx1"/>
                </a:solidFill>
                <a:effectLst/>
                <a:latin typeface="Calibri" panose="020F0502020204030204" pitchFamily="34" charset="0"/>
                <a:ea typeface="+mn-ea"/>
                <a:cs typeface="+mn-cs"/>
              </a:rPr>
              <a:t>you</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will</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validate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the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requests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and</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transform</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the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responses</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returned</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from</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the</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Lambda</a:t>
            </a:r>
            <a:r>
              <a:rPr lang="en-US" dirty="0">
                <a:latin typeface="Calibri" panose="020F0502020204030204" pitchFamily="34" charset="0"/>
              </a:rPr>
              <a:t> </a:t>
            </a:r>
            <a:r>
              <a:rPr lang="en-US" b="0" kern="1200" dirty="0">
                <a:solidFill>
                  <a:schemeClr val="tx1"/>
                </a:solidFill>
                <a:effectLst/>
                <a:latin typeface="Calibri" panose="020F0502020204030204" pitchFamily="34" charset="0"/>
                <a:ea typeface="+mn-ea"/>
                <a:cs typeface="+mn-cs"/>
              </a:rPr>
              <a:t>functions. </a:t>
            </a:r>
          </a:p>
        </p:txBody>
      </p:sp>
    </p:spTree>
    <p:extLst>
      <p:ext uri="{BB962C8B-B14F-4D97-AF65-F5344CB8AC3E}">
        <p14:creationId xmlns:p14="http://schemas.microsoft.com/office/powerpoint/2010/main" val="2514417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4.xml"/><Relationship Id="rId1" Type="http://schemas.openxmlformats.org/officeDocument/2006/relationships/tags" Target="../tags/tag99.xml"/><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0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tags" Target="../tags/tag101.xml"/><Relationship Id="rId6" Type="http://schemas.openxmlformats.org/officeDocument/2006/relationships/image" Target="../media/image22.png"/><Relationship Id="rId5" Type="http://schemas.openxmlformats.org/officeDocument/2006/relationships/image" Target="../media/image36.sv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tags" Target="../tags/tag102.xml"/><Relationship Id="rId5" Type="http://schemas.openxmlformats.org/officeDocument/2006/relationships/image" Target="../media/image41.sv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6.xml"/><Relationship Id="rId7" Type="http://schemas.openxmlformats.org/officeDocument/2006/relationships/image" Target="../media/image44.png"/><Relationship Id="rId2" Type="http://schemas.openxmlformats.org/officeDocument/2006/relationships/slideLayout" Target="../slideLayouts/slideLayout34.xml"/><Relationship Id="rId1" Type="http://schemas.openxmlformats.org/officeDocument/2006/relationships/tags" Target="../tags/tag105.xml"/><Relationship Id="rId6" Type="http://schemas.openxmlformats.org/officeDocument/2006/relationships/image" Target="../media/image22.png"/><Relationship Id="rId11" Type="http://schemas.openxmlformats.org/officeDocument/2006/relationships/image" Target="../media/image48.sv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42.png"/><Relationship Id="rId9"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tags" Target="../tags/tag10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4.xml"/><Relationship Id="rId1" Type="http://schemas.openxmlformats.org/officeDocument/2006/relationships/tags" Target="../tags/tag107.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4.xml"/><Relationship Id="rId1" Type="http://schemas.openxmlformats.org/officeDocument/2006/relationships/tags" Target="../tags/tag108.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xml"/><Relationship Id="rId7" Type="http://schemas.openxmlformats.org/officeDocument/2006/relationships/image" Target="../media/image19.png"/><Relationship Id="rId2" Type="http://schemas.openxmlformats.org/officeDocument/2006/relationships/slideLayout" Target="../slideLayouts/slideLayout34.xml"/><Relationship Id="rId1" Type="http://schemas.openxmlformats.org/officeDocument/2006/relationships/tags" Target="../tags/tag91.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4.xml"/><Relationship Id="rId1" Type="http://schemas.openxmlformats.org/officeDocument/2006/relationships/tags" Target="../tags/tag109.xml"/><Relationship Id="rId6" Type="http://schemas.openxmlformats.org/officeDocument/2006/relationships/image" Target="../media/image42.png"/><Relationship Id="rId5" Type="http://schemas.openxmlformats.org/officeDocument/2006/relationships/image" Target="../media/image48.sv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5.xml"/><Relationship Id="rId1" Type="http://schemas.openxmlformats.org/officeDocument/2006/relationships/tags" Target="../tags/tag1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4.xml"/><Relationship Id="rId1" Type="http://schemas.openxmlformats.org/officeDocument/2006/relationships/tags" Target="../tags/tag1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4.xml"/><Relationship Id="rId1" Type="http://schemas.openxmlformats.org/officeDocument/2006/relationships/tags" Target="../tags/tag113.xml"/><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4.xml"/><Relationship Id="rId1" Type="http://schemas.openxmlformats.org/officeDocument/2006/relationships/tags" Target="../tags/tag114.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115.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4.xml"/><Relationship Id="rId1" Type="http://schemas.openxmlformats.org/officeDocument/2006/relationships/tags" Target="../tags/tag11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117.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notesSlide" Target="../notesSlides/notesSlide3.xml"/><Relationship Id="rId7" Type="http://schemas.openxmlformats.org/officeDocument/2006/relationships/image" Target="../media/image25.png"/><Relationship Id="rId12" Type="http://schemas.openxmlformats.org/officeDocument/2006/relationships/image" Target="../media/image16.png"/><Relationship Id="rId2" Type="http://schemas.openxmlformats.org/officeDocument/2006/relationships/slideLayout" Target="../slideLayouts/slideLayout35.xml"/><Relationship Id="rId16" Type="http://schemas.openxmlformats.org/officeDocument/2006/relationships/image" Target="../media/image31.png"/><Relationship Id="rId1" Type="http://schemas.openxmlformats.org/officeDocument/2006/relationships/tags" Target="../tags/tag92.xml"/><Relationship Id="rId6" Type="http://schemas.openxmlformats.org/officeDocument/2006/relationships/image" Target="../media/image24.png"/><Relationship Id="rId11" Type="http://schemas.openxmlformats.org/officeDocument/2006/relationships/image" Target="../media/image22.png"/><Relationship Id="rId5" Type="http://schemas.openxmlformats.org/officeDocument/2006/relationships/image" Target="../media/image18.svg"/><Relationship Id="rId15" Type="http://schemas.openxmlformats.org/officeDocument/2006/relationships/image" Target="../media/image30.jp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6.png"/><Relationship Id="rId14"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4.xml"/><Relationship Id="rId1" Type="http://schemas.openxmlformats.org/officeDocument/2006/relationships/tags" Target="../tags/tag11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1.xml"/><Relationship Id="rId7" Type="http://schemas.openxmlformats.org/officeDocument/2006/relationships/image" Target="../media/image25.png"/><Relationship Id="rId2" Type="http://schemas.openxmlformats.org/officeDocument/2006/relationships/slideLayout" Target="../slideLayouts/slideLayout34.xml"/><Relationship Id="rId1" Type="http://schemas.openxmlformats.org/officeDocument/2006/relationships/tags" Target="../tags/tag119.xml"/><Relationship Id="rId6" Type="http://schemas.openxmlformats.org/officeDocument/2006/relationships/image" Target="../media/image36.svg"/><Relationship Id="rId11" Type="http://schemas.openxmlformats.org/officeDocument/2006/relationships/image" Target="../media/image41.sv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16.png"/><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2.xml"/><Relationship Id="rId7" Type="http://schemas.openxmlformats.org/officeDocument/2006/relationships/image" Target="../media/image25.png"/><Relationship Id="rId12" Type="http://schemas.openxmlformats.org/officeDocument/2006/relationships/image" Target="../media/image31.png"/><Relationship Id="rId2" Type="http://schemas.openxmlformats.org/officeDocument/2006/relationships/slideLayout" Target="../slideLayouts/slideLayout34.xml"/><Relationship Id="rId1" Type="http://schemas.openxmlformats.org/officeDocument/2006/relationships/tags" Target="../tags/tag120.xml"/><Relationship Id="rId6" Type="http://schemas.openxmlformats.org/officeDocument/2006/relationships/image" Target="../media/image36.svg"/><Relationship Id="rId11" Type="http://schemas.openxmlformats.org/officeDocument/2006/relationships/image" Target="../media/image41.sv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16.png"/><Relationship Id="rId9" Type="http://schemas.openxmlformats.org/officeDocument/2006/relationships/image" Target="../media/image22.png"/></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3.xml"/><Relationship Id="rId7" Type="http://schemas.openxmlformats.org/officeDocument/2006/relationships/image" Target="../media/image25.png"/><Relationship Id="rId12" Type="http://schemas.openxmlformats.org/officeDocument/2006/relationships/image" Target="../media/image31.png"/><Relationship Id="rId2" Type="http://schemas.openxmlformats.org/officeDocument/2006/relationships/slideLayout" Target="../slideLayouts/slideLayout23.xml"/><Relationship Id="rId1" Type="http://schemas.openxmlformats.org/officeDocument/2006/relationships/tags" Target="../tags/tag121.xml"/><Relationship Id="rId6" Type="http://schemas.openxmlformats.org/officeDocument/2006/relationships/image" Target="../media/image36.svg"/><Relationship Id="rId11" Type="http://schemas.openxmlformats.org/officeDocument/2006/relationships/image" Target="../media/image41.sv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16.png"/><Relationship Id="rId9" Type="http://schemas.openxmlformats.org/officeDocument/2006/relationships/image" Target="../media/image22.png"/></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4.xml"/><Relationship Id="rId7" Type="http://schemas.openxmlformats.org/officeDocument/2006/relationships/image" Target="../media/image25.png"/><Relationship Id="rId12" Type="http://schemas.openxmlformats.org/officeDocument/2006/relationships/image" Target="../media/image41.svg"/><Relationship Id="rId2" Type="http://schemas.openxmlformats.org/officeDocument/2006/relationships/slideLayout" Target="../slideLayouts/slideLayout23.xml"/><Relationship Id="rId1" Type="http://schemas.openxmlformats.org/officeDocument/2006/relationships/tags" Target="../tags/tag122.xml"/><Relationship Id="rId6" Type="http://schemas.openxmlformats.org/officeDocument/2006/relationships/image" Target="../media/image36.svg"/><Relationship Id="rId11" Type="http://schemas.openxmlformats.org/officeDocument/2006/relationships/image" Target="../media/image40.png"/><Relationship Id="rId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5.xml"/><Relationship Id="rId7" Type="http://schemas.openxmlformats.org/officeDocument/2006/relationships/image" Target="../media/image25.png"/><Relationship Id="rId12" Type="http://schemas.openxmlformats.org/officeDocument/2006/relationships/image" Target="../media/image41.svg"/><Relationship Id="rId2" Type="http://schemas.openxmlformats.org/officeDocument/2006/relationships/slideLayout" Target="../slideLayouts/slideLayout23.xml"/><Relationship Id="rId1" Type="http://schemas.openxmlformats.org/officeDocument/2006/relationships/tags" Target="../tags/tag123.xml"/><Relationship Id="rId6" Type="http://schemas.openxmlformats.org/officeDocument/2006/relationships/image" Target="../media/image36.svg"/><Relationship Id="rId11" Type="http://schemas.openxmlformats.org/officeDocument/2006/relationships/image" Target="../media/image40.png"/><Relationship Id="rId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1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4.xml"/><Relationship Id="rId1" Type="http://schemas.openxmlformats.org/officeDocument/2006/relationships/tags" Target="../tags/tag1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notesSlide" Target="../notesSlides/notesSlide41.xml"/><Relationship Id="rId7" Type="http://schemas.openxmlformats.org/officeDocument/2006/relationships/image" Target="../media/image17.png"/><Relationship Id="rId2" Type="http://schemas.openxmlformats.org/officeDocument/2006/relationships/slideLayout" Target="../slideLayouts/slideLayout35.xml"/><Relationship Id="rId1" Type="http://schemas.openxmlformats.org/officeDocument/2006/relationships/tags" Target="../tags/tag126.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22.png"/><Relationship Id="rId9"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12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tags" Target="../tags/tag1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94.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6.xml"/><Relationship Id="rId7" Type="http://schemas.openxmlformats.org/officeDocument/2006/relationships/image" Target="../media/image16.png"/><Relationship Id="rId12" Type="http://schemas.openxmlformats.org/officeDocument/2006/relationships/image" Target="../media/image37.png"/><Relationship Id="rId2" Type="http://schemas.openxmlformats.org/officeDocument/2006/relationships/slideLayout" Target="../slideLayouts/slideLayout34.xml"/><Relationship Id="rId1" Type="http://schemas.openxmlformats.org/officeDocument/2006/relationships/tags" Target="../tags/tag95.xml"/><Relationship Id="rId6" Type="http://schemas.openxmlformats.org/officeDocument/2006/relationships/image" Target="../media/image32.png"/><Relationship Id="rId11" Type="http://schemas.openxmlformats.org/officeDocument/2006/relationships/image" Target="../media/image36.svg"/><Relationship Id="rId5" Type="http://schemas.openxmlformats.org/officeDocument/2006/relationships/image" Target="../media/image20.png"/><Relationship Id="rId10" Type="http://schemas.openxmlformats.org/officeDocument/2006/relationships/image" Target="../media/image35.png"/><Relationship Id="rId4" Type="http://schemas.openxmlformats.org/officeDocument/2006/relationships/image" Target="../media/image22.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36.svg"/><Relationship Id="rId2" Type="http://schemas.openxmlformats.org/officeDocument/2006/relationships/slideLayout" Target="../slideLayouts/slideLayout34.xml"/><Relationship Id="rId1" Type="http://schemas.openxmlformats.org/officeDocument/2006/relationships/tags" Target="../tags/tag96.xml"/><Relationship Id="rId6" Type="http://schemas.openxmlformats.org/officeDocument/2006/relationships/image" Target="../media/image35.png"/><Relationship Id="rId5" Type="http://schemas.openxmlformats.org/officeDocument/2006/relationships/image" Target="../media/image16.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8.xml"/><Relationship Id="rId7" Type="http://schemas.openxmlformats.org/officeDocument/2006/relationships/image" Target="../media/image36.svg"/><Relationship Id="rId2" Type="http://schemas.openxmlformats.org/officeDocument/2006/relationships/slideLayout" Target="../slideLayouts/slideLayout34.xml"/><Relationship Id="rId1" Type="http://schemas.openxmlformats.org/officeDocument/2006/relationships/tags" Target="../tags/tag97.xml"/><Relationship Id="rId6" Type="http://schemas.openxmlformats.org/officeDocument/2006/relationships/image" Target="../media/image35.png"/><Relationship Id="rId5" Type="http://schemas.openxmlformats.org/officeDocument/2006/relationships/image" Target="../media/image16.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notesSlide" Target="../notesSlides/notesSlide9.xml"/><Relationship Id="rId7" Type="http://schemas.openxmlformats.org/officeDocument/2006/relationships/image" Target="../media/image25.png"/><Relationship Id="rId12" Type="http://schemas.openxmlformats.org/officeDocument/2006/relationships/image" Target="../media/image16.png"/><Relationship Id="rId2" Type="http://schemas.openxmlformats.org/officeDocument/2006/relationships/slideLayout" Target="../slideLayouts/slideLayout35.xml"/><Relationship Id="rId16" Type="http://schemas.openxmlformats.org/officeDocument/2006/relationships/image" Target="../media/image31.png"/><Relationship Id="rId1" Type="http://schemas.openxmlformats.org/officeDocument/2006/relationships/tags" Target="../tags/tag98.xml"/><Relationship Id="rId6" Type="http://schemas.openxmlformats.org/officeDocument/2006/relationships/image" Target="../media/image24.png"/><Relationship Id="rId11" Type="http://schemas.openxmlformats.org/officeDocument/2006/relationships/image" Target="../media/image22.png"/><Relationship Id="rId5" Type="http://schemas.openxmlformats.org/officeDocument/2006/relationships/image" Target="../media/image18.svg"/><Relationship Id="rId15" Type="http://schemas.openxmlformats.org/officeDocument/2006/relationships/image" Target="../media/image30.jp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6.pn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on AWS</a:t>
            </a:r>
          </a:p>
        </p:txBody>
      </p:sp>
      <p:sp>
        <p:nvSpPr>
          <p:cNvPr id="5" name="Text Placeholder 4"/>
          <p:cNvSpPr>
            <a:spLocks noGrp="1"/>
          </p:cNvSpPr>
          <p:nvPr>
            <p:ph type="subTitle" idx="1"/>
          </p:nvPr>
        </p:nvSpPr>
        <p:spPr/>
        <p:txBody>
          <a:bodyPr/>
          <a:lstStyle/>
          <a:p>
            <a:r>
              <a:rPr lang="en-US" dirty="0"/>
              <a:t>Module 10: Managing the APIs</a:t>
            </a:r>
          </a:p>
        </p:txBody>
      </p:sp>
      <p:sp>
        <p:nvSpPr>
          <p:cNvPr id="6" name="Rounded Rectangle 4">
            <a:extLst>
              <a:ext uri="{FF2B5EF4-FFF2-40B4-BE49-F238E27FC236}">
                <a16:creationId xmlns:a16="http://schemas.microsoft.com/office/drawing/2014/main" id="{D83CB5DB-CC18-4AA6-BB0B-228BB1562012}"/>
              </a:ext>
            </a:extLst>
          </p:cNvPr>
          <p:cNvSpPr/>
          <p:nvPr/>
        </p:nvSpPr>
        <p:spPr>
          <a:xfrm>
            <a:off x="237664" y="5868933"/>
            <a:ext cx="1233663" cy="487417"/>
          </a:xfrm>
          <a:prstGeom prst="roundRect">
            <a:avLst/>
          </a:prstGeom>
          <a:solidFill>
            <a:schemeClr val="accent2"/>
          </a:solidFill>
          <a:ln>
            <a:noFill/>
          </a:ln>
        </p:spPr>
        <p:style>
          <a:lnRef idx="1">
            <a:schemeClr val="dk1"/>
          </a:lnRef>
          <a:fillRef idx="3">
            <a:schemeClr val="dk1"/>
          </a:fillRef>
          <a:effectRef idx="2">
            <a:schemeClr val="dk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latin typeface="Amazon Ember" panose="02000000000000000000" pitchFamily="2" charset="0"/>
                <a:ea typeface="Amazon Ember" panose="02000000000000000000" pitchFamily="2" charset="0"/>
              </a:rPr>
              <a:t>Lab</a:t>
            </a:r>
          </a:p>
        </p:txBody>
      </p:sp>
    </p:spTree>
    <p:custDataLst>
      <p:tags r:id="rId1"/>
    </p:custDataLst>
    <p:extLst>
      <p:ext uri="{BB962C8B-B14F-4D97-AF65-F5344CB8AC3E}">
        <p14:creationId xmlns:p14="http://schemas.microsoft.com/office/powerpoint/2010/main" val="268358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 Gateway developer features</a:t>
            </a:r>
          </a:p>
        </p:txBody>
      </p:sp>
      <p:grpSp>
        <p:nvGrpSpPr>
          <p:cNvPr id="62" name="justGraphic-Developers">
            <a:extLst>
              <a:ext uri="{C183D7F6-B498-43B3-948B-1728B52AA6E4}">
                <adec:decorative xmlns:adec="http://schemas.microsoft.com/office/drawing/2017/decorative" val="1"/>
              </a:ext>
            </a:extLst>
          </p:cNvPr>
          <p:cNvGrpSpPr/>
          <p:nvPr/>
        </p:nvGrpSpPr>
        <p:grpSpPr>
          <a:xfrm>
            <a:off x="4610120" y="2480195"/>
            <a:ext cx="2971760" cy="2199390"/>
            <a:chOff x="4315276" y="2480195"/>
            <a:chExt cx="2971760" cy="2199390"/>
          </a:xfrm>
        </p:grpSpPr>
        <p:sp>
          <p:nvSpPr>
            <p:cNvPr id="30" name="Rectangle 29"/>
            <p:cNvSpPr/>
            <p:nvPr/>
          </p:nvSpPr>
          <p:spPr>
            <a:xfrm>
              <a:off x="4391612" y="2480195"/>
              <a:ext cx="2819088" cy="219939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p:cNvGrpSpPr/>
            <p:nvPr/>
          </p:nvGrpSpPr>
          <p:grpSpPr>
            <a:xfrm>
              <a:off x="4315276" y="2528676"/>
              <a:ext cx="2971760" cy="2102429"/>
              <a:chOff x="4423915" y="2664860"/>
              <a:chExt cx="2971760" cy="2102429"/>
            </a:xfrm>
          </p:grpSpPr>
          <p:grpSp>
            <p:nvGrpSpPr>
              <p:cNvPr id="28" name="Group 27"/>
              <p:cNvGrpSpPr/>
              <p:nvPr/>
            </p:nvGrpSpPr>
            <p:grpSpPr>
              <a:xfrm>
                <a:off x="4423915" y="2664860"/>
                <a:ext cx="2971760" cy="1826658"/>
                <a:chOff x="4423915" y="2664860"/>
                <a:chExt cx="2971760" cy="1826658"/>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281" y="2664860"/>
                  <a:ext cx="1741394" cy="174574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3915" y="2745771"/>
                  <a:ext cx="1741394" cy="1745747"/>
                </a:xfrm>
                <a:prstGeom prst="rect">
                  <a:avLst/>
                </a:prstGeom>
              </p:spPr>
            </p:pic>
          </p:grpSp>
          <p:sp>
            <p:nvSpPr>
              <p:cNvPr id="15" name="TextBox 14"/>
              <p:cNvSpPr txBox="1"/>
              <p:nvPr/>
            </p:nvSpPr>
            <p:spPr>
              <a:xfrm>
                <a:off x="5192291" y="4367179"/>
                <a:ext cx="1483098" cy="400110"/>
              </a:xfrm>
              <a:prstGeom prst="rect">
                <a:avLst/>
              </a:prstGeom>
              <a:noFill/>
            </p:spPr>
            <p:txBody>
              <a:bodyPr wrap="none" rtlCol="0">
                <a:spAutoFit/>
              </a:bodyPr>
              <a:lstStyle/>
              <a:p>
                <a:r>
                  <a:rPr lang="en-US" sz="2000" dirty="0">
                    <a:ea typeface="Amazon Ember Light" panose="020B0403020204020204" pitchFamily="34" charset="0"/>
                    <a:cs typeface="Amazon Ember Light" panose="020B0403020204020204" pitchFamily="34" charset="0"/>
                  </a:rPr>
                  <a:t>Developers</a:t>
                </a:r>
              </a:p>
            </p:txBody>
          </p:sp>
        </p:grpSp>
      </p:grpSp>
      <p:sp>
        <p:nvSpPr>
          <p:cNvPr id="2" name="Rectangle 1"/>
          <p:cNvSpPr/>
          <p:nvPr/>
        </p:nvSpPr>
        <p:spPr>
          <a:xfrm>
            <a:off x="528013" y="1561922"/>
            <a:ext cx="2678938" cy="400110"/>
          </a:xfrm>
          <a:prstGeom prst="rect">
            <a:avLst/>
          </a:prstGeom>
          <a:ln w="25400">
            <a:noFill/>
          </a:ln>
        </p:spPr>
        <p:txBody>
          <a:bodyPr wrap="none">
            <a:spAutoFit/>
          </a:bodyPr>
          <a:lstStyle/>
          <a:p>
            <a:r>
              <a:rPr lang="en-US" sz="2000" dirty="0"/>
              <a:t>Host multiple versions</a:t>
            </a:r>
          </a:p>
        </p:txBody>
      </p:sp>
      <p:sp>
        <p:nvSpPr>
          <p:cNvPr id="20" name="Rectangle 19"/>
          <p:cNvSpPr/>
          <p:nvPr/>
        </p:nvSpPr>
        <p:spPr>
          <a:xfrm>
            <a:off x="528013" y="2880420"/>
            <a:ext cx="2281394" cy="400110"/>
          </a:xfrm>
          <a:prstGeom prst="rect">
            <a:avLst/>
          </a:prstGeom>
          <a:ln w="25400">
            <a:noFill/>
          </a:ln>
        </p:spPr>
        <p:txBody>
          <a:bodyPr wrap="none">
            <a:spAutoFit/>
          </a:bodyPr>
          <a:lstStyle/>
          <a:p>
            <a:r>
              <a:rPr lang="en-US" sz="2000" dirty="0"/>
              <a:t>Configure API keys</a:t>
            </a:r>
          </a:p>
        </p:txBody>
      </p:sp>
      <p:sp>
        <p:nvSpPr>
          <p:cNvPr id="22" name="Rectangle 21"/>
          <p:cNvSpPr/>
          <p:nvPr/>
        </p:nvSpPr>
        <p:spPr>
          <a:xfrm>
            <a:off x="528013" y="4198918"/>
            <a:ext cx="1758815" cy="400110"/>
          </a:xfrm>
          <a:prstGeom prst="rect">
            <a:avLst/>
          </a:prstGeom>
          <a:ln w="25400">
            <a:noFill/>
          </a:ln>
        </p:spPr>
        <p:txBody>
          <a:bodyPr wrap="none">
            <a:spAutoFit/>
          </a:bodyPr>
          <a:lstStyle/>
          <a:p>
            <a:r>
              <a:rPr lang="en-US" sz="2000" dirty="0"/>
              <a:t>Throttle limits</a:t>
            </a:r>
          </a:p>
        </p:txBody>
      </p:sp>
      <p:sp>
        <p:nvSpPr>
          <p:cNvPr id="21" name="Rectangle 20"/>
          <p:cNvSpPr/>
          <p:nvPr/>
        </p:nvSpPr>
        <p:spPr>
          <a:xfrm>
            <a:off x="528013" y="5517416"/>
            <a:ext cx="3262432" cy="400110"/>
          </a:xfrm>
          <a:prstGeom prst="rect">
            <a:avLst/>
          </a:prstGeom>
          <a:ln w="25400">
            <a:noFill/>
          </a:ln>
        </p:spPr>
        <p:txBody>
          <a:bodyPr wrap="none">
            <a:spAutoFit/>
          </a:bodyPr>
          <a:lstStyle/>
          <a:p>
            <a:r>
              <a:rPr lang="en-US" sz="2000" dirty="0"/>
              <a:t>Control and manage access</a:t>
            </a:r>
          </a:p>
        </p:txBody>
      </p:sp>
      <p:sp>
        <p:nvSpPr>
          <p:cNvPr id="23" name="Rectangle 22"/>
          <p:cNvSpPr/>
          <p:nvPr/>
        </p:nvSpPr>
        <p:spPr>
          <a:xfrm>
            <a:off x="9345365" y="1561922"/>
            <a:ext cx="2568332" cy="400110"/>
          </a:xfrm>
          <a:prstGeom prst="rect">
            <a:avLst/>
          </a:prstGeom>
          <a:ln w="25400">
            <a:noFill/>
          </a:ln>
        </p:spPr>
        <p:txBody>
          <a:bodyPr wrap="none">
            <a:spAutoFit/>
          </a:bodyPr>
          <a:lstStyle/>
          <a:p>
            <a:r>
              <a:rPr lang="en-US" sz="2000" dirty="0"/>
              <a:t>Data transformations</a:t>
            </a:r>
          </a:p>
        </p:txBody>
      </p:sp>
      <p:sp>
        <p:nvSpPr>
          <p:cNvPr id="27" name="Rectangle 26"/>
          <p:cNvSpPr/>
          <p:nvPr/>
        </p:nvSpPr>
        <p:spPr>
          <a:xfrm>
            <a:off x="9916034" y="2880420"/>
            <a:ext cx="1997663" cy="400110"/>
          </a:xfrm>
          <a:prstGeom prst="rect">
            <a:avLst/>
          </a:prstGeom>
          <a:ln w="25400">
            <a:noFill/>
          </a:ln>
        </p:spPr>
        <p:txBody>
          <a:bodyPr wrap="none">
            <a:spAutoFit/>
          </a:bodyPr>
          <a:lstStyle/>
          <a:p>
            <a:r>
              <a:rPr lang="en-US" sz="2000" dirty="0"/>
              <a:t>SDK generation </a:t>
            </a:r>
          </a:p>
        </p:txBody>
      </p:sp>
      <p:sp>
        <p:nvSpPr>
          <p:cNvPr id="25" name="Rectangle 24"/>
          <p:cNvSpPr/>
          <p:nvPr/>
        </p:nvSpPr>
        <p:spPr>
          <a:xfrm>
            <a:off x="9726880" y="4198918"/>
            <a:ext cx="2186817" cy="400110"/>
          </a:xfrm>
          <a:prstGeom prst="rect">
            <a:avLst/>
          </a:prstGeom>
          <a:ln w="25400">
            <a:noFill/>
          </a:ln>
        </p:spPr>
        <p:txBody>
          <a:bodyPr wrap="none">
            <a:spAutoFit/>
          </a:bodyPr>
          <a:lstStyle/>
          <a:p>
            <a:r>
              <a:rPr lang="en-US" sz="2000" dirty="0"/>
              <a:t>Mock integrations</a:t>
            </a:r>
          </a:p>
        </p:txBody>
      </p:sp>
      <p:sp>
        <p:nvSpPr>
          <p:cNvPr id="26" name="Rectangle 25"/>
          <p:cNvSpPr/>
          <p:nvPr/>
        </p:nvSpPr>
        <p:spPr>
          <a:xfrm>
            <a:off x="9734895" y="5517416"/>
            <a:ext cx="2178802" cy="400110"/>
          </a:xfrm>
          <a:prstGeom prst="rect">
            <a:avLst/>
          </a:prstGeom>
          <a:ln w="25400">
            <a:noFill/>
          </a:ln>
        </p:spPr>
        <p:txBody>
          <a:bodyPr wrap="none">
            <a:spAutoFit/>
          </a:bodyPr>
          <a:lstStyle/>
          <a:p>
            <a:r>
              <a:rPr lang="en-US" sz="2000" dirty="0"/>
              <a:t>Response caching</a:t>
            </a:r>
          </a:p>
        </p:txBody>
      </p:sp>
      <p:cxnSp>
        <p:nvCxnSpPr>
          <p:cNvPr id="33" name="Elbow Connector 32">
            <a:extLst>
              <a:ext uri="{C183D7F6-B498-43B3-948B-1728B52AA6E4}">
                <adec:decorative xmlns:adec="http://schemas.microsoft.com/office/drawing/2017/decorative" val="1"/>
              </a:ext>
            </a:extLst>
          </p:cNvPr>
          <p:cNvCxnSpPr/>
          <p:nvPr/>
        </p:nvCxnSpPr>
        <p:spPr>
          <a:xfrm>
            <a:off x="3206951" y="1761977"/>
            <a:ext cx="1455360" cy="969934"/>
          </a:xfrm>
          <a:prstGeom prst="bentConnector3">
            <a:avLst>
              <a:gd name="adj1" fmla="val 50000"/>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34" name="Elbow Connector 33">
            <a:extLst>
              <a:ext uri="{C183D7F6-B498-43B3-948B-1728B52AA6E4}">
                <adec:decorative xmlns:adec="http://schemas.microsoft.com/office/drawing/2017/decorative" val="1"/>
              </a:ext>
            </a:extLst>
          </p:cNvPr>
          <p:cNvCxnSpPr/>
          <p:nvPr/>
        </p:nvCxnSpPr>
        <p:spPr>
          <a:xfrm>
            <a:off x="2832284" y="3080475"/>
            <a:ext cx="1830027" cy="188206"/>
          </a:xfrm>
          <a:prstGeom prst="bentConnector3">
            <a:avLst>
              <a:gd name="adj1" fmla="val 50000"/>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37" name="Elbow Connector 36">
            <a:extLst>
              <a:ext uri="{C183D7F6-B498-43B3-948B-1728B52AA6E4}">
                <adec:decorative xmlns:adec="http://schemas.microsoft.com/office/drawing/2017/decorative" val="1"/>
              </a:ext>
            </a:extLst>
          </p:cNvPr>
          <p:cNvCxnSpPr/>
          <p:nvPr/>
        </p:nvCxnSpPr>
        <p:spPr>
          <a:xfrm flipV="1">
            <a:off x="2339022" y="3829397"/>
            <a:ext cx="2323289" cy="569576"/>
          </a:xfrm>
          <a:prstGeom prst="bentConnector3">
            <a:avLst>
              <a:gd name="adj1" fmla="val 50000"/>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40" name="Elbow Connector 39">
            <a:extLst>
              <a:ext uri="{C183D7F6-B498-43B3-948B-1728B52AA6E4}">
                <adec:decorative xmlns:adec="http://schemas.microsoft.com/office/drawing/2017/decorative" val="1"/>
              </a:ext>
            </a:extLst>
          </p:cNvPr>
          <p:cNvCxnSpPr/>
          <p:nvPr/>
        </p:nvCxnSpPr>
        <p:spPr>
          <a:xfrm flipV="1">
            <a:off x="3842636" y="4579670"/>
            <a:ext cx="819675" cy="1146914"/>
          </a:xfrm>
          <a:prstGeom prst="bentConnector3">
            <a:avLst>
              <a:gd name="adj1" fmla="val 41737"/>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46" name="Elbow Connector 45">
            <a:extLst>
              <a:ext uri="{C183D7F6-B498-43B3-948B-1728B52AA6E4}">
                <adec:decorative xmlns:adec="http://schemas.microsoft.com/office/drawing/2017/decorative" val="1"/>
              </a:ext>
            </a:extLst>
          </p:cNvPr>
          <p:cNvCxnSpPr/>
          <p:nvPr/>
        </p:nvCxnSpPr>
        <p:spPr>
          <a:xfrm rot="10800000" flipV="1">
            <a:off x="7488292" y="1761976"/>
            <a:ext cx="1830749" cy="957837"/>
          </a:xfrm>
          <a:prstGeom prst="bentConnector3">
            <a:avLst>
              <a:gd name="adj1" fmla="val 50000"/>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p:nvPr/>
        </p:nvCxnSpPr>
        <p:spPr>
          <a:xfrm rot="10800000" flipV="1">
            <a:off x="7488292" y="3080473"/>
            <a:ext cx="2401418" cy="188207"/>
          </a:xfrm>
          <a:prstGeom prst="bentConnector3">
            <a:avLst>
              <a:gd name="adj1" fmla="val 50000"/>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p:nvPr/>
        </p:nvCxnSpPr>
        <p:spPr>
          <a:xfrm rot="10800000">
            <a:off x="7488292" y="3834075"/>
            <a:ext cx="2238588" cy="564898"/>
          </a:xfrm>
          <a:prstGeom prst="bentConnector3">
            <a:avLst>
              <a:gd name="adj1" fmla="val 50000"/>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56" name="Elbow Connector 55">
            <a:extLst>
              <a:ext uri="{C183D7F6-B498-43B3-948B-1728B52AA6E4}">
                <adec:decorative xmlns:adec="http://schemas.microsoft.com/office/drawing/2017/decorative" val="1"/>
              </a:ext>
            </a:extLst>
          </p:cNvPr>
          <p:cNvCxnSpPr/>
          <p:nvPr/>
        </p:nvCxnSpPr>
        <p:spPr>
          <a:xfrm rot="10800000">
            <a:off x="7488292" y="4532111"/>
            <a:ext cx="2229349" cy="1185361"/>
          </a:xfrm>
          <a:prstGeom prst="bentConnector3">
            <a:avLst>
              <a:gd name="adj1" fmla="val 76838"/>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37C8FB8-44C6-4206-9C8B-232D715616D7}"/>
              </a:ext>
            </a:extLst>
          </p:cNvPr>
          <p:cNvSpPr>
            <a:spLocks noGrp="1"/>
          </p:cNvSpPr>
          <p:nvPr>
            <p:ph type="sldNum" sz="quarter" idx="20"/>
          </p:nvPr>
        </p:nvSpPr>
        <p:spPr/>
        <p:txBody>
          <a:bodyPr/>
          <a:lstStyle/>
          <a:p>
            <a:fld id="{930176A1-BCF0-4712-97A6-6B495F55390B}" type="slidenum">
              <a:rPr lang="en-US" smtClean="0"/>
              <a:t>10</a:t>
            </a:fld>
            <a:endParaRPr lang="en-US"/>
          </a:p>
        </p:txBody>
      </p:sp>
    </p:spTree>
    <p:custDataLst>
      <p:tags r:id="rId1"/>
    </p:custDataLst>
    <p:extLst>
      <p:ext uri="{BB962C8B-B14F-4D97-AF65-F5344CB8AC3E}">
        <p14:creationId xmlns:p14="http://schemas.microsoft.com/office/powerpoint/2010/main" val="281262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API Gateway</a:t>
            </a:r>
          </a:p>
        </p:txBody>
      </p:sp>
      <p:sp>
        <p:nvSpPr>
          <p:cNvPr id="3" name="Text Placeholder 2"/>
          <p:cNvSpPr>
            <a:spLocks noGrp="1"/>
          </p:cNvSpPr>
          <p:nvPr>
            <p:ph type="subTitle" idx="1"/>
          </p:nvPr>
        </p:nvSpPr>
        <p:spPr/>
        <p:txBody>
          <a:bodyPr/>
          <a:lstStyle/>
          <a:p>
            <a:r>
              <a:rPr lang="en-US" dirty="0"/>
              <a:t>Module 10: Managing the APIs</a:t>
            </a:r>
          </a:p>
        </p:txBody>
      </p:sp>
    </p:spTree>
    <p:custDataLst>
      <p:tags r:id="rId1"/>
    </p:custDataLst>
    <p:extLst>
      <p:ext uri="{BB962C8B-B14F-4D97-AF65-F5344CB8AC3E}">
        <p14:creationId xmlns:p14="http://schemas.microsoft.com/office/powerpoint/2010/main" val="87662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API Gateway works in your application</a:t>
            </a:r>
          </a:p>
        </p:txBody>
      </p:sp>
      <p:grpSp>
        <p:nvGrpSpPr>
          <p:cNvPr id="2" name="justGraphic-EndUsers">
            <a:extLst>
              <a:ext uri="{FF2B5EF4-FFF2-40B4-BE49-F238E27FC236}">
                <a16:creationId xmlns:a16="http://schemas.microsoft.com/office/drawing/2014/main" id="{F592C4A6-332D-4CFC-942E-29C8A4023AD2}"/>
              </a:ext>
              <a:ext uri="{C183D7F6-B498-43B3-948B-1728B52AA6E4}">
                <adec:decorative xmlns:adec="http://schemas.microsoft.com/office/drawing/2017/decorative" val="1"/>
              </a:ext>
            </a:extLst>
          </p:cNvPr>
          <p:cNvGrpSpPr/>
          <p:nvPr/>
        </p:nvGrpSpPr>
        <p:grpSpPr>
          <a:xfrm>
            <a:off x="292861" y="3043319"/>
            <a:ext cx="2869558" cy="1312387"/>
            <a:chOff x="292861" y="3043319"/>
            <a:chExt cx="2869558" cy="1312387"/>
          </a:xfrm>
        </p:grpSpPr>
        <p:pic>
          <p:nvPicPr>
            <p:cNvPr id="43"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374430" y="3043319"/>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43"/>
            <p:cNvSpPr/>
            <p:nvPr/>
          </p:nvSpPr>
          <p:spPr>
            <a:xfrm>
              <a:off x="292861" y="4017152"/>
              <a:ext cx="1077539" cy="338554"/>
            </a:xfrm>
            <a:prstGeom prst="rect">
              <a:avLst/>
            </a:prstGeom>
          </p:spPr>
          <p:txBody>
            <a:bodyPr wrap="none">
              <a:spAutoFit/>
            </a:bodyPr>
            <a:lstStyle/>
            <a:p>
              <a:r>
                <a:rPr lang="en-US" sz="1600" dirty="0">
                  <a:latin typeface="Amazon Ember" panose="02000000000000000000" pitchFamily="2" charset="0"/>
                  <a:ea typeface="Amazon Ember" panose="02000000000000000000" pitchFamily="2" charset="0"/>
                </a:rPr>
                <a:t>End users</a:t>
              </a:r>
            </a:p>
          </p:txBody>
        </p:sp>
        <p:cxnSp>
          <p:nvCxnSpPr>
            <p:cNvPr id="45" name="Straight Arrow Connector 44"/>
            <p:cNvCxnSpPr/>
            <p:nvPr/>
          </p:nvCxnSpPr>
          <p:spPr>
            <a:xfrm>
              <a:off x="1449921" y="3426970"/>
              <a:ext cx="1712498" cy="4958"/>
            </a:xfrm>
            <a:prstGeom prst="straightConnector1">
              <a:avLst/>
            </a:prstGeom>
            <a:ln w="254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449921" y="3906057"/>
              <a:ext cx="1712498" cy="4958"/>
            </a:xfrm>
            <a:prstGeom prst="straightConnector1">
              <a:avLst/>
            </a:prstGeom>
            <a:ln w="254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897504" y="3090833"/>
              <a:ext cx="934871"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Request</a:t>
              </a:r>
            </a:p>
          </p:txBody>
        </p:sp>
        <p:sp>
          <p:nvSpPr>
            <p:cNvPr id="48" name="TextBox 47"/>
            <p:cNvSpPr txBox="1"/>
            <p:nvPr/>
          </p:nvSpPr>
          <p:spPr>
            <a:xfrm>
              <a:off x="1892566" y="3568679"/>
              <a:ext cx="106471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Response</a:t>
              </a:r>
            </a:p>
          </p:txBody>
        </p:sp>
      </p:grpSp>
      <p:pic>
        <p:nvPicPr>
          <p:cNvPr id="9" name="Graphic 17">
            <a:extLst>
              <a:ext uri="{FF2B5EF4-FFF2-40B4-BE49-F238E27FC236}">
                <a16:creationId xmlns:a16="http://schemas.microsoft.com/office/drawing/2014/main" id="{847A7472-D977-624B-9A30-47A44C4FD42F}"/>
              </a:ext>
              <a:ext uri="{C183D7F6-B498-43B3-948B-1728B52AA6E4}">
                <adec:decorative xmlns:adec="http://schemas.microsoft.com/office/drawing/2017/decorative" val="1"/>
              </a:ext>
            </a:extLst>
          </p:cNvPr>
          <p:cNvPicPr>
            <a:picLocks noChangeAspect="1" noChangeArrowheads="1"/>
          </p:cNvPicPr>
          <p:nvPr/>
        </p:nvPicPr>
        <p:blipFill>
          <a:blip r:embed="rId6"/>
          <a:srcRect/>
          <a:stretch/>
        </p:blipFill>
        <p:spPr bwMode="auto">
          <a:xfrm>
            <a:off x="3226782" y="2016235"/>
            <a:ext cx="384048" cy="38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8">
            <a:extLst>
              <a:ext uri="{FF2B5EF4-FFF2-40B4-BE49-F238E27FC236}">
                <a16:creationId xmlns:a16="http://schemas.microsoft.com/office/drawing/2014/main" id="{36CB91DB-2CF5-7A47-B6DB-21B50A1EDCC6}"/>
              </a:ext>
            </a:extLst>
          </p:cNvPr>
          <p:cNvSpPr/>
          <p:nvPr/>
        </p:nvSpPr>
        <p:spPr>
          <a:xfrm>
            <a:off x="3232435" y="2016235"/>
            <a:ext cx="6023614" cy="3176903"/>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600" dirty="0">
                <a:solidFill>
                  <a:srgbClr val="CD2264"/>
                </a:solidFill>
                <a:cs typeface="Amazon Ember Light" panose="020B0403020204020204" pitchFamily="34" charset="0"/>
              </a:rPr>
              <a:t>API Gateway</a:t>
            </a:r>
          </a:p>
        </p:txBody>
      </p:sp>
      <p:sp>
        <p:nvSpPr>
          <p:cNvPr id="59" name="Request"/>
          <p:cNvSpPr txBox="1"/>
          <p:nvPr/>
        </p:nvSpPr>
        <p:spPr>
          <a:xfrm>
            <a:off x="5464891" y="2106751"/>
            <a:ext cx="1309974" cy="461665"/>
          </a:xfrm>
          <a:prstGeom prst="rect">
            <a:avLst/>
          </a:prstGeom>
          <a:noFill/>
        </p:spPr>
        <p:txBody>
          <a:bodyPr wrap="none" rtlCol="0">
            <a:spAutoFit/>
          </a:bodyPr>
          <a:lstStyle/>
          <a:p>
            <a:r>
              <a:rPr lang="en-US" sz="2400" dirty="0">
                <a:ea typeface="Amazon Ember Light" panose="020B0403020204020204" pitchFamily="34" charset="0"/>
                <a:cs typeface="Amazon Ember Light" panose="020B0403020204020204" pitchFamily="34" charset="0"/>
              </a:rPr>
              <a:t>Request</a:t>
            </a:r>
          </a:p>
        </p:txBody>
      </p:sp>
      <p:cxnSp>
        <p:nvCxnSpPr>
          <p:cNvPr id="34" name="Arrow1" descr="From End Users to Backend service integrations."/>
          <p:cNvCxnSpPr/>
          <p:nvPr/>
        </p:nvCxnSpPr>
        <p:spPr>
          <a:xfrm flipV="1">
            <a:off x="3321697" y="2668391"/>
            <a:ext cx="5852160" cy="4958"/>
          </a:xfrm>
          <a:prstGeom prst="straightConnector1">
            <a:avLst/>
          </a:prstGeom>
          <a:ln w="254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369242" y="2904949"/>
            <a:ext cx="1005840" cy="338554"/>
          </a:xfrm>
          <a:prstGeom prst="rect">
            <a:avLst/>
          </a:prstGeom>
          <a:solidFill>
            <a:schemeClr val="accent4"/>
          </a:solidFill>
          <a:ln w="25400">
            <a:solidFill>
              <a:schemeClr val="tx2"/>
            </a:solidFill>
          </a:ln>
        </p:spPr>
        <p:txBody>
          <a:bodyPr wrap="square" lIns="0" rIns="0" rtlCol="0" anchor="ctr" anchorCtr="0">
            <a:spAutoFit/>
          </a:bodyPr>
          <a:lstStyle/>
          <a:p>
            <a:pPr algn="ctr"/>
            <a:r>
              <a:rPr lang="en-US" sz="1600" dirty="0">
                <a:ea typeface="Amazon Ember" panose="02000000000000000000" pitchFamily="2" charset="0"/>
                <a:cs typeface="Amazon Ember Light" panose="020B0403020204020204" pitchFamily="34" charset="0"/>
              </a:rPr>
              <a:t>Authorize</a:t>
            </a:r>
          </a:p>
        </p:txBody>
      </p:sp>
      <p:sp>
        <p:nvSpPr>
          <p:cNvPr id="63" name="TextBox 62"/>
          <p:cNvSpPr txBox="1"/>
          <p:nvPr/>
        </p:nvSpPr>
        <p:spPr>
          <a:xfrm>
            <a:off x="4548043" y="2904949"/>
            <a:ext cx="1005840" cy="338554"/>
          </a:xfrm>
          <a:prstGeom prst="rect">
            <a:avLst/>
          </a:prstGeom>
          <a:solidFill>
            <a:schemeClr val="accent4"/>
          </a:solidFill>
          <a:ln w="25400">
            <a:solidFill>
              <a:schemeClr val="tx2"/>
            </a:solidFill>
          </a:ln>
        </p:spPr>
        <p:txBody>
          <a:bodyPr wrap="square" lIns="0" rIns="0" rtlCol="0" anchor="ctr" anchorCtr="0">
            <a:spAutoFit/>
          </a:bodyPr>
          <a:lstStyle/>
          <a:p>
            <a:pPr algn="ctr"/>
            <a:r>
              <a:rPr lang="en-US" sz="1600" dirty="0">
                <a:ea typeface="Amazon Ember" panose="02000000000000000000" pitchFamily="2" charset="0"/>
                <a:cs typeface="Amazon Ember Light" panose="020B0403020204020204" pitchFamily="34" charset="0"/>
              </a:rPr>
              <a:t>Configure</a:t>
            </a:r>
          </a:p>
        </p:txBody>
      </p:sp>
      <p:sp>
        <p:nvSpPr>
          <p:cNvPr id="41" name="TextBox 40"/>
          <p:cNvSpPr txBox="1"/>
          <p:nvPr/>
        </p:nvSpPr>
        <p:spPr>
          <a:xfrm>
            <a:off x="5726844" y="2904949"/>
            <a:ext cx="1005840" cy="338554"/>
          </a:xfrm>
          <a:prstGeom prst="rect">
            <a:avLst/>
          </a:prstGeom>
          <a:solidFill>
            <a:schemeClr val="accent4"/>
          </a:solidFill>
          <a:ln w="25400">
            <a:solidFill>
              <a:schemeClr val="tx2"/>
            </a:solidFill>
          </a:ln>
        </p:spPr>
        <p:txBody>
          <a:bodyPr wrap="square" lIns="0" rIns="0" rtlCol="0" anchor="ctr" anchorCtr="0">
            <a:spAutoFit/>
          </a:bodyPr>
          <a:lstStyle/>
          <a:p>
            <a:pPr algn="ctr"/>
            <a:r>
              <a:rPr lang="en-US" sz="1600" dirty="0">
                <a:ea typeface="Amazon Ember" panose="02000000000000000000" pitchFamily="2" charset="0"/>
                <a:cs typeface="Amazon Ember Light" panose="020B0403020204020204" pitchFamily="34" charset="0"/>
              </a:rPr>
              <a:t>Meter</a:t>
            </a:r>
          </a:p>
        </p:txBody>
      </p:sp>
      <p:sp>
        <p:nvSpPr>
          <p:cNvPr id="61" name="TextBox 60"/>
          <p:cNvSpPr txBox="1"/>
          <p:nvPr/>
        </p:nvSpPr>
        <p:spPr>
          <a:xfrm>
            <a:off x="6905645" y="2904949"/>
            <a:ext cx="1005840" cy="338554"/>
          </a:xfrm>
          <a:prstGeom prst="rect">
            <a:avLst/>
          </a:prstGeom>
          <a:solidFill>
            <a:schemeClr val="accent4"/>
          </a:solidFill>
          <a:ln w="25400">
            <a:solidFill>
              <a:schemeClr val="tx2"/>
            </a:solidFill>
          </a:ln>
        </p:spPr>
        <p:txBody>
          <a:bodyPr wrap="square" lIns="0" rIns="0" rtlCol="0" anchor="ctr" anchorCtr="0">
            <a:spAutoFit/>
          </a:bodyPr>
          <a:lstStyle/>
          <a:p>
            <a:pPr algn="ctr"/>
            <a:r>
              <a:rPr lang="en-US" sz="1600" dirty="0">
                <a:ea typeface="Amazon Ember" panose="02000000000000000000" pitchFamily="2" charset="0"/>
                <a:cs typeface="Amazon Ember Light" panose="020B0403020204020204" pitchFamily="34" charset="0"/>
              </a:rPr>
              <a:t>Transform</a:t>
            </a:r>
          </a:p>
        </p:txBody>
      </p:sp>
      <p:sp>
        <p:nvSpPr>
          <p:cNvPr id="66" name="TextBox 65"/>
          <p:cNvSpPr txBox="1"/>
          <p:nvPr/>
        </p:nvSpPr>
        <p:spPr>
          <a:xfrm>
            <a:off x="8084447" y="2904949"/>
            <a:ext cx="1005840" cy="338554"/>
          </a:xfrm>
          <a:prstGeom prst="rect">
            <a:avLst/>
          </a:prstGeom>
          <a:solidFill>
            <a:schemeClr val="accent4"/>
          </a:solidFill>
          <a:ln w="25400">
            <a:solidFill>
              <a:schemeClr val="tx2"/>
            </a:solidFill>
          </a:ln>
        </p:spPr>
        <p:txBody>
          <a:bodyPr wrap="square" lIns="0" rIns="0" rtlCol="0" anchor="ctr" anchorCtr="0">
            <a:spAutoFit/>
          </a:bodyPr>
          <a:lstStyle/>
          <a:p>
            <a:pPr algn="ctr"/>
            <a:r>
              <a:rPr lang="en-US" sz="1600" dirty="0">
                <a:ea typeface="Amazon Ember" panose="02000000000000000000" pitchFamily="2" charset="0"/>
                <a:cs typeface="Amazon Ember Light" panose="020B0403020204020204" pitchFamily="34" charset="0"/>
              </a:rPr>
              <a:t>Map</a:t>
            </a:r>
          </a:p>
        </p:txBody>
      </p:sp>
      <p:grpSp>
        <p:nvGrpSpPr>
          <p:cNvPr id="3" name="justGraphic-Backend">
            <a:extLst>
              <a:ext uri="{FF2B5EF4-FFF2-40B4-BE49-F238E27FC236}">
                <a16:creationId xmlns:a16="http://schemas.microsoft.com/office/drawing/2014/main" id="{0A99F088-A8A5-458A-85FF-8B34A0E3E0D3}"/>
              </a:ext>
              <a:ext uri="{C183D7F6-B498-43B3-948B-1728B52AA6E4}">
                <adec:decorative xmlns:adec="http://schemas.microsoft.com/office/drawing/2017/decorative" val="1"/>
              </a:ext>
            </a:extLst>
          </p:cNvPr>
          <p:cNvGrpSpPr/>
          <p:nvPr/>
        </p:nvGrpSpPr>
        <p:grpSpPr>
          <a:xfrm>
            <a:off x="9323291" y="2915466"/>
            <a:ext cx="2734390" cy="1071715"/>
            <a:chOff x="9323291" y="2915466"/>
            <a:chExt cx="2734390" cy="1071715"/>
          </a:xfrm>
        </p:grpSpPr>
        <p:sp>
          <p:nvSpPr>
            <p:cNvPr id="15" name="TextBox 14"/>
            <p:cNvSpPr txBox="1"/>
            <p:nvPr/>
          </p:nvSpPr>
          <p:spPr>
            <a:xfrm>
              <a:off x="10537891" y="3063851"/>
              <a:ext cx="1519790" cy="923330"/>
            </a:xfrm>
            <a:prstGeom prst="rect">
              <a:avLst/>
            </a:prstGeom>
            <a:noFill/>
          </p:spPr>
          <p:txBody>
            <a:bodyPr wrap="squar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Backend</a:t>
              </a:r>
              <a:br>
                <a:rPr lang="en-US" dirty="0">
                  <a:latin typeface="Amazon Ember" panose="02000000000000000000" pitchFamily="2" charset="0"/>
                  <a:ea typeface="Amazon Ember" panose="02000000000000000000" pitchFamily="2" charset="0"/>
                  <a:cs typeface="Amazon Ember Light" panose="020B0403020204020204" pitchFamily="34" charset="0"/>
                </a:rPr>
              </a:br>
              <a:r>
                <a:rPr lang="en-US" dirty="0">
                  <a:latin typeface="Amazon Ember" panose="02000000000000000000" pitchFamily="2" charset="0"/>
                  <a:ea typeface="Amazon Ember" panose="02000000000000000000" pitchFamily="2" charset="0"/>
                  <a:cs typeface="Amazon Ember Light" panose="020B0403020204020204" pitchFamily="34" charset="0"/>
                </a:rPr>
                <a:t>service</a:t>
              </a:r>
            </a:p>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integrations</a:t>
              </a:r>
            </a:p>
          </p:txBody>
        </p:sp>
        <p:cxnSp>
          <p:nvCxnSpPr>
            <p:cNvPr id="21" name="Straight Arrow Connector 20"/>
            <p:cNvCxnSpPr/>
            <p:nvPr/>
          </p:nvCxnSpPr>
          <p:spPr>
            <a:xfrm flipV="1">
              <a:off x="9323291" y="3287922"/>
              <a:ext cx="1018705" cy="4958"/>
            </a:xfrm>
            <a:prstGeom prst="straightConnector1">
              <a:avLst/>
            </a:prstGeom>
            <a:ln w="254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323291" y="3767009"/>
              <a:ext cx="1018705" cy="4958"/>
            </a:xfrm>
            <a:prstGeom prst="straightConnector1">
              <a:avLst/>
            </a:prstGeom>
            <a:ln w="254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17289" y="2915466"/>
              <a:ext cx="934871"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Request</a:t>
              </a:r>
            </a:p>
          </p:txBody>
        </p:sp>
        <p:sp>
          <p:nvSpPr>
            <p:cNvPr id="38" name="TextBox 37"/>
            <p:cNvSpPr txBox="1"/>
            <p:nvPr/>
          </p:nvSpPr>
          <p:spPr>
            <a:xfrm>
              <a:off x="9392856" y="3426970"/>
              <a:ext cx="106471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Response</a:t>
              </a:r>
            </a:p>
          </p:txBody>
        </p:sp>
      </p:grpSp>
      <p:sp>
        <p:nvSpPr>
          <p:cNvPr id="60" name="Response"/>
          <p:cNvSpPr txBox="1"/>
          <p:nvPr/>
        </p:nvSpPr>
        <p:spPr>
          <a:xfrm>
            <a:off x="5492585" y="3975934"/>
            <a:ext cx="1508746" cy="461665"/>
          </a:xfrm>
          <a:prstGeom prst="rect">
            <a:avLst/>
          </a:prstGeom>
          <a:noFill/>
        </p:spPr>
        <p:txBody>
          <a:bodyPr wrap="none" rtlCol="0">
            <a:spAutoFit/>
          </a:bodyPr>
          <a:lstStyle/>
          <a:p>
            <a:r>
              <a:rPr lang="en-US" sz="2400" dirty="0">
                <a:ea typeface="Amazon Ember Light" panose="020B0403020204020204" pitchFamily="34" charset="0"/>
                <a:cs typeface="Amazon Ember Light" panose="020B0403020204020204" pitchFamily="34" charset="0"/>
              </a:rPr>
              <a:t>Response</a:t>
            </a:r>
          </a:p>
        </p:txBody>
      </p:sp>
      <p:cxnSp>
        <p:nvCxnSpPr>
          <p:cNvPr id="40" name="Straight Arrow Connector 39" descr="From Backend service integrations to End Users."/>
          <p:cNvCxnSpPr/>
          <p:nvPr/>
        </p:nvCxnSpPr>
        <p:spPr>
          <a:xfrm flipV="1">
            <a:off x="3349391" y="4484420"/>
            <a:ext cx="5852160" cy="4958"/>
          </a:xfrm>
          <a:prstGeom prst="straightConnector1">
            <a:avLst/>
          </a:prstGeom>
          <a:ln w="254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73629" y="4621775"/>
            <a:ext cx="1005840" cy="338554"/>
          </a:xfrm>
          <a:prstGeom prst="rect">
            <a:avLst/>
          </a:prstGeom>
          <a:solidFill>
            <a:schemeClr val="accent4"/>
          </a:solidFill>
          <a:ln w="25400">
            <a:solidFill>
              <a:schemeClr val="tx2"/>
            </a:solidFill>
          </a:ln>
        </p:spPr>
        <p:txBody>
          <a:bodyPr wrap="none" lIns="0" rIns="0" rtlCol="0" anchor="ctr" anchorCtr="0">
            <a:spAutoFit/>
          </a:bodyPr>
          <a:lstStyle/>
          <a:p>
            <a:pPr algn="ctr"/>
            <a:r>
              <a:rPr lang="en-US" sz="1600" dirty="0">
                <a:ea typeface="Amazon Ember" panose="02000000000000000000" pitchFamily="2" charset="0"/>
                <a:cs typeface="Amazon Ember Light" panose="020B0403020204020204" pitchFamily="34" charset="0"/>
              </a:rPr>
              <a:t>Configure</a:t>
            </a:r>
          </a:p>
        </p:txBody>
      </p:sp>
      <p:sp>
        <p:nvSpPr>
          <p:cNvPr id="65" name="TextBox 64"/>
          <p:cNvSpPr txBox="1"/>
          <p:nvPr/>
        </p:nvSpPr>
        <p:spPr>
          <a:xfrm>
            <a:off x="5691908" y="4621775"/>
            <a:ext cx="1005840" cy="338554"/>
          </a:xfrm>
          <a:prstGeom prst="rect">
            <a:avLst/>
          </a:prstGeom>
          <a:solidFill>
            <a:schemeClr val="accent4"/>
          </a:solidFill>
          <a:ln w="25400">
            <a:solidFill>
              <a:schemeClr val="tx2"/>
            </a:solidFill>
          </a:ln>
        </p:spPr>
        <p:txBody>
          <a:bodyPr wrap="none" lIns="0" rIns="0" rtlCol="0" anchor="ctr" anchorCtr="0">
            <a:spAutoFit/>
          </a:bodyPr>
          <a:lstStyle/>
          <a:p>
            <a:pPr algn="ctr"/>
            <a:r>
              <a:rPr lang="en-US" sz="1600" dirty="0">
                <a:ea typeface="Amazon Ember" panose="02000000000000000000" pitchFamily="2" charset="0"/>
                <a:cs typeface="Amazon Ember Light" panose="020B0403020204020204" pitchFamily="34" charset="0"/>
              </a:rPr>
              <a:t>Transform</a:t>
            </a:r>
          </a:p>
        </p:txBody>
      </p:sp>
      <p:sp>
        <p:nvSpPr>
          <p:cNvPr id="67" name="TextBox 66"/>
          <p:cNvSpPr txBox="1"/>
          <p:nvPr/>
        </p:nvSpPr>
        <p:spPr>
          <a:xfrm>
            <a:off x="3986912" y="4621775"/>
            <a:ext cx="1005840" cy="338554"/>
          </a:xfrm>
          <a:prstGeom prst="rect">
            <a:avLst/>
          </a:prstGeom>
          <a:solidFill>
            <a:schemeClr val="accent4"/>
          </a:solidFill>
          <a:ln w="25400">
            <a:solidFill>
              <a:schemeClr val="tx2"/>
            </a:solidFill>
          </a:ln>
        </p:spPr>
        <p:txBody>
          <a:bodyPr wrap="none" lIns="0" rIns="0" rtlCol="0" anchor="ctr" anchorCtr="0">
            <a:spAutoFit/>
          </a:bodyPr>
          <a:lstStyle/>
          <a:p>
            <a:pPr algn="ctr"/>
            <a:r>
              <a:rPr lang="en-US" sz="1600" dirty="0">
                <a:ea typeface="Amazon Ember" panose="02000000000000000000" pitchFamily="2" charset="0"/>
                <a:cs typeface="Amazon Ember Light" panose="020B0403020204020204" pitchFamily="34" charset="0"/>
              </a:rPr>
              <a:t>Map</a:t>
            </a:r>
          </a:p>
        </p:txBody>
      </p:sp>
      <p:sp>
        <p:nvSpPr>
          <p:cNvPr id="30" name="TextBox 29">
            <a:extLst>
              <a:ext uri="{FF2B5EF4-FFF2-40B4-BE49-F238E27FC236}">
                <a16:creationId xmlns:a16="http://schemas.microsoft.com/office/drawing/2014/main" id="{2DBEF52C-1F7D-4802-8F24-E6017E59234F}"/>
              </a:ext>
            </a:extLst>
          </p:cNvPr>
          <p:cNvSpPr txBox="1"/>
          <p:nvPr/>
        </p:nvSpPr>
        <p:spPr>
          <a:xfrm>
            <a:off x="292861" y="5992517"/>
            <a:ext cx="4616970" cy="338554"/>
          </a:xfrm>
          <a:prstGeom prst="rect">
            <a:avLst/>
          </a:prstGeom>
          <a:noFill/>
        </p:spPr>
        <p:txBody>
          <a:bodyPr wrap="none" rtlCol="0">
            <a:spAutoFit/>
          </a:bodyPr>
          <a:lstStyle/>
          <a:p>
            <a:r>
              <a:rPr lang="en-US" sz="1600" dirty="0">
                <a:latin typeface="Amazon Ember" panose="020B0703020204020204" pitchFamily="34" charset="0"/>
                <a:ea typeface="Amazon Ember" panose="020B0703020204020204" pitchFamily="34" charset="0"/>
                <a:cs typeface="Amazon Ember" panose="020B0703020204020204" pitchFamily="34" charset="0"/>
              </a:rPr>
              <a:t>Note</a:t>
            </a:r>
            <a:r>
              <a:rPr lang="en-US" sz="1600" b="1" dirty="0">
                <a:latin typeface="Amazon Ember" panose="020B0703020204020204" pitchFamily="34" charset="0"/>
                <a:ea typeface="Amazon Ember" panose="020B0703020204020204" pitchFamily="34" charset="0"/>
                <a:cs typeface="Amazon Ember" panose="020B0703020204020204" pitchFamily="34" charset="0"/>
              </a:rPr>
              <a:t>: </a:t>
            </a:r>
            <a:r>
              <a:rPr lang="en-US" sz="1600" dirty="0">
                <a:latin typeface="Amazon Ember" panose="020B0703020204020204" pitchFamily="34" charset="0"/>
                <a:ea typeface="Amazon Ember" panose="020B0703020204020204" pitchFamily="34" charset="0"/>
                <a:cs typeface="Amazon Ember" panose="020B0703020204020204" pitchFamily="34" charset="0"/>
              </a:rPr>
              <a:t>Configure</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 is the developer’s responsibility.</a:t>
            </a:r>
          </a:p>
        </p:txBody>
      </p:sp>
      <p:sp>
        <p:nvSpPr>
          <p:cNvPr id="5" name="Slide Number Placeholder 4">
            <a:extLst>
              <a:ext uri="{FF2B5EF4-FFF2-40B4-BE49-F238E27FC236}">
                <a16:creationId xmlns:a16="http://schemas.microsoft.com/office/drawing/2014/main" id="{38E61D14-9D11-41A0-B8AA-DE425D6EE57A}"/>
              </a:ext>
            </a:extLst>
          </p:cNvPr>
          <p:cNvSpPr>
            <a:spLocks noGrp="1"/>
          </p:cNvSpPr>
          <p:nvPr>
            <p:ph type="sldNum" sz="quarter" idx="20"/>
          </p:nvPr>
        </p:nvSpPr>
        <p:spPr/>
        <p:txBody>
          <a:bodyPr/>
          <a:lstStyle/>
          <a:p>
            <a:fld id="{930176A1-BCF0-4712-97A6-6B495F55390B}" type="slidenum">
              <a:rPr lang="en-US" smtClean="0"/>
              <a:t>12</a:t>
            </a:fld>
            <a:endParaRPr lang="en-US"/>
          </a:p>
        </p:txBody>
      </p:sp>
    </p:spTree>
    <p:custDataLst>
      <p:tags r:id="rId1"/>
    </p:custDataLst>
    <p:extLst>
      <p:ext uri="{BB962C8B-B14F-4D97-AF65-F5344CB8AC3E}">
        <p14:creationId xmlns:p14="http://schemas.microsoft.com/office/powerpoint/2010/main" val="270491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components of a REST API</a:t>
            </a:r>
          </a:p>
        </p:txBody>
      </p:sp>
      <p:sp>
        <p:nvSpPr>
          <p:cNvPr id="60" name="Rectangle 59"/>
          <p:cNvSpPr/>
          <p:nvPr/>
        </p:nvSpPr>
        <p:spPr>
          <a:xfrm>
            <a:off x="1228678" y="5658065"/>
            <a:ext cx="10665099" cy="523220"/>
          </a:xfrm>
          <a:prstGeom prst="rect">
            <a:avLst/>
          </a:prstGeom>
        </p:spPr>
        <p:txBody>
          <a:bodyPr wrap="none">
            <a:spAutoFit/>
          </a:bodyPr>
          <a:lstStyle/>
          <a:p>
            <a:r>
              <a:rPr lang="en-US" sz="2800" dirty="0">
                <a:latin typeface="Lucida Console" panose="020B0609040504020204" pitchFamily="49" charset="0"/>
                <a:ea typeface="Amazon Ember" panose="020B0703020204020204" pitchFamily="34" charset="0"/>
                <a:cs typeface="Amazon Ember" panose="020B0703020204020204" pitchFamily="34" charset="0"/>
              </a:rPr>
              <a:t>GET</a:t>
            </a:r>
            <a:r>
              <a:rPr lang="en-US" sz="2800" dirty="0"/>
              <a:t> https://{api-id}.execute-api.{region}.amazonaws.com/</a:t>
            </a:r>
            <a:r>
              <a:rPr lang="en-US" sz="2800" dirty="0">
                <a:latin typeface="Amazon Ember" panose="020B0703020204020204" pitchFamily="34" charset="0"/>
                <a:ea typeface="Amazon Ember" panose="020B0703020204020204" pitchFamily="34" charset="0"/>
                <a:cs typeface="Amazon Ember" panose="020B0703020204020204" pitchFamily="34" charset="0"/>
              </a:rPr>
              <a:t>notes</a:t>
            </a:r>
          </a:p>
        </p:txBody>
      </p:sp>
      <p:grpSp>
        <p:nvGrpSpPr>
          <p:cNvPr id="2" name="justGraphic">
            <a:extLst>
              <a:ext uri="{FF2B5EF4-FFF2-40B4-BE49-F238E27FC236}">
                <a16:creationId xmlns:a16="http://schemas.microsoft.com/office/drawing/2014/main" id="{2C24B8F2-7DDD-412E-8972-6776B0DAEA78}"/>
              </a:ext>
              <a:ext uri="{C183D7F6-B498-43B3-948B-1728B52AA6E4}">
                <adec:decorative xmlns:adec="http://schemas.microsoft.com/office/drawing/2017/decorative" val="1"/>
              </a:ext>
            </a:extLst>
          </p:cNvPr>
          <p:cNvGrpSpPr/>
          <p:nvPr/>
        </p:nvGrpSpPr>
        <p:grpSpPr>
          <a:xfrm>
            <a:off x="543335" y="1290275"/>
            <a:ext cx="11105330" cy="3787619"/>
            <a:chOff x="543335" y="1290275"/>
            <a:chExt cx="11105330" cy="3787619"/>
          </a:xfrm>
        </p:grpSpPr>
        <p:sp>
          <p:nvSpPr>
            <p:cNvPr id="12" name="Rectangle 11"/>
            <p:cNvSpPr/>
            <p:nvPr/>
          </p:nvSpPr>
          <p:spPr>
            <a:xfrm>
              <a:off x="543335" y="3655968"/>
              <a:ext cx="1749151" cy="317602"/>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00000000000000000" pitchFamily="2" charset="0"/>
                  <a:ea typeface="Amazon Ember" panose="02000000000000000000" pitchFamily="2" charset="0"/>
                </a:rPr>
                <a:t>API endpoint</a:t>
              </a:r>
            </a:p>
          </p:txBody>
        </p:sp>
        <p:sp>
          <p:nvSpPr>
            <p:cNvPr id="13" name="Rectangle 12"/>
            <p:cNvSpPr/>
            <p:nvPr/>
          </p:nvSpPr>
          <p:spPr>
            <a:xfrm>
              <a:off x="2400070" y="2146449"/>
              <a:ext cx="3547004" cy="414956"/>
            </a:xfrm>
            <a:prstGeom prst="rect">
              <a:avLst/>
            </a:prstGeom>
            <a:solidFill>
              <a:schemeClr val="accent3"/>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tx1"/>
                  </a:solidFill>
                  <a:latin typeface="Amazon Ember" panose="02000000000000000000" pitchFamily="2" charset="0"/>
                  <a:ea typeface="Amazon Ember" panose="02000000000000000000" pitchFamily="2" charset="0"/>
                </a:rPr>
                <a:t>Resource 1</a:t>
              </a:r>
            </a:p>
          </p:txBody>
        </p:sp>
        <p:sp>
          <p:nvSpPr>
            <p:cNvPr id="17" name="Rectangle 16"/>
            <p:cNvSpPr/>
            <p:nvPr/>
          </p:nvSpPr>
          <p:spPr>
            <a:xfrm>
              <a:off x="2400070" y="4043642"/>
              <a:ext cx="3547004" cy="414956"/>
            </a:xfrm>
            <a:prstGeom prst="rect">
              <a:avLst/>
            </a:prstGeom>
            <a:solidFill>
              <a:schemeClr val="accent2"/>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tx1"/>
                  </a:solidFill>
                  <a:latin typeface="Amazon Ember" panose="02000000000000000000" pitchFamily="2" charset="0"/>
                  <a:ea typeface="Amazon Ember" panose="02000000000000000000" pitchFamily="2" charset="0"/>
                </a:rPr>
                <a:t>Resource 2</a:t>
              </a:r>
            </a:p>
          </p:txBody>
        </p:sp>
        <p:pic>
          <p:nvPicPr>
            <p:cNvPr id="21"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60711" y="2782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Elbow Connector 22"/>
            <p:cNvCxnSpPr>
              <a:stCxn id="21" idx="0"/>
              <a:endCxn id="13" idx="1"/>
            </p:cNvCxnSpPr>
            <p:nvPr/>
          </p:nvCxnSpPr>
          <p:spPr>
            <a:xfrm rot="5400000" flipH="1" flipV="1">
              <a:off x="1694829" y="2077010"/>
              <a:ext cx="428323" cy="982159"/>
            </a:xfrm>
            <a:prstGeom prst="bentConnector2">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2"/>
              <a:endCxn id="17" idx="1"/>
            </p:cNvCxnSpPr>
            <p:nvPr/>
          </p:nvCxnSpPr>
          <p:spPr>
            <a:xfrm rot="16200000" flipH="1">
              <a:off x="1770215" y="3621265"/>
              <a:ext cx="277550" cy="982159"/>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79611" y="2633863"/>
              <a:ext cx="1820174" cy="414956"/>
            </a:xfrm>
            <a:prstGeom prst="rect">
              <a:avLst/>
            </a:prstGeom>
            <a:solidFill>
              <a:schemeClr val="accent3"/>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mazon Ember" panose="02000000000000000000" pitchFamily="2" charset="0"/>
                  <a:ea typeface="Amazon Ember" panose="02000000000000000000" pitchFamily="2" charset="0"/>
                </a:rPr>
                <a:t>Methods</a:t>
              </a:r>
            </a:p>
          </p:txBody>
        </p:sp>
        <p:sp>
          <p:nvSpPr>
            <p:cNvPr id="32" name="Rectangle 31"/>
            <p:cNvSpPr/>
            <p:nvPr/>
          </p:nvSpPr>
          <p:spPr>
            <a:xfrm>
              <a:off x="8918345" y="3174190"/>
              <a:ext cx="2730320" cy="414956"/>
            </a:xfrm>
            <a:prstGeom prst="rect">
              <a:avLst/>
            </a:prstGeom>
            <a:solidFill>
              <a:schemeClr val="accent3"/>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mazon Ember" panose="02000000000000000000" pitchFamily="2" charset="0"/>
                  <a:ea typeface="Amazon Ember" panose="02000000000000000000" pitchFamily="2" charset="0"/>
                </a:rPr>
                <a:t>Resource configs</a:t>
              </a:r>
            </a:p>
          </p:txBody>
        </p:sp>
        <p:sp>
          <p:nvSpPr>
            <p:cNvPr id="38" name="Rectangle 37"/>
            <p:cNvSpPr/>
            <p:nvPr/>
          </p:nvSpPr>
          <p:spPr>
            <a:xfrm>
              <a:off x="6379611" y="3048819"/>
              <a:ext cx="1820174" cy="2029075"/>
            </a:xfrm>
            <a:prstGeom prst="rect">
              <a:avLst/>
            </a:prstGeom>
            <a:solidFill>
              <a:schemeClr val="bg1">
                <a:lumMod val="95000"/>
              </a:schemeClr>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Ins="0" rtlCol="0" anchor="ctr"/>
            <a:lstStyle/>
            <a:p>
              <a:pPr lvl="1"/>
              <a:r>
                <a:rPr lang="en-US" sz="2400" dirty="0">
                  <a:solidFill>
                    <a:schemeClr val="accent6"/>
                  </a:solidFill>
                  <a:latin typeface="Lucida Console" panose="020B0609040504020204" pitchFamily="49" charset="0"/>
                  <a:ea typeface="Amazon Ember" panose="02000000000000000000" pitchFamily="2" charset="0"/>
                </a:rPr>
                <a:t>GET</a:t>
              </a:r>
            </a:p>
            <a:p>
              <a:pPr lvl="1"/>
              <a:r>
                <a:rPr lang="en-US" sz="2400" dirty="0">
                  <a:solidFill>
                    <a:schemeClr val="tx1"/>
                  </a:solidFill>
                  <a:latin typeface="Lucida Console" panose="020B0609040504020204" pitchFamily="49" charset="0"/>
                  <a:ea typeface="Amazon Ember" panose="02000000000000000000" pitchFamily="2" charset="0"/>
                </a:rPr>
                <a:t>POST</a:t>
              </a:r>
            </a:p>
            <a:p>
              <a:pPr lvl="1"/>
              <a:r>
                <a:rPr lang="en-US" sz="2400" dirty="0">
                  <a:solidFill>
                    <a:schemeClr val="tx1"/>
                  </a:solidFill>
                  <a:latin typeface="Lucida Console" panose="020B0609040504020204" pitchFamily="49" charset="0"/>
                  <a:ea typeface="Amazon Ember" panose="02000000000000000000" pitchFamily="2" charset="0"/>
                </a:rPr>
                <a:t>HEAD</a:t>
              </a:r>
              <a:br>
                <a:rPr lang="en-US" sz="2400" dirty="0">
                  <a:solidFill>
                    <a:schemeClr val="tx1"/>
                  </a:solidFill>
                  <a:latin typeface="Amazon Ember" panose="02000000000000000000" pitchFamily="2" charset="0"/>
                  <a:ea typeface="Amazon Ember" panose="02000000000000000000" pitchFamily="2" charset="0"/>
                </a:rPr>
              </a:br>
              <a:r>
                <a:rPr lang="en-US" sz="2400" dirty="0">
                  <a:solidFill>
                    <a:schemeClr val="tx1"/>
                  </a:solidFill>
                  <a:latin typeface="Lucida Console" panose="020B0609040504020204" pitchFamily="49" charset="0"/>
                  <a:ea typeface="Amazon Ember" panose="02000000000000000000" pitchFamily="2" charset="0"/>
                </a:rPr>
                <a:t>DELETE</a:t>
              </a:r>
              <a:br>
                <a:rPr lang="en-US" sz="2400" dirty="0">
                  <a:solidFill>
                    <a:schemeClr val="tx1"/>
                  </a:solidFill>
                  <a:latin typeface="Amazon Ember" panose="02000000000000000000" pitchFamily="2" charset="0"/>
                  <a:ea typeface="Amazon Ember" panose="02000000000000000000" pitchFamily="2" charset="0"/>
                </a:rPr>
              </a:br>
              <a:r>
                <a:rPr lang="en-US" sz="2400" dirty="0">
                  <a:solidFill>
                    <a:schemeClr val="tx1"/>
                  </a:solidFill>
                  <a:latin typeface="Lucida Console" panose="020B0609040504020204" pitchFamily="49" charset="0"/>
                  <a:ea typeface="Amazon Ember" panose="02000000000000000000" pitchFamily="2" charset="0"/>
                </a:rPr>
                <a:t>ANY</a:t>
              </a:r>
            </a:p>
          </p:txBody>
        </p:sp>
        <p:sp>
          <p:nvSpPr>
            <p:cNvPr id="41" name="Rectangle 40"/>
            <p:cNvSpPr/>
            <p:nvPr/>
          </p:nvSpPr>
          <p:spPr>
            <a:xfrm>
              <a:off x="8918345" y="3589146"/>
              <a:ext cx="2730320" cy="1332640"/>
            </a:xfrm>
            <a:prstGeom prst="rect">
              <a:avLst/>
            </a:prstGeom>
            <a:solidFill>
              <a:schemeClr val="bg1">
                <a:lumMod val="95000"/>
              </a:schemeClr>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Ins="0" rtlCol="0" anchor="ctr"/>
            <a:lstStyle/>
            <a:p>
              <a:pPr lvl="1"/>
              <a:r>
                <a:rPr lang="en-US" sz="2400" dirty="0">
                  <a:solidFill>
                    <a:schemeClr val="accent6"/>
                  </a:solidFill>
                  <a:latin typeface="Amazon Ember" panose="02000000000000000000" pitchFamily="2" charset="0"/>
                  <a:ea typeface="Amazon Ember" panose="02000000000000000000" pitchFamily="2" charset="0"/>
                </a:rPr>
                <a:t>Request</a:t>
              </a:r>
            </a:p>
            <a:p>
              <a:pPr lvl="1"/>
              <a:r>
                <a:rPr lang="en-US" sz="2400" dirty="0">
                  <a:solidFill>
                    <a:schemeClr val="tx1"/>
                  </a:solidFill>
                  <a:latin typeface="Amazon Ember" panose="02000000000000000000" pitchFamily="2" charset="0"/>
                  <a:ea typeface="Amazon Ember" panose="02000000000000000000" pitchFamily="2" charset="0"/>
                </a:rPr>
                <a:t>Response</a:t>
              </a:r>
            </a:p>
            <a:p>
              <a:pPr lvl="1"/>
              <a:r>
                <a:rPr lang="en-US" sz="2400" dirty="0">
                  <a:solidFill>
                    <a:schemeClr val="tx1"/>
                  </a:solidFill>
                  <a:latin typeface="Amazon Ember" panose="02000000000000000000" pitchFamily="2" charset="0"/>
                  <a:ea typeface="Amazon Ember" panose="02000000000000000000" pitchFamily="2" charset="0"/>
                </a:rPr>
                <a:t>Integration</a:t>
              </a:r>
            </a:p>
          </p:txBody>
        </p:sp>
        <p:cxnSp>
          <p:nvCxnSpPr>
            <p:cNvPr id="42" name="Elbow Connector 41"/>
            <p:cNvCxnSpPr/>
            <p:nvPr/>
          </p:nvCxnSpPr>
          <p:spPr>
            <a:xfrm rot="16200000" flipH="1">
              <a:off x="6593494" y="3082564"/>
              <a:ext cx="284472" cy="207866"/>
            </a:xfrm>
            <a:prstGeom prst="bentConnector2">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6200000" flipH="1">
              <a:off x="6546414" y="3399450"/>
              <a:ext cx="378632" cy="207866"/>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6546414" y="3758427"/>
              <a:ext cx="378632" cy="207866"/>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16200000" flipH="1">
              <a:off x="6546414" y="4133049"/>
              <a:ext cx="378632" cy="207866"/>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H="1">
              <a:off x="6546414" y="4498405"/>
              <a:ext cx="378632" cy="207866"/>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6200000" flipH="1">
              <a:off x="9113234" y="3633225"/>
              <a:ext cx="284472" cy="207866"/>
            </a:xfrm>
            <a:prstGeom prst="bentConnector2">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6200000" flipH="1">
              <a:off x="9066154" y="3950111"/>
              <a:ext cx="378632" cy="207866"/>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H="1">
              <a:off x="9066154" y="4309088"/>
              <a:ext cx="378632" cy="207866"/>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488161" y="3329713"/>
              <a:ext cx="1426570" cy="0"/>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400070" y="2557609"/>
              <a:ext cx="3547004" cy="475268"/>
            </a:xfrm>
            <a:prstGeom prst="rect">
              <a:avLst/>
            </a:prstGeom>
            <a:solidFill>
              <a:schemeClr val="bg1">
                <a:lumMod val="95000"/>
              </a:schemeClr>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Ins="0" rtlCol="0" anchor="ctr"/>
            <a:lstStyle/>
            <a:p>
              <a:pPr lvl="1"/>
              <a:r>
                <a:rPr lang="en-US" sz="2400" dirty="0">
                  <a:solidFill>
                    <a:schemeClr val="accent6"/>
                  </a:solidFill>
                  <a:latin typeface="Amazon Ember" panose="02000000000000000000" pitchFamily="2" charset="0"/>
                  <a:ea typeface="Amazon Ember" panose="02000000000000000000" pitchFamily="2" charset="0"/>
                </a:rPr>
                <a:t>/notes</a:t>
              </a:r>
            </a:p>
          </p:txBody>
        </p:sp>
        <p:cxnSp>
          <p:nvCxnSpPr>
            <p:cNvPr id="33" name="Straight Arrow Connector 32"/>
            <p:cNvCxnSpPr/>
            <p:nvPr/>
          </p:nvCxnSpPr>
          <p:spPr>
            <a:xfrm>
              <a:off x="3819168" y="2841341"/>
              <a:ext cx="2527257" cy="0"/>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16200000" flipH="1">
              <a:off x="2592549" y="2608102"/>
              <a:ext cx="258611" cy="207866"/>
            </a:xfrm>
            <a:prstGeom prst="bentConnector2">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400761" y="4458598"/>
              <a:ext cx="3547004" cy="475268"/>
            </a:xfrm>
            <a:prstGeom prst="rect">
              <a:avLst/>
            </a:prstGeom>
            <a:solidFill>
              <a:schemeClr val="bg1">
                <a:lumMod val="95000"/>
              </a:schemeClr>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r>
                <a:rPr lang="en-US" sz="2400" dirty="0">
                  <a:solidFill>
                    <a:schemeClr val="tx1"/>
                  </a:solidFill>
                  <a:latin typeface="Amazon Ember" panose="02000000000000000000" pitchFamily="2" charset="0"/>
                  <a:ea typeface="Amazon Ember" panose="02000000000000000000" pitchFamily="2" charset="0"/>
                </a:rPr>
                <a:t>/notes/search/{ID}</a:t>
              </a:r>
            </a:p>
          </p:txBody>
        </p:sp>
        <p:sp>
          <p:nvSpPr>
            <p:cNvPr id="63" name="TextBox 62"/>
            <p:cNvSpPr txBox="1"/>
            <p:nvPr/>
          </p:nvSpPr>
          <p:spPr>
            <a:xfrm>
              <a:off x="8732438" y="1290275"/>
              <a:ext cx="2271184" cy="134358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noAutofit/>
            </a:bodyPr>
            <a:lstStyle/>
            <a:p>
              <a:r>
                <a:rPr lang="en-US" sz="1600" dirty="0"/>
                <a:t>Control </a:t>
              </a:r>
              <a:r>
                <a:rPr lang="en-US" sz="1600" dirty="0">
                  <a:solidFill>
                    <a:srgbClr val="000000"/>
                  </a:solidFill>
                </a:rPr>
                <a:t>method</a:t>
              </a:r>
              <a:r>
                <a:rPr lang="en-US" sz="1600" dirty="0"/>
                <a:t> access through authorizations. Default is set to none or AWS_IAM.</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65" name="Elbow Connector 64"/>
            <p:cNvCxnSpPr>
              <a:endCxn id="31" idx="0"/>
            </p:cNvCxnSpPr>
            <p:nvPr/>
          </p:nvCxnSpPr>
          <p:spPr>
            <a:xfrm rot="10800000" flipV="1">
              <a:off x="7289698" y="2291059"/>
              <a:ext cx="1442740" cy="342804"/>
            </a:xfrm>
            <a:prstGeom prst="bentConnector2">
              <a:avLst/>
            </a:prstGeom>
            <a:ln w="44450">
              <a:solidFill>
                <a:schemeClr val="hlink"/>
              </a:solidFill>
              <a:tailEnd type="arrow" w="lg" len="lg"/>
            </a:ln>
            <a:effectLst>
              <a:outerShdw blurRad="63500" dist="53881" dir="2700016" rotWithShape="0">
                <a:srgbClr val="232F3E">
                  <a:alpha val="25000"/>
                </a:srgbClr>
              </a:outerShdw>
            </a:effectLst>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5A308D40-97C9-4444-8D4D-2B38CF3F01DE}"/>
              </a:ext>
            </a:extLst>
          </p:cNvPr>
          <p:cNvSpPr>
            <a:spLocks noGrp="1"/>
          </p:cNvSpPr>
          <p:nvPr>
            <p:ph type="sldNum" sz="quarter" idx="20"/>
          </p:nvPr>
        </p:nvSpPr>
        <p:spPr/>
        <p:txBody>
          <a:bodyPr/>
          <a:lstStyle/>
          <a:p>
            <a:fld id="{930176A1-BCF0-4712-97A6-6B495F55390B}" type="slidenum">
              <a:rPr lang="en-US" smtClean="0"/>
              <a:t>13</a:t>
            </a:fld>
            <a:endParaRPr lang="en-US"/>
          </a:p>
        </p:txBody>
      </p:sp>
    </p:spTree>
    <p:custDataLst>
      <p:tags r:id="rId1"/>
    </p:custDataLst>
    <p:extLst>
      <p:ext uri="{BB962C8B-B14F-4D97-AF65-F5344CB8AC3E}">
        <p14:creationId xmlns:p14="http://schemas.microsoft.com/office/powerpoint/2010/main" val="309425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integrations</a:t>
            </a:r>
          </a:p>
        </p:txBody>
      </p:sp>
      <p:graphicFrame>
        <p:nvGraphicFramePr>
          <p:cNvPr id="14" name="Table Placeholder 5"/>
          <p:cNvGraphicFramePr>
            <a:graphicFrameLocks/>
          </p:cNvGraphicFramePr>
          <p:nvPr>
            <p:extLst>
              <p:ext uri="{D42A27DB-BD31-4B8C-83A1-F6EECF244321}">
                <p14:modId xmlns:p14="http://schemas.microsoft.com/office/powerpoint/2010/main" val="384600152"/>
              </p:ext>
            </p:extLst>
          </p:nvPr>
        </p:nvGraphicFramePr>
        <p:xfrm>
          <a:off x="365760" y="1356542"/>
          <a:ext cx="11569209" cy="4999808"/>
        </p:xfrm>
        <a:graphic>
          <a:graphicData uri="http://schemas.openxmlformats.org/drawingml/2006/table">
            <a:tbl>
              <a:tblPr firstRow="1" firstCol="1" bandRow="1"/>
              <a:tblGrid>
                <a:gridCol w="1514631">
                  <a:extLst>
                    <a:ext uri="{9D8B030D-6E8A-4147-A177-3AD203B41FA5}">
                      <a16:colId xmlns:a16="http://schemas.microsoft.com/office/drawing/2014/main" val="812135519"/>
                    </a:ext>
                  </a:extLst>
                </a:gridCol>
                <a:gridCol w="1872219">
                  <a:extLst>
                    <a:ext uri="{9D8B030D-6E8A-4147-A177-3AD203B41FA5}">
                      <a16:colId xmlns:a16="http://schemas.microsoft.com/office/drawing/2014/main" val="1830675206"/>
                    </a:ext>
                  </a:extLst>
                </a:gridCol>
                <a:gridCol w="3431458">
                  <a:extLst>
                    <a:ext uri="{9D8B030D-6E8A-4147-A177-3AD203B41FA5}">
                      <a16:colId xmlns:a16="http://schemas.microsoft.com/office/drawing/2014/main" val="3935519930"/>
                    </a:ext>
                  </a:extLst>
                </a:gridCol>
                <a:gridCol w="2398388">
                  <a:extLst>
                    <a:ext uri="{9D8B030D-6E8A-4147-A177-3AD203B41FA5}">
                      <a16:colId xmlns:a16="http://schemas.microsoft.com/office/drawing/2014/main" val="222183496"/>
                    </a:ext>
                  </a:extLst>
                </a:gridCol>
                <a:gridCol w="2352513">
                  <a:extLst>
                    <a:ext uri="{9D8B030D-6E8A-4147-A177-3AD203B41FA5}">
                      <a16:colId xmlns:a16="http://schemas.microsoft.com/office/drawing/2014/main" val="1113953969"/>
                    </a:ext>
                  </a:extLst>
                </a:gridCol>
              </a:tblGrid>
              <a:tr h="937563">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r>
                        <a:rPr lang="en-US" sz="20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categories</a:t>
                      </a:r>
                    </a:p>
                  </a:txBody>
                  <a:tcPr marL="18288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pPr algn="ctr"/>
                      <a:r>
                        <a:rPr lang="en-US" sz="2000" b="0" i="0" kern="120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Initial</a:t>
                      </a:r>
                      <a:r>
                        <a:rPr lang="en-US" sz="2000" b="0" i="0" kern="1200" baseline="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 S</a:t>
                      </a:r>
                      <a:r>
                        <a:rPr lang="en-US" sz="2000" b="0" i="0" kern="120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etup</a:t>
                      </a:r>
                    </a:p>
                  </a:txBody>
                  <a:tcPr marL="182880" anchor="ctr">
                    <a:lnL w="12700" cmpd="sng">
                      <a:noFill/>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pPr algn="ctr"/>
                      <a:r>
                        <a:rPr lang="en-US" sz="2000" b="0" i="0" kern="120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Request and Response Configurations</a:t>
                      </a:r>
                    </a:p>
                  </a:txBody>
                  <a:tcPr marL="1828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pPr algn="ctr"/>
                      <a:r>
                        <a:rPr lang="en-US" sz="2000" b="0" i="0" kern="120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Passthrough</a:t>
                      </a:r>
                    </a:p>
                  </a:txBody>
                  <a:tcPr marL="1828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pPr algn="ctr"/>
                      <a:r>
                        <a:rPr lang="en-US" sz="2000" b="0" i="0" kern="120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Services</a:t>
                      </a:r>
                    </a:p>
                  </a:txBody>
                  <a:tcPr marL="1828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824746260"/>
                  </a:ext>
                </a:extLst>
              </a:tr>
              <a:tr h="1407001">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Proxy</a:t>
                      </a:r>
                    </a:p>
                  </a:txBody>
                  <a:tcPr marL="182880" anchor="ctr">
                    <a:lnL w="12700" cmpd="sng">
                      <a:noFill/>
                    </a:lnL>
                    <a:lnR w="12700" cmpd="sng">
                      <a:noFill/>
                    </a:lnR>
                    <a:lnT w="38100" cmpd="sng">
                      <a:no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Amazon Ember Display" panose="020F0603020204020204" pitchFamily="34" charset="0"/>
                          <a:cs typeface="Amazon Ember Display" panose="020F0603020204020204" pitchFamily="34" charset="0"/>
                        </a:rPr>
                        <a:t>Flexible, versatile, and streamlined integration setup</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Amazon Ember Display" panose="020F0603020204020204" pitchFamily="34" charset="0"/>
                          <a:cs typeface="Amazon Ember Display" panose="020F0603020204020204" pitchFamily="34" charset="0"/>
                        </a:rPr>
                        <a:t>You do not set the integration request or the integration response.</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pPr marL="0" indent="0">
                        <a:buFont typeface="Arial" panose="020B0604020202020204" pitchFamily="34" charset="0"/>
                        <a:buNone/>
                      </a:pPr>
                      <a:r>
                        <a:rPr lang="en-US" sz="1800" dirty="0">
                          <a:latin typeface="+mn-lt"/>
                          <a:ea typeface="Amazon Ember Display" panose="020F0603020204020204" pitchFamily="34" charset="0"/>
                          <a:cs typeface="Amazon Ember Display" panose="020F0603020204020204" pitchFamily="34" charset="0"/>
                        </a:rPr>
                        <a:t>No options to modify passthrough behaviors</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pPr marL="0" indent="0">
                        <a:buFont typeface="Arial" panose="020B0604020202020204" pitchFamily="34" charset="0"/>
                        <a:buNone/>
                      </a:pPr>
                      <a:r>
                        <a:rPr lang="en-US" sz="1800" dirty="0">
                          <a:latin typeface="Lucida Console" panose="020B0609040504020204" pitchFamily="49" charset="0"/>
                        </a:rPr>
                        <a:t>AWS_PROXY</a:t>
                      </a:r>
                    </a:p>
                    <a:p>
                      <a:pPr marL="0" indent="0">
                        <a:buFont typeface="Arial" panose="020B0604020202020204" pitchFamily="34" charset="0"/>
                        <a:buNone/>
                      </a:pPr>
                      <a:r>
                        <a:rPr lang="en-US" sz="1800" dirty="0">
                          <a:latin typeface="Lucida Console" panose="020B0609040504020204" pitchFamily="49" charset="0"/>
                        </a:rPr>
                        <a:t>HTTP_PROXY</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54059110"/>
                  </a:ext>
                </a:extLst>
              </a:tr>
              <a:tr h="1536561">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Non-proxy</a:t>
                      </a:r>
                    </a:p>
                  </a:txBody>
                  <a:tcPr marL="182880" anchor="ctr">
                    <a:lnL w="12700" cmpd="sng">
                      <a:noFill/>
                    </a:lnL>
                    <a:lnR w="12700" cmpd="sng">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1800" dirty="0">
                          <a:latin typeface="+mn-lt"/>
                          <a:ea typeface="Amazon Ember Display" panose="020F0603020204020204" pitchFamily="34" charset="0"/>
                          <a:cs typeface="Amazon Ember Display" panose="020F0603020204020204" pitchFamily="34" charset="0"/>
                        </a:rPr>
                        <a:t>You are responsible for data mappings</a:t>
                      </a:r>
                      <a:endParaRPr lang="en-US" sz="1800" b="0" i="0" dirty="0">
                        <a:latin typeface="+mn-lt"/>
                        <a:ea typeface="Amazon Ember Display" panose="020F0603020204020204" pitchFamily="34" charset="0"/>
                        <a:cs typeface="Amazon Ember Display" panose="020F0603020204020204" pitchFamily="34" charset="0"/>
                      </a:endParaRP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Amazon Ember Display" panose="020F0603020204020204" pitchFamily="34" charset="0"/>
                          <a:cs typeface="Amazon Ember Display" panose="020F0603020204020204" pitchFamily="34" charset="0"/>
                        </a:rPr>
                        <a:t>You must configure both the integration request and integration response</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pPr marL="0" indent="0">
                        <a:buFont typeface="Arial" panose="020B0604020202020204" pitchFamily="34" charset="0"/>
                        <a:buNone/>
                      </a:pPr>
                      <a:r>
                        <a:rPr lang="en-US" sz="1800" dirty="0">
                          <a:latin typeface="+mn-lt"/>
                          <a:ea typeface="Amazon Ember Display" panose="020F0603020204020204" pitchFamily="34" charset="0"/>
                          <a:cs typeface="Amazon Ember Display" panose="020F0603020204020204" pitchFamily="34" charset="0"/>
                        </a:rPr>
                        <a:t>You can choose passthrough</a:t>
                      </a:r>
                      <a:r>
                        <a:rPr lang="en-US" sz="1800" baseline="0" dirty="0">
                          <a:latin typeface="+mn-lt"/>
                          <a:ea typeface="Amazon Ember Display" panose="020F0603020204020204" pitchFamily="34" charset="0"/>
                          <a:cs typeface="Amazon Ember Display" panose="020F0603020204020204" pitchFamily="34" charset="0"/>
                        </a:rPr>
                        <a:t> behaviors</a:t>
                      </a:r>
                      <a:endParaRPr lang="en-US" sz="1800" dirty="0">
                        <a:latin typeface="+mn-lt"/>
                        <a:ea typeface="Amazon Ember Display" panose="020F0603020204020204" pitchFamily="34" charset="0"/>
                        <a:cs typeface="Amazon Ember Display" panose="020F0603020204020204" pitchFamily="34" charset="0"/>
                      </a:endParaRP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pPr marL="0" indent="0">
                        <a:buFont typeface="Arial" panose="020B0604020202020204" pitchFamily="34" charset="0"/>
                        <a:buNone/>
                      </a:pPr>
                      <a:r>
                        <a:rPr lang="en-US" sz="1800" dirty="0">
                          <a:latin typeface="Lucida Console" panose="020B0609040504020204" pitchFamily="49" charset="0"/>
                        </a:rPr>
                        <a:t>AWS</a:t>
                      </a:r>
                    </a:p>
                    <a:p>
                      <a:pPr marL="0" indent="0">
                        <a:buFont typeface="Arial" panose="020B0604020202020204" pitchFamily="34" charset="0"/>
                        <a:buNone/>
                      </a:pPr>
                      <a:r>
                        <a:rPr lang="en-US" sz="1800" dirty="0">
                          <a:latin typeface="Lucida Console" panose="020B0609040504020204" pitchFamily="49" charset="0"/>
                        </a:rPr>
                        <a:t>HTTP</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28553855"/>
                  </a:ext>
                </a:extLst>
              </a:tr>
              <a:tr h="1062644">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solidFill>
                            <a:schemeClr val="bg1"/>
                          </a:solidFill>
                          <a:latin typeface="Amazon Ember" panose="02000000000000000000" pitchFamily="2" charset="0"/>
                          <a:ea typeface="Amazon Ember" panose="02000000000000000000" pitchFamily="2" charset="0"/>
                          <a:cs typeface="Amazon Ember Light" panose="020B0403020204020204" pitchFamily="34" charset="0"/>
                        </a:rPr>
                        <a:t>Mock</a:t>
                      </a:r>
                    </a:p>
                  </a:txBody>
                  <a:tcPr marL="182880" anchor="ctr">
                    <a:lnL w="12700" cmpd="sng">
                      <a:noFill/>
                    </a:lnL>
                    <a:lnR w="12700" cmpd="sng">
                      <a:noFill/>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1800" dirty="0">
                          <a:latin typeface="+mn-lt"/>
                          <a:ea typeface="Amazon Ember Display" panose="020F0603020204020204" pitchFamily="34" charset="0"/>
                          <a:cs typeface="Amazon Ember Display" panose="020F0603020204020204" pitchFamily="34" charset="0"/>
                        </a:rPr>
                        <a:t>Useful for API testing</a:t>
                      </a:r>
                      <a:endParaRPr lang="en-US" sz="1800" b="0" i="0" dirty="0">
                        <a:latin typeface="+mn-lt"/>
                        <a:ea typeface="Amazon Ember Display" panose="020F0603020204020204" pitchFamily="34" charset="0"/>
                        <a:cs typeface="Amazon Ember Display" panose="020F0603020204020204" pitchFamily="34" charset="0"/>
                      </a:endParaRP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1800" b="0" i="0" dirty="0">
                          <a:latin typeface="+mn-lt"/>
                          <a:ea typeface="Amazon Ember Display" panose="020F0603020204020204" pitchFamily="34" charset="0"/>
                          <a:cs typeface="Amazon Ember Display" panose="020F0603020204020204" pitchFamily="34" charset="0"/>
                        </a:rPr>
                        <a:t>Returns</a:t>
                      </a:r>
                      <a:r>
                        <a:rPr lang="en-US" sz="1800" b="0" i="0" baseline="0" dirty="0">
                          <a:latin typeface="+mn-lt"/>
                          <a:ea typeface="Amazon Ember Display" panose="020F0603020204020204" pitchFamily="34" charset="0"/>
                          <a:cs typeface="Amazon Ember Display" panose="020F0603020204020204" pitchFamily="34" charset="0"/>
                        </a:rPr>
                        <a:t> a response without sending request to the backend</a:t>
                      </a:r>
                      <a:endParaRPr lang="en-US" sz="1800" b="0" i="0" dirty="0">
                        <a:latin typeface="+mn-lt"/>
                        <a:ea typeface="Amazon Ember Display" panose="020F0603020204020204" pitchFamily="34" charset="0"/>
                        <a:cs typeface="Amazon Ember Display" panose="020F0603020204020204" pitchFamily="34" charset="0"/>
                      </a:endParaRP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1800" b="0" i="0" dirty="0">
                          <a:latin typeface="+mn-lt"/>
                          <a:ea typeface="Amazon Ember Display" panose="020F0603020204020204" pitchFamily="34" charset="0"/>
                          <a:cs typeface="Amazon Ember Display" panose="020F0603020204020204" pitchFamily="34" charset="0"/>
                        </a:rPr>
                        <a:t>MOCK</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1800" b="0" i="0" dirty="0">
                          <a:latin typeface="Lucida Console" panose="020B0609040504020204" pitchFamily="49" charset="0"/>
                          <a:ea typeface="Amazon Ember Light" panose="020B0403020204020204" pitchFamily="34" charset="0"/>
                          <a:cs typeface="Amazon Ember Light" panose="020B0403020204020204" pitchFamily="34" charset="0"/>
                        </a:rPr>
                        <a:t>MOCK</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4294904080"/>
                  </a:ext>
                </a:extLst>
              </a:tr>
            </a:tbl>
          </a:graphicData>
        </a:graphic>
      </p:graphicFrame>
      <p:sp>
        <p:nvSpPr>
          <p:cNvPr id="3" name="Slide Number Placeholder 2">
            <a:extLst>
              <a:ext uri="{FF2B5EF4-FFF2-40B4-BE49-F238E27FC236}">
                <a16:creationId xmlns:a16="http://schemas.microsoft.com/office/drawing/2014/main" id="{5E4C3413-A98B-4269-A5FF-AB5E5CE27218}"/>
              </a:ext>
            </a:extLst>
          </p:cNvPr>
          <p:cNvSpPr>
            <a:spLocks noGrp="1"/>
          </p:cNvSpPr>
          <p:nvPr>
            <p:ph type="sldNum" sz="quarter" idx="20"/>
          </p:nvPr>
        </p:nvSpPr>
        <p:spPr/>
        <p:txBody>
          <a:bodyPr/>
          <a:lstStyle/>
          <a:p>
            <a:fld id="{930176A1-BCF0-4712-97A6-6B495F55390B}" type="slidenum">
              <a:rPr lang="en-US" smtClean="0"/>
              <a:t>14</a:t>
            </a:fld>
            <a:endParaRPr lang="en-US"/>
          </a:p>
        </p:txBody>
      </p:sp>
    </p:spTree>
    <p:custDataLst>
      <p:tags r:id="rId1"/>
    </p:custDataLst>
    <p:extLst>
      <p:ext uri="{BB962C8B-B14F-4D97-AF65-F5344CB8AC3E}">
        <p14:creationId xmlns:p14="http://schemas.microsoft.com/office/powerpoint/2010/main" val="358627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Request and response processing</a:t>
            </a:r>
          </a:p>
        </p:txBody>
      </p:sp>
      <p:sp>
        <p:nvSpPr>
          <p:cNvPr id="6" name="Text Placeholder 5"/>
          <p:cNvSpPr>
            <a:spLocks noGrp="1"/>
          </p:cNvSpPr>
          <p:nvPr>
            <p:ph type="subTitle" idx="1"/>
          </p:nvPr>
        </p:nvSpPr>
        <p:spPr/>
        <p:txBody>
          <a:bodyPr/>
          <a:lstStyle/>
          <a:p>
            <a:r>
              <a:rPr lang="en-US" dirty="0"/>
              <a:t>Module 10: Managing the APIs</a:t>
            </a:r>
          </a:p>
        </p:txBody>
      </p:sp>
    </p:spTree>
    <p:custDataLst>
      <p:tags r:id="rId1"/>
    </p:custDataLst>
    <p:extLst>
      <p:ext uri="{BB962C8B-B14F-4D97-AF65-F5344CB8AC3E}">
        <p14:creationId xmlns:p14="http://schemas.microsoft.com/office/powerpoint/2010/main" val="161749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099" y="365125"/>
            <a:ext cx="9267341" cy="474119"/>
          </a:xfrm>
        </p:spPr>
        <p:txBody>
          <a:bodyPr>
            <a:normAutofit fontScale="90000"/>
          </a:bodyPr>
          <a:lstStyle/>
          <a:p>
            <a:r>
              <a:rPr lang="en-US" dirty="0"/>
              <a:t>Request and response processing flow</a:t>
            </a:r>
          </a:p>
        </p:txBody>
      </p:sp>
      <p:sp>
        <p:nvSpPr>
          <p:cNvPr id="132" name="Rectangle 131"/>
          <p:cNvSpPr/>
          <p:nvPr/>
        </p:nvSpPr>
        <p:spPr>
          <a:xfrm>
            <a:off x="4515835" y="5528121"/>
            <a:ext cx="5464958" cy="461665"/>
          </a:xfrm>
          <a:prstGeom prst="rect">
            <a:avLst/>
          </a:prstGeom>
        </p:spPr>
        <p:txBody>
          <a:bodyPr wrap="none">
            <a:spAutoFit/>
          </a:bodyPr>
          <a:lstStyle/>
          <a:p>
            <a:r>
              <a:rPr lang="en-US" sz="2400" dirty="0">
                <a:ea typeface="Amazon Ember" panose="02000000000000000000" pitchFamily="2" charset="0"/>
              </a:rPr>
              <a:t>Enforce your application's parameters</a:t>
            </a:r>
          </a:p>
        </p:txBody>
      </p:sp>
      <p:grpSp>
        <p:nvGrpSpPr>
          <p:cNvPr id="5" name="sendMethodRequest" descr="From the client, the method request payload is sent to the API Gateway.">
            <a:extLst>
              <a:ext uri="{FF2B5EF4-FFF2-40B4-BE49-F238E27FC236}">
                <a16:creationId xmlns:a16="http://schemas.microsoft.com/office/drawing/2014/main" id="{BDE31B7B-9C92-4E05-BF73-319E707E130F}"/>
              </a:ext>
            </a:extLst>
          </p:cNvPr>
          <p:cNvGrpSpPr/>
          <p:nvPr/>
        </p:nvGrpSpPr>
        <p:grpSpPr>
          <a:xfrm>
            <a:off x="474764" y="2226298"/>
            <a:ext cx="3822143" cy="2153933"/>
            <a:chOff x="474764" y="2226298"/>
            <a:chExt cx="3822143" cy="2153933"/>
          </a:xfrm>
        </p:grpSpPr>
        <p:pic>
          <p:nvPicPr>
            <p:cNvPr id="15" name="Graphic 49">
              <a:extLst>
                <a:ext uri="{FF2B5EF4-FFF2-40B4-BE49-F238E27FC236}">
                  <a16:creationId xmlns:a16="http://schemas.microsoft.com/office/drawing/2014/main" id="{43C89C6C-4275-2244-93E6-30D96D2FDE2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99512" y="3145972"/>
              <a:ext cx="837608" cy="837608"/>
            </a:xfrm>
            <a:prstGeom prst="rect">
              <a:avLst/>
            </a:prstGeom>
            <a:solidFill>
              <a:schemeClr val="bg1"/>
            </a:solidFill>
          </p:spPr>
        </p:pic>
        <p:sp>
          <p:nvSpPr>
            <p:cNvPr id="16" name="TextBox 15"/>
            <p:cNvSpPr txBox="1"/>
            <p:nvPr/>
          </p:nvSpPr>
          <p:spPr>
            <a:xfrm>
              <a:off x="474764" y="4010899"/>
              <a:ext cx="1230266" cy="369332"/>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Client</a:t>
              </a:r>
            </a:p>
          </p:txBody>
        </p:sp>
        <p:cxnSp>
          <p:nvCxnSpPr>
            <p:cNvPr id="64" name="arrow1"/>
            <p:cNvCxnSpPr/>
            <p:nvPr/>
          </p:nvCxnSpPr>
          <p:spPr>
            <a:xfrm flipV="1">
              <a:off x="1229402" y="2710661"/>
              <a:ext cx="1073774" cy="536909"/>
            </a:xfrm>
            <a:prstGeom prst="bentConnector3">
              <a:avLst>
                <a:gd name="adj1" fmla="val 50000"/>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pic>
          <p:nvPicPr>
            <p:cNvPr id="27" name="Picture 26">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3254" y="2226298"/>
              <a:ext cx="914400" cy="914400"/>
            </a:xfrm>
            <a:prstGeom prst="rect">
              <a:avLst/>
            </a:prstGeom>
          </p:spPr>
        </p:pic>
        <p:sp>
          <p:nvSpPr>
            <p:cNvPr id="19" name="TextBox 18"/>
            <p:cNvSpPr txBox="1"/>
            <p:nvPr/>
          </p:nvSpPr>
          <p:spPr>
            <a:xfrm>
              <a:off x="1710320" y="2973591"/>
              <a:ext cx="1680268"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Method</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request payload</a:t>
              </a:r>
            </a:p>
          </p:txBody>
        </p:sp>
        <p:cxnSp>
          <p:nvCxnSpPr>
            <p:cNvPr id="100" name="arrow2"/>
            <p:cNvCxnSpPr/>
            <p:nvPr/>
          </p:nvCxnSpPr>
          <p:spPr>
            <a:xfrm flipH="1">
              <a:off x="2860155" y="2683498"/>
              <a:ext cx="1436752" cy="0"/>
            </a:xfrm>
            <a:prstGeom prst="straightConnector1">
              <a:avLst/>
            </a:prstGeom>
            <a:ln w="25400">
              <a:solidFill>
                <a:schemeClr val="tx2"/>
              </a:solidFill>
              <a:headEnd type="arrow" w="med" len="sm"/>
              <a:tailEnd type="none" w="lg" len="lg"/>
            </a:ln>
          </p:spPr>
          <p:style>
            <a:lnRef idx="1">
              <a:schemeClr val="accent1"/>
            </a:lnRef>
            <a:fillRef idx="0">
              <a:schemeClr val="accent1"/>
            </a:fillRef>
            <a:effectRef idx="0">
              <a:schemeClr val="accent1"/>
            </a:effectRef>
            <a:fontRef idx="minor">
              <a:schemeClr val="tx1"/>
            </a:fontRef>
          </p:style>
        </p:cxnSp>
      </p:grpSp>
      <p:grpSp>
        <p:nvGrpSpPr>
          <p:cNvPr id="6" name="APIGateway" descr="API gateway sits between the client and the backend services.">
            <a:extLst>
              <a:ext uri="{FF2B5EF4-FFF2-40B4-BE49-F238E27FC236}">
                <a16:creationId xmlns:a16="http://schemas.microsoft.com/office/drawing/2014/main" id="{D5340069-6EC2-467C-98DA-CD800DE84BBC}"/>
              </a:ext>
            </a:extLst>
          </p:cNvPr>
          <p:cNvGrpSpPr/>
          <p:nvPr/>
        </p:nvGrpSpPr>
        <p:grpSpPr>
          <a:xfrm>
            <a:off x="3820731" y="1337295"/>
            <a:ext cx="6535216" cy="4108230"/>
            <a:chOff x="3820731" y="1337295"/>
            <a:chExt cx="6535216" cy="4108230"/>
          </a:xfrm>
        </p:grpSpPr>
        <p:sp>
          <p:nvSpPr>
            <p:cNvPr id="22" name="Rectangle 21">
              <a:extLst>
                <a:ext uri="{FF2B5EF4-FFF2-40B4-BE49-F238E27FC236}">
                  <a16:creationId xmlns:a16="http://schemas.microsoft.com/office/drawing/2014/main" id="{36CB91DB-2CF5-7A47-B6DB-21B50A1EDCC6}"/>
                </a:ext>
              </a:extLst>
            </p:cNvPr>
            <p:cNvSpPr/>
            <p:nvPr/>
          </p:nvSpPr>
          <p:spPr>
            <a:xfrm>
              <a:off x="3820731" y="1337295"/>
              <a:ext cx="6535216" cy="4108230"/>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600" dirty="0">
                  <a:solidFill>
                    <a:srgbClr val="CD2264"/>
                  </a:solidFill>
                  <a:cs typeface="Amazon Ember Light" panose="020B0403020204020204" pitchFamily="34" charset="0"/>
                </a:rPr>
                <a:t>API Gateway</a:t>
              </a:r>
            </a:p>
          </p:txBody>
        </p:sp>
        <p:pic>
          <p:nvPicPr>
            <p:cNvPr id="21" name="serviceIcon">
              <a:extLst>
                <a:ext uri="{FF2B5EF4-FFF2-40B4-BE49-F238E27FC236}">
                  <a16:creationId xmlns:a16="http://schemas.microsoft.com/office/drawing/2014/main" id="{847A7472-D977-624B-9A30-47A44C4FD42F}"/>
                </a:ext>
              </a:extLst>
            </p:cNvPr>
            <p:cNvPicPr>
              <a:picLocks noChangeAspect="1" noChangeArrowheads="1"/>
            </p:cNvPicPr>
            <p:nvPr/>
          </p:nvPicPr>
          <p:blipFill>
            <a:blip r:embed="rId6"/>
            <a:srcRect/>
            <a:stretch/>
          </p:blipFill>
          <p:spPr bwMode="auto">
            <a:xfrm>
              <a:off x="3820731" y="1337295"/>
              <a:ext cx="384048" cy="38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5" name="Request processing"/>
          <p:cNvSpPr/>
          <p:nvPr/>
        </p:nvSpPr>
        <p:spPr>
          <a:xfrm>
            <a:off x="4186052" y="1761341"/>
            <a:ext cx="2081535" cy="338554"/>
          </a:xfrm>
          <a:prstGeom prst="rect">
            <a:avLst/>
          </a:prstGeom>
        </p:spPr>
        <p:txBody>
          <a:bodyPr wrap="square">
            <a:spAutoFit/>
          </a:bodyPr>
          <a:lstStyle/>
          <a:p>
            <a:pPr algn="ctr"/>
            <a:r>
              <a:rPr lang="en-US" sz="1600" dirty="0">
                <a:ea typeface="Amazon Ember" panose="02000000000000000000" pitchFamily="2" charset="0"/>
              </a:rPr>
              <a:t>Request processing</a:t>
            </a:r>
          </a:p>
        </p:txBody>
      </p:sp>
      <p:grpSp>
        <p:nvGrpSpPr>
          <p:cNvPr id="7" name="Group 2">
            <a:extLst>
              <a:ext uri="{FF2B5EF4-FFF2-40B4-BE49-F238E27FC236}">
                <a16:creationId xmlns:a16="http://schemas.microsoft.com/office/drawing/2014/main" id="{97793850-262B-4FA1-918C-7BF9456286B9}"/>
              </a:ext>
            </a:extLst>
          </p:cNvPr>
          <p:cNvGrpSpPr/>
          <p:nvPr/>
        </p:nvGrpSpPr>
        <p:grpSpPr>
          <a:xfrm>
            <a:off x="4313792" y="1991304"/>
            <a:ext cx="5203533" cy="1384389"/>
            <a:chOff x="4313792" y="1991304"/>
            <a:chExt cx="5203533" cy="1384389"/>
          </a:xfrm>
        </p:grpSpPr>
        <p:sp>
          <p:nvSpPr>
            <p:cNvPr id="192" name="Rectangle 191">
              <a:extLst>
                <a:ext uri="{FF2B5EF4-FFF2-40B4-BE49-F238E27FC236}">
                  <a16:creationId xmlns:a16="http://schemas.microsoft.com/office/drawing/2014/main" id="{36CB91DB-2CF5-7A47-B6DB-21B50A1EDCC6}"/>
                </a:ext>
                <a:ext uri="{C183D7F6-B498-43B3-948B-1728B52AA6E4}">
                  <adec:decorative xmlns:adec="http://schemas.microsoft.com/office/drawing/2017/decorative" val="1"/>
                </a:ext>
              </a:extLst>
            </p:cNvPr>
            <p:cNvSpPr/>
            <p:nvPr/>
          </p:nvSpPr>
          <p:spPr>
            <a:xfrm>
              <a:off x="4313792" y="2028907"/>
              <a:ext cx="5203533" cy="1309182"/>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rgbClr val="CD2264"/>
                </a:solidFill>
                <a:cs typeface="Amazon Ember Light" panose="020B0403020204020204" pitchFamily="34" charset="0"/>
              </a:endParaRPr>
            </a:p>
          </p:txBody>
        </p:sp>
        <p:grpSp>
          <p:nvGrpSpPr>
            <p:cNvPr id="216" name="Group 215"/>
            <p:cNvGrpSpPr/>
            <p:nvPr/>
          </p:nvGrpSpPr>
          <p:grpSpPr>
            <a:xfrm>
              <a:off x="4419839" y="1991304"/>
              <a:ext cx="1106393" cy="1384389"/>
              <a:chOff x="3944351" y="1991304"/>
              <a:chExt cx="1106393" cy="1384389"/>
            </a:xfrm>
          </p:grpSpPr>
          <p:pic>
            <p:nvPicPr>
              <p:cNvPr id="179" name="Picture 178">
                <a:extLs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0347" y="1991304"/>
                <a:ext cx="914400" cy="914400"/>
              </a:xfrm>
              <a:prstGeom prst="rect">
                <a:avLst/>
              </a:prstGeom>
            </p:spPr>
          </p:pic>
          <p:sp>
            <p:nvSpPr>
              <p:cNvPr id="184" name="Rectangle 183"/>
              <p:cNvSpPr/>
              <p:nvPr/>
            </p:nvSpPr>
            <p:spPr>
              <a:xfrm>
                <a:off x="3944351" y="2790918"/>
                <a:ext cx="1106393" cy="584775"/>
              </a:xfrm>
              <a:prstGeom prst="rect">
                <a:avLst/>
              </a:prstGeom>
            </p:spPr>
            <p:txBody>
              <a:bodyPr wrap="none">
                <a:spAutoFit/>
              </a:bodyPr>
              <a:lstStyle/>
              <a:p>
                <a:pPr algn="ctr"/>
                <a:r>
                  <a:rPr lang="en-US" sz="1600" dirty="0">
                    <a:ea typeface="Amazon Ember" panose="02000000000000000000" pitchFamily="2" charset="0"/>
                  </a:rPr>
                  <a:t>Request</a:t>
                </a:r>
                <a:br>
                  <a:rPr lang="en-US" sz="1600" dirty="0">
                    <a:ea typeface="Amazon Ember" panose="02000000000000000000" pitchFamily="2" charset="0"/>
                  </a:rPr>
                </a:br>
                <a:r>
                  <a:rPr lang="en-US" sz="1600" dirty="0">
                    <a:ea typeface="Amazon Ember" panose="02000000000000000000" pitchFamily="2" charset="0"/>
                  </a:rPr>
                  <a:t>validation</a:t>
                </a:r>
              </a:p>
            </p:txBody>
          </p:sp>
        </p:grpSp>
        <p:grpSp>
          <p:nvGrpSpPr>
            <p:cNvPr id="219" name="Group 218"/>
            <p:cNvGrpSpPr/>
            <p:nvPr/>
          </p:nvGrpSpPr>
          <p:grpSpPr>
            <a:xfrm>
              <a:off x="5761546" y="1991304"/>
              <a:ext cx="1277915" cy="1384389"/>
              <a:chOff x="5309772" y="1991304"/>
              <a:chExt cx="1277915" cy="1384389"/>
            </a:xfrm>
          </p:grpSpPr>
          <p:pic>
            <p:nvPicPr>
              <p:cNvPr id="3" name="Picture 2">
                <a:extLs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1529" y="1991304"/>
                <a:ext cx="914400" cy="914400"/>
              </a:xfrm>
              <a:prstGeom prst="rect">
                <a:avLst/>
              </a:prstGeom>
            </p:spPr>
          </p:pic>
          <p:sp>
            <p:nvSpPr>
              <p:cNvPr id="124" name="TextBox 123"/>
              <p:cNvSpPr txBox="1"/>
              <p:nvPr/>
            </p:nvSpPr>
            <p:spPr>
              <a:xfrm>
                <a:off x="5309772" y="2790918"/>
                <a:ext cx="1277915"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Integration </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request</a:t>
                </a:r>
              </a:p>
            </p:txBody>
          </p:sp>
        </p:grpSp>
        <p:grpSp>
          <p:nvGrpSpPr>
            <p:cNvPr id="218" name="Group 217"/>
            <p:cNvGrpSpPr/>
            <p:nvPr/>
          </p:nvGrpSpPr>
          <p:grpSpPr>
            <a:xfrm>
              <a:off x="7309132" y="1991304"/>
              <a:ext cx="934872" cy="1384389"/>
              <a:chOff x="6961500" y="1991304"/>
              <a:chExt cx="934872" cy="1384389"/>
            </a:xfrm>
          </p:grpSpPr>
          <p:pic>
            <p:nvPicPr>
              <p:cNvPr id="2" name="Picture 1">
                <a:extLs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71735" y="1991304"/>
                <a:ext cx="914400" cy="914400"/>
              </a:xfrm>
              <a:prstGeom prst="rect">
                <a:avLst/>
              </a:prstGeom>
            </p:spPr>
          </p:pic>
          <p:sp>
            <p:nvSpPr>
              <p:cNvPr id="52" name="Rectangle 51"/>
              <p:cNvSpPr/>
              <p:nvPr/>
            </p:nvSpPr>
            <p:spPr>
              <a:xfrm>
                <a:off x="6961500" y="2790918"/>
                <a:ext cx="934872" cy="584775"/>
              </a:xfrm>
              <a:prstGeom prst="rect">
                <a:avLst/>
              </a:prstGeom>
            </p:spPr>
            <p:txBody>
              <a:bodyPr wrap="none">
                <a:spAutoFit/>
              </a:bodyPr>
              <a:lstStyle/>
              <a:p>
                <a:pPr algn="ctr"/>
                <a:r>
                  <a:rPr lang="en-US" sz="1600" dirty="0">
                    <a:ea typeface="Amazon Ember" panose="02000000000000000000" pitchFamily="2" charset="0"/>
                  </a:rPr>
                  <a:t>Request</a:t>
                </a:r>
                <a:br>
                  <a:rPr lang="en-US" sz="1600" dirty="0">
                    <a:ea typeface="Amazon Ember" panose="02000000000000000000" pitchFamily="2" charset="0"/>
                  </a:rPr>
                </a:br>
                <a:r>
                  <a:rPr lang="en-US" sz="1600" dirty="0">
                    <a:ea typeface="Amazon Ember" panose="02000000000000000000" pitchFamily="2" charset="0"/>
                  </a:rPr>
                  <a:t>model </a:t>
                </a:r>
              </a:p>
            </p:txBody>
          </p:sp>
        </p:grpSp>
        <p:grpSp>
          <p:nvGrpSpPr>
            <p:cNvPr id="220" name="Group 219"/>
            <p:cNvGrpSpPr/>
            <p:nvPr/>
          </p:nvGrpSpPr>
          <p:grpSpPr>
            <a:xfrm>
              <a:off x="8439939" y="1991304"/>
              <a:ext cx="1064715" cy="1384389"/>
              <a:chOff x="7964451" y="1991304"/>
              <a:chExt cx="1064715" cy="1384389"/>
            </a:xfrm>
          </p:grpSpPr>
          <p:pic>
            <p:nvPicPr>
              <p:cNvPr id="197" name="Picture 196">
                <a:extLs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9608" y="1991304"/>
                <a:ext cx="914400" cy="914400"/>
              </a:xfrm>
              <a:prstGeom prst="rect">
                <a:avLst/>
              </a:prstGeom>
            </p:spPr>
          </p:pic>
          <p:sp>
            <p:nvSpPr>
              <p:cNvPr id="198" name="Rectangle 197"/>
              <p:cNvSpPr/>
              <p:nvPr/>
            </p:nvSpPr>
            <p:spPr>
              <a:xfrm>
                <a:off x="7964451" y="2790918"/>
                <a:ext cx="1064715" cy="584775"/>
              </a:xfrm>
              <a:prstGeom prst="rect">
                <a:avLst/>
              </a:prstGeom>
            </p:spPr>
            <p:txBody>
              <a:bodyPr wrap="none">
                <a:spAutoFit/>
              </a:bodyPr>
              <a:lstStyle/>
              <a:p>
                <a:pPr algn="ctr"/>
                <a:r>
                  <a:rPr lang="en-US" sz="1600" dirty="0">
                    <a:ea typeface="Amazon Ember" panose="02000000000000000000" pitchFamily="2" charset="0"/>
                  </a:rPr>
                  <a:t>Request</a:t>
                </a:r>
                <a:br>
                  <a:rPr lang="en-US" sz="1600" dirty="0">
                    <a:ea typeface="Amazon Ember" panose="02000000000000000000" pitchFamily="2" charset="0"/>
                  </a:rPr>
                </a:br>
                <a:r>
                  <a:rPr lang="en-US" sz="1600" dirty="0">
                    <a:ea typeface="Amazon Ember" panose="02000000000000000000" pitchFamily="2" charset="0"/>
                  </a:rPr>
                  <a:t>mapping </a:t>
                </a:r>
              </a:p>
            </p:txBody>
          </p:sp>
        </p:grpSp>
      </p:grpSp>
      <p:cxnSp>
        <p:nvCxnSpPr>
          <p:cNvPr id="58" name="arrow3" descr="Connects to the backend services."/>
          <p:cNvCxnSpPr>
            <a:stCxn id="192" idx="3"/>
          </p:cNvCxnSpPr>
          <p:nvPr/>
        </p:nvCxnSpPr>
        <p:spPr>
          <a:xfrm>
            <a:off x="9517325" y="2683498"/>
            <a:ext cx="1147676" cy="700543"/>
          </a:xfrm>
          <a:prstGeom prst="bentConnector3">
            <a:avLst>
              <a:gd name="adj1" fmla="val 50000"/>
            </a:avLst>
          </a:prstGeom>
          <a:ln w="254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573869" y="4010899"/>
            <a:ext cx="1230266" cy="646331"/>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Backend</a:t>
            </a:r>
            <a:br>
              <a:rPr lang="en-US" dirty="0">
                <a:ea typeface="Amazon Ember" panose="02000000000000000000" pitchFamily="2" charset="0"/>
                <a:cs typeface="Amazon Ember Light" panose="020B0403020204020204" pitchFamily="34" charset="0"/>
              </a:rPr>
            </a:br>
            <a:r>
              <a:rPr lang="en-US" dirty="0">
                <a:ea typeface="Amazon Ember" panose="02000000000000000000" pitchFamily="2" charset="0"/>
                <a:cs typeface="Amazon Ember Light" panose="020B0403020204020204" pitchFamily="34" charset="0"/>
              </a:rPr>
              <a:t>services</a:t>
            </a:r>
          </a:p>
        </p:txBody>
      </p:sp>
      <p:pic>
        <p:nvPicPr>
          <p:cNvPr id="14" name="Graphic 35">
            <a:extLst>
              <a:ext uri="{FF2B5EF4-FFF2-40B4-BE49-F238E27FC236}">
                <a16:creationId xmlns:a16="http://schemas.microsoft.com/office/drawing/2014/main" id="{EE16ED80-C80D-1E40-AF5F-BA8C3673A43D}"/>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710027" y="3107576"/>
            <a:ext cx="914400" cy="914400"/>
          </a:xfrm>
          <a:prstGeom prst="rect">
            <a:avLst/>
          </a:prstGeom>
        </p:spPr>
      </p:pic>
      <p:cxnSp>
        <p:nvCxnSpPr>
          <p:cNvPr id="61" name="arrow4" descr="From backend services to API Gateway."/>
          <p:cNvCxnSpPr>
            <a:endCxn id="200" idx="3"/>
          </p:cNvCxnSpPr>
          <p:nvPr/>
        </p:nvCxnSpPr>
        <p:spPr>
          <a:xfrm rot="10800000" flipV="1">
            <a:off x="9517326" y="3754793"/>
            <a:ext cx="1078551" cy="661138"/>
          </a:xfrm>
          <a:prstGeom prst="bentConnector3">
            <a:avLst>
              <a:gd name="adj1" fmla="val 50000"/>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201" name="Response processing"/>
          <p:cNvSpPr/>
          <p:nvPr/>
        </p:nvSpPr>
        <p:spPr>
          <a:xfrm>
            <a:off x="4260769" y="3489307"/>
            <a:ext cx="2249653" cy="338554"/>
          </a:xfrm>
          <a:prstGeom prst="rect">
            <a:avLst/>
          </a:prstGeom>
        </p:spPr>
        <p:txBody>
          <a:bodyPr wrap="square">
            <a:spAutoFit/>
          </a:bodyPr>
          <a:lstStyle/>
          <a:p>
            <a:pPr algn="ctr"/>
            <a:r>
              <a:rPr lang="en-US" sz="1600" dirty="0">
                <a:ea typeface="Amazon Ember" panose="02000000000000000000" pitchFamily="2" charset="0"/>
              </a:rPr>
              <a:t>Response processing</a:t>
            </a:r>
          </a:p>
        </p:txBody>
      </p:sp>
      <p:grpSp>
        <p:nvGrpSpPr>
          <p:cNvPr id="224" name="Group 2"/>
          <p:cNvGrpSpPr/>
          <p:nvPr/>
        </p:nvGrpSpPr>
        <p:grpSpPr>
          <a:xfrm>
            <a:off x="4334051" y="3722756"/>
            <a:ext cx="5183274" cy="1386350"/>
            <a:chOff x="3858563" y="3866593"/>
            <a:chExt cx="5183274" cy="1386350"/>
          </a:xfrm>
        </p:grpSpPr>
        <p:sp>
          <p:nvSpPr>
            <p:cNvPr id="200" name="Rectangle 199">
              <a:extLst>
                <a:ext uri="{FF2B5EF4-FFF2-40B4-BE49-F238E27FC236}">
                  <a16:creationId xmlns:a16="http://schemas.microsoft.com/office/drawing/2014/main" id="{36CB91DB-2CF5-7A47-B6DB-21B50A1EDCC6}"/>
                </a:ext>
                <a:ext uri="{C183D7F6-B498-43B3-948B-1728B52AA6E4}">
                  <adec:decorative xmlns:adec="http://schemas.microsoft.com/office/drawing/2017/decorative" val="1"/>
                </a:ext>
              </a:extLst>
            </p:cNvPr>
            <p:cNvSpPr/>
            <p:nvPr/>
          </p:nvSpPr>
          <p:spPr>
            <a:xfrm>
              <a:off x="3858563" y="3905177"/>
              <a:ext cx="5183274" cy="1309182"/>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rgbClr val="CD2264"/>
                </a:solidFill>
                <a:cs typeface="Amazon Ember Light" panose="020B0403020204020204" pitchFamily="34" charset="0"/>
              </a:endParaRPr>
            </a:p>
          </p:txBody>
        </p:sp>
        <p:grpSp>
          <p:nvGrpSpPr>
            <p:cNvPr id="223" name="Group 222"/>
            <p:cNvGrpSpPr/>
            <p:nvPr/>
          </p:nvGrpSpPr>
          <p:grpSpPr>
            <a:xfrm>
              <a:off x="3903333" y="3866593"/>
              <a:ext cx="1906281" cy="1386350"/>
              <a:chOff x="3903333" y="3866593"/>
              <a:chExt cx="1906281" cy="1386350"/>
            </a:xfrm>
          </p:grpSpPr>
          <p:pic>
            <p:nvPicPr>
              <p:cNvPr id="54" name="Picture 53">
                <a:extLs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1883" y="3866593"/>
                <a:ext cx="914400" cy="914400"/>
              </a:xfrm>
              <a:prstGeom prst="rect">
                <a:avLst/>
              </a:prstGeom>
            </p:spPr>
          </p:pic>
          <p:sp>
            <p:nvSpPr>
              <p:cNvPr id="55" name="Rectangle 54"/>
              <p:cNvSpPr/>
              <p:nvPr/>
            </p:nvSpPr>
            <p:spPr>
              <a:xfrm>
                <a:off x="3903333" y="4668168"/>
                <a:ext cx="1906281" cy="584775"/>
              </a:xfrm>
              <a:prstGeom prst="rect">
                <a:avLst/>
              </a:prstGeom>
            </p:spPr>
            <p:txBody>
              <a:bodyPr wrap="square">
                <a:spAutoFit/>
              </a:bodyPr>
              <a:lstStyle/>
              <a:p>
                <a:pPr algn="ctr"/>
                <a:r>
                  <a:rPr lang="en-US" sz="1600" dirty="0">
                    <a:ea typeface="Amazon Ember" panose="02000000000000000000" pitchFamily="2" charset="0"/>
                  </a:rPr>
                  <a:t>Response</a:t>
                </a:r>
                <a:br>
                  <a:rPr lang="en-US" sz="1600" dirty="0">
                    <a:ea typeface="Amazon Ember" panose="02000000000000000000" pitchFamily="2" charset="0"/>
                  </a:rPr>
                </a:br>
                <a:r>
                  <a:rPr lang="en-US" sz="1600" dirty="0">
                    <a:ea typeface="Amazon Ember" panose="02000000000000000000" pitchFamily="2" charset="0"/>
                  </a:rPr>
                  <a:t>mapping template </a:t>
                </a:r>
              </a:p>
            </p:txBody>
          </p:sp>
        </p:grpSp>
        <p:grpSp>
          <p:nvGrpSpPr>
            <p:cNvPr id="222" name="Group 221"/>
            <p:cNvGrpSpPr/>
            <p:nvPr/>
          </p:nvGrpSpPr>
          <p:grpSpPr>
            <a:xfrm>
              <a:off x="5574674" y="3866593"/>
              <a:ext cx="2079186" cy="1386350"/>
              <a:chOff x="5445523" y="3866593"/>
              <a:chExt cx="2079186" cy="1386350"/>
            </a:xfrm>
          </p:grpSpPr>
          <p:pic>
            <p:nvPicPr>
              <p:cNvPr id="70" name="Picture 69">
                <a:extLs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27916" y="3866593"/>
                <a:ext cx="914400" cy="914400"/>
              </a:xfrm>
              <a:prstGeom prst="rect">
                <a:avLst/>
              </a:prstGeom>
            </p:spPr>
          </p:pic>
          <p:sp>
            <p:nvSpPr>
              <p:cNvPr id="125" name="TextBox 124"/>
              <p:cNvSpPr txBox="1"/>
              <p:nvPr/>
            </p:nvSpPr>
            <p:spPr>
              <a:xfrm>
                <a:off x="5445523" y="4668168"/>
                <a:ext cx="2079186" cy="584775"/>
              </a:xfrm>
              <a:prstGeom prst="rect">
                <a:avLst/>
              </a:prstGeom>
              <a:noFill/>
            </p:spPr>
            <p:txBody>
              <a:bodyPr wrap="square" rtlCol="0">
                <a:spAutoFit/>
              </a:bodyPr>
              <a:lstStyle/>
              <a:p>
                <a:pPr algn="ctr"/>
                <a:r>
                  <a:rPr lang="en-US" sz="1600" dirty="0">
                    <a:ea typeface="Amazon Ember" panose="02000000000000000000" pitchFamily="2" charset="0"/>
                  </a:rPr>
                  <a:t>Integration </a:t>
                </a:r>
                <a:br>
                  <a:rPr lang="en-US" sz="1600" dirty="0">
                    <a:ea typeface="Amazon Ember" panose="02000000000000000000" pitchFamily="2" charset="0"/>
                  </a:rPr>
                </a:br>
                <a:r>
                  <a:rPr lang="en-US" sz="1600" dirty="0">
                    <a:ea typeface="Amazon Ember" panose="02000000000000000000" pitchFamily="2" charset="0"/>
                  </a:rPr>
                  <a:t>response</a:t>
                </a:r>
              </a:p>
            </p:txBody>
          </p:sp>
        </p:grpSp>
        <p:grpSp>
          <p:nvGrpSpPr>
            <p:cNvPr id="221" name="Group 220"/>
            <p:cNvGrpSpPr/>
            <p:nvPr/>
          </p:nvGrpSpPr>
          <p:grpSpPr>
            <a:xfrm>
              <a:off x="7706592" y="3866593"/>
              <a:ext cx="1064715" cy="1386350"/>
              <a:chOff x="7706592" y="3866593"/>
              <a:chExt cx="1064715" cy="1386350"/>
            </a:xfrm>
          </p:grpSpPr>
          <p:pic>
            <p:nvPicPr>
              <p:cNvPr id="156" name="Picture 155">
                <a:extLs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81749" y="3866593"/>
                <a:ext cx="914400" cy="914400"/>
              </a:xfrm>
              <a:prstGeom prst="rect">
                <a:avLst/>
              </a:prstGeom>
            </p:spPr>
          </p:pic>
          <p:sp>
            <p:nvSpPr>
              <p:cNvPr id="157" name="Rectangle 156"/>
              <p:cNvSpPr/>
              <p:nvPr/>
            </p:nvSpPr>
            <p:spPr>
              <a:xfrm>
                <a:off x="7706592" y="4668168"/>
                <a:ext cx="1064715" cy="584775"/>
              </a:xfrm>
              <a:prstGeom prst="rect">
                <a:avLst/>
              </a:prstGeom>
            </p:spPr>
            <p:txBody>
              <a:bodyPr wrap="none">
                <a:spAutoFit/>
              </a:bodyPr>
              <a:lstStyle/>
              <a:p>
                <a:pPr algn="ctr"/>
                <a:r>
                  <a:rPr lang="en-US" sz="1600" dirty="0">
                    <a:ea typeface="Amazon Ember" panose="02000000000000000000" pitchFamily="2" charset="0"/>
                  </a:rPr>
                  <a:t>Response</a:t>
                </a:r>
                <a:br>
                  <a:rPr lang="en-US" sz="1600" dirty="0">
                    <a:ea typeface="Amazon Ember" panose="02000000000000000000" pitchFamily="2" charset="0"/>
                  </a:rPr>
                </a:br>
                <a:r>
                  <a:rPr lang="en-US" sz="1600" dirty="0">
                    <a:ea typeface="Amazon Ember" panose="02000000000000000000" pitchFamily="2" charset="0"/>
                  </a:rPr>
                  <a:t>model</a:t>
                </a:r>
              </a:p>
            </p:txBody>
          </p:sp>
        </p:grpSp>
      </p:grpSp>
      <p:grpSp>
        <p:nvGrpSpPr>
          <p:cNvPr id="9" name="responseMethod" descr="The method response payload is sent back to the client.">
            <a:extLst>
              <a:ext uri="{FF2B5EF4-FFF2-40B4-BE49-F238E27FC236}">
                <a16:creationId xmlns:a16="http://schemas.microsoft.com/office/drawing/2014/main" id="{FB84F7C5-97A9-422A-9C49-12B74CBFD415}"/>
              </a:ext>
            </a:extLst>
          </p:cNvPr>
          <p:cNvGrpSpPr/>
          <p:nvPr/>
        </p:nvGrpSpPr>
        <p:grpSpPr>
          <a:xfrm>
            <a:off x="1536266" y="3731842"/>
            <a:ext cx="2802461" cy="1573057"/>
            <a:chOff x="1536266" y="3731842"/>
            <a:chExt cx="2802461" cy="1573057"/>
          </a:xfrm>
        </p:grpSpPr>
        <p:cxnSp>
          <p:nvCxnSpPr>
            <p:cNvPr id="95" name="arrow5"/>
            <p:cNvCxnSpPr/>
            <p:nvPr/>
          </p:nvCxnSpPr>
          <p:spPr>
            <a:xfrm>
              <a:off x="2879690" y="4415931"/>
              <a:ext cx="1459037" cy="0"/>
            </a:xfrm>
            <a:prstGeom prst="straightConnector1">
              <a:avLst/>
            </a:prstGeom>
            <a:ln w="254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53" name="Picture 52">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3254" y="3958731"/>
              <a:ext cx="914400" cy="914400"/>
            </a:xfrm>
            <a:prstGeom prst="rect">
              <a:avLst/>
            </a:prstGeom>
          </p:spPr>
        </p:pic>
        <p:sp>
          <p:nvSpPr>
            <p:cNvPr id="111" name="TextBox 110"/>
            <p:cNvSpPr txBox="1"/>
            <p:nvPr/>
          </p:nvSpPr>
          <p:spPr>
            <a:xfrm>
              <a:off x="1650240" y="4720124"/>
              <a:ext cx="1800429"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Method</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response payload</a:t>
              </a:r>
            </a:p>
          </p:txBody>
        </p:sp>
        <p:cxnSp>
          <p:nvCxnSpPr>
            <p:cNvPr id="112" name="arrow6"/>
            <p:cNvCxnSpPr/>
            <p:nvPr/>
          </p:nvCxnSpPr>
          <p:spPr>
            <a:xfrm rot="10800000">
              <a:off x="1536266" y="3731842"/>
              <a:ext cx="746362" cy="688686"/>
            </a:xfrm>
            <a:prstGeom prst="bentConnector3">
              <a:avLst>
                <a:gd name="adj1" fmla="val 79293"/>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24545F58-DB0D-441E-A25F-DEFD321122F8}"/>
              </a:ext>
            </a:extLst>
          </p:cNvPr>
          <p:cNvSpPr>
            <a:spLocks noGrp="1"/>
          </p:cNvSpPr>
          <p:nvPr>
            <p:ph type="sldNum" sz="quarter" idx="20"/>
          </p:nvPr>
        </p:nvSpPr>
        <p:spPr/>
        <p:txBody>
          <a:bodyPr/>
          <a:lstStyle/>
          <a:p>
            <a:fld id="{930176A1-BCF0-4712-97A6-6B495F55390B}" type="slidenum">
              <a:rPr lang="en-US" smtClean="0"/>
              <a:t>16</a:t>
            </a:fld>
            <a:endParaRPr lang="en-US"/>
          </a:p>
        </p:txBody>
      </p:sp>
    </p:spTree>
    <p:custDataLst>
      <p:tags r:id="rId1"/>
    </p:custDataLst>
    <p:extLst>
      <p:ext uri="{BB962C8B-B14F-4D97-AF65-F5344CB8AC3E}">
        <p14:creationId xmlns:p14="http://schemas.microsoft.com/office/powerpoint/2010/main" val="175416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Request model</a:t>
            </a:r>
          </a:p>
        </p:txBody>
      </p:sp>
      <p:sp>
        <p:nvSpPr>
          <p:cNvPr id="13" name="TextBox 12"/>
          <p:cNvSpPr txBox="1"/>
          <p:nvPr/>
        </p:nvSpPr>
        <p:spPr>
          <a:xfrm>
            <a:off x="242423" y="1335332"/>
            <a:ext cx="2885726"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Request payload</a:t>
            </a:r>
          </a:p>
        </p:txBody>
      </p:sp>
      <p:sp>
        <p:nvSpPr>
          <p:cNvPr id="7" name="Rectangle 6"/>
          <p:cNvSpPr/>
          <p:nvPr/>
        </p:nvSpPr>
        <p:spPr>
          <a:xfrm>
            <a:off x="206798" y="1832035"/>
            <a:ext cx="4303551" cy="2308324"/>
          </a:xfrm>
          <a:prstGeom prst="rect">
            <a:avLst/>
          </a:prstGeom>
          <a:solidFill>
            <a:schemeClr val="accent4"/>
          </a:solidFill>
          <a:ln>
            <a:solidFill>
              <a:schemeClr val="tx2"/>
            </a:solidFill>
          </a:ln>
        </p:spPr>
        <p:txBody>
          <a:bodyPr wrap="square">
            <a:spAutoFit/>
          </a:bodyPr>
          <a:lstStyle/>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a:t>
            </a:r>
            <a:r>
              <a:rPr lang="en-US" sz="1600" dirty="0" err="1">
                <a:solidFill>
                  <a:srgbClr val="0451A5"/>
                </a:solidFill>
                <a:latin typeface="Lucida Console" panose="020B0609040504020204" pitchFamily="49" charset="0"/>
              </a:rPr>
              <a:t>UserId</a:t>
            </a:r>
            <a:r>
              <a:rPr lang="en-US" sz="1600" dirty="0">
                <a:solidFill>
                  <a:srgbClr val="0451A5"/>
                </a:solidFill>
                <a:latin typeface="Lucida Console" panose="020B0609040504020204" pitchFamily="49" charset="0"/>
              </a:rPr>
              <a:t>"</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"StudentA"</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"Notes"</a:t>
            </a:r>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"Hello World!"</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a:t>
            </a:r>
            <a:r>
              <a:rPr lang="en-US" sz="1600" dirty="0" err="1">
                <a:solidFill>
                  <a:srgbClr val="0451A5"/>
                </a:solidFill>
                <a:latin typeface="Lucida Console" panose="020B0609040504020204" pitchFamily="49" charset="0"/>
              </a:rPr>
              <a:t>NoteId</a:t>
            </a:r>
            <a:r>
              <a:rPr lang="en-US" sz="1600" dirty="0">
                <a:solidFill>
                  <a:srgbClr val="0451A5"/>
                </a:solidFill>
                <a:latin typeface="Lucida Console" panose="020B0609040504020204" pitchFamily="49" charset="0"/>
              </a:rPr>
              <a:t>"</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11</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a:t>
            </a:r>
          </a:p>
        </p:txBody>
      </p:sp>
      <p:cxnSp>
        <p:nvCxnSpPr>
          <p:cNvPr id="21" name="Elbow Connector 20">
            <a:extLst>
              <a:ext uri="{C183D7F6-B498-43B3-948B-1728B52AA6E4}">
                <adec:decorative xmlns:adec="http://schemas.microsoft.com/office/drawing/2017/decorative" val="1"/>
              </a:ext>
            </a:extLst>
          </p:cNvPr>
          <p:cNvCxnSpPr>
            <a:stCxn id="7" idx="2"/>
          </p:cNvCxnSpPr>
          <p:nvPr/>
        </p:nvCxnSpPr>
        <p:spPr>
          <a:xfrm rot="16200000" flipH="1">
            <a:off x="3118465" y="3380468"/>
            <a:ext cx="876502" cy="2396284"/>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42454" y="1335332"/>
            <a:ext cx="2621230"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Request model</a:t>
            </a:r>
          </a:p>
        </p:txBody>
      </p:sp>
      <p:sp>
        <p:nvSpPr>
          <p:cNvPr id="2" name="Rectangle 1">
            <a:extLst>
              <a:ext uri="{FF2B5EF4-FFF2-40B4-BE49-F238E27FC236}">
                <a16:creationId xmlns:a16="http://schemas.microsoft.com/office/drawing/2014/main" id="{E7DDD700-2972-4DED-AC73-C1AE6B14E89B}"/>
              </a:ext>
            </a:extLst>
          </p:cNvPr>
          <p:cNvSpPr/>
          <p:nvPr/>
        </p:nvSpPr>
        <p:spPr>
          <a:xfrm>
            <a:off x="4754859" y="1832035"/>
            <a:ext cx="7299489" cy="4524315"/>
          </a:xfrm>
          <a:prstGeom prst="rect">
            <a:avLst/>
          </a:prstGeom>
          <a:solidFill>
            <a:schemeClr val="accent4"/>
          </a:solidFill>
          <a:ln w="12700">
            <a:solidFill>
              <a:schemeClr val="tx2"/>
            </a:solidFill>
          </a:ln>
        </p:spPr>
        <p:txBody>
          <a:bodyPr wrap="square" rIns="0">
            <a:spAutoFit/>
          </a:bodyPr>
          <a:lstStyle/>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"$schema"</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"http://json-schema.org/draft-04/schema#"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"title"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NotesInputModel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"object"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"required"</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UserId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"properties"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a:t>
            </a:r>
            <a:r>
              <a:rPr lang="en-US" dirty="0" err="1">
                <a:solidFill>
                  <a:srgbClr val="0451A5"/>
                </a:solidFill>
                <a:latin typeface="Consolas" panose="020B0609020204030204" pitchFamily="49" charset="0"/>
              </a:rPr>
              <a:t>UserId</a:t>
            </a:r>
            <a:r>
              <a:rPr lang="en-US" dirty="0">
                <a:solidFill>
                  <a:srgbClr val="0451A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451A5"/>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"string"</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"Notes"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"array"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"items"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"object"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"required"</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NoteId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"Note"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"properties"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"Note"</a:t>
            </a:r>
            <a:r>
              <a:rPr lang="en-US" dirty="0">
                <a:solidFill>
                  <a:srgbClr val="000000"/>
                </a:solidFill>
                <a:latin typeface="Consolas" panose="020B0609020204030204" pitchFamily="49" charset="0"/>
              </a:rPr>
              <a:t>: { </a:t>
            </a:r>
            <a:r>
              <a:rPr lang="en-US" dirty="0">
                <a:solidFill>
                  <a:srgbClr val="0451A5"/>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"string"</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a:t>
            </a:r>
            <a:r>
              <a:rPr lang="en-US" dirty="0" err="1">
                <a:solidFill>
                  <a:srgbClr val="0451A5"/>
                </a:solidFill>
                <a:latin typeface="Consolas" panose="020B0609020204030204" pitchFamily="49" charset="0"/>
              </a:rPr>
              <a:t>NoteId</a:t>
            </a:r>
            <a:r>
              <a:rPr lang="en-US" dirty="0">
                <a:solidFill>
                  <a:srgbClr val="0451A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451A5"/>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"integer"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p:txBody>
      </p:sp>
      <p:sp>
        <p:nvSpPr>
          <p:cNvPr id="3" name="Slide Number Placeholder 2">
            <a:extLst>
              <a:ext uri="{FF2B5EF4-FFF2-40B4-BE49-F238E27FC236}">
                <a16:creationId xmlns:a16="http://schemas.microsoft.com/office/drawing/2014/main" id="{9B1436AC-AB00-481C-A470-94900400EEDF}"/>
              </a:ext>
            </a:extLst>
          </p:cNvPr>
          <p:cNvSpPr>
            <a:spLocks noGrp="1"/>
          </p:cNvSpPr>
          <p:nvPr>
            <p:ph type="sldNum" sz="quarter" idx="20"/>
          </p:nvPr>
        </p:nvSpPr>
        <p:spPr/>
        <p:txBody>
          <a:bodyPr/>
          <a:lstStyle/>
          <a:p>
            <a:fld id="{930176A1-BCF0-4712-97A6-6B495F55390B}" type="slidenum">
              <a:rPr lang="en-US" smtClean="0"/>
              <a:t>17</a:t>
            </a:fld>
            <a:endParaRPr lang="en-US"/>
          </a:p>
        </p:txBody>
      </p:sp>
    </p:spTree>
    <p:custDataLst>
      <p:tags r:id="rId1"/>
    </p:custDataLst>
    <p:extLst>
      <p:ext uri="{BB962C8B-B14F-4D97-AF65-F5344CB8AC3E}">
        <p14:creationId xmlns:p14="http://schemas.microsoft.com/office/powerpoint/2010/main" val="3051988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2839-E408-4AAF-B934-21BA7E888367}"/>
              </a:ext>
            </a:extLst>
          </p:cNvPr>
          <p:cNvSpPr>
            <a:spLocks noGrp="1"/>
          </p:cNvSpPr>
          <p:nvPr>
            <p:ph type="title"/>
          </p:nvPr>
        </p:nvSpPr>
        <p:spPr/>
        <p:txBody>
          <a:bodyPr/>
          <a:lstStyle/>
          <a:p>
            <a:r>
              <a:rPr lang="en-US" dirty="0"/>
              <a:t>Request validation</a:t>
            </a:r>
          </a:p>
        </p:txBody>
      </p:sp>
      <p:sp>
        <p:nvSpPr>
          <p:cNvPr id="14" name="Rectangle 13">
            <a:extLst>
              <a:ext uri="{FF2B5EF4-FFF2-40B4-BE49-F238E27FC236}">
                <a16:creationId xmlns:a16="http://schemas.microsoft.com/office/drawing/2014/main" id="{A4C2E29D-487A-41B0-A778-C4A236493D26}"/>
              </a:ext>
            </a:extLst>
          </p:cNvPr>
          <p:cNvSpPr/>
          <p:nvPr/>
        </p:nvSpPr>
        <p:spPr>
          <a:xfrm>
            <a:off x="354616" y="1610078"/>
            <a:ext cx="1274708" cy="369332"/>
          </a:xfrm>
          <a:prstGeom prst="rect">
            <a:avLst/>
          </a:prstGeom>
        </p:spPr>
        <p:txBody>
          <a:bodyPr wrap="none">
            <a:spAutoFit/>
          </a:bodyPr>
          <a:lstStyle/>
          <a:p>
            <a:r>
              <a:rPr lang="en-US" dirty="0"/>
              <a:t>Configure.</a:t>
            </a:r>
          </a:p>
        </p:txBody>
      </p:sp>
      <p:sp>
        <p:nvSpPr>
          <p:cNvPr id="11" name="Rectangle 10">
            <a:extLst>
              <a:ext uri="{FF2B5EF4-FFF2-40B4-BE49-F238E27FC236}">
                <a16:creationId xmlns:a16="http://schemas.microsoft.com/office/drawing/2014/main" id="{8423DB50-D3F0-4241-8043-3142AC5268A9}"/>
              </a:ext>
            </a:extLst>
          </p:cNvPr>
          <p:cNvSpPr/>
          <p:nvPr/>
        </p:nvSpPr>
        <p:spPr>
          <a:xfrm>
            <a:off x="2900792" y="1317691"/>
            <a:ext cx="6552580" cy="1323439"/>
          </a:xfrm>
          <a:prstGeom prst="rect">
            <a:avLst/>
          </a:prstGeom>
          <a:solidFill>
            <a:schemeClr val="accent4"/>
          </a:solidFill>
          <a:ln>
            <a:solidFill>
              <a:schemeClr val="tx2"/>
            </a:solidFill>
          </a:ln>
        </p:spPr>
        <p:txBody>
          <a:bodyPr wrap="square">
            <a:spAutoFit/>
          </a:bodyPr>
          <a:lstStyle/>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"name"</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"params-only"</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a:t>
            </a:r>
            <a:r>
              <a:rPr lang="en-US" sz="1600" dirty="0" err="1">
                <a:solidFill>
                  <a:srgbClr val="0451A5"/>
                </a:solidFill>
                <a:latin typeface="Lucida Console" panose="020B0609040504020204" pitchFamily="49" charset="0"/>
              </a:rPr>
              <a:t>validateRequestBody</a:t>
            </a:r>
            <a:r>
              <a:rPr lang="en-US" sz="1600" dirty="0">
                <a:solidFill>
                  <a:srgbClr val="0451A5"/>
                </a:solidFill>
                <a:latin typeface="Lucida Console" panose="020B0609040504020204" pitchFamily="49" charset="0"/>
              </a:rPr>
              <a:t>"</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"false"</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a:t>
            </a:r>
            <a:r>
              <a:rPr lang="en-US" sz="1600" dirty="0" err="1">
                <a:solidFill>
                  <a:srgbClr val="0451A5"/>
                </a:solidFill>
                <a:latin typeface="Lucida Console" panose="020B0609040504020204" pitchFamily="49" charset="0"/>
              </a:rPr>
              <a:t>validateRequestParameters</a:t>
            </a:r>
            <a:r>
              <a:rPr lang="en-US" sz="1600" dirty="0">
                <a:solidFill>
                  <a:srgbClr val="0451A5"/>
                </a:solidFill>
                <a:latin typeface="Lucida Console" panose="020B0609040504020204" pitchFamily="49" charset="0"/>
              </a:rPr>
              <a:t>"</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"true"</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a:t>
            </a:r>
          </a:p>
        </p:txBody>
      </p:sp>
      <p:sp>
        <p:nvSpPr>
          <p:cNvPr id="15" name="Rectangle 14">
            <a:extLst>
              <a:ext uri="{FF2B5EF4-FFF2-40B4-BE49-F238E27FC236}">
                <a16:creationId xmlns:a16="http://schemas.microsoft.com/office/drawing/2014/main" id="{74AB06A3-9A52-44DE-AEBE-A0E8F33405E3}"/>
              </a:ext>
            </a:extLst>
          </p:cNvPr>
          <p:cNvSpPr/>
          <p:nvPr/>
        </p:nvSpPr>
        <p:spPr>
          <a:xfrm>
            <a:off x="354616" y="2783085"/>
            <a:ext cx="2384012" cy="923330"/>
          </a:xfrm>
          <a:prstGeom prst="rect">
            <a:avLst/>
          </a:prstGeom>
        </p:spPr>
        <p:txBody>
          <a:bodyPr wrap="square">
            <a:spAutoFit/>
          </a:bodyPr>
          <a:lstStyle/>
          <a:p>
            <a:r>
              <a:rPr lang="en-US" dirty="0"/>
              <a:t>Required parameter of q1 is set and not blank.</a:t>
            </a:r>
          </a:p>
        </p:txBody>
      </p:sp>
      <p:sp>
        <p:nvSpPr>
          <p:cNvPr id="9" name="Rectangle 8">
            <a:extLst>
              <a:ext uri="{FF2B5EF4-FFF2-40B4-BE49-F238E27FC236}">
                <a16:creationId xmlns:a16="http://schemas.microsoft.com/office/drawing/2014/main" id="{FB9E7203-9996-47D0-AB3A-57ED47B17452}"/>
              </a:ext>
            </a:extLst>
          </p:cNvPr>
          <p:cNvSpPr/>
          <p:nvPr/>
        </p:nvSpPr>
        <p:spPr>
          <a:xfrm>
            <a:off x="2900792" y="2706141"/>
            <a:ext cx="6552580" cy="1077218"/>
          </a:xfrm>
          <a:prstGeom prst="rect">
            <a:avLst/>
          </a:prstGeom>
          <a:solidFill>
            <a:schemeClr val="accent4"/>
          </a:solidFill>
          <a:ln w="19050">
            <a:solidFill>
              <a:schemeClr val="tx2"/>
            </a:solidFill>
          </a:ln>
        </p:spPr>
        <p:txBody>
          <a:bodyPr wrap="square">
            <a:spAutoFit/>
          </a:bodyPr>
          <a:lstStyle/>
          <a:p>
            <a:r>
              <a:rPr lang="en-US" sz="1600" dirty="0">
                <a:solidFill>
                  <a:srgbClr val="000000"/>
                </a:solidFill>
                <a:latin typeface="Lucida Console" panose="020B0609040504020204" pitchFamily="49" charset="0"/>
              </a:rPr>
              <a:t>GET /testStage/validation?q</a:t>
            </a:r>
            <a:r>
              <a:rPr lang="en-US" sz="1600" dirty="0">
                <a:solidFill>
                  <a:srgbClr val="098658"/>
                </a:solidFill>
                <a:latin typeface="Lucida Console" panose="020B0609040504020204" pitchFamily="49" charset="0"/>
              </a:rPr>
              <a:t>1</a:t>
            </a:r>
            <a:r>
              <a:rPr lang="en-US" sz="1600" dirty="0">
                <a:solidFill>
                  <a:srgbClr val="000000"/>
                </a:solidFill>
                <a:latin typeface="Lucida Console" panose="020B0609040504020204" pitchFamily="49" charset="0"/>
              </a:rPr>
              <a:t>=StudentA HTTP/</a:t>
            </a:r>
            <a:r>
              <a:rPr lang="en-US" sz="1600" dirty="0">
                <a:solidFill>
                  <a:srgbClr val="098658"/>
                </a:solidFill>
                <a:latin typeface="Lucida Console" panose="020B0609040504020204" pitchFamily="49" charset="0"/>
              </a:rPr>
              <a:t>1.1</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Host: abcdef</a:t>
            </a:r>
            <a:r>
              <a:rPr lang="en-US" sz="1600" dirty="0">
                <a:solidFill>
                  <a:srgbClr val="098658"/>
                </a:solidFill>
                <a:latin typeface="Lucida Console" panose="020B0609040504020204" pitchFamily="49" charset="0"/>
              </a:rPr>
              <a:t>123</a:t>
            </a:r>
            <a:r>
              <a:rPr lang="en-US" sz="1600" dirty="0">
                <a:solidFill>
                  <a:srgbClr val="000000"/>
                </a:solidFill>
                <a:latin typeface="Lucida Console" panose="020B0609040504020204" pitchFamily="49" charset="0"/>
              </a:rPr>
              <a:t>.execute-api.us-east</a:t>
            </a:r>
            <a:r>
              <a:rPr lang="en-US" sz="1600" dirty="0">
                <a:solidFill>
                  <a:srgbClr val="098658"/>
                </a:solidFill>
                <a:latin typeface="Lucida Console" panose="020B0609040504020204" pitchFamily="49" charset="0"/>
              </a:rPr>
              <a:t>-1</a:t>
            </a:r>
            <a:r>
              <a:rPr lang="en-US" sz="1600" dirty="0">
                <a:solidFill>
                  <a:srgbClr val="000000"/>
                </a:solidFill>
                <a:latin typeface="Lucida Console" panose="020B0609040504020204" pitchFamily="49" charset="0"/>
              </a:rPr>
              <a:t>.amazonaws.com</a:t>
            </a:r>
          </a:p>
          <a:p>
            <a:r>
              <a:rPr lang="en-US" sz="1600" dirty="0">
                <a:solidFill>
                  <a:srgbClr val="000000"/>
                </a:solidFill>
                <a:latin typeface="Lucida Console" panose="020B0609040504020204" pitchFamily="49" charset="0"/>
              </a:rPr>
              <a:t>Content-Type: application/json</a:t>
            </a:r>
          </a:p>
          <a:p>
            <a:r>
              <a:rPr lang="en-US" sz="1600" dirty="0">
                <a:solidFill>
                  <a:srgbClr val="000000"/>
                </a:solidFill>
                <a:latin typeface="Lucida Console" panose="020B0609040504020204" pitchFamily="49" charset="0"/>
              </a:rPr>
              <a:t>Accept: application/json</a:t>
            </a:r>
          </a:p>
        </p:txBody>
      </p:sp>
      <p:grpSp>
        <p:nvGrpSpPr>
          <p:cNvPr id="4" name="justGraphic">
            <a:extLst>
              <a:ext uri="{FF2B5EF4-FFF2-40B4-BE49-F238E27FC236}">
                <a16:creationId xmlns:a16="http://schemas.microsoft.com/office/drawing/2014/main" id="{82B29C6A-A865-4059-B19F-831241B1DD0D}"/>
              </a:ext>
              <a:ext uri="{C183D7F6-B498-43B3-948B-1728B52AA6E4}">
                <adec:decorative xmlns:adec="http://schemas.microsoft.com/office/drawing/2017/decorative" val="1"/>
              </a:ext>
            </a:extLst>
          </p:cNvPr>
          <p:cNvGrpSpPr/>
          <p:nvPr/>
        </p:nvGrpSpPr>
        <p:grpSpPr>
          <a:xfrm>
            <a:off x="3017625" y="3779987"/>
            <a:ext cx="2095847" cy="2008438"/>
            <a:chOff x="3017625" y="3779987"/>
            <a:chExt cx="2095847" cy="2008438"/>
          </a:xfrm>
        </p:grpSpPr>
        <p:cxnSp>
          <p:nvCxnSpPr>
            <p:cNvPr id="5" name="Elbow Connector 17">
              <a:extLst>
                <a:ext uri="{FF2B5EF4-FFF2-40B4-BE49-F238E27FC236}">
                  <a16:creationId xmlns:a16="http://schemas.microsoft.com/office/drawing/2014/main" id="{5723510E-2BC5-40F6-B67A-A7CBBAF31B11}"/>
                </a:ext>
                <a:ext uri="{C183D7F6-B498-43B3-948B-1728B52AA6E4}">
                  <adec:decorative xmlns:adec="http://schemas.microsoft.com/office/drawing/2017/decorative" val="1"/>
                </a:ext>
              </a:extLst>
            </p:cNvPr>
            <p:cNvCxnSpPr/>
            <p:nvPr/>
          </p:nvCxnSpPr>
          <p:spPr>
            <a:xfrm rot="16200000" flipH="1">
              <a:off x="2520350" y="4277262"/>
              <a:ext cx="1443288" cy="448737"/>
            </a:xfrm>
            <a:prstGeom prst="bentConnector2">
              <a:avLst/>
            </a:prstGeom>
            <a:ln w="44450">
              <a:solidFill>
                <a:schemeClr val="hlink"/>
              </a:solidFill>
              <a:headEnd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196BAA8-583A-43C7-BA62-4AB420C50C8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8156" y="4416825"/>
              <a:ext cx="1371600" cy="1371600"/>
            </a:xfrm>
            <a:prstGeom prst="rect">
              <a:avLst/>
            </a:prstGeom>
          </p:spPr>
        </p:pic>
        <p:cxnSp>
          <p:nvCxnSpPr>
            <p:cNvPr id="10" name="Straight Arrow Connector 9">
              <a:extLst>
                <a:ext uri="{FF2B5EF4-FFF2-40B4-BE49-F238E27FC236}">
                  <a16:creationId xmlns:a16="http://schemas.microsoft.com/office/drawing/2014/main" id="{81AF58A0-B105-4EB2-9956-7DDCCD7A43EA}"/>
                </a:ext>
                <a:ext uri="{C183D7F6-B498-43B3-948B-1728B52AA6E4}">
                  <adec:decorative xmlns:adec="http://schemas.microsoft.com/office/drawing/2017/decorative" val="1"/>
                </a:ext>
              </a:extLst>
            </p:cNvPr>
            <p:cNvCxnSpPr>
              <a:cxnSpLocks/>
            </p:cNvCxnSpPr>
            <p:nvPr/>
          </p:nvCxnSpPr>
          <p:spPr>
            <a:xfrm>
              <a:off x="4429428" y="5209864"/>
              <a:ext cx="684044"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9C39860-FCC7-41C4-B8AB-A2DC42174761}"/>
              </a:ext>
            </a:extLst>
          </p:cNvPr>
          <p:cNvSpPr/>
          <p:nvPr/>
        </p:nvSpPr>
        <p:spPr>
          <a:xfrm>
            <a:off x="3299963" y="5480877"/>
            <a:ext cx="1338828" cy="707886"/>
          </a:xfrm>
          <a:prstGeom prst="rect">
            <a:avLst/>
          </a:prstGeom>
        </p:spPr>
        <p:txBody>
          <a:bodyPr wrap="none">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Request</a:t>
            </a:r>
            <a:br>
              <a:rPr lang="en-US" sz="2000" dirty="0">
                <a:latin typeface="Amazon Ember" panose="020B0603020204020204" pitchFamily="34" charset="0"/>
                <a:ea typeface="Amazon Ember" panose="020B0603020204020204" pitchFamily="34" charset="0"/>
                <a:cs typeface="Amazon Ember" panose="020B0603020204020204" pitchFamily="34" charset="0"/>
              </a:rPr>
            </a:br>
            <a:r>
              <a:rPr lang="en-US" sz="2000" dirty="0">
                <a:latin typeface="Amazon Ember" panose="020B0603020204020204" pitchFamily="34" charset="0"/>
                <a:ea typeface="Amazon Ember" panose="020B0603020204020204" pitchFamily="34" charset="0"/>
                <a:cs typeface="Amazon Ember" panose="020B0603020204020204" pitchFamily="34" charset="0"/>
              </a:rPr>
              <a:t>validation</a:t>
            </a:r>
          </a:p>
        </p:txBody>
      </p:sp>
      <p:sp>
        <p:nvSpPr>
          <p:cNvPr id="13" name="TextBox 12">
            <a:extLst>
              <a:ext uri="{FF2B5EF4-FFF2-40B4-BE49-F238E27FC236}">
                <a16:creationId xmlns:a16="http://schemas.microsoft.com/office/drawing/2014/main" id="{EC4DC85B-0B9C-4B41-9A2A-F92408B7209D}"/>
              </a:ext>
            </a:extLst>
          </p:cNvPr>
          <p:cNvSpPr txBox="1"/>
          <p:nvPr/>
        </p:nvSpPr>
        <p:spPr>
          <a:xfrm>
            <a:off x="5113472" y="3863091"/>
            <a:ext cx="2738250"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Method request payload</a:t>
            </a:r>
          </a:p>
        </p:txBody>
      </p:sp>
      <p:sp>
        <p:nvSpPr>
          <p:cNvPr id="12" name="Rectangle 11">
            <a:extLst>
              <a:ext uri="{FF2B5EF4-FFF2-40B4-BE49-F238E27FC236}">
                <a16:creationId xmlns:a16="http://schemas.microsoft.com/office/drawing/2014/main" id="{AB6775E5-7E88-432C-B3AB-3288C6340910}"/>
              </a:ext>
            </a:extLst>
          </p:cNvPr>
          <p:cNvSpPr/>
          <p:nvPr/>
        </p:nvSpPr>
        <p:spPr>
          <a:xfrm>
            <a:off x="5219045" y="4184551"/>
            <a:ext cx="4234327" cy="2308324"/>
          </a:xfrm>
          <a:prstGeom prst="rect">
            <a:avLst/>
          </a:prstGeom>
          <a:solidFill>
            <a:schemeClr val="accent4"/>
          </a:solidFill>
          <a:ln>
            <a:solidFill>
              <a:schemeClr val="tx2"/>
            </a:solidFill>
          </a:ln>
        </p:spPr>
        <p:txBody>
          <a:bodyPr wrap="square">
            <a:spAutoFit/>
          </a:bodyPr>
          <a:lstStyle/>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"UserId"</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"StudentA"</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"Notes"</a:t>
            </a:r>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"Notes"</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"Hello World!"</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"NoteId"</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11</a:t>
            </a:r>
            <a:br>
              <a:rPr lang="en-US" sz="16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a:t>
            </a:r>
          </a:p>
        </p:txBody>
      </p:sp>
      <p:sp>
        <p:nvSpPr>
          <p:cNvPr id="6" name="Slide Number Placeholder 5">
            <a:extLst>
              <a:ext uri="{FF2B5EF4-FFF2-40B4-BE49-F238E27FC236}">
                <a16:creationId xmlns:a16="http://schemas.microsoft.com/office/drawing/2014/main" id="{7486220F-E50D-46BA-9224-D94586A680BB}"/>
              </a:ext>
            </a:extLst>
          </p:cNvPr>
          <p:cNvSpPr>
            <a:spLocks noGrp="1"/>
          </p:cNvSpPr>
          <p:nvPr>
            <p:ph type="sldNum" sz="quarter" idx="20"/>
          </p:nvPr>
        </p:nvSpPr>
        <p:spPr/>
        <p:txBody>
          <a:bodyPr/>
          <a:lstStyle/>
          <a:p>
            <a:fld id="{930176A1-BCF0-4712-97A6-6B495F55390B}" type="slidenum">
              <a:rPr lang="en-US" smtClean="0"/>
              <a:t>18</a:t>
            </a:fld>
            <a:endParaRPr lang="en-US"/>
          </a:p>
        </p:txBody>
      </p:sp>
    </p:spTree>
    <p:custDataLst>
      <p:tags r:id="rId1"/>
    </p:custDataLst>
    <p:extLst>
      <p:ext uri="{BB962C8B-B14F-4D97-AF65-F5344CB8AC3E}">
        <p14:creationId xmlns:p14="http://schemas.microsoft.com/office/powerpoint/2010/main" val="752317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Mapping templates, 1 of 2</a:t>
            </a:r>
          </a:p>
        </p:txBody>
      </p:sp>
      <p:grpSp>
        <p:nvGrpSpPr>
          <p:cNvPr id="2" name="Group 1" descr="Method request payload">
            <a:extLst>
              <a:ext uri="{FF2B5EF4-FFF2-40B4-BE49-F238E27FC236}">
                <a16:creationId xmlns:a16="http://schemas.microsoft.com/office/drawing/2014/main" id="{2BA1F10C-DE75-4D8F-BE01-0A80C74B331F}"/>
              </a:ext>
            </a:extLst>
          </p:cNvPr>
          <p:cNvGrpSpPr/>
          <p:nvPr/>
        </p:nvGrpSpPr>
        <p:grpSpPr>
          <a:xfrm>
            <a:off x="139867" y="1972681"/>
            <a:ext cx="923651" cy="1578290"/>
            <a:chOff x="139867" y="1972681"/>
            <a:chExt cx="923651" cy="1578290"/>
          </a:xfrm>
        </p:grpSpPr>
        <p:sp>
          <p:nvSpPr>
            <p:cNvPr id="16" name="TextBox 15"/>
            <p:cNvSpPr txBox="1"/>
            <p:nvPr/>
          </p:nvSpPr>
          <p:spPr>
            <a:xfrm>
              <a:off x="139867" y="2719974"/>
              <a:ext cx="923651" cy="830997"/>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Method</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request</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payload</a:t>
              </a:r>
            </a:p>
          </p:txBody>
        </p:sp>
        <p:pic>
          <p:nvPicPr>
            <p:cNvPr id="17" name="Picture 1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92" y="1972681"/>
              <a:ext cx="914400" cy="914400"/>
            </a:xfrm>
            <a:prstGeom prst="rect">
              <a:avLst/>
            </a:prstGeom>
          </p:spPr>
        </p:pic>
      </p:grpSp>
      <p:cxnSp>
        <p:nvCxnSpPr>
          <p:cNvPr id="20" name="arrow1" descr="Arrow from method request payload to Request mapping template."/>
          <p:cNvCxnSpPr/>
          <p:nvPr/>
        </p:nvCxnSpPr>
        <p:spPr>
          <a:xfrm>
            <a:off x="985122" y="2787771"/>
            <a:ext cx="383430"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6" name="Group 5" descr="Request mapping template">
            <a:extLst>
              <a:ext uri="{FF2B5EF4-FFF2-40B4-BE49-F238E27FC236}">
                <a16:creationId xmlns:a16="http://schemas.microsoft.com/office/drawing/2014/main" id="{CFF32618-AFB0-49B5-9076-D86A63437FDD}"/>
              </a:ext>
            </a:extLst>
          </p:cNvPr>
          <p:cNvGrpSpPr/>
          <p:nvPr/>
        </p:nvGrpSpPr>
        <p:grpSpPr>
          <a:xfrm>
            <a:off x="1387602" y="1372842"/>
            <a:ext cx="6344268" cy="2396033"/>
            <a:chOff x="1387602" y="1372842"/>
            <a:chExt cx="6344268" cy="2396033"/>
          </a:xfrm>
        </p:grpSpPr>
        <p:sp>
          <p:nvSpPr>
            <p:cNvPr id="11" name="TextBox 10"/>
            <p:cNvSpPr txBox="1"/>
            <p:nvPr/>
          </p:nvSpPr>
          <p:spPr>
            <a:xfrm>
              <a:off x="1387602" y="1372842"/>
              <a:ext cx="3029997"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Request mapping template</a:t>
              </a:r>
            </a:p>
          </p:txBody>
        </p:sp>
        <p:sp>
          <p:nvSpPr>
            <p:cNvPr id="5" name="Rectangle 4"/>
            <p:cNvSpPr/>
            <p:nvPr/>
          </p:nvSpPr>
          <p:spPr>
            <a:xfrm>
              <a:off x="1485613" y="1706772"/>
              <a:ext cx="6246257" cy="2062103"/>
            </a:xfrm>
            <a:prstGeom prst="rect">
              <a:avLst/>
            </a:prstGeom>
            <a:solidFill>
              <a:schemeClr val="accent4"/>
            </a:solidFill>
            <a:ln w="12700">
              <a:solidFill>
                <a:schemeClr val="tx2"/>
              </a:solidFill>
            </a:ln>
          </p:spPr>
          <p:txBody>
            <a:bodyPr wrap="square">
              <a:spAutoFit/>
            </a:bodyPr>
            <a:lstStyle/>
            <a:p>
              <a:r>
                <a:rPr lang="en-US" sz="1600" dirty="0">
                  <a:solidFill>
                    <a:srgbClr val="000000"/>
                  </a:solidFill>
                  <a:latin typeface="Lucida Console" panose="020B0609040504020204" pitchFamily="49" charset="0"/>
                </a:rPr>
                <a:t>#set($inputRoot = $input.path('$'))</a:t>
              </a:r>
            </a:p>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"Environment": </a:t>
              </a:r>
              <a:r>
                <a:rPr lang="en-US" sz="1600" dirty="0">
                  <a:solidFill>
                    <a:srgbClr val="A31515"/>
                  </a:solidFill>
                  <a:latin typeface="Lucida Console" panose="020B0609040504020204" pitchFamily="49" charset="0"/>
                </a:rPr>
                <a:t>"$</a:t>
              </a:r>
              <a:r>
                <a:rPr lang="en-US" sz="1600" dirty="0" err="1">
                  <a:solidFill>
                    <a:srgbClr val="A31515"/>
                  </a:solidFill>
                  <a:latin typeface="Lucida Console" panose="020B0609040504020204" pitchFamily="49" charset="0"/>
                </a:rPr>
                <a:t>stageVariables.environment</a:t>
              </a:r>
              <a:r>
                <a:rPr lang="en-US" sz="1600" dirty="0">
                  <a:solidFill>
                    <a:srgbClr val="A31515"/>
                  </a:solidFill>
                  <a:latin typeface="Lucida Console" panose="020B0609040504020204" pitchFamily="49" charset="0"/>
                </a:rPr>
                <a:t>"</a:t>
              </a:r>
              <a:r>
                <a:rPr lang="en-US" sz="1600" dirty="0">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"Notes"</a:t>
              </a:r>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"NoteId"</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"$elem.NoteId"</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a:t>
              </a:r>
              <a:r>
                <a:rPr lang="en-US" sz="1600" dirty="0" err="1">
                  <a:solidFill>
                    <a:srgbClr val="A31515"/>
                  </a:solidFill>
                  <a:latin typeface="Lucida Console" panose="020B0609040504020204" pitchFamily="49" charset="0"/>
                </a:rPr>
                <a:t>elem.Note</a:t>
              </a:r>
              <a:r>
                <a:rPr lang="en-US" sz="1600" dirty="0">
                  <a:solidFill>
                    <a:srgbClr val="A31515"/>
                  </a:solidFill>
                  <a:latin typeface="Lucida Console" panose="020B0609040504020204" pitchFamily="49" charset="0"/>
                </a:rPr>
                <a:t>"</a:t>
              </a:r>
              <a:br>
                <a:rPr lang="en-US" sz="1600" dirty="0">
                  <a:solidFill>
                    <a:srgbClr val="A31515"/>
                  </a:solidFill>
                  <a:latin typeface="Lucida Console" panose="020B0609040504020204" pitchFamily="49" charset="0"/>
                </a:rPr>
              </a:br>
              <a:r>
                <a:rPr lang="en-US" sz="1600" dirty="0">
                  <a:solidFill>
                    <a:srgbClr val="A31515"/>
                  </a:solidFill>
                  <a:latin typeface="Lucida Console" panose="020B0609040504020204" pitchFamily="49" charset="0"/>
                </a:rPr>
                <a:t>  </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a:t>
              </a:r>
            </a:p>
          </p:txBody>
        </p:sp>
      </p:grpSp>
      <p:cxnSp>
        <p:nvCxnSpPr>
          <p:cNvPr id="27" name="arrow2" descr="Arrow from Request mapping template to production payload."/>
          <p:cNvCxnSpPr/>
          <p:nvPr/>
        </p:nvCxnSpPr>
        <p:spPr>
          <a:xfrm>
            <a:off x="7731870" y="2665851"/>
            <a:ext cx="383430"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10" name="Group 9" descr="Production payload">
            <a:extLst>
              <a:ext uri="{FF2B5EF4-FFF2-40B4-BE49-F238E27FC236}">
                <a16:creationId xmlns:a16="http://schemas.microsoft.com/office/drawing/2014/main" id="{37EFC8C8-27D8-43E5-9D63-9F2CA3F493C7}"/>
              </a:ext>
            </a:extLst>
          </p:cNvPr>
          <p:cNvGrpSpPr/>
          <p:nvPr/>
        </p:nvGrpSpPr>
        <p:grpSpPr>
          <a:xfrm>
            <a:off x="8028800" y="1381366"/>
            <a:ext cx="4037613" cy="2137586"/>
            <a:chOff x="8028800" y="1381366"/>
            <a:chExt cx="4037613" cy="2137586"/>
          </a:xfrm>
        </p:grpSpPr>
        <p:sp>
          <p:nvSpPr>
            <p:cNvPr id="13" name="TextBox 12"/>
            <p:cNvSpPr txBox="1"/>
            <p:nvPr/>
          </p:nvSpPr>
          <p:spPr>
            <a:xfrm>
              <a:off x="8028800" y="1381366"/>
              <a:ext cx="2231701"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Production payload</a:t>
              </a:r>
            </a:p>
          </p:txBody>
        </p:sp>
        <p:sp>
          <p:nvSpPr>
            <p:cNvPr id="3" name="Rectangle 2"/>
            <p:cNvSpPr/>
            <p:nvPr/>
          </p:nvSpPr>
          <p:spPr>
            <a:xfrm>
              <a:off x="8138571" y="1703070"/>
              <a:ext cx="3927842" cy="1815882"/>
            </a:xfrm>
            <a:prstGeom prst="rect">
              <a:avLst/>
            </a:prstGeom>
            <a:solidFill>
              <a:schemeClr val="accent4"/>
            </a:solidFill>
            <a:ln w="12700">
              <a:solidFill>
                <a:schemeClr val="tx2"/>
              </a:solidFill>
            </a:ln>
          </p:spPr>
          <p:txBody>
            <a:bodyPr wrap="square">
              <a:spAutoFit/>
            </a:bodyPr>
            <a:lstStyle/>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"Environment": </a:t>
              </a:r>
              <a:r>
                <a:rPr lang="en-US" sz="1600" dirty="0">
                  <a:solidFill>
                    <a:srgbClr val="A31515"/>
                  </a:solidFill>
                  <a:latin typeface="Lucida Console" panose="020B0609040504020204" pitchFamily="49" charset="0"/>
                </a:rPr>
                <a:t>"prod"</a:t>
              </a:r>
              <a:r>
                <a:rPr lang="en-US" sz="1600" dirty="0">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"Notes"</a:t>
              </a:r>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"NoteId"</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"11"</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"Hello World!"</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a:t>
              </a:r>
            </a:p>
          </p:txBody>
        </p:sp>
      </p:grpSp>
      <p:cxnSp>
        <p:nvCxnSpPr>
          <p:cNvPr id="29" name="arrow3" descr="Arrow from Request mapping template to backend services."/>
          <p:cNvCxnSpPr>
            <a:stCxn id="3" idx="2"/>
            <a:endCxn id="25" idx="0"/>
          </p:cNvCxnSpPr>
          <p:nvPr/>
        </p:nvCxnSpPr>
        <p:spPr>
          <a:xfrm>
            <a:off x="10102492" y="3518952"/>
            <a:ext cx="0" cy="1413827"/>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26" name="arrow4" descr="Arrow from Request mapping template, to development payload."/>
          <p:cNvCxnSpPr>
            <a:endCxn id="23" idx="1"/>
          </p:cNvCxnSpPr>
          <p:nvPr/>
        </p:nvCxnSpPr>
        <p:spPr>
          <a:xfrm rot="16200000" flipH="1">
            <a:off x="2732004" y="4303646"/>
            <a:ext cx="1621309" cy="522740"/>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9" name="Group 8" descr="Development payload&#10;">
            <a:extLst>
              <a:ext uri="{FF2B5EF4-FFF2-40B4-BE49-F238E27FC236}">
                <a16:creationId xmlns:a16="http://schemas.microsoft.com/office/drawing/2014/main" id="{0E6B3CAE-1CF7-44C3-B3D3-B4C13E5A9236}"/>
              </a:ext>
            </a:extLst>
          </p:cNvPr>
          <p:cNvGrpSpPr/>
          <p:nvPr/>
        </p:nvGrpSpPr>
        <p:grpSpPr>
          <a:xfrm>
            <a:off x="3687472" y="4144983"/>
            <a:ext cx="4044398" cy="2138629"/>
            <a:chOff x="3687472" y="4144983"/>
            <a:chExt cx="4044398" cy="2138629"/>
          </a:xfrm>
        </p:grpSpPr>
        <p:sp>
          <p:nvSpPr>
            <p:cNvPr id="37" name="TextBox 36"/>
            <p:cNvSpPr txBox="1"/>
            <p:nvPr/>
          </p:nvSpPr>
          <p:spPr>
            <a:xfrm>
              <a:off x="3687472" y="4144983"/>
              <a:ext cx="3634740" cy="369332"/>
            </a:xfrm>
            <a:prstGeom prst="rect">
              <a:avLst/>
            </a:prstGeom>
            <a:noFill/>
          </p:spPr>
          <p:txBody>
            <a:bodyPr wrap="squar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Development payload</a:t>
              </a:r>
            </a:p>
          </p:txBody>
        </p:sp>
        <p:sp>
          <p:nvSpPr>
            <p:cNvPr id="23" name="Rectangle 22"/>
            <p:cNvSpPr/>
            <p:nvPr/>
          </p:nvSpPr>
          <p:spPr>
            <a:xfrm>
              <a:off x="3804028" y="4467730"/>
              <a:ext cx="3927842" cy="1815882"/>
            </a:xfrm>
            <a:prstGeom prst="rect">
              <a:avLst/>
            </a:prstGeom>
            <a:solidFill>
              <a:schemeClr val="accent4"/>
            </a:solidFill>
            <a:ln w="12700">
              <a:solidFill>
                <a:schemeClr val="tx2"/>
              </a:solidFill>
            </a:ln>
          </p:spPr>
          <p:txBody>
            <a:bodyPr wrap="square">
              <a:spAutoFit/>
            </a:bodyPr>
            <a:lstStyle/>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"Environment"</a:t>
              </a:r>
              <a:r>
                <a:rPr lang="en-US" sz="1600" dirty="0">
                  <a:latin typeface="Lucida Console" panose="020B0609040504020204" pitchFamily="49" charset="0"/>
                </a:rPr>
                <a:t>:</a:t>
              </a:r>
              <a:r>
                <a:rPr lang="en-US" sz="1600" dirty="0">
                  <a:solidFill>
                    <a:srgbClr val="0451A5"/>
                  </a:solidFill>
                  <a:latin typeface="Lucida Console" panose="020B0609040504020204" pitchFamily="49" charset="0"/>
                </a:rPr>
                <a:t> </a:t>
              </a:r>
              <a:r>
                <a:rPr lang="en-US" sz="1600" dirty="0">
                  <a:solidFill>
                    <a:srgbClr val="A31515"/>
                  </a:solidFill>
                  <a:latin typeface="Lucida Console" panose="020B0609040504020204" pitchFamily="49" charset="0"/>
                </a:rPr>
                <a:t>"dev"</a:t>
              </a:r>
              <a:r>
                <a:rPr lang="en-US" sz="1600" dirty="0">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"Notes"</a:t>
              </a:r>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"NoteId"</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"11"</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"Hello World!"</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a:t>
              </a:r>
            </a:p>
          </p:txBody>
        </p:sp>
      </p:grpSp>
      <p:cxnSp>
        <p:nvCxnSpPr>
          <p:cNvPr id="28" name="arrow5" descr="Arrow from development payload, to backend services."/>
          <p:cNvCxnSpPr>
            <a:stCxn id="23" idx="3"/>
            <a:endCxn id="25" idx="1"/>
          </p:cNvCxnSpPr>
          <p:nvPr/>
        </p:nvCxnSpPr>
        <p:spPr>
          <a:xfrm>
            <a:off x="7731870" y="5375671"/>
            <a:ext cx="1913422" cy="14308"/>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7" name="Group 6" descr="Backend services&#10;">
            <a:extLst>
              <a:ext uri="{FF2B5EF4-FFF2-40B4-BE49-F238E27FC236}">
                <a16:creationId xmlns:a16="http://schemas.microsoft.com/office/drawing/2014/main" id="{FAA19F49-E587-4264-AE98-665194556FB3}"/>
              </a:ext>
            </a:extLst>
          </p:cNvPr>
          <p:cNvGrpSpPr/>
          <p:nvPr/>
        </p:nvGrpSpPr>
        <p:grpSpPr>
          <a:xfrm>
            <a:off x="9487359" y="4932779"/>
            <a:ext cx="1230266" cy="1560731"/>
            <a:chOff x="9487359" y="4932779"/>
            <a:chExt cx="1230266" cy="1560731"/>
          </a:xfrm>
        </p:grpSpPr>
        <p:sp>
          <p:nvSpPr>
            <p:cNvPr id="24" name="TextBox 23"/>
            <p:cNvSpPr txBox="1"/>
            <p:nvPr/>
          </p:nvSpPr>
          <p:spPr>
            <a:xfrm>
              <a:off x="9487359" y="5847179"/>
              <a:ext cx="1230266" cy="646331"/>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Backend services</a:t>
              </a:r>
            </a:p>
          </p:txBody>
        </p:sp>
        <p:pic>
          <p:nvPicPr>
            <p:cNvPr id="25" name="Graphic 35">
              <a:extLst>
                <a:ext uri="{FF2B5EF4-FFF2-40B4-BE49-F238E27FC236}">
                  <a16:creationId xmlns:a16="http://schemas.microsoft.com/office/drawing/2014/main" id="{EE16ED80-C80D-1E40-AF5F-BA8C3673A43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645292" y="4932779"/>
              <a:ext cx="914400" cy="914400"/>
            </a:xfrm>
            <a:prstGeom prst="rect">
              <a:avLst/>
            </a:prstGeom>
          </p:spPr>
        </p:pic>
      </p:grpSp>
      <p:sp>
        <p:nvSpPr>
          <p:cNvPr id="12" name="Slide Number Placeholder 11">
            <a:extLst>
              <a:ext uri="{FF2B5EF4-FFF2-40B4-BE49-F238E27FC236}">
                <a16:creationId xmlns:a16="http://schemas.microsoft.com/office/drawing/2014/main" id="{264B7F99-4124-421C-B965-049A3BDEE5A5}"/>
              </a:ext>
            </a:extLst>
          </p:cNvPr>
          <p:cNvSpPr>
            <a:spLocks noGrp="1"/>
          </p:cNvSpPr>
          <p:nvPr>
            <p:ph type="sldNum" sz="quarter" idx="20"/>
          </p:nvPr>
        </p:nvSpPr>
        <p:spPr/>
        <p:txBody>
          <a:bodyPr/>
          <a:lstStyle/>
          <a:p>
            <a:fld id="{930176A1-BCF0-4712-97A6-6B495F55390B}" type="slidenum">
              <a:rPr lang="en-US" smtClean="0"/>
              <a:t>19</a:t>
            </a:fld>
            <a:endParaRPr lang="en-US"/>
          </a:p>
        </p:txBody>
      </p:sp>
    </p:spTree>
    <p:custDataLst>
      <p:tags r:id="rId1"/>
    </p:custDataLst>
    <p:extLst>
      <p:ext uri="{BB962C8B-B14F-4D97-AF65-F5344CB8AC3E}">
        <p14:creationId xmlns:p14="http://schemas.microsoft.com/office/powerpoint/2010/main" val="299556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grpSp>
        <p:nvGrpSpPr>
          <p:cNvPr id="2" name="justCompleted" descr="You have just completed module 9, Processing your application logic, and Lab 4.">
            <a:extLst>
              <a:ext uri="{FF2B5EF4-FFF2-40B4-BE49-F238E27FC236}">
                <a16:creationId xmlns:a16="http://schemas.microsoft.com/office/drawing/2014/main" id="{D50E88B5-82F8-448B-91CF-802A1E88F44D}"/>
              </a:ext>
            </a:extLst>
          </p:cNvPr>
          <p:cNvGrpSpPr/>
          <p:nvPr/>
        </p:nvGrpSpPr>
        <p:grpSpPr>
          <a:xfrm>
            <a:off x="0" y="1344168"/>
            <a:ext cx="5473313" cy="4822457"/>
            <a:chOff x="92749" y="1344168"/>
            <a:chExt cx="5380564" cy="4822457"/>
          </a:xfrm>
        </p:grpSpPr>
        <p:grpSp>
          <p:nvGrpSpPr>
            <p:cNvPr id="10" name="Group 9"/>
            <p:cNvGrpSpPr/>
            <p:nvPr/>
          </p:nvGrpSpPr>
          <p:grpSpPr>
            <a:xfrm>
              <a:off x="1501447" y="1344168"/>
              <a:ext cx="1737360" cy="1086109"/>
              <a:chOff x="1501447" y="1740829"/>
              <a:chExt cx="1737360" cy="1086109"/>
            </a:xfrm>
          </p:grpSpPr>
          <p:sp>
            <p:nvSpPr>
              <p:cNvPr id="11" name="Rectangle 10"/>
              <p:cNvSpPr/>
              <p:nvPr/>
            </p:nvSpPr>
            <p:spPr>
              <a:xfrm>
                <a:off x="1501447" y="2003978"/>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Develop Solutions Using AWS Lambda</a:t>
                </a:r>
              </a:p>
            </p:txBody>
          </p:sp>
          <p:sp>
            <p:nvSpPr>
              <p:cNvPr id="12" name="TextBox 11"/>
              <p:cNvSpPr txBox="1"/>
              <p:nvPr/>
            </p:nvSpPr>
            <p:spPr>
              <a:xfrm>
                <a:off x="1501447" y="1740829"/>
                <a:ext cx="1737360"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Lab 4</a:t>
                </a:r>
              </a:p>
            </p:txBody>
          </p:sp>
        </p:grpSp>
        <p:sp>
          <p:nvSpPr>
            <p:cNvPr id="16" name="Rectangle 15">
              <a:extLst>
                <a:ext uri="{FF2B5EF4-FFF2-40B4-BE49-F238E27FC236}">
                  <a16:creationId xmlns:a16="http://schemas.microsoft.com/office/drawing/2014/main" id="{BEFEC4D9-0FF6-0740-BBB7-9A904CD0D43A}"/>
                </a:ext>
              </a:extLst>
            </p:cNvPr>
            <p:cNvSpPr/>
            <p:nvPr/>
          </p:nvSpPr>
          <p:spPr>
            <a:xfrm>
              <a:off x="1233760" y="3277076"/>
              <a:ext cx="2314036"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7"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3759" y="328413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94374" y="445598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92749" y="4956105"/>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You</a:t>
              </a:r>
            </a:p>
          </p:txBody>
        </p:sp>
        <p:pic>
          <p:nvPicPr>
            <p:cNvPr id="20"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01365" y="364724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49974" y="446233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01365" y="446233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1">
              <a:extLst>
                <a:ext uri="{FF2B5EF4-FFF2-40B4-BE49-F238E27FC236}">
                  <a16:creationId xmlns:a16="http://schemas.microsoft.com/office/drawing/2014/main" id="{4D790E4A-AAAF-7E44-95A2-80DF9D22B85A}"/>
                </a:ext>
              </a:extLst>
            </p:cNvPr>
            <p:cNvSpPr txBox="1">
              <a:spLocks noChangeArrowheads="1"/>
            </p:cNvSpPr>
            <p:nvPr/>
          </p:nvSpPr>
          <p:spPr bwMode="auto">
            <a:xfrm>
              <a:off x="1449974" y="4966858"/>
              <a:ext cx="2292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Polly</a:t>
              </a:r>
            </a:p>
          </p:txBody>
        </p:sp>
        <p:pic>
          <p:nvPicPr>
            <p:cNvPr id="24" name="Graphic 31">
              <a:extLst>
                <a:ext uri="{FF2B5EF4-FFF2-40B4-BE49-F238E27FC236}">
                  <a16:creationId xmlns:a16="http://schemas.microsoft.com/office/drawing/2014/main" id="{5E4317A3-C947-2E4A-BF3D-D754AD5BF36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01365" y="561682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Elbow Connector 24"/>
            <p:cNvCxnSpPr>
              <a:cxnSpLocks/>
              <a:stCxn id="20" idx="1"/>
              <a:endCxn id="21" idx="0"/>
            </p:cNvCxnSpPr>
            <p:nvPr/>
          </p:nvCxnSpPr>
          <p:spPr>
            <a:xfrm rot="10800000" flipV="1">
              <a:off x="1678575" y="3875847"/>
              <a:ext cx="722791" cy="586483"/>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24" idx="1"/>
              <a:endCxn id="21" idx="2"/>
            </p:cNvCxnSpPr>
            <p:nvPr/>
          </p:nvCxnSpPr>
          <p:spPr>
            <a:xfrm rot="10800000">
              <a:off x="1678575" y="4919532"/>
              <a:ext cx="722791" cy="925891"/>
            </a:xfrm>
            <a:prstGeom prst="bentConnector2">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1" idx="3"/>
              <a:endCxn id="22" idx="1"/>
            </p:cNvCxnSpPr>
            <p:nvPr/>
          </p:nvCxnSpPr>
          <p:spPr>
            <a:xfrm>
              <a:off x="1907174" y="4690931"/>
              <a:ext cx="494191" cy="0"/>
            </a:xfrm>
            <a:prstGeom prst="straightConnector1">
              <a:avLst/>
            </a:prstGeom>
            <a:ln w="12700">
              <a:solidFill>
                <a:schemeClr val="tx2"/>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8" idx="3"/>
              <a:endCxn id="21" idx="1"/>
            </p:cNvCxnSpPr>
            <p:nvPr/>
          </p:nvCxnSpPr>
          <p:spPr>
            <a:xfrm>
              <a:off x="864274" y="4690931"/>
              <a:ext cx="585700" cy="0"/>
            </a:xfrm>
            <a:prstGeom prst="straightConnector1">
              <a:avLst/>
            </a:prstGeom>
            <a:ln w="12700">
              <a:solidFill>
                <a:schemeClr val="tx2"/>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65455" y="1877155"/>
              <a:ext cx="2107858" cy="0"/>
            </a:xfrm>
            <a:prstGeom prst="straightConnector1">
              <a:avLst/>
            </a:prstGeom>
            <a:ln w="12700">
              <a:solidFill>
                <a:schemeClr val="tx2"/>
              </a:solidFill>
              <a:headEnd w="med" len="sm"/>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11" idx="2"/>
              <a:endCxn id="18" idx="0"/>
            </p:cNvCxnSpPr>
            <p:nvPr/>
          </p:nvCxnSpPr>
          <p:spPr>
            <a:xfrm rot="5400000">
              <a:off x="486874" y="2572728"/>
              <a:ext cx="2025704" cy="1740803"/>
            </a:xfrm>
            <a:prstGeom prst="bentConnector3">
              <a:avLst>
                <a:gd name="adj1" fmla="val 28433"/>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grpSp>
        <p:nvGrpSpPr>
          <p:cNvPr id="3" name="Next" descr="You are now starting module 10, managing the APIs. This module is followed by Lab 5.">
            <a:extLst>
              <a:ext uri="{FF2B5EF4-FFF2-40B4-BE49-F238E27FC236}">
                <a16:creationId xmlns:a16="http://schemas.microsoft.com/office/drawing/2014/main" id="{61F8645E-8B43-4A9E-A2B6-2F1744C508BA}"/>
              </a:ext>
            </a:extLst>
          </p:cNvPr>
          <p:cNvGrpSpPr/>
          <p:nvPr/>
        </p:nvGrpSpPr>
        <p:grpSpPr>
          <a:xfrm>
            <a:off x="5557451" y="1344168"/>
            <a:ext cx="6215449" cy="4822457"/>
            <a:chOff x="5557451" y="1344168"/>
            <a:chExt cx="6215449" cy="4822457"/>
          </a:xfrm>
        </p:grpSpPr>
        <p:pic>
          <p:nvPicPr>
            <p:cNvPr id="5"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10"/>
            <a:srcRect/>
            <a:stretch/>
          </p:blipFill>
          <p:spPr bwMode="auto">
            <a:xfrm>
              <a:off x="10296772" y="446233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9403803" y="4971015"/>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 Gateway</a:t>
              </a:r>
            </a:p>
          </p:txBody>
        </p:sp>
        <p:grpSp>
          <p:nvGrpSpPr>
            <p:cNvPr id="7" name="Group 6"/>
            <p:cNvGrpSpPr/>
            <p:nvPr/>
          </p:nvGrpSpPr>
          <p:grpSpPr>
            <a:xfrm>
              <a:off x="5557451" y="1344168"/>
              <a:ext cx="1737360" cy="1074480"/>
              <a:chOff x="5247488" y="1752458"/>
              <a:chExt cx="1737360" cy="1074480"/>
            </a:xfrm>
          </p:grpSpPr>
          <p:sp>
            <p:nvSpPr>
              <p:cNvPr id="8" name="Rectangle 7"/>
              <p:cNvSpPr/>
              <p:nvPr/>
            </p:nvSpPr>
            <p:spPr>
              <a:xfrm>
                <a:off x="5247488" y="2003978"/>
                <a:ext cx="173736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Managing the APIs</a:t>
                </a:r>
              </a:p>
            </p:txBody>
          </p:sp>
          <p:sp>
            <p:nvSpPr>
              <p:cNvPr id="9" name="TextBox 8"/>
              <p:cNvSpPr txBox="1"/>
              <p:nvPr/>
            </p:nvSpPr>
            <p:spPr>
              <a:xfrm>
                <a:off x="5247488" y="1752458"/>
                <a:ext cx="1737360" cy="2743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10</a:t>
                </a:r>
              </a:p>
            </p:txBody>
          </p:sp>
        </p:grpSp>
        <p:sp>
          <p:nvSpPr>
            <p:cNvPr id="14" name="Rectangle 13"/>
            <p:cNvSpPr/>
            <p:nvPr/>
          </p:nvSpPr>
          <p:spPr>
            <a:xfrm>
              <a:off x="9613455" y="1620764"/>
              <a:ext cx="1855934" cy="822960"/>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Develop Solutions Using Amazon API Gateway</a:t>
              </a:r>
            </a:p>
          </p:txBody>
        </p:sp>
        <p:sp>
          <p:nvSpPr>
            <p:cNvPr id="15" name="TextBox 14"/>
            <p:cNvSpPr txBox="1"/>
            <p:nvPr/>
          </p:nvSpPr>
          <p:spPr>
            <a:xfrm>
              <a:off x="9613455" y="1357615"/>
              <a:ext cx="1855934"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Lab 5</a:t>
              </a:r>
            </a:p>
          </p:txBody>
        </p:sp>
        <p:cxnSp>
          <p:nvCxnSpPr>
            <p:cNvPr id="30" name="Straight Arrow Connector 29"/>
            <p:cNvCxnSpPr>
              <a:cxnSpLocks/>
            </p:cNvCxnSpPr>
            <p:nvPr/>
          </p:nvCxnSpPr>
          <p:spPr>
            <a:xfrm>
              <a:off x="7421459" y="1877155"/>
              <a:ext cx="2121706" cy="0"/>
            </a:xfrm>
            <a:prstGeom prst="straightConnector1">
              <a:avLst/>
            </a:prstGeom>
            <a:ln w="12700">
              <a:solidFill>
                <a:schemeClr val="tx2"/>
              </a:solidFill>
              <a:headEnd w="med" len="sm"/>
              <a:tailEnd type="arrow"/>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EFEC4D9-0FF6-0740-BBB7-9A904CD0D43A}"/>
                </a:ext>
              </a:extLst>
            </p:cNvPr>
            <p:cNvSpPr/>
            <p:nvPr/>
          </p:nvSpPr>
          <p:spPr>
            <a:xfrm>
              <a:off x="9212966" y="3277076"/>
              <a:ext cx="2559934"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33"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2965" y="328413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96771" y="364724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Arrow Connector 34"/>
            <p:cNvCxnSpPr>
              <a:cxnSpLocks/>
              <a:stCxn id="36" idx="3"/>
              <a:endCxn id="5" idx="1"/>
            </p:cNvCxnSpPr>
            <p:nvPr/>
          </p:nvCxnSpPr>
          <p:spPr>
            <a:xfrm>
              <a:off x="8976218" y="4690931"/>
              <a:ext cx="1320554" cy="0"/>
            </a:xfrm>
            <a:prstGeom prst="straightConnector1">
              <a:avLst/>
            </a:prstGeom>
            <a:ln w="12700">
              <a:solidFill>
                <a:schemeClr val="tx2"/>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36"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8506318" y="445598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Graphic 45">
              <a:extLst>
                <a:ext uri="{FF2B5EF4-FFF2-40B4-BE49-F238E27FC236}">
                  <a16:creationId xmlns:a16="http://schemas.microsoft.com/office/drawing/2014/main" id="{492B2F79-DB65-48E2-BB2B-0AE641DFD9AB}"/>
                </a:ext>
              </a:extLst>
            </p:cNvPr>
            <p:cNvPicPr>
              <a:picLocks noChangeAspect="1"/>
            </p:cNvPicPr>
            <p:nvPr/>
          </p:nvPicPr>
          <p:blipFill>
            <a:blip r:embed="rId11"/>
            <a:stretch>
              <a:fillRect/>
            </a:stretch>
          </p:blipFill>
          <p:spPr>
            <a:xfrm>
              <a:off x="10295988" y="5616822"/>
              <a:ext cx="458767" cy="457200"/>
            </a:xfrm>
            <a:prstGeom prst="rect">
              <a:avLst/>
            </a:prstGeom>
          </p:spPr>
        </p:pic>
        <p:cxnSp>
          <p:nvCxnSpPr>
            <p:cNvPr id="38" name="Straight Arrow Connector 37"/>
            <p:cNvCxnSpPr>
              <a:cxnSpLocks/>
              <a:stCxn id="34" idx="2"/>
              <a:endCxn id="5" idx="0"/>
            </p:cNvCxnSpPr>
            <p:nvPr/>
          </p:nvCxnSpPr>
          <p:spPr>
            <a:xfrm>
              <a:off x="10525371" y="4104448"/>
              <a:ext cx="1" cy="357883"/>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6" idx="2"/>
              <a:endCxn id="37" idx="0"/>
            </p:cNvCxnSpPr>
            <p:nvPr/>
          </p:nvCxnSpPr>
          <p:spPr>
            <a:xfrm>
              <a:off x="10525372" y="5309569"/>
              <a:ext cx="0" cy="307253"/>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0" name="Elbow Connector 39"/>
            <p:cNvCxnSpPr>
              <a:cxnSpLocks/>
              <a:stCxn id="14" idx="2"/>
              <a:endCxn id="36" idx="0"/>
            </p:cNvCxnSpPr>
            <p:nvPr/>
          </p:nvCxnSpPr>
          <p:spPr>
            <a:xfrm rot="5400000">
              <a:off x="8635217" y="2549775"/>
              <a:ext cx="2012257" cy="1800154"/>
            </a:xfrm>
            <a:prstGeom prst="bentConnector3">
              <a:avLst>
                <a:gd name="adj1" fmla="val 2661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41"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8204693" y="4971015"/>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You</a:t>
              </a:r>
            </a:p>
          </p:txBody>
        </p:sp>
      </p:grpSp>
      <p:sp>
        <p:nvSpPr>
          <p:cNvPr id="13" name="Slide Number Placeholder 12">
            <a:extLst>
              <a:ext uri="{FF2B5EF4-FFF2-40B4-BE49-F238E27FC236}">
                <a16:creationId xmlns:a16="http://schemas.microsoft.com/office/drawing/2014/main" id="{90D00409-01EF-4B01-A924-C4C00239C10F}"/>
              </a:ext>
            </a:extLst>
          </p:cNvPr>
          <p:cNvSpPr>
            <a:spLocks noGrp="1"/>
          </p:cNvSpPr>
          <p:nvPr>
            <p:ph type="sldNum" sz="quarter" idx="20"/>
          </p:nvPr>
        </p:nvSpPr>
        <p:spPr/>
        <p:txBody>
          <a:bodyPr/>
          <a:lstStyle/>
          <a:p>
            <a:fld id="{930176A1-BCF0-4712-97A6-6B495F55390B}" type="slidenum">
              <a:rPr lang="en-US" smtClean="0"/>
              <a:t>2</a:t>
            </a:fld>
            <a:endParaRPr lang="en-US"/>
          </a:p>
        </p:txBody>
      </p:sp>
    </p:spTree>
    <p:custDataLst>
      <p:tags r:id="rId1"/>
    </p:custDataLst>
    <p:extLst>
      <p:ext uri="{BB962C8B-B14F-4D97-AF65-F5344CB8AC3E}">
        <p14:creationId xmlns:p14="http://schemas.microsoft.com/office/powerpoint/2010/main" val="109626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Mapping templates, 2 of 2</a:t>
            </a:r>
          </a:p>
        </p:txBody>
      </p:sp>
      <p:grpSp>
        <p:nvGrpSpPr>
          <p:cNvPr id="6" name="Group 1" descr="Backend services">
            <a:extLst>
              <a:ext uri="{FF2B5EF4-FFF2-40B4-BE49-F238E27FC236}">
                <a16:creationId xmlns:a16="http://schemas.microsoft.com/office/drawing/2014/main" id="{3BDE7D3A-CBCF-4ED2-A63C-97193DBEB1D5}"/>
              </a:ext>
            </a:extLst>
          </p:cNvPr>
          <p:cNvGrpSpPr/>
          <p:nvPr/>
        </p:nvGrpSpPr>
        <p:grpSpPr>
          <a:xfrm>
            <a:off x="10542634" y="2291904"/>
            <a:ext cx="1230266" cy="1625684"/>
            <a:chOff x="10542634" y="2291904"/>
            <a:chExt cx="1230266" cy="1625684"/>
          </a:xfrm>
        </p:grpSpPr>
        <p:sp>
          <p:nvSpPr>
            <p:cNvPr id="24" name="TextBox 23"/>
            <p:cNvSpPr txBox="1"/>
            <p:nvPr/>
          </p:nvSpPr>
          <p:spPr>
            <a:xfrm>
              <a:off x="10542634" y="3271257"/>
              <a:ext cx="1230266" cy="646331"/>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Backend services</a:t>
              </a:r>
            </a:p>
          </p:txBody>
        </p:sp>
        <p:pic>
          <p:nvPicPr>
            <p:cNvPr id="25" name="Graphic 35">
              <a:extLst>
                <a:ext uri="{FF2B5EF4-FFF2-40B4-BE49-F238E27FC236}">
                  <a16:creationId xmlns:a16="http://schemas.microsoft.com/office/drawing/2014/main" id="{EE16ED80-C80D-1E40-AF5F-BA8C3673A43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700567" y="2291904"/>
              <a:ext cx="914400" cy="914400"/>
            </a:xfrm>
            <a:prstGeom prst="rect">
              <a:avLst/>
            </a:prstGeom>
          </p:spPr>
        </p:pic>
      </p:grpSp>
      <p:cxnSp>
        <p:nvCxnSpPr>
          <p:cNvPr id="20" name="arrow1" descr="Arrow from backend services, to payload."/>
          <p:cNvCxnSpPr>
            <a:cxnSpLocks/>
            <a:stCxn id="25" idx="1"/>
            <a:endCxn id="3" idx="3"/>
          </p:cNvCxnSpPr>
          <p:nvPr/>
        </p:nvCxnSpPr>
        <p:spPr>
          <a:xfrm flipH="1" flipV="1">
            <a:off x="10023842" y="2743977"/>
            <a:ext cx="676725" cy="5127"/>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9" name="Group 2" descr="Payload">
            <a:extLst>
              <a:ext uri="{FF2B5EF4-FFF2-40B4-BE49-F238E27FC236}">
                <a16:creationId xmlns:a16="http://schemas.microsoft.com/office/drawing/2014/main" id="{EA462D65-0845-43E4-8186-66B7F42ADD73}"/>
              </a:ext>
            </a:extLst>
          </p:cNvPr>
          <p:cNvGrpSpPr/>
          <p:nvPr/>
        </p:nvGrpSpPr>
        <p:grpSpPr>
          <a:xfrm>
            <a:off x="6003230" y="1589815"/>
            <a:ext cx="4020612" cy="1938992"/>
            <a:chOff x="6003230" y="1589815"/>
            <a:chExt cx="4020612" cy="1938992"/>
          </a:xfrm>
        </p:grpSpPr>
        <p:sp>
          <p:nvSpPr>
            <p:cNvPr id="13" name="TextBox 12"/>
            <p:cNvSpPr txBox="1"/>
            <p:nvPr/>
          </p:nvSpPr>
          <p:spPr>
            <a:xfrm>
              <a:off x="6003230" y="1589815"/>
              <a:ext cx="1019831"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Payload</a:t>
              </a:r>
            </a:p>
          </p:txBody>
        </p:sp>
        <p:sp>
          <p:nvSpPr>
            <p:cNvPr id="3" name="Rectangle 2"/>
            <p:cNvSpPr/>
            <p:nvPr/>
          </p:nvSpPr>
          <p:spPr>
            <a:xfrm>
              <a:off x="6096000" y="1959147"/>
              <a:ext cx="3927842" cy="1569660"/>
            </a:xfrm>
            <a:prstGeom prst="rect">
              <a:avLst/>
            </a:prstGeom>
            <a:solidFill>
              <a:schemeClr val="accent4"/>
            </a:solidFill>
            <a:ln w="12700">
              <a:solidFill>
                <a:schemeClr val="tx2"/>
              </a:solidFill>
            </a:ln>
          </p:spPr>
          <p:txBody>
            <a:bodyPr wrap="square">
              <a:spAutoFit/>
            </a:bodyPr>
            <a:lstStyle/>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"Environment"</a:t>
              </a:r>
              <a:r>
                <a:rPr lang="en-US" sz="1600" dirty="0">
                  <a:latin typeface="Lucida Console" panose="020B0609040504020204" pitchFamily="49" charset="0"/>
                </a:rPr>
                <a:t>:</a:t>
              </a:r>
              <a:r>
                <a:rPr lang="en-US" sz="1600" dirty="0">
                  <a:solidFill>
                    <a:srgbClr val="0451A5"/>
                  </a:solidFill>
                  <a:latin typeface="Lucida Console" panose="020B0609040504020204" pitchFamily="49" charset="0"/>
                </a:rPr>
                <a:t> </a:t>
              </a:r>
              <a:r>
                <a:rPr lang="en-US" sz="1600" dirty="0">
                  <a:solidFill>
                    <a:srgbClr val="A31515"/>
                  </a:solidFill>
                  <a:latin typeface="Lucida Console" panose="020B0609040504020204" pitchFamily="49" charset="0"/>
                </a:rPr>
                <a:t>"prod"</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"Notes"</a:t>
              </a:r>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"NoteId"</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"11"</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451A5"/>
                  </a:solidFill>
                  <a:latin typeface="Lucida Console" panose="020B0609040504020204" pitchFamily="49" charset="0"/>
                </a:rPr>
                <a:t>"Note"</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"Hello World!"</a:t>
              </a:r>
            </a:p>
            <a:p>
              <a:r>
                <a:rPr lang="en-US" sz="1600" dirty="0">
                  <a:solidFill>
                    <a:srgbClr val="000000"/>
                  </a:solidFill>
                  <a:latin typeface="Lucida Console" panose="020B0609040504020204" pitchFamily="49" charset="0"/>
                </a:rPr>
                <a:t>}]}</a:t>
              </a:r>
            </a:p>
          </p:txBody>
        </p:sp>
      </p:grpSp>
      <p:cxnSp>
        <p:nvCxnSpPr>
          <p:cNvPr id="29" name="arrow2" descr="Arrow from payload to mapping template."/>
          <p:cNvCxnSpPr>
            <a:cxnSpLocks/>
            <a:stCxn id="3" idx="1"/>
            <a:endCxn id="5" idx="3"/>
          </p:cNvCxnSpPr>
          <p:nvPr/>
        </p:nvCxnSpPr>
        <p:spPr>
          <a:xfrm flipH="1">
            <a:off x="5452411" y="2743977"/>
            <a:ext cx="643589"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10" name="Group 3" descr="Mapping template.">
            <a:extLst>
              <a:ext uri="{FF2B5EF4-FFF2-40B4-BE49-F238E27FC236}">
                <a16:creationId xmlns:a16="http://schemas.microsoft.com/office/drawing/2014/main" id="{1ED2930F-061B-42B5-A7EA-DFBCB3F6F8E3}"/>
              </a:ext>
            </a:extLst>
          </p:cNvPr>
          <p:cNvGrpSpPr/>
          <p:nvPr/>
        </p:nvGrpSpPr>
        <p:grpSpPr>
          <a:xfrm>
            <a:off x="262176" y="1589815"/>
            <a:ext cx="5190235" cy="1938992"/>
            <a:chOff x="262176" y="1589815"/>
            <a:chExt cx="5190235" cy="1938992"/>
          </a:xfrm>
        </p:grpSpPr>
        <p:sp>
          <p:nvSpPr>
            <p:cNvPr id="11" name="TextBox 10"/>
            <p:cNvSpPr txBox="1"/>
            <p:nvPr/>
          </p:nvSpPr>
          <p:spPr>
            <a:xfrm>
              <a:off x="262177" y="1589815"/>
              <a:ext cx="2114681" cy="369332"/>
            </a:xfrm>
            <a:prstGeom prst="rect">
              <a:avLst/>
            </a:prstGeom>
            <a:noFill/>
          </p:spPr>
          <p:txBody>
            <a:bodyPr wrap="squar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Mapping template</a:t>
              </a:r>
            </a:p>
          </p:txBody>
        </p:sp>
        <p:sp>
          <p:nvSpPr>
            <p:cNvPr id="5" name="Rectangle 4"/>
            <p:cNvSpPr/>
            <p:nvPr/>
          </p:nvSpPr>
          <p:spPr>
            <a:xfrm>
              <a:off x="262176" y="1959147"/>
              <a:ext cx="5190235" cy="1569660"/>
            </a:xfrm>
            <a:prstGeom prst="rect">
              <a:avLst/>
            </a:prstGeom>
            <a:solidFill>
              <a:schemeClr val="accent4"/>
            </a:solidFill>
            <a:ln w="12700">
              <a:solidFill>
                <a:schemeClr val="tx2"/>
              </a:solidFill>
            </a:ln>
          </p:spPr>
          <p:txBody>
            <a:bodyPr wrap="square">
              <a:spAutoFit/>
            </a:bodyPr>
            <a:lstStyle/>
            <a:p>
              <a:r>
                <a:rPr lang="en-US" sz="1600" dirty="0">
                  <a:solidFill>
                    <a:srgbClr val="000000"/>
                  </a:solidFill>
                  <a:latin typeface="Lucida Console" panose="020B0609040504020204" pitchFamily="49" charset="0"/>
                </a:rPr>
                <a:t>#set($inputRoot = $</a:t>
              </a:r>
              <a:r>
                <a:rPr lang="en-US" sz="1600" dirty="0" err="1">
                  <a:solidFill>
                    <a:srgbClr val="000000"/>
                  </a:solidFill>
                  <a:latin typeface="Lucida Console" panose="020B0609040504020204" pitchFamily="49" charset="0"/>
                </a:rPr>
                <a:t>input.path</a:t>
              </a:r>
              <a:r>
                <a:rPr lang="en-US" sz="1600" dirty="0">
                  <a:solidFill>
                    <a:srgbClr val="000000"/>
                  </a:solidFill>
                  <a:latin typeface="Lucida Console" panose="020B0609040504020204" pitchFamily="49" charset="0"/>
                </a:rPr>
                <a:t>('$'))</a:t>
              </a:r>
            </a:p>
            <a:p>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&lt;Notes&gt;	</a:t>
              </a:r>
            </a:p>
            <a:p>
              <a:r>
                <a:rPr lang="en-US" sz="1600" dirty="0">
                  <a:solidFill>
                    <a:srgbClr val="000000"/>
                  </a:solidFill>
                  <a:latin typeface="Lucida Console" panose="020B0609040504020204" pitchFamily="49" charset="0"/>
                </a:rPr>
                <a:t>  &lt;</a:t>
              </a:r>
              <a:r>
                <a:rPr lang="en-US" sz="1600" dirty="0" err="1">
                  <a:solidFill>
                    <a:srgbClr val="000000"/>
                  </a:solidFill>
                  <a:latin typeface="Lucida Console" panose="020B0609040504020204" pitchFamily="49" charset="0"/>
                </a:rPr>
                <a:t>NoteId</a:t>
              </a:r>
              <a:r>
                <a:rPr lang="en-US" sz="1600" dirty="0">
                  <a:solidFill>
                    <a:srgbClr val="000000"/>
                  </a:solidFill>
                  <a:latin typeface="Lucida Console" panose="020B0609040504020204" pitchFamily="49" charset="0"/>
                </a:rPr>
                <a:t>&gt;</a:t>
              </a:r>
              <a:r>
                <a:rPr lang="en-US" sz="1600" dirty="0">
                  <a:solidFill>
                    <a:srgbClr val="A31515"/>
                  </a:solidFill>
                  <a:latin typeface="Lucida Console" panose="020B0609040504020204" pitchFamily="49" charset="0"/>
                </a:rPr>
                <a:t>$</a:t>
              </a:r>
              <a:r>
                <a:rPr lang="en-US" sz="1600" dirty="0" err="1">
                  <a:solidFill>
                    <a:srgbClr val="A31515"/>
                  </a:solidFill>
                  <a:latin typeface="Lucida Console" panose="020B0609040504020204" pitchFamily="49" charset="0"/>
                </a:rPr>
                <a:t>elem.NoteId</a:t>
              </a:r>
              <a:r>
                <a:rPr lang="en-US" sz="1600" dirty="0">
                  <a:solidFill>
                    <a:srgbClr val="000000"/>
                  </a:solidFill>
                  <a:latin typeface="Lucida Console" panose="020B0609040504020204" pitchFamily="49" charset="0"/>
                </a:rPr>
                <a:t>&lt;/</a:t>
              </a:r>
              <a:r>
                <a:rPr lang="en-US" sz="1600" dirty="0" err="1">
                  <a:solidFill>
                    <a:srgbClr val="000000"/>
                  </a:solidFill>
                  <a:latin typeface="Lucida Console" panose="020B0609040504020204" pitchFamily="49" charset="0"/>
                </a:rPr>
                <a:t>NoteId</a:t>
              </a:r>
              <a:r>
                <a:rPr lang="en-US" sz="1600" dirty="0">
                  <a:solidFill>
                    <a:srgbClr val="000000"/>
                  </a:solidFill>
                  <a:latin typeface="Lucida Console" panose="020B0609040504020204" pitchFamily="49" charset="0"/>
                </a:rPr>
                <a:t>&gt;</a:t>
              </a:r>
            </a:p>
            <a:p>
              <a:r>
                <a:rPr lang="en-US" sz="1600" dirty="0">
                  <a:solidFill>
                    <a:srgbClr val="000000"/>
                  </a:solidFill>
                  <a:latin typeface="Lucida Console" panose="020B0609040504020204" pitchFamily="49" charset="0"/>
                </a:rPr>
                <a:t>  &lt;Note&gt;</a:t>
              </a:r>
              <a:r>
                <a:rPr lang="en-US" sz="1600" dirty="0">
                  <a:solidFill>
                    <a:srgbClr val="A31515"/>
                  </a:solidFill>
                  <a:latin typeface="Lucida Console" panose="020B0609040504020204" pitchFamily="49" charset="0"/>
                </a:rPr>
                <a:t>$</a:t>
              </a:r>
              <a:r>
                <a:rPr lang="en-US" sz="1600" dirty="0" err="1">
                  <a:solidFill>
                    <a:srgbClr val="A31515"/>
                  </a:solidFill>
                  <a:latin typeface="Lucida Console" panose="020B0609040504020204" pitchFamily="49" charset="0"/>
                </a:rPr>
                <a:t>elem.Note</a:t>
              </a:r>
              <a:r>
                <a:rPr lang="en-US" sz="1600" dirty="0">
                  <a:solidFill>
                    <a:srgbClr val="000000"/>
                  </a:solidFill>
                  <a:latin typeface="Lucida Console" panose="020B0609040504020204" pitchFamily="49" charset="0"/>
                </a:rPr>
                <a:t>&lt;/Note&gt;</a:t>
              </a:r>
            </a:p>
            <a:p>
              <a:r>
                <a:rPr lang="en-US" sz="1600" dirty="0">
                  <a:solidFill>
                    <a:srgbClr val="000000"/>
                  </a:solidFill>
                  <a:latin typeface="Lucida Console" panose="020B0609040504020204" pitchFamily="49" charset="0"/>
                </a:rPr>
                <a:t>&lt;/Notes&gt;</a:t>
              </a:r>
            </a:p>
          </p:txBody>
        </p:sp>
      </p:grpSp>
      <p:cxnSp>
        <p:nvCxnSpPr>
          <p:cNvPr id="26" name="arrow3" descr="Arrow from mapping template, to Method response payload."/>
          <p:cNvCxnSpPr>
            <a:cxnSpLocks/>
            <a:stCxn id="5" idx="2"/>
          </p:cNvCxnSpPr>
          <p:nvPr/>
        </p:nvCxnSpPr>
        <p:spPr>
          <a:xfrm rot="16200000" flipH="1">
            <a:off x="3073483" y="3312618"/>
            <a:ext cx="1185918" cy="1618296"/>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12" name="Group 4" descr="Method response payload.">
            <a:extLst>
              <a:ext uri="{FF2B5EF4-FFF2-40B4-BE49-F238E27FC236}">
                <a16:creationId xmlns:a16="http://schemas.microsoft.com/office/drawing/2014/main" id="{252794A6-D8E5-474E-8226-91F3A1F8A5C6}"/>
              </a:ext>
            </a:extLst>
          </p:cNvPr>
          <p:cNvGrpSpPr/>
          <p:nvPr/>
        </p:nvGrpSpPr>
        <p:grpSpPr>
          <a:xfrm>
            <a:off x="4379322" y="4185988"/>
            <a:ext cx="4267645" cy="1428035"/>
            <a:chOff x="4379322" y="4185988"/>
            <a:chExt cx="4267645" cy="1428035"/>
          </a:xfrm>
        </p:grpSpPr>
        <p:sp>
          <p:nvSpPr>
            <p:cNvPr id="37" name="TextBox 36"/>
            <p:cNvSpPr txBox="1"/>
            <p:nvPr/>
          </p:nvSpPr>
          <p:spPr>
            <a:xfrm>
              <a:off x="4379322" y="4185988"/>
              <a:ext cx="4267645" cy="369332"/>
            </a:xfrm>
            <a:prstGeom prst="rect">
              <a:avLst/>
            </a:prstGeom>
            <a:noFill/>
          </p:spPr>
          <p:txBody>
            <a:bodyPr wrap="squar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Method response payload</a:t>
              </a:r>
            </a:p>
          </p:txBody>
        </p:sp>
        <p:sp>
          <p:nvSpPr>
            <p:cNvPr id="2" name="Rectangle 1">
              <a:extLst>
                <a:ext uri="{FF2B5EF4-FFF2-40B4-BE49-F238E27FC236}">
                  <a16:creationId xmlns:a16="http://schemas.microsoft.com/office/drawing/2014/main" id="{7B1FF612-D024-4C22-BB10-15E12FACC802}"/>
                </a:ext>
              </a:extLst>
            </p:cNvPr>
            <p:cNvSpPr/>
            <p:nvPr/>
          </p:nvSpPr>
          <p:spPr>
            <a:xfrm>
              <a:off x="4475591" y="4536805"/>
              <a:ext cx="3754009" cy="1077218"/>
            </a:xfrm>
            <a:prstGeom prst="rect">
              <a:avLst/>
            </a:prstGeom>
            <a:solidFill>
              <a:schemeClr val="accent4"/>
            </a:solidFill>
            <a:ln w="12700">
              <a:solidFill>
                <a:schemeClr val="tx2"/>
              </a:solidFill>
            </a:ln>
          </p:spPr>
          <p:txBody>
            <a:bodyPr wrap="square">
              <a:spAutoFit/>
            </a:bodyPr>
            <a:lstStyle/>
            <a:p>
              <a:r>
                <a:rPr lang="en-US" sz="1600" dirty="0">
                  <a:solidFill>
                    <a:srgbClr val="800000"/>
                  </a:solidFill>
                  <a:latin typeface="Lucida Console" panose="020B0609040504020204" pitchFamily="49" charset="0"/>
                </a:rPr>
                <a:t>&lt;Notes&gt;</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a:t>
              </a:r>
              <a:r>
                <a:rPr lang="en-US" sz="1600" dirty="0">
                  <a:solidFill>
                    <a:srgbClr val="800000"/>
                  </a:solidFill>
                  <a:latin typeface="Lucida Console" panose="020B0609040504020204" pitchFamily="49" charset="0"/>
                </a:rPr>
                <a:t>&lt;</a:t>
              </a:r>
              <a:r>
                <a:rPr lang="en-US" sz="1600" dirty="0" err="1">
                  <a:solidFill>
                    <a:srgbClr val="800000"/>
                  </a:solidFill>
                  <a:latin typeface="Lucida Console" panose="020B0609040504020204" pitchFamily="49" charset="0"/>
                </a:rPr>
                <a:t>NoteId</a:t>
              </a:r>
              <a:r>
                <a:rPr lang="en-US" sz="1600" dirty="0">
                  <a:solidFill>
                    <a:srgbClr val="800000"/>
                  </a:solidFill>
                  <a:latin typeface="Lucida Console" panose="020B0609040504020204" pitchFamily="49" charset="0"/>
                </a:rPr>
                <a:t>&gt;</a:t>
              </a:r>
              <a:r>
                <a:rPr lang="en-US" sz="1600" dirty="0">
                  <a:solidFill>
                    <a:srgbClr val="000000"/>
                  </a:solidFill>
                  <a:latin typeface="Lucida Console" panose="020B0609040504020204" pitchFamily="49" charset="0"/>
                </a:rPr>
                <a:t>11</a:t>
              </a:r>
              <a:r>
                <a:rPr lang="en-US" sz="1600" dirty="0">
                  <a:solidFill>
                    <a:srgbClr val="800000"/>
                  </a:solidFill>
                  <a:latin typeface="Lucida Console" panose="020B0609040504020204" pitchFamily="49" charset="0"/>
                </a:rPr>
                <a:t>&lt;/</a:t>
              </a:r>
              <a:r>
                <a:rPr lang="en-US" sz="1600" dirty="0" err="1">
                  <a:solidFill>
                    <a:srgbClr val="800000"/>
                  </a:solidFill>
                  <a:latin typeface="Lucida Console" panose="020B0609040504020204" pitchFamily="49" charset="0"/>
                </a:rPr>
                <a:t>NoteId</a:t>
              </a:r>
              <a:r>
                <a:rPr lang="en-US" sz="1600" dirty="0">
                  <a:solidFill>
                    <a:srgbClr val="800000"/>
                  </a:solidFill>
                  <a:latin typeface="Lucida Console" panose="020B0609040504020204" pitchFamily="49" charset="0"/>
                </a:rPr>
                <a:t>&gt;</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a:t>
              </a:r>
              <a:r>
                <a:rPr lang="en-US" sz="1600" dirty="0">
                  <a:solidFill>
                    <a:srgbClr val="800000"/>
                  </a:solidFill>
                  <a:latin typeface="Lucida Console" panose="020B0609040504020204" pitchFamily="49" charset="0"/>
                </a:rPr>
                <a:t>&lt;Note&gt;</a:t>
              </a:r>
              <a:r>
                <a:rPr lang="en-US" sz="1600" dirty="0">
                  <a:solidFill>
                    <a:srgbClr val="000000"/>
                  </a:solidFill>
                  <a:latin typeface="Lucida Console" panose="020B0609040504020204" pitchFamily="49" charset="0"/>
                </a:rPr>
                <a:t>Hello World!</a:t>
              </a:r>
              <a:r>
                <a:rPr lang="en-US" sz="1600" dirty="0">
                  <a:solidFill>
                    <a:srgbClr val="800000"/>
                  </a:solidFill>
                  <a:latin typeface="Lucida Console" panose="020B0609040504020204" pitchFamily="49" charset="0"/>
                </a:rPr>
                <a:t>&lt;/Note&gt;</a:t>
              </a:r>
              <a:endParaRPr lang="en-US" sz="1600" dirty="0">
                <a:solidFill>
                  <a:srgbClr val="000000"/>
                </a:solidFill>
                <a:latin typeface="Lucida Console" panose="020B0609040504020204" pitchFamily="49" charset="0"/>
              </a:endParaRPr>
            </a:p>
            <a:p>
              <a:r>
                <a:rPr lang="en-US" sz="1600" dirty="0">
                  <a:solidFill>
                    <a:srgbClr val="800000"/>
                  </a:solidFill>
                  <a:latin typeface="Lucida Console" panose="020B0609040504020204" pitchFamily="49" charset="0"/>
                </a:rPr>
                <a:t>&lt;/Notes&gt;</a:t>
              </a:r>
              <a:endParaRPr lang="en-US" sz="1600" dirty="0">
                <a:solidFill>
                  <a:srgbClr val="000000"/>
                </a:solidFill>
                <a:latin typeface="Lucida Console" panose="020B0609040504020204" pitchFamily="49" charset="0"/>
              </a:endParaRPr>
            </a:p>
          </p:txBody>
        </p:sp>
      </p:grpSp>
      <p:cxnSp>
        <p:nvCxnSpPr>
          <p:cNvPr id="21" name="arrow4" descr="Arrow from Method response payload, to the client.">
            <a:extLst>
              <a:ext uri="{FF2B5EF4-FFF2-40B4-BE49-F238E27FC236}">
                <a16:creationId xmlns:a16="http://schemas.microsoft.com/office/drawing/2014/main" id="{6CBE64B0-0626-411B-8097-15BBE023D48C}"/>
              </a:ext>
            </a:extLst>
          </p:cNvPr>
          <p:cNvCxnSpPr>
            <a:cxnSpLocks/>
            <a:stCxn id="2" idx="1"/>
            <a:endCxn id="19" idx="3"/>
          </p:cNvCxnSpPr>
          <p:nvPr/>
        </p:nvCxnSpPr>
        <p:spPr>
          <a:xfrm flipH="1">
            <a:off x="1481456" y="5075414"/>
            <a:ext cx="2994135" cy="3546"/>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7" name="Group 5" descr="Client.">
            <a:extLst>
              <a:ext uri="{FF2B5EF4-FFF2-40B4-BE49-F238E27FC236}">
                <a16:creationId xmlns:a16="http://schemas.microsoft.com/office/drawing/2014/main" id="{45C85176-59CC-456C-9132-E18F12928CF7}"/>
              </a:ext>
            </a:extLst>
          </p:cNvPr>
          <p:cNvGrpSpPr/>
          <p:nvPr/>
        </p:nvGrpSpPr>
        <p:grpSpPr>
          <a:xfrm>
            <a:off x="419100" y="4660156"/>
            <a:ext cx="1230266" cy="1234259"/>
            <a:chOff x="419100" y="4660156"/>
            <a:chExt cx="1230266" cy="1234259"/>
          </a:xfrm>
        </p:grpSpPr>
        <p:sp>
          <p:nvSpPr>
            <p:cNvPr id="18" name="TextBox 17">
              <a:extLst>
                <a:ext uri="{FF2B5EF4-FFF2-40B4-BE49-F238E27FC236}">
                  <a16:creationId xmlns:a16="http://schemas.microsoft.com/office/drawing/2014/main" id="{DA6B1B17-721E-4117-8F3B-242DEE1517FC}"/>
                </a:ext>
              </a:extLst>
            </p:cNvPr>
            <p:cNvSpPr txBox="1"/>
            <p:nvPr/>
          </p:nvSpPr>
          <p:spPr>
            <a:xfrm>
              <a:off x="419100" y="5525083"/>
              <a:ext cx="1230266" cy="369332"/>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Client</a:t>
              </a:r>
            </a:p>
          </p:txBody>
        </p:sp>
        <p:pic>
          <p:nvPicPr>
            <p:cNvPr id="19" name="Graphic 49">
              <a:extLst>
                <a:ext uri="{FF2B5EF4-FFF2-40B4-BE49-F238E27FC236}">
                  <a16:creationId xmlns:a16="http://schemas.microsoft.com/office/drawing/2014/main" id="{3CABCC38-39D0-46F9-82F1-0E7B7F48173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43848" y="4660156"/>
              <a:ext cx="837608" cy="837608"/>
            </a:xfrm>
            <a:prstGeom prst="rect">
              <a:avLst/>
            </a:prstGeom>
            <a:solidFill>
              <a:schemeClr val="bg1"/>
            </a:solidFill>
          </p:spPr>
        </p:pic>
      </p:grpSp>
      <p:sp>
        <p:nvSpPr>
          <p:cNvPr id="14" name="Slide Number Placeholder 13">
            <a:extLst>
              <a:ext uri="{FF2B5EF4-FFF2-40B4-BE49-F238E27FC236}">
                <a16:creationId xmlns:a16="http://schemas.microsoft.com/office/drawing/2014/main" id="{855497E4-7FC1-45DA-B094-39EF408CD9DA}"/>
              </a:ext>
            </a:extLst>
          </p:cNvPr>
          <p:cNvSpPr>
            <a:spLocks noGrp="1"/>
          </p:cNvSpPr>
          <p:nvPr>
            <p:ph type="sldNum" sz="quarter" idx="20"/>
          </p:nvPr>
        </p:nvSpPr>
        <p:spPr/>
        <p:txBody>
          <a:bodyPr/>
          <a:lstStyle/>
          <a:p>
            <a:fld id="{930176A1-BCF0-4712-97A6-6B495F55390B}" type="slidenum">
              <a:rPr lang="en-US" smtClean="0"/>
              <a:t>20</a:t>
            </a:fld>
            <a:endParaRPr lang="en-US"/>
          </a:p>
        </p:txBody>
      </p:sp>
    </p:spTree>
    <p:custDataLst>
      <p:tags r:id="rId1"/>
    </p:custDataLst>
    <p:extLst>
      <p:ext uri="{BB962C8B-B14F-4D97-AF65-F5344CB8AC3E}">
        <p14:creationId xmlns:p14="http://schemas.microsoft.com/office/powerpoint/2010/main" val="370994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design as code</a:t>
            </a:r>
          </a:p>
        </p:txBody>
      </p:sp>
      <p:sp>
        <p:nvSpPr>
          <p:cNvPr id="3" name="Text Placeholder 2"/>
          <p:cNvSpPr>
            <a:spLocks noGrp="1"/>
          </p:cNvSpPr>
          <p:nvPr>
            <p:ph type="subTitle" idx="1"/>
          </p:nvPr>
        </p:nvSpPr>
        <p:spPr/>
        <p:txBody>
          <a:bodyPr/>
          <a:lstStyle/>
          <a:p>
            <a:r>
              <a:rPr lang="en-US" dirty="0"/>
              <a:t>Module 10: Managing the APIs</a:t>
            </a:r>
          </a:p>
        </p:txBody>
      </p:sp>
    </p:spTree>
    <p:custDataLst>
      <p:tags r:id="rId1"/>
    </p:custDataLst>
    <p:extLst>
      <p:ext uri="{BB962C8B-B14F-4D97-AF65-F5344CB8AC3E}">
        <p14:creationId xmlns:p14="http://schemas.microsoft.com/office/powerpoint/2010/main" val="2946041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APIs with Swagger</a:t>
            </a:r>
          </a:p>
        </p:txBody>
      </p:sp>
      <p:sp>
        <p:nvSpPr>
          <p:cNvPr id="5" name="Content Placeholder 4"/>
          <p:cNvSpPr>
            <a:spLocks noGrp="1"/>
          </p:cNvSpPr>
          <p:nvPr>
            <p:ph idx="4294967295"/>
          </p:nvPr>
        </p:nvSpPr>
        <p:spPr>
          <a:xfrm>
            <a:off x="365760" y="1376357"/>
            <a:ext cx="3520440" cy="4797431"/>
          </a:xfrm>
        </p:spPr>
        <p:txBody>
          <a:bodyPr/>
          <a:lstStyle/>
          <a:p>
            <a:r>
              <a:rPr lang="en-US" dirty="0"/>
              <a:t>Swagger </a:t>
            </a:r>
          </a:p>
          <a:p>
            <a:pPr lvl="1"/>
            <a:r>
              <a:rPr lang="en-US" dirty="0"/>
              <a:t>Import API designs</a:t>
            </a:r>
          </a:p>
          <a:p>
            <a:pPr lvl="1"/>
            <a:r>
              <a:rPr lang="en-US" dirty="0"/>
              <a:t>Export API designs</a:t>
            </a:r>
          </a:p>
          <a:p>
            <a:pPr lvl="1"/>
            <a:r>
              <a:rPr lang="en-US" dirty="0"/>
              <a:t>Faster development</a:t>
            </a:r>
          </a:p>
          <a:p>
            <a:pPr lvl="1"/>
            <a:r>
              <a:rPr lang="en-US" dirty="0"/>
              <a:t>Complex configurations</a:t>
            </a:r>
          </a:p>
          <a:p>
            <a:pPr lvl="1"/>
            <a:r>
              <a:rPr lang="en-US" dirty="0"/>
              <a:t>Store and reuse</a:t>
            </a:r>
          </a:p>
        </p:txBody>
      </p:sp>
      <p:sp>
        <p:nvSpPr>
          <p:cNvPr id="3" name="Rectangle 2">
            <a:extLst>
              <a:ext uri="{FF2B5EF4-FFF2-40B4-BE49-F238E27FC236}">
                <a16:creationId xmlns:a16="http://schemas.microsoft.com/office/drawing/2014/main" id="{4886B066-BE13-4D93-8135-AA2DF9E2A788}"/>
              </a:ext>
            </a:extLst>
          </p:cNvPr>
          <p:cNvSpPr/>
          <p:nvPr/>
        </p:nvSpPr>
        <p:spPr>
          <a:xfrm>
            <a:off x="3886200" y="1007025"/>
            <a:ext cx="1180131" cy="369332"/>
          </a:xfrm>
          <a:prstGeom prst="rect">
            <a:avLst/>
          </a:prstGeom>
        </p:spPr>
        <p:txBody>
          <a:bodyPr wrap="none">
            <a:spAutoFit/>
          </a:bodyPr>
          <a:lstStyle/>
          <a:p>
            <a:r>
              <a:rPr lang="en-US" dirty="0"/>
              <a:t>YAML file</a:t>
            </a:r>
          </a:p>
        </p:txBody>
      </p:sp>
      <p:sp>
        <p:nvSpPr>
          <p:cNvPr id="11" name="Rectangle 10"/>
          <p:cNvSpPr/>
          <p:nvPr/>
        </p:nvSpPr>
        <p:spPr>
          <a:xfrm>
            <a:off x="3886200" y="1376357"/>
            <a:ext cx="8252012" cy="4770537"/>
          </a:xfrm>
          <a:prstGeom prst="rect">
            <a:avLst/>
          </a:prstGeom>
          <a:solidFill>
            <a:schemeClr val="accent4"/>
          </a:solidFill>
          <a:ln w="12700">
            <a:solidFill>
              <a:schemeClr val="tx2"/>
            </a:solidFill>
          </a:ln>
        </p:spPr>
        <p:txBody>
          <a:bodyPr wrap="square">
            <a:spAutoFit/>
          </a:bodyPr>
          <a:lstStyle/>
          <a:p>
            <a:r>
              <a:rPr lang="en-US" sz="1600" dirty="0">
                <a:solidFill>
                  <a:srgbClr val="000000"/>
                </a:solidFill>
                <a:latin typeface="Lucida Console" panose="020B0609040504020204" pitchFamily="49" charset="0"/>
              </a:rPr>
              <a:t>swagger: </a:t>
            </a:r>
            <a:r>
              <a:rPr lang="en-US" sz="1600" dirty="0">
                <a:solidFill>
                  <a:srgbClr val="A31515"/>
                </a:solidFill>
                <a:latin typeface="Lucida Console" panose="020B0609040504020204" pitchFamily="49" charset="0"/>
              </a:rPr>
              <a:t>"2.0"</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info:</a:t>
            </a:r>
          </a:p>
          <a:p>
            <a:r>
              <a:rPr lang="en-US" sz="1600" dirty="0">
                <a:solidFill>
                  <a:srgbClr val="000000"/>
                </a:solidFill>
                <a:latin typeface="Lucida Console" panose="020B0609040504020204" pitchFamily="49" charset="0"/>
              </a:rPr>
              <a:t>  title: </a:t>
            </a:r>
            <a:r>
              <a:rPr lang="en-US" sz="1600" dirty="0">
                <a:solidFill>
                  <a:srgbClr val="A31515"/>
                </a:solidFill>
                <a:latin typeface="Lucida Console" panose="020B0609040504020204" pitchFamily="49" charset="0"/>
              </a:rPr>
              <a:t>"PollyNotesAPI"</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basePath: </a:t>
            </a:r>
            <a:r>
              <a:rPr lang="en-US" sz="1600" dirty="0">
                <a:solidFill>
                  <a:srgbClr val="A31515"/>
                </a:solidFill>
                <a:latin typeface="Lucida Console" panose="020B0609040504020204" pitchFamily="49" charset="0"/>
              </a:rPr>
              <a:t>"/Prod"</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schemes:</a:t>
            </a:r>
          </a:p>
          <a:p>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"https"</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paths:</a:t>
            </a:r>
          </a:p>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security:</a:t>
            </a:r>
          </a:p>
          <a:p>
            <a:r>
              <a:rPr lang="en-US" sz="1600" dirty="0">
                <a:solidFill>
                  <a:srgbClr val="000000"/>
                </a:solidFill>
                <a:latin typeface="Lucida Console" panose="020B0609040504020204" pitchFamily="49" charset="0"/>
              </a:rPr>
              <a:t>      - PollyNotesPool: []</a:t>
            </a:r>
          </a:p>
          <a:p>
            <a:r>
              <a:rPr lang="en-US" sz="1600" dirty="0">
                <a:solidFill>
                  <a:srgbClr val="000000"/>
                </a:solidFill>
                <a:latin typeface="Lucida Console" panose="020B0609040504020204" pitchFamily="49" charset="0"/>
              </a:rPr>
              <a:t>      x-amazon-apigateway-integration:</a:t>
            </a:r>
          </a:p>
          <a:p>
            <a:r>
              <a:rPr lang="en-US" sz="1600" dirty="0">
                <a:solidFill>
                  <a:srgbClr val="000000"/>
                </a:solidFill>
                <a:latin typeface="Lucida Console" panose="020B0609040504020204" pitchFamily="49" charset="0"/>
              </a:rPr>
              <a:t>        httpMethod: </a:t>
            </a:r>
            <a:r>
              <a:rPr lang="en-US" sz="1600" dirty="0">
                <a:solidFill>
                  <a:srgbClr val="A31515"/>
                </a:solidFill>
                <a:latin typeface="Lucida Console" panose="020B0609040504020204" pitchFamily="49" charset="0"/>
              </a:rPr>
              <a:t>"POST"</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uri: </a:t>
            </a:r>
            <a:r>
              <a:rPr lang="en-US" sz="1600" dirty="0">
                <a:solidFill>
                  <a:srgbClr val="A31515"/>
                </a:solidFill>
                <a:latin typeface="Lucida Console" panose="020B0609040504020204" pitchFamily="49" charset="0"/>
              </a:rPr>
              <a:t>"arn:aws:apigateway:[AWS_Region]:lambda:path/2015-03-31/functions/arn:aws:lambda:[AWS_Region]:[AWS_AccountId]:function:searchFunction/invocations"</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responses:</a:t>
            </a:r>
          </a:p>
          <a:p>
            <a:r>
              <a:rPr lang="en-US" sz="1600" dirty="0">
                <a:solidFill>
                  <a:srgbClr val="000000"/>
                </a:solidFill>
                <a:latin typeface="Lucida Console" panose="020B0609040504020204" pitchFamily="49" charset="0"/>
              </a:rPr>
              <a:t>          default:</a:t>
            </a:r>
          </a:p>
          <a:p>
            <a:r>
              <a:rPr lang="en-US" sz="1600" dirty="0">
                <a:solidFill>
                  <a:srgbClr val="000000"/>
                </a:solidFill>
                <a:latin typeface="Lucida Console" panose="020B0609040504020204" pitchFamily="49" charset="0"/>
              </a:rPr>
              <a:t>            statusCode: </a:t>
            </a:r>
            <a:r>
              <a:rPr lang="en-US" sz="1600" dirty="0">
                <a:solidFill>
                  <a:srgbClr val="A31515"/>
                </a:solidFill>
                <a:latin typeface="Lucida Console" panose="020B0609040504020204" pitchFamily="49" charset="0"/>
              </a:rPr>
              <a:t>"200"</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a:t>
            </a:r>
          </a:p>
        </p:txBody>
      </p:sp>
      <p:sp>
        <p:nvSpPr>
          <p:cNvPr id="2" name="Slide Number Placeholder 1">
            <a:extLst>
              <a:ext uri="{FF2B5EF4-FFF2-40B4-BE49-F238E27FC236}">
                <a16:creationId xmlns:a16="http://schemas.microsoft.com/office/drawing/2014/main" id="{4D9E7BB9-FFAC-4152-89ED-8DABBBAC9C96}"/>
              </a:ext>
            </a:extLst>
          </p:cNvPr>
          <p:cNvSpPr>
            <a:spLocks noGrp="1"/>
          </p:cNvSpPr>
          <p:nvPr>
            <p:ph type="sldNum" sz="quarter" idx="20"/>
          </p:nvPr>
        </p:nvSpPr>
        <p:spPr/>
        <p:txBody>
          <a:bodyPr/>
          <a:lstStyle/>
          <a:p>
            <a:fld id="{930176A1-BCF0-4712-97A6-6B495F55390B}" type="slidenum">
              <a:rPr lang="en-US" smtClean="0"/>
              <a:t>22</a:t>
            </a:fld>
            <a:endParaRPr lang="en-US"/>
          </a:p>
        </p:txBody>
      </p:sp>
    </p:spTree>
    <p:custDataLst>
      <p:tags r:id="rId1"/>
    </p:custDataLst>
    <p:extLst>
      <p:ext uri="{BB962C8B-B14F-4D97-AF65-F5344CB8AC3E}">
        <p14:creationId xmlns:p14="http://schemas.microsoft.com/office/powerpoint/2010/main" val="366858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Testing APIs</a:t>
            </a:r>
          </a:p>
        </p:txBody>
      </p:sp>
      <p:sp>
        <p:nvSpPr>
          <p:cNvPr id="7" name="Text Placeholder 6"/>
          <p:cNvSpPr>
            <a:spLocks noGrp="1"/>
          </p:cNvSpPr>
          <p:nvPr>
            <p:ph type="subTitle" idx="1"/>
          </p:nvPr>
        </p:nvSpPr>
        <p:spPr/>
        <p:txBody>
          <a:bodyPr/>
          <a:lstStyle/>
          <a:p>
            <a:r>
              <a:rPr lang="en-US" dirty="0"/>
              <a:t>Module 10: Managing the APIs</a:t>
            </a:r>
          </a:p>
        </p:txBody>
      </p:sp>
    </p:spTree>
    <p:extLst>
      <p:ext uri="{BB962C8B-B14F-4D97-AF65-F5344CB8AC3E}">
        <p14:creationId xmlns:p14="http://schemas.microsoft.com/office/powerpoint/2010/main" val="91474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Invoke a REST API</a:t>
            </a:r>
          </a:p>
        </p:txBody>
      </p:sp>
      <p:sp>
        <p:nvSpPr>
          <p:cNvPr id="23" name="Rectangle 22"/>
          <p:cNvSpPr/>
          <p:nvPr/>
        </p:nvSpPr>
        <p:spPr>
          <a:xfrm>
            <a:off x="481361" y="6012880"/>
            <a:ext cx="11010692" cy="338554"/>
          </a:xfrm>
          <a:prstGeom prst="rect">
            <a:avLst/>
          </a:prstGeom>
        </p:spPr>
        <p:txBody>
          <a:bodyPr wrap="square">
            <a:spAutoFit/>
          </a:bodyPr>
          <a:lstStyle/>
          <a:p>
            <a:pPr algn="ctr"/>
            <a:r>
              <a:rPr lang="en-US" sz="1600" b="1" dirty="0">
                <a:ea typeface="Amazon Ember" panose="020B0703020204020204" pitchFamily="34" charset="0"/>
                <a:cs typeface="Amazon Ember" panose="020B0703020204020204" pitchFamily="34" charset="0"/>
              </a:rPr>
              <a:t>Note:</a:t>
            </a:r>
            <a:r>
              <a:rPr lang="en-US" sz="1600" b="1" dirty="0"/>
              <a:t> </a:t>
            </a:r>
            <a:r>
              <a:rPr lang="en-US" sz="1600" dirty="0"/>
              <a:t>Before you can invoke an API URL, you must deploy it in API Gateway. </a:t>
            </a:r>
          </a:p>
        </p:txBody>
      </p:sp>
      <p:sp>
        <p:nvSpPr>
          <p:cNvPr id="25" name="Content Placeholder 23">
            <a:extLst>
              <a:ext uri="{FF2B5EF4-FFF2-40B4-BE49-F238E27FC236}">
                <a16:creationId xmlns:a16="http://schemas.microsoft.com/office/drawing/2014/main" id="{EB5DEA0C-21E2-4C80-A223-75CC3BFB61D0}"/>
              </a:ext>
            </a:extLst>
          </p:cNvPr>
          <p:cNvSpPr txBox="1">
            <a:spLocks/>
          </p:cNvSpPr>
          <p:nvPr/>
        </p:nvSpPr>
        <p:spPr>
          <a:xfrm>
            <a:off x="1190625" y="1630617"/>
            <a:ext cx="2982982" cy="365125"/>
          </a:xfrm>
          <a:prstGeom prst="rect">
            <a:avLst/>
          </a:prstGeom>
        </p:spPr>
        <p:txBody>
          <a:bodyPr/>
          <a:lst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a:lstStyle>
          <a:p>
            <a:pPr marL="0" indent="0">
              <a:buFont typeface="Amazon Ember"/>
              <a:buNone/>
            </a:pPr>
            <a:r>
              <a:rPr lang="en-US" sz="2000">
                <a:latin typeface="Amazon Ember" panose="020B0603020204020204" pitchFamily="34" charset="0"/>
                <a:ea typeface="Amazon Ember" panose="020B0603020204020204" pitchFamily="34" charset="0"/>
                <a:cs typeface="Amazon Ember" panose="020B0603020204020204" pitchFamily="34" charset="0"/>
              </a:rPr>
              <a:t>REST APIs invoke URL</a:t>
            </a:r>
          </a:p>
          <a:p>
            <a:pPr marL="0" indent="0">
              <a:buFont typeface="Amazon Ember"/>
              <a:buNone/>
            </a:pPr>
            <a:endParaRPr lang="en-US" sz="2000">
              <a:latin typeface="Amazon Ember" panose="020B0603020204020204" pitchFamily="34" charset="0"/>
              <a:ea typeface="Amazon Ember" panose="020B0603020204020204" pitchFamily="34" charset="0"/>
              <a:cs typeface="Amazon Ember" panose="020B0603020204020204" pitchFamily="34" charset="0"/>
            </a:endParaRPr>
          </a:p>
          <a:p>
            <a:pPr marL="0" indent="0">
              <a:buFont typeface="Amazon Ember"/>
              <a:buNone/>
            </a:pPr>
            <a:br>
              <a:rPr lang="en-US" sz="2000">
                <a:latin typeface="Amazon Ember" panose="020B0603020204020204" pitchFamily="34" charset="0"/>
                <a:ea typeface="Amazon Ember" panose="020B0603020204020204" pitchFamily="34" charset="0"/>
                <a:cs typeface="Amazon Ember" panose="020B0603020204020204" pitchFamily="34" charset="0"/>
              </a:rPr>
            </a:br>
            <a:endParaRPr lang="en-US" sz="2000">
              <a:latin typeface="Amazon Ember" panose="020B0603020204020204" pitchFamily="34" charset="0"/>
              <a:ea typeface="Amazon Ember" panose="020B0603020204020204" pitchFamily="34" charset="0"/>
              <a:cs typeface="Amazon Ember" panose="020B0603020204020204" pitchFamily="34" charset="0"/>
            </a:endParaRPr>
          </a:p>
          <a:p>
            <a:pPr lvl="1" indent="0">
              <a:buFont typeface="Amazon Ember"/>
              <a:buNone/>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TextBox 25">
            <a:extLst>
              <a:ext uri="{FF2B5EF4-FFF2-40B4-BE49-F238E27FC236}">
                <a16:creationId xmlns:a16="http://schemas.microsoft.com/office/drawing/2014/main" id="{22E88008-5F6D-4BFB-9CF4-6F9B3A5CD179}"/>
              </a:ext>
            </a:extLst>
          </p:cNvPr>
          <p:cNvSpPr txBox="1"/>
          <p:nvPr/>
        </p:nvSpPr>
        <p:spPr>
          <a:xfrm>
            <a:off x="1278082" y="2068806"/>
            <a:ext cx="9972602" cy="461665"/>
          </a:xfrm>
          <a:prstGeom prst="rect">
            <a:avLst/>
          </a:prstGeom>
          <a:solidFill>
            <a:schemeClr val="accent4"/>
          </a:solidFill>
          <a:ln>
            <a:solidFill>
              <a:schemeClr val="tx2"/>
            </a:solidFill>
          </a:ln>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https://</a:t>
            </a:r>
            <a:r>
              <a:rPr lang="en-US" sz="24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400" i="1"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restapi_id</a:t>
            </a:r>
            <a:r>
              <a:rPr lang="en-US" sz="24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.execute-api.</a:t>
            </a:r>
            <a:r>
              <a:rPr lang="en-US" sz="24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400" i="1"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region</a:t>
            </a:r>
            <a:r>
              <a:rPr lang="en-US" sz="24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.amazonaws.com/</a:t>
            </a:r>
            <a:r>
              <a:rPr lang="en-US" sz="24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400" i="1"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stage_name</a:t>
            </a:r>
            <a:r>
              <a:rPr lang="en-US" sz="24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grpSp>
        <p:nvGrpSpPr>
          <p:cNvPr id="2" name="justGraphic">
            <a:extLst>
              <a:ext uri="{FF2B5EF4-FFF2-40B4-BE49-F238E27FC236}">
                <a16:creationId xmlns:a16="http://schemas.microsoft.com/office/drawing/2014/main" id="{7A99AD23-6A45-4882-810F-3B1B80CB6397}"/>
              </a:ext>
              <a:ext uri="{C183D7F6-B498-43B3-948B-1728B52AA6E4}">
                <adec:decorative xmlns:adec="http://schemas.microsoft.com/office/drawing/2017/decorative" val="1"/>
              </a:ext>
            </a:extLst>
          </p:cNvPr>
          <p:cNvGrpSpPr/>
          <p:nvPr/>
        </p:nvGrpSpPr>
        <p:grpSpPr>
          <a:xfrm>
            <a:off x="1889041" y="2508346"/>
            <a:ext cx="10129709" cy="803413"/>
            <a:chOff x="1889041" y="2508346"/>
            <a:chExt cx="10129709" cy="803413"/>
          </a:xfrm>
        </p:grpSpPr>
        <p:sp>
          <p:nvSpPr>
            <p:cNvPr id="27" name="TextBox 26">
              <a:extLst>
                <a:ext uri="{FF2B5EF4-FFF2-40B4-BE49-F238E27FC236}">
                  <a16:creationId xmlns:a16="http://schemas.microsoft.com/office/drawing/2014/main" id="{3D1E7D6F-DB4A-42C4-B19D-1480F4857D05}"/>
                </a:ext>
              </a:extLst>
            </p:cNvPr>
            <p:cNvSpPr txBox="1"/>
            <p:nvPr/>
          </p:nvSpPr>
          <p:spPr>
            <a:xfrm>
              <a:off x="1889041" y="2850094"/>
              <a:ext cx="2385391" cy="461665"/>
            </a:xfrm>
            <a:prstGeom prst="rect">
              <a:avLst/>
            </a:prstGeom>
            <a:solidFill>
              <a:schemeClr val="bg1"/>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2400" dirty="0"/>
                <a:t>API identifier</a:t>
              </a: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28" name="Straight Arrow Connector 27">
              <a:extLst>
                <a:ext uri="{FF2B5EF4-FFF2-40B4-BE49-F238E27FC236}">
                  <a16:creationId xmlns:a16="http://schemas.microsoft.com/office/drawing/2014/main" id="{79000F07-638A-444C-B820-ABED84AE9E5D}"/>
                </a:ext>
              </a:extLst>
            </p:cNvPr>
            <p:cNvCxnSpPr/>
            <p:nvPr/>
          </p:nvCxnSpPr>
          <p:spPr>
            <a:xfrm>
              <a:off x="3081737" y="2508346"/>
              <a:ext cx="0" cy="328486"/>
            </a:xfrm>
            <a:prstGeom prst="straightConnector1">
              <a:avLst/>
            </a:prstGeom>
            <a:ln w="44450">
              <a:solidFill>
                <a:schemeClr val="hlink"/>
              </a:solidFill>
              <a:headEnd type="arrow" w="lg" len="lg"/>
              <a:tailEnd type="none"/>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229D902-64C9-4BB6-9177-6D8C616080D3}"/>
                </a:ext>
              </a:extLst>
            </p:cNvPr>
            <p:cNvSpPr txBox="1"/>
            <p:nvPr/>
          </p:nvSpPr>
          <p:spPr>
            <a:xfrm>
              <a:off x="4908271" y="2850094"/>
              <a:ext cx="2385391" cy="461665"/>
            </a:xfrm>
            <a:prstGeom prst="rect">
              <a:avLst/>
            </a:prstGeom>
            <a:solidFill>
              <a:schemeClr val="bg1"/>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2400" dirty="0"/>
                <a:t>AWS Region</a:t>
              </a: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30" name="Straight Arrow Connector 29">
              <a:extLst>
                <a:ext uri="{FF2B5EF4-FFF2-40B4-BE49-F238E27FC236}">
                  <a16:creationId xmlns:a16="http://schemas.microsoft.com/office/drawing/2014/main" id="{DCA994F8-A7ED-4DFA-972E-D118E558E7BC}"/>
                </a:ext>
              </a:extLst>
            </p:cNvPr>
            <p:cNvCxnSpPr/>
            <p:nvPr/>
          </p:nvCxnSpPr>
          <p:spPr>
            <a:xfrm>
              <a:off x="6100967" y="2518904"/>
              <a:ext cx="0" cy="324434"/>
            </a:xfrm>
            <a:prstGeom prst="straightConnector1">
              <a:avLst/>
            </a:prstGeom>
            <a:ln w="44450">
              <a:solidFill>
                <a:schemeClr val="hlink"/>
              </a:solidFill>
              <a:headEnd type="arrow" w="lg" len="lg"/>
              <a:tailEnd type="none"/>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AC1E16-1D1A-49C4-8C34-65C21E0B9478}"/>
                </a:ext>
              </a:extLst>
            </p:cNvPr>
            <p:cNvSpPr txBox="1"/>
            <p:nvPr/>
          </p:nvSpPr>
          <p:spPr>
            <a:xfrm>
              <a:off x="8045560" y="2850094"/>
              <a:ext cx="3973190" cy="461665"/>
            </a:xfrm>
            <a:prstGeom prst="rect">
              <a:avLst/>
            </a:prstGeom>
            <a:solidFill>
              <a:schemeClr val="bg1"/>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2400" dirty="0"/>
                <a:t>API deployment stage</a:t>
              </a: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32" name="Straight Arrow Connector 31">
              <a:extLst>
                <a:ext uri="{FF2B5EF4-FFF2-40B4-BE49-F238E27FC236}">
                  <a16:creationId xmlns:a16="http://schemas.microsoft.com/office/drawing/2014/main" id="{D2522D72-9FF5-4CD6-B6A5-616963E2A5B6}"/>
                </a:ext>
              </a:extLst>
            </p:cNvPr>
            <p:cNvCxnSpPr/>
            <p:nvPr/>
          </p:nvCxnSpPr>
          <p:spPr>
            <a:xfrm>
              <a:off x="10030691" y="2518904"/>
              <a:ext cx="1464" cy="324434"/>
            </a:xfrm>
            <a:prstGeom prst="straightConnector1">
              <a:avLst/>
            </a:prstGeom>
            <a:ln w="44450">
              <a:solidFill>
                <a:schemeClr val="hlink"/>
              </a:solidFill>
              <a:headEnd type="arrow" w="lg" len="lg"/>
              <a:tailEnd type="none"/>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nvGrpSpPr>
          <p:cNvPr id="3" name="justGraphic2">
            <a:extLst>
              <a:ext uri="{FF2B5EF4-FFF2-40B4-BE49-F238E27FC236}">
                <a16:creationId xmlns:a16="http://schemas.microsoft.com/office/drawing/2014/main" id="{4014CBEB-08A0-4835-AD5C-5824EE3D90F3}"/>
              </a:ext>
              <a:ext uri="{C183D7F6-B498-43B3-948B-1728B52AA6E4}">
                <adec:decorative xmlns:adec="http://schemas.microsoft.com/office/drawing/2017/decorative" val="1"/>
              </a:ext>
            </a:extLst>
          </p:cNvPr>
          <p:cNvGrpSpPr/>
          <p:nvPr/>
        </p:nvGrpSpPr>
        <p:grpSpPr>
          <a:xfrm>
            <a:off x="2203768" y="4150885"/>
            <a:ext cx="8049998" cy="1551178"/>
            <a:chOff x="2203768" y="4150885"/>
            <a:chExt cx="8049998" cy="1551178"/>
          </a:xfrm>
        </p:grpSpPr>
        <p:pic>
          <p:nvPicPr>
            <p:cNvPr id="33" name="Graphic 7">
              <a:extLst>
                <a:ext uri="{FF2B5EF4-FFF2-40B4-BE49-F238E27FC236}">
                  <a16:creationId xmlns:a16="http://schemas.microsoft.com/office/drawing/2014/main" id="{D7D9E07A-01CD-487D-A669-E069F794C4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136" y="4185161"/>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9">
              <a:extLst>
                <a:ext uri="{FF2B5EF4-FFF2-40B4-BE49-F238E27FC236}">
                  <a16:creationId xmlns:a16="http://schemas.microsoft.com/office/drawing/2014/main" id="{C60E3D54-1819-46C1-BAD3-2C3FAAB28963}"/>
                </a:ext>
              </a:extLst>
            </p:cNvPr>
            <p:cNvSpPr txBox="1">
              <a:spLocks noChangeArrowheads="1"/>
            </p:cNvSpPr>
            <p:nvPr/>
          </p:nvSpPr>
          <p:spPr bwMode="auto">
            <a:xfrm>
              <a:off x="2203768" y="5117288"/>
              <a:ext cx="22431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panose="02000000000000000000" pitchFamily="2" charset="0"/>
                  <a:ea typeface="Amazon Ember" panose="02000000000000000000" pitchFamily="2" charset="0"/>
                  <a:cs typeface="Amazon Ember Light" panose="020B0403020204020204" pitchFamily="34" charset="0"/>
                </a:rPr>
                <a:t>AWS Management</a:t>
              </a:r>
              <a:br>
                <a:rPr lang="en-US" altLang="en-US" sz="1600" dirty="0">
                  <a:latin typeface="Amazon Ember" panose="02000000000000000000" pitchFamily="2" charset="0"/>
                  <a:ea typeface="Amazon Ember" panose="02000000000000000000" pitchFamily="2" charset="0"/>
                  <a:cs typeface="Amazon Ember Light" panose="020B0403020204020204" pitchFamily="34" charset="0"/>
                </a:rPr>
              </a:br>
              <a:r>
                <a:rPr lang="en-US" altLang="en-US" sz="1600" dirty="0">
                  <a:latin typeface="Amazon Ember" panose="02000000000000000000" pitchFamily="2" charset="0"/>
                  <a:ea typeface="Amazon Ember" panose="02000000000000000000" pitchFamily="2" charset="0"/>
                  <a:cs typeface="Amazon Ember Light" panose="020B0403020204020204" pitchFamily="34" charset="0"/>
                </a:rPr>
                <a:t>Console</a:t>
              </a:r>
            </a:p>
          </p:txBody>
        </p:sp>
        <p:pic>
          <p:nvPicPr>
            <p:cNvPr id="35" name="Graphic 18">
              <a:extLst>
                <a:ext uri="{FF2B5EF4-FFF2-40B4-BE49-F238E27FC236}">
                  <a16:creationId xmlns:a16="http://schemas.microsoft.com/office/drawing/2014/main" id="{51AB7596-DB32-46DA-B3A8-705B6FDB69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7183" y="4185161"/>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2">
              <a:extLst>
                <a:ext uri="{FF2B5EF4-FFF2-40B4-BE49-F238E27FC236}">
                  <a16:creationId xmlns:a16="http://schemas.microsoft.com/office/drawing/2014/main" id="{91CF589F-04C1-40A0-B7E9-AF696623CB7D}"/>
                </a:ext>
              </a:extLst>
            </p:cNvPr>
            <p:cNvSpPr txBox="1">
              <a:spLocks noChangeArrowheads="1"/>
            </p:cNvSpPr>
            <p:nvPr/>
          </p:nvSpPr>
          <p:spPr bwMode="auto">
            <a:xfrm>
              <a:off x="5101274" y="5117288"/>
              <a:ext cx="2279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panose="02000000000000000000" pitchFamily="2" charset="0"/>
                  <a:ea typeface="Amazon Ember" panose="02000000000000000000" pitchFamily="2" charset="0"/>
                  <a:cs typeface="Amazon Ember Light" panose="020B0403020204020204" pitchFamily="34" charset="0"/>
                </a:rPr>
                <a:t>AWS Command Line </a:t>
              </a:r>
              <a:br>
                <a:rPr lang="en-US" altLang="en-US" sz="1600" dirty="0">
                  <a:latin typeface="Amazon Ember" panose="02000000000000000000" pitchFamily="2" charset="0"/>
                  <a:ea typeface="Amazon Ember" panose="02000000000000000000" pitchFamily="2" charset="0"/>
                  <a:cs typeface="Amazon Ember Light" panose="020B0403020204020204" pitchFamily="34" charset="0"/>
                </a:rPr>
              </a:br>
              <a:r>
                <a:rPr lang="en-US" altLang="en-US" sz="1600" dirty="0">
                  <a:latin typeface="Amazon Ember" panose="02000000000000000000" pitchFamily="2" charset="0"/>
                  <a:ea typeface="Amazon Ember" panose="02000000000000000000" pitchFamily="2" charset="0"/>
                  <a:cs typeface="Amazon Ember Light" panose="020B0403020204020204" pitchFamily="34" charset="0"/>
                </a:rPr>
                <a:t>Interface (AWS CLI)</a:t>
              </a:r>
            </a:p>
          </p:txBody>
        </p:sp>
        <p:pic>
          <p:nvPicPr>
            <p:cNvPr id="37" name="Picture 36">
              <a:extLst>
                <a:ext uri="{FF2B5EF4-FFF2-40B4-BE49-F238E27FC236}">
                  <a16:creationId xmlns:a16="http://schemas.microsoft.com/office/drawing/2014/main" id="{69CA5629-498E-4FDA-8CA1-81B4FDDEA1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46230" y="4150885"/>
              <a:ext cx="1507536" cy="1354499"/>
            </a:xfrm>
            <a:prstGeom prst="rect">
              <a:avLst/>
            </a:prstGeom>
          </p:spPr>
        </p:pic>
      </p:grpSp>
      <p:sp>
        <p:nvSpPr>
          <p:cNvPr id="4" name="Slide Number Placeholder 3">
            <a:extLst>
              <a:ext uri="{FF2B5EF4-FFF2-40B4-BE49-F238E27FC236}">
                <a16:creationId xmlns:a16="http://schemas.microsoft.com/office/drawing/2014/main" id="{9D8AC761-C1CE-4584-8643-4C23C48C31C3}"/>
              </a:ext>
            </a:extLst>
          </p:cNvPr>
          <p:cNvSpPr>
            <a:spLocks noGrp="1"/>
          </p:cNvSpPr>
          <p:nvPr>
            <p:ph type="sldNum" sz="quarter" idx="20"/>
          </p:nvPr>
        </p:nvSpPr>
        <p:spPr/>
        <p:txBody>
          <a:bodyPr/>
          <a:lstStyle/>
          <a:p>
            <a:fld id="{930176A1-BCF0-4712-97A6-6B495F55390B}" type="slidenum">
              <a:rPr lang="en-US" smtClean="0"/>
              <a:t>24</a:t>
            </a:fld>
            <a:endParaRPr lang="en-US"/>
          </a:p>
        </p:txBody>
      </p:sp>
    </p:spTree>
    <p:custDataLst>
      <p:tags r:id="rId1"/>
    </p:custDataLst>
    <p:extLst>
      <p:ext uri="{BB962C8B-B14F-4D97-AF65-F5344CB8AC3E}">
        <p14:creationId xmlns:p14="http://schemas.microsoft.com/office/powerpoint/2010/main" val="1084548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 using the API Gateway console, 1 of 2</a:t>
            </a:r>
            <a:endParaRPr lang="en-US" sz="2000" dirty="0"/>
          </a:p>
        </p:txBody>
      </p:sp>
      <p:grpSp>
        <p:nvGrpSpPr>
          <p:cNvPr id="4" name="Console" descr="API Gateway console with Test highlighted.">
            <a:extLst>
              <a:ext uri="{FF2B5EF4-FFF2-40B4-BE49-F238E27FC236}">
                <a16:creationId xmlns:a16="http://schemas.microsoft.com/office/drawing/2014/main" id="{552AE394-220B-4405-85E4-284B9A3EE1AA}"/>
              </a:ext>
            </a:extLst>
          </p:cNvPr>
          <p:cNvGrpSpPr/>
          <p:nvPr/>
        </p:nvGrpSpPr>
        <p:grpSpPr>
          <a:xfrm>
            <a:off x="943057" y="1235290"/>
            <a:ext cx="10412679" cy="4959155"/>
            <a:chOff x="943057" y="1235290"/>
            <a:chExt cx="10412679" cy="4959155"/>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057" y="1235290"/>
              <a:ext cx="10412679" cy="4959155"/>
            </a:xfrm>
            <a:prstGeom prst="rect">
              <a:avLst/>
            </a:prstGeom>
            <a:ln>
              <a:solidFill>
                <a:schemeClr val="accent1"/>
              </a:solidFill>
            </a:ln>
          </p:spPr>
        </p:pic>
        <p:sp>
          <p:nvSpPr>
            <p:cNvPr id="3" name="Rectangle 2">
              <a:extLst>
                <a:ext uri="{FF2B5EF4-FFF2-40B4-BE49-F238E27FC236}">
                  <a16:creationId xmlns:a16="http://schemas.microsoft.com/office/drawing/2014/main" id="{9C0F0F49-2686-4B9E-A636-7C722054CBD1}"/>
                </a:ext>
              </a:extLst>
            </p:cNvPr>
            <p:cNvSpPr/>
            <p:nvPr/>
          </p:nvSpPr>
          <p:spPr>
            <a:xfrm>
              <a:off x="943057" y="1235290"/>
              <a:ext cx="10412679" cy="4959155"/>
            </a:xfrm>
            <a:prstGeom prst="rect">
              <a:avLst/>
            </a:prstGeom>
            <a:solidFill>
              <a:srgbClr val="FFFFFF">
                <a:alpha val="63137"/>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293616" y="1946615"/>
              <a:ext cx="782320" cy="796571"/>
            </a:xfrm>
            <a:prstGeom prst="rect">
              <a:avLst/>
            </a:prstGeom>
            <a:noFill/>
            <a:ln w="44450">
              <a:solidFill>
                <a:schemeClr val="hlink"/>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CCA2F053-5985-48D2-86A0-0EA5A7526E2F}"/>
                </a:ext>
              </a:extLst>
            </p:cNvPr>
            <p:cNvPicPr>
              <a:picLocks noChangeAspect="1"/>
            </p:cNvPicPr>
            <p:nvPr/>
          </p:nvPicPr>
          <p:blipFill>
            <a:blip r:embed="rId5"/>
            <a:stretch>
              <a:fillRect/>
            </a:stretch>
          </p:blipFill>
          <p:spPr>
            <a:xfrm>
              <a:off x="4332885" y="1975190"/>
              <a:ext cx="724001" cy="752580"/>
            </a:xfrm>
            <a:prstGeom prst="rect">
              <a:avLst/>
            </a:prstGeom>
          </p:spPr>
        </p:pic>
      </p:grpSp>
      <p:sp>
        <p:nvSpPr>
          <p:cNvPr id="6" name="Slide Number Placeholder 5">
            <a:extLst>
              <a:ext uri="{FF2B5EF4-FFF2-40B4-BE49-F238E27FC236}">
                <a16:creationId xmlns:a16="http://schemas.microsoft.com/office/drawing/2014/main" id="{27C76D21-51E6-4F46-B89F-74989B1B49A2}"/>
              </a:ext>
            </a:extLst>
          </p:cNvPr>
          <p:cNvSpPr>
            <a:spLocks noGrp="1"/>
          </p:cNvSpPr>
          <p:nvPr>
            <p:ph type="sldNum" sz="quarter" idx="20"/>
          </p:nvPr>
        </p:nvSpPr>
        <p:spPr/>
        <p:txBody>
          <a:bodyPr/>
          <a:lstStyle/>
          <a:p>
            <a:fld id="{930176A1-BCF0-4712-97A6-6B495F55390B}" type="slidenum">
              <a:rPr lang="en-US" smtClean="0"/>
              <a:t>25</a:t>
            </a:fld>
            <a:endParaRPr lang="en-US"/>
          </a:p>
        </p:txBody>
      </p:sp>
    </p:spTree>
    <p:custDataLst>
      <p:tags r:id="rId1"/>
    </p:custDataLst>
    <p:extLst>
      <p:ext uri="{BB962C8B-B14F-4D97-AF65-F5344CB8AC3E}">
        <p14:creationId xmlns:p14="http://schemas.microsoft.com/office/powerpoint/2010/main" val="98306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 using the API Gateway console, 2 of 2</a:t>
            </a:r>
            <a:endParaRPr lang="en-US" sz="2000" dirty="0"/>
          </a:p>
        </p:txBody>
      </p:sp>
      <p:pic>
        <p:nvPicPr>
          <p:cNvPr id="7" name="Picture 6">
            <a:extLst>
              <a:ext uri="{C183D7F6-B498-43B3-948B-1728B52AA6E4}">
                <adec:decorative xmlns:adec="http://schemas.microsoft.com/office/drawing/2017/decorative" val="1"/>
              </a:ext>
            </a:extLst>
          </p:cNvPr>
          <p:cNvPicPr preferRelativeResize="0">
            <a:picLocks/>
          </p:cNvPicPr>
          <p:nvPr/>
        </p:nvPicPr>
        <p:blipFill rotWithShape="1">
          <a:blip r:embed="rId4">
            <a:extLst>
              <a:ext uri="{28A0092B-C50C-407E-A947-70E740481C1C}">
                <a14:useLocalDpi xmlns:a14="http://schemas.microsoft.com/office/drawing/2010/main" val="0"/>
              </a:ext>
            </a:extLst>
          </a:blip>
          <a:srcRect b="20263"/>
          <a:stretch/>
        </p:blipFill>
        <p:spPr>
          <a:xfrm>
            <a:off x="941832" y="1234440"/>
            <a:ext cx="10415016" cy="4956048"/>
          </a:xfrm>
          <a:prstGeom prst="rect">
            <a:avLst/>
          </a:prstGeom>
          <a:solidFill>
            <a:schemeClr val="bg1"/>
          </a:solidFill>
          <a:ln w="12700">
            <a:solidFill>
              <a:schemeClr val="tx2"/>
            </a:solidFill>
          </a:ln>
        </p:spPr>
      </p:pic>
      <p:sp>
        <p:nvSpPr>
          <p:cNvPr id="2" name="TextBox 1"/>
          <p:cNvSpPr txBox="1"/>
          <p:nvPr/>
        </p:nvSpPr>
        <p:spPr>
          <a:xfrm>
            <a:off x="9593072" y="4700067"/>
            <a:ext cx="2431651" cy="156966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r>
              <a:rPr lang="en-US" sz="1600" dirty="0">
                <a:latin typeface="Amazon Ember" panose="020B0703020204020204" pitchFamily="34" charset="0"/>
                <a:ea typeface="Amazon Ember" panose="020B0703020204020204" pitchFamily="34" charset="0"/>
                <a:cs typeface="Amazon Ember" panose="020B0703020204020204" pitchFamily="34" charset="0"/>
              </a:rPr>
              <a:t>Note: </a:t>
            </a:r>
            <a:br>
              <a:rPr lang="en-US" sz="1600" dirty="0">
                <a:ea typeface="Amazon Ember Light" panose="020B0403020204020204" pitchFamily="34" charset="0"/>
                <a:cs typeface="Amazon Ember Light" panose="020B0403020204020204" pitchFamily="34" charset="0"/>
              </a:rPr>
            </a:br>
            <a:r>
              <a:rPr lang="en-US" sz="1600" dirty="0"/>
              <a:t>Testing methods with the API Gateway console may result in changes to resources that cannot be undone. </a:t>
            </a:r>
            <a:r>
              <a:rPr lang="en-US" sz="1600" dirty="0">
                <a:ea typeface="Amazon Ember Light" panose="020B0403020204020204" pitchFamily="34" charset="0"/>
                <a:cs typeface="Amazon Ember Light" panose="020B0403020204020204" pitchFamily="34" charset="0"/>
              </a:rPr>
              <a:t> </a:t>
            </a:r>
          </a:p>
        </p:txBody>
      </p:sp>
      <p:sp>
        <p:nvSpPr>
          <p:cNvPr id="3" name="Slide Number Placeholder 2">
            <a:extLst>
              <a:ext uri="{FF2B5EF4-FFF2-40B4-BE49-F238E27FC236}">
                <a16:creationId xmlns:a16="http://schemas.microsoft.com/office/drawing/2014/main" id="{42CDBC69-6A91-42CD-9DA1-C5DCC499A05A}"/>
              </a:ext>
            </a:extLst>
          </p:cNvPr>
          <p:cNvSpPr>
            <a:spLocks noGrp="1"/>
          </p:cNvSpPr>
          <p:nvPr>
            <p:ph type="sldNum" sz="quarter" idx="20"/>
          </p:nvPr>
        </p:nvSpPr>
        <p:spPr/>
        <p:txBody>
          <a:bodyPr/>
          <a:lstStyle/>
          <a:p>
            <a:fld id="{930176A1-BCF0-4712-97A6-6B495F55390B}" type="slidenum">
              <a:rPr lang="en-US" smtClean="0"/>
              <a:t>26</a:t>
            </a:fld>
            <a:endParaRPr lang="en-US"/>
          </a:p>
        </p:txBody>
      </p:sp>
    </p:spTree>
    <p:custDataLst>
      <p:tags r:id="rId1"/>
    </p:custDataLst>
    <p:extLst>
      <p:ext uri="{BB962C8B-B14F-4D97-AF65-F5344CB8AC3E}">
        <p14:creationId xmlns:p14="http://schemas.microsoft.com/office/powerpoint/2010/main" val="211517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Mock integrations</a:t>
            </a:r>
          </a:p>
        </p:txBody>
      </p:sp>
      <p:sp>
        <p:nvSpPr>
          <p:cNvPr id="3" name="Content Placeholder 2"/>
          <p:cNvSpPr>
            <a:spLocks noGrp="1"/>
          </p:cNvSpPr>
          <p:nvPr>
            <p:ph sz="quarter" idx="21"/>
          </p:nvPr>
        </p:nvSpPr>
        <p:spPr>
          <a:xfrm>
            <a:off x="365760" y="1143000"/>
            <a:ext cx="2848928" cy="5291750"/>
          </a:xfrm>
        </p:spPr>
        <p:txBody>
          <a:bodyPr/>
          <a:lstStyle/>
          <a:p>
            <a:r>
              <a:rPr lang="en-US" dirty="0"/>
              <a:t>Test without a completed backend</a:t>
            </a:r>
          </a:p>
          <a:p>
            <a:r>
              <a:rPr lang="en-US" dirty="0"/>
              <a:t>Test scenarios</a:t>
            </a:r>
          </a:p>
          <a:p>
            <a:r>
              <a:rPr lang="en-US" dirty="0"/>
              <a:t>Speed up API development</a:t>
            </a:r>
          </a:p>
          <a:p>
            <a:endParaRPr lang="en-US" dirty="0"/>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378532" y="1572782"/>
            <a:ext cx="8470568" cy="4050030"/>
          </a:xfrm>
          <a:prstGeom prst="rect">
            <a:avLst/>
          </a:prstGeom>
          <a:ln w="12700">
            <a:solidFill>
              <a:schemeClr val="tx2"/>
            </a:solidFill>
          </a:ln>
        </p:spPr>
      </p:pic>
      <p:sp>
        <p:nvSpPr>
          <p:cNvPr id="2" name="Slide Number Placeholder 1">
            <a:extLst>
              <a:ext uri="{FF2B5EF4-FFF2-40B4-BE49-F238E27FC236}">
                <a16:creationId xmlns:a16="http://schemas.microsoft.com/office/drawing/2014/main" id="{9CA47831-661C-4A74-A15D-1FD1D8DF335E}"/>
              </a:ext>
            </a:extLst>
          </p:cNvPr>
          <p:cNvSpPr>
            <a:spLocks noGrp="1"/>
          </p:cNvSpPr>
          <p:nvPr>
            <p:ph type="sldNum" sz="quarter" idx="20"/>
          </p:nvPr>
        </p:nvSpPr>
        <p:spPr/>
        <p:txBody>
          <a:bodyPr/>
          <a:lstStyle/>
          <a:p>
            <a:fld id="{930176A1-BCF0-4712-97A6-6B495F55390B}" type="slidenum">
              <a:rPr lang="en-US" smtClean="0"/>
              <a:pPr/>
              <a:t>27</a:t>
            </a:fld>
            <a:endParaRPr lang="en-US"/>
          </a:p>
        </p:txBody>
      </p:sp>
    </p:spTree>
    <p:custDataLst>
      <p:tags r:id="rId1"/>
    </p:custDataLst>
    <p:extLst>
      <p:ext uri="{BB962C8B-B14F-4D97-AF65-F5344CB8AC3E}">
        <p14:creationId xmlns:p14="http://schemas.microsoft.com/office/powerpoint/2010/main" val="2584129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CLI to invoke a REST API</a:t>
            </a:r>
          </a:p>
        </p:txBody>
      </p:sp>
      <p:grpSp>
        <p:nvGrpSpPr>
          <p:cNvPr id="3" name="terminal" descr="Terminal window with AWS CLI command and response.">
            <a:extLst>
              <a:ext uri="{FF2B5EF4-FFF2-40B4-BE49-F238E27FC236}">
                <a16:creationId xmlns:a16="http://schemas.microsoft.com/office/drawing/2014/main" id="{E2F64260-4BB6-4DE0-BCB4-F7A40B33BD13}"/>
              </a:ext>
            </a:extLst>
          </p:cNvPr>
          <p:cNvGrpSpPr/>
          <p:nvPr/>
        </p:nvGrpSpPr>
        <p:grpSpPr>
          <a:xfrm>
            <a:off x="114304" y="1094471"/>
            <a:ext cx="11978640" cy="5316548"/>
            <a:chOff x="205740" y="1094471"/>
            <a:chExt cx="11772900" cy="5316548"/>
          </a:xfrm>
        </p:grpSpPr>
        <p:sp>
          <p:nvSpPr>
            <p:cNvPr id="8" name="Rectangle 7"/>
            <p:cNvSpPr/>
            <p:nvPr/>
          </p:nvSpPr>
          <p:spPr>
            <a:xfrm>
              <a:off x="205740" y="1094471"/>
              <a:ext cx="11772900" cy="338554"/>
            </a:xfrm>
            <a:prstGeom prst="rect">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latin typeface="Lucida Console" panose="020B0609040504020204" pitchFamily="49" charset="0"/>
                </a:rPr>
                <a:t>Terminal                                                                                     X</a:t>
              </a:r>
            </a:p>
          </p:txBody>
        </p:sp>
        <p:sp>
          <p:nvSpPr>
            <p:cNvPr id="7" name="Rounded Rectangle 6"/>
            <p:cNvSpPr/>
            <p:nvPr/>
          </p:nvSpPr>
          <p:spPr>
            <a:xfrm>
              <a:off x="205740" y="1433024"/>
              <a:ext cx="11772900" cy="4977995"/>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400" dirty="0">
                <a:solidFill>
                  <a:srgbClr val="92D050"/>
                </a:solidFill>
                <a:latin typeface="Lucida Console" panose="020B0609040504020204" pitchFamily="49" charset="0"/>
              </a:endParaRPr>
            </a:p>
          </p:txBody>
        </p:sp>
      </p:grpSp>
      <p:sp>
        <p:nvSpPr>
          <p:cNvPr id="5" name="Rectangle 4">
            <a:extLst>
              <a:ext uri="{FF2B5EF4-FFF2-40B4-BE49-F238E27FC236}">
                <a16:creationId xmlns:a16="http://schemas.microsoft.com/office/drawing/2014/main" id="{B888ABE2-CBF7-4895-8A60-086BFA24D574}"/>
              </a:ext>
            </a:extLst>
          </p:cNvPr>
          <p:cNvSpPr/>
          <p:nvPr/>
        </p:nvSpPr>
        <p:spPr>
          <a:xfrm>
            <a:off x="213359" y="1433023"/>
            <a:ext cx="11721609" cy="4893647"/>
          </a:xfrm>
          <a:prstGeom prst="rect">
            <a:avLst/>
          </a:prstGeom>
        </p:spPr>
        <p:txBody>
          <a:bodyPr wrap="square">
            <a:spAutoFit/>
          </a:bodyPr>
          <a:lstStyle/>
          <a:p>
            <a:r>
              <a:rPr lang="en-US" sz="1600" dirty="0">
                <a:solidFill>
                  <a:schemeClr val="bg1"/>
                </a:solidFill>
                <a:latin typeface="Lucida Console" panose="020B0609040504020204" pitchFamily="49" charset="0"/>
              </a:rPr>
              <a:t>&gt;&gt; </a:t>
            </a:r>
            <a:r>
              <a:rPr lang="en-US" sz="1600" dirty="0" err="1">
                <a:solidFill>
                  <a:schemeClr val="bg1"/>
                </a:solidFill>
                <a:latin typeface="Lucida Console" panose="020B0609040504020204" pitchFamily="49" charset="0"/>
              </a:rPr>
              <a:t>aws</a:t>
            </a:r>
            <a:r>
              <a:rPr lang="en-US" sz="1600" dirty="0">
                <a:solidFill>
                  <a:schemeClr val="bg1"/>
                </a:solidFill>
                <a:latin typeface="Lucida Console" panose="020B0609040504020204" pitchFamily="49" charset="0"/>
              </a:rPr>
              <a:t> </a:t>
            </a:r>
            <a:r>
              <a:rPr lang="en-US" sz="1600" dirty="0" err="1">
                <a:solidFill>
                  <a:schemeClr val="bg1"/>
                </a:solidFill>
                <a:latin typeface="Lucida Console" panose="020B0609040504020204" pitchFamily="49" charset="0"/>
              </a:rPr>
              <a:t>apigateway</a:t>
            </a:r>
            <a:r>
              <a:rPr lang="en-US" sz="1600" dirty="0">
                <a:solidFill>
                  <a:schemeClr val="bg1"/>
                </a:solidFill>
                <a:latin typeface="Lucida Console" panose="020B0609040504020204" pitchFamily="49" charset="0"/>
              </a:rPr>
              <a:t> test-invoke-method --rest-</a:t>
            </a:r>
            <a:r>
              <a:rPr lang="en-US" sz="1600" dirty="0" err="1">
                <a:solidFill>
                  <a:schemeClr val="bg1"/>
                </a:solidFill>
                <a:latin typeface="Lucida Console" panose="020B0609040504020204" pitchFamily="49" charset="0"/>
              </a:rPr>
              <a:t>api</a:t>
            </a:r>
            <a:r>
              <a:rPr lang="en-US" sz="1600" dirty="0">
                <a:solidFill>
                  <a:schemeClr val="bg1"/>
                </a:solidFill>
                <a:latin typeface="Lucida Console" panose="020B0609040504020204" pitchFamily="49" charset="0"/>
              </a:rPr>
              <a:t>-id 81jpgj2f0j --resource-id Prq5yc5aq6 --http-method GET --path-with-query-string '/'</a:t>
            </a:r>
          </a:p>
          <a:p>
            <a:r>
              <a:rPr lang="en-US" sz="1400" dirty="0">
                <a:solidFill>
                  <a:srgbClr val="92D050"/>
                </a:solidFill>
                <a:latin typeface="Lucida Console" panose="020B0609040504020204" pitchFamily="49" charset="0"/>
              </a:rPr>
              <a:t>{</a:t>
            </a:r>
          </a:p>
          <a:p>
            <a:r>
              <a:rPr lang="en-US" sz="1400" dirty="0">
                <a:solidFill>
                  <a:srgbClr val="92D050"/>
                </a:solidFill>
                <a:latin typeface="Lucida Console" panose="020B0609040504020204" pitchFamily="49" charset="0"/>
              </a:rPr>
              <a:t>    "status": 200,</a:t>
            </a:r>
          </a:p>
          <a:p>
            <a:r>
              <a:rPr lang="en-US" sz="1400" dirty="0">
                <a:solidFill>
                  <a:srgbClr val="92D050"/>
                </a:solidFill>
                <a:latin typeface="Lucida Console" panose="020B0609040504020204" pitchFamily="49" charset="0"/>
              </a:rPr>
              <a:t>    "body": "",</a:t>
            </a:r>
          </a:p>
          <a:p>
            <a:r>
              <a:rPr lang="en-US" sz="1400" dirty="0">
                <a:solidFill>
                  <a:srgbClr val="92D050"/>
                </a:solidFill>
                <a:latin typeface="Lucida Console" panose="020B0609040504020204" pitchFamily="49" charset="0"/>
              </a:rPr>
              <a:t>    "headers": {</a:t>
            </a:r>
          </a:p>
          <a:p>
            <a:r>
              <a:rPr lang="en-US" sz="1400" dirty="0">
                <a:solidFill>
                  <a:srgbClr val="92D050"/>
                </a:solidFill>
                <a:latin typeface="Lucida Console" panose="020B0609040504020204" pitchFamily="49" charset="0"/>
              </a:rPr>
              <a:t>        "Content-Type": "application/json"</a:t>
            </a:r>
          </a:p>
          <a:p>
            <a:r>
              <a:rPr lang="en-US" sz="1400" dirty="0">
                <a:solidFill>
                  <a:srgbClr val="92D050"/>
                </a:solidFill>
                <a:latin typeface="Lucida Console" panose="020B0609040504020204" pitchFamily="49" charset="0"/>
              </a:rPr>
              <a:t>    },</a:t>
            </a:r>
          </a:p>
          <a:p>
            <a:r>
              <a:rPr lang="en-US" sz="1400" dirty="0">
                <a:solidFill>
                  <a:srgbClr val="92D050"/>
                </a:solidFill>
                <a:latin typeface="Lucida Console" panose="020B0609040504020204" pitchFamily="49" charset="0"/>
              </a:rPr>
              <a:t>    "</a:t>
            </a:r>
            <a:r>
              <a:rPr lang="en-US" sz="1400" dirty="0" err="1">
                <a:solidFill>
                  <a:srgbClr val="92D050"/>
                </a:solidFill>
                <a:latin typeface="Lucida Console" panose="020B0609040504020204" pitchFamily="49" charset="0"/>
              </a:rPr>
              <a:t>multiValueHeaders</a:t>
            </a:r>
            <a:r>
              <a:rPr lang="en-US" sz="1400" dirty="0">
                <a:solidFill>
                  <a:srgbClr val="92D050"/>
                </a:solidFill>
                <a:latin typeface="Lucida Console" panose="020B0609040504020204" pitchFamily="49" charset="0"/>
              </a:rPr>
              <a:t>": {</a:t>
            </a:r>
          </a:p>
          <a:p>
            <a:r>
              <a:rPr lang="en-US" sz="1400" dirty="0">
                <a:solidFill>
                  <a:srgbClr val="92D050"/>
                </a:solidFill>
                <a:latin typeface="Lucida Console" panose="020B0609040504020204" pitchFamily="49" charset="0"/>
              </a:rPr>
              <a:t>        "Content-Type": [</a:t>
            </a:r>
          </a:p>
          <a:p>
            <a:r>
              <a:rPr lang="en-US" sz="1400" dirty="0">
                <a:solidFill>
                  <a:srgbClr val="92D050"/>
                </a:solidFill>
                <a:latin typeface="Lucida Console" panose="020B0609040504020204" pitchFamily="49" charset="0"/>
              </a:rPr>
              <a:t>            "application/json"</a:t>
            </a:r>
          </a:p>
          <a:p>
            <a:r>
              <a:rPr lang="en-US" sz="1400" dirty="0">
                <a:solidFill>
                  <a:srgbClr val="92D050"/>
                </a:solidFill>
                <a:latin typeface="Lucida Console" panose="020B0609040504020204" pitchFamily="49" charset="0"/>
              </a:rPr>
              <a:t>        ]</a:t>
            </a:r>
          </a:p>
          <a:p>
            <a:r>
              <a:rPr lang="en-US" sz="1400" dirty="0">
                <a:solidFill>
                  <a:srgbClr val="92D050"/>
                </a:solidFill>
                <a:latin typeface="Lucida Console" panose="020B0609040504020204" pitchFamily="49" charset="0"/>
              </a:rPr>
              <a:t>    },</a:t>
            </a:r>
          </a:p>
          <a:p>
            <a:r>
              <a:rPr lang="en-US" sz="1400" dirty="0">
                <a:solidFill>
                  <a:srgbClr val="92D050"/>
                </a:solidFill>
                <a:latin typeface="Lucida Console" panose="020B0609040504020204" pitchFamily="49" charset="0"/>
              </a:rPr>
              <a:t>    "log": "Execution log for request c6b6f73a-1\</a:t>
            </a:r>
            <a:r>
              <a:rPr lang="en-US" sz="1400" dirty="0" err="1">
                <a:solidFill>
                  <a:srgbClr val="92D050"/>
                </a:solidFill>
                <a:latin typeface="Lucida Console" panose="020B0609040504020204" pitchFamily="49" charset="0"/>
              </a:rPr>
              <a:t>nWed</a:t>
            </a:r>
            <a:r>
              <a:rPr lang="en-US" sz="1400" dirty="0">
                <a:solidFill>
                  <a:srgbClr val="92D050"/>
                </a:solidFill>
                <a:latin typeface="Lucida Console" panose="020B0609040504020204" pitchFamily="49" charset="0"/>
              </a:rPr>
              <a:t> Aug 18 19:48:34 UTC 2021 : Starting execution for request: c6b6f73a-1\</a:t>
            </a:r>
            <a:r>
              <a:rPr lang="en-US" sz="1400" dirty="0" err="1">
                <a:solidFill>
                  <a:srgbClr val="92D050"/>
                </a:solidFill>
                <a:latin typeface="Lucida Console" panose="020B0609040504020204" pitchFamily="49" charset="0"/>
              </a:rPr>
              <a:t>nWed</a:t>
            </a:r>
            <a:r>
              <a:rPr lang="en-US" sz="1400" dirty="0">
                <a:solidFill>
                  <a:srgbClr val="92D050"/>
                </a:solidFill>
                <a:latin typeface="Lucida Console" panose="020B0609040504020204" pitchFamily="49" charset="0"/>
              </a:rPr>
              <a:t> Aug 18 19:48:34 UTC 2021 : HTTP Method: GET, Resource Path: /\</a:t>
            </a:r>
            <a:r>
              <a:rPr lang="en-US" sz="1400" dirty="0" err="1">
                <a:solidFill>
                  <a:srgbClr val="92D050"/>
                </a:solidFill>
                <a:latin typeface="Lucida Console" panose="020B0609040504020204" pitchFamily="49" charset="0"/>
              </a:rPr>
              <a:t>nWed</a:t>
            </a:r>
            <a:r>
              <a:rPr lang="en-US" sz="1400" dirty="0">
                <a:solidFill>
                  <a:srgbClr val="92D050"/>
                </a:solidFill>
                <a:latin typeface="Lucida Console" panose="020B0609040504020204" pitchFamily="49" charset="0"/>
              </a:rPr>
              <a:t> Aug 18 19:48:34 UTC 2021 : Method request path: {}\</a:t>
            </a:r>
            <a:r>
              <a:rPr lang="en-US" sz="1400" dirty="0" err="1">
                <a:solidFill>
                  <a:srgbClr val="92D050"/>
                </a:solidFill>
                <a:latin typeface="Lucida Console" panose="020B0609040504020204" pitchFamily="49" charset="0"/>
              </a:rPr>
              <a:t>nWed</a:t>
            </a:r>
            <a:r>
              <a:rPr lang="en-US" sz="1400" dirty="0">
                <a:solidFill>
                  <a:srgbClr val="92D050"/>
                </a:solidFill>
                <a:latin typeface="Lucida Console" panose="020B0609040504020204" pitchFamily="49" charset="0"/>
              </a:rPr>
              <a:t> Aug 18 19:48:34 UTC </a:t>
            </a:r>
          </a:p>
          <a:p>
            <a:r>
              <a:rPr lang="en-US" sz="1400" dirty="0">
                <a:solidFill>
                  <a:srgbClr val="92D050"/>
                </a:solidFill>
                <a:latin typeface="Lucida Console" panose="020B0609040504020204" pitchFamily="49" charset="0"/>
              </a:rPr>
              <a:t>2021 : Method request body before transformations: \</a:t>
            </a:r>
            <a:r>
              <a:rPr lang="en-US" sz="1400" dirty="0" err="1">
                <a:solidFill>
                  <a:srgbClr val="92D050"/>
                </a:solidFill>
                <a:latin typeface="Lucida Console" panose="020B0609040504020204" pitchFamily="49" charset="0"/>
              </a:rPr>
              <a:t>nWed</a:t>
            </a:r>
            <a:r>
              <a:rPr lang="en-US" sz="1400" dirty="0">
                <a:solidFill>
                  <a:srgbClr val="92D050"/>
                </a:solidFill>
                <a:latin typeface="Lucida Console" panose="020B0609040504020204" pitchFamily="49" charset="0"/>
              </a:rPr>
              <a:t> Aug 18 19:48:34 UTC 2021 : Method response body after transformations: \</a:t>
            </a:r>
            <a:r>
              <a:rPr lang="en-US" sz="1400" dirty="0" err="1">
                <a:solidFill>
                  <a:srgbClr val="92D050"/>
                </a:solidFill>
                <a:latin typeface="Lucida Console" panose="020B0609040504020204" pitchFamily="49" charset="0"/>
              </a:rPr>
              <a:t>nWed</a:t>
            </a:r>
            <a:r>
              <a:rPr lang="en-US" sz="1400" dirty="0">
                <a:solidFill>
                  <a:srgbClr val="92D050"/>
                </a:solidFill>
                <a:latin typeface="Lucida Console" panose="020B0609040504020204" pitchFamily="49" charset="0"/>
              </a:rPr>
              <a:t> Aug 18 19:48:34 UTC 2021 : Method response headers: {Content-Type=application/json}\</a:t>
            </a:r>
            <a:r>
              <a:rPr lang="en-US" sz="1400" dirty="0" err="1">
                <a:solidFill>
                  <a:srgbClr val="92D050"/>
                </a:solidFill>
                <a:latin typeface="Lucida Console" panose="020B0609040504020204" pitchFamily="49" charset="0"/>
              </a:rPr>
              <a:t>nWed</a:t>
            </a:r>
            <a:r>
              <a:rPr lang="en-US" sz="1400" dirty="0">
                <a:solidFill>
                  <a:srgbClr val="92D050"/>
                </a:solidFill>
                <a:latin typeface="Lucida Console" panose="020B0609040504020204" pitchFamily="49" charset="0"/>
              </a:rPr>
              <a:t> Aug 18 19:48:34 UTC 2021 : Successfully completed execution\</a:t>
            </a:r>
            <a:r>
              <a:rPr lang="en-US" sz="1400" dirty="0" err="1">
                <a:solidFill>
                  <a:srgbClr val="92D050"/>
                </a:solidFill>
                <a:latin typeface="Lucida Console" panose="020B0609040504020204" pitchFamily="49" charset="0"/>
              </a:rPr>
              <a:t>nWed</a:t>
            </a:r>
            <a:r>
              <a:rPr lang="en-US" sz="1400" dirty="0">
                <a:solidFill>
                  <a:srgbClr val="92D050"/>
                </a:solidFill>
                <a:latin typeface="Lucida Console" panose="020B0609040504020204" pitchFamily="49" charset="0"/>
              </a:rPr>
              <a:t> Aug 18 19:48:34 UTC 2021 : Method completed with status: 200\n",</a:t>
            </a:r>
          </a:p>
          <a:p>
            <a:r>
              <a:rPr lang="en-US" sz="1400" dirty="0">
                <a:solidFill>
                  <a:srgbClr val="92D050"/>
                </a:solidFill>
                <a:latin typeface="Lucida Console" panose="020B0609040504020204" pitchFamily="49" charset="0"/>
              </a:rPr>
              <a:t>    "latency": 12</a:t>
            </a:r>
          </a:p>
          <a:p>
            <a:r>
              <a:rPr lang="en-US" sz="1400" dirty="0">
                <a:solidFill>
                  <a:srgbClr val="92D050"/>
                </a:solidFill>
                <a:latin typeface="Lucida Console" panose="020B0609040504020204" pitchFamily="49" charset="0"/>
              </a:rPr>
              <a:t>}</a:t>
            </a:r>
          </a:p>
        </p:txBody>
      </p:sp>
      <p:sp>
        <p:nvSpPr>
          <p:cNvPr id="6" name="Slide Number Placeholder 5">
            <a:extLst>
              <a:ext uri="{FF2B5EF4-FFF2-40B4-BE49-F238E27FC236}">
                <a16:creationId xmlns:a16="http://schemas.microsoft.com/office/drawing/2014/main" id="{7564030D-65CE-4B53-9993-FE8382668295}"/>
              </a:ext>
            </a:extLst>
          </p:cNvPr>
          <p:cNvSpPr>
            <a:spLocks noGrp="1"/>
          </p:cNvSpPr>
          <p:nvPr>
            <p:ph type="sldNum" sz="quarter" idx="20"/>
          </p:nvPr>
        </p:nvSpPr>
        <p:spPr/>
        <p:txBody>
          <a:bodyPr/>
          <a:lstStyle/>
          <a:p>
            <a:fld id="{930176A1-BCF0-4712-97A6-6B495F55390B}" type="slidenum">
              <a:rPr lang="en-US" smtClean="0"/>
              <a:t>28</a:t>
            </a:fld>
            <a:endParaRPr lang="en-US"/>
          </a:p>
        </p:txBody>
      </p:sp>
    </p:spTree>
    <p:custDataLst>
      <p:tags r:id="rId1"/>
    </p:custDataLst>
    <p:extLst>
      <p:ext uri="{BB962C8B-B14F-4D97-AF65-F5344CB8AC3E}">
        <p14:creationId xmlns:p14="http://schemas.microsoft.com/office/powerpoint/2010/main" val="542352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Deploying APIs</a:t>
            </a:r>
          </a:p>
        </p:txBody>
      </p:sp>
      <p:sp>
        <p:nvSpPr>
          <p:cNvPr id="7" name="Text Placeholder 6"/>
          <p:cNvSpPr>
            <a:spLocks noGrp="1"/>
          </p:cNvSpPr>
          <p:nvPr>
            <p:ph type="subTitle" idx="1"/>
          </p:nvPr>
        </p:nvSpPr>
        <p:spPr/>
        <p:txBody>
          <a:bodyPr/>
          <a:lstStyle/>
          <a:p>
            <a:r>
              <a:rPr lang="en-US" dirty="0"/>
              <a:t>Module 10: Managing the APIs</a:t>
            </a:r>
          </a:p>
        </p:txBody>
      </p:sp>
    </p:spTree>
    <p:custDataLst>
      <p:tags r:id="rId1"/>
    </p:custDataLst>
    <p:extLst>
      <p:ext uri="{BB962C8B-B14F-4D97-AF65-F5344CB8AC3E}">
        <p14:creationId xmlns:p14="http://schemas.microsoft.com/office/powerpoint/2010/main" val="327256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9418-67F5-4090-8C76-7B341ED55B72}"/>
              </a:ext>
            </a:extLst>
          </p:cNvPr>
          <p:cNvSpPr>
            <a:spLocks noGrp="1"/>
          </p:cNvSpPr>
          <p:nvPr>
            <p:ph type="title"/>
          </p:nvPr>
        </p:nvSpPr>
        <p:spPr/>
        <p:txBody>
          <a:bodyPr>
            <a:normAutofit/>
          </a:bodyPr>
          <a:lstStyle/>
          <a:p>
            <a:r>
              <a:rPr lang="en-US" dirty="0"/>
              <a:t>Your Application</a:t>
            </a:r>
          </a:p>
        </p:txBody>
      </p:sp>
      <p:grpSp>
        <p:nvGrpSpPr>
          <p:cNvPr id="56" name="Architecture" descr="Architecture of pollynotes application.">
            <a:extLst>
              <a:ext uri="{FF2B5EF4-FFF2-40B4-BE49-F238E27FC236}">
                <a16:creationId xmlns:a16="http://schemas.microsoft.com/office/drawing/2014/main" id="{C5657247-61BA-4D13-B8F8-18EE374E11BB}"/>
              </a:ext>
            </a:extLst>
          </p:cNvPr>
          <p:cNvGrpSpPr/>
          <p:nvPr/>
        </p:nvGrpSpPr>
        <p:grpSpPr>
          <a:xfrm>
            <a:off x="365760" y="1059486"/>
            <a:ext cx="11412598" cy="5297700"/>
            <a:chOff x="-81280" y="1059486"/>
            <a:chExt cx="11646278" cy="5297700"/>
          </a:xfrm>
        </p:grpSpPr>
        <p:cxnSp>
          <p:nvCxnSpPr>
            <p:cNvPr id="69" name="Elbow Connector 68">
              <a:extLst>
                <a:ext uri="{FF2B5EF4-FFF2-40B4-BE49-F238E27FC236}">
                  <a16:creationId xmlns:a16="http://schemas.microsoft.com/office/drawing/2014/main" id="{D14DECB2-EDFA-4A1C-8C3F-AEE5A5A47969}"/>
                </a:ext>
              </a:extLst>
            </p:cNvPr>
            <p:cNvCxnSpPr>
              <a:cxnSpLocks/>
              <a:stCxn id="10" idx="1"/>
            </p:cNvCxnSpPr>
            <p:nvPr/>
          </p:nvCxnSpPr>
          <p:spPr>
            <a:xfrm rot="10800000">
              <a:off x="4100680" y="3121242"/>
              <a:ext cx="932799" cy="562850"/>
            </a:xfrm>
            <a:prstGeom prst="bentConnector3">
              <a:avLst>
                <a:gd name="adj1" fmla="val 87703"/>
              </a:avLst>
            </a:prstGeom>
            <a:ln w="127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 name="Elbow Connector 109">
              <a:extLst>
                <a:ext uri="{FF2B5EF4-FFF2-40B4-BE49-F238E27FC236}">
                  <a16:creationId xmlns:a16="http://schemas.microsoft.com/office/drawing/2014/main" id="{30C03B2A-6723-4B1E-9EB3-9D741196E676}"/>
                </a:ext>
              </a:extLst>
            </p:cNvPr>
            <p:cNvCxnSpPr>
              <a:cxnSpLocks/>
              <a:stCxn id="9" idx="0"/>
              <a:endCxn id="40" idx="0"/>
            </p:cNvCxnSpPr>
            <p:nvPr/>
          </p:nvCxnSpPr>
          <p:spPr>
            <a:xfrm rot="16200000" flipH="1">
              <a:off x="5477169" y="1970832"/>
              <a:ext cx="809805" cy="1113316"/>
            </a:xfrm>
            <a:prstGeom prst="bentConnector3">
              <a:avLst>
                <a:gd name="adj1" fmla="val -28229"/>
              </a:avLst>
            </a:prstGeom>
            <a:ln w="25400">
              <a:solidFill>
                <a:schemeClr val="accent6"/>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5"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38752" y="288645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81280" y="3436984"/>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sp>
          <p:nvSpPr>
            <p:cNvPr id="7" name="TextBox 6">
              <a:extLst>
                <a:ext uri="{FF2B5EF4-FFF2-40B4-BE49-F238E27FC236}">
                  <a16:creationId xmlns:a16="http://schemas.microsoft.com/office/drawing/2014/main" id="{7B360DC5-63E7-4A18-9596-6B594754F812}"/>
                </a:ext>
              </a:extLst>
            </p:cNvPr>
            <p:cNvSpPr txBox="1"/>
            <p:nvPr/>
          </p:nvSpPr>
          <p:spPr>
            <a:xfrm>
              <a:off x="4748327" y="2725680"/>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8" name="TextBox 7">
              <a:extLst>
                <a:ext uri="{FF2B5EF4-FFF2-40B4-BE49-F238E27FC236}">
                  <a16:creationId xmlns:a16="http://schemas.microsoft.com/office/drawing/2014/main" id="{BE1E8CA3-911E-42ED-8B43-A46414A38421}"/>
                </a:ext>
              </a:extLst>
            </p:cNvPr>
            <p:cNvSpPr txBox="1"/>
            <p:nvPr/>
          </p:nvSpPr>
          <p:spPr>
            <a:xfrm>
              <a:off x="4741846" y="3983913"/>
              <a:ext cx="1167133"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9" name="Graphic 68">
              <a:extLst>
                <a:ext uri="{FF2B5EF4-FFF2-40B4-BE49-F238E27FC236}">
                  <a16:creationId xmlns:a16="http://schemas.microsoft.com/office/drawing/2014/main" id="{16DC68BD-63AC-4CC7-B711-6858AF6BC74D}"/>
                </a:ext>
              </a:extLst>
            </p:cNvPr>
            <p:cNvPicPr>
              <a:picLocks noChangeAspect="1"/>
            </p:cNvPicPr>
            <p:nvPr/>
          </p:nvPicPr>
          <p:blipFill>
            <a:blip r:embed="rId6"/>
            <a:stretch>
              <a:fillRect/>
            </a:stretch>
          </p:blipFill>
          <p:spPr>
            <a:xfrm>
              <a:off x="5033478" y="2122588"/>
              <a:ext cx="583871" cy="581877"/>
            </a:xfrm>
            <a:prstGeom prst="rect">
              <a:avLst/>
            </a:prstGeom>
          </p:spPr>
        </p:pic>
        <p:pic>
          <p:nvPicPr>
            <p:cNvPr id="10" name="Graphic 68">
              <a:extLst>
                <a:ext uri="{FF2B5EF4-FFF2-40B4-BE49-F238E27FC236}">
                  <a16:creationId xmlns:a16="http://schemas.microsoft.com/office/drawing/2014/main" id="{024E2B7F-114D-4BEC-8A69-94C31BD86F6B}"/>
                </a:ext>
              </a:extLst>
            </p:cNvPr>
            <p:cNvPicPr>
              <a:picLocks noChangeAspect="1"/>
            </p:cNvPicPr>
            <p:nvPr/>
          </p:nvPicPr>
          <p:blipFill>
            <a:blip r:embed="rId6"/>
            <a:stretch>
              <a:fillRect/>
            </a:stretch>
          </p:blipFill>
          <p:spPr>
            <a:xfrm>
              <a:off x="5033478" y="3393153"/>
              <a:ext cx="583871" cy="581877"/>
            </a:xfrm>
            <a:prstGeom prst="rect">
              <a:avLst/>
            </a:prstGeom>
          </p:spPr>
        </p:pic>
        <p:sp>
          <p:nvSpPr>
            <p:cNvPr id="11" name="TextBox 10">
              <a:extLst>
                <a:ext uri="{FF2B5EF4-FFF2-40B4-BE49-F238E27FC236}">
                  <a16:creationId xmlns:a16="http://schemas.microsoft.com/office/drawing/2014/main" id="{68823FF8-34DA-49E3-A208-3482D4B48355}"/>
                </a:ext>
              </a:extLst>
            </p:cNvPr>
            <p:cNvSpPr txBox="1"/>
            <p:nvPr/>
          </p:nvSpPr>
          <p:spPr>
            <a:xfrm>
              <a:off x="5269538" y="1344698"/>
              <a:ext cx="1112418" cy="361113"/>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12" name="Elbow Connector 58">
              <a:extLst>
                <a:ext uri="{FF2B5EF4-FFF2-40B4-BE49-F238E27FC236}">
                  <a16:creationId xmlns:a16="http://schemas.microsoft.com/office/drawing/2014/main" id="{87C07C63-3C20-45CA-9122-3B407BC04865}"/>
                </a:ext>
              </a:extLst>
            </p:cNvPr>
            <p:cNvCxnSpPr>
              <a:cxnSpLocks/>
              <a:stCxn id="28" idx="1"/>
              <a:endCxn id="40" idx="3"/>
            </p:cNvCxnSpPr>
            <p:nvPr/>
          </p:nvCxnSpPr>
          <p:spPr>
            <a:xfrm rot="10800000">
              <a:off x="6667330" y="3160994"/>
              <a:ext cx="908472" cy="849089"/>
            </a:xfrm>
            <a:prstGeom prst="bentConnector3">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D14DECB2-EDFA-4A1C-8C3F-AEE5A5A47969}"/>
                </a:ext>
              </a:extLst>
            </p:cNvPr>
            <p:cNvCxnSpPr>
              <a:cxnSpLocks/>
              <a:stCxn id="51" idx="1"/>
              <a:endCxn id="41" idx="2"/>
            </p:cNvCxnSpPr>
            <p:nvPr/>
          </p:nvCxnSpPr>
          <p:spPr>
            <a:xfrm rot="10800000">
              <a:off x="6438730" y="3963979"/>
              <a:ext cx="1108204" cy="889756"/>
            </a:xfrm>
            <a:prstGeom prst="bentConnector2">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Elbow Connector 65">
              <a:extLst>
                <a:ext uri="{FF2B5EF4-FFF2-40B4-BE49-F238E27FC236}">
                  <a16:creationId xmlns:a16="http://schemas.microsoft.com/office/drawing/2014/main" id="{6B7975B3-64CF-4664-9B81-F5B08E2FB2F3}"/>
                </a:ext>
              </a:extLst>
            </p:cNvPr>
            <p:cNvCxnSpPr>
              <a:cxnSpLocks/>
              <a:stCxn id="25" idx="1"/>
              <a:endCxn id="40" idx="3"/>
            </p:cNvCxnSpPr>
            <p:nvPr/>
          </p:nvCxnSpPr>
          <p:spPr>
            <a:xfrm rot="10800000">
              <a:off x="6667330" y="3160994"/>
              <a:ext cx="908472" cy="1"/>
            </a:xfrm>
            <a:prstGeom prst="bentConnector3">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 name="Elbow Connector 79">
              <a:extLst>
                <a:ext uri="{FF2B5EF4-FFF2-40B4-BE49-F238E27FC236}">
                  <a16:creationId xmlns:a16="http://schemas.microsoft.com/office/drawing/2014/main" id="{C310D941-667E-415A-9F76-E9A393CEC1C0}"/>
                </a:ext>
              </a:extLst>
            </p:cNvPr>
            <p:cNvCxnSpPr>
              <a:cxnSpLocks/>
              <a:stCxn id="22" idx="1"/>
            </p:cNvCxnSpPr>
            <p:nvPr/>
          </p:nvCxnSpPr>
          <p:spPr>
            <a:xfrm rot="10800000" flipV="1">
              <a:off x="6545604" y="1416506"/>
              <a:ext cx="1030198" cy="1603437"/>
            </a:xfrm>
            <a:prstGeom prst="bentConnector2">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 name="Elbow Connector 76">
              <a:extLst>
                <a:ext uri="{FF2B5EF4-FFF2-40B4-BE49-F238E27FC236}">
                  <a16:creationId xmlns:a16="http://schemas.microsoft.com/office/drawing/2014/main" id="{3A745F4B-12CD-4631-B7A3-ABC98F53FEC2}"/>
                </a:ext>
              </a:extLst>
            </p:cNvPr>
            <p:cNvCxnSpPr>
              <a:cxnSpLocks/>
            </p:cNvCxnSpPr>
            <p:nvPr/>
          </p:nvCxnSpPr>
          <p:spPr>
            <a:xfrm flipV="1">
              <a:off x="8130805" y="3600559"/>
              <a:ext cx="1276536" cy="117414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 name="Elbow Connector 97">
              <a:extLst>
                <a:ext uri="{FF2B5EF4-FFF2-40B4-BE49-F238E27FC236}">
                  <a16:creationId xmlns:a16="http://schemas.microsoft.com/office/drawing/2014/main" id="{06690F6D-3C60-47CC-93A1-4545CF495A4B}"/>
                </a:ext>
              </a:extLst>
            </p:cNvPr>
            <p:cNvCxnSpPr>
              <a:cxnSpLocks/>
              <a:stCxn id="28" idx="3"/>
              <a:endCxn id="33" idx="1"/>
            </p:cNvCxnSpPr>
            <p:nvPr/>
          </p:nvCxnSpPr>
          <p:spPr>
            <a:xfrm flipV="1">
              <a:off x="8159673" y="3160993"/>
              <a:ext cx="1019067" cy="849089"/>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9" name="Elbow Connector 98">
              <a:extLst>
                <a:ext uri="{FF2B5EF4-FFF2-40B4-BE49-F238E27FC236}">
                  <a16:creationId xmlns:a16="http://schemas.microsoft.com/office/drawing/2014/main" id="{B2351EE0-51AB-40FE-81B8-7334F97FC9A9}"/>
                </a:ext>
              </a:extLst>
            </p:cNvPr>
            <p:cNvCxnSpPr>
              <a:cxnSpLocks/>
              <a:stCxn id="22" idx="3"/>
              <a:endCxn id="33" idx="0"/>
            </p:cNvCxnSpPr>
            <p:nvPr/>
          </p:nvCxnSpPr>
          <p:spPr>
            <a:xfrm>
              <a:off x="8159673" y="1416507"/>
              <a:ext cx="1247667" cy="151666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7231418" y="1125568"/>
              <a:ext cx="1272639" cy="997020"/>
              <a:chOff x="7614580" y="2070176"/>
              <a:chExt cx="1272639" cy="997020"/>
            </a:xfrm>
          </p:grpSpPr>
          <p:sp>
            <p:nvSpPr>
              <p:cNvPr id="21" name="TextBox 20">
                <a:extLst>
                  <a:ext uri="{FF2B5EF4-FFF2-40B4-BE49-F238E27FC236}">
                    <a16:creationId xmlns:a16="http://schemas.microsoft.com/office/drawing/2014/main" id="{66838DFF-317C-40B6-BCDC-E3DC323C3062}"/>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22" name="Graphic 42">
                <a:extLst>
                  <a:ext uri="{FF2B5EF4-FFF2-40B4-BE49-F238E27FC236}">
                    <a16:creationId xmlns:a16="http://schemas.microsoft.com/office/drawing/2014/main" id="{A8428AB1-D6EC-4580-9737-9EF141ABA528}"/>
                  </a:ext>
                </a:extLst>
              </p:cNvPr>
              <p:cNvPicPr>
                <a:picLocks noChangeAspect="1"/>
              </p:cNvPicPr>
              <p:nvPr/>
            </p:nvPicPr>
            <p:blipFill>
              <a:blip r:embed="rId7"/>
              <a:stretch>
                <a:fillRect/>
              </a:stretch>
            </p:blipFill>
            <p:spPr>
              <a:xfrm>
                <a:off x="7958964" y="2070176"/>
                <a:ext cx="583871" cy="581877"/>
              </a:xfrm>
              <a:prstGeom prst="rect">
                <a:avLst/>
              </a:prstGeom>
            </p:spPr>
          </p:pic>
        </p:grpSp>
        <p:grpSp>
          <p:nvGrpSpPr>
            <p:cNvPr id="23" name="Group 22"/>
            <p:cNvGrpSpPr/>
            <p:nvPr/>
          </p:nvGrpSpPr>
          <p:grpSpPr>
            <a:xfrm>
              <a:off x="7284171" y="2870055"/>
              <a:ext cx="1167133" cy="957799"/>
              <a:chOff x="7667333" y="3889564"/>
              <a:chExt cx="1167133" cy="957799"/>
            </a:xfrm>
          </p:grpSpPr>
          <p:sp>
            <p:nvSpPr>
              <p:cNvPr id="24" name="TextBox 23">
                <a:extLst>
                  <a:ext uri="{FF2B5EF4-FFF2-40B4-BE49-F238E27FC236}">
                    <a16:creationId xmlns:a16="http://schemas.microsoft.com/office/drawing/2014/main" id="{E54FA703-C687-4BD4-B25A-B3AFECCADC8F}"/>
                  </a:ext>
                </a:extLst>
              </p:cNvPr>
              <p:cNvSpPr txBox="1"/>
              <p:nvPr/>
            </p:nvSpPr>
            <p:spPr>
              <a:xfrm>
                <a:off x="7667333"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25"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7958964" y="3889564"/>
                <a:ext cx="583871" cy="581877"/>
              </a:xfrm>
              <a:prstGeom prst="rect">
                <a:avLst/>
              </a:prstGeom>
            </p:spPr>
          </p:pic>
        </p:grpSp>
        <p:grpSp>
          <p:nvGrpSpPr>
            <p:cNvPr id="26" name="Group 25"/>
            <p:cNvGrpSpPr/>
            <p:nvPr/>
          </p:nvGrpSpPr>
          <p:grpSpPr>
            <a:xfrm>
              <a:off x="7284171" y="3719143"/>
              <a:ext cx="1167133" cy="952365"/>
              <a:chOff x="7667333" y="5234798"/>
              <a:chExt cx="1167133" cy="952365"/>
            </a:xfrm>
          </p:grpSpPr>
          <p:sp>
            <p:nvSpPr>
              <p:cNvPr id="27" name="TextBox 26">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28"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7"/>
              </a:xfrm>
              <a:prstGeom prst="rect">
                <a:avLst/>
              </a:prstGeom>
            </p:spPr>
          </p:pic>
        </p:grpSp>
        <p:grpSp>
          <p:nvGrpSpPr>
            <p:cNvPr id="29" name="Group 28"/>
            <p:cNvGrpSpPr/>
            <p:nvPr/>
          </p:nvGrpSpPr>
          <p:grpSpPr>
            <a:xfrm>
              <a:off x="7159382" y="2013877"/>
              <a:ext cx="1416711" cy="964889"/>
              <a:chOff x="7542544" y="2946198"/>
              <a:chExt cx="1416711" cy="964889"/>
            </a:xfrm>
          </p:grpSpPr>
          <p:sp>
            <p:nvSpPr>
              <p:cNvPr id="30" name="TextBox 29">
                <a:extLst>
                  <a:ext uri="{FF2B5EF4-FFF2-40B4-BE49-F238E27FC236}">
                    <a16:creationId xmlns:a16="http://schemas.microsoft.com/office/drawing/2014/main" id="{524D2ED8-79A8-46BB-AC90-00034C19FE9B}"/>
                  </a:ext>
                </a:extLst>
              </p:cNvPr>
              <p:cNvSpPr txBox="1"/>
              <p:nvPr/>
            </p:nvSpPr>
            <p:spPr>
              <a:xfrm>
                <a:off x="7542544" y="3551629"/>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31" name="Graphic 42">
                <a:extLst>
                  <a:ext uri="{FF2B5EF4-FFF2-40B4-BE49-F238E27FC236}">
                    <a16:creationId xmlns:a16="http://schemas.microsoft.com/office/drawing/2014/main" id="{CBB9100A-0F9A-4DA0-8426-465E9ABCBD0C}"/>
                  </a:ext>
                </a:extLst>
              </p:cNvPr>
              <p:cNvPicPr>
                <a:picLocks noChangeAspect="1"/>
              </p:cNvPicPr>
              <p:nvPr/>
            </p:nvPicPr>
            <p:blipFill>
              <a:blip r:embed="rId7"/>
              <a:stretch>
                <a:fillRect/>
              </a:stretch>
            </p:blipFill>
            <p:spPr>
              <a:xfrm>
                <a:off x="7958964" y="2946198"/>
                <a:ext cx="583871" cy="581877"/>
              </a:xfrm>
              <a:prstGeom prst="rect">
                <a:avLst/>
              </a:prstGeom>
            </p:spPr>
          </p:pic>
        </p:grpSp>
        <p:grpSp>
          <p:nvGrpSpPr>
            <p:cNvPr id="32" name="Group 31"/>
            <p:cNvGrpSpPr/>
            <p:nvPr/>
          </p:nvGrpSpPr>
          <p:grpSpPr>
            <a:xfrm>
              <a:off x="8823774" y="2933174"/>
              <a:ext cx="1167133" cy="628997"/>
              <a:chOff x="10098359" y="2382519"/>
              <a:chExt cx="1167133" cy="628997"/>
            </a:xfrm>
          </p:grpSpPr>
          <p:pic>
            <p:nvPicPr>
              <p:cNvPr id="33"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10453325" y="2382519"/>
                <a:ext cx="457200" cy="455638"/>
              </a:xfrm>
              <a:prstGeom prst="rect">
                <a:avLst/>
              </a:prstGeom>
            </p:spPr>
          </p:pic>
          <p:sp>
            <p:nvSpPr>
              <p:cNvPr id="34" name="TextBox 33">
                <a:extLst>
                  <a:ext uri="{FF2B5EF4-FFF2-40B4-BE49-F238E27FC236}">
                    <a16:creationId xmlns:a16="http://schemas.microsoft.com/office/drawing/2014/main" id="{9D109191-85FE-4667-BA2A-3BB1C898FE87}"/>
                  </a:ext>
                </a:extLst>
              </p:cNvPr>
              <p:cNvSpPr txBox="1"/>
              <p:nvPr/>
            </p:nvSpPr>
            <p:spPr>
              <a:xfrm>
                <a:off x="10098359" y="2824668"/>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grpSp>
        <p:pic>
          <p:nvPicPr>
            <p:cNvPr id="35"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9315" y="20118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1182117" y="2478731"/>
              <a:ext cx="26715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Identity and Access Management (IAM)</a:t>
              </a:r>
            </a:p>
          </p:txBody>
        </p:sp>
        <p:grpSp>
          <p:nvGrpSpPr>
            <p:cNvPr id="37" name="Group 36"/>
            <p:cNvGrpSpPr/>
            <p:nvPr/>
          </p:nvGrpSpPr>
          <p:grpSpPr>
            <a:xfrm>
              <a:off x="1577451" y="4260594"/>
              <a:ext cx="1845722" cy="806794"/>
              <a:chOff x="2050365" y="2297577"/>
              <a:chExt cx="1845722" cy="806794"/>
            </a:xfrm>
          </p:grpSpPr>
          <p:pic>
            <p:nvPicPr>
              <p:cNvPr id="38" name="Graphic 17">
                <a:extLst>
                  <a:ext uri="{FF2B5EF4-FFF2-40B4-BE49-F238E27FC236}">
                    <a16:creationId xmlns:a16="http://schemas.microsoft.com/office/drawing/2014/main" id="{29A4B8A3-9C63-104B-986C-E2796ED6BACB}"/>
                  </a:ext>
                </a:extLst>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4626" y="22975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2050365" y="2765817"/>
                <a:ext cx="1845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pic>
          <p:nvPicPr>
            <p:cNvPr id="40"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11"/>
            <a:srcRect/>
            <a:stretch/>
          </p:blipFill>
          <p:spPr bwMode="auto">
            <a:xfrm>
              <a:off x="6210130" y="293239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740777" y="3379204"/>
              <a:ext cx="13959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42" name="Rectangle 41">
              <a:extLst>
                <a:ext uri="{FF2B5EF4-FFF2-40B4-BE49-F238E27FC236}">
                  <a16:creationId xmlns:a16="http://schemas.microsoft.com/office/drawing/2014/main" id="{BEFEC4D9-0FF6-0740-BBB7-9A904CD0D43A}"/>
                </a:ext>
              </a:extLst>
            </p:cNvPr>
            <p:cNvSpPr/>
            <p:nvPr/>
          </p:nvSpPr>
          <p:spPr>
            <a:xfrm>
              <a:off x="991870" y="1059486"/>
              <a:ext cx="10573128" cy="52968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43"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1592" y="106390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 name="Group 43"/>
            <p:cNvGrpSpPr/>
            <p:nvPr/>
          </p:nvGrpSpPr>
          <p:grpSpPr>
            <a:xfrm>
              <a:off x="10051827" y="4606941"/>
              <a:ext cx="1300515" cy="1007974"/>
              <a:chOff x="9170256" y="5319982"/>
              <a:chExt cx="1300515" cy="1007974"/>
            </a:xfrm>
          </p:grpSpPr>
          <p:sp>
            <p:nvSpPr>
              <p:cNvPr id="45" name="TextBox 44">
                <a:extLst>
                  <a:ext uri="{FF2B5EF4-FFF2-40B4-BE49-F238E27FC236}">
                    <a16:creationId xmlns:a16="http://schemas.microsoft.com/office/drawing/2014/main" id="{BE1E8CA3-911E-42ED-8B43-A46414A38421}"/>
                  </a:ext>
                </a:extLst>
              </p:cNvPr>
              <p:cNvSpPr txBox="1"/>
              <p:nvPr/>
            </p:nvSpPr>
            <p:spPr>
              <a:xfrm>
                <a:off x="9170256" y="578237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46"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90771" y="558728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6097803" y="6018632"/>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grpSp>
          <p:nvGrpSpPr>
            <p:cNvPr id="49" name="Group 48"/>
            <p:cNvGrpSpPr/>
            <p:nvPr/>
          </p:nvGrpSpPr>
          <p:grpSpPr>
            <a:xfrm>
              <a:off x="7255303" y="4562796"/>
              <a:ext cx="1167133" cy="952365"/>
              <a:chOff x="7667333" y="5234798"/>
              <a:chExt cx="1167133" cy="952365"/>
            </a:xfrm>
          </p:grpSpPr>
          <p:sp>
            <p:nvSpPr>
              <p:cNvPr id="50" name="TextBox 49">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51"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7"/>
              </a:xfrm>
              <a:prstGeom prst="rect">
                <a:avLst/>
              </a:prstGeom>
            </p:spPr>
          </p:pic>
        </p:grpSp>
        <p:pic>
          <p:nvPicPr>
            <p:cNvPr id="52" name="Picture 5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31136" y="1229008"/>
              <a:ext cx="609669" cy="867448"/>
            </a:xfrm>
            <a:prstGeom prst="rect">
              <a:avLst/>
            </a:prstGeom>
          </p:spPr>
        </p:pic>
        <p:cxnSp>
          <p:nvCxnSpPr>
            <p:cNvPr id="53" name="Elbow Connector 77">
              <a:extLst>
                <a:ext uri="{FF2B5EF4-FFF2-40B4-BE49-F238E27FC236}">
                  <a16:creationId xmlns:a16="http://schemas.microsoft.com/office/drawing/2014/main" id="{C33A0DEA-EA4C-4211-8839-1430CE377022}"/>
                </a:ext>
              </a:extLst>
            </p:cNvPr>
            <p:cNvCxnSpPr>
              <a:cxnSpLocks/>
              <a:endCxn id="33" idx="1"/>
            </p:cNvCxnSpPr>
            <p:nvPr/>
          </p:nvCxnSpPr>
          <p:spPr>
            <a:xfrm>
              <a:off x="8159673" y="2304816"/>
              <a:ext cx="1019067" cy="85617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4" name="Elbow Connector 76">
              <a:extLst>
                <a:ext uri="{FF2B5EF4-FFF2-40B4-BE49-F238E27FC236}">
                  <a16:creationId xmlns:a16="http://schemas.microsoft.com/office/drawing/2014/main" id="{3A745F4B-12CD-4631-B7A3-ABC98F53FEC2}"/>
                </a:ext>
              </a:extLst>
            </p:cNvPr>
            <p:cNvCxnSpPr>
              <a:cxnSpLocks/>
            </p:cNvCxnSpPr>
            <p:nvPr/>
          </p:nvCxnSpPr>
          <p:spPr>
            <a:xfrm flipV="1">
              <a:off x="8167484" y="4809571"/>
              <a:ext cx="2256153" cy="156255"/>
            </a:xfrm>
            <a:prstGeom prst="bentConnector3">
              <a:avLst>
                <a:gd name="adj1" fmla="val 66347"/>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D14DECB2-EDFA-4A1C-8C3F-AEE5A5A47969}"/>
                </a:ext>
              </a:extLst>
            </p:cNvPr>
            <p:cNvCxnSpPr>
              <a:cxnSpLocks/>
              <a:stCxn id="38" idx="1"/>
              <a:endCxn id="6" idx="2"/>
            </p:cNvCxnSpPr>
            <p:nvPr/>
          </p:nvCxnSpPr>
          <p:spPr>
            <a:xfrm rot="10800000">
              <a:off x="455296" y="3775538"/>
              <a:ext cx="1816417" cy="713656"/>
            </a:xfrm>
            <a:prstGeom prst="bentConnector2">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7" name="Left Brace 56"/>
            <p:cNvSpPr/>
            <p:nvPr/>
          </p:nvSpPr>
          <p:spPr>
            <a:xfrm rot="16200000">
              <a:off x="6192937" y="299726"/>
              <a:ext cx="136050" cy="10205443"/>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8" name="Elbow Connector 57">
              <a:extLst>
                <a:ext uri="{FF2B5EF4-FFF2-40B4-BE49-F238E27FC236}">
                  <a16:creationId xmlns:a16="http://schemas.microsoft.com/office/drawing/2014/main" id="{D14DECB2-EDFA-4A1C-8C3F-AEE5A5A47969}"/>
                </a:ext>
              </a:extLst>
            </p:cNvPr>
            <p:cNvCxnSpPr>
              <a:cxnSpLocks/>
              <a:endCxn id="8" idx="2"/>
            </p:cNvCxnSpPr>
            <p:nvPr/>
          </p:nvCxnSpPr>
          <p:spPr>
            <a:xfrm rot="10800000">
              <a:off x="5325414" y="4314553"/>
              <a:ext cx="2250389" cy="679008"/>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9"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251890" y="2121855"/>
              <a:ext cx="1168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60" name="Elbow Connector 65">
              <a:extLst>
                <a:ext uri="{FF2B5EF4-FFF2-40B4-BE49-F238E27FC236}">
                  <a16:creationId xmlns:a16="http://schemas.microsoft.com/office/drawing/2014/main" id="{6B7975B3-64CF-4664-9B81-F5B08E2FB2F3}"/>
                </a:ext>
              </a:extLst>
            </p:cNvPr>
            <p:cNvCxnSpPr>
              <a:cxnSpLocks/>
              <a:stCxn id="31" idx="1"/>
              <a:endCxn id="40" idx="3"/>
            </p:cNvCxnSpPr>
            <p:nvPr/>
          </p:nvCxnSpPr>
          <p:spPr>
            <a:xfrm rot="10800000" flipV="1">
              <a:off x="6667330" y="2304815"/>
              <a:ext cx="908472" cy="856177"/>
            </a:xfrm>
            <a:prstGeom prst="bentConnector3">
              <a:avLst>
                <a:gd name="adj1" fmla="val 50000"/>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61"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33478" y="558728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4194765" y="6018632"/>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cxnSp>
          <p:nvCxnSpPr>
            <p:cNvPr id="66" name="Elbow Connector 65">
              <a:extLst>
                <a:ext uri="{FF2B5EF4-FFF2-40B4-BE49-F238E27FC236}">
                  <a16:creationId xmlns:a16="http://schemas.microsoft.com/office/drawing/2014/main" id="{6B7975B3-64CF-4664-9B81-F5B08E2FB2F3}"/>
                </a:ext>
              </a:extLst>
            </p:cNvPr>
            <p:cNvCxnSpPr>
              <a:cxnSpLocks/>
              <a:stCxn id="9" idx="1"/>
              <a:endCxn id="5" idx="3"/>
            </p:cNvCxnSpPr>
            <p:nvPr/>
          </p:nvCxnSpPr>
          <p:spPr>
            <a:xfrm rot="10800000" flipV="1">
              <a:off x="708652" y="2413526"/>
              <a:ext cx="4324826" cy="707875"/>
            </a:xfrm>
            <a:prstGeom prst="bentConnector3">
              <a:avLst>
                <a:gd name="adj1" fmla="val 18556"/>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599ECE2-A889-4340-B3AB-3C5D68929A4D}"/>
                </a:ext>
              </a:extLst>
            </p:cNvPr>
            <p:cNvCxnSpPr>
              <a:stCxn id="33" idx="1"/>
              <a:endCxn id="25" idx="3"/>
            </p:cNvCxnSpPr>
            <p:nvPr/>
          </p:nvCxnSpPr>
          <p:spPr>
            <a:xfrm flipH="1">
              <a:off x="8159673" y="3160993"/>
              <a:ext cx="1019067" cy="1"/>
            </a:xfrm>
            <a:prstGeom prst="straightConnector1">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2B26F8A5-2C12-4FEF-A3EB-5374845C73E4}"/>
              </a:ext>
            </a:extLst>
          </p:cNvPr>
          <p:cNvSpPr>
            <a:spLocks noGrp="1"/>
          </p:cNvSpPr>
          <p:nvPr>
            <p:ph type="sldNum" sz="quarter" idx="20"/>
          </p:nvPr>
        </p:nvSpPr>
        <p:spPr/>
        <p:txBody>
          <a:bodyPr/>
          <a:lstStyle/>
          <a:p>
            <a:fld id="{930176A1-BCF0-4712-97A6-6B495F55390B}" type="slidenum">
              <a:rPr lang="en-US" smtClean="0"/>
              <a:t>3</a:t>
            </a:fld>
            <a:endParaRPr lang="en-US"/>
          </a:p>
        </p:txBody>
      </p:sp>
    </p:spTree>
    <p:custDataLst>
      <p:tags r:id="rId1"/>
    </p:custDataLst>
    <p:extLst>
      <p:ext uri="{BB962C8B-B14F-4D97-AF65-F5344CB8AC3E}">
        <p14:creationId xmlns:p14="http://schemas.microsoft.com/office/powerpoint/2010/main" val="3404818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 Gateway stages</a:t>
            </a:r>
          </a:p>
        </p:txBody>
      </p:sp>
      <p:sp>
        <p:nvSpPr>
          <p:cNvPr id="100" name="Content Placeholder 99"/>
          <p:cNvSpPr>
            <a:spLocks noGrp="1"/>
          </p:cNvSpPr>
          <p:nvPr>
            <p:ph idx="4294967295"/>
          </p:nvPr>
        </p:nvSpPr>
        <p:spPr>
          <a:xfrm>
            <a:off x="367579" y="2254250"/>
            <a:ext cx="3594100" cy="1227138"/>
          </a:xfrm>
        </p:spPr>
        <p:txBody>
          <a:bodyPr>
            <a:normAutofit fontScale="92500" lnSpcReduction="20000"/>
          </a:bodyPr>
          <a:lstStyle/>
          <a:p>
            <a:pPr marL="0" indent="0">
              <a:buNone/>
            </a:pPr>
            <a:r>
              <a:rPr lang="en-US" dirty="0"/>
              <a:t>Named reference to an API Gateway deployment</a:t>
            </a:r>
          </a:p>
          <a:p>
            <a:endParaRPr lang="en-US" dirty="0"/>
          </a:p>
        </p:txBody>
      </p:sp>
      <p:sp>
        <p:nvSpPr>
          <p:cNvPr id="93" name="Rectangle 92"/>
          <p:cNvSpPr/>
          <p:nvPr/>
        </p:nvSpPr>
        <p:spPr>
          <a:xfrm>
            <a:off x="3504611" y="3541394"/>
            <a:ext cx="1088760" cy="46166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pPr algn="ctr"/>
            <a:r>
              <a:rPr lang="en-US" sz="2400" dirty="0"/>
              <a:t>Stages</a:t>
            </a:r>
            <a:endParaRPr lang="en-US" dirty="0"/>
          </a:p>
        </p:txBody>
      </p:sp>
      <p:cxnSp>
        <p:nvCxnSpPr>
          <p:cNvPr id="95" name="arrow1" descr="Arrow points from stages to production stage.">
            <a:extLst>
              <a:ext uri="{FF2B5EF4-FFF2-40B4-BE49-F238E27FC236}">
                <a16:creationId xmlns:a16="http://schemas.microsoft.com/office/drawing/2014/main" id="{6B7975B3-64CF-4664-9B81-F5B08E2FB2F3}"/>
              </a:ext>
            </a:extLst>
          </p:cNvPr>
          <p:cNvCxnSpPr>
            <a:cxnSpLocks/>
            <a:endCxn id="93" idx="0"/>
          </p:cNvCxnSpPr>
          <p:nvPr/>
        </p:nvCxnSpPr>
        <p:spPr>
          <a:xfrm rot="10800000" flipV="1">
            <a:off x="4048991" y="2270550"/>
            <a:ext cx="1589810" cy="1270844"/>
          </a:xfrm>
          <a:prstGeom prst="bentConnector2">
            <a:avLst/>
          </a:prstGeom>
          <a:ln w="44450">
            <a:solidFill>
              <a:schemeClr val="hlink"/>
            </a:solidFill>
            <a:headEnd type="arrow" w="lg" len="lg"/>
            <a:tailEnd type="none"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2" name="Group 1" descr="Production stage">
            <a:extLst>
              <a:ext uri="{FF2B5EF4-FFF2-40B4-BE49-F238E27FC236}">
                <a16:creationId xmlns:a16="http://schemas.microsoft.com/office/drawing/2014/main" id="{F11669B9-6185-4507-8CE3-99FD84A3EE4D}"/>
              </a:ext>
            </a:extLst>
          </p:cNvPr>
          <p:cNvGrpSpPr/>
          <p:nvPr/>
        </p:nvGrpSpPr>
        <p:grpSpPr>
          <a:xfrm>
            <a:off x="5156161" y="1813349"/>
            <a:ext cx="1879679" cy="1187237"/>
            <a:chOff x="5156161" y="1813349"/>
            <a:chExt cx="1879679" cy="1187237"/>
          </a:xfrm>
        </p:grpSpPr>
        <p:pic>
          <p:nvPicPr>
            <p:cNvPr id="85" name="Graphic 6">
              <a:extLst>
                <a:ext uri="{FF2B5EF4-FFF2-40B4-BE49-F238E27FC236}">
                  <a16:creationId xmlns:a16="http://schemas.microsoft.com/office/drawing/2014/main" id="{FD960BCD-0D1F-914A-B9E9-229CD74E312A}"/>
                </a:ext>
                <a:ext uri="{C183D7F6-B498-43B3-948B-1728B52AA6E4}">
                  <adec:decorative xmlns:adec="http://schemas.microsoft.com/office/drawing/2017/decorative" val="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638800" y="1813349"/>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86">
              <a:extLst>
                <a:ext uri="{FF2B5EF4-FFF2-40B4-BE49-F238E27FC236}">
                  <a16:creationId xmlns:a16="http://schemas.microsoft.com/office/drawing/2014/main" id="{9D109191-85FE-4667-BA2A-3BB1C898FE87}"/>
                </a:ext>
              </a:extLst>
            </p:cNvPr>
            <p:cNvSpPr txBox="1"/>
            <p:nvPr/>
          </p:nvSpPr>
          <p:spPr>
            <a:xfrm>
              <a:off x="5156161" y="2775748"/>
              <a:ext cx="1879679" cy="224838"/>
            </a:xfrm>
            <a:prstGeom prst="rect">
              <a:avLst/>
            </a:prstGeom>
            <a:noFill/>
          </p:spPr>
          <p:txBody>
            <a:bodyPr wrap="square" lIns="0" tIns="0" rIns="0" bIns="0" rtlCol="0">
              <a:noAutofit/>
            </a:bodyPr>
            <a:lstStyle/>
            <a:p>
              <a:pPr algn="ctr"/>
              <a:r>
                <a:rPr lang="en-US" sz="1600" dirty="0">
                  <a:solidFill>
                    <a:srgbClr val="000000"/>
                  </a:solidFill>
                  <a:latin typeface="Amazon Ember" panose="020B0703020204020204" pitchFamily="34" charset="0"/>
                  <a:ea typeface="Amazon Ember" panose="020B0703020204020204" pitchFamily="34" charset="0"/>
                  <a:cs typeface="Amazon Ember" panose="020B0703020204020204" pitchFamily="34" charset="0"/>
                </a:rPr>
                <a:t>Production stage</a:t>
              </a:r>
              <a:endParaRPr lang="en-US" sz="1600" dirty="0">
                <a:latin typeface="Amazon Ember" panose="020B0703020204020204" pitchFamily="34" charset="0"/>
                <a:ea typeface="Amazon Ember" panose="020B0703020204020204" pitchFamily="34" charset="0"/>
                <a:cs typeface="Amazon Ember" panose="020B0703020204020204" pitchFamily="34" charset="0"/>
              </a:endParaRPr>
            </a:p>
          </p:txBody>
        </p:sp>
      </p:grpSp>
      <p:cxnSp>
        <p:nvCxnSpPr>
          <p:cNvPr id="96" name="arrow2" descr="Arrow points from stages to development stage.">
            <a:extLst>
              <a:ext uri="{FF2B5EF4-FFF2-40B4-BE49-F238E27FC236}">
                <a16:creationId xmlns:a16="http://schemas.microsoft.com/office/drawing/2014/main" id="{6B7975B3-64CF-4664-9B81-F5B08E2FB2F3}"/>
              </a:ext>
            </a:extLst>
          </p:cNvPr>
          <p:cNvCxnSpPr>
            <a:cxnSpLocks/>
            <a:endCxn id="93" idx="2"/>
          </p:cNvCxnSpPr>
          <p:nvPr/>
        </p:nvCxnSpPr>
        <p:spPr>
          <a:xfrm rot="10800000">
            <a:off x="4048992" y="4003060"/>
            <a:ext cx="1589809" cy="1051117"/>
          </a:xfrm>
          <a:prstGeom prst="bentConnector2">
            <a:avLst/>
          </a:prstGeom>
          <a:ln w="44450">
            <a:solidFill>
              <a:schemeClr val="hlink"/>
            </a:solidFill>
            <a:headEnd type="arrow" w="lg" len="lg"/>
            <a:tailEnd type="none"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nvGrpSpPr>
          <p:cNvPr id="3" name="Group 2" descr="Development stage">
            <a:extLst>
              <a:ext uri="{FF2B5EF4-FFF2-40B4-BE49-F238E27FC236}">
                <a16:creationId xmlns:a16="http://schemas.microsoft.com/office/drawing/2014/main" id="{D5CA23C3-D68B-4FC6-BE2B-092E399682B7}"/>
              </a:ext>
            </a:extLst>
          </p:cNvPr>
          <p:cNvGrpSpPr/>
          <p:nvPr/>
        </p:nvGrpSpPr>
        <p:grpSpPr>
          <a:xfrm>
            <a:off x="5156161" y="4596974"/>
            <a:ext cx="1879679" cy="1136767"/>
            <a:chOff x="5156161" y="4596974"/>
            <a:chExt cx="1879679" cy="1136767"/>
          </a:xfrm>
        </p:grpSpPr>
        <p:pic>
          <p:nvPicPr>
            <p:cNvPr id="86" name="Graphic 6">
              <a:extLst>
                <a:ext uri="{FF2B5EF4-FFF2-40B4-BE49-F238E27FC236}">
                  <a16:creationId xmlns:a16="http://schemas.microsoft.com/office/drawing/2014/main" id="{FD960BCD-0D1F-914A-B9E9-229CD74E312A}"/>
                </a:ext>
                <a:ext uri="{C183D7F6-B498-43B3-948B-1728B52AA6E4}">
                  <adec:decorative xmlns:adec="http://schemas.microsoft.com/office/drawing/2017/decorative" val="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638800" y="4596974"/>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87">
              <a:extLst>
                <a:ext uri="{FF2B5EF4-FFF2-40B4-BE49-F238E27FC236}">
                  <a16:creationId xmlns:a16="http://schemas.microsoft.com/office/drawing/2014/main" id="{9D109191-85FE-4667-BA2A-3BB1C898FE87}"/>
                </a:ext>
              </a:extLst>
            </p:cNvPr>
            <p:cNvSpPr txBox="1"/>
            <p:nvPr/>
          </p:nvSpPr>
          <p:spPr>
            <a:xfrm>
              <a:off x="5156161" y="5508903"/>
              <a:ext cx="1879679" cy="224838"/>
            </a:xfrm>
            <a:prstGeom prst="rect">
              <a:avLst/>
            </a:prstGeom>
            <a:noFill/>
          </p:spPr>
          <p:txBody>
            <a:bodyPr wrap="square" lIns="0" tIns="0" rIns="0" bIns="0" rtlCol="0">
              <a:noAutofit/>
            </a:bodyPr>
            <a:lstStyle/>
            <a:p>
              <a:pPr algn="ctr"/>
              <a:r>
                <a:rPr lang="en-US" sz="1600" dirty="0">
                  <a:solidFill>
                    <a:srgbClr val="000000"/>
                  </a:solidFill>
                  <a:latin typeface="Amazon Ember" panose="020B0703020204020204" pitchFamily="34" charset="0"/>
                  <a:ea typeface="Amazon Ember" panose="020B0703020204020204" pitchFamily="34" charset="0"/>
                  <a:cs typeface="Amazon Ember" panose="020B0703020204020204" pitchFamily="34" charset="0"/>
                </a:rPr>
                <a:t>Development stage</a:t>
              </a:r>
            </a:p>
          </p:txBody>
        </p:sp>
      </p:grpSp>
      <p:sp>
        <p:nvSpPr>
          <p:cNvPr id="101" name="Content Placeholder 100"/>
          <p:cNvSpPr>
            <a:spLocks noGrp="1"/>
          </p:cNvSpPr>
          <p:nvPr>
            <p:ph idx="4294967295"/>
          </p:nvPr>
        </p:nvSpPr>
        <p:spPr>
          <a:xfrm>
            <a:off x="7523163" y="2270125"/>
            <a:ext cx="4668837" cy="3903663"/>
          </a:xfrm>
        </p:spPr>
        <p:txBody>
          <a:bodyPr/>
          <a:lstStyle/>
          <a:p>
            <a:pPr marL="0" indent="0">
              <a:buNone/>
            </a:pPr>
            <a:r>
              <a:rPr lang="en-US" dirty="0"/>
              <a:t>Staging offers solutions for: </a:t>
            </a:r>
          </a:p>
          <a:p>
            <a:pPr lvl="1"/>
            <a:r>
              <a:rPr lang="en-US" dirty="0"/>
              <a:t>Caching</a:t>
            </a:r>
          </a:p>
          <a:p>
            <a:pPr lvl="1"/>
            <a:r>
              <a:rPr lang="en-US" dirty="0"/>
              <a:t>Customized request throttling</a:t>
            </a:r>
          </a:p>
          <a:p>
            <a:pPr lvl="1"/>
            <a:r>
              <a:rPr lang="en-US" dirty="0"/>
              <a:t>Logging</a:t>
            </a:r>
          </a:p>
          <a:p>
            <a:pPr lvl="1"/>
            <a:r>
              <a:rPr lang="en-US" dirty="0"/>
              <a:t>Stage variables</a:t>
            </a:r>
          </a:p>
          <a:p>
            <a:pPr lvl="1"/>
            <a:r>
              <a:rPr lang="en-US" dirty="0"/>
              <a:t>Canary releases</a:t>
            </a:r>
          </a:p>
        </p:txBody>
      </p:sp>
      <p:sp>
        <p:nvSpPr>
          <p:cNvPr id="4" name="Slide Number Placeholder 3">
            <a:extLst>
              <a:ext uri="{FF2B5EF4-FFF2-40B4-BE49-F238E27FC236}">
                <a16:creationId xmlns:a16="http://schemas.microsoft.com/office/drawing/2014/main" id="{5BA0FB5F-EEF2-441D-9907-C0544150D570}"/>
              </a:ext>
            </a:extLst>
          </p:cNvPr>
          <p:cNvSpPr>
            <a:spLocks noGrp="1"/>
          </p:cNvSpPr>
          <p:nvPr>
            <p:ph type="sldNum" sz="quarter" idx="20"/>
          </p:nvPr>
        </p:nvSpPr>
        <p:spPr/>
        <p:txBody>
          <a:bodyPr/>
          <a:lstStyle/>
          <a:p>
            <a:fld id="{930176A1-BCF0-4712-97A6-6B495F55390B}" type="slidenum">
              <a:rPr lang="en-US" smtClean="0"/>
              <a:t>30</a:t>
            </a:fld>
            <a:endParaRPr lang="en-US"/>
          </a:p>
        </p:txBody>
      </p:sp>
    </p:spTree>
    <p:custDataLst>
      <p:tags r:id="rId1"/>
    </p:custDataLst>
    <p:extLst>
      <p:ext uri="{BB962C8B-B14F-4D97-AF65-F5344CB8AC3E}">
        <p14:creationId xmlns:p14="http://schemas.microsoft.com/office/powerpoint/2010/main" val="949837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stage variables</a:t>
            </a:r>
          </a:p>
        </p:txBody>
      </p:sp>
      <p:grpSp>
        <p:nvGrpSpPr>
          <p:cNvPr id="2" name="example" descr="Example shows a stage variable used to direct request to either the Prod or Dev resources.">
            <a:extLst>
              <a:ext uri="{FF2B5EF4-FFF2-40B4-BE49-F238E27FC236}">
                <a16:creationId xmlns:a16="http://schemas.microsoft.com/office/drawing/2014/main" id="{3A95785F-F179-4BD6-A8B0-A1729E3D5A97}"/>
              </a:ext>
            </a:extLst>
          </p:cNvPr>
          <p:cNvGrpSpPr/>
          <p:nvPr/>
        </p:nvGrpSpPr>
        <p:grpSpPr>
          <a:xfrm>
            <a:off x="419100" y="1407194"/>
            <a:ext cx="8005737" cy="4669459"/>
            <a:chOff x="419100" y="1407194"/>
            <a:chExt cx="8005737" cy="4669459"/>
          </a:xfrm>
        </p:grpSpPr>
        <p:sp>
          <p:nvSpPr>
            <p:cNvPr id="7" name="Rectangle 6">
              <a:extLst>
                <a:ext uri="{FF2B5EF4-FFF2-40B4-BE49-F238E27FC236}">
                  <a16:creationId xmlns:a16="http://schemas.microsoft.com/office/drawing/2014/main" id="{BEFEC4D9-0FF6-0740-BBB7-9A904CD0D43A}"/>
                </a:ext>
              </a:extLst>
            </p:cNvPr>
            <p:cNvSpPr/>
            <p:nvPr/>
          </p:nvSpPr>
          <p:spPr>
            <a:xfrm>
              <a:off x="1261253" y="1407194"/>
              <a:ext cx="7163584" cy="46694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8"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1253" y="140719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419100" y="3243165"/>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Elbow Connector 65">
              <a:extLst>
                <a:ext uri="{FF2B5EF4-FFF2-40B4-BE49-F238E27FC236}">
                  <a16:creationId xmlns:a16="http://schemas.microsoft.com/office/drawing/2014/main" id="{6B7975B3-64CF-4664-9B81-F5B08E2FB2F3}"/>
                </a:ext>
              </a:extLst>
            </p:cNvPr>
            <p:cNvCxnSpPr>
              <a:cxnSpLocks/>
              <a:stCxn id="33" idx="1"/>
              <a:endCxn id="14" idx="3"/>
            </p:cNvCxnSpPr>
            <p:nvPr/>
          </p:nvCxnSpPr>
          <p:spPr>
            <a:xfrm rot="10800000" flipV="1">
              <a:off x="2551490" y="2137198"/>
              <a:ext cx="759213" cy="1448867"/>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1"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5162505" y="1679999"/>
              <a:ext cx="917533" cy="914400"/>
            </a:xfrm>
            <a:prstGeom prst="rect">
              <a:avLst/>
            </a:prstGeom>
          </p:spPr>
        </p:pic>
        <p:pic>
          <p:nvPicPr>
            <p:cNvPr id="12"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7062182" y="1679999"/>
              <a:ext cx="917535" cy="914400"/>
            </a:xfrm>
            <a:prstGeom prst="rect">
              <a:avLst/>
            </a:prstGeom>
          </p:spPr>
        </p:pic>
        <p:sp>
          <p:nvSpPr>
            <p:cNvPr id="13" name="TextBox 12">
              <a:extLst>
                <a:ext uri="{FF2B5EF4-FFF2-40B4-BE49-F238E27FC236}">
                  <a16:creationId xmlns:a16="http://schemas.microsoft.com/office/drawing/2014/main" id="{9D109191-85FE-4667-BA2A-3BB1C898FE87}"/>
                </a:ext>
              </a:extLst>
            </p:cNvPr>
            <p:cNvSpPr txBox="1"/>
            <p:nvPr/>
          </p:nvSpPr>
          <p:spPr>
            <a:xfrm>
              <a:off x="6909585" y="2642398"/>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Production</a:t>
              </a:r>
            </a:p>
            <a:p>
              <a:pPr algn="ctr"/>
              <a:r>
                <a:rPr lang="en-US" sz="1600" dirty="0">
                  <a:solidFill>
                    <a:srgbClr val="000000"/>
                  </a:solidFill>
                  <a:ea typeface="Amazon Ember Light" panose="020B0403020204020204" pitchFamily="34" charset="0"/>
                  <a:cs typeface="Amazon Ember Light" panose="020B0403020204020204" pitchFamily="34" charset="0"/>
                </a:rPr>
                <a:t>table</a:t>
              </a:r>
            </a:p>
          </p:txBody>
        </p:sp>
        <p:pic>
          <p:nvPicPr>
            <p:cNvPr id="14"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9"/>
            <a:srcRect/>
            <a:stretch/>
          </p:blipFill>
          <p:spPr bwMode="auto">
            <a:xfrm>
              <a:off x="1637089" y="3128866"/>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1396336" y="4176764"/>
              <a:ext cx="1395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/notes</a:t>
              </a:r>
            </a:p>
          </p:txBody>
        </p:sp>
        <p:cxnSp>
          <p:nvCxnSpPr>
            <p:cNvPr id="17" name="Elbow Connector 65">
              <a:extLst>
                <a:ext uri="{FF2B5EF4-FFF2-40B4-BE49-F238E27FC236}">
                  <a16:creationId xmlns:a16="http://schemas.microsoft.com/office/drawing/2014/main" id="{6B7975B3-64CF-4664-9B81-F5B08E2FB2F3}"/>
                </a:ext>
              </a:extLst>
            </p:cNvPr>
            <p:cNvCxnSpPr>
              <a:cxnSpLocks/>
              <a:stCxn id="34" idx="1"/>
              <a:endCxn id="14" idx="3"/>
            </p:cNvCxnSpPr>
            <p:nvPr/>
          </p:nvCxnSpPr>
          <p:spPr>
            <a:xfrm rot="10800000">
              <a:off x="2551490" y="3586066"/>
              <a:ext cx="759213" cy="1334758"/>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8"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5162505" y="4463624"/>
              <a:ext cx="917533" cy="914400"/>
            </a:xfrm>
            <a:prstGeom prst="rect">
              <a:avLst/>
            </a:prstGeom>
          </p:spPr>
        </p:pic>
        <p:pic>
          <p:nvPicPr>
            <p:cNvPr id="19"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7062182" y="4463624"/>
              <a:ext cx="917535" cy="914400"/>
            </a:xfrm>
            <a:prstGeom prst="rect">
              <a:avLst/>
            </a:prstGeom>
          </p:spPr>
        </p:pic>
        <p:cxnSp>
          <p:nvCxnSpPr>
            <p:cNvPr id="21" name="Straight Arrow Connector 20"/>
            <p:cNvCxnSpPr>
              <a:stCxn id="14" idx="1"/>
              <a:endCxn id="9" idx="1"/>
            </p:cNvCxnSpPr>
            <p:nvPr/>
          </p:nvCxnSpPr>
          <p:spPr>
            <a:xfrm flipH="1" flipV="1">
              <a:off x="1104900" y="3586065"/>
              <a:ext cx="532189" cy="1"/>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3" idx="3"/>
              <a:endCxn id="11" idx="1"/>
            </p:cNvCxnSpPr>
            <p:nvPr/>
          </p:nvCxnSpPr>
          <p:spPr>
            <a:xfrm>
              <a:off x="4225102" y="2137199"/>
              <a:ext cx="93740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2" idx="1"/>
            </p:cNvCxnSpPr>
            <p:nvPr/>
          </p:nvCxnSpPr>
          <p:spPr>
            <a:xfrm>
              <a:off x="6080038" y="2137199"/>
              <a:ext cx="98214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4" idx="3"/>
              <a:endCxn id="18" idx="1"/>
            </p:cNvCxnSpPr>
            <p:nvPr/>
          </p:nvCxnSpPr>
          <p:spPr>
            <a:xfrm>
              <a:off x="4225102" y="4920824"/>
              <a:ext cx="93740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3"/>
              <a:endCxn id="19" idx="1"/>
            </p:cNvCxnSpPr>
            <p:nvPr/>
          </p:nvCxnSpPr>
          <p:spPr>
            <a:xfrm>
              <a:off x="6080038" y="4920824"/>
              <a:ext cx="98214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109191-85FE-4667-BA2A-3BB1C898FE87}"/>
                </a:ext>
              </a:extLst>
            </p:cNvPr>
            <p:cNvSpPr txBox="1"/>
            <p:nvPr/>
          </p:nvSpPr>
          <p:spPr>
            <a:xfrm>
              <a:off x="3184336" y="2642398"/>
              <a:ext cx="1167133" cy="224838"/>
            </a:xfrm>
            <a:prstGeom prst="rect">
              <a:avLst/>
            </a:prstGeom>
            <a:noFill/>
          </p:spPr>
          <p:txBody>
            <a:bodyPr wrap="square" lIns="0" tIns="0" rIns="0" bIns="0" rtlCol="0">
              <a:noAutofit/>
            </a:bodyPr>
            <a:lstStyle/>
            <a:p>
              <a:pPr algn="ctr"/>
              <a:r>
                <a:rPr lang="en-US" sz="1600" dirty="0">
                  <a:solidFill>
                    <a:srgbClr val="000000"/>
                  </a:solidFill>
                  <a:latin typeface="Lucida Console" panose="020B0609040504020204" pitchFamily="49" charset="0"/>
                  <a:ea typeface="Amazon Ember" panose="02000000000000000000" pitchFamily="2" charset="0"/>
                  <a:cs typeface="Amazon Ember Light" panose="020B0403020204020204" pitchFamily="34" charset="0"/>
                </a:rPr>
                <a:t>/</a:t>
              </a:r>
              <a:r>
                <a:rPr lang="en-US" sz="1600" dirty="0">
                  <a:latin typeface="Lucida Console" panose="020B0609040504020204" pitchFamily="49" charset="0"/>
                  <a:ea typeface="Amazon Ember" panose="020B0603020204020204" pitchFamily="34" charset="0"/>
                  <a:cs typeface="Amazon Ember Light" panose="020B0403020204020204" pitchFamily="34" charset="0"/>
                </a:rPr>
                <a:t>PROD/GET</a:t>
              </a:r>
            </a:p>
          </p:txBody>
        </p:sp>
        <p:sp>
          <p:nvSpPr>
            <p:cNvPr id="27" name="TextBox 26">
              <a:extLst>
                <a:ext uri="{FF2B5EF4-FFF2-40B4-BE49-F238E27FC236}">
                  <a16:creationId xmlns:a16="http://schemas.microsoft.com/office/drawing/2014/main" id="{9D109191-85FE-4667-BA2A-3BB1C898FE87}"/>
                </a:ext>
              </a:extLst>
            </p:cNvPr>
            <p:cNvSpPr txBox="1"/>
            <p:nvPr/>
          </p:nvSpPr>
          <p:spPr>
            <a:xfrm>
              <a:off x="3184336" y="5375553"/>
              <a:ext cx="1167133" cy="224838"/>
            </a:xfrm>
            <a:prstGeom prst="rect">
              <a:avLst/>
            </a:prstGeom>
            <a:noFill/>
          </p:spPr>
          <p:txBody>
            <a:bodyPr wrap="square" lIns="0" tIns="0" rIns="0" bIns="0" rtlCol="0">
              <a:noAutofit/>
            </a:bodyPr>
            <a:lstStyle/>
            <a:p>
              <a:pPr algn="ctr"/>
              <a:r>
                <a:rPr lang="en-US" sz="1600" dirty="0">
                  <a:solidFill>
                    <a:srgbClr val="000000"/>
                  </a:solidFill>
                  <a:latin typeface="Lucida Console" panose="020B0609040504020204" pitchFamily="49" charset="0"/>
                  <a:ea typeface="Amazon Ember" panose="02000000000000000000" pitchFamily="2" charset="0"/>
                  <a:cs typeface="Amazon Ember Light" panose="020B0403020204020204" pitchFamily="34" charset="0"/>
                </a:rPr>
                <a:t>/DEV/GET</a:t>
              </a:r>
            </a:p>
          </p:txBody>
        </p:sp>
        <p:sp>
          <p:nvSpPr>
            <p:cNvPr id="28" name="TextBox 27">
              <a:extLst>
                <a:ext uri="{FF2B5EF4-FFF2-40B4-BE49-F238E27FC236}">
                  <a16:creationId xmlns:a16="http://schemas.microsoft.com/office/drawing/2014/main" id="{9D109191-85FE-4667-BA2A-3BB1C898FE87}"/>
                </a:ext>
              </a:extLst>
            </p:cNvPr>
            <p:cNvSpPr txBox="1"/>
            <p:nvPr/>
          </p:nvSpPr>
          <p:spPr>
            <a:xfrm>
              <a:off x="6881777" y="5375553"/>
              <a:ext cx="1278345"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Development</a:t>
              </a:r>
            </a:p>
            <a:p>
              <a:pPr algn="ctr"/>
              <a:r>
                <a:rPr lang="en-US" sz="1600" dirty="0">
                  <a:solidFill>
                    <a:srgbClr val="000000"/>
                  </a:solidFill>
                  <a:ea typeface="Amazon Ember Light" panose="020B0403020204020204" pitchFamily="34" charset="0"/>
                  <a:cs typeface="Amazon Ember Light" panose="020B0403020204020204" pitchFamily="34" charset="0"/>
                </a:rPr>
                <a:t>table</a:t>
              </a:r>
            </a:p>
          </p:txBody>
        </p:sp>
        <p:sp>
          <p:nvSpPr>
            <p:cNvPr id="29" name="TextBox 28">
              <a:extLst>
                <a:ext uri="{FF2B5EF4-FFF2-40B4-BE49-F238E27FC236}">
                  <a16:creationId xmlns:a16="http://schemas.microsoft.com/office/drawing/2014/main" id="{9D109191-85FE-4667-BA2A-3BB1C898FE87}"/>
                </a:ext>
              </a:extLst>
            </p:cNvPr>
            <p:cNvSpPr txBox="1"/>
            <p:nvPr/>
          </p:nvSpPr>
          <p:spPr>
            <a:xfrm>
              <a:off x="4510973" y="2642398"/>
              <a:ext cx="2220597" cy="270324"/>
            </a:xfrm>
            <a:prstGeom prst="rect">
              <a:avLst/>
            </a:prstGeom>
            <a:noFill/>
          </p:spPr>
          <p:txBody>
            <a:bodyPr wrap="square" lIns="0" tIns="0" rIns="0" bIns="0" rtlCol="0">
              <a:noAutofit/>
            </a:bodyPr>
            <a:lstStyle/>
            <a:p>
              <a:pPr algn="ctr"/>
              <a:r>
                <a:rPr lang="en-US" sz="1600" dirty="0">
                  <a:solidFill>
                    <a:srgbClr val="000000"/>
                  </a:solidFill>
                  <a:latin typeface="Lucida Console" panose="020B0609040504020204" pitchFamily="49" charset="0"/>
                  <a:ea typeface="Amazon Ember" panose="02000000000000000000" pitchFamily="2" charset="0"/>
                  <a:cs typeface="Amazon Ember Light" panose="020B0403020204020204" pitchFamily="34" charset="0"/>
                </a:rPr>
                <a:t>list_function:PROD</a:t>
              </a:r>
            </a:p>
          </p:txBody>
        </p:sp>
        <p:sp>
          <p:nvSpPr>
            <p:cNvPr id="30" name="TextBox 29">
              <a:extLst>
                <a:ext uri="{FF2B5EF4-FFF2-40B4-BE49-F238E27FC236}">
                  <a16:creationId xmlns:a16="http://schemas.microsoft.com/office/drawing/2014/main" id="{9D109191-85FE-4667-BA2A-3BB1C898FE87}"/>
                </a:ext>
              </a:extLst>
            </p:cNvPr>
            <p:cNvSpPr txBox="1"/>
            <p:nvPr/>
          </p:nvSpPr>
          <p:spPr>
            <a:xfrm>
              <a:off x="4567153" y="5375553"/>
              <a:ext cx="2108237" cy="270324"/>
            </a:xfrm>
            <a:prstGeom prst="rect">
              <a:avLst/>
            </a:prstGeom>
            <a:noFill/>
          </p:spPr>
          <p:txBody>
            <a:bodyPr wrap="square" lIns="0" tIns="0" rIns="0" bIns="0" rtlCol="0">
              <a:noAutofit/>
            </a:bodyPr>
            <a:lstStyle/>
            <a:p>
              <a:pPr algn="ctr"/>
              <a:r>
                <a:rPr lang="en-US" sz="1600" dirty="0">
                  <a:solidFill>
                    <a:srgbClr val="000000"/>
                  </a:solidFill>
                  <a:latin typeface="Lucida Console" panose="020B0609040504020204" pitchFamily="49" charset="0"/>
                  <a:ea typeface="Amazon Ember" panose="02000000000000000000" pitchFamily="2" charset="0"/>
                  <a:cs typeface="Amazon Ember Light" panose="020B0403020204020204" pitchFamily="34" charset="0"/>
                </a:rPr>
                <a:t>list_function:DEV</a:t>
              </a:r>
            </a:p>
          </p:txBody>
        </p:sp>
        <p:sp>
          <p:nvSpPr>
            <p:cNvPr id="31" name="Rectangle 30"/>
            <p:cNvSpPr/>
            <p:nvPr/>
          </p:nvSpPr>
          <p:spPr>
            <a:xfrm>
              <a:off x="2909642" y="3429173"/>
              <a:ext cx="3513441" cy="338554"/>
            </a:xfrm>
            <a:prstGeom prst="rect">
              <a:avLst/>
            </a:prstGeom>
          </p:spPr>
          <p:txBody>
            <a:bodyPr wrap="square">
              <a:spAutoFit/>
            </a:bodyPr>
            <a:lstStyle/>
            <a:p>
              <a:r>
                <a:rPr lang="en-US" sz="1600" dirty="0">
                  <a:solidFill>
                    <a:srgbClr val="000000"/>
                  </a:solidFill>
                  <a:latin typeface="Lucida Console" panose="020B0609040504020204" pitchFamily="49" charset="0"/>
                </a:rPr>
                <a:t>$stageVariables.environment</a:t>
              </a:r>
              <a:endParaRPr lang="en-US" sz="1600" dirty="0">
                <a:latin typeface="Lucida Console" panose="020B0609040504020204" pitchFamily="49" charset="0"/>
              </a:endParaRPr>
            </a:p>
          </p:txBody>
        </p:sp>
        <p:pic>
          <p:nvPicPr>
            <p:cNvPr id="33"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3310702" y="1679999"/>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3310702" y="4463624"/>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Content Placeholder 38"/>
          <p:cNvSpPr>
            <a:spLocks noGrp="1"/>
          </p:cNvSpPr>
          <p:nvPr>
            <p:ph idx="4294967295"/>
          </p:nvPr>
        </p:nvSpPr>
        <p:spPr>
          <a:xfrm>
            <a:off x="9007475" y="1444625"/>
            <a:ext cx="3184525" cy="4645025"/>
          </a:xfrm>
        </p:spPr>
        <p:txBody>
          <a:bodyPr/>
          <a:lstStyle/>
          <a:p>
            <a:pPr marL="0" indent="0">
              <a:buNone/>
            </a:pPr>
            <a:r>
              <a:rPr lang="en-US" sz="2000" dirty="0"/>
              <a:t>Stage variables:</a:t>
            </a:r>
          </a:p>
          <a:p>
            <a:r>
              <a:rPr lang="en-US" sz="1800" dirty="0"/>
              <a:t>Name-value pairs</a:t>
            </a:r>
          </a:p>
          <a:p>
            <a:r>
              <a:rPr lang="en-US" sz="1800" dirty="0"/>
              <a:t>Act like environment variables</a:t>
            </a:r>
          </a:p>
          <a:p>
            <a:pPr marL="0" indent="0">
              <a:buNone/>
            </a:pPr>
            <a:endParaRPr lang="en-US" sz="2000" dirty="0"/>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Use cases:</a:t>
            </a:r>
          </a:p>
          <a:p>
            <a:r>
              <a:rPr lang="en-US" sz="1800" dirty="0"/>
              <a:t>Have multiple data sources</a:t>
            </a:r>
          </a:p>
          <a:p>
            <a:r>
              <a:rPr lang="en-US" sz="1800" dirty="0"/>
              <a:t>Manage multiple release stages</a:t>
            </a:r>
          </a:p>
          <a:p>
            <a:r>
              <a:rPr lang="en-US" sz="1800" dirty="0"/>
              <a:t>Pass configurations to Lambda functions</a:t>
            </a:r>
          </a:p>
        </p:txBody>
      </p:sp>
      <p:sp>
        <p:nvSpPr>
          <p:cNvPr id="3" name="Slide Number Placeholder 2">
            <a:extLst>
              <a:ext uri="{FF2B5EF4-FFF2-40B4-BE49-F238E27FC236}">
                <a16:creationId xmlns:a16="http://schemas.microsoft.com/office/drawing/2014/main" id="{7077C153-F9CE-4DAC-81BB-14B14346ABF8}"/>
              </a:ext>
            </a:extLst>
          </p:cNvPr>
          <p:cNvSpPr>
            <a:spLocks noGrp="1"/>
          </p:cNvSpPr>
          <p:nvPr>
            <p:ph type="sldNum" sz="quarter" idx="20"/>
          </p:nvPr>
        </p:nvSpPr>
        <p:spPr/>
        <p:txBody>
          <a:bodyPr/>
          <a:lstStyle/>
          <a:p>
            <a:fld id="{930176A1-BCF0-4712-97A6-6B495F55390B}" type="slidenum">
              <a:rPr lang="en-US" smtClean="0"/>
              <a:t>31</a:t>
            </a:fld>
            <a:endParaRPr lang="en-US"/>
          </a:p>
        </p:txBody>
      </p:sp>
    </p:spTree>
    <p:custDataLst>
      <p:tags r:id="rId1"/>
    </p:custDataLst>
    <p:extLst>
      <p:ext uri="{BB962C8B-B14F-4D97-AF65-F5344CB8AC3E}">
        <p14:creationId xmlns:p14="http://schemas.microsoft.com/office/powerpoint/2010/main" val="2776271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Canary release</a:t>
            </a:r>
          </a:p>
        </p:txBody>
      </p:sp>
      <p:sp>
        <p:nvSpPr>
          <p:cNvPr id="3" name="Content Placeholder 2"/>
          <p:cNvSpPr>
            <a:spLocks noGrp="1"/>
          </p:cNvSpPr>
          <p:nvPr>
            <p:ph idx="4294967295"/>
          </p:nvPr>
        </p:nvSpPr>
        <p:spPr>
          <a:xfrm>
            <a:off x="8597900" y="1431925"/>
            <a:ext cx="3594100" cy="4645025"/>
          </a:xfrm>
        </p:spPr>
        <p:txBody>
          <a:bodyPr/>
          <a:lstStyle/>
          <a:p>
            <a:r>
              <a:rPr lang="en-US" sz="2400" dirty="0"/>
              <a:t>Reduce risk of deployments</a:t>
            </a:r>
          </a:p>
          <a:p>
            <a:r>
              <a:rPr lang="en-US" sz="2400" dirty="0"/>
              <a:t>Test performance </a:t>
            </a:r>
          </a:p>
          <a:p>
            <a:r>
              <a:rPr lang="en-US" sz="2400" dirty="0"/>
              <a:t>Develop in parallel </a:t>
            </a:r>
          </a:p>
        </p:txBody>
      </p:sp>
      <p:grpSp>
        <p:nvGrpSpPr>
          <p:cNvPr id="4" name="Example" descr="Example showing 90% of users on the stable version, and 10% of users on the Canary version.">
            <a:extLst>
              <a:ext uri="{FF2B5EF4-FFF2-40B4-BE49-F238E27FC236}">
                <a16:creationId xmlns:a16="http://schemas.microsoft.com/office/drawing/2014/main" id="{D004F053-A4F1-4AEB-B345-62B495A3DED0}"/>
              </a:ext>
            </a:extLst>
          </p:cNvPr>
          <p:cNvGrpSpPr/>
          <p:nvPr/>
        </p:nvGrpSpPr>
        <p:grpSpPr>
          <a:xfrm>
            <a:off x="351475" y="1407194"/>
            <a:ext cx="8073362" cy="4669459"/>
            <a:chOff x="351475" y="1407194"/>
            <a:chExt cx="8073362" cy="4669459"/>
          </a:xfrm>
        </p:grpSpPr>
        <p:sp>
          <p:nvSpPr>
            <p:cNvPr id="7" name="Rectangle 6">
              <a:extLst>
                <a:ext uri="{FF2B5EF4-FFF2-40B4-BE49-F238E27FC236}">
                  <a16:creationId xmlns:a16="http://schemas.microsoft.com/office/drawing/2014/main" id="{BEFEC4D9-0FF6-0740-BBB7-9A904CD0D43A}"/>
                </a:ext>
              </a:extLst>
            </p:cNvPr>
            <p:cNvSpPr/>
            <p:nvPr/>
          </p:nvSpPr>
          <p:spPr>
            <a:xfrm>
              <a:off x="1261253" y="1407194"/>
              <a:ext cx="7163584" cy="46694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8"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1253" y="140719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351475" y="3053665"/>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Elbow Connector 65">
              <a:extLst>
                <a:ext uri="{FF2B5EF4-FFF2-40B4-BE49-F238E27FC236}">
                  <a16:creationId xmlns:a16="http://schemas.microsoft.com/office/drawing/2014/main" id="{6B7975B3-64CF-4664-9B81-F5B08E2FB2F3}"/>
                </a:ext>
              </a:extLst>
            </p:cNvPr>
            <p:cNvCxnSpPr>
              <a:cxnSpLocks/>
              <a:stCxn id="30" idx="1"/>
              <a:endCxn id="14" idx="3"/>
            </p:cNvCxnSpPr>
            <p:nvPr/>
          </p:nvCxnSpPr>
          <p:spPr>
            <a:xfrm rot="10800000" flipV="1">
              <a:off x="2625820" y="2392933"/>
              <a:ext cx="1214939" cy="1003632"/>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1"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5598691" y="3053665"/>
              <a:ext cx="688150" cy="685800"/>
            </a:xfrm>
            <a:prstGeom prst="rect">
              <a:avLst/>
            </a:prstGeom>
          </p:spPr>
        </p:pic>
        <p:pic>
          <p:nvPicPr>
            <p:cNvPr id="12"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7133080" y="3053665"/>
              <a:ext cx="688151" cy="685800"/>
            </a:xfrm>
            <a:prstGeom prst="rect">
              <a:avLst/>
            </a:prstGeom>
          </p:spPr>
        </p:pic>
        <p:sp>
          <p:nvSpPr>
            <p:cNvPr id="13" name="TextBox 12">
              <a:extLst>
                <a:ext uri="{FF2B5EF4-FFF2-40B4-BE49-F238E27FC236}">
                  <a16:creationId xmlns:a16="http://schemas.microsoft.com/office/drawing/2014/main" id="{9D109191-85FE-4667-BA2A-3BB1C898FE87}"/>
                </a:ext>
              </a:extLst>
            </p:cNvPr>
            <p:cNvSpPr txBox="1"/>
            <p:nvPr/>
          </p:nvSpPr>
          <p:spPr>
            <a:xfrm>
              <a:off x="6893589" y="3865677"/>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Production</a:t>
              </a:r>
            </a:p>
            <a:p>
              <a:pPr algn="ctr"/>
              <a:r>
                <a:rPr lang="en-US" sz="1600" dirty="0">
                  <a:solidFill>
                    <a:srgbClr val="000000"/>
                  </a:solidFill>
                  <a:ea typeface="Amazon Ember Light" panose="020B0403020204020204" pitchFamily="34" charset="0"/>
                  <a:cs typeface="Amazon Ember Light" panose="020B0403020204020204" pitchFamily="34" charset="0"/>
                </a:rPr>
                <a:t>table</a:t>
              </a:r>
            </a:p>
          </p:txBody>
        </p:sp>
        <p:pic>
          <p:nvPicPr>
            <p:cNvPr id="14"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9"/>
            <a:srcRect/>
            <a:stretch/>
          </p:blipFill>
          <p:spPr bwMode="auto">
            <a:xfrm>
              <a:off x="1940019" y="3053665"/>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1610355" y="3809672"/>
              <a:ext cx="1395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/notes</a:t>
              </a:r>
            </a:p>
          </p:txBody>
        </p:sp>
        <p:cxnSp>
          <p:nvCxnSpPr>
            <p:cNvPr id="16" name="Elbow Connector 65">
              <a:extLst>
                <a:ext uri="{FF2B5EF4-FFF2-40B4-BE49-F238E27FC236}">
                  <a16:creationId xmlns:a16="http://schemas.microsoft.com/office/drawing/2014/main" id="{6B7975B3-64CF-4664-9B81-F5B08E2FB2F3}"/>
                </a:ext>
              </a:extLst>
            </p:cNvPr>
            <p:cNvCxnSpPr>
              <a:cxnSpLocks/>
              <a:stCxn id="31" idx="1"/>
              <a:endCxn id="14" idx="3"/>
            </p:cNvCxnSpPr>
            <p:nvPr/>
          </p:nvCxnSpPr>
          <p:spPr>
            <a:xfrm rot="10800000">
              <a:off x="2625820" y="3396565"/>
              <a:ext cx="1214939" cy="1306084"/>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4" idx="1"/>
              <a:endCxn id="9" idx="1"/>
            </p:cNvCxnSpPr>
            <p:nvPr/>
          </p:nvCxnSpPr>
          <p:spPr>
            <a:xfrm flipH="1">
              <a:off x="1037275" y="3396565"/>
              <a:ext cx="90274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22806" y="3399604"/>
              <a:ext cx="57078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30"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3840758" y="2050033"/>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3840758" y="435974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Elbow Connector 65">
              <a:extLst>
                <a:ext uri="{FF2B5EF4-FFF2-40B4-BE49-F238E27FC236}">
                  <a16:creationId xmlns:a16="http://schemas.microsoft.com/office/drawing/2014/main" id="{6B7975B3-64CF-4664-9B81-F5B08E2FB2F3}"/>
                </a:ext>
              </a:extLst>
            </p:cNvPr>
            <p:cNvCxnSpPr>
              <a:cxnSpLocks/>
              <a:stCxn id="30" idx="3"/>
              <a:endCxn id="11" idx="1"/>
            </p:cNvCxnSpPr>
            <p:nvPr/>
          </p:nvCxnSpPr>
          <p:spPr>
            <a:xfrm>
              <a:off x="4526558" y="2392933"/>
              <a:ext cx="1072133" cy="1003632"/>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5" name="Elbow Connector 65">
              <a:extLst>
                <a:ext uri="{FF2B5EF4-FFF2-40B4-BE49-F238E27FC236}">
                  <a16:creationId xmlns:a16="http://schemas.microsoft.com/office/drawing/2014/main" id="{6B7975B3-64CF-4664-9B81-F5B08E2FB2F3}"/>
                </a:ext>
              </a:extLst>
            </p:cNvPr>
            <p:cNvCxnSpPr>
              <a:cxnSpLocks/>
              <a:stCxn id="31" idx="3"/>
              <a:endCxn id="11" idx="1"/>
            </p:cNvCxnSpPr>
            <p:nvPr/>
          </p:nvCxnSpPr>
          <p:spPr>
            <a:xfrm flipV="1">
              <a:off x="4526558" y="3396565"/>
              <a:ext cx="1072133" cy="1306084"/>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D109191-85FE-4667-BA2A-3BB1C898FE87}"/>
                </a:ext>
              </a:extLst>
            </p:cNvPr>
            <p:cNvSpPr txBox="1"/>
            <p:nvPr/>
          </p:nvSpPr>
          <p:spPr>
            <a:xfrm>
              <a:off x="3587989" y="2759485"/>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Stable</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version</a:t>
              </a:r>
            </a:p>
          </p:txBody>
        </p:sp>
        <p:sp>
          <p:nvSpPr>
            <p:cNvPr id="41" name="TextBox 40">
              <a:extLst>
                <a:ext uri="{FF2B5EF4-FFF2-40B4-BE49-F238E27FC236}">
                  <a16:creationId xmlns:a16="http://schemas.microsoft.com/office/drawing/2014/main" id="{9D109191-85FE-4667-BA2A-3BB1C898FE87}"/>
                </a:ext>
              </a:extLst>
            </p:cNvPr>
            <p:cNvSpPr txBox="1"/>
            <p:nvPr/>
          </p:nvSpPr>
          <p:spPr>
            <a:xfrm>
              <a:off x="3600092" y="5067029"/>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Canary</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version</a:t>
              </a:r>
            </a:p>
          </p:txBody>
        </p:sp>
        <p:sp>
          <p:nvSpPr>
            <p:cNvPr id="44" name="TextBox 43">
              <a:extLst>
                <a:ext uri="{FF2B5EF4-FFF2-40B4-BE49-F238E27FC236}">
                  <a16:creationId xmlns:a16="http://schemas.microsoft.com/office/drawing/2014/main" id="{9D109191-85FE-4667-BA2A-3BB1C898FE87}"/>
                </a:ext>
              </a:extLst>
            </p:cNvPr>
            <p:cNvSpPr txBox="1"/>
            <p:nvPr/>
          </p:nvSpPr>
          <p:spPr>
            <a:xfrm>
              <a:off x="3600092" y="1561673"/>
              <a:ext cx="1167133" cy="494072"/>
            </a:xfrm>
            <a:prstGeom prst="rect">
              <a:avLst/>
            </a:prstGeom>
            <a:noFill/>
          </p:spPr>
          <p:txBody>
            <a:bodyPr wrap="square" lIns="0" tIns="0" rIns="0" bIns="0" rtlCol="0">
              <a:noAutofit/>
            </a:bodyPr>
            <a:lstStyle/>
            <a:p>
              <a:pPr algn="ctr"/>
              <a:r>
                <a:rPr lang="en-US" sz="16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90% of</a:t>
              </a:r>
              <a:br>
                <a:rPr lang="en-US" sz="16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br>
              <a:r>
                <a:rPr lang="en-US" sz="16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users</a:t>
              </a:r>
            </a:p>
          </p:txBody>
        </p:sp>
        <p:sp>
          <p:nvSpPr>
            <p:cNvPr id="45" name="TextBox 44">
              <a:extLst>
                <a:ext uri="{FF2B5EF4-FFF2-40B4-BE49-F238E27FC236}">
                  <a16:creationId xmlns:a16="http://schemas.microsoft.com/office/drawing/2014/main" id="{9D109191-85FE-4667-BA2A-3BB1C898FE87}"/>
                </a:ext>
              </a:extLst>
            </p:cNvPr>
            <p:cNvSpPr txBox="1"/>
            <p:nvPr/>
          </p:nvSpPr>
          <p:spPr>
            <a:xfrm>
              <a:off x="3600092" y="3833979"/>
              <a:ext cx="1167133" cy="494072"/>
            </a:xfrm>
            <a:prstGeom prst="rect">
              <a:avLst/>
            </a:prstGeom>
            <a:noFill/>
          </p:spPr>
          <p:txBody>
            <a:bodyPr wrap="square" lIns="0" tIns="0" rIns="0" bIns="0" rtlCol="0">
              <a:noAutofit/>
            </a:bodyPr>
            <a:lstStyle/>
            <a:p>
              <a:pPr algn="ctr"/>
              <a:r>
                <a:rPr lang="en-US" sz="16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10% of</a:t>
              </a:r>
              <a:br>
                <a:rPr lang="en-US" sz="16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br>
              <a:r>
                <a:rPr lang="en-US" sz="16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users</a:t>
              </a:r>
            </a:p>
          </p:txBody>
        </p:sp>
        <p:pic>
          <p:nvPicPr>
            <p:cNvPr id="88"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40019" y="188783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1189323" y="2562346"/>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CloudWatch</a:t>
              </a:r>
            </a:p>
          </p:txBody>
        </p:sp>
        <p:cxnSp>
          <p:nvCxnSpPr>
            <p:cNvPr id="90" name="Straight Arrow Connector 89"/>
            <p:cNvCxnSpPr/>
            <p:nvPr/>
          </p:nvCxnSpPr>
          <p:spPr>
            <a:xfrm flipV="1">
              <a:off x="2282919" y="2806338"/>
              <a:ext cx="0" cy="244289"/>
            </a:xfrm>
            <a:prstGeom prst="straightConnector1">
              <a:avLst/>
            </a:prstGeom>
            <a:ln>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6" name="Slide Number Placeholder 5">
            <a:extLst>
              <a:ext uri="{FF2B5EF4-FFF2-40B4-BE49-F238E27FC236}">
                <a16:creationId xmlns:a16="http://schemas.microsoft.com/office/drawing/2014/main" id="{BD6B59B3-3BD9-4AB0-A6DF-4F7706C2F3E0}"/>
              </a:ext>
            </a:extLst>
          </p:cNvPr>
          <p:cNvSpPr>
            <a:spLocks noGrp="1"/>
          </p:cNvSpPr>
          <p:nvPr>
            <p:ph type="sldNum" sz="quarter" idx="20"/>
          </p:nvPr>
        </p:nvSpPr>
        <p:spPr/>
        <p:txBody>
          <a:bodyPr/>
          <a:lstStyle/>
          <a:p>
            <a:fld id="{930176A1-BCF0-4712-97A6-6B495F55390B}" type="slidenum">
              <a:rPr lang="en-US" smtClean="0"/>
              <a:t>32</a:t>
            </a:fld>
            <a:endParaRPr lang="en-US"/>
          </a:p>
        </p:txBody>
      </p:sp>
    </p:spTree>
    <p:custDataLst>
      <p:tags r:id="rId1"/>
    </p:custDataLst>
    <p:extLst>
      <p:ext uri="{BB962C8B-B14F-4D97-AF65-F5344CB8AC3E}">
        <p14:creationId xmlns:p14="http://schemas.microsoft.com/office/powerpoint/2010/main" val="1719502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for a canary release, 1 of 3</a:t>
            </a:r>
          </a:p>
        </p:txBody>
      </p:sp>
      <p:sp>
        <p:nvSpPr>
          <p:cNvPr id="3" name="Content Placeholder 2"/>
          <p:cNvSpPr>
            <a:spLocks noGrp="1"/>
          </p:cNvSpPr>
          <p:nvPr>
            <p:ph type="body" idx="1"/>
          </p:nvPr>
        </p:nvSpPr>
        <p:spPr/>
        <p:txBody>
          <a:bodyPr/>
          <a:lstStyle/>
          <a:p>
            <a:pPr marL="514350" indent="-514350">
              <a:buFont typeface="+mj-lt"/>
              <a:buAutoNum type="arabicPeriod"/>
            </a:pPr>
            <a:r>
              <a:rPr lang="en-US" sz="2400" dirty="0"/>
              <a:t>Make a feature change.</a:t>
            </a:r>
          </a:p>
          <a:p>
            <a:pPr marL="514350" indent="-514350">
              <a:buFont typeface="+mj-lt"/>
              <a:buAutoNum type="arabicPeriod"/>
            </a:pPr>
            <a:r>
              <a:rPr lang="en-US" sz="2400" dirty="0"/>
              <a:t>Deploy to the new stage.</a:t>
            </a:r>
          </a:p>
          <a:p>
            <a:pPr marL="514350" indent="-514350">
              <a:buFont typeface="+mj-lt"/>
              <a:buAutoNum type="arabicPeriod"/>
            </a:pPr>
            <a:r>
              <a:rPr lang="en-US" sz="2400" dirty="0"/>
              <a:t>If necessary:</a:t>
            </a:r>
          </a:p>
          <a:p>
            <a:pPr marL="914400" lvl="1" indent="-457200">
              <a:buFont typeface="+mj-lt"/>
              <a:buAutoNum type="alphaLcParenR"/>
            </a:pPr>
            <a:r>
              <a:rPr lang="en-US" sz="2000" dirty="0"/>
              <a:t>Enable caching.</a:t>
            </a:r>
          </a:p>
          <a:p>
            <a:pPr marL="914400" lvl="1" indent="-457200">
              <a:buFont typeface="+mj-lt"/>
              <a:buAutoNum type="alphaLcParenR"/>
            </a:pPr>
            <a:r>
              <a:rPr lang="en-US" sz="2000" dirty="0"/>
              <a:t>Set stage variables.</a:t>
            </a:r>
          </a:p>
          <a:p>
            <a:pPr marL="914400" lvl="1" indent="-457200">
              <a:buFont typeface="+mj-lt"/>
              <a:buAutoNum type="alphaLcParenR"/>
            </a:pPr>
            <a:r>
              <a:rPr lang="en-US" sz="2000" dirty="0"/>
              <a:t>Enable logging with CloudWatch.</a:t>
            </a:r>
          </a:p>
          <a:p>
            <a:pPr marL="514350" indent="-514350">
              <a:buFont typeface="+mj-lt"/>
              <a:buAutoNum type="arabicPeriod"/>
            </a:pPr>
            <a:r>
              <a:rPr lang="en-US" sz="2400" dirty="0"/>
              <a:t>Enable canary on new stage.</a:t>
            </a:r>
          </a:p>
        </p:txBody>
      </p:sp>
      <p:grpSp>
        <p:nvGrpSpPr>
          <p:cNvPr id="4" name="Group 3" descr="Example showing all traffic directed to the stable stage, while the new stage has no traffic.">
            <a:extLst>
              <a:ext uri="{FF2B5EF4-FFF2-40B4-BE49-F238E27FC236}">
                <a16:creationId xmlns:a16="http://schemas.microsoft.com/office/drawing/2014/main" id="{482F7E38-C0A3-47B3-9337-2DC9B70EABBF}"/>
              </a:ext>
            </a:extLst>
          </p:cNvPr>
          <p:cNvGrpSpPr/>
          <p:nvPr/>
        </p:nvGrpSpPr>
        <p:grpSpPr>
          <a:xfrm>
            <a:off x="4698889" y="1528175"/>
            <a:ext cx="7271330" cy="4280343"/>
            <a:chOff x="4698889" y="1528175"/>
            <a:chExt cx="7271330" cy="4280343"/>
          </a:xfrm>
        </p:grpSpPr>
        <p:sp>
          <p:nvSpPr>
            <p:cNvPr id="7" name="Rectangle 6">
              <a:extLst>
                <a:ext uri="{FF2B5EF4-FFF2-40B4-BE49-F238E27FC236}">
                  <a16:creationId xmlns:a16="http://schemas.microsoft.com/office/drawing/2014/main" id="{BEFEC4D9-0FF6-0740-BBB7-9A904CD0D43A}"/>
                </a:ext>
              </a:extLst>
            </p:cNvPr>
            <p:cNvSpPr/>
            <p:nvPr/>
          </p:nvSpPr>
          <p:spPr>
            <a:xfrm>
              <a:off x="5608667" y="1528175"/>
              <a:ext cx="6361552" cy="42803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8"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667" y="152817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4698889" y="317398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9677494" y="3173984"/>
              <a:ext cx="688150" cy="685800"/>
            </a:xfrm>
            <a:prstGeom prst="rect">
              <a:avLst/>
            </a:prstGeom>
          </p:spPr>
        </p:pic>
        <p:pic>
          <p:nvPicPr>
            <p:cNvPr id="12"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10936427" y="3176360"/>
              <a:ext cx="688151" cy="685800"/>
            </a:xfrm>
            <a:prstGeom prst="rect">
              <a:avLst/>
            </a:prstGeom>
          </p:spPr>
        </p:pic>
        <p:sp>
          <p:nvSpPr>
            <p:cNvPr id="13" name="TextBox 12">
              <a:extLst>
                <a:ext uri="{FF2B5EF4-FFF2-40B4-BE49-F238E27FC236}">
                  <a16:creationId xmlns:a16="http://schemas.microsoft.com/office/drawing/2014/main" id="{9D109191-85FE-4667-BA2A-3BB1C898FE87}"/>
                </a:ext>
              </a:extLst>
            </p:cNvPr>
            <p:cNvSpPr txBox="1"/>
            <p:nvPr/>
          </p:nvSpPr>
          <p:spPr>
            <a:xfrm>
              <a:off x="10696936" y="3984275"/>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Production</a:t>
              </a:r>
            </a:p>
            <a:p>
              <a:pPr algn="ctr"/>
              <a:r>
                <a:rPr lang="en-US" sz="1600" dirty="0">
                  <a:solidFill>
                    <a:srgbClr val="000000"/>
                  </a:solidFill>
                  <a:ea typeface="Amazon Ember Light" panose="020B0403020204020204" pitchFamily="34" charset="0"/>
                  <a:cs typeface="Amazon Ember Light" panose="020B0403020204020204" pitchFamily="34" charset="0"/>
                </a:rPr>
                <a:t>table</a:t>
              </a:r>
            </a:p>
          </p:txBody>
        </p:sp>
        <p:pic>
          <p:nvPicPr>
            <p:cNvPr id="14"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9"/>
            <a:srcRect/>
            <a:stretch/>
          </p:blipFill>
          <p:spPr bwMode="auto">
            <a:xfrm>
              <a:off x="6287433" y="317398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957769" y="3930653"/>
              <a:ext cx="1395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/notes</a:t>
              </a:r>
            </a:p>
          </p:txBody>
        </p:sp>
        <p:cxnSp>
          <p:nvCxnSpPr>
            <p:cNvPr id="19" name="Straight Arrow Connector 18"/>
            <p:cNvCxnSpPr>
              <a:cxnSpLocks/>
              <a:stCxn id="14" idx="1"/>
              <a:endCxn id="9" idx="1"/>
            </p:cNvCxnSpPr>
            <p:nvPr/>
          </p:nvCxnSpPr>
          <p:spPr>
            <a:xfrm flipH="1">
              <a:off x="5384689" y="3516884"/>
              <a:ext cx="90274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10365644" y="3519260"/>
              <a:ext cx="57078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30"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8092922" y="317398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a:extLst>
                <a:ext uri="{FF2B5EF4-FFF2-40B4-BE49-F238E27FC236}">
                  <a16:creationId xmlns:a16="http://schemas.microsoft.com/office/drawing/2014/main" id="{9D109191-85FE-4667-BA2A-3BB1C898FE87}"/>
                </a:ext>
              </a:extLst>
            </p:cNvPr>
            <p:cNvSpPr txBox="1"/>
            <p:nvPr/>
          </p:nvSpPr>
          <p:spPr>
            <a:xfrm>
              <a:off x="7840153" y="3890564"/>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Stable stage</a:t>
              </a:r>
            </a:p>
          </p:txBody>
        </p:sp>
        <p:cxnSp>
          <p:nvCxnSpPr>
            <p:cNvPr id="32" name="Straight Arrow Connector 31"/>
            <p:cNvCxnSpPr>
              <a:cxnSpLocks/>
            </p:cNvCxnSpPr>
            <p:nvPr/>
          </p:nvCxnSpPr>
          <p:spPr>
            <a:xfrm>
              <a:off x="8821671" y="3519260"/>
              <a:ext cx="83568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4" idx="3"/>
            </p:cNvCxnSpPr>
            <p:nvPr/>
          </p:nvCxnSpPr>
          <p:spPr>
            <a:xfrm>
              <a:off x="6973233" y="3516884"/>
              <a:ext cx="1076483" cy="2376"/>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37"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8092922" y="448073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a:extLst>
                <a:ext uri="{FF2B5EF4-FFF2-40B4-BE49-F238E27FC236}">
                  <a16:creationId xmlns:a16="http://schemas.microsoft.com/office/drawing/2014/main" id="{9D109191-85FE-4667-BA2A-3BB1C898FE87}"/>
                </a:ext>
              </a:extLst>
            </p:cNvPr>
            <p:cNvSpPr txBox="1"/>
            <p:nvPr/>
          </p:nvSpPr>
          <p:spPr>
            <a:xfrm>
              <a:off x="7852256" y="5188010"/>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New stage</a:t>
              </a:r>
            </a:p>
          </p:txBody>
        </p:sp>
        <p:pic>
          <p:nvPicPr>
            <p:cNvPr id="42"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87433" y="2008813"/>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536737" y="2683327"/>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CloudWatch</a:t>
              </a:r>
            </a:p>
          </p:txBody>
        </p:sp>
        <p:cxnSp>
          <p:nvCxnSpPr>
            <p:cNvPr id="48" name="Straight Arrow Connector 47"/>
            <p:cNvCxnSpPr>
              <a:cxnSpLocks/>
            </p:cNvCxnSpPr>
            <p:nvPr/>
          </p:nvCxnSpPr>
          <p:spPr>
            <a:xfrm flipV="1">
              <a:off x="6630333" y="2927319"/>
              <a:ext cx="0" cy="244289"/>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6" name="Slide Number Placeholder 5">
            <a:extLst>
              <a:ext uri="{FF2B5EF4-FFF2-40B4-BE49-F238E27FC236}">
                <a16:creationId xmlns:a16="http://schemas.microsoft.com/office/drawing/2014/main" id="{14A19D0F-7566-4B94-87D7-63C3F2721E38}"/>
              </a:ext>
            </a:extLst>
          </p:cNvPr>
          <p:cNvSpPr>
            <a:spLocks noGrp="1"/>
          </p:cNvSpPr>
          <p:nvPr>
            <p:ph type="sldNum" sz="quarter" idx="20"/>
          </p:nvPr>
        </p:nvSpPr>
        <p:spPr/>
        <p:txBody>
          <a:bodyPr/>
          <a:lstStyle/>
          <a:p>
            <a:fld id="{930176A1-BCF0-4712-97A6-6B495F55390B}" type="slidenum">
              <a:rPr lang="en-US" smtClean="0"/>
              <a:t>33</a:t>
            </a:fld>
            <a:endParaRPr lang="en-US"/>
          </a:p>
        </p:txBody>
      </p:sp>
    </p:spTree>
    <p:custDataLst>
      <p:tags r:id="rId1"/>
    </p:custDataLst>
    <p:extLst>
      <p:ext uri="{BB962C8B-B14F-4D97-AF65-F5344CB8AC3E}">
        <p14:creationId xmlns:p14="http://schemas.microsoft.com/office/powerpoint/2010/main" val="759707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for a canary release, 2 of 3</a:t>
            </a:r>
          </a:p>
        </p:txBody>
      </p:sp>
      <p:sp>
        <p:nvSpPr>
          <p:cNvPr id="3" name="Content Placeholder 2"/>
          <p:cNvSpPr>
            <a:spLocks noGrp="1"/>
          </p:cNvSpPr>
          <p:nvPr>
            <p:ph type="body" idx="1"/>
          </p:nvPr>
        </p:nvSpPr>
        <p:spPr/>
        <p:txBody>
          <a:bodyPr/>
          <a:lstStyle/>
          <a:p>
            <a:pPr marL="514350" indent="-514350">
              <a:buFont typeface="+mj-lt"/>
              <a:buAutoNum type="arabicPeriod" startAt="5"/>
            </a:pPr>
            <a:r>
              <a:rPr lang="en-US" sz="2400" dirty="0"/>
              <a:t>Set the percentage of requests to canary.</a:t>
            </a:r>
          </a:p>
          <a:p>
            <a:pPr marL="514350" indent="-514350">
              <a:buFont typeface="+mj-lt"/>
              <a:buAutoNum type="arabicPeriod" startAt="5"/>
            </a:pPr>
            <a:r>
              <a:rPr lang="en-US" sz="2400" dirty="0"/>
              <a:t>Re-deploy APIs to the canary-enabled stage.</a:t>
            </a:r>
          </a:p>
        </p:txBody>
      </p:sp>
      <p:grpSp>
        <p:nvGrpSpPr>
          <p:cNvPr id="4" name="Example" descr="Example showing 90% of users on the stable version, and 10% of users on the New Canary stage.">
            <a:extLst>
              <a:ext uri="{FF2B5EF4-FFF2-40B4-BE49-F238E27FC236}">
                <a16:creationId xmlns:a16="http://schemas.microsoft.com/office/drawing/2014/main" id="{EC83BB19-CDB7-4D1C-A496-41010D95EF3F}"/>
              </a:ext>
            </a:extLst>
          </p:cNvPr>
          <p:cNvGrpSpPr/>
          <p:nvPr/>
        </p:nvGrpSpPr>
        <p:grpSpPr>
          <a:xfrm>
            <a:off x="4698889" y="1528175"/>
            <a:ext cx="7271330" cy="4280343"/>
            <a:chOff x="4698889" y="1528175"/>
            <a:chExt cx="7271330" cy="4280343"/>
          </a:xfrm>
        </p:grpSpPr>
        <p:sp>
          <p:nvSpPr>
            <p:cNvPr id="7" name="Rectangle 6">
              <a:extLst>
                <a:ext uri="{FF2B5EF4-FFF2-40B4-BE49-F238E27FC236}">
                  <a16:creationId xmlns:a16="http://schemas.microsoft.com/office/drawing/2014/main" id="{BEFEC4D9-0FF6-0740-BBB7-9A904CD0D43A}"/>
                </a:ext>
              </a:extLst>
            </p:cNvPr>
            <p:cNvSpPr/>
            <p:nvPr/>
          </p:nvSpPr>
          <p:spPr>
            <a:xfrm>
              <a:off x="5608667" y="1528175"/>
              <a:ext cx="6361552" cy="42803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8"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667" y="152817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4698889" y="317398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9677494" y="3173984"/>
              <a:ext cx="688150" cy="685800"/>
            </a:xfrm>
            <a:prstGeom prst="rect">
              <a:avLst/>
            </a:prstGeom>
          </p:spPr>
        </p:pic>
        <p:pic>
          <p:nvPicPr>
            <p:cNvPr id="12"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10936427" y="3173984"/>
              <a:ext cx="688151" cy="685800"/>
            </a:xfrm>
            <a:prstGeom prst="rect">
              <a:avLst/>
            </a:prstGeom>
          </p:spPr>
        </p:pic>
        <p:sp>
          <p:nvSpPr>
            <p:cNvPr id="13" name="TextBox 12">
              <a:extLst>
                <a:ext uri="{FF2B5EF4-FFF2-40B4-BE49-F238E27FC236}">
                  <a16:creationId xmlns:a16="http://schemas.microsoft.com/office/drawing/2014/main" id="{9D109191-85FE-4667-BA2A-3BB1C898FE87}"/>
                </a:ext>
              </a:extLst>
            </p:cNvPr>
            <p:cNvSpPr txBox="1"/>
            <p:nvPr/>
          </p:nvSpPr>
          <p:spPr>
            <a:xfrm>
              <a:off x="10696936" y="3984275"/>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Production</a:t>
              </a:r>
            </a:p>
            <a:p>
              <a:pPr algn="ctr"/>
              <a:r>
                <a:rPr lang="en-US" sz="1600" dirty="0">
                  <a:solidFill>
                    <a:srgbClr val="000000"/>
                  </a:solidFill>
                  <a:ea typeface="Amazon Ember Light" panose="020B0403020204020204" pitchFamily="34" charset="0"/>
                  <a:cs typeface="Amazon Ember Light" panose="020B0403020204020204" pitchFamily="34" charset="0"/>
                </a:rPr>
                <a:t>table</a:t>
              </a:r>
            </a:p>
          </p:txBody>
        </p:sp>
        <p:pic>
          <p:nvPicPr>
            <p:cNvPr id="14"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9"/>
            <a:srcRect/>
            <a:stretch/>
          </p:blipFill>
          <p:spPr bwMode="auto">
            <a:xfrm>
              <a:off x="6287433" y="317398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957769" y="3930653"/>
              <a:ext cx="1395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/notes</a:t>
              </a:r>
            </a:p>
          </p:txBody>
        </p:sp>
        <p:cxnSp>
          <p:nvCxnSpPr>
            <p:cNvPr id="19" name="Straight Arrow Connector 18"/>
            <p:cNvCxnSpPr>
              <a:cxnSpLocks/>
              <a:stCxn id="14" idx="1"/>
              <a:endCxn id="9" idx="1"/>
            </p:cNvCxnSpPr>
            <p:nvPr/>
          </p:nvCxnSpPr>
          <p:spPr>
            <a:xfrm flipH="1">
              <a:off x="5384689" y="3516884"/>
              <a:ext cx="90274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0365644" y="3519260"/>
              <a:ext cx="57078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3"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87433" y="2008813"/>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536737" y="2683327"/>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CloudWatch</a:t>
              </a:r>
            </a:p>
          </p:txBody>
        </p:sp>
        <p:cxnSp>
          <p:nvCxnSpPr>
            <p:cNvPr id="25" name="Straight Arrow Connector 24"/>
            <p:cNvCxnSpPr/>
            <p:nvPr/>
          </p:nvCxnSpPr>
          <p:spPr>
            <a:xfrm flipV="1">
              <a:off x="6630333" y="2927319"/>
              <a:ext cx="0" cy="244289"/>
            </a:xfrm>
            <a:prstGeom prst="straightConnector1">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6"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8092922" y="217101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8092922" y="448073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Elbow Connector 65">
              <a:extLst>
                <a:ext uri="{FF2B5EF4-FFF2-40B4-BE49-F238E27FC236}">
                  <a16:creationId xmlns:a16="http://schemas.microsoft.com/office/drawing/2014/main" id="{6B7975B3-64CF-4664-9B81-F5B08E2FB2F3}"/>
                </a:ext>
              </a:extLst>
            </p:cNvPr>
            <p:cNvCxnSpPr>
              <a:cxnSpLocks/>
              <a:endCxn id="14" idx="3"/>
            </p:cNvCxnSpPr>
            <p:nvPr/>
          </p:nvCxnSpPr>
          <p:spPr>
            <a:xfrm rot="10800000" flipV="1">
              <a:off x="6973234" y="2513914"/>
              <a:ext cx="1119693" cy="1002970"/>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5" name="Elbow Connector 65">
              <a:extLst>
                <a:ext uri="{FF2B5EF4-FFF2-40B4-BE49-F238E27FC236}">
                  <a16:creationId xmlns:a16="http://schemas.microsoft.com/office/drawing/2014/main" id="{6B7975B3-64CF-4664-9B81-F5B08E2FB2F3}"/>
                </a:ext>
              </a:extLst>
            </p:cNvPr>
            <p:cNvCxnSpPr>
              <a:cxnSpLocks/>
              <a:stCxn id="26" idx="3"/>
              <a:endCxn id="11" idx="1"/>
            </p:cNvCxnSpPr>
            <p:nvPr/>
          </p:nvCxnSpPr>
          <p:spPr>
            <a:xfrm>
              <a:off x="8778722" y="2513914"/>
              <a:ext cx="898772" cy="1002970"/>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D109191-85FE-4667-BA2A-3BB1C898FE87}"/>
                </a:ext>
              </a:extLst>
            </p:cNvPr>
            <p:cNvSpPr txBox="1"/>
            <p:nvPr/>
          </p:nvSpPr>
          <p:spPr>
            <a:xfrm>
              <a:off x="7852256" y="3954960"/>
              <a:ext cx="1167133" cy="494072"/>
            </a:xfrm>
            <a:prstGeom prst="rect">
              <a:avLst/>
            </a:prstGeom>
            <a:noFill/>
          </p:spPr>
          <p:txBody>
            <a:bodyPr wrap="square" lIns="0" tIns="0" rIns="0" bIns="0" rtlCol="0">
              <a:noAutofit/>
            </a:bodyPr>
            <a:lstStyle/>
            <a:p>
              <a:pPr algn="ctr"/>
              <a: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t>10% of</a:t>
              </a:r>
              <a:b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br>
              <a: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t>users</a:t>
              </a:r>
            </a:p>
          </p:txBody>
        </p:sp>
        <p:cxnSp>
          <p:nvCxnSpPr>
            <p:cNvPr id="30" name="Elbow Connector 65">
              <a:extLst>
                <a:ext uri="{FF2B5EF4-FFF2-40B4-BE49-F238E27FC236}">
                  <a16:creationId xmlns:a16="http://schemas.microsoft.com/office/drawing/2014/main" id="{6B7975B3-64CF-4664-9B81-F5B08E2FB2F3}"/>
                </a:ext>
              </a:extLst>
            </p:cNvPr>
            <p:cNvCxnSpPr>
              <a:cxnSpLocks/>
              <a:stCxn id="27" idx="1"/>
              <a:endCxn id="14" idx="3"/>
            </p:cNvCxnSpPr>
            <p:nvPr/>
          </p:nvCxnSpPr>
          <p:spPr>
            <a:xfrm rot="10800000">
              <a:off x="6973234" y="3516884"/>
              <a:ext cx="1119689" cy="130674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Elbow Connector 65">
              <a:extLst>
                <a:ext uri="{FF2B5EF4-FFF2-40B4-BE49-F238E27FC236}">
                  <a16:creationId xmlns:a16="http://schemas.microsoft.com/office/drawing/2014/main" id="{6B7975B3-64CF-4664-9B81-F5B08E2FB2F3}"/>
                </a:ext>
              </a:extLst>
            </p:cNvPr>
            <p:cNvCxnSpPr>
              <a:cxnSpLocks/>
              <a:stCxn id="27" idx="3"/>
              <a:endCxn id="11" idx="1"/>
            </p:cNvCxnSpPr>
            <p:nvPr/>
          </p:nvCxnSpPr>
          <p:spPr>
            <a:xfrm flipV="1">
              <a:off x="8778722" y="3516884"/>
              <a:ext cx="898772" cy="130674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D109191-85FE-4667-BA2A-3BB1C898FE87}"/>
                </a:ext>
              </a:extLst>
            </p:cNvPr>
            <p:cNvSpPr txBox="1"/>
            <p:nvPr/>
          </p:nvSpPr>
          <p:spPr>
            <a:xfrm>
              <a:off x="7840152" y="1661093"/>
              <a:ext cx="1167133" cy="494072"/>
            </a:xfrm>
            <a:prstGeom prst="rect">
              <a:avLst/>
            </a:prstGeom>
            <a:noFill/>
          </p:spPr>
          <p:txBody>
            <a:bodyPr wrap="square" lIns="0" tIns="0" rIns="0" bIns="0" rtlCol="0">
              <a:noAutofit/>
            </a:bodyPr>
            <a:lstStyle/>
            <a:p>
              <a:pPr algn="ctr"/>
              <a: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t>90% of</a:t>
              </a:r>
              <a:b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br>
              <a: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t>users</a:t>
              </a:r>
            </a:p>
          </p:txBody>
        </p:sp>
        <p:sp>
          <p:nvSpPr>
            <p:cNvPr id="36" name="TextBox 35">
              <a:extLst>
                <a:ext uri="{FF2B5EF4-FFF2-40B4-BE49-F238E27FC236}">
                  <a16:creationId xmlns:a16="http://schemas.microsoft.com/office/drawing/2014/main" id="{9D109191-85FE-4667-BA2A-3BB1C898FE87}"/>
                </a:ext>
              </a:extLst>
            </p:cNvPr>
            <p:cNvSpPr txBox="1"/>
            <p:nvPr/>
          </p:nvSpPr>
          <p:spPr>
            <a:xfrm>
              <a:off x="7852255" y="2893868"/>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Stable stage</a:t>
              </a:r>
            </a:p>
          </p:txBody>
        </p:sp>
        <p:sp>
          <p:nvSpPr>
            <p:cNvPr id="37" name="TextBox 36">
              <a:extLst>
                <a:ext uri="{FF2B5EF4-FFF2-40B4-BE49-F238E27FC236}">
                  <a16:creationId xmlns:a16="http://schemas.microsoft.com/office/drawing/2014/main" id="{9D109191-85FE-4667-BA2A-3BB1C898FE87}"/>
                </a:ext>
              </a:extLst>
            </p:cNvPr>
            <p:cNvSpPr txBox="1"/>
            <p:nvPr/>
          </p:nvSpPr>
          <p:spPr>
            <a:xfrm>
              <a:off x="7852256" y="5188010"/>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New canary stage</a:t>
              </a:r>
            </a:p>
          </p:txBody>
        </p:sp>
      </p:grpSp>
      <p:sp>
        <p:nvSpPr>
          <p:cNvPr id="6" name="Slide Number Placeholder 5">
            <a:extLst>
              <a:ext uri="{FF2B5EF4-FFF2-40B4-BE49-F238E27FC236}">
                <a16:creationId xmlns:a16="http://schemas.microsoft.com/office/drawing/2014/main" id="{D2CB8BE7-5D3F-4E5A-B485-654F54D4A970}"/>
              </a:ext>
            </a:extLst>
          </p:cNvPr>
          <p:cNvSpPr>
            <a:spLocks noGrp="1"/>
          </p:cNvSpPr>
          <p:nvPr>
            <p:ph type="sldNum" sz="quarter" idx="20"/>
          </p:nvPr>
        </p:nvSpPr>
        <p:spPr/>
        <p:txBody>
          <a:bodyPr/>
          <a:lstStyle/>
          <a:p>
            <a:fld id="{930176A1-BCF0-4712-97A6-6B495F55390B}" type="slidenum">
              <a:rPr lang="en-US" smtClean="0"/>
              <a:t>34</a:t>
            </a:fld>
            <a:endParaRPr lang="en-US"/>
          </a:p>
        </p:txBody>
      </p:sp>
    </p:spTree>
    <p:custDataLst>
      <p:tags r:id="rId1"/>
    </p:custDataLst>
    <p:extLst>
      <p:ext uri="{BB962C8B-B14F-4D97-AF65-F5344CB8AC3E}">
        <p14:creationId xmlns:p14="http://schemas.microsoft.com/office/powerpoint/2010/main" val="3777311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for a canary release, 3 of 3</a:t>
            </a:r>
          </a:p>
        </p:txBody>
      </p:sp>
      <p:sp>
        <p:nvSpPr>
          <p:cNvPr id="3" name="Content Placeholder 2"/>
          <p:cNvSpPr>
            <a:spLocks noGrp="1"/>
          </p:cNvSpPr>
          <p:nvPr>
            <p:ph type="body" idx="1"/>
          </p:nvPr>
        </p:nvSpPr>
        <p:spPr/>
        <p:txBody>
          <a:bodyPr/>
          <a:lstStyle/>
          <a:p>
            <a:pPr marL="514350" indent="-514350">
              <a:buFont typeface="+mj-lt"/>
              <a:buAutoNum type="arabicPeriod" startAt="7"/>
            </a:pPr>
            <a:r>
              <a:rPr lang="en-US" dirty="0"/>
              <a:t>Promote canary.</a:t>
            </a:r>
          </a:p>
          <a:p>
            <a:endParaRPr lang="en-US" dirty="0"/>
          </a:p>
        </p:txBody>
      </p:sp>
      <p:grpSp>
        <p:nvGrpSpPr>
          <p:cNvPr id="4" name="Example" descr="Example showing 100% of users on the New stable stage, and 0% of users on the earlier stable stage.">
            <a:extLst>
              <a:ext uri="{FF2B5EF4-FFF2-40B4-BE49-F238E27FC236}">
                <a16:creationId xmlns:a16="http://schemas.microsoft.com/office/drawing/2014/main" id="{1E0673F4-3DE2-4830-9BED-08B17115704E}"/>
              </a:ext>
            </a:extLst>
          </p:cNvPr>
          <p:cNvGrpSpPr/>
          <p:nvPr/>
        </p:nvGrpSpPr>
        <p:grpSpPr>
          <a:xfrm>
            <a:off x="4698889" y="1528175"/>
            <a:ext cx="7271330" cy="4280343"/>
            <a:chOff x="4698889" y="1528175"/>
            <a:chExt cx="7271330" cy="4280343"/>
          </a:xfrm>
        </p:grpSpPr>
        <p:sp>
          <p:nvSpPr>
            <p:cNvPr id="7" name="Rectangle 6">
              <a:extLst>
                <a:ext uri="{FF2B5EF4-FFF2-40B4-BE49-F238E27FC236}">
                  <a16:creationId xmlns:a16="http://schemas.microsoft.com/office/drawing/2014/main" id="{BEFEC4D9-0FF6-0740-BBB7-9A904CD0D43A}"/>
                </a:ext>
              </a:extLst>
            </p:cNvPr>
            <p:cNvSpPr/>
            <p:nvPr/>
          </p:nvSpPr>
          <p:spPr>
            <a:xfrm>
              <a:off x="5608667" y="1528175"/>
              <a:ext cx="6361552" cy="42803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8"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667" y="152817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4698889" y="317398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9677494" y="3173984"/>
              <a:ext cx="688150" cy="685800"/>
            </a:xfrm>
            <a:prstGeom prst="rect">
              <a:avLst/>
            </a:prstGeom>
          </p:spPr>
        </p:pic>
        <p:pic>
          <p:nvPicPr>
            <p:cNvPr id="12"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10936427" y="3173984"/>
              <a:ext cx="688151" cy="685800"/>
            </a:xfrm>
            <a:prstGeom prst="rect">
              <a:avLst/>
            </a:prstGeom>
          </p:spPr>
        </p:pic>
        <p:sp>
          <p:nvSpPr>
            <p:cNvPr id="13" name="TextBox 12">
              <a:extLst>
                <a:ext uri="{FF2B5EF4-FFF2-40B4-BE49-F238E27FC236}">
                  <a16:creationId xmlns:a16="http://schemas.microsoft.com/office/drawing/2014/main" id="{9D109191-85FE-4667-BA2A-3BB1C898FE87}"/>
                </a:ext>
              </a:extLst>
            </p:cNvPr>
            <p:cNvSpPr txBox="1"/>
            <p:nvPr/>
          </p:nvSpPr>
          <p:spPr>
            <a:xfrm>
              <a:off x="10696936" y="3984275"/>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Production</a:t>
              </a:r>
            </a:p>
            <a:p>
              <a:pPr algn="ctr"/>
              <a:r>
                <a:rPr lang="en-US" sz="1600" dirty="0">
                  <a:solidFill>
                    <a:srgbClr val="000000"/>
                  </a:solidFill>
                  <a:ea typeface="Amazon Ember Light" panose="020B0403020204020204" pitchFamily="34" charset="0"/>
                  <a:cs typeface="Amazon Ember Light" panose="020B0403020204020204" pitchFamily="34" charset="0"/>
                </a:rPr>
                <a:t>table</a:t>
              </a:r>
            </a:p>
          </p:txBody>
        </p:sp>
        <p:pic>
          <p:nvPicPr>
            <p:cNvPr id="14"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9"/>
            <a:srcRect/>
            <a:stretch/>
          </p:blipFill>
          <p:spPr bwMode="auto">
            <a:xfrm>
              <a:off x="6287433" y="317398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957769" y="3930653"/>
              <a:ext cx="1395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/notes</a:t>
              </a:r>
            </a:p>
          </p:txBody>
        </p:sp>
        <p:cxnSp>
          <p:nvCxnSpPr>
            <p:cNvPr id="19" name="Straight Arrow Connector 18"/>
            <p:cNvCxnSpPr>
              <a:cxnSpLocks/>
              <a:stCxn id="14" idx="1"/>
              <a:endCxn id="9" idx="1"/>
            </p:cNvCxnSpPr>
            <p:nvPr/>
          </p:nvCxnSpPr>
          <p:spPr>
            <a:xfrm flipH="1">
              <a:off x="5384689" y="3516884"/>
              <a:ext cx="90274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0365644" y="3519260"/>
              <a:ext cx="57078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3"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87433" y="2008813"/>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5536737" y="2683327"/>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CloudWatch</a:t>
              </a:r>
            </a:p>
          </p:txBody>
        </p:sp>
        <p:cxnSp>
          <p:nvCxnSpPr>
            <p:cNvPr id="25" name="Straight Arrow Connector 24"/>
            <p:cNvCxnSpPr/>
            <p:nvPr/>
          </p:nvCxnSpPr>
          <p:spPr>
            <a:xfrm flipV="1">
              <a:off x="6630333" y="2927319"/>
              <a:ext cx="0" cy="244289"/>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6"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8092922" y="217101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Graphic 6">
              <a:extLst>
                <a:ext uri="{FF2B5EF4-FFF2-40B4-BE49-F238E27FC236}">
                  <a16:creationId xmlns:a16="http://schemas.microsoft.com/office/drawing/2014/main" id="{FD960BCD-0D1F-914A-B9E9-229CD74E312A}"/>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8092922" y="448073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a:extLst>
                <a:ext uri="{FF2B5EF4-FFF2-40B4-BE49-F238E27FC236}">
                  <a16:creationId xmlns:a16="http://schemas.microsoft.com/office/drawing/2014/main" id="{9D109191-85FE-4667-BA2A-3BB1C898FE87}"/>
                </a:ext>
              </a:extLst>
            </p:cNvPr>
            <p:cNvSpPr txBox="1"/>
            <p:nvPr/>
          </p:nvSpPr>
          <p:spPr>
            <a:xfrm>
              <a:off x="7852256" y="3954960"/>
              <a:ext cx="1167133" cy="494072"/>
            </a:xfrm>
            <a:prstGeom prst="rect">
              <a:avLst/>
            </a:prstGeom>
            <a:noFill/>
          </p:spPr>
          <p:txBody>
            <a:bodyPr wrap="square" lIns="0" tIns="0" rIns="0" bIns="0" rtlCol="0">
              <a:noAutofit/>
            </a:bodyPr>
            <a:lstStyle/>
            <a:p>
              <a:pPr algn="ctr"/>
              <a: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t>100% of</a:t>
              </a:r>
              <a:b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br>
              <a:r>
                <a:rPr lang="en-US" sz="1600" dirty="0">
                  <a:solidFill>
                    <a:srgbClr val="000000"/>
                  </a:solidFill>
                  <a:latin typeface="Lucida Console" panose="020B0609040504020204" pitchFamily="49" charset="0"/>
                  <a:ea typeface="Amazon Ember Light" panose="020B0403020204020204" pitchFamily="34" charset="0"/>
                  <a:cs typeface="Amazon Ember Light" panose="020B0403020204020204" pitchFamily="34" charset="0"/>
                </a:rPr>
                <a:t>users</a:t>
              </a:r>
            </a:p>
          </p:txBody>
        </p:sp>
        <p:cxnSp>
          <p:nvCxnSpPr>
            <p:cNvPr id="39" name="Elbow Connector 65">
              <a:extLst>
                <a:ext uri="{FF2B5EF4-FFF2-40B4-BE49-F238E27FC236}">
                  <a16:creationId xmlns:a16="http://schemas.microsoft.com/office/drawing/2014/main" id="{6B7975B3-64CF-4664-9B81-F5B08E2FB2F3}"/>
                </a:ext>
              </a:extLst>
            </p:cNvPr>
            <p:cNvCxnSpPr>
              <a:cxnSpLocks/>
              <a:stCxn id="27" idx="1"/>
              <a:endCxn id="14" idx="3"/>
            </p:cNvCxnSpPr>
            <p:nvPr/>
          </p:nvCxnSpPr>
          <p:spPr>
            <a:xfrm rot="10800000">
              <a:off x="6973234" y="3516884"/>
              <a:ext cx="1119689" cy="130674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Elbow Connector 65">
              <a:extLst>
                <a:ext uri="{FF2B5EF4-FFF2-40B4-BE49-F238E27FC236}">
                  <a16:creationId xmlns:a16="http://schemas.microsoft.com/office/drawing/2014/main" id="{6B7975B3-64CF-4664-9B81-F5B08E2FB2F3}"/>
                </a:ext>
              </a:extLst>
            </p:cNvPr>
            <p:cNvCxnSpPr>
              <a:cxnSpLocks/>
              <a:stCxn id="27" idx="3"/>
              <a:endCxn id="11" idx="1"/>
            </p:cNvCxnSpPr>
            <p:nvPr/>
          </p:nvCxnSpPr>
          <p:spPr>
            <a:xfrm flipV="1">
              <a:off x="8778722" y="3516884"/>
              <a:ext cx="898772" cy="130674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D109191-85FE-4667-BA2A-3BB1C898FE87}"/>
                </a:ext>
              </a:extLst>
            </p:cNvPr>
            <p:cNvSpPr txBox="1"/>
            <p:nvPr/>
          </p:nvSpPr>
          <p:spPr>
            <a:xfrm>
              <a:off x="7793898" y="2893868"/>
              <a:ext cx="1283846"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Earlier stable</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 stage</a:t>
              </a:r>
            </a:p>
          </p:txBody>
        </p:sp>
        <p:sp>
          <p:nvSpPr>
            <p:cNvPr id="44" name="TextBox 43">
              <a:extLst>
                <a:ext uri="{FF2B5EF4-FFF2-40B4-BE49-F238E27FC236}">
                  <a16:creationId xmlns:a16="http://schemas.microsoft.com/office/drawing/2014/main" id="{9D109191-85FE-4667-BA2A-3BB1C898FE87}"/>
                </a:ext>
              </a:extLst>
            </p:cNvPr>
            <p:cNvSpPr txBox="1"/>
            <p:nvPr/>
          </p:nvSpPr>
          <p:spPr>
            <a:xfrm>
              <a:off x="7852256" y="5188010"/>
              <a:ext cx="1167133" cy="49407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New stable stage</a:t>
              </a:r>
            </a:p>
          </p:txBody>
        </p:sp>
      </p:grpSp>
      <p:sp>
        <p:nvSpPr>
          <p:cNvPr id="6" name="Slide Number Placeholder 5">
            <a:extLst>
              <a:ext uri="{FF2B5EF4-FFF2-40B4-BE49-F238E27FC236}">
                <a16:creationId xmlns:a16="http://schemas.microsoft.com/office/drawing/2014/main" id="{2A79E7D5-8D72-46B5-96F1-8FC49924D5CA}"/>
              </a:ext>
            </a:extLst>
          </p:cNvPr>
          <p:cNvSpPr>
            <a:spLocks noGrp="1"/>
          </p:cNvSpPr>
          <p:nvPr>
            <p:ph type="sldNum" sz="quarter" idx="20"/>
          </p:nvPr>
        </p:nvSpPr>
        <p:spPr/>
        <p:txBody>
          <a:bodyPr/>
          <a:lstStyle/>
          <a:p>
            <a:fld id="{930176A1-BCF0-4712-97A6-6B495F55390B}" type="slidenum">
              <a:rPr lang="en-US" smtClean="0"/>
              <a:t>35</a:t>
            </a:fld>
            <a:endParaRPr lang="en-US"/>
          </a:p>
        </p:txBody>
      </p:sp>
    </p:spTree>
    <p:custDataLst>
      <p:tags r:id="rId1"/>
    </p:custDataLst>
    <p:extLst>
      <p:ext uri="{BB962C8B-B14F-4D97-AF65-F5344CB8AC3E}">
        <p14:creationId xmlns:p14="http://schemas.microsoft.com/office/powerpoint/2010/main" val="1340727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topics</a:t>
            </a:r>
            <a:endParaRPr lang="en-US" dirty="0"/>
          </a:p>
        </p:txBody>
      </p:sp>
      <p:sp>
        <p:nvSpPr>
          <p:cNvPr id="8" name="Content Placeholder 7"/>
          <p:cNvSpPr>
            <a:spLocks noGrp="1"/>
          </p:cNvSpPr>
          <p:nvPr>
            <p:ph sz="quarter" idx="21"/>
          </p:nvPr>
        </p:nvSpPr>
        <p:spPr/>
        <p:txBody>
          <a:bodyPr>
            <a:normAutofit fontScale="85000" lnSpcReduction="20000"/>
          </a:bodyPr>
          <a:lstStyle/>
          <a:p>
            <a:r>
              <a:rPr lang="en-US"/>
              <a:t>Use your own demo or pull from Lab 5.</a:t>
            </a:r>
          </a:p>
          <a:p>
            <a:r>
              <a:rPr lang="en-US"/>
              <a:t>Cover console properties for API Gateway</a:t>
            </a:r>
          </a:p>
          <a:p>
            <a:pPr lvl="1"/>
            <a:r>
              <a:rPr lang="en-US"/>
              <a:t>Create resources</a:t>
            </a:r>
          </a:p>
          <a:p>
            <a:pPr lvl="1"/>
            <a:r>
              <a:rPr lang="en-US"/>
              <a:t>Integrations</a:t>
            </a:r>
          </a:p>
          <a:p>
            <a:pPr lvl="1"/>
            <a:r>
              <a:rPr lang="en-US"/>
              <a:t>Request validations</a:t>
            </a:r>
          </a:p>
          <a:p>
            <a:pPr lvl="1"/>
            <a:r>
              <a:rPr lang="en-US"/>
              <a:t>Mapping templates</a:t>
            </a:r>
          </a:p>
          <a:p>
            <a:pPr lvl="1"/>
            <a:r>
              <a:rPr lang="en-US"/>
              <a:t>Models</a:t>
            </a:r>
          </a:p>
          <a:p>
            <a:pPr lvl="1"/>
            <a:r>
              <a:rPr lang="en-US"/>
              <a:t>Testing</a:t>
            </a:r>
          </a:p>
          <a:p>
            <a:pPr lvl="1"/>
            <a:r>
              <a:rPr lang="en-US"/>
              <a:t>Deploying</a:t>
            </a:r>
          </a:p>
          <a:p>
            <a:pPr lvl="1"/>
            <a:r>
              <a:rPr lang="en-US"/>
              <a:t>Invoke</a:t>
            </a:r>
          </a:p>
          <a:p>
            <a:r>
              <a:rPr lang="en-US"/>
              <a:t>Bonus: </a:t>
            </a:r>
          </a:p>
          <a:p>
            <a:pPr lvl="1"/>
            <a:r>
              <a:rPr lang="en-US"/>
              <a:t>Stage Variables</a:t>
            </a:r>
          </a:p>
          <a:p>
            <a:pPr lvl="1"/>
            <a:r>
              <a:rPr lang="en-US"/>
              <a:t>Canary release</a:t>
            </a:r>
            <a:endParaRPr lang="en-US" dirty="0"/>
          </a:p>
        </p:txBody>
      </p:sp>
      <p:sp>
        <p:nvSpPr>
          <p:cNvPr id="3" name="Slide Number Placeholder 2">
            <a:extLst>
              <a:ext uri="{FF2B5EF4-FFF2-40B4-BE49-F238E27FC236}">
                <a16:creationId xmlns:a16="http://schemas.microsoft.com/office/drawing/2014/main" id="{86C7A4E8-2253-4E58-AD21-414678E27B0B}"/>
              </a:ext>
            </a:extLst>
          </p:cNvPr>
          <p:cNvSpPr>
            <a:spLocks noGrp="1"/>
          </p:cNvSpPr>
          <p:nvPr>
            <p:ph type="sldNum" sz="quarter" idx="20"/>
          </p:nvPr>
        </p:nvSpPr>
        <p:spPr/>
        <p:txBody>
          <a:bodyPr/>
          <a:lstStyle/>
          <a:p>
            <a:fld id="{930176A1-BCF0-4712-97A6-6B495F55390B}" type="slidenum">
              <a:rPr lang="en-US" smtClean="0"/>
              <a:pPr/>
              <a:t>36</a:t>
            </a:fld>
            <a:endParaRPr lang="en-US"/>
          </a:p>
        </p:txBody>
      </p:sp>
    </p:spTree>
    <p:custDataLst>
      <p:tags r:id="rId1"/>
    </p:custDataLst>
    <p:extLst>
      <p:ext uri="{BB962C8B-B14F-4D97-AF65-F5344CB8AC3E}">
        <p14:creationId xmlns:p14="http://schemas.microsoft.com/office/powerpoint/2010/main" val="2615910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Demo</a:t>
            </a:r>
            <a:endParaRPr lang="en-US" dirty="0"/>
          </a:p>
        </p:txBody>
      </p:sp>
      <p:sp>
        <p:nvSpPr>
          <p:cNvPr id="2" name="Text Placeholder 1"/>
          <p:cNvSpPr>
            <a:spLocks noGrp="1"/>
          </p:cNvSpPr>
          <p:nvPr>
            <p:ph type="subTitle" idx="1"/>
          </p:nvPr>
        </p:nvSpPr>
        <p:spPr/>
        <p:txBody>
          <a:bodyPr/>
          <a:lstStyle/>
          <a:p>
            <a:r>
              <a:rPr lang="en-US"/>
              <a:t>Module 10: Managing the APIs</a:t>
            </a:r>
            <a:endParaRPr lang="en-US" dirty="0"/>
          </a:p>
        </p:txBody>
      </p:sp>
    </p:spTree>
    <p:extLst>
      <p:ext uri="{BB962C8B-B14F-4D97-AF65-F5344CB8AC3E}">
        <p14:creationId xmlns:p14="http://schemas.microsoft.com/office/powerpoint/2010/main" val="3712054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EABE95-557C-49AE-AB2D-0581C68EEC71}"/>
              </a:ext>
            </a:extLst>
          </p:cNvPr>
          <p:cNvSpPr>
            <a:spLocks noGrp="1"/>
          </p:cNvSpPr>
          <p:nvPr>
            <p:ph type="title"/>
          </p:nvPr>
        </p:nvSpPr>
        <p:spPr/>
        <p:txBody>
          <a:bodyPr/>
          <a:lstStyle/>
          <a:p>
            <a:r>
              <a:rPr lang="en-US"/>
              <a:t>Check your knowledge</a:t>
            </a:r>
            <a:endParaRPr lang="en-US" dirty="0"/>
          </a:p>
        </p:txBody>
      </p:sp>
      <p:sp>
        <p:nvSpPr>
          <p:cNvPr id="7" name="Text Placeholder 6">
            <a:extLst>
              <a:ext uri="{FF2B5EF4-FFF2-40B4-BE49-F238E27FC236}">
                <a16:creationId xmlns:a16="http://schemas.microsoft.com/office/drawing/2014/main" id="{48BFF276-04A1-4585-A12C-6B46EF73763C}"/>
              </a:ext>
            </a:extLst>
          </p:cNvPr>
          <p:cNvSpPr>
            <a:spLocks noGrp="1"/>
          </p:cNvSpPr>
          <p:nvPr>
            <p:ph type="subTitle" idx="1"/>
          </p:nvPr>
        </p:nvSpPr>
        <p:spPr/>
        <p:txBody>
          <a:bodyPr/>
          <a:lstStyle/>
          <a:p>
            <a:r>
              <a:rPr lang="en-US"/>
              <a:t>Module 10: Managing the APIs</a:t>
            </a:r>
            <a:endParaRPr lang="en-US" dirty="0"/>
          </a:p>
        </p:txBody>
      </p:sp>
    </p:spTree>
    <p:extLst>
      <p:ext uri="{BB962C8B-B14F-4D97-AF65-F5344CB8AC3E}">
        <p14:creationId xmlns:p14="http://schemas.microsoft.com/office/powerpoint/2010/main" val="1462527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7" name="TextBox 10" descr="True, false.">
            <a:extLst>
              <a:ext uri="{FF2B5EF4-FFF2-40B4-BE49-F238E27FC236}">
                <a16:creationId xmlns:a16="http://schemas.microsoft.com/office/drawing/2014/main" id="{560854B2-7163-4129-98CC-9B8913A9608A}"/>
              </a:ext>
            </a:extLst>
          </p:cNvPr>
          <p:cNvSpPr txBox="1"/>
          <p:nvPr/>
        </p:nvSpPr>
        <p:spPr>
          <a:xfrm>
            <a:off x="10592615" y="1339261"/>
            <a:ext cx="1382741" cy="830997"/>
          </a:xfrm>
          <a:prstGeom prst="rect">
            <a:avLst/>
          </a:prstGeom>
          <a:noFill/>
        </p:spPr>
        <p:txBody>
          <a:bodyPr wrap="square" rtlCol="0">
            <a:spAutoFit/>
          </a:bodyPr>
          <a:lstStyle/>
          <a:p>
            <a:r>
              <a:rPr lang="en-US" sz="2400" dirty="0">
                <a:solidFill>
                  <a:srgbClr val="0C9B2E"/>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True</a:t>
            </a:r>
          </a:p>
          <a:p>
            <a:r>
              <a:rPr lang="en-US" sz="2400" dirty="0">
                <a:solidFill>
                  <a:srgbClr val="FF0000"/>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False</a:t>
            </a:r>
          </a:p>
        </p:txBody>
      </p:sp>
      <p:sp>
        <p:nvSpPr>
          <p:cNvPr id="21" name="TextBox 20">
            <a:extLst>
              <a:ext uri="{FF2B5EF4-FFF2-40B4-BE49-F238E27FC236}">
                <a16:creationId xmlns:a16="http://schemas.microsoft.com/office/drawing/2014/main" id="{B6568037-CC65-4E56-A12B-77361F0767B2}"/>
              </a:ext>
            </a:extLst>
          </p:cNvPr>
          <p:cNvSpPr txBox="1"/>
          <p:nvPr/>
        </p:nvSpPr>
        <p:spPr>
          <a:xfrm>
            <a:off x="326879" y="1421822"/>
            <a:ext cx="351323" cy="400110"/>
          </a:xfrm>
          <a:prstGeom prst="rect">
            <a:avLst/>
          </a:prstGeom>
          <a:solidFill>
            <a:schemeClr val="accent1"/>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1</a:t>
            </a:r>
          </a:p>
        </p:txBody>
      </p:sp>
      <p:sp>
        <p:nvSpPr>
          <p:cNvPr id="7" name="Freeform 6"/>
          <p:cNvSpPr/>
          <p:nvPr/>
        </p:nvSpPr>
        <p:spPr>
          <a:xfrm>
            <a:off x="32687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sz="1600" dirty="0">
                <a:ea typeface="Amazon Ember Light" panose="020B0403020204020204" pitchFamily="34" charset="0"/>
                <a:cs typeface="Amazon Ember Light" panose="020B0403020204020204" pitchFamily="34" charset="0"/>
              </a:rPr>
              <a:t>With Amazon API Gateway, developers can create, publish, maintain, monitor, and secure </a:t>
            </a:r>
            <a:r>
              <a:rPr lang="en-US" sz="1600" dirty="0">
                <a:solidFill>
                  <a:srgbClr val="000000"/>
                </a:solidFill>
                <a:ea typeface="Amazon Ember Light" panose="020B0403020204020204" pitchFamily="34" charset="0"/>
                <a:cs typeface="Amazon Ember Light" panose="020B0403020204020204" pitchFamily="34" charset="0"/>
              </a:rPr>
              <a:t>APIs</a:t>
            </a:r>
            <a:r>
              <a:rPr lang="en-US" sz="1600" dirty="0">
                <a:ea typeface="Amazon Ember Light" panose="020B0403020204020204" pitchFamily="34" charset="0"/>
                <a:cs typeface="Amazon Ember Light" panose="020B0403020204020204" pitchFamily="34" charset="0"/>
              </a:rPr>
              <a:t>.</a:t>
            </a:r>
            <a:endParaRPr lang="en-US" sz="1600" dirty="0">
              <a:solidFill>
                <a:srgbClr val="FF0000"/>
              </a:solidFill>
              <a:ea typeface="Amazon Ember Light" panose="020B0403020204020204" pitchFamily="34" charset="0"/>
              <a:cs typeface="Amazon Ember Light" panose="020B0403020204020204" pitchFamily="34" charset="0"/>
            </a:endParaRPr>
          </a:p>
        </p:txBody>
      </p:sp>
      <p:sp>
        <p:nvSpPr>
          <p:cNvPr id="18" name="TextBox 1" descr="True."/>
          <p:cNvSpPr txBox="1"/>
          <p:nvPr/>
        </p:nvSpPr>
        <p:spPr>
          <a:xfrm>
            <a:off x="2964975" y="1339261"/>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2" name="TextBox 21">
            <a:extLst>
              <a:ext uri="{FF2B5EF4-FFF2-40B4-BE49-F238E27FC236}">
                <a16:creationId xmlns:a16="http://schemas.microsoft.com/office/drawing/2014/main" id="{093DB781-B452-46E5-AF52-6956E7E1D8AD}"/>
              </a:ext>
            </a:extLst>
          </p:cNvPr>
          <p:cNvSpPr txBox="1"/>
          <p:nvPr/>
        </p:nvSpPr>
        <p:spPr>
          <a:xfrm>
            <a:off x="3799799" y="1421822"/>
            <a:ext cx="351323" cy="400110"/>
          </a:xfrm>
          <a:prstGeom prst="rect">
            <a:avLst/>
          </a:prstGeom>
          <a:solidFill>
            <a:schemeClr val="accent1"/>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2</a:t>
            </a:r>
          </a:p>
        </p:txBody>
      </p:sp>
      <p:sp>
        <p:nvSpPr>
          <p:cNvPr id="9" name="Freeform 8"/>
          <p:cNvSpPr/>
          <p:nvPr/>
        </p:nvSpPr>
        <p:spPr>
          <a:xfrm>
            <a:off x="379979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sz="1600" dirty="0">
                <a:solidFill>
                  <a:schemeClr val="tx1"/>
                </a:solidFill>
                <a:ea typeface="Amazon Ember Light" panose="020B0403020204020204" pitchFamily="34" charset="0"/>
                <a:cs typeface="Amazon Ember Light" panose="020B0403020204020204" pitchFamily="34" charset="0"/>
              </a:rPr>
              <a:t>In a canary release deployment, total API traffic is split between the current release and a canary release in a predictable pattern.</a:t>
            </a:r>
          </a:p>
        </p:txBody>
      </p:sp>
      <p:sp>
        <p:nvSpPr>
          <p:cNvPr id="15" name="TextBox 2" descr="False."/>
          <p:cNvSpPr txBox="1"/>
          <p:nvPr/>
        </p:nvSpPr>
        <p:spPr>
          <a:xfrm>
            <a:off x="6443105" y="1339261"/>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3" name="TextBox 22">
            <a:extLst>
              <a:ext uri="{FF2B5EF4-FFF2-40B4-BE49-F238E27FC236}">
                <a16:creationId xmlns:a16="http://schemas.microsoft.com/office/drawing/2014/main" id="{2E77BDB3-1D15-4FDB-81EB-600B32652BAD}"/>
              </a:ext>
            </a:extLst>
          </p:cNvPr>
          <p:cNvSpPr txBox="1"/>
          <p:nvPr/>
        </p:nvSpPr>
        <p:spPr>
          <a:xfrm>
            <a:off x="7323863" y="1421822"/>
            <a:ext cx="351323" cy="400110"/>
          </a:xfrm>
          <a:prstGeom prst="rect">
            <a:avLst/>
          </a:prstGeom>
          <a:solidFill>
            <a:schemeClr val="accent1"/>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3</a:t>
            </a:r>
          </a:p>
        </p:txBody>
      </p:sp>
      <p:sp>
        <p:nvSpPr>
          <p:cNvPr id="10" name="Freeform 9"/>
          <p:cNvSpPr/>
          <p:nvPr/>
        </p:nvSpPr>
        <p:spPr>
          <a:xfrm>
            <a:off x="7323863"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sz="1600" dirty="0">
                <a:solidFill>
                  <a:schemeClr val="tx1"/>
                </a:solidFill>
                <a:ea typeface="Amazon Ember Light" panose="020B0403020204020204" pitchFamily="34" charset="0"/>
                <a:cs typeface="Amazon Ember Light" panose="020B0403020204020204" pitchFamily="34" charset="0"/>
              </a:rPr>
              <a:t>Mock integrations respond only to a 200 status code for API methods. </a:t>
            </a:r>
            <a:endParaRPr lang="en-US" sz="1600" dirty="0">
              <a:solidFill>
                <a:srgbClr val="000000"/>
              </a:solidFill>
              <a:ea typeface="Amazon Ember Light" panose="020B0403020204020204" pitchFamily="34" charset="0"/>
              <a:cs typeface="Amazon Ember Light" panose="020B0403020204020204" pitchFamily="34" charset="0"/>
            </a:endParaRPr>
          </a:p>
        </p:txBody>
      </p:sp>
      <p:sp>
        <p:nvSpPr>
          <p:cNvPr id="16" name="TextBox 3" descr="False."/>
          <p:cNvSpPr txBox="1"/>
          <p:nvPr/>
        </p:nvSpPr>
        <p:spPr>
          <a:xfrm>
            <a:off x="9973953" y="1339261"/>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4" name="TextBox 23">
            <a:extLst>
              <a:ext uri="{FF2B5EF4-FFF2-40B4-BE49-F238E27FC236}">
                <a16:creationId xmlns:a16="http://schemas.microsoft.com/office/drawing/2014/main" id="{AB8671F2-FAD5-46EB-ABB2-4BDDF0A00EDE}"/>
              </a:ext>
            </a:extLst>
          </p:cNvPr>
          <p:cNvSpPr txBox="1"/>
          <p:nvPr/>
        </p:nvSpPr>
        <p:spPr>
          <a:xfrm>
            <a:off x="326879" y="4062443"/>
            <a:ext cx="351323" cy="400110"/>
          </a:xfrm>
          <a:prstGeom prst="rect">
            <a:avLst/>
          </a:prstGeom>
          <a:solidFill>
            <a:schemeClr val="accent1"/>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4</a:t>
            </a:r>
          </a:p>
        </p:txBody>
      </p:sp>
      <p:sp>
        <p:nvSpPr>
          <p:cNvPr id="11" name="Freeform 10"/>
          <p:cNvSpPr/>
          <p:nvPr/>
        </p:nvSpPr>
        <p:spPr>
          <a:xfrm>
            <a:off x="326879"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sz="1600" dirty="0">
                <a:solidFill>
                  <a:schemeClr val="tx1"/>
                </a:solidFill>
                <a:ea typeface="Amazon Ember Light" panose="020B0403020204020204" pitchFamily="34" charset="0"/>
                <a:cs typeface="Amazon Ember Light" panose="020B0403020204020204" pitchFamily="34" charset="0"/>
              </a:rPr>
              <a:t>A resource is a logical entity that an application can access through a resource path.</a:t>
            </a:r>
          </a:p>
        </p:txBody>
      </p:sp>
      <p:sp>
        <p:nvSpPr>
          <p:cNvPr id="19" name="TextBox 4" descr="True."/>
          <p:cNvSpPr txBox="1"/>
          <p:nvPr/>
        </p:nvSpPr>
        <p:spPr>
          <a:xfrm>
            <a:off x="2972572" y="3997337"/>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5" name="TextBox 24">
            <a:extLst>
              <a:ext uri="{FF2B5EF4-FFF2-40B4-BE49-F238E27FC236}">
                <a16:creationId xmlns:a16="http://schemas.microsoft.com/office/drawing/2014/main" id="{8C7FD5DA-6247-4ED5-93BD-2B9A63C1D94F}"/>
              </a:ext>
            </a:extLst>
          </p:cNvPr>
          <p:cNvSpPr txBox="1"/>
          <p:nvPr/>
        </p:nvSpPr>
        <p:spPr>
          <a:xfrm>
            <a:off x="3799799" y="4062443"/>
            <a:ext cx="351323" cy="400110"/>
          </a:xfrm>
          <a:prstGeom prst="rect">
            <a:avLst/>
          </a:prstGeom>
          <a:solidFill>
            <a:schemeClr val="accent1"/>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5</a:t>
            </a:r>
          </a:p>
        </p:txBody>
      </p:sp>
      <p:sp>
        <p:nvSpPr>
          <p:cNvPr id="12" name="Freeform 11"/>
          <p:cNvSpPr/>
          <p:nvPr/>
        </p:nvSpPr>
        <p:spPr>
          <a:xfrm>
            <a:off x="3799799"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sz="1600" dirty="0">
                <a:solidFill>
                  <a:schemeClr val="tx1"/>
                </a:solidFill>
                <a:ea typeface="Amazon Ember Light" panose="020B0403020204020204" pitchFamily="34" charset="0"/>
                <a:cs typeface="Amazon Ember Light" panose="020B0403020204020204" pitchFamily="34" charset="0"/>
              </a:rPr>
              <a:t>Stage variables are name-value pairs that you can define as configuration attributes associated with a deployment stage of a REST API. </a:t>
            </a:r>
          </a:p>
        </p:txBody>
      </p:sp>
      <p:sp>
        <p:nvSpPr>
          <p:cNvPr id="14" name="TextBox 5" descr="True."/>
          <p:cNvSpPr txBox="1"/>
          <p:nvPr/>
        </p:nvSpPr>
        <p:spPr>
          <a:xfrm>
            <a:off x="6443105" y="3997337"/>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6" name="TextBox 25">
            <a:extLst>
              <a:ext uri="{FF2B5EF4-FFF2-40B4-BE49-F238E27FC236}">
                <a16:creationId xmlns:a16="http://schemas.microsoft.com/office/drawing/2014/main" id="{66B33EDF-6B71-42BB-A063-FBCA15AFA557}"/>
              </a:ext>
            </a:extLst>
          </p:cNvPr>
          <p:cNvSpPr txBox="1"/>
          <p:nvPr/>
        </p:nvSpPr>
        <p:spPr>
          <a:xfrm>
            <a:off x="7323863" y="4062443"/>
            <a:ext cx="351323" cy="400110"/>
          </a:xfrm>
          <a:prstGeom prst="rect">
            <a:avLst/>
          </a:prstGeom>
          <a:solidFill>
            <a:schemeClr val="accent1"/>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6</a:t>
            </a:r>
          </a:p>
        </p:txBody>
      </p:sp>
      <p:sp>
        <p:nvSpPr>
          <p:cNvPr id="13" name="Freeform 12"/>
          <p:cNvSpPr/>
          <p:nvPr/>
        </p:nvSpPr>
        <p:spPr>
          <a:xfrm>
            <a:off x="7323863"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sz="1600" dirty="0">
                <a:ea typeface="Amazon Ember Light" panose="020B0403020204020204" pitchFamily="34" charset="0"/>
                <a:cs typeface="Amazon Ember Light" panose="020B0403020204020204" pitchFamily="34" charset="0"/>
              </a:rPr>
              <a:t>To handle a diverse array of API calls intelligently, you can use an AWS Lambda function as a CRUD backend.</a:t>
            </a:r>
          </a:p>
        </p:txBody>
      </p:sp>
      <p:sp>
        <p:nvSpPr>
          <p:cNvPr id="20" name="TextBox 6" descr="True."/>
          <p:cNvSpPr txBox="1"/>
          <p:nvPr/>
        </p:nvSpPr>
        <p:spPr>
          <a:xfrm>
            <a:off x="9981550" y="3997337"/>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 name="Slide Number Placeholder 1">
            <a:extLst>
              <a:ext uri="{FF2B5EF4-FFF2-40B4-BE49-F238E27FC236}">
                <a16:creationId xmlns:a16="http://schemas.microsoft.com/office/drawing/2014/main" id="{BB166CA6-FE8B-4244-848C-31001F62B43E}"/>
              </a:ext>
            </a:extLst>
          </p:cNvPr>
          <p:cNvSpPr>
            <a:spLocks noGrp="1"/>
          </p:cNvSpPr>
          <p:nvPr>
            <p:ph type="sldNum" sz="quarter" idx="20"/>
          </p:nvPr>
        </p:nvSpPr>
        <p:spPr/>
        <p:txBody>
          <a:bodyPr/>
          <a:lstStyle/>
          <a:p>
            <a:fld id="{930176A1-BCF0-4712-97A6-6B495F55390B}" type="slidenum">
              <a:rPr lang="en-US" smtClean="0"/>
              <a:t>39</a:t>
            </a:fld>
            <a:endParaRPr lang="en-US"/>
          </a:p>
        </p:txBody>
      </p:sp>
    </p:spTree>
    <p:custDataLst>
      <p:tags r:id="rId1"/>
    </p:custDataLst>
    <p:extLst>
      <p:ext uri="{BB962C8B-B14F-4D97-AF65-F5344CB8AC3E}">
        <p14:creationId xmlns:p14="http://schemas.microsoft.com/office/powerpoint/2010/main" val="19967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5" grpId="0"/>
      <p:bldP spid="16" grpId="0"/>
      <p:bldP spid="19" grpId="0"/>
      <p:bldP spid="14"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5" name="Content Placeholder 4"/>
          <p:cNvSpPr>
            <a:spLocks noGrp="1"/>
          </p:cNvSpPr>
          <p:nvPr>
            <p:ph sz="quarter" idx="21"/>
          </p:nvPr>
        </p:nvSpPr>
        <p:spPr/>
        <p:txBody>
          <a:bodyPr/>
          <a:lstStyle/>
          <a:p>
            <a:pPr marL="0" indent="0">
              <a:buNone/>
            </a:pPr>
            <a:r>
              <a:rPr lang="en-US" dirty="0"/>
              <a:t>By the end of this module, you will be able to:</a:t>
            </a:r>
          </a:p>
          <a:p>
            <a:pPr lvl="1"/>
            <a:r>
              <a:rPr lang="en-US" dirty="0"/>
              <a:t>Describe the key components of Amazon API Gateway</a:t>
            </a:r>
          </a:p>
          <a:p>
            <a:pPr lvl="1"/>
            <a:r>
              <a:rPr lang="en-US" dirty="0"/>
              <a:t>Develop API Gateway resources to integrate with AWS services</a:t>
            </a:r>
          </a:p>
          <a:p>
            <a:pPr lvl="1"/>
            <a:r>
              <a:rPr lang="en-US" dirty="0"/>
              <a:t>Configure API request and response calls for your application endpoints</a:t>
            </a:r>
          </a:p>
          <a:p>
            <a:pPr lvl="1"/>
            <a:r>
              <a:rPr lang="en-US" dirty="0"/>
              <a:t>Test API resources and deploy your application API endpoint</a:t>
            </a:r>
          </a:p>
          <a:p>
            <a:pPr lvl="1"/>
            <a:r>
              <a:rPr lang="en-US" dirty="0"/>
              <a:t>Demonstrate creating API Gateway resources to interact with your application APIs</a:t>
            </a:r>
          </a:p>
          <a:p>
            <a:pPr marL="0" indent="0">
              <a:buNone/>
            </a:pPr>
            <a:endParaRPr lang="en-US" dirty="0"/>
          </a:p>
        </p:txBody>
      </p:sp>
      <p:sp>
        <p:nvSpPr>
          <p:cNvPr id="2" name="Slide Number Placeholder 1">
            <a:extLst>
              <a:ext uri="{FF2B5EF4-FFF2-40B4-BE49-F238E27FC236}">
                <a16:creationId xmlns:a16="http://schemas.microsoft.com/office/drawing/2014/main" id="{E8BB8F01-A04E-44B8-B571-2CFF5F9A8072}"/>
              </a:ext>
            </a:extLst>
          </p:cNvPr>
          <p:cNvSpPr>
            <a:spLocks noGrp="1"/>
          </p:cNvSpPr>
          <p:nvPr>
            <p:ph type="sldNum" sz="quarter" idx="20"/>
          </p:nvPr>
        </p:nvSpPr>
        <p:spPr/>
        <p:txBody>
          <a:bodyPr/>
          <a:lstStyle/>
          <a:p>
            <a:fld id="{930176A1-BCF0-4712-97A6-6B495F55390B}" type="slidenum">
              <a:rPr lang="en-US" smtClean="0"/>
              <a:pPr/>
              <a:t>4</a:t>
            </a:fld>
            <a:endParaRPr lang="en-US"/>
          </a:p>
        </p:txBody>
      </p:sp>
    </p:spTree>
    <p:custDataLst>
      <p:tags r:id="rId1"/>
    </p:custDataLst>
    <p:extLst>
      <p:ext uri="{BB962C8B-B14F-4D97-AF65-F5344CB8AC3E}">
        <p14:creationId xmlns:p14="http://schemas.microsoft.com/office/powerpoint/2010/main" val="3981694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5: Develop Solutions Using Amazon API Gateway </a:t>
            </a:r>
          </a:p>
        </p:txBody>
      </p:sp>
      <p:sp>
        <p:nvSpPr>
          <p:cNvPr id="7" name="Text Placeholder 6"/>
          <p:cNvSpPr>
            <a:spLocks noGrp="1"/>
          </p:cNvSpPr>
          <p:nvPr>
            <p:ph type="subTitle" idx="1"/>
          </p:nvPr>
        </p:nvSpPr>
        <p:spPr/>
        <p:txBody>
          <a:bodyPr/>
          <a:lstStyle/>
          <a:p>
            <a:r>
              <a:rPr lang="en-US" dirty="0"/>
              <a:t>Module 10: Managing the APIs</a:t>
            </a:r>
          </a:p>
        </p:txBody>
      </p:sp>
    </p:spTree>
    <p:extLst>
      <p:ext uri="{BB962C8B-B14F-4D97-AF65-F5344CB8AC3E}">
        <p14:creationId xmlns:p14="http://schemas.microsoft.com/office/powerpoint/2010/main" val="443893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Lab 5 workflow: Develop Solutions Using Amazon API Gateway</a:t>
            </a:r>
          </a:p>
        </p:txBody>
      </p:sp>
      <p:grpSp>
        <p:nvGrpSpPr>
          <p:cNvPr id="3" name="justGraphic">
            <a:extLst>
              <a:ext uri="{FF2B5EF4-FFF2-40B4-BE49-F238E27FC236}">
                <a16:creationId xmlns:a16="http://schemas.microsoft.com/office/drawing/2014/main" id="{E5DDC0E5-3DC6-476E-B394-3F971558F56E}"/>
              </a:ext>
              <a:ext uri="{C183D7F6-B498-43B3-948B-1728B52AA6E4}">
                <adec:decorative xmlns:adec="http://schemas.microsoft.com/office/drawing/2017/decorative" val="1"/>
              </a:ext>
            </a:extLst>
          </p:cNvPr>
          <p:cNvGrpSpPr/>
          <p:nvPr/>
        </p:nvGrpSpPr>
        <p:grpSpPr>
          <a:xfrm>
            <a:off x="4311897" y="1984226"/>
            <a:ext cx="3568207" cy="2889549"/>
            <a:chOff x="4311897" y="1984226"/>
            <a:chExt cx="3568207" cy="2889549"/>
          </a:xfrm>
        </p:grpSpPr>
        <p:pic>
          <p:nvPicPr>
            <p:cNvPr id="6"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4"/>
            <a:srcRect/>
            <a:stretch/>
          </p:blipFill>
          <p:spPr bwMode="auto">
            <a:xfrm>
              <a:off x="6403976" y="316948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511007" y="3678165"/>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 Gateway</a:t>
              </a:r>
            </a:p>
          </p:txBody>
        </p:sp>
        <p:sp>
          <p:nvSpPr>
            <p:cNvPr id="11" name="Rectangle 10">
              <a:extLst>
                <a:ext uri="{FF2B5EF4-FFF2-40B4-BE49-F238E27FC236}">
                  <a16:creationId xmlns:a16="http://schemas.microsoft.com/office/drawing/2014/main" id="{BEFEC4D9-0FF6-0740-BBB7-9A904CD0D43A}"/>
                </a:ext>
              </a:extLst>
            </p:cNvPr>
            <p:cNvSpPr/>
            <p:nvPr/>
          </p:nvSpPr>
          <p:spPr>
            <a:xfrm>
              <a:off x="5320170" y="1984226"/>
              <a:ext cx="2559934"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2"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0169" y="198422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3975" y="235439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a:stCxn id="15" idx="3"/>
              <a:endCxn id="6" idx="1"/>
            </p:cNvCxnSpPr>
            <p:nvPr/>
          </p:nvCxnSpPr>
          <p:spPr>
            <a:xfrm>
              <a:off x="5083422" y="3398081"/>
              <a:ext cx="1320554" cy="0"/>
            </a:xfrm>
            <a:prstGeom prst="straightConnector1">
              <a:avLst/>
            </a:prstGeom>
            <a:ln w="12700">
              <a:solidFill>
                <a:schemeClr val="tx2"/>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5"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4613522" y="316313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45">
              <a:extLst>
                <a:ext uri="{FF2B5EF4-FFF2-40B4-BE49-F238E27FC236}">
                  <a16:creationId xmlns:a16="http://schemas.microsoft.com/office/drawing/2014/main" id="{492B2F79-DB65-48E2-BB2B-0AE641DFD9AB}"/>
                </a:ext>
              </a:extLst>
            </p:cNvPr>
            <p:cNvPicPr>
              <a:picLocks noChangeAspect="1"/>
            </p:cNvPicPr>
            <p:nvPr/>
          </p:nvPicPr>
          <p:blipFill>
            <a:blip r:embed="rId9"/>
            <a:stretch>
              <a:fillRect/>
            </a:stretch>
          </p:blipFill>
          <p:spPr>
            <a:xfrm>
              <a:off x="6403192" y="4323972"/>
              <a:ext cx="458767" cy="457200"/>
            </a:xfrm>
            <a:prstGeom prst="rect">
              <a:avLst/>
            </a:prstGeom>
          </p:spPr>
        </p:pic>
        <p:cxnSp>
          <p:nvCxnSpPr>
            <p:cNvPr id="17" name="Straight Arrow Connector 16"/>
            <p:cNvCxnSpPr>
              <a:stCxn id="13" idx="2"/>
              <a:endCxn id="6" idx="0"/>
            </p:cNvCxnSpPr>
            <p:nvPr/>
          </p:nvCxnSpPr>
          <p:spPr>
            <a:xfrm>
              <a:off x="6632575" y="2811598"/>
              <a:ext cx="1" cy="357883"/>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6" idx="0"/>
            </p:cNvCxnSpPr>
            <p:nvPr/>
          </p:nvCxnSpPr>
          <p:spPr>
            <a:xfrm>
              <a:off x="6632576" y="4016719"/>
              <a:ext cx="0" cy="307253"/>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0"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4311897" y="3678165"/>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You</a:t>
              </a:r>
            </a:p>
          </p:txBody>
        </p:sp>
      </p:grpSp>
      <p:sp>
        <p:nvSpPr>
          <p:cNvPr id="4" name="Slide Number Placeholder 3">
            <a:extLst>
              <a:ext uri="{FF2B5EF4-FFF2-40B4-BE49-F238E27FC236}">
                <a16:creationId xmlns:a16="http://schemas.microsoft.com/office/drawing/2014/main" id="{BBB32B25-E01F-491A-9E38-2D37A562F2F8}"/>
              </a:ext>
            </a:extLst>
          </p:cNvPr>
          <p:cNvSpPr>
            <a:spLocks noGrp="1"/>
          </p:cNvSpPr>
          <p:nvPr>
            <p:ph type="sldNum" sz="quarter" idx="20"/>
          </p:nvPr>
        </p:nvSpPr>
        <p:spPr/>
        <p:txBody>
          <a:bodyPr/>
          <a:lstStyle/>
          <a:p>
            <a:fld id="{930176A1-BCF0-4712-97A6-6B495F55390B}" type="slidenum">
              <a:rPr lang="en-US" smtClean="0"/>
              <a:t>41</a:t>
            </a:fld>
            <a:endParaRPr lang="en-US"/>
          </a:p>
        </p:txBody>
      </p:sp>
    </p:spTree>
    <p:custDataLst>
      <p:tags r:id="rId1"/>
    </p:custDataLst>
    <p:extLst>
      <p:ext uri="{BB962C8B-B14F-4D97-AF65-F5344CB8AC3E}">
        <p14:creationId xmlns:p14="http://schemas.microsoft.com/office/powerpoint/2010/main" val="229902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4872F6-32B5-465D-AD8B-A3279A1D91C6}"/>
              </a:ext>
            </a:extLst>
          </p:cNvPr>
          <p:cNvSpPr>
            <a:spLocks noGrp="1"/>
          </p:cNvSpPr>
          <p:nvPr>
            <p:ph type="title"/>
          </p:nvPr>
        </p:nvSpPr>
        <p:spPr/>
        <p:txBody>
          <a:bodyPr/>
          <a:lstStyle/>
          <a:p>
            <a:r>
              <a:rPr lang="en-US"/>
              <a:t>Wrap-up</a:t>
            </a:r>
            <a:endParaRPr lang="en-US" dirty="0"/>
          </a:p>
        </p:txBody>
      </p:sp>
      <p:sp>
        <p:nvSpPr>
          <p:cNvPr id="6" name="Text Placeholder 5">
            <a:extLst>
              <a:ext uri="{FF2B5EF4-FFF2-40B4-BE49-F238E27FC236}">
                <a16:creationId xmlns:a16="http://schemas.microsoft.com/office/drawing/2014/main" id="{FFE76479-E877-404A-BBB5-B5CB394BCC08}"/>
              </a:ext>
            </a:extLst>
          </p:cNvPr>
          <p:cNvSpPr>
            <a:spLocks noGrp="1"/>
          </p:cNvSpPr>
          <p:nvPr>
            <p:ph type="subTitle" idx="1"/>
          </p:nvPr>
        </p:nvSpPr>
        <p:spPr/>
        <p:txBody>
          <a:bodyPr/>
          <a:lstStyle/>
          <a:p>
            <a:r>
              <a:rPr lang="en-US"/>
              <a:t>Module 10: Managing the APIs</a:t>
            </a:r>
          </a:p>
          <a:p>
            <a:endParaRPr lang="en-US" dirty="0"/>
          </a:p>
        </p:txBody>
      </p:sp>
    </p:spTree>
    <p:extLst>
      <p:ext uri="{BB962C8B-B14F-4D97-AF65-F5344CB8AC3E}">
        <p14:creationId xmlns:p14="http://schemas.microsoft.com/office/powerpoint/2010/main" val="1842357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Module summary</a:t>
            </a:r>
            <a:endParaRPr lang="en-US" dirty="0"/>
          </a:p>
        </p:txBody>
      </p:sp>
      <p:sp>
        <p:nvSpPr>
          <p:cNvPr id="5" name="Content Placeholder 4"/>
          <p:cNvSpPr>
            <a:spLocks noGrp="1"/>
          </p:cNvSpPr>
          <p:nvPr>
            <p:ph sz="quarter" idx="21"/>
          </p:nvPr>
        </p:nvSpPr>
        <p:spPr/>
        <p:txBody>
          <a:bodyPr/>
          <a:lstStyle/>
          <a:p>
            <a:pPr marL="0" indent="0">
              <a:buNone/>
            </a:pPr>
            <a:r>
              <a:rPr lang="en-US" dirty="0"/>
              <a:t>You are now able to:</a:t>
            </a:r>
          </a:p>
          <a:p>
            <a:pPr lvl="1"/>
            <a:r>
              <a:rPr lang="en-US" dirty="0"/>
              <a:t>Describe the key components of Amazon API Gateway</a:t>
            </a:r>
          </a:p>
          <a:p>
            <a:pPr lvl="1"/>
            <a:r>
              <a:rPr lang="en-US" dirty="0"/>
              <a:t>Develop API Gateway resources to integrate with AWS services</a:t>
            </a:r>
          </a:p>
          <a:p>
            <a:pPr lvl="1"/>
            <a:r>
              <a:rPr lang="en-US" dirty="0"/>
              <a:t>Configure API request and response calls for your application endpoints</a:t>
            </a:r>
          </a:p>
          <a:p>
            <a:pPr lvl="1"/>
            <a:r>
              <a:rPr lang="en-US" dirty="0"/>
              <a:t>Test API resources and deploy your application API endpoint</a:t>
            </a:r>
          </a:p>
          <a:p>
            <a:pPr lvl="1"/>
            <a:r>
              <a:rPr lang="en-US" dirty="0"/>
              <a:t>Demonstrate creating API Gateway resources to interact with your application APIs</a:t>
            </a:r>
          </a:p>
          <a:p>
            <a:endParaRPr lang="en-US" dirty="0"/>
          </a:p>
        </p:txBody>
      </p:sp>
      <p:sp>
        <p:nvSpPr>
          <p:cNvPr id="2" name="Slide Number Placeholder 1">
            <a:extLst>
              <a:ext uri="{FF2B5EF4-FFF2-40B4-BE49-F238E27FC236}">
                <a16:creationId xmlns:a16="http://schemas.microsoft.com/office/drawing/2014/main" id="{58F46BF6-62CA-41E4-B4B4-43939B49C31F}"/>
              </a:ext>
            </a:extLst>
          </p:cNvPr>
          <p:cNvSpPr>
            <a:spLocks noGrp="1"/>
          </p:cNvSpPr>
          <p:nvPr>
            <p:ph type="sldNum" sz="quarter" idx="20"/>
          </p:nvPr>
        </p:nvSpPr>
        <p:spPr/>
        <p:txBody>
          <a:bodyPr/>
          <a:lstStyle/>
          <a:p>
            <a:fld id="{930176A1-BCF0-4712-97A6-6B495F55390B}" type="slidenum">
              <a:rPr lang="en-US" smtClean="0"/>
              <a:pPr/>
              <a:t>43</a:t>
            </a:fld>
            <a:endParaRPr lang="en-US"/>
          </a:p>
        </p:txBody>
      </p:sp>
    </p:spTree>
    <p:custDataLst>
      <p:tags r:id="rId1"/>
    </p:custDataLst>
    <p:extLst>
      <p:ext uri="{BB962C8B-B14F-4D97-AF65-F5344CB8AC3E}">
        <p14:creationId xmlns:p14="http://schemas.microsoft.com/office/powerpoint/2010/main" val="3133370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2" name="Slide Number Placeholder 1">
            <a:extLst>
              <a:ext uri="{FF2B5EF4-FFF2-40B4-BE49-F238E27FC236}">
                <a16:creationId xmlns:a16="http://schemas.microsoft.com/office/drawing/2014/main" id="{81027B6E-5EB6-4675-81B6-8DE89ECCA1EB}"/>
              </a:ext>
            </a:extLst>
          </p:cNvPr>
          <p:cNvSpPr>
            <a:spLocks noGrp="1"/>
          </p:cNvSpPr>
          <p:nvPr>
            <p:ph type="sldNum" sz="quarter" idx="20"/>
          </p:nvPr>
        </p:nvSpPr>
        <p:spPr/>
        <p:txBody>
          <a:bodyPr/>
          <a:lstStyle/>
          <a:p>
            <a:fld id="{930176A1-BCF0-4712-97A6-6B495F55390B}" type="slidenum">
              <a:rPr lang="en-US" smtClean="0"/>
              <a:pPr/>
              <a:t>44</a:t>
            </a:fld>
            <a:endParaRPr lang="en-US"/>
          </a:p>
        </p:txBody>
      </p:sp>
    </p:spTree>
    <p:custDataLst>
      <p:tags r:id="rId1"/>
    </p:custDataLst>
    <p:extLst>
      <p:ext uri="{BB962C8B-B14F-4D97-AF65-F5344CB8AC3E}">
        <p14:creationId xmlns:p14="http://schemas.microsoft.com/office/powerpoint/2010/main" val="387334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Amazon API Gateway?</a:t>
            </a:r>
          </a:p>
        </p:txBody>
      </p:sp>
      <p:sp>
        <p:nvSpPr>
          <p:cNvPr id="5" name="Text Placeholder 4"/>
          <p:cNvSpPr>
            <a:spLocks noGrp="1"/>
          </p:cNvSpPr>
          <p:nvPr>
            <p:ph type="subTitle" idx="1"/>
          </p:nvPr>
        </p:nvSpPr>
        <p:spPr/>
        <p:txBody>
          <a:bodyPr/>
          <a:lstStyle/>
          <a:p>
            <a:r>
              <a:rPr lang="en-US" dirty="0"/>
              <a:t>Module 10: Managing the APIs</a:t>
            </a:r>
          </a:p>
        </p:txBody>
      </p:sp>
    </p:spTree>
    <p:custDataLst>
      <p:tags r:id="rId1"/>
    </p:custDataLst>
    <p:extLst>
      <p:ext uri="{BB962C8B-B14F-4D97-AF65-F5344CB8AC3E}">
        <p14:creationId xmlns:p14="http://schemas.microsoft.com/office/powerpoint/2010/main" val="321765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a:t>Accessing backend services</a:t>
            </a:r>
            <a:endParaRPr lang="en-US" dirty="0"/>
          </a:p>
        </p:txBody>
      </p:sp>
      <p:sp>
        <p:nvSpPr>
          <p:cNvPr id="36" name="TextBox 35"/>
          <p:cNvSpPr txBox="1"/>
          <p:nvPr/>
        </p:nvSpPr>
        <p:spPr>
          <a:xfrm>
            <a:off x="329352" y="1167543"/>
            <a:ext cx="11576964" cy="954107"/>
          </a:xfrm>
          <a:prstGeom prst="rect">
            <a:avLst/>
          </a:prstGeom>
          <a:noFill/>
        </p:spPr>
        <p:txBody>
          <a:bodyPr wrap="square" rtlCol="0">
            <a:spAutoFit/>
          </a:bodyPr>
          <a:lstStyle/>
          <a:p>
            <a:r>
              <a:rPr lang="en-US" sz="2800" dirty="0"/>
              <a:t>Create, publish, maintain, monitor, and secure APIs that access AWS or other third-party services.</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 name="justGraphic">
            <a:extLst>
              <a:ext uri="{FF2B5EF4-FFF2-40B4-BE49-F238E27FC236}">
                <a16:creationId xmlns:a16="http://schemas.microsoft.com/office/drawing/2014/main" id="{DED6BA00-B6C8-4F4D-9C14-6B2641B7F764}"/>
              </a:ext>
              <a:ext uri="{C183D7F6-B498-43B3-948B-1728B52AA6E4}">
                <adec:decorative xmlns:adec="http://schemas.microsoft.com/office/drawing/2017/decorative" val="1"/>
              </a:ext>
            </a:extLst>
          </p:cNvPr>
          <p:cNvGrpSpPr/>
          <p:nvPr/>
        </p:nvGrpSpPr>
        <p:grpSpPr>
          <a:xfrm>
            <a:off x="1074533" y="2505822"/>
            <a:ext cx="9020267" cy="3733811"/>
            <a:chOff x="1074533" y="2505822"/>
            <a:chExt cx="9020267" cy="3733811"/>
          </a:xfrm>
        </p:grpSpPr>
        <p:sp>
          <p:nvSpPr>
            <p:cNvPr id="42" name="Rectangle 41">
              <a:extLst>
                <a:ext uri="{FF2B5EF4-FFF2-40B4-BE49-F238E27FC236}">
                  <a16:creationId xmlns:a16="http://schemas.microsoft.com/office/drawing/2014/main" id="{BEFEC4D9-0FF6-0740-BBB7-9A904CD0D43A}"/>
                </a:ext>
              </a:extLst>
            </p:cNvPr>
            <p:cNvSpPr/>
            <p:nvPr/>
          </p:nvSpPr>
          <p:spPr>
            <a:xfrm>
              <a:off x="5635622" y="2665424"/>
              <a:ext cx="2843254" cy="2407192"/>
            </a:xfrm>
            <a:prstGeom prst="rect">
              <a:avLst/>
            </a:prstGeom>
            <a:solidFill>
              <a:srgbClr val="EBF9F5">
                <a:alpha val="33333"/>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600" dirty="0">
                <a:solidFill>
                  <a:sysClr val="windowText" lastClr="000000"/>
                </a:solidFill>
                <a:cs typeface="Amazon Ember Light" panose="020B0403020204020204" pitchFamily="34" charset="0"/>
              </a:endParaRPr>
            </a:p>
          </p:txBody>
        </p:sp>
        <p:pic>
          <p:nvPicPr>
            <p:cNvPr id="43"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4"/>
            <a:srcRect/>
            <a:stretch/>
          </p:blipFill>
          <p:spPr bwMode="auto">
            <a:xfrm>
              <a:off x="3811494" y="3284742"/>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7834" y="283562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Graphic 29">
              <a:extLst>
                <a:ext uri="{FF2B5EF4-FFF2-40B4-BE49-F238E27FC236}">
                  <a16:creationId xmlns:a16="http://schemas.microsoft.com/office/drawing/2014/main" id="{9B4391C9-B69A-6E45-B01C-34171B9B021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7834" y="388054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a:extLst>
                <a:ext uri="{FF2B5EF4-FFF2-40B4-BE49-F238E27FC236}">
                  <a16:creationId xmlns:a16="http://schemas.microsoft.com/office/drawing/2014/main" id="{BEFEC4D9-0FF6-0740-BBB7-9A904CD0D43A}"/>
                </a:ext>
              </a:extLst>
            </p:cNvPr>
            <p:cNvSpPr/>
            <p:nvPr/>
          </p:nvSpPr>
          <p:spPr>
            <a:xfrm>
              <a:off x="2727664" y="2505822"/>
              <a:ext cx="5983111" cy="27702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47"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7664" y="250582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p:cNvSpPr/>
            <p:nvPr/>
          </p:nvSpPr>
          <p:spPr>
            <a:xfrm>
              <a:off x="3092731" y="4395316"/>
              <a:ext cx="2422458" cy="369332"/>
            </a:xfrm>
            <a:prstGeom prst="rect">
              <a:avLst/>
            </a:prstGeom>
          </p:spPr>
          <p:txBody>
            <a:bodyPr wrap="none">
              <a:spAutoFit/>
            </a:bodyPr>
            <a:lstStyle/>
            <a:p>
              <a:r>
                <a:rPr lang="en-US" dirty="0">
                  <a:ea typeface="Amazon Ember" panose="02000000000000000000" pitchFamily="2" charset="0"/>
                </a:rPr>
                <a:t>Amazon API Gateway</a:t>
              </a:r>
            </a:p>
          </p:txBody>
        </p:sp>
        <p:sp>
          <p:nvSpPr>
            <p:cNvPr id="49" name="TextBox 48"/>
            <p:cNvSpPr txBox="1"/>
            <p:nvPr/>
          </p:nvSpPr>
          <p:spPr>
            <a:xfrm>
              <a:off x="5705161" y="3286186"/>
              <a:ext cx="1282547"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Lambda </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function</a:t>
              </a:r>
            </a:p>
          </p:txBody>
        </p:sp>
        <p:sp>
          <p:nvSpPr>
            <p:cNvPr id="50" name="TextBox 49"/>
            <p:cNvSpPr txBox="1"/>
            <p:nvPr/>
          </p:nvSpPr>
          <p:spPr>
            <a:xfrm>
              <a:off x="5705161" y="4351785"/>
              <a:ext cx="1282547"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DynamoDB</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table</a:t>
              </a:r>
            </a:p>
          </p:txBody>
        </p:sp>
        <p:sp>
          <p:nvSpPr>
            <p:cNvPr id="51" name="TextBox 50"/>
            <p:cNvSpPr txBox="1"/>
            <p:nvPr/>
          </p:nvSpPr>
          <p:spPr>
            <a:xfrm>
              <a:off x="7206252" y="3257264"/>
              <a:ext cx="1037490"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EC2 instances</a:t>
              </a:r>
            </a:p>
          </p:txBody>
        </p:sp>
        <p:pic>
          <p:nvPicPr>
            <p:cNvPr id="52" name="Graphic 62">
              <a:extLst>
                <a:ext uri="{FF2B5EF4-FFF2-40B4-BE49-F238E27FC236}">
                  <a16:creationId xmlns:a16="http://schemas.microsoft.com/office/drawing/2014/main" id="{8B47AFFF-81D9-C348-90A5-553E82D0874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6397" y="280250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phic 29">
              <a:extLst>
                <a:ext uri="{FF2B5EF4-FFF2-40B4-BE49-F238E27FC236}">
                  <a16:creationId xmlns:a16="http://schemas.microsoft.com/office/drawing/2014/main" id="{9980ED4F-0423-8343-A2EE-BAC3A988A2F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71312" y="392775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p:cNvSpPr txBox="1"/>
            <p:nvPr/>
          </p:nvSpPr>
          <p:spPr>
            <a:xfrm>
              <a:off x="7095256" y="4312352"/>
              <a:ext cx="1209313" cy="830997"/>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Other AWS</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services</a:t>
              </a:r>
            </a:p>
          </p:txBody>
        </p:sp>
        <p:cxnSp>
          <p:nvCxnSpPr>
            <p:cNvPr id="59" name="Straight Arrow Connector 58"/>
            <p:cNvCxnSpPr/>
            <p:nvPr/>
          </p:nvCxnSpPr>
          <p:spPr>
            <a:xfrm>
              <a:off x="4725894" y="3741942"/>
              <a:ext cx="920178" cy="0"/>
            </a:xfrm>
            <a:prstGeom prst="straightConnector1">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96"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flipH="1">
              <a:off x="1074533" y="327100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Rectangle 97"/>
            <p:cNvSpPr/>
            <p:nvPr/>
          </p:nvSpPr>
          <p:spPr>
            <a:xfrm>
              <a:off x="1157426" y="4255943"/>
              <a:ext cx="755335" cy="369332"/>
            </a:xfrm>
            <a:prstGeom prst="rect">
              <a:avLst/>
            </a:prstGeom>
          </p:spPr>
          <p:txBody>
            <a:bodyPr wrap="none">
              <a:spAutoFit/>
            </a:bodyPr>
            <a:lstStyle/>
            <a:p>
              <a:r>
                <a:rPr lang="en-US" dirty="0"/>
                <a:t>Users</a:t>
              </a:r>
            </a:p>
          </p:txBody>
        </p:sp>
        <p:cxnSp>
          <p:nvCxnSpPr>
            <p:cNvPr id="99" name="Straight Arrow Connector 98"/>
            <p:cNvCxnSpPr/>
            <p:nvPr/>
          </p:nvCxnSpPr>
          <p:spPr>
            <a:xfrm>
              <a:off x="2174535" y="3730114"/>
              <a:ext cx="1555489" cy="0"/>
            </a:xfrm>
            <a:prstGeom prst="straightConnector1">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00" name="Graphic 21">
              <a:extLst>
                <a:ext uri="{FF2B5EF4-FFF2-40B4-BE49-F238E27FC236}">
                  <a16:creationId xmlns:a16="http://schemas.microsoft.com/office/drawing/2014/main" id="{43A5B764-EB99-6548-893C-ADBEBF33B0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49749" y="3257264"/>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1" name="Straight Arrow Connector 100"/>
            <p:cNvCxnSpPr/>
            <p:nvPr/>
          </p:nvCxnSpPr>
          <p:spPr>
            <a:xfrm>
              <a:off x="8503088" y="3741942"/>
              <a:ext cx="567448"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100" idx="0"/>
            </p:cNvCxnSpPr>
            <p:nvPr/>
          </p:nvCxnSpPr>
          <p:spPr>
            <a:xfrm rot="5400000" flipH="1" flipV="1">
              <a:off x="6824082" y="701876"/>
              <a:ext cx="27478" cy="5138255"/>
            </a:xfrm>
            <a:prstGeom prst="bentConnector3">
              <a:avLst>
                <a:gd name="adj1" fmla="val 4175439"/>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8719102" y="4241455"/>
              <a:ext cx="1375698" cy="646331"/>
            </a:xfrm>
            <a:prstGeom prst="rect">
              <a:avLst/>
            </a:prstGeom>
          </p:spPr>
          <p:txBody>
            <a:bodyPr wrap="none">
              <a:spAutoFit/>
            </a:bodyPr>
            <a:lstStyle/>
            <a:p>
              <a:pPr algn="ctr"/>
              <a:r>
                <a:rPr lang="en-US" dirty="0"/>
                <a:t>Third-party</a:t>
              </a:r>
            </a:p>
            <a:p>
              <a:pPr algn="ctr"/>
              <a:r>
                <a:rPr lang="en-US" dirty="0"/>
                <a:t>service</a:t>
              </a:r>
            </a:p>
          </p:txBody>
        </p:sp>
        <p:sp>
          <p:nvSpPr>
            <p:cNvPr id="4" name="Rectangle 3"/>
            <p:cNvSpPr/>
            <p:nvPr/>
          </p:nvSpPr>
          <p:spPr>
            <a:xfrm>
              <a:off x="4020956" y="5870301"/>
              <a:ext cx="3446777" cy="369332"/>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dirty="0"/>
                <a:t>REST, HTTP, or WebSocket APIs </a:t>
              </a:r>
            </a:p>
          </p:txBody>
        </p:sp>
        <p:cxnSp>
          <p:nvCxnSpPr>
            <p:cNvPr id="8" name="Elbow Connector 7"/>
            <p:cNvCxnSpPr>
              <a:stCxn id="4" idx="1"/>
            </p:cNvCxnSpPr>
            <p:nvPr/>
          </p:nvCxnSpPr>
          <p:spPr>
            <a:xfrm rot="10800000">
              <a:off x="2891058" y="3842045"/>
              <a:ext cx="1129898" cy="2212923"/>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flipH="1" flipV="1">
              <a:off x="6731434" y="3334441"/>
              <a:ext cx="3468506" cy="1999056"/>
            </a:xfrm>
            <a:prstGeom prst="bentConnector4">
              <a:avLst>
                <a:gd name="adj1" fmla="val 287"/>
                <a:gd name="adj2" fmla="val 144577"/>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515189" y="3842039"/>
              <a:ext cx="15665" cy="2025848"/>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D516CFB4-EAF9-48CD-8142-F08942C8B0A1}"/>
              </a:ext>
            </a:extLst>
          </p:cNvPr>
          <p:cNvSpPr>
            <a:spLocks noGrp="1"/>
          </p:cNvSpPr>
          <p:nvPr>
            <p:ph type="sldNum" sz="quarter" idx="20"/>
          </p:nvPr>
        </p:nvSpPr>
        <p:spPr/>
        <p:txBody>
          <a:bodyPr/>
          <a:lstStyle/>
          <a:p>
            <a:fld id="{930176A1-BCF0-4712-97A6-6B495F55390B}" type="slidenum">
              <a:rPr lang="en-US" smtClean="0"/>
              <a:t>6</a:t>
            </a:fld>
            <a:endParaRPr lang="en-US"/>
          </a:p>
        </p:txBody>
      </p:sp>
    </p:spTree>
    <p:custDataLst>
      <p:tags r:id="rId1"/>
    </p:custDataLst>
    <p:extLst>
      <p:ext uri="{BB962C8B-B14F-4D97-AF65-F5344CB8AC3E}">
        <p14:creationId xmlns:p14="http://schemas.microsoft.com/office/powerpoint/2010/main" val="256048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Working with HTTP and REST APIs</a:t>
            </a:r>
          </a:p>
        </p:txBody>
      </p:sp>
      <p:grpSp>
        <p:nvGrpSpPr>
          <p:cNvPr id="3" name="justGraphic-httpAPI">
            <a:extLst>
              <a:ext uri="{FF2B5EF4-FFF2-40B4-BE49-F238E27FC236}">
                <a16:creationId xmlns:a16="http://schemas.microsoft.com/office/drawing/2014/main" id="{E01C2ECF-B819-4AF7-890D-82FA5705B41A}"/>
              </a:ext>
              <a:ext uri="{C183D7F6-B498-43B3-948B-1728B52AA6E4}">
                <adec:decorative xmlns:adec="http://schemas.microsoft.com/office/drawing/2017/decorative" val="1"/>
              </a:ext>
            </a:extLst>
          </p:cNvPr>
          <p:cNvGrpSpPr/>
          <p:nvPr/>
        </p:nvGrpSpPr>
        <p:grpSpPr>
          <a:xfrm>
            <a:off x="419100" y="1733932"/>
            <a:ext cx="11110371" cy="1680716"/>
            <a:chOff x="419100" y="1733932"/>
            <a:chExt cx="11110371" cy="1680716"/>
          </a:xfrm>
        </p:grpSpPr>
        <p:pic>
          <p:nvPicPr>
            <p:cNvPr id="31"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4"/>
            <a:srcRect/>
            <a:stretch/>
          </p:blipFill>
          <p:spPr bwMode="auto">
            <a:xfrm>
              <a:off x="7560640" y="207736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BEFEC4D9-0FF6-0740-BBB7-9A904CD0D43A}"/>
                </a:ext>
              </a:extLst>
            </p:cNvPr>
            <p:cNvSpPr/>
            <p:nvPr/>
          </p:nvSpPr>
          <p:spPr>
            <a:xfrm>
              <a:off x="6946505" y="1733932"/>
              <a:ext cx="4582966" cy="16807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33"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6505" y="173393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flipH="1">
              <a:off x="419100" y="2088771"/>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33360" y="209089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8" name="Straight Arrow Connector 37"/>
            <p:cNvCxnSpPr>
              <a:stCxn id="31" idx="3"/>
              <a:endCxn id="37" idx="1"/>
            </p:cNvCxnSpPr>
            <p:nvPr/>
          </p:nvCxnSpPr>
          <p:spPr>
            <a:xfrm>
              <a:off x="8246440" y="2420264"/>
              <a:ext cx="1986920" cy="13533"/>
            </a:xfrm>
            <a:prstGeom prst="straightConnector1">
              <a:avLst/>
            </a:prstGeom>
            <a:ln w="285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1"/>
              <a:endCxn id="31" idx="1"/>
            </p:cNvCxnSpPr>
            <p:nvPr/>
          </p:nvCxnSpPr>
          <p:spPr>
            <a:xfrm flipV="1">
              <a:off x="1104900" y="2420264"/>
              <a:ext cx="6455740" cy="11407"/>
            </a:xfrm>
            <a:prstGeom prst="straightConnector1">
              <a:avLst/>
            </a:prstGeom>
            <a:ln w="285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72020" y="2749347"/>
              <a:ext cx="1463040" cy="338554"/>
            </a:xfrm>
            <a:prstGeom prst="rect">
              <a:avLst/>
            </a:prstGeom>
            <a:noFill/>
            <a:ln w="25400">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 Gateway</a:t>
              </a:r>
            </a:p>
          </p:txBody>
        </p:sp>
        <p:sp>
          <p:nvSpPr>
            <p:cNvPr id="55" name="TextBox 54"/>
            <p:cNvSpPr txBox="1"/>
            <p:nvPr/>
          </p:nvSpPr>
          <p:spPr>
            <a:xfrm>
              <a:off x="9714949" y="2742335"/>
              <a:ext cx="1722622" cy="338554"/>
            </a:xfrm>
            <a:prstGeom prst="rect">
              <a:avLst/>
            </a:prstGeom>
            <a:noFill/>
            <a:ln w="25400">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Lambda function</a:t>
              </a:r>
            </a:p>
          </p:txBody>
        </p:sp>
      </p:grpSp>
      <p:sp>
        <p:nvSpPr>
          <p:cNvPr id="40" name="TextBox 39">
            <a:extLst>
              <a:ext uri="{FF2B5EF4-FFF2-40B4-BE49-F238E27FC236}">
                <a16:creationId xmlns:a16="http://schemas.microsoft.com/office/drawing/2014/main" id="{97FD12B2-F009-45C3-9667-4945FE63D3BC}"/>
              </a:ext>
            </a:extLst>
          </p:cNvPr>
          <p:cNvSpPr txBox="1"/>
          <p:nvPr/>
        </p:nvSpPr>
        <p:spPr>
          <a:xfrm>
            <a:off x="1272840" y="1764034"/>
            <a:ext cx="1722622" cy="461665"/>
          </a:xfrm>
          <a:prstGeom prst="rect">
            <a:avLst/>
          </a:prstGeom>
          <a:noFill/>
          <a:ln w="25400">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HTTP API</a:t>
            </a:r>
          </a:p>
        </p:txBody>
      </p:sp>
      <p:sp>
        <p:nvSpPr>
          <p:cNvPr id="30" name="TextBox 29">
            <a:extLst>
              <a:ext uri="{FF2B5EF4-FFF2-40B4-BE49-F238E27FC236}">
                <a16:creationId xmlns:a16="http://schemas.microsoft.com/office/drawing/2014/main" id="{C9C6A3AB-6381-471B-9107-72F0264569E1}"/>
              </a:ext>
              <a:ext uri="{C183D7F6-B498-43B3-948B-1728B52AA6E4}">
                <adec:decorative xmlns:adec="http://schemas.microsoft.com/office/drawing/2017/decorative" val="1"/>
              </a:ext>
            </a:extLst>
          </p:cNvPr>
          <p:cNvSpPr txBox="1"/>
          <p:nvPr/>
        </p:nvSpPr>
        <p:spPr>
          <a:xfrm>
            <a:off x="2364123" y="2251291"/>
            <a:ext cx="3485348" cy="338554"/>
          </a:xfrm>
          <a:prstGeom prst="rect">
            <a:avLst/>
          </a:prstGeom>
          <a:solidFill>
            <a:schemeClr val="accent4"/>
          </a:solidFill>
          <a:ln w="25400">
            <a:solidFill>
              <a:schemeClr val="tx1"/>
            </a:solidFill>
          </a:ln>
        </p:spPr>
        <p:txBody>
          <a:bodyPr wrap="square" rtlCol="0">
            <a:spAutoFit/>
          </a:bodyPr>
          <a:lstStyle/>
          <a:p>
            <a:r>
              <a:rPr lang="en-US" sz="1600" dirty="0">
                <a:ea typeface="Amazon Ember Light" panose="020B0403020204020204" pitchFamily="34" charset="0"/>
                <a:cs typeface="Amazon Ember Light" panose="020B0403020204020204" pitchFamily="34" charset="0"/>
              </a:rPr>
              <a:t>https://api.example.com/myservice</a:t>
            </a:r>
          </a:p>
        </p:txBody>
      </p:sp>
      <p:grpSp>
        <p:nvGrpSpPr>
          <p:cNvPr id="4" name="justGraphic-RESTAPI">
            <a:extLst>
              <a:ext uri="{FF2B5EF4-FFF2-40B4-BE49-F238E27FC236}">
                <a16:creationId xmlns:a16="http://schemas.microsoft.com/office/drawing/2014/main" id="{E7A5A52D-F748-45C1-8705-D47AAAC90835}"/>
              </a:ext>
              <a:ext uri="{C183D7F6-B498-43B3-948B-1728B52AA6E4}">
                <adec:decorative xmlns:adec="http://schemas.microsoft.com/office/drawing/2017/decorative" val="1"/>
              </a:ext>
            </a:extLst>
          </p:cNvPr>
          <p:cNvGrpSpPr/>
          <p:nvPr/>
        </p:nvGrpSpPr>
        <p:grpSpPr>
          <a:xfrm>
            <a:off x="419100" y="3718841"/>
            <a:ext cx="11157850" cy="2839633"/>
            <a:chOff x="419100" y="3718841"/>
            <a:chExt cx="11157850" cy="2839633"/>
          </a:xfrm>
        </p:grpSpPr>
        <p:pic>
          <p:nvPicPr>
            <p:cNvPr id="56"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4"/>
            <a:srcRect/>
            <a:stretch/>
          </p:blipFill>
          <p:spPr bwMode="auto">
            <a:xfrm>
              <a:off x="7590217" y="443618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59">
              <a:extLst>
                <a:ext uri="{FF2B5EF4-FFF2-40B4-BE49-F238E27FC236}">
                  <a16:creationId xmlns:a16="http://schemas.microsoft.com/office/drawing/2014/main" id="{BEFEC4D9-0FF6-0740-BBB7-9A904CD0D43A}"/>
                </a:ext>
              </a:extLst>
            </p:cNvPr>
            <p:cNvSpPr/>
            <p:nvPr/>
          </p:nvSpPr>
          <p:spPr>
            <a:xfrm>
              <a:off x="6951077" y="3718841"/>
              <a:ext cx="4625873" cy="28396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61"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1077" y="371884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flipH="1">
              <a:off x="419100" y="4464339"/>
              <a:ext cx="685800" cy="62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33360" y="391316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 name="Straight Arrow Connector 64"/>
            <p:cNvCxnSpPr>
              <a:stCxn id="62" idx="1"/>
              <a:endCxn id="56" idx="1"/>
            </p:cNvCxnSpPr>
            <p:nvPr/>
          </p:nvCxnSpPr>
          <p:spPr>
            <a:xfrm>
              <a:off x="1104900" y="4779080"/>
              <a:ext cx="6485317" cy="0"/>
            </a:xfrm>
            <a:prstGeom prst="straightConnector1">
              <a:avLst/>
            </a:prstGeom>
            <a:ln w="285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201597" y="5128958"/>
              <a:ext cx="1463040" cy="338554"/>
            </a:xfrm>
            <a:prstGeom prst="rect">
              <a:avLst/>
            </a:prstGeom>
            <a:noFill/>
            <a:ln w="25400">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 Gateway</a:t>
              </a:r>
            </a:p>
          </p:txBody>
        </p:sp>
        <p:sp>
          <p:nvSpPr>
            <p:cNvPr id="68" name="TextBox 67"/>
            <p:cNvSpPr txBox="1"/>
            <p:nvPr/>
          </p:nvSpPr>
          <p:spPr>
            <a:xfrm>
              <a:off x="9748551" y="4564607"/>
              <a:ext cx="1722622" cy="338554"/>
            </a:xfrm>
            <a:prstGeom prst="rect">
              <a:avLst/>
            </a:prstGeom>
            <a:noFill/>
            <a:ln w="25400">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Lambda function</a:t>
              </a:r>
            </a:p>
          </p:txBody>
        </p:sp>
        <p:pic>
          <p:nvPicPr>
            <p:cNvPr id="70"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33360" y="531363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70"/>
            <p:cNvSpPr txBox="1"/>
            <p:nvPr/>
          </p:nvSpPr>
          <p:spPr>
            <a:xfrm>
              <a:off x="9714949" y="5965068"/>
              <a:ext cx="1722622" cy="338554"/>
            </a:xfrm>
            <a:prstGeom prst="rect">
              <a:avLst/>
            </a:prstGeom>
            <a:noFill/>
            <a:ln w="25400">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Lambda function</a:t>
              </a:r>
            </a:p>
          </p:txBody>
        </p:sp>
        <p:cxnSp>
          <p:nvCxnSpPr>
            <p:cNvPr id="27" name="Elbow Connector 26"/>
            <p:cNvCxnSpPr>
              <a:stCxn id="67" idx="2"/>
              <a:endCxn id="70" idx="1"/>
            </p:cNvCxnSpPr>
            <p:nvPr/>
          </p:nvCxnSpPr>
          <p:spPr>
            <a:xfrm rot="16200000" flipH="1">
              <a:off x="8988729" y="4411899"/>
              <a:ext cx="189018" cy="2300243"/>
            </a:xfrm>
            <a:prstGeom prst="bentConnector2">
              <a:avLst/>
            </a:prstGeom>
            <a:ln w="254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6" idx="0"/>
              <a:endCxn id="63" idx="1"/>
            </p:cNvCxnSpPr>
            <p:nvPr/>
          </p:nvCxnSpPr>
          <p:spPr>
            <a:xfrm rot="5400000" flipH="1" flipV="1">
              <a:off x="8993183" y="3196004"/>
              <a:ext cx="180111" cy="2300243"/>
            </a:xfrm>
            <a:prstGeom prst="bentConnector2">
              <a:avLst/>
            </a:prstGeom>
            <a:ln w="254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A6358907-2008-4372-9C0A-A1C0681492A8}"/>
              </a:ext>
            </a:extLst>
          </p:cNvPr>
          <p:cNvSpPr txBox="1"/>
          <p:nvPr/>
        </p:nvSpPr>
        <p:spPr>
          <a:xfrm>
            <a:off x="1393683" y="4025236"/>
            <a:ext cx="1722622" cy="461665"/>
          </a:xfrm>
          <a:prstGeom prst="rect">
            <a:avLst/>
          </a:prstGeom>
          <a:noFill/>
          <a:ln w="25400">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REST API</a:t>
            </a:r>
          </a:p>
        </p:txBody>
      </p:sp>
      <p:sp>
        <p:nvSpPr>
          <p:cNvPr id="35" name="TextBox 34">
            <a:extLst>
              <a:ext uri="{FF2B5EF4-FFF2-40B4-BE49-F238E27FC236}">
                <a16:creationId xmlns:a16="http://schemas.microsoft.com/office/drawing/2014/main" id="{6FB91FDB-9AE7-48B2-A3FE-439736A367C0}"/>
              </a:ext>
              <a:ext uri="{C183D7F6-B498-43B3-948B-1728B52AA6E4}">
                <adec:decorative xmlns:adec="http://schemas.microsoft.com/office/drawing/2017/decorative" val="1"/>
              </a:ext>
            </a:extLst>
          </p:cNvPr>
          <p:cNvSpPr txBox="1"/>
          <p:nvPr/>
        </p:nvSpPr>
        <p:spPr>
          <a:xfrm>
            <a:off x="1692563" y="4528426"/>
            <a:ext cx="4969731" cy="584775"/>
          </a:xfrm>
          <a:prstGeom prst="rect">
            <a:avLst/>
          </a:prstGeom>
          <a:solidFill>
            <a:schemeClr val="accent4"/>
          </a:solidFill>
          <a:ln w="25400">
            <a:solidFill>
              <a:schemeClr val="tx1"/>
            </a:solidFill>
          </a:ln>
        </p:spPr>
        <p:txBody>
          <a:bodyPr wrap="square" rtlCol="0">
            <a:spAutoFit/>
          </a:bodyPr>
          <a:lstStyle/>
          <a:p>
            <a:r>
              <a:rPr lang="en-US" sz="1600" dirty="0">
                <a:ea typeface="Amazon Ember Light" panose="020B0403020204020204" pitchFamily="34" charset="0"/>
                <a:cs typeface="Amazon Ember Light" panose="020B0403020204020204" pitchFamily="34" charset="0"/>
              </a:rPr>
              <a:t>https://api.example.com/myservice/notes/</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https://api.example.com/myservice/notes/search</a:t>
            </a:r>
          </a:p>
        </p:txBody>
      </p:sp>
      <p:sp>
        <p:nvSpPr>
          <p:cNvPr id="2" name="Slide Number Placeholder 1">
            <a:extLst>
              <a:ext uri="{FF2B5EF4-FFF2-40B4-BE49-F238E27FC236}">
                <a16:creationId xmlns:a16="http://schemas.microsoft.com/office/drawing/2014/main" id="{08D0C218-3C33-457E-9EAC-F368B460B1ED}"/>
              </a:ext>
            </a:extLst>
          </p:cNvPr>
          <p:cNvSpPr>
            <a:spLocks noGrp="1"/>
          </p:cNvSpPr>
          <p:nvPr>
            <p:ph type="sldNum" sz="quarter" idx="20"/>
          </p:nvPr>
        </p:nvSpPr>
        <p:spPr/>
        <p:txBody>
          <a:bodyPr/>
          <a:lstStyle/>
          <a:p>
            <a:fld id="{930176A1-BCF0-4712-97A6-6B495F55390B}" type="slidenum">
              <a:rPr lang="en-US" smtClean="0"/>
              <a:t>7</a:t>
            </a:fld>
            <a:endParaRPr lang="en-US"/>
          </a:p>
        </p:txBody>
      </p:sp>
    </p:spTree>
    <p:custDataLst>
      <p:tags r:id="rId1"/>
    </p:custDataLst>
    <p:extLst>
      <p:ext uri="{BB962C8B-B14F-4D97-AF65-F5344CB8AC3E}">
        <p14:creationId xmlns:p14="http://schemas.microsoft.com/office/powerpoint/2010/main" val="17051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Working with WebSocket APIs</a:t>
            </a:r>
          </a:p>
        </p:txBody>
      </p:sp>
      <p:grpSp>
        <p:nvGrpSpPr>
          <p:cNvPr id="2" name="justGraphic">
            <a:extLst>
              <a:ext uri="{FF2B5EF4-FFF2-40B4-BE49-F238E27FC236}">
                <a16:creationId xmlns:a16="http://schemas.microsoft.com/office/drawing/2014/main" id="{935E73B0-56D1-4651-B3FF-3F61F637B740}"/>
              </a:ext>
              <a:ext uri="{C183D7F6-B498-43B3-948B-1728B52AA6E4}">
                <adec:decorative xmlns:adec="http://schemas.microsoft.com/office/drawing/2017/decorative" val="1"/>
              </a:ext>
            </a:extLst>
          </p:cNvPr>
          <p:cNvGrpSpPr/>
          <p:nvPr/>
        </p:nvGrpSpPr>
        <p:grpSpPr>
          <a:xfrm>
            <a:off x="497983" y="2263167"/>
            <a:ext cx="11157850" cy="2910412"/>
            <a:chOff x="497983" y="2263167"/>
            <a:chExt cx="11157850" cy="2910412"/>
          </a:xfrm>
        </p:grpSpPr>
        <p:pic>
          <p:nvPicPr>
            <p:cNvPr id="56"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4"/>
            <a:srcRect/>
            <a:stretch/>
          </p:blipFill>
          <p:spPr bwMode="auto">
            <a:xfrm>
              <a:off x="7669100" y="298050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59">
              <a:extLst>
                <a:ext uri="{FF2B5EF4-FFF2-40B4-BE49-F238E27FC236}">
                  <a16:creationId xmlns:a16="http://schemas.microsoft.com/office/drawing/2014/main" id="{BEFEC4D9-0FF6-0740-BBB7-9A904CD0D43A}"/>
                </a:ext>
              </a:extLst>
            </p:cNvPr>
            <p:cNvSpPr/>
            <p:nvPr/>
          </p:nvSpPr>
          <p:spPr>
            <a:xfrm>
              <a:off x="7029960" y="2263167"/>
              <a:ext cx="4625873" cy="29104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61"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9960" y="226316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23">
              <a:extLst>
                <a:ext uri="{FF2B5EF4-FFF2-40B4-BE49-F238E27FC236}">
                  <a16:creationId xmlns:a16="http://schemas.microsoft.com/office/drawing/2014/main" id="{45A044CB-C106-F74D-AA21-6DC6C59A506E}"/>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flipH="1">
              <a:off x="497983" y="3008665"/>
              <a:ext cx="685800" cy="62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45845" y="2457495"/>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 name="Straight Arrow Connector 64"/>
            <p:cNvCxnSpPr>
              <a:stCxn id="62" idx="1"/>
              <a:endCxn id="56" idx="1"/>
            </p:cNvCxnSpPr>
            <p:nvPr/>
          </p:nvCxnSpPr>
          <p:spPr>
            <a:xfrm>
              <a:off x="1183783" y="3323406"/>
              <a:ext cx="6485317" cy="0"/>
            </a:xfrm>
            <a:prstGeom prst="straightConnector1">
              <a:avLst/>
            </a:prstGeom>
            <a:ln w="285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280480" y="3673284"/>
              <a:ext cx="1463040" cy="338554"/>
            </a:xfrm>
            <a:prstGeom prst="rect">
              <a:avLst/>
            </a:prstGeom>
            <a:noFill/>
            <a:ln w="25400">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 Gateway</a:t>
              </a:r>
            </a:p>
          </p:txBody>
        </p:sp>
        <p:sp>
          <p:nvSpPr>
            <p:cNvPr id="68" name="TextBox 67"/>
            <p:cNvSpPr txBox="1"/>
            <p:nvPr/>
          </p:nvSpPr>
          <p:spPr>
            <a:xfrm>
              <a:off x="9827434" y="3108933"/>
              <a:ext cx="1722622" cy="338554"/>
            </a:xfrm>
            <a:prstGeom prst="rect">
              <a:avLst/>
            </a:prstGeom>
            <a:noFill/>
            <a:ln w="25400">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Lambda function</a:t>
              </a:r>
            </a:p>
          </p:txBody>
        </p:sp>
        <p:pic>
          <p:nvPicPr>
            <p:cNvPr id="70" name="Graphic 13">
              <a:extLst>
                <a:ext uri="{FF2B5EF4-FFF2-40B4-BE49-F238E27FC236}">
                  <a16:creationId xmlns:a16="http://schemas.microsoft.com/office/drawing/2014/main" id="{E2B9011C-C7EB-AD4B-85D7-DC979571C75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45845" y="385795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70"/>
            <p:cNvSpPr txBox="1"/>
            <p:nvPr/>
          </p:nvSpPr>
          <p:spPr>
            <a:xfrm>
              <a:off x="9827434" y="4509394"/>
              <a:ext cx="1722622" cy="338554"/>
            </a:xfrm>
            <a:prstGeom prst="rect">
              <a:avLst/>
            </a:prstGeom>
            <a:noFill/>
            <a:ln w="25400">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Lambda function</a:t>
              </a:r>
            </a:p>
          </p:txBody>
        </p:sp>
        <p:cxnSp>
          <p:nvCxnSpPr>
            <p:cNvPr id="27" name="Elbow Connector 26"/>
            <p:cNvCxnSpPr>
              <a:stCxn id="67" idx="2"/>
              <a:endCxn id="70" idx="1"/>
            </p:cNvCxnSpPr>
            <p:nvPr/>
          </p:nvCxnSpPr>
          <p:spPr>
            <a:xfrm rot="16200000" flipH="1">
              <a:off x="9084413" y="2939424"/>
              <a:ext cx="189018" cy="2333845"/>
            </a:xfrm>
            <a:prstGeom prst="bentConnector2">
              <a:avLst/>
            </a:prstGeom>
            <a:ln w="254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6" idx="0"/>
              <a:endCxn id="63" idx="1"/>
            </p:cNvCxnSpPr>
            <p:nvPr/>
          </p:nvCxnSpPr>
          <p:spPr>
            <a:xfrm rot="5400000" flipH="1" flipV="1">
              <a:off x="9088867" y="1723529"/>
              <a:ext cx="180111" cy="2333845"/>
            </a:xfrm>
            <a:prstGeom prst="bentConnector2">
              <a:avLst/>
            </a:prstGeom>
            <a:ln w="254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460" y="3143295"/>
              <a:ext cx="3613827" cy="338554"/>
            </a:xfrm>
            <a:prstGeom prst="rect">
              <a:avLst/>
            </a:prstGeom>
            <a:solidFill>
              <a:schemeClr val="accent4"/>
            </a:solidFill>
            <a:ln w="25400">
              <a:solidFill>
                <a:schemeClr val="tx1"/>
              </a:solidFill>
            </a:ln>
          </p:spPr>
          <p:txBody>
            <a:bodyPr wrap="square" rtlCol="0">
              <a:spAutoFit/>
            </a:bodyPr>
            <a:lstStyle/>
            <a:p>
              <a:r>
                <a:rPr lang="en-US" sz="1600" dirty="0">
                  <a:ea typeface="Amazon Ember Light" panose="020B0403020204020204" pitchFamily="34" charset="0"/>
                  <a:cs typeface="Amazon Ember Light" panose="020B0403020204020204" pitchFamily="34" charset="0"/>
                </a:rPr>
                <a:t>https://api.example.com/myservice</a:t>
              </a:r>
            </a:p>
          </p:txBody>
        </p:sp>
        <p:sp>
          <p:nvSpPr>
            <p:cNvPr id="35" name="TextBox 34"/>
            <p:cNvSpPr txBox="1"/>
            <p:nvPr/>
          </p:nvSpPr>
          <p:spPr>
            <a:xfrm>
              <a:off x="8592664" y="2497620"/>
              <a:ext cx="1302881" cy="338554"/>
            </a:xfrm>
            <a:prstGeom prst="rect">
              <a:avLst/>
            </a:prstGeom>
            <a:noFill/>
            <a:ln w="25400">
              <a:noFill/>
            </a:ln>
          </p:spPr>
          <p:txBody>
            <a:bodyPr wrap="squar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$connect</a:t>
              </a:r>
            </a:p>
          </p:txBody>
        </p:sp>
        <p:sp>
          <p:nvSpPr>
            <p:cNvPr id="36" name="TextBox 35"/>
            <p:cNvSpPr txBox="1"/>
            <p:nvPr/>
          </p:nvSpPr>
          <p:spPr>
            <a:xfrm>
              <a:off x="8592664" y="2801982"/>
              <a:ext cx="1463040" cy="338554"/>
            </a:xfrm>
            <a:prstGeom prst="rect">
              <a:avLst/>
            </a:prstGeom>
            <a:noFill/>
            <a:ln w="25400">
              <a:noFill/>
            </a:ln>
          </p:spPr>
          <p:txBody>
            <a:bodyPr wrap="squar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$disconnect</a:t>
              </a:r>
            </a:p>
          </p:txBody>
        </p:sp>
        <p:sp>
          <p:nvSpPr>
            <p:cNvPr id="41" name="TextBox 40"/>
            <p:cNvSpPr txBox="1"/>
            <p:nvPr/>
          </p:nvSpPr>
          <p:spPr>
            <a:xfrm>
              <a:off x="8592664" y="3869135"/>
              <a:ext cx="1302881" cy="338554"/>
            </a:xfrm>
            <a:prstGeom prst="rect">
              <a:avLst/>
            </a:prstGeom>
            <a:noFill/>
            <a:ln w="25400">
              <a:noFill/>
            </a:ln>
          </p:spPr>
          <p:txBody>
            <a:bodyPr wrap="squar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$connect</a:t>
              </a:r>
            </a:p>
          </p:txBody>
        </p:sp>
        <p:sp>
          <p:nvSpPr>
            <p:cNvPr id="42" name="TextBox 41"/>
            <p:cNvSpPr txBox="1"/>
            <p:nvPr/>
          </p:nvSpPr>
          <p:spPr>
            <a:xfrm>
              <a:off x="8592664" y="4173497"/>
              <a:ext cx="1463040" cy="338554"/>
            </a:xfrm>
            <a:prstGeom prst="rect">
              <a:avLst/>
            </a:prstGeom>
            <a:noFill/>
            <a:ln w="25400">
              <a:noFill/>
            </a:ln>
          </p:spPr>
          <p:txBody>
            <a:bodyPr wrap="squar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$disconnect</a:t>
              </a:r>
            </a:p>
          </p:txBody>
        </p:sp>
      </p:grpSp>
      <p:sp>
        <p:nvSpPr>
          <p:cNvPr id="3" name="Slide Number Placeholder 2">
            <a:extLst>
              <a:ext uri="{FF2B5EF4-FFF2-40B4-BE49-F238E27FC236}">
                <a16:creationId xmlns:a16="http://schemas.microsoft.com/office/drawing/2014/main" id="{B4321057-BB11-4F5D-8340-3B6CC34BF8C9}"/>
              </a:ext>
            </a:extLst>
          </p:cNvPr>
          <p:cNvSpPr>
            <a:spLocks noGrp="1"/>
          </p:cNvSpPr>
          <p:nvPr>
            <p:ph type="sldNum" sz="quarter" idx="20"/>
          </p:nvPr>
        </p:nvSpPr>
        <p:spPr/>
        <p:txBody>
          <a:bodyPr/>
          <a:lstStyle/>
          <a:p>
            <a:fld id="{930176A1-BCF0-4712-97A6-6B495F55390B}" type="slidenum">
              <a:rPr lang="en-US" smtClean="0"/>
              <a:t>8</a:t>
            </a:fld>
            <a:endParaRPr lang="en-US"/>
          </a:p>
        </p:txBody>
      </p:sp>
    </p:spTree>
    <p:custDataLst>
      <p:tags r:id="rId1"/>
    </p:custDataLst>
    <p:extLst>
      <p:ext uri="{BB962C8B-B14F-4D97-AF65-F5344CB8AC3E}">
        <p14:creationId xmlns:p14="http://schemas.microsoft.com/office/powerpoint/2010/main" val="191966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API Gateway and your application</a:t>
            </a:r>
          </a:p>
        </p:txBody>
      </p:sp>
      <p:grpSp>
        <p:nvGrpSpPr>
          <p:cNvPr id="13" name="Architecture" descr="In the application's architecture, Amazon API Gateway handles the tasks involved in accepting and processing API calls.">
            <a:extLst>
              <a:ext uri="{FF2B5EF4-FFF2-40B4-BE49-F238E27FC236}">
                <a16:creationId xmlns:a16="http://schemas.microsoft.com/office/drawing/2014/main" id="{276C56DC-5F09-460B-8E8E-B8173F155EC7}"/>
              </a:ext>
            </a:extLst>
          </p:cNvPr>
          <p:cNvGrpSpPr/>
          <p:nvPr/>
        </p:nvGrpSpPr>
        <p:grpSpPr>
          <a:xfrm>
            <a:off x="282491" y="1112119"/>
            <a:ext cx="11735745" cy="5297700"/>
            <a:chOff x="-81280" y="1070644"/>
            <a:chExt cx="11735745" cy="5297700"/>
          </a:xfrm>
        </p:grpSpPr>
        <p:cxnSp>
          <p:nvCxnSpPr>
            <p:cNvPr id="91" name="Elbow Connector 90">
              <a:extLst>
                <a:ext uri="{FF2B5EF4-FFF2-40B4-BE49-F238E27FC236}">
                  <a16:creationId xmlns:a16="http://schemas.microsoft.com/office/drawing/2014/main" id="{D14DECB2-EDFA-4A1C-8C3F-AEE5A5A47969}"/>
                </a:ext>
              </a:extLst>
            </p:cNvPr>
            <p:cNvCxnSpPr>
              <a:cxnSpLocks/>
              <a:stCxn id="38" idx="1"/>
            </p:cNvCxnSpPr>
            <p:nvPr/>
          </p:nvCxnSpPr>
          <p:spPr>
            <a:xfrm rot="10800000">
              <a:off x="2658334" y="3139086"/>
              <a:ext cx="1652654" cy="556164"/>
            </a:xfrm>
            <a:prstGeom prst="bentConnector3">
              <a:avLst>
                <a:gd name="adj1" fmla="val 48847"/>
              </a:avLst>
            </a:prstGeom>
            <a:ln w="127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720708" y="1159814"/>
              <a:ext cx="1463040" cy="584775"/>
            </a:xfrm>
            <a:prstGeom prst="rect">
              <a:avLst/>
            </a:prstGeom>
            <a:solidFill>
              <a:schemeClr val="bg1"/>
            </a:solidFill>
            <a:ln w="25400">
              <a:solidFill>
                <a:schemeClr val="tx1"/>
              </a:solidFill>
            </a:ln>
          </p:spPr>
          <p:txBody>
            <a:bodyPr wrap="square" lIns="0" rIns="0" rtlCol="0">
              <a:spAutoFit/>
            </a:bodyPr>
            <a:lstStyle/>
            <a:p>
              <a:pPr algn="ctr"/>
              <a:r>
                <a:rPr lang="en-US" sz="1600" dirty="0">
                  <a:ea typeface="Amazon Ember Light" panose="020B0403020204020204" pitchFamily="34" charset="0"/>
                  <a:cs typeface="Amazon Ember Light" panose="020B0403020204020204" pitchFamily="34" charset="0"/>
                </a:rPr>
                <a:t>/notes</a:t>
              </a:r>
            </a:p>
            <a:p>
              <a:pPr algn="ctr"/>
              <a:r>
                <a:rPr lang="en-US" sz="1600" dirty="0">
                  <a:ea typeface="Amazon Ember" panose="02000000000000000000" pitchFamily="2" charset="0"/>
                  <a:cs typeface="Amazon Ember Light" panose="020B0403020204020204" pitchFamily="34" charset="0"/>
                </a:rPr>
                <a:t>/GET</a:t>
              </a:r>
            </a:p>
          </p:txBody>
        </p:sp>
        <p:sp>
          <p:nvSpPr>
            <p:cNvPr id="97" name="TextBox 96"/>
            <p:cNvSpPr txBox="1"/>
            <p:nvPr/>
          </p:nvSpPr>
          <p:spPr>
            <a:xfrm>
              <a:off x="6720708" y="2033120"/>
              <a:ext cx="1463040" cy="584775"/>
            </a:xfrm>
            <a:prstGeom prst="rect">
              <a:avLst/>
            </a:prstGeom>
            <a:solidFill>
              <a:schemeClr val="bg1"/>
            </a:solidFill>
            <a:ln w="25400">
              <a:solidFill>
                <a:schemeClr val="tx1"/>
              </a:solidFill>
            </a:ln>
          </p:spPr>
          <p:txBody>
            <a:bodyPr wrap="square" lIns="0" rIns="0" rtlCol="0">
              <a:spAutoFit/>
            </a:bodyPr>
            <a:lstStyle/>
            <a:p>
              <a:pPr algn="ctr"/>
              <a:r>
                <a:rPr lang="en-US" sz="1600" dirty="0">
                  <a:ea typeface="Amazon Ember Light" panose="020B0403020204020204" pitchFamily="34" charset="0"/>
                  <a:cs typeface="Amazon Ember Light" panose="020B0403020204020204" pitchFamily="34" charset="0"/>
                </a:rPr>
                <a:t>/notes/(id)</a:t>
              </a:r>
            </a:p>
            <a:p>
              <a:pPr algn="ctr"/>
              <a:r>
                <a:rPr lang="en-US" sz="1600" dirty="0">
                  <a:ea typeface="Amazon Ember" panose="02000000000000000000" pitchFamily="2" charset="0"/>
                  <a:cs typeface="Amazon Ember Light" panose="020B0403020204020204" pitchFamily="34" charset="0"/>
                </a:rPr>
                <a:t>/POST</a:t>
              </a:r>
            </a:p>
          </p:txBody>
        </p:sp>
        <p:sp>
          <p:nvSpPr>
            <p:cNvPr id="98" name="TextBox 97"/>
            <p:cNvSpPr txBox="1"/>
            <p:nvPr/>
          </p:nvSpPr>
          <p:spPr>
            <a:xfrm>
              <a:off x="6720708" y="2876477"/>
              <a:ext cx="1463040" cy="584775"/>
            </a:xfrm>
            <a:prstGeom prst="rect">
              <a:avLst/>
            </a:prstGeom>
            <a:solidFill>
              <a:schemeClr val="bg1"/>
            </a:solidFill>
            <a:ln w="25400">
              <a:solidFill>
                <a:schemeClr val="tx1"/>
              </a:solidFill>
            </a:ln>
          </p:spPr>
          <p:txBody>
            <a:bodyPr wrap="square" lIns="0" rIns="0" rtlCol="0">
              <a:spAutoFit/>
            </a:bodyPr>
            <a:lstStyle/>
            <a:p>
              <a:pPr algn="ctr"/>
              <a:r>
                <a:rPr lang="en-US" sz="1600" dirty="0">
                  <a:ea typeface="Amazon Ember Light" panose="020B0403020204020204" pitchFamily="34" charset="0"/>
                  <a:cs typeface="Amazon Ember Light" panose="020B0403020204020204" pitchFamily="34" charset="0"/>
                </a:rPr>
                <a:t>/notes/search</a:t>
              </a:r>
            </a:p>
            <a:p>
              <a:pPr algn="ctr"/>
              <a:r>
                <a:rPr lang="en-US" sz="1600" dirty="0">
                  <a:ea typeface="Amazon Ember" panose="02000000000000000000" pitchFamily="2" charset="0"/>
                  <a:cs typeface="Amazon Ember Light" panose="020B0403020204020204" pitchFamily="34" charset="0"/>
                </a:rPr>
                <a:t>/GET</a:t>
              </a:r>
            </a:p>
          </p:txBody>
        </p:sp>
        <p:sp>
          <p:nvSpPr>
            <p:cNvPr id="99" name="TextBox 98"/>
            <p:cNvSpPr txBox="1"/>
            <p:nvPr/>
          </p:nvSpPr>
          <p:spPr>
            <a:xfrm>
              <a:off x="6720708" y="3746497"/>
              <a:ext cx="1463040" cy="584775"/>
            </a:xfrm>
            <a:prstGeom prst="rect">
              <a:avLst/>
            </a:prstGeom>
            <a:solidFill>
              <a:schemeClr val="bg1"/>
            </a:solidFill>
            <a:ln w="25400">
              <a:solidFill>
                <a:schemeClr val="tx1"/>
              </a:solidFill>
            </a:ln>
          </p:spPr>
          <p:txBody>
            <a:bodyPr wrap="square" lIns="0" rIns="0" rtlCol="0">
              <a:spAutoFit/>
            </a:bodyPr>
            <a:lstStyle/>
            <a:p>
              <a:pPr algn="ctr"/>
              <a:r>
                <a:rPr lang="en-US" sz="1600" dirty="0">
                  <a:ea typeface="Amazon Ember Light" panose="020B0403020204020204" pitchFamily="34" charset="0"/>
                  <a:cs typeface="Amazon Ember Light" panose="020B0403020204020204" pitchFamily="34" charset="0"/>
                </a:rPr>
                <a:t>/notes/(id)</a:t>
              </a:r>
            </a:p>
            <a:p>
              <a:pPr algn="ctr"/>
              <a:r>
                <a:rPr lang="en-US" sz="1600" dirty="0">
                  <a:ea typeface="Amazon Ember" panose="02000000000000000000" pitchFamily="2" charset="0"/>
                  <a:cs typeface="Amazon Ember Light" panose="020B0403020204020204" pitchFamily="34" charset="0"/>
                </a:rPr>
                <a:t>/DELETE</a:t>
              </a:r>
            </a:p>
          </p:txBody>
        </p:sp>
        <p:sp>
          <p:nvSpPr>
            <p:cNvPr id="100" name="TextBox 99"/>
            <p:cNvSpPr txBox="1"/>
            <p:nvPr/>
          </p:nvSpPr>
          <p:spPr>
            <a:xfrm>
              <a:off x="6720708" y="4496249"/>
              <a:ext cx="1463040" cy="584775"/>
            </a:xfrm>
            <a:prstGeom prst="rect">
              <a:avLst/>
            </a:prstGeom>
            <a:solidFill>
              <a:schemeClr val="bg1"/>
            </a:solidFill>
            <a:ln w="25400">
              <a:solidFill>
                <a:schemeClr val="tx1"/>
              </a:solidFill>
            </a:ln>
          </p:spPr>
          <p:txBody>
            <a:bodyPr wrap="square" lIns="0" rIns="0" rtlCol="0">
              <a:spAutoFit/>
            </a:bodyPr>
            <a:lstStyle/>
            <a:p>
              <a:pPr algn="ctr"/>
              <a:r>
                <a:rPr lang="en-US" sz="1600" dirty="0">
                  <a:ea typeface="Amazon Ember Light" panose="020B0403020204020204" pitchFamily="34" charset="0"/>
                  <a:cs typeface="Amazon Ember Light" panose="020B0403020204020204" pitchFamily="34" charset="0"/>
                </a:rPr>
                <a:t>/notes/</a:t>
              </a:r>
            </a:p>
            <a:p>
              <a:pPr algn="ctr"/>
              <a:r>
                <a:rPr lang="en-US" sz="1600" dirty="0">
                  <a:ea typeface="Amazon Ember" panose="02000000000000000000" pitchFamily="2" charset="0"/>
                  <a:cs typeface="Amazon Ember Light" panose="020B0403020204020204" pitchFamily="34" charset="0"/>
                </a:rPr>
                <a:t>/GET</a:t>
              </a:r>
            </a:p>
          </p:txBody>
        </p:sp>
        <p:sp>
          <p:nvSpPr>
            <p:cNvPr id="70" name="Rectangle 69">
              <a:extLst>
                <a:ext uri="{FF2B5EF4-FFF2-40B4-BE49-F238E27FC236}">
                  <a16:creationId xmlns:a16="http://schemas.microsoft.com/office/drawing/2014/main" id="{BEFEC4D9-0FF6-0740-BBB7-9A904CD0D43A}"/>
                </a:ext>
              </a:extLst>
            </p:cNvPr>
            <p:cNvSpPr/>
            <p:nvPr/>
          </p:nvSpPr>
          <p:spPr>
            <a:xfrm>
              <a:off x="991870" y="1070644"/>
              <a:ext cx="10573128" cy="52968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cxnSp>
          <p:nvCxnSpPr>
            <p:cNvPr id="32" name="Elbow Connector 109">
              <a:extLst>
                <a:ext uri="{FF2B5EF4-FFF2-40B4-BE49-F238E27FC236}">
                  <a16:creationId xmlns:a16="http://schemas.microsoft.com/office/drawing/2014/main" id="{30C03B2A-6723-4B1E-9EB3-9D741196E676}"/>
                </a:ext>
              </a:extLst>
            </p:cNvPr>
            <p:cNvCxnSpPr>
              <a:cxnSpLocks/>
              <a:stCxn id="37" idx="0"/>
              <a:endCxn id="68" idx="0"/>
            </p:cNvCxnSpPr>
            <p:nvPr/>
          </p:nvCxnSpPr>
          <p:spPr>
            <a:xfrm rot="16200000" flipH="1">
              <a:off x="4686944" y="2049725"/>
              <a:ext cx="809805" cy="977847"/>
            </a:xfrm>
            <a:prstGeom prst="bentConnector3">
              <a:avLst>
                <a:gd name="adj1" fmla="val -28229"/>
              </a:avLst>
            </a:prstGeom>
            <a:ln w="25400">
              <a:solidFill>
                <a:schemeClr val="accent6"/>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33"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38752" y="289761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81280" y="3448142"/>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sp>
          <p:nvSpPr>
            <p:cNvPr id="35" name="TextBox 34">
              <a:extLst>
                <a:ext uri="{FF2B5EF4-FFF2-40B4-BE49-F238E27FC236}">
                  <a16:creationId xmlns:a16="http://schemas.microsoft.com/office/drawing/2014/main" id="{7B360DC5-63E7-4A18-9596-6B594754F812}"/>
                </a:ext>
              </a:extLst>
            </p:cNvPr>
            <p:cNvSpPr txBox="1"/>
            <p:nvPr/>
          </p:nvSpPr>
          <p:spPr>
            <a:xfrm>
              <a:off x="4025837" y="2736838"/>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36" name="TextBox 35">
              <a:extLst>
                <a:ext uri="{FF2B5EF4-FFF2-40B4-BE49-F238E27FC236}">
                  <a16:creationId xmlns:a16="http://schemas.microsoft.com/office/drawing/2014/main" id="{BE1E8CA3-911E-42ED-8B43-A46414A38421}"/>
                </a:ext>
              </a:extLst>
            </p:cNvPr>
            <p:cNvSpPr txBox="1"/>
            <p:nvPr/>
          </p:nvSpPr>
          <p:spPr>
            <a:xfrm>
              <a:off x="4019356" y="3995071"/>
              <a:ext cx="1167133"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37" name="Graphic 68">
              <a:extLst>
                <a:ext uri="{FF2B5EF4-FFF2-40B4-BE49-F238E27FC236}">
                  <a16:creationId xmlns:a16="http://schemas.microsoft.com/office/drawing/2014/main" id="{16DC68BD-63AC-4CC7-B711-6858AF6BC74D}"/>
                </a:ext>
              </a:extLst>
            </p:cNvPr>
            <p:cNvPicPr>
              <a:picLocks noChangeAspect="1"/>
            </p:cNvPicPr>
            <p:nvPr/>
          </p:nvPicPr>
          <p:blipFill>
            <a:blip r:embed="rId6"/>
            <a:stretch>
              <a:fillRect/>
            </a:stretch>
          </p:blipFill>
          <p:spPr>
            <a:xfrm>
              <a:off x="4310988" y="2133746"/>
              <a:ext cx="583871" cy="581877"/>
            </a:xfrm>
            <a:prstGeom prst="rect">
              <a:avLst/>
            </a:prstGeom>
          </p:spPr>
        </p:pic>
        <p:pic>
          <p:nvPicPr>
            <p:cNvPr id="38" name="Graphic 68">
              <a:extLst>
                <a:ext uri="{FF2B5EF4-FFF2-40B4-BE49-F238E27FC236}">
                  <a16:creationId xmlns:a16="http://schemas.microsoft.com/office/drawing/2014/main" id="{024E2B7F-114D-4BEC-8A69-94C31BD86F6B}"/>
                </a:ext>
              </a:extLst>
            </p:cNvPr>
            <p:cNvPicPr>
              <a:picLocks noChangeAspect="1"/>
            </p:cNvPicPr>
            <p:nvPr/>
          </p:nvPicPr>
          <p:blipFill>
            <a:blip r:embed="rId6"/>
            <a:stretch>
              <a:fillRect/>
            </a:stretch>
          </p:blipFill>
          <p:spPr>
            <a:xfrm>
              <a:off x="4310988" y="3404311"/>
              <a:ext cx="583871" cy="581877"/>
            </a:xfrm>
            <a:prstGeom prst="rect">
              <a:avLst/>
            </a:prstGeom>
          </p:spPr>
        </p:pic>
        <p:sp>
          <p:nvSpPr>
            <p:cNvPr id="39" name="TextBox 38">
              <a:extLst>
                <a:ext uri="{FF2B5EF4-FFF2-40B4-BE49-F238E27FC236}">
                  <a16:creationId xmlns:a16="http://schemas.microsoft.com/office/drawing/2014/main" id="{68823FF8-34DA-49E3-A208-3482D4B48355}"/>
                </a:ext>
              </a:extLst>
            </p:cNvPr>
            <p:cNvSpPr txBox="1"/>
            <p:nvPr/>
          </p:nvSpPr>
          <p:spPr>
            <a:xfrm>
              <a:off x="4468352" y="1340118"/>
              <a:ext cx="1112418" cy="361113"/>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40" name="Elbow Connector 58">
              <a:extLst>
                <a:ext uri="{FF2B5EF4-FFF2-40B4-BE49-F238E27FC236}">
                  <a16:creationId xmlns:a16="http://schemas.microsoft.com/office/drawing/2014/main" id="{87C07C63-3C20-45CA-9122-3B407BC04865}"/>
                </a:ext>
              </a:extLst>
            </p:cNvPr>
            <p:cNvCxnSpPr>
              <a:cxnSpLocks/>
              <a:stCxn id="99" idx="1"/>
              <a:endCxn id="68" idx="3"/>
            </p:cNvCxnSpPr>
            <p:nvPr/>
          </p:nvCxnSpPr>
          <p:spPr>
            <a:xfrm rot="10800000">
              <a:off x="5809372" y="3172151"/>
              <a:ext cx="911337" cy="866734"/>
            </a:xfrm>
            <a:prstGeom prst="bentConnector3">
              <a:avLst>
                <a:gd name="adj1" fmla="val 50000"/>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D14DECB2-EDFA-4A1C-8C3F-AEE5A5A47969}"/>
                </a:ext>
              </a:extLst>
            </p:cNvPr>
            <p:cNvCxnSpPr>
              <a:cxnSpLocks/>
            </p:cNvCxnSpPr>
            <p:nvPr/>
          </p:nvCxnSpPr>
          <p:spPr>
            <a:xfrm rot="10800000">
              <a:off x="5595313" y="3975137"/>
              <a:ext cx="1008952" cy="889756"/>
            </a:xfrm>
            <a:prstGeom prst="bentConnector2">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2" name="Elbow Connector 65">
              <a:extLst>
                <a:ext uri="{FF2B5EF4-FFF2-40B4-BE49-F238E27FC236}">
                  <a16:creationId xmlns:a16="http://schemas.microsoft.com/office/drawing/2014/main" id="{6B7975B3-64CF-4664-9B81-F5B08E2FB2F3}"/>
                </a:ext>
              </a:extLst>
            </p:cNvPr>
            <p:cNvCxnSpPr>
              <a:cxnSpLocks/>
              <a:stCxn id="98" idx="1"/>
              <a:endCxn id="68" idx="3"/>
            </p:cNvCxnSpPr>
            <p:nvPr/>
          </p:nvCxnSpPr>
          <p:spPr>
            <a:xfrm rot="10800000" flipV="1">
              <a:off x="5809372" y="3168865"/>
              <a:ext cx="911337" cy="3286"/>
            </a:xfrm>
            <a:prstGeom prst="bentConnector3">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3" name="Elbow Connector 79">
              <a:extLst>
                <a:ext uri="{FF2B5EF4-FFF2-40B4-BE49-F238E27FC236}">
                  <a16:creationId xmlns:a16="http://schemas.microsoft.com/office/drawing/2014/main" id="{C310D941-667E-415A-9F76-E9A393CEC1C0}"/>
                </a:ext>
              </a:extLst>
            </p:cNvPr>
            <p:cNvCxnSpPr>
              <a:cxnSpLocks/>
            </p:cNvCxnSpPr>
            <p:nvPr/>
          </p:nvCxnSpPr>
          <p:spPr>
            <a:xfrm rot="10800000" flipV="1">
              <a:off x="5667721" y="1432813"/>
              <a:ext cx="936544" cy="1457671"/>
            </a:xfrm>
            <a:prstGeom prst="bentConnector2">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4" name="Elbow Connector 76">
              <a:extLst>
                <a:ext uri="{FF2B5EF4-FFF2-40B4-BE49-F238E27FC236}">
                  <a16:creationId xmlns:a16="http://schemas.microsoft.com/office/drawing/2014/main" id="{3A745F4B-12CD-4631-B7A3-ABC98F53FEC2}"/>
                </a:ext>
              </a:extLst>
            </p:cNvPr>
            <p:cNvCxnSpPr>
              <a:cxnSpLocks/>
            </p:cNvCxnSpPr>
            <p:nvPr/>
          </p:nvCxnSpPr>
          <p:spPr>
            <a:xfrm flipV="1">
              <a:off x="9293565" y="3611717"/>
              <a:ext cx="1276536" cy="117414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Elbow Connector 77">
              <a:extLst>
                <a:ext uri="{FF2B5EF4-FFF2-40B4-BE49-F238E27FC236}">
                  <a16:creationId xmlns:a16="http://schemas.microsoft.com/office/drawing/2014/main" id="{C33A0DEA-EA4C-4211-8839-1430CE377022}"/>
                </a:ext>
              </a:extLst>
            </p:cNvPr>
            <p:cNvCxnSpPr>
              <a:cxnSpLocks/>
              <a:stCxn id="53" idx="3"/>
              <a:endCxn id="61" idx="1"/>
            </p:cNvCxnSpPr>
            <p:nvPr/>
          </p:nvCxnSpPr>
          <p:spPr>
            <a:xfrm flipV="1">
              <a:off x="9322433" y="3172151"/>
              <a:ext cx="1019067" cy="1"/>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6" name="Elbow Connector 97">
              <a:extLst>
                <a:ext uri="{FF2B5EF4-FFF2-40B4-BE49-F238E27FC236}">
                  <a16:creationId xmlns:a16="http://schemas.microsoft.com/office/drawing/2014/main" id="{06690F6D-3C60-47CC-93A1-4545CF495A4B}"/>
                </a:ext>
              </a:extLst>
            </p:cNvPr>
            <p:cNvCxnSpPr>
              <a:cxnSpLocks/>
              <a:stCxn id="56" idx="3"/>
              <a:endCxn id="61" idx="1"/>
            </p:cNvCxnSpPr>
            <p:nvPr/>
          </p:nvCxnSpPr>
          <p:spPr>
            <a:xfrm flipV="1">
              <a:off x="9322433" y="3172151"/>
              <a:ext cx="1019067" cy="849089"/>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Elbow Connector 98">
              <a:extLst>
                <a:ext uri="{FF2B5EF4-FFF2-40B4-BE49-F238E27FC236}">
                  <a16:creationId xmlns:a16="http://schemas.microsoft.com/office/drawing/2014/main" id="{B2351EE0-51AB-40FE-81B8-7334F97FC9A9}"/>
                </a:ext>
              </a:extLst>
            </p:cNvPr>
            <p:cNvCxnSpPr>
              <a:cxnSpLocks/>
              <a:stCxn id="50" idx="3"/>
              <a:endCxn id="61" idx="0"/>
            </p:cNvCxnSpPr>
            <p:nvPr/>
          </p:nvCxnSpPr>
          <p:spPr>
            <a:xfrm>
              <a:off x="9322433" y="1427665"/>
              <a:ext cx="1247667" cy="151666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8394178" y="1136726"/>
              <a:ext cx="1272639" cy="997020"/>
              <a:chOff x="7614580" y="2070176"/>
              <a:chExt cx="1272639" cy="997020"/>
            </a:xfrm>
          </p:grpSpPr>
          <p:sp>
            <p:nvSpPr>
              <p:cNvPr id="49" name="TextBox 48">
                <a:extLst>
                  <a:ext uri="{FF2B5EF4-FFF2-40B4-BE49-F238E27FC236}">
                    <a16:creationId xmlns:a16="http://schemas.microsoft.com/office/drawing/2014/main" id="{66838DFF-317C-40B6-BCDC-E3DC323C3062}"/>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50" name="Graphic 42">
                <a:extLst>
                  <a:ext uri="{FF2B5EF4-FFF2-40B4-BE49-F238E27FC236}">
                    <a16:creationId xmlns:a16="http://schemas.microsoft.com/office/drawing/2014/main" id="{A8428AB1-D6EC-4580-9737-9EF141ABA528}"/>
                  </a:ext>
                </a:extLst>
              </p:cNvPr>
              <p:cNvPicPr>
                <a:picLocks noChangeAspect="1"/>
              </p:cNvPicPr>
              <p:nvPr/>
            </p:nvPicPr>
            <p:blipFill>
              <a:blip r:embed="rId7"/>
              <a:stretch>
                <a:fillRect/>
              </a:stretch>
            </p:blipFill>
            <p:spPr>
              <a:xfrm>
                <a:off x="7958964" y="2070176"/>
                <a:ext cx="583871" cy="581877"/>
              </a:xfrm>
              <a:prstGeom prst="rect">
                <a:avLst/>
              </a:prstGeom>
            </p:spPr>
          </p:pic>
        </p:grpSp>
        <p:grpSp>
          <p:nvGrpSpPr>
            <p:cNvPr id="51" name="Group 50"/>
            <p:cNvGrpSpPr/>
            <p:nvPr/>
          </p:nvGrpSpPr>
          <p:grpSpPr>
            <a:xfrm>
              <a:off x="8446931" y="2881213"/>
              <a:ext cx="1167133" cy="957799"/>
              <a:chOff x="7667333" y="3889564"/>
              <a:chExt cx="1167133" cy="957799"/>
            </a:xfrm>
          </p:grpSpPr>
          <p:sp>
            <p:nvSpPr>
              <p:cNvPr id="52" name="TextBox 51">
                <a:extLst>
                  <a:ext uri="{FF2B5EF4-FFF2-40B4-BE49-F238E27FC236}">
                    <a16:creationId xmlns:a16="http://schemas.microsoft.com/office/drawing/2014/main" id="{E54FA703-C687-4BD4-B25A-B3AFECCADC8F}"/>
                  </a:ext>
                </a:extLst>
              </p:cNvPr>
              <p:cNvSpPr txBox="1"/>
              <p:nvPr/>
            </p:nvSpPr>
            <p:spPr>
              <a:xfrm>
                <a:off x="7667333"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53"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7958964" y="3889564"/>
                <a:ext cx="583871" cy="581877"/>
              </a:xfrm>
              <a:prstGeom prst="rect">
                <a:avLst/>
              </a:prstGeom>
            </p:spPr>
          </p:pic>
        </p:grpSp>
        <p:grpSp>
          <p:nvGrpSpPr>
            <p:cNvPr id="54" name="Group 53"/>
            <p:cNvGrpSpPr/>
            <p:nvPr/>
          </p:nvGrpSpPr>
          <p:grpSpPr>
            <a:xfrm>
              <a:off x="8446931" y="3730301"/>
              <a:ext cx="1167133" cy="952365"/>
              <a:chOff x="7667333" y="5234798"/>
              <a:chExt cx="1167133" cy="952365"/>
            </a:xfrm>
          </p:grpSpPr>
          <p:sp>
            <p:nvSpPr>
              <p:cNvPr id="55" name="TextBox 54">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56"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7"/>
              </a:xfrm>
              <a:prstGeom prst="rect">
                <a:avLst/>
              </a:prstGeom>
            </p:spPr>
          </p:pic>
        </p:grpSp>
        <p:grpSp>
          <p:nvGrpSpPr>
            <p:cNvPr id="57" name="Group 56"/>
            <p:cNvGrpSpPr/>
            <p:nvPr/>
          </p:nvGrpSpPr>
          <p:grpSpPr>
            <a:xfrm>
              <a:off x="8322142" y="2025035"/>
              <a:ext cx="1416711" cy="964889"/>
              <a:chOff x="7542544" y="2946198"/>
              <a:chExt cx="1416711" cy="964889"/>
            </a:xfrm>
          </p:grpSpPr>
          <p:sp>
            <p:nvSpPr>
              <p:cNvPr id="58" name="TextBox 57">
                <a:extLst>
                  <a:ext uri="{FF2B5EF4-FFF2-40B4-BE49-F238E27FC236}">
                    <a16:creationId xmlns:a16="http://schemas.microsoft.com/office/drawing/2014/main" id="{524D2ED8-79A8-46BB-AC90-00034C19FE9B}"/>
                  </a:ext>
                </a:extLst>
              </p:cNvPr>
              <p:cNvSpPr txBox="1"/>
              <p:nvPr/>
            </p:nvSpPr>
            <p:spPr>
              <a:xfrm>
                <a:off x="7542544" y="3551629"/>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59" name="Graphic 42">
                <a:extLst>
                  <a:ext uri="{FF2B5EF4-FFF2-40B4-BE49-F238E27FC236}">
                    <a16:creationId xmlns:a16="http://schemas.microsoft.com/office/drawing/2014/main" id="{CBB9100A-0F9A-4DA0-8426-465E9ABCBD0C}"/>
                  </a:ext>
                </a:extLst>
              </p:cNvPr>
              <p:cNvPicPr>
                <a:picLocks noChangeAspect="1"/>
              </p:cNvPicPr>
              <p:nvPr/>
            </p:nvPicPr>
            <p:blipFill>
              <a:blip r:embed="rId7"/>
              <a:stretch>
                <a:fillRect/>
              </a:stretch>
            </p:blipFill>
            <p:spPr>
              <a:xfrm>
                <a:off x="7958964" y="2946198"/>
                <a:ext cx="583871" cy="581877"/>
              </a:xfrm>
              <a:prstGeom prst="rect">
                <a:avLst/>
              </a:prstGeom>
            </p:spPr>
          </p:pic>
        </p:grpSp>
        <p:grpSp>
          <p:nvGrpSpPr>
            <p:cNvPr id="60" name="Group 59"/>
            <p:cNvGrpSpPr/>
            <p:nvPr/>
          </p:nvGrpSpPr>
          <p:grpSpPr>
            <a:xfrm>
              <a:off x="9986534" y="2944332"/>
              <a:ext cx="1167133" cy="628997"/>
              <a:chOff x="10098359" y="2382519"/>
              <a:chExt cx="1167133" cy="628997"/>
            </a:xfrm>
          </p:grpSpPr>
          <p:pic>
            <p:nvPicPr>
              <p:cNvPr id="61"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10453325" y="2382519"/>
                <a:ext cx="457200" cy="455638"/>
              </a:xfrm>
              <a:prstGeom prst="rect">
                <a:avLst/>
              </a:prstGeom>
            </p:spPr>
          </p:pic>
          <p:sp>
            <p:nvSpPr>
              <p:cNvPr id="62" name="TextBox 61">
                <a:extLst>
                  <a:ext uri="{FF2B5EF4-FFF2-40B4-BE49-F238E27FC236}">
                    <a16:creationId xmlns:a16="http://schemas.microsoft.com/office/drawing/2014/main" id="{9D109191-85FE-4667-BA2A-3BB1C898FE87}"/>
                  </a:ext>
                </a:extLst>
              </p:cNvPr>
              <p:cNvSpPr txBox="1"/>
              <p:nvPr/>
            </p:nvSpPr>
            <p:spPr>
              <a:xfrm>
                <a:off x="10098359" y="2824668"/>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grpSp>
        <p:pic>
          <p:nvPicPr>
            <p:cNvPr id="63"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9315" y="20230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2134207" y="2491190"/>
              <a:ext cx="750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grpSp>
          <p:nvGrpSpPr>
            <p:cNvPr id="65" name="Group 64"/>
            <p:cNvGrpSpPr/>
            <p:nvPr/>
          </p:nvGrpSpPr>
          <p:grpSpPr>
            <a:xfrm>
              <a:off x="1577451" y="4271752"/>
              <a:ext cx="1845722" cy="806794"/>
              <a:chOff x="2050365" y="2297577"/>
              <a:chExt cx="1845722" cy="806794"/>
            </a:xfrm>
          </p:grpSpPr>
          <p:pic>
            <p:nvPicPr>
              <p:cNvPr id="66" name="Graphic 17">
                <a:extLst>
                  <a:ext uri="{FF2B5EF4-FFF2-40B4-BE49-F238E27FC236}">
                    <a16:creationId xmlns:a16="http://schemas.microsoft.com/office/drawing/2014/main" id="{29A4B8A3-9C63-104B-986C-E2796ED6BACB}"/>
                  </a:ext>
                </a:extLst>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4626" y="22975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2050365" y="2765817"/>
                <a:ext cx="1845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pic>
          <p:nvPicPr>
            <p:cNvPr id="68"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11"/>
            <a:srcRect/>
            <a:stretch/>
          </p:blipFill>
          <p:spPr bwMode="auto">
            <a:xfrm>
              <a:off x="5352171" y="294355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4882818" y="3390362"/>
              <a:ext cx="13959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pic>
          <p:nvPicPr>
            <p:cNvPr id="71"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1592" y="107506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 name="Group 71"/>
            <p:cNvGrpSpPr/>
            <p:nvPr/>
          </p:nvGrpSpPr>
          <p:grpSpPr>
            <a:xfrm>
              <a:off x="10252548" y="4649748"/>
              <a:ext cx="1300515" cy="1007974"/>
              <a:chOff x="9170256" y="5319982"/>
              <a:chExt cx="1300515" cy="1007974"/>
            </a:xfrm>
          </p:grpSpPr>
          <p:sp>
            <p:nvSpPr>
              <p:cNvPr id="73" name="TextBox 72">
                <a:extLst>
                  <a:ext uri="{FF2B5EF4-FFF2-40B4-BE49-F238E27FC236}">
                    <a16:creationId xmlns:a16="http://schemas.microsoft.com/office/drawing/2014/main" id="{BE1E8CA3-911E-42ED-8B43-A46414A38421}"/>
                  </a:ext>
                </a:extLst>
              </p:cNvPr>
              <p:cNvSpPr txBox="1"/>
              <p:nvPr/>
            </p:nvSpPr>
            <p:spPr>
              <a:xfrm>
                <a:off x="9170256" y="578237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74"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90771" y="55984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6097803" y="6029790"/>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grpSp>
          <p:nvGrpSpPr>
            <p:cNvPr id="77" name="Group 76"/>
            <p:cNvGrpSpPr/>
            <p:nvPr/>
          </p:nvGrpSpPr>
          <p:grpSpPr>
            <a:xfrm>
              <a:off x="8418063" y="4573954"/>
              <a:ext cx="1167133" cy="952365"/>
              <a:chOff x="7667333" y="5234798"/>
              <a:chExt cx="1167133" cy="952365"/>
            </a:xfrm>
          </p:grpSpPr>
          <p:sp>
            <p:nvSpPr>
              <p:cNvPr id="78" name="TextBox 77">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79"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7"/>
              </a:xfrm>
              <a:prstGeom prst="rect">
                <a:avLst/>
              </a:prstGeom>
            </p:spPr>
          </p:pic>
        </p:grpSp>
        <p:pic>
          <p:nvPicPr>
            <p:cNvPr id="80" name="Picture 7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65551" y="1251487"/>
              <a:ext cx="609669" cy="867448"/>
            </a:xfrm>
            <a:prstGeom prst="rect">
              <a:avLst/>
            </a:prstGeom>
          </p:spPr>
        </p:pic>
        <p:cxnSp>
          <p:nvCxnSpPr>
            <p:cNvPr id="81" name="Elbow Connector 77">
              <a:extLst>
                <a:ext uri="{FF2B5EF4-FFF2-40B4-BE49-F238E27FC236}">
                  <a16:creationId xmlns:a16="http://schemas.microsoft.com/office/drawing/2014/main" id="{C33A0DEA-EA4C-4211-8839-1430CE377022}"/>
                </a:ext>
              </a:extLst>
            </p:cNvPr>
            <p:cNvCxnSpPr>
              <a:cxnSpLocks/>
              <a:stCxn id="59" idx="3"/>
              <a:endCxn id="61" idx="1"/>
            </p:cNvCxnSpPr>
            <p:nvPr/>
          </p:nvCxnSpPr>
          <p:spPr>
            <a:xfrm>
              <a:off x="9322433" y="2315974"/>
              <a:ext cx="1019067" cy="85617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Elbow Connector 76">
              <a:extLst>
                <a:ext uri="{FF2B5EF4-FFF2-40B4-BE49-F238E27FC236}">
                  <a16:creationId xmlns:a16="http://schemas.microsoft.com/office/drawing/2014/main" id="{3A745F4B-12CD-4631-B7A3-ABC98F53FEC2}"/>
                </a:ext>
              </a:extLst>
            </p:cNvPr>
            <p:cNvCxnSpPr>
              <a:cxnSpLocks/>
              <a:endCxn id="74" idx="1"/>
            </p:cNvCxnSpPr>
            <p:nvPr/>
          </p:nvCxnSpPr>
          <p:spPr>
            <a:xfrm flipV="1">
              <a:off x="9293565" y="4878348"/>
              <a:ext cx="1380640" cy="138918"/>
            </a:xfrm>
            <a:prstGeom prst="bentConnector3">
              <a:avLst>
                <a:gd name="adj1" fmla="val 50000"/>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D14DECB2-EDFA-4A1C-8C3F-AEE5A5A47969}"/>
                </a:ext>
              </a:extLst>
            </p:cNvPr>
            <p:cNvCxnSpPr>
              <a:cxnSpLocks/>
              <a:stCxn id="66" idx="1"/>
              <a:endCxn id="34" idx="2"/>
            </p:cNvCxnSpPr>
            <p:nvPr/>
          </p:nvCxnSpPr>
          <p:spPr>
            <a:xfrm rot="10800000">
              <a:off x="455296" y="3786696"/>
              <a:ext cx="1816417" cy="713656"/>
            </a:xfrm>
            <a:prstGeom prst="bentConnector2">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Left Brace 84"/>
            <p:cNvSpPr/>
            <p:nvPr/>
          </p:nvSpPr>
          <p:spPr>
            <a:xfrm rot="16200000">
              <a:off x="6134534" y="369288"/>
              <a:ext cx="252858" cy="10205443"/>
            </a:xfrm>
            <a:prstGeom prst="lef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6" name="Elbow Connector 85">
              <a:extLst>
                <a:ext uri="{FF2B5EF4-FFF2-40B4-BE49-F238E27FC236}">
                  <a16:creationId xmlns:a16="http://schemas.microsoft.com/office/drawing/2014/main" id="{D14DECB2-EDFA-4A1C-8C3F-AEE5A5A47969}"/>
                </a:ext>
              </a:extLst>
            </p:cNvPr>
            <p:cNvCxnSpPr>
              <a:cxnSpLocks/>
            </p:cNvCxnSpPr>
            <p:nvPr/>
          </p:nvCxnSpPr>
          <p:spPr>
            <a:xfrm rot="10800000">
              <a:off x="4558864" y="4247170"/>
              <a:ext cx="3986703" cy="9941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7"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486305" y="2144334"/>
              <a:ext cx="1168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88" name="Elbow Connector 65">
              <a:extLst>
                <a:ext uri="{FF2B5EF4-FFF2-40B4-BE49-F238E27FC236}">
                  <a16:creationId xmlns:a16="http://schemas.microsoft.com/office/drawing/2014/main" id="{6B7975B3-64CF-4664-9B81-F5B08E2FB2F3}"/>
                </a:ext>
              </a:extLst>
            </p:cNvPr>
            <p:cNvCxnSpPr>
              <a:cxnSpLocks/>
              <a:stCxn id="97" idx="1"/>
              <a:endCxn id="68" idx="3"/>
            </p:cNvCxnSpPr>
            <p:nvPr/>
          </p:nvCxnSpPr>
          <p:spPr>
            <a:xfrm rot="10800000" flipV="1">
              <a:off x="5809372" y="2325507"/>
              <a:ext cx="911337" cy="846643"/>
            </a:xfrm>
            <a:prstGeom prst="bentConnector3">
              <a:avLst>
                <a:gd name="adj1" fmla="val 50000"/>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89"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33478" y="55984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4194765" y="602979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sp>
          <p:nvSpPr>
            <p:cNvPr id="104" name="TextBox 103">
              <a:extLst>
                <a:ext uri="{FF2B5EF4-FFF2-40B4-BE49-F238E27FC236}">
                  <a16:creationId xmlns:a16="http://schemas.microsoft.com/office/drawing/2014/main" id="{68823FF8-34DA-49E3-A208-3482D4B48355}"/>
                </a:ext>
              </a:extLst>
            </p:cNvPr>
            <p:cNvSpPr txBox="1"/>
            <p:nvPr/>
          </p:nvSpPr>
          <p:spPr>
            <a:xfrm>
              <a:off x="4569326" y="4991613"/>
              <a:ext cx="1566667" cy="361113"/>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Presigned URL</a:t>
              </a:r>
            </a:p>
          </p:txBody>
        </p:sp>
        <p:cxnSp>
          <p:nvCxnSpPr>
            <p:cNvPr id="105" name="Elbow Connector 65">
              <a:extLst>
                <a:ext uri="{FF2B5EF4-FFF2-40B4-BE49-F238E27FC236}">
                  <a16:creationId xmlns:a16="http://schemas.microsoft.com/office/drawing/2014/main" id="{6B7975B3-64CF-4664-9B81-F5B08E2FB2F3}"/>
                </a:ext>
              </a:extLst>
            </p:cNvPr>
            <p:cNvCxnSpPr>
              <a:cxnSpLocks/>
            </p:cNvCxnSpPr>
            <p:nvPr/>
          </p:nvCxnSpPr>
          <p:spPr>
            <a:xfrm rot="10800000">
              <a:off x="8201536" y="1432812"/>
              <a:ext cx="465156" cy="1"/>
            </a:xfrm>
            <a:prstGeom prst="bentConnector3">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7" name="Elbow Connector 65">
              <a:extLst>
                <a:ext uri="{FF2B5EF4-FFF2-40B4-BE49-F238E27FC236}">
                  <a16:creationId xmlns:a16="http://schemas.microsoft.com/office/drawing/2014/main" id="{6B7975B3-64CF-4664-9B81-F5B08E2FB2F3}"/>
                </a:ext>
              </a:extLst>
            </p:cNvPr>
            <p:cNvCxnSpPr>
              <a:cxnSpLocks/>
            </p:cNvCxnSpPr>
            <p:nvPr/>
          </p:nvCxnSpPr>
          <p:spPr>
            <a:xfrm rot="10800000">
              <a:off x="8201536" y="2306006"/>
              <a:ext cx="465156" cy="1"/>
            </a:xfrm>
            <a:prstGeom prst="bentConnector3">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8" name="Elbow Connector 65">
              <a:extLst>
                <a:ext uri="{FF2B5EF4-FFF2-40B4-BE49-F238E27FC236}">
                  <a16:creationId xmlns:a16="http://schemas.microsoft.com/office/drawing/2014/main" id="{6B7975B3-64CF-4664-9B81-F5B08E2FB2F3}"/>
                </a:ext>
              </a:extLst>
            </p:cNvPr>
            <p:cNvCxnSpPr>
              <a:cxnSpLocks/>
            </p:cNvCxnSpPr>
            <p:nvPr/>
          </p:nvCxnSpPr>
          <p:spPr>
            <a:xfrm rot="10800000">
              <a:off x="8201536" y="3206801"/>
              <a:ext cx="465156" cy="1"/>
            </a:xfrm>
            <a:prstGeom prst="bentConnector3">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9" name="Elbow Connector 65">
              <a:extLst>
                <a:ext uri="{FF2B5EF4-FFF2-40B4-BE49-F238E27FC236}">
                  <a16:creationId xmlns:a16="http://schemas.microsoft.com/office/drawing/2014/main" id="{6B7975B3-64CF-4664-9B81-F5B08E2FB2F3}"/>
                </a:ext>
              </a:extLst>
            </p:cNvPr>
            <p:cNvCxnSpPr>
              <a:cxnSpLocks/>
            </p:cNvCxnSpPr>
            <p:nvPr/>
          </p:nvCxnSpPr>
          <p:spPr>
            <a:xfrm rot="10800000">
              <a:off x="8201536" y="4018336"/>
              <a:ext cx="465156" cy="1"/>
            </a:xfrm>
            <a:prstGeom prst="bentConnector3">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0" name="Elbow Connector 65">
              <a:extLst>
                <a:ext uri="{FF2B5EF4-FFF2-40B4-BE49-F238E27FC236}">
                  <a16:creationId xmlns:a16="http://schemas.microsoft.com/office/drawing/2014/main" id="{6B7975B3-64CF-4664-9B81-F5B08E2FB2F3}"/>
                </a:ext>
              </a:extLst>
            </p:cNvPr>
            <p:cNvCxnSpPr>
              <a:cxnSpLocks/>
            </p:cNvCxnSpPr>
            <p:nvPr/>
          </p:nvCxnSpPr>
          <p:spPr>
            <a:xfrm rot="10800000">
              <a:off x="8201536" y="4858881"/>
              <a:ext cx="465156" cy="1"/>
            </a:xfrm>
            <a:prstGeom prst="bentConnector3">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6B7975B3-64CF-4664-9B81-F5B08E2FB2F3}"/>
                </a:ext>
              </a:extLst>
            </p:cNvPr>
            <p:cNvCxnSpPr>
              <a:cxnSpLocks/>
              <a:stCxn id="37" idx="1"/>
              <a:endCxn id="33" idx="3"/>
            </p:cNvCxnSpPr>
            <p:nvPr/>
          </p:nvCxnSpPr>
          <p:spPr>
            <a:xfrm rot="10800000" flipV="1">
              <a:off x="708652" y="2424684"/>
              <a:ext cx="3602336" cy="707875"/>
            </a:xfrm>
            <a:prstGeom prst="bentConnector3">
              <a:avLst>
                <a:gd name="adj1" fmla="val 22338"/>
              </a:avLst>
            </a:prstGeom>
            <a:ln w="254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E0604DC0-14D3-4732-A7E3-B91167C719D4}"/>
              </a:ext>
            </a:extLst>
          </p:cNvPr>
          <p:cNvSpPr>
            <a:spLocks noGrp="1"/>
          </p:cNvSpPr>
          <p:nvPr>
            <p:ph type="sldNum" sz="quarter" idx="20"/>
          </p:nvPr>
        </p:nvSpPr>
        <p:spPr/>
        <p:txBody>
          <a:bodyPr/>
          <a:lstStyle/>
          <a:p>
            <a:fld id="{930176A1-BCF0-4712-97A6-6B495F55390B}" type="slidenum">
              <a:rPr lang="en-US" smtClean="0"/>
              <a:t>9</a:t>
            </a:fld>
            <a:endParaRPr lang="en-US"/>
          </a:p>
        </p:txBody>
      </p:sp>
    </p:spTree>
    <p:custDataLst>
      <p:tags r:id="rId1"/>
    </p:custDataLst>
    <p:extLst>
      <p:ext uri="{BB962C8B-B14F-4D97-AF65-F5344CB8AC3E}">
        <p14:creationId xmlns:p14="http://schemas.microsoft.com/office/powerpoint/2010/main" val="16806099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1364</TotalTime>
  <Words>6922</Words>
  <Application>Microsoft Office PowerPoint</Application>
  <PresentationFormat>Widescreen</PresentationFormat>
  <Paragraphs>753</Paragraphs>
  <Slides>44</Slides>
  <Notes>44</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Amazon Ember</vt:lpstr>
      <vt:lpstr>Amazon Ember Display</vt:lpstr>
      <vt:lpstr>Amazon Ember Heavy</vt:lpstr>
      <vt:lpstr>Amazon Ember Light</vt:lpstr>
      <vt:lpstr>Arial</vt:lpstr>
      <vt:lpstr>Calibri</vt:lpstr>
      <vt:lpstr>Consolas</vt:lpstr>
      <vt:lpstr>Lucida Console</vt:lpstr>
      <vt:lpstr>Wingdings</vt:lpstr>
      <vt:lpstr>4_TC-2022-OneBrand</vt:lpstr>
      <vt:lpstr>5_TC-2022-OneBrand</vt:lpstr>
      <vt:lpstr>Developing on AWS</vt:lpstr>
      <vt:lpstr>Agenda</vt:lpstr>
      <vt:lpstr>Your Application</vt:lpstr>
      <vt:lpstr>Module objectives</vt:lpstr>
      <vt:lpstr>What is Amazon API Gateway?</vt:lpstr>
      <vt:lpstr>Accessing backend services</vt:lpstr>
      <vt:lpstr>Working with HTTP and REST APIs</vt:lpstr>
      <vt:lpstr>Working with WebSocket APIs</vt:lpstr>
      <vt:lpstr>API Gateway and your application</vt:lpstr>
      <vt:lpstr>API Gateway developer features</vt:lpstr>
      <vt:lpstr>Working with API Gateway</vt:lpstr>
      <vt:lpstr>How API Gateway works in your application</vt:lpstr>
      <vt:lpstr>Core components of a REST API</vt:lpstr>
      <vt:lpstr>Types of integrations</vt:lpstr>
      <vt:lpstr>Request and response processing</vt:lpstr>
      <vt:lpstr>Request and response processing flow</vt:lpstr>
      <vt:lpstr>Example: Request model</vt:lpstr>
      <vt:lpstr>Request validation</vt:lpstr>
      <vt:lpstr>Mapping templates, 1 of 2</vt:lpstr>
      <vt:lpstr>Mapping templates, 2 of 2</vt:lpstr>
      <vt:lpstr>API design as code</vt:lpstr>
      <vt:lpstr>Design APIs with Swagger</vt:lpstr>
      <vt:lpstr>Testing APIs</vt:lpstr>
      <vt:lpstr>Invoke a REST API</vt:lpstr>
      <vt:lpstr>Test using the API Gateway console, 1 of 2</vt:lpstr>
      <vt:lpstr>Test using the API Gateway console, 2 of 2</vt:lpstr>
      <vt:lpstr>Mock integrations</vt:lpstr>
      <vt:lpstr>Using the CLI to invoke a REST API</vt:lpstr>
      <vt:lpstr>Deploying APIs</vt:lpstr>
      <vt:lpstr>API Gateway stages</vt:lpstr>
      <vt:lpstr>Using stage variables</vt:lpstr>
      <vt:lpstr>Canary release</vt:lpstr>
      <vt:lpstr>Steps for a canary release, 1 of 3</vt:lpstr>
      <vt:lpstr>Steps for a canary release, 2 of 3</vt:lpstr>
      <vt:lpstr>Steps for a canary release, 3 of 3</vt:lpstr>
      <vt:lpstr>Demo topics</vt:lpstr>
      <vt:lpstr>Demo</vt:lpstr>
      <vt:lpstr>Check your knowledge</vt:lpstr>
      <vt:lpstr>Knowledge check</vt:lpstr>
      <vt:lpstr>Lab 5: Develop Solutions Using Amazon API Gateway </vt:lpstr>
      <vt:lpstr>Lab 5 workflow: Develop Solutions Using Amazon API Gateway</vt:lpstr>
      <vt:lpstr>Wrap-up</vt:lpstr>
      <vt:lpstr>Module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49</cp:revision>
  <dcterms:created xsi:type="dcterms:W3CDTF">2022-05-23T15:50:25Z</dcterms:created>
  <dcterms:modified xsi:type="dcterms:W3CDTF">2022-10-25T05:15:07Z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